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1244" r:id="rId2"/>
    <p:sldId id="1957" r:id="rId3"/>
    <p:sldId id="1955" r:id="rId4"/>
    <p:sldId id="1956" r:id="rId5"/>
    <p:sldId id="1960" r:id="rId6"/>
    <p:sldId id="1961" r:id="rId7"/>
    <p:sldId id="2029" r:id="rId8"/>
    <p:sldId id="1959" r:id="rId9"/>
    <p:sldId id="1854" r:id="rId10"/>
    <p:sldId id="1627" r:id="rId11"/>
    <p:sldId id="1551" r:id="rId12"/>
    <p:sldId id="1552" r:id="rId13"/>
    <p:sldId id="1806" r:id="rId14"/>
    <p:sldId id="1853" r:id="rId15"/>
    <p:sldId id="1555" r:id="rId16"/>
    <p:sldId id="1556" r:id="rId17"/>
    <p:sldId id="1635" r:id="rId18"/>
    <p:sldId id="2030" r:id="rId19"/>
    <p:sldId id="2019" r:id="rId20"/>
    <p:sldId id="2028" r:id="rId21"/>
    <p:sldId id="1969" r:id="rId22"/>
    <p:sldId id="1741" r:id="rId23"/>
    <p:sldId id="1835" r:id="rId24"/>
    <p:sldId id="1836" r:id="rId25"/>
    <p:sldId id="1858" r:id="rId26"/>
    <p:sldId id="1842" r:id="rId27"/>
    <p:sldId id="1843" r:id="rId28"/>
    <p:sldId id="2027" r:id="rId29"/>
    <p:sldId id="1970" r:id="rId30"/>
    <p:sldId id="1755" r:id="rId31"/>
    <p:sldId id="1845" r:id="rId32"/>
    <p:sldId id="1846" r:id="rId33"/>
    <p:sldId id="1849" r:id="rId34"/>
    <p:sldId id="1850" r:id="rId35"/>
    <p:sldId id="1851" r:id="rId36"/>
    <p:sldId id="1780" r:id="rId37"/>
    <p:sldId id="2026" r:id="rId38"/>
    <p:sldId id="1971" r:id="rId39"/>
    <p:sldId id="1887" r:id="rId40"/>
    <p:sldId id="1894" r:id="rId41"/>
    <p:sldId id="1888" r:id="rId42"/>
    <p:sldId id="1889" r:id="rId43"/>
    <p:sldId id="1899" r:id="rId44"/>
    <p:sldId id="1900" r:id="rId45"/>
    <p:sldId id="2025" r:id="rId46"/>
    <p:sldId id="1972" r:id="rId47"/>
    <p:sldId id="1878" r:id="rId48"/>
    <p:sldId id="1879" r:id="rId49"/>
    <p:sldId id="1881" r:id="rId50"/>
    <p:sldId id="1882" r:id="rId51"/>
    <p:sldId id="2024" r:id="rId52"/>
    <p:sldId id="1973" r:id="rId53"/>
    <p:sldId id="1864" r:id="rId54"/>
    <p:sldId id="1867" r:id="rId55"/>
    <p:sldId id="1868" r:id="rId56"/>
    <p:sldId id="1869" r:id="rId57"/>
    <p:sldId id="1870" r:id="rId58"/>
    <p:sldId id="1873" r:id="rId59"/>
    <p:sldId id="1874" r:id="rId60"/>
    <p:sldId id="1876" r:id="rId61"/>
    <p:sldId id="2023" r:id="rId62"/>
    <p:sldId id="2008" r:id="rId63"/>
    <p:sldId id="2022" r:id="rId64"/>
    <p:sldId id="2009" r:id="rId65"/>
    <p:sldId id="2011" r:id="rId66"/>
    <p:sldId id="2010" r:id="rId67"/>
    <p:sldId id="2012" r:id="rId68"/>
    <p:sldId id="2016" r:id="rId69"/>
    <p:sldId id="2017" r:id="rId70"/>
    <p:sldId id="2018" r:id="rId71"/>
    <p:sldId id="2021" r:id="rId72"/>
    <p:sldId id="1983" r:id="rId73"/>
    <p:sldId id="1976" r:id="rId74"/>
    <p:sldId id="1980" r:id="rId75"/>
    <p:sldId id="2020" r:id="rId76"/>
    <p:sldId id="1981" r:id="rId77"/>
  </p:sldIdLst>
  <p:sldSz cx="9144000" cy="6858000" type="screen4x3"/>
  <p:notesSz cx="6884988" cy="100187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FF3300"/>
    <a:srgbClr val="66CCFF"/>
    <a:srgbClr val="FF0000"/>
    <a:srgbClr val="FF00FF"/>
    <a:srgbClr val="FF0066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65" autoAdjust="0"/>
    <p:restoredTop sz="94000" autoAdjust="0"/>
  </p:normalViewPr>
  <p:slideViewPr>
    <p:cSldViewPr snapToGrid="0"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12" y="-90"/>
      </p:cViewPr>
      <p:guideLst>
        <p:guide orient="horz" pos="3156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29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7063"/>
            <a:ext cx="29829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AD44776-71BA-4EDC-8C07-F30D271B124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65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0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0588" y="714375"/>
            <a:ext cx="5075237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59325"/>
            <a:ext cx="5026025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0238"/>
            <a:ext cx="297021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520238"/>
            <a:ext cx="297021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75D1A3F-8C5D-46AB-AFED-606A5139FBD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97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50825" indent="-288779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55116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17162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79208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41255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3003301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65347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927394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fld id="{86BC3CB5-0098-4486-B11D-DC5F96B79C1C}" type="slidenum">
              <a:rPr lang="it-IT" altLang="en-US" sz="1300">
                <a:solidFill>
                  <a:schemeClr val="tx1"/>
                </a:solidFill>
              </a:rPr>
              <a:pPr/>
              <a:t>4</a:t>
            </a:fld>
            <a:endParaRPr lang="it-IT" altLang="en-US" sz="1300">
              <a:solidFill>
                <a:schemeClr val="tx1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D526F-9ED9-47FF-866B-3C0B1049721B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111619" name="Text Box 2"/>
          <p:cNvSpPr txBox="1">
            <a:spLocks noChangeArrowheads="1"/>
          </p:cNvSpPr>
          <p:nvPr/>
        </p:nvSpPr>
        <p:spPr bwMode="auto">
          <a:xfrm>
            <a:off x="3883025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4D1D3AC-E764-4534-875A-BD59CA8883A8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0" name="Text Box 3"/>
          <p:cNvSpPr txBox="1">
            <a:spLocks noChangeArrowheads="1"/>
          </p:cNvSpPr>
          <p:nvPr/>
        </p:nvSpPr>
        <p:spPr bwMode="auto">
          <a:xfrm>
            <a:off x="0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1" name="Text Box 4"/>
          <p:cNvSpPr txBox="1">
            <a:spLocks noChangeArrowheads="1"/>
          </p:cNvSpPr>
          <p:nvPr/>
        </p:nvSpPr>
        <p:spPr bwMode="auto">
          <a:xfrm>
            <a:off x="0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2" name="Text Box 5"/>
          <p:cNvSpPr txBox="1">
            <a:spLocks noChangeArrowheads="1"/>
          </p:cNvSpPr>
          <p:nvPr/>
        </p:nvSpPr>
        <p:spPr bwMode="auto">
          <a:xfrm>
            <a:off x="3883025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3" name="Text Box 6"/>
          <p:cNvSpPr txBox="1">
            <a:spLocks noChangeArrowheads="1"/>
          </p:cNvSpPr>
          <p:nvPr/>
        </p:nvSpPr>
        <p:spPr bwMode="auto">
          <a:xfrm>
            <a:off x="939800" y="752475"/>
            <a:ext cx="5006975" cy="3756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1624" name="Rectangle 7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DF05A-6E3F-40B3-9AC8-24239A6E4133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14375"/>
            <a:ext cx="5073650" cy="3806825"/>
          </a:xfrm>
          <a:solidFill>
            <a:srgbClr val="FFFFFF"/>
          </a:solidFill>
          <a:ln/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3A6BF-9202-4904-A79A-AF8B0E09C06E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114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14375"/>
            <a:ext cx="5073650" cy="3806825"/>
          </a:xfrm>
          <a:solidFill>
            <a:srgbClr val="FFFFFF"/>
          </a:solidFill>
          <a:ln/>
        </p:spPr>
      </p:sp>
      <p:sp>
        <p:nvSpPr>
          <p:cNvPr id="1146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D08E9-0B7B-48F1-A702-EA37C923ECA3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14375"/>
            <a:ext cx="5073650" cy="3806825"/>
          </a:xfrm>
          <a:solidFill>
            <a:srgbClr val="FFFFFF"/>
          </a:solidFill>
          <a:ln/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7D81F-A750-4D5A-9FD0-2988D3317507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890588" y="714375"/>
            <a:ext cx="5073650" cy="3806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5B88F-6FA2-4C1A-9A20-A381B1740FA0}" type="slidenum">
              <a:rPr lang="it-IT"/>
              <a:pPr/>
              <a:t>19</a:t>
            </a:fld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7413" y="712788"/>
            <a:ext cx="5078412" cy="381000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18" y="4760628"/>
            <a:ext cx="5028272" cy="452059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BE6A2-6622-40A7-9863-B6AFCE91D396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3613" eaLnBrk="1" hangingPunct="1"/>
            <a:endParaRPr lang="it-IT" smtClean="0"/>
          </a:p>
        </p:txBody>
      </p:sp>
      <p:sp>
        <p:nvSpPr>
          <p:cNvPr id="156676" name="Segnaposto piè di pagina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UNIVERSITA' DEGLI STUDI DI PADOVA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3613" eaLnBrk="1" hangingPunct="1"/>
            <a:endParaRPr lang="it-IT" smtClean="0"/>
          </a:p>
        </p:txBody>
      </p:sp>
      <p:sp>
        <p:nvSpPr>
          <p:cNvPr id="157700" name="Segnaposto piè di pagina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UNIVERSITA' DEGLI STUDI DI PADOVA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3613" eaLnBrk="1" hangingPunct="1"/>
            <a:endParaRPr lang="it-IT" smtClean="0"/>
          </a:p>
        </p:txBody>
      </p:sp>
      <p:sp>
        <p:nvSpPr>
          <p:cNvPr id="160772" name="Segnaposto piè di pagina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UNIVERSITA' DEGLI STUDI DI PADOVA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50825" indent="-288779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55116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17162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79208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41255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3003301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65347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927394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fld id="{4C202E17-115E-4A86-A429-608E5CFCBB66}" type="slidenum">
              <a:rPr lang="it-IT" altLang="en-US" sz="1300">
                <a:solidFill>
                  <a:schemeClr val="tx1"/>
                </a:solidFill>
              </a:rPr>
              <a:pPr/>
              <a:t>5</a:t>
            </a:fld>
            <a:endParaRPr lang="it-IT" altLang="en-US" sz="130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3613" eaLnBrk="1" hangingPunct="1"/>
            <a:endParaRPr lang="it-IT" smtClean="0"/>
          </a:p>
        </p:txBody>
      </p:sp>
      <p:sp>
        <p:nvSpPr>
          <p:cNvPr id="161796" name="Segnaposto piè di pagina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UNIVERSITA' DEGLI STUDI DI PADOVA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3613" eaLnBrk="1" hangingPunct="1"/>
            <a:endParaRPr lang="it-IT" smtClean="0"/>
          </a:p>
        </p:txBody>
      </p:sp>
      <p:sp>
        <p:nvSpPr>
          <p:cNvPr id="162820" name="Segnaposto piè di pagina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it-IT" smtClean="0"/>
              <a:t>UNIVERSITA' DEGLI STUDI DI PADOVA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68363" y="890588"/>
            <a:ext cx="5845175" cy="4384675"/>
          </a:xfrm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it-IT" smtClean="0">
                <a:latin typeface="Times New Roman" pitchFamily="18" charset="0"/>
              </a:rPr>
              <a:t> </a:t>
            </a:r>
            <a:r>
              <a:rPr lang="en-US" altLang="it-IT" b="1" smtClean="0">
                <a:latin typeface="Times New Roman" pitchFamily="18" charset="0"/>
              </a:rPr>
              <a:t>the best candidate for reference</a:t>
            </a:r>
            <a:endParaRPr lang="it-IT" altLang="it-IT"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365CD65-554D-4176-85F3-285EC6D9F0F1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68363" y="890588"/>
            <a:ext cx="5845175" cy="4384675"/>
          </a:xfrm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altLang="it-IT" smtClean="0">
                <a:latin typeface="Times New Roman" pitchFamily="18" charset="0"/>
              </a:rPr>
              <a:t>Which includes a simple degree-day snow melting and snow accumulation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F0B8DB8-F1B8-46FB-82E8-166BFE6DF689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68363" y="890588"/>
            <a:ext cx="5845175" cy="4384675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it-IT" smtClean="0">
                <a:latin typeface="Times New Roman" pitchFamily="18" charset="0"/>
              </a:rPr>
              <a:t>\In this case the Pareto front has a very</a:t>
            </a:r>
          </a:p>
          <a:p>
            <a:r>
              <a:rPr lang="en-US" altLang="it-IT" smtClean="0">
                <a:latin typeface="Times New Roman" pitchFamily="18" charset="0"/>
              </a:rPr>
              <a:t>sharp structure. The calibration based only on</a:t>
            </a:r>
          </a:p>
          <a:p>
            <a:r>
              <a:rPr lang="en-US" altLang="it-IT" smtClean="0">
                <a:latin typeface="Times New Roman" pitchFamily="18" charset="0"/>
              </a:rPr>
              <a:t>Microgravity changes provides a bad simulation of</a:t>
            </a:r>
          </a:p>
          <a:p>
            <a:r>
              <a:rPr lang="en-US" altLang="it-IT" smtClean="0">
                <a:latin typeface="Times New Roman" pitchFamily="18" charset="0"/>
              </a:rPr>
              <a:t>the catchment runoff. However,a minor relaxation of</a:t>
            </a:r>
          </a:p>
          <a:p>
            <a:r>
              <a:rPr lang="en-US" altLang="it-IT" smtClean="0">
                <a:latin typeface="Times New Roman" pitchFamily="18" charset="0"/>
              </a:rPr>
              <a:t>the performance of the microgravity simulations</a:t>
            </a:r>
          </a:p>
          <a:p>
            <a:r>
              <a:rPr lang="en-US" altLang="it-IT" smtClean="0">
                <a:latin typeface="Times New Roman" pitchFamily="18" charset="0"/>
              </a:rPr>
              <a:t>implies a significant improvement in the catchment</a:t>
            </a:r>
          </a:p>
          <a:p>
            <a:r>
              <a:rPr lang="en-US" altLang="it-IT" smtClean="0">
                <a:latin typeface="Times New Roman" pitchFamily="18" charset="0"/>
              </a:rPr>
              <a:t>runoff simulation. The balanced optimum solution is</a:t>
            </a:r>
          </a:p>
          <a:p>
            <a:r>
              <a:rPr lang="en-US" altLang="it-IT" smtClean="0">
                <a:latin typeface="Times New Roman" pitchFamily="18" charset="0"/>
              </a:rPr>
              <a:t>seen to provide a proper balance between the two objectives.</a:t>
            </a:r>
          </a:p>
          <a:p>
            <a:endParaRPr lang="en-US" altLang="it-IT" smtClean="0">
              <a:latin typeface="Times New Roman" pitchFamily="18" charset="0"/>
            </a:endParaRPr>
          </a:p>
          <a:p>
            <a:endParaRPr lang="en-US" altLang="it-IT" smtClean="0">
              <a:latin typeface="Times New Roman" pitchFamily="18" charset="0"/>
            </a:endParaRPr>
          </a:p>
          <a:p>
            <a:r>
              <a:rPr lang="en-US" altLang="it-IT" smtClean="0">
                <a:latin typeface="Times New Roman" pitchFamily="18" charset="0"/>
              </a:rPr>
              <a:t>Within the the 10% from the maximum likelihood value</a:t>
            </a:r>
            <a:endParaRPr lang="it-IT" altLang="it-IT"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3A58998-2586-47F8-AD74-093F88D8EDFD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7BD53-C628-4D76-B350-1C44EFF0F307}" type="slidenum">
              <a:rPr lang="en-GB" smtClean="0"/>
              <a:pPr/>
              <a:t>62</a:t>
            </a:fld>
            <a:endParaRPr lang="en-GB" smtClean="0"/>
          </a:p>
        </p:txBody>
      </p:sp>
      <p:sp>
        <p:nvSpPr>
          <p:cNvPr id="153603" name="Text Box 1"/>
          <p:cNvSpPr txBox="1">
            <a:spLocks noChangeArrowheads="1"/>
          </p:cNvSpPr>
          <p:nvPr/>
        </p:nvSpPr>
        <p:spPr bwMode="auto">
          <a:xfrm>
            <a:off x="890588" y="714375"/>
            <a:ext cx="5073650" cy="3806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360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84778" indent="-301838" eaLnBrk="0" hangingPunct="0"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207351" indent="-241470" eaLnBrk="0" hangingPunct="0"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90291" indent="-241470" eaLnBrk="0" hangingPunct="0"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173232" indent="-241470" eaLnBrk="0" hangingPunct="0"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656172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3139112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622053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4104993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eaLnBrk="1" hangingPunct="1"/>
            <a:fld id="{1EECDE35-A7CA-41E6-BBF2-F251A1707F1A}" type="slidenum">
              <a:rPr lang="it-IT" altLang="en-US" sz="1300">
                <a:latin typeface="Calibri" pitchFamily="34" charset="0"/>
              </a:rPr>
              <a:pPr eaLnBrk="1" hangingPunct="1"/>
              <a:t>73</a:t>
            </a:fld>
            <a:endParaRPr lang="it-IT" alt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C3600-ED26-4B25-9648-EFBEB70B6DBE}" type="slidenum">
              <a:rPr lang="en-GB" smtClean="0"/>
              <a:pPr/>
              <a:t>76</a:t>
            </a:fld>
            <a:endParaRPr lang="en-GB" smtClean="0"/>
          </a:p>
        </p:txBody>
      </p:sp>
      <p:sp>
        <p:nvSpPr>
          <p:cNvPr id="154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14375"/>
            <a:ext cx="5073650" cy="3806825"/>
          </a:xfrm>
          <a:solidFill>
            <a:srgbClr val="FFFFFF"/>
          </a:solidFill>
          <a:ln/>
        </p:spPr>
      </p:sp>
      <p:sp>
        <p:nvSpPr>
          <p:cNvPr id="154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50825" indent="-288779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55116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17162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79208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41255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3003301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65347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927394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fld id="{59EA55B4-85F0-4A46-A3FF-DF6B5F87D3A8}" type="slidenum">
              <a:rPr lang="it-IT" altLang="en-US" sz="1300">
                <a:solidFill>
                  <a:schemeClr val="tx1"/>
                </a:solidFill>
              </a:rPr>
              <a:pPr/>
              <a:t>6</a:t>
            </a:fld>
            <a:endParaRPr lang="it-IT" altLang="en-US" sz="130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50825" indent="-288779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55116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17162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79208" indent="-231023" defTabSz="965805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41255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3003301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65347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927394" indent="-231023" defTabSz="96580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fld id="{F06C9321-C182-41F1-A540-D3D1AD448B80}" type="slidenum">
              <a:rPr lang="it-IT" altLang="en-US" sz="1300">
                <a:solidFill>
                  <a:schemeClr val="tx1"/>
                </a:solidFill>
              </a:rPr>
              <a:pPr/>
              <a:t>7</a:t>
            </a:fld>
            <a:endParaRPr lang="it-IT" altLang="en-US" sz="130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en-US" sz="800">
                <a:latin typeface="Arial" pitchFamily="34" charset="0"/>
              </a:rPr>
              <a:t>Sources:</a:t>
            </a:r>
          </a:p>
          <a:p>
            <a:endParaRPr lang="it-IT" altLang="en-US" sz="800">
              <a:latin typeface="Arial" pitchFamily="34" charset="0"/>
            </a:endParaRPr>
          </a:p>
          <a:p>
            <a:r>
              <a:rPr lang="it-IT" altLang="en-US" sz="800">
                <a:latin typeface="Arial" pitchFamily="34" charset="0"/>
              </a:rPr>
              <a:t>Morris and Therivel, Chapters 2, 3, 5, 6</a:t>
            </a:r>
          </a:p>
          <a:p>
            <a:r>
              <a:rPr lang="it-IT" altLang="en-US" sz="800">
                <a:latin typeface="Arial" pitchFamily="34" charset="0"/>
              </a:rPr>
              <a:t>DoE: App. 1, App 4, App. 9, App.10</a:t>
            </a:r>
          </a:p>
          <a:p>
            <a:endParaRPr lang="it-IT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D2AF2-0BA3-44CF-B9AF-FCEE6847E6F8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DF05A-6E3F-40B3-9AC8-24239A6E4133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14375"/>
            <a:ext cx="5073650" cy="3806825"/>
          </a:xfrm>
          <a:solidFill>
            <a:srgbClr val="FFFFFF"/>
          </a:solidFill>
          <a:ln/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984FF5-F0A8-4630-87AC-2B86E4E4A00B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109571" name="Text Box 2"/>
          <p:cNvSpPr txBox="1">
            <a:spLocks noChangeArrowheads="1"/>
          </p:cNvSpPr>
          <p:nvPr/>
        </p:nvSpPr>
        <p:spPr bwMode="auto">
          <a:xfrm>
            <a:off x="3883025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A307A7A-5D06-49C1-AB20-9D99A2857E30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2" name="Text Box 3"/>
          <p:cNvSpPr txBox="1">
            <a:spLocks noChangeArrowheads="1"/>
          </p:cNvSpPr>
          <p:nvPr/>
        </p:nvSpPr>
        <p:spPr bwMode="auto">
          <a:xfrm>
            <a:off x="0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0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4" name="Text Box 5"/>
          <p:cNvSpPr txBox="1">
            <a:spLocks noChangeArrowheads="1"/>
          </p:cNvSpPr>
          <p:nvPr/>
        </p:nvSpPr>
        <p:spPr bwMode="auto">
          <a:xfrm>
            <a:off x="3883025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5" name="Text Box 6"/>
          <p:cNvSpPr txBox="1">
            <a:spLocks noChangeArrowheads="1"/>
          </p:cNvSpPr>
          <p:nvPr/>
        </p:nvSpPr>
        <p:spPr bwMode="auto">
          <a:xfrm>
            <a:off x="939800" y="752475"/>
            <a:ext cx="5006975" cy="3756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9576" name="Rectangle 7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328B7-DD35-46CB-BC42-0A64144AEDA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3883025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6E5AE65-6343-45D1-A38D-574D12209940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0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0597" name="Text Box 4"/>
          <p:cNvSpPr txBox="1">
            <a:spLocks noChangeArrowheads="1"/>
          </p:cNvSpPr>
          <p:nvPr/>
        </p:nvSpPr>
        <p:spPr bwMode="auto">
          <a:xfrm>
            <a:off x="0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0598" name="Text Box 5"/>
          <p:cNvSpPr txBox="1">
            <a:spLocks noChangeArrowheads="1"/>
          </p:cNvSpPr>
          <p:nvPr/>
        </p:nvSpPr>
        <p:spPr bwMode="auto">
          <a:xfrm>
            <a:off x="3883025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0599" name="Text Box 6"/>
          <p:cNvSpPr txBox="1">
            <a:spLocks noChangeArrowheads="1"/>
          </p:cNvSpPr>
          <p:nvPr/>
        </p:nvSpPr>
        <p:spPr bwMode="auto">
          <a:xfrm>
            <a:off x="939800" y="752475"/>
            <a:ext cx="5006975" cy="3756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0600" name="Rectangle 7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D526F-9ED9-47FF-866B-3C0B1049721B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11619" name="Text Box 2"/>
          <p:cNvSpPr txBox="1">
            <a:spLocks noChangeArrowheads="1"/>
          </p:cNvSpPr>
          <p:nvPr/>
        </p:nvSpPr>
        <p:spPr bwMode="auto">
          <a:xfrm>
            <a:off x="3883025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4D1D3AC-E764-4534-875A-BD59CA8883A8}" type="slidenum">
              <a:rPr lang="en-GB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0" name="Text Box 3"/>
          <p:cNvSpPr txBox="1">
            <a:spLocks noChangeArrowheads="1"/>
          </p:cNvSpPr>
          <p:nvPr/>
        </p:nvSpPr>
        <p:spPr bwMode="auto">
          <a:xfrm>
            <a:off x="0" y="9520238"/>
            <a:ext cx="2970213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1" name="Text Box 4"/>
          <p:cNvSpPr txBox="1">
            <a:spLocks noChangeArrowheads="1"/>
          </p:cNvSpPr>
          <p:nvPr/>
        </p:nvSpPr>
        <p:spPr bwMode="auto">
          <a:xfrm>
            <a:off x="0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2" name="Text Box 5"/>
          <p:cNvSpPr txBox="1">
            <a:spLocks noChangeArrowheads="1"/>
          </p:cNvSpPr>
          <p:nvPr/>
        </p:nvSpPr>
        <p:spPr bwMode="auto">
          <a:xfrm>
            <a:off x="3883025" y="0"/>
            <a:ext cx="2970213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3" name="Text Box 6"/>
          <p:cNvSpPr txBox="1">
            <a:spLocks noChangeArrowheads="1"/>
          </p:cNvSpPr>
          <p:nvPr/>
        </p:nvSpPr>
        <p:spPr bwMode="auto">
          <a:xfrm>
            <a:off x="939800" y="752475"/>
            <a:ext cx="5006975" cy="3756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1624" name="Rectangle 7"/>
          <p:cNvSpPr>
            <a:spLocks noGrp="1" noChangeArrowheads="1"/>
          </p:cNvSpPr>
          <p:nvPr>
            <p:ph type="body"/>
          </p:nvPr>
        </p:nvSpPr>
        <p:spPr>
          <a:xfrm>
            <a:off x="914400" y="4759325"/>
            <a:ext cx="5024438" cy="4524375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4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9" descr="logo1"/>
          <p:cNvPicPr>
            <a:picLocks noChangeAspect="1" noChangeArrowheads="1"/>
          </p:cNvPicPr>
          <p:nvPr userDrawn="1"/>
        </p:nvPicPr>
        <p:blipFill>
          <a:blip r:embed="rId16"/>
          <a:srcRect l="3600" t="12941" r="20799" b="15294"/>
          <a:stretch>
            <a:fillRect/>
          </a:stretch>
        </p:blipFill>
        <p:spPr bwMode="auto">
          <a:xfrm>
            <a:off x="0" y="0"/>
            <a:ext cx="16891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" name="Rectangle 71"/>
          <p:cNvSpPr>
            <a:spLocks noChangeArrowheads="1"/>
          </p:cNvSpPr>
          <p:nvPr userDrawn="1"/>
        </p:nvSpPr>
        <p:spPr bwMode="auto">
          <a:xfrm>
            <a:off x="1692323" y="0"/>
            <a:ext cx="7451678" cy="53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r>
              <a:rPr lang="it-IT" sz="1200">
                <a:solidFill>
                  <a:schemeClr val="bg1"/>
                </a:solidFill>
              </a:rPr>
              <a:t>G. Cassiani et al.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20287" r="48731" b="66458"/>
          <a:stretch/>
        </p:blipFill>
        <p:spPr bwMode="auto">
          <a:xfrm>
            <a:off x="6428096" y="0"/>
            <a:ext cx="2729555" cy="5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0" descr="logo3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167734" y="0"/>
            <a:ext cx="42545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6" name="Line 72"/>
          <p:cNvSpPr>
            <a:spLocks noChangeShapeType="1"/>
          </p:cNvSpPr>
          <p:nvPr userDrawn="1"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22.xml"/><Relationship Id="rId7" Type="http://schemas.openxmlformats.org/officeDocument/2006/relationships/slide" Target="slide4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slide" Target="slide76.xml"/><Relationship Id="rId5" Type="http://schemas.openxmlformats.org/officeDocument/2006/relationships/slide" Target="slide30.xml"/><Relationship Id="rId10" Type="http://schemas.openxmlformats.org/officeDocument/2006/relationships/slide" Target="slide62.xml"/><Relationship Id="rId4" Type="http://schemas.openxmlformats.org/officeDocument/2006/relationships/slide" Target="slide72.xml"/><Relationship Id="rId9" Type="http://schemas.openxmlformats.org/officeDocument/2006/relationships/slide" Target="slide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12" Type="http://schemas.openxmlformats.org/officeDocument/2006/relationships/image" Target="../media/image39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11" Type="http://schemas.openxmlformats.org/officeDocument/2006/relationships/hyperlink" Target="XBH_ZOP_movie.exe" TargetMode="External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90.emf"/><Relationship Id="rId7" Type="http://schemas.openxmlformats.org/officeDocument/2006/relationships/image" Target="../media/image8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Relationship Id="rId9" Type="http://schemas.openxmlformats.org/officeDocument/2006/relationships/slide" Target="slide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tiff"/><Relationship Id="rId4" Type="http://schemas.openxmlformats.org/officeDocument/2006/relationships/image" Target="../media/image10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6.png"/><Relationship Id="rId4" Type="http://schemas.openxmlformats.org/officeDocument/2006/relationships/image" Target="../media/image121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63500" y="691850"/>
            <a:ext cx="9080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Geophysical </a:t>
            </a:r>
            <a:r>
              <a:rPr lang="en-US" sz="2800" b="1" dirty="0" smtClean="0">
                <a:solidFill>
                  <a:srgbClr val="C00000"/>
                </a:solidFill>
              </a:rPr>
              <a:t>methods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for environmental purposes</a:t>
            </a:r>
            <a:endParaRPr lang="it-IT" sz="2800" dirty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1925" y="1685809"/>
            <a:ext cx="8893175" cy="48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200" b="1" dirty="0" smtClean="0"/>
              <a:t>Giorgio Cassiani</a:t>
            </a:r>
            <a:endParaRPr lang="de-DE" sz="2200" baseline="30000" dirty="0" smtClean="0"/>
          </a:p>
        </p:txBody>
      </p:sp>
      <p:pic>
        <p:nvPicPr>
          <p:cNvPr id="5" name="Picture 4" descr="unipd_bn_300dpi_500p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5461000"/>
            <a:ext cx="903288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64"/>
          <p:cNvSpPr>
            <a:spLocks noChangeArrowheads="1"/>
          </p:cNvSpPr>
          <p:nvPr/>
        </p:nvSpPr>
        <p:spPr bwMode="auto">
          <a:xfrm>
            <a:off x="2078038" y="6357938"/>
            <a:ext cx="4949825" cy="401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u="sng" dirty="0" err="1"/>
              <a:t>Dipartimento</a:t>
            </a:r>
            <a:r>
              <a:rPr lang="en-US" sz="1600" u="sng" dirty="0"/>
              <a:t> </a:t>
            </a:r>
            <a:r>
              <a:rPr lang="en-US" sz="1600" u="sng" dirty="0" err="1"/>
              <a:t>di</a:t>
            </a:r>
            <a:r>
              <a:rPr lang="en-US" sz="1600" u="sng" dirty="0"/>
              <a:t> </a:t>
            </a:r>
            <a:r>
              <a:rPr lang="en-US" sz="1600" u="sng" dirty="0" err="1"/>
              <a:t>Geoscienze</a:t>
            </a:r>
            <a:r>
              <a:rPr lang="en-US" sz="1600" u="sng" dirty="0"/>
              <a:t> – </a:t>
            </a:r>
            <a:r>
              <a:rPr lang="en-US" sz="1600" u="sng" dirty="0" err="1"/>
              <a:t>Università</a:t>
            </a:r>
            <a:r>
              <a:rPr lang="en-US" sz="1600" u="sng" dirty="0"/>
              <a:t> </a:t>
            </a:r>
            <a:r>
              <a:rPr lang="en-US" sz="1600" u="sng" dirty="0" err="1"/>
              <a:t>di</a:t>
            </a:r>
            <a:r>
              <a:rPr lang="en-US" sz="1600" u="sng" dirty="0"/>
              <a:t> </a:t>
            </a:r>
            <a:r>
              <a:rPr lang="en-US" sz="1600" u="sng" dirty="0" err="1"/>
              <a:t>Padova</a:t>
            </a:r>
            <a:endParaRPr lang="en-US" sz="16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3500" y="2121238"/>
            <a:ext cx="88931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1800" b="1" dirty="0" smtClean="0"/>
              <a:t>    </a:t>
            </a:r>
            <a:r>
              <a:rPr lang="en-US" sz="1600" dirty="0" smtClean="0"/>
              <a:t>with (in Random Order):</a:t>
            </a:r>
          </a:p>
          <a:p>
            <a:pPr algn="just">
              <a:lnSpc>
                <a:spcPct val="140000"/>
              </a:lnSpc>
            </a:pPr>
            <a:r>
              <a:rPr lang="de-DE" sz="1600" dirty="0" smtClean="0"/>
              <a:t>Markus </a:t>
            </a:r>
            <a:r>
              <a:rPr lang="de-DE" sz="1600" dirty="0" err="1" smtClean="0"/>
              <a:t>Wehrer</a:t>
            </a:r>
            <a:r>
              <a:rPr lang="de-DE" sz="1600" baseline="30000" dirty="0" smtClean="0"/>
              <a:t>,</a:t>
            </a:r>
            <a:r>
              <a:rPr lang="de-DE" sz="1600" dirty="0" smtClean="0"/>
              <a:t>, </a:t>
            </a:r>
            <a:r>
              <a:rPr lang="en-US" sz="1600" dirty="0" smtClean="0"/>
              <a:t>Rita Deiana, </a:t>
            </a:r>
            <a:r>
              <a:rPr lang="de-DE" sz="1600" dirty="0" smtClean="0"/>
              <a:t>Klaus </a:t>
            </a:r>
            <a:r>
              <a:rPr lang="de-DE" sz="1600" dirty="0" err="1" smtClean="0"/>
              <a:t>Haaken</a:t>
            </a:r>
            <a:r>
              <a:rPr lang="de-DE" sz="1600" dirty="0" smtClean="0"/>
              <a:t>, </a:t>
            </a:r>
            <a:r>
              <a:rPr lang="en-US" sz="1600" dirty="0" smtClean="0"/>
              <a:t>Jacopo </a:t>
            </a:r>
            <a:r>
              <a:rPr lang="en-US" sz="1600" dirty="0" err="1" smtClean="0"/>
              <a:t>Boaga</a:t>
            </a:r>
            <a:r>
              <a:rPr lang="en-US" sz="1600" dirty="0" smtClean="0"/>
              <a:t>, Claudio </a:t>
            </a:r>
            <a:r>
              <a:rPr lang="en-US" sz="1600" dirty="0" err="1" smtClean="0"/>
              <a:t>Paniconi</a:t>
            </a:r>
            <a:r>
              <a:rPr lang="en-US" sz="1600" dirty="0" smtClean="0"/>
              <a:t>, Giulio Vignoli, Matteo Rossi, Maria Teresa </a:t>
            </a:r>
            <a:r>
              <a:rPr lang="en-US" sz="1600" dirty="0" err="1" smtClean="0"/>
              <a:t>Perri</a:t>
            </a:r>
            <a:r>
              <a:rPr lang="en-US" sz="1600" dirty="0" smtClean="0"/>
              <a:t>, Michela </a:t>
            </a:r>
            <a:r>
              <a:rPr lang="en-US" sz="1600" dirty="0" err="1" smtClean="0"/>
              <a:t>Giustiniani</a:t>
            </a:r>
            <a:r>
              <a:rPr lang="en-US" sz="1600" dirty="0" smtClean="0"/>
              <a:t>, </a:t>
            </a:r>
            <a:r>
              <a:rPr lang="en-US" sz="1600" dirty="0" err="1" smtClean="0"/>
              <a:t>Damiano</a:t>
            </a:r>
            <a:r>
              <a:rPr lang="en-US" sz="1600" dirty="0" smtClean="0"/>
              <a:t> </a:t>
            </a:r>
            <a:r>
              <a:rPr lang="en-US" sz="1600" dirty="0" err="1" smtClean="0"/>
              <a:t>Pasetto</a:t>
            </a:r>
            <a:r>
              <a:rPr lang="en-US" sz="1600" dirty="0" smtClean="0"/>
              <a:t>, Mario Putti, Marco </a:t>
            </a:r>
            <a:r>
              <a:rPr lang="en-US" sz="1600" dirty="0" err="1" smtClean="0"/>
              <a:t>Marani</a:t>
            </a:r>
            <a:r>
              <a:rPr lang="en-US" sz="1600" dirty="0" smtClean="0"/>
              <a:t>, Alberto </a:t>
            </a:r>
            <a:r>
              <a:rPr lang="en-US" sz="1600" dirty="0" err="1" smtClean="0"/>
              <a:t>Bellin</a:t>
            </a:r>
            <a:r>
              <a:rPr lang="en-US" sz="1600" dirty="0" smtClean="0"/>
              <a:t>, Bruno </a:t>
            </a:r>
            <a:r>
              <a:rPr lang="en-US" sz="1600" dirty="0" err="1" smtClean="0"/>
              <a:t>Majone</a:t>
            </a:r>
            <a:r>
              <a:rPr lang="en-US" sz="1600" dirty="0" smtClean="0"/>
              <a:t>, </a:t>
            </a:r>
            <a:r>
              <a:rPr lang="de-DE" sz="1600" dirty="0" smtClean="0"/>
              <a:t>Nicoletta </a:t>
            </a:r>
            <a:r>
              <a:rPr lang="de-DE" sz="1600" dirty="0" err="1" smtClean="0"/>
              <a:t>Fusi</a:t>
            </a:r>
            <a:r>
              <a:rPr lang="de-DE" sz="1600" dirty="0" smtClean="0"/>
              <a:t>, </a:t>
            </a:r>
            <a:r>
              <a:rPr lang="en-US" sz="1600" dirty="0" err="1" smtClean="0"/>
              <a:t>Sebastiano</a:t>
            </a:r>
            <a:r>
              <a:rPr lang="en-US" sz="1600" dirty="0" smtClean="0"/>
              <a:t> </a:t>
            </a:r>
            <a:r>
              <a:rPr lang="en-US" sz="1600" dirty="0" err="1" smtClean="0"/>
              <a:t>Piccolroaz</a:t>
            </a:r>
            <a:r>
              <a:rPr lang="en-US" sz="1600" dirty="0" smtClean="0"/>
              <a:t>, Franco </a:t>
            </a:r>
            <a:r>
              <a:rPr lang="en-US" sz="1600" dirty="0" err="1" smtClean="0"/>
              <a:t>Palmieri</a:t>
            </a:r>
            <a:r>
              <a:rPr lang="en-US" sz="1600" dirty="0" smtClean="0"/>
              <a:t>, Andy </a:t>
            </a:r>
            <a:r>
              <a:rPr lang="en-US" sz="1600" dirty="0" err="1" smtClean="0"/>
              <a:t>Binley</a:t>
            </a:r>
            <a:r>
              <a:rPr lang="en-US" sz="1600" dirty="0" smtClean="0"/>
              <a:t>, Andreas </a:t>
            </a:r>
            <a:r>
              <a:rPr lang="en-US" sz="1600" dirty="0" err="1" smtClean="0"/>
              <a:t>Kemna</a:t>
            </a:r>
            <a:r>
              <a:rPr lang="en-US" sz="1600" dirty="0" smtClean="0"/>
              <a:t>, </a:t>
            </a:r>
            <a:r>
              <a:rPr lang="en-US" sz="1600" dirty="0" err="1" smtClean="0"/>
              <a:t>Enzo</a:t>
            </a:r>
            <a:r>
              <a:rPr lang="en-US" sz="1600" dirty="0" smtClean="0"/>
              <a:t> Rizzo, Giuseppe </a:t>
            </a:r>
            <a:r>
              <a:rPr lang="en-US" sz="1600" dirty="0" err="1" smtClean="0"/>
              <a:t>Fadda</a:t>
            </a:r>
            <a:r>
              <a:rPr lang="en-US" sz="1600" dirty="0" smtClean="0"/>
              <a:t>, </a:t>
            </a:r>
            <a:r>
              <a:rPr lang="en-US" sz="1600" dirty="0" err="1" smtClean="0"/>
              <a:t>Simona</a:t>
            </a:r>
            <a:r>
              <a:rPr lang="en-US" sz="1600" dirty="0" smtClean="0"/>
              <a:t> </a:t>
            </a:r>
            <a:r>
              <a:rPr lang="en-US" sz="1600" dirty="0" err="1" smtClean="0"/>
              <a:t>Consoli</a:t>
            </a:r>
            <a:r>
              <a:rPr lang="en-US" sz="1600" dirty="0" smtClean="0"/>
              <a:t>, Daniela </a:t>
            </a:r>
            <a:r>
              <a:rPr lang="en-US" sz="1600" dirty="0" err="1" smtClean="0"/>
              <a:t>Vanella</a:t>
            </a:r>
            <a:r>
              <a:rPr lang="en-US" sz="1600" dirty="0" smtClean="0"/>
              <a:t>, </a:t>
            </a:r>
            <a:r>
              <a:rPr lang="de-DE" sz="1600" dirty="0" smtClean="0"/>
              <a:t>Adrian Flores Orozco, Gabriele </a:t>
            </a:r>
            <a:r>
              <a:rPr lang="de-DE" sz="1600" dirty="0" err="1" smtClean="0"/>
              <a:t>Manoli</a:t>
            </a:r>
            <a:r>
              <a:rPr lang="de-DE" sz="1600" dirty="0" smtClean="0"/>
              <a:t>, Peter Dietrich, Ulrike </a:t>
            </a:r>
            <a:r>
              <a:rPr lang="de-DE" sz="1600" dirty="0" err="1" smtClean="0"/>
              <a:t>Werban</a:t>
            </a:r>
            <a:r>
              <a:rPr lang="de-DE" sz="1600" dirty="0" smtClean="0"/>
              <a:t>, Gian Piero </a:t>
            </a:r>
            <a:r>
              <a:rPr lang="de-DE" sz="1600" dirty="0" err="1" smtClean="0"/>
              <a:t>Deidda</a:t>
            </a:r>
            <a:r>
              <a:rPr lang="de-DE" sz="1600" dirty="0" smtClean="0"/>
              <a:t>, Nadia </a:t>
            </a:r>
            <a:r>
              <a:rPr lang="de-DE" sz="1600" dirty="0" err="1" smtClean="0"/>
              <a:t>Ursino</a:t>
            </a:r>
            <a:r>
              <a:rPr lang="de-DE" sz="1600" dirty="0" smtClean="0"/>
              <a:t>, </a:t>
            </a:r>
            <a:r>
              <a:rPr lang="en-US" sz="1600" dirty="0" smtClean="0"/>
              <a:t>Andrea </a:t>
            </a:r>
            <a:r>
              <a:rPr lang="en-US" sz="1600" dirty="0" err="1" smtClean="0"/>
              <a:t>D’Alpaos</a:t>
            </a:r>
            <a:r>
              <a:rPr lang="en-US" sz="1600" dirty="0" smtClean="0"/>
              <a:t>, </a:t>
            </a:r>
            <a:r>
              <a:rPr lang="de-DE" sz="1600" dirty="0" smtClean="0"/>
              <a:t>Matteo Camporese, Oscar </a:t>
            </a:r>
            <a:r>
              <a:rPr lang="de-DE" sz="1600" dirty="0" err="1" smtClean="0"/>
              <a:t>Cainelli</a:t>
            </a:r>
            <a:r>
              <a:rPr lang="de-DE" sz="1600" dirty="0" smtClean="0"/>
              <a:t>, Alberto Villa, Paolo </a:t>
            </a:r>
            <a:r>
              <a:rPr lang="de-DE" sz="1600" dirty="0" err="1" smtClean="0"/>
              <a:t>Frattini</a:t>
            </a:r>
            <a:r>
              <a:rPr lang="de-DE" sz="1600" dirty="0" smtClean="0"/>
              <a:t>, Giovanni </a:t>
            </a:r>
            <a:r>
              <a:rPr lang="de-DE" sz="1600" dirty="0" err="1" smtClean="0"/>
              <a:t>Crosta</a:t>
            </a:r>
            <a:r>
              <a:rPr lang="de-DE" sz="1600" dirty="0" smtClean="0"/>
              <a:t>, Bruno Della </a:t>
            </a:r>
            <a:r>
              <a:rPr lang="de-DE" sz="1600" dirty="0" err="1" smtClean="0"/>
              <a:t>Vedova</a:t>
            </a:r>
            <a:r>
              <a:rPr lang="de-DE" sz="1600" dirty="0" smtClean="0"/>
              <a:t>, Paolo </a:t>
            </a:r>
            <a:r>
              <a:rPr lang="de-DE" sz="1600" dirty="0" err="1" smtClean="0"/>
              <a:t>Salandin</a:t>
            </a:r>
            <a:r>
              <a:rPr lang="de-DE" sz="1600" dirty="0" smtClean="0"/>
              <a:t>, Isabella Gervasio, Enrico </a:t>
            </a:r>
            <a:r>
              <a:rPr lang="de-DE" sz="1600" dirty="0" err="1" smtClean="0"/>
              <a:t>Dezzan</a:t>
            </a:r>
            <a:r>
              <a:rPr lang="de-DE" sz="1600" i="1" dirty="0" smtClean="0"/>
              <a:t>, </a:t>
            </a:r>
            <a:r>
              <a:rPr lang="de-DE" sz="1600" b="1" i="1" dirty="0" err="1" smtClean="0"/>
              <a:t>and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others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that</a:t>
            </a:r>
            <a:r>
              <a:rPr lang="de-DE" sz="1600" b="1" i="1" dirty="0" smtClean="0"/>
              <a:t> I </a:t>
            </a:r>
            <a:r>
              <a:rPr lang="de-DE" sz="1600" b="1" i="1" dirty="0" err="1" smtClean="0"/>
              <a:t>may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have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forgotten</a:t>
            </a:r>
            <a:r>
              <a:rPr lang="de-DE" sz="1600" b="1" dirty="0" smtClean="0"/>
              <a:t>….</a:t>
            </a:r>
            <a:endParaRPr lang="de-DE" sz="1600" b="1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6"/>
          <p:cNvSpPr>
            <a:spLocks noChangeArrowheads="1"/>
          </p:cNvSpPr>
          <p:nvPr/>
        </p:nvSpPr>
        <p:spPr bwMode="auto">
          <a:xfrm>
            <a:off x="373063" y="893763"/>
            <a:ext cx="8462962" cy="59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ctr"/>
          <a:lstStyle/>
          <a:p>
            <a:pPr>
              <a:lnSpc>
                <a:spcPct val="120000"/>
              </a:lnSpc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>
                <a:solidFill>
                  <a:srgbClr val="CC0000"/>
                </a:solidFill>
              </a:rPr>
              <a:t>What geophysical methods can help define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3"/>
          <p:cNvSpPr>
            <a:spLocks noChangeShapeType="1"/>
          </p:cNvSpPr>
          <p:nvPr/>
        </p:nvSpPr>
        <p:spPr bwMode="auto">
          <a:xfrm>
            <a:off x="4933950" y="5391150"/>
            <a:ext cx="3932238" cy="1588"/>
          </a:xfrm>
          <a:prstGeom prst="line">
            <a:avLst/>
          </a:prstGeom>
          <a:noFill/>
          <a:ln w="3816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926013" y="5394325"/>
            <a:ext cx="3932237" cy="8651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932363" y="5472113"/>
            <a:ext cx="3925887" cy="1349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4932363" y="5613400"/>
            <a:ext cx="3925887" cy="268288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932363" y="5395913"/>
            <a:ext cx="3919537" cy="69850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5" name="Freeform 8"/>
          <p:cNvSpPr>
            <a:spLocks noChangeArrowheads="1"/>
          </p:cNvSpPr>
          <p:nvPr/>
        </p:nvSpPr>
        <p:spPr bwMode="auto">
          <a:xfrm>
            <a:off x="6403975" y="4819650"/>
            <a:ext cx="201613" cy="566738"/>
          </a:xfrm>
          <a:custGeom>
            <a:avLst/>
            <a:gdLst>
              <a:gd name="T0" fmla="*/ 2147483647 w 270"/>
              <a:gd name="T1" fmla="*/ 2147483647 h 714"/>
              <a:gd name="T2" fmla="*/ 2147483647 w 270"/>
              <a:gd name="T3" fmla="*/ 2147483647 h 714"/>
              <a:gd name="T4" fmla="*/ 2147483647 w 270"/>
              <a:gd name="T5" fmla="*/ 2147483647 h 714"/>
              <a:gd name="T6" fmla="*/ 2147483647 w 270"/>
              <a:gd name="T7" fmla="*/ 2147483647 h 714"/>
              <a:gd name="T8" fmla="*/ 2147483647 w 270"/>
              <a:gd name="T9" fmla="*/ 2147483647 h 714"/>
              <a:gd name="T10" fmla="*/ 0 w 270"/>
              <a:gd name="T11" fmla="*/ 0 h 7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714"/>
              <a:gd name="T20" fmla="*/ 270 w 270"/>
              <a:gd name="T21" fmla="*/ 714 h 7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714">
                <a:moveTo>
                  <a:pt x="192" y="714"/>
                </a:moveTo>
                <a:cubicBezTo>
                  <a:pt x="179" y="143"/>
                  <a:pt x="270" y="454"/>
                  <a:pt x="146" y="322"/>
                </a:cubicBezTo>
                <a:cubicBezTo>
                  <a:pt x="143" y="299"/>
                  <a:pt x="144" y="275"/>
                  <a:pt x="138" y="253"/>
                </a:cubicBezTo>
                <a:cubicBezTo>
                  <a:pt x="132" y="229"/>
                  <a:pt x="105" y="218"/>
                  <a:pt x="92" y="199"/>
                </a:cubicBezTo>
                <a:cubicBezTo>
                  <a:pt x="75" y="174"/>
                  <a:pt x="74" y="151"/>
                  <a:pt x="53" y="130"/>
                </a:cubicBezTo>
                <a:cubicBezTo>
                  <a:pt x="37" y="78"/>
                  <a:pt x="0" y="67"/>
                  <a:pt x="0" y="0"/>
                </a:cubicBezTo>
              </a:path>
            </a:pathLst>
          </a:custGeom>
          <a:noFill/>
          <a:ln w="2844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6" name="Freeform 9"/>
          <p:cNvSpPr>
            <a:spLocks noChangeArrowheads="1"/>
          </p:cNvSpPr>
          <p:nvPr/>
        </p:nvSpPr>
        <p:spPr bwMode="auto">
          <a:xfrm>
            <a:off x="6559550" y="4826000"/>
            <a:ext cx="311150" cy="280988"/>
          </a:xfrm>
          <a:custGeom>
            <a:avLst/>
            <a:gdLst>
              <a:gd name="T0" fmla="*/ 0 w 415"/>
              <a:gd name="T1" fmla="*/ 2147483647 h 354"/>
              <a:gd name="T2" fmla="*/ 2147483647 w 415"/>
              <a:gd name="T3" fmla="*/ 2147483647 h 354"/>
              <a:gd name="T4" fmla="*/ 2147483647 w 415"/>
              <a:gd name="T5" fmla="*/ 2147483647 h 354"/>
              <a:gd name="T6" fmla="*/ 2147483647 w 415"/>
              <a:gd name="T7" fmla="*/ 2147483647 h 354"/>
              <a:gd name="T8" fmla="*/ 2147483647 w 415"/>
              <a:gd name="T9" fmla="*/ 2147483647 h 354"/>
              <a:gd name="T10" fmla="*/ 2147483647 w 415"/>
              <a:gd name="T11" fmla="*/ 0 h 3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5"/>
              <a:gd name="T19" fmla="*/ 0 h 354"/>
              <a:gd name="T20" fmla="*/ 415 w 415"/>
              <a:gd name="T21" fmla="*/ 354 h 3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5" h="354">
                <a:moveTo>
                  <a:pt x="0" y="354"/>
                </a:moveTo>
                <a:cubicBezTo>
                  <a:pt x="21" y="321"/>
                  <a:pt x="50" y="296"/>
                  <a:pt x="77" y="269"/>
                </a:cubicBezTo>
                <a:cubicBezTo>
                  <a:pt x="97" y="249"/>
                  <a:pt x="100" y="219"/>
                  <a:pt x="123" y="200"/>
                </a:cubicBezTo>
                <a:cubicBezTo>
                  <a:pt x="152" y="176"/>
                  <a:pt x="183" y="142"/>
                  <a:pt x="215" y="123"/>
                </a:cubicBezTo>
                <a:cubicBezTo>
                  <a:pt x="267" y="92"/>
                  <a:pt x="334" y="69"/>
                  <a:pt x="392" y="54"/>
                </a:cubicBezTo>
                <a:cubicBezTo>
                  <a:pt x="403" y="37"/>
                  <a:pt x="415" y="22"/>
                  <a:pt x="415" y="0"/>
                </a:cubicBezTo>
              </a:path>
            </a:pathLst>
          </a:custGeom>
          <a:noFill/>
          <a:ln w="2844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7" name="Freeform 10"/>
          <p:cNvSpPr>
            <a:spLocks noChangeArrowheads="1"/>
          </p:cNvSpPr>
          <p:nvPr/>
        </p:nvSpPr>
        <p:spPr bwMode="auto">
          <a:xfrm>
            <a:off x="6645275" y="4962525"/>
            <a:ext cx="184150" cy="101600"/>
          </a:xfrm>
          <a:custGeom>
            <a:avLst/>
            <a:gdLst>
              <a:gd name="T0" fmla="*/ 2147483647 w 246"/>
              <a:gd name="T1" fmla="*/ 2147483647 h 129"/>
              <a:gd name="T2" fmla="*/ 2147483647 w 246"/>
              <a:gd name="T3" fmla="*/ 2147483647 h 129"/>
              <a:gd name="T4" fmla="*/ 2147483647 w 246"/>
              <a:gd name="T5" fmla="*/ 2147483647 h 129"/>
              <a:gd name="T6" fmla="*/ 2147483647 w 246"/>
              <a:gd name="T7" fmla="*/ 2147483647 h 129"/>
              <a:gd name="T8" fmla="*/ 2147483647 w 246"/>
              <a:gd name="T9" fmla="*/ 2147483647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129"/>
              <a:gd name="T17" fmla="*/ 246 w 246"/>
              <a:gd name="T18" fmla="*/ 129 h 1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129">
                <a:moveTo>
                  <a:pt x="15" y="13"/>
                </a:moveTo>
                <a:cubicBezTo>
                  <a:pt x="82" y="7"/>
                  <a:pt x="136" y="0"/>
                  <a:pt x="200" y="20"/>
                </a:cubicBezTo>
                <a:cubicBezTo>
                  <a:pt x="234" y="73"/>
                  <a:pt x="216" y="54"/>
                  <a:pt x="246" y="82"/>
                </a:cubicBezTo>
                <a:cubicBezTo>
                  <a:pt x="196" y="129"/>
                  <a:pt x="144" y="101"/>
                  <a:pt x="69" y="97"/>
                </a:cubicBezTo>
                <a:cubicBezTo>
                  <a:pt x="22" y="86"/>
                  <a:pt x="0" y="62"/>
                  <a:pt x="15" y="13"/>
                </a:cubicBezTo>
                <a:close/>
              </a:path>
            </a:pathLst>
          </a:custGeom>
          <a:solidFill>
            <a:srgbClr val="0099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8" name="Freeform 11"/>
          <p:cNvSpPr>
            <a:spLocks noChangeArrowheads="1"/>
          </p:cNvSpPr>
          <p:nvPr/>
        </p:nvSpPr>
        <p:spPr bwMode="auto">
          <a:xfrm>
            <a:off x="6146800" y="4918075"/>
            <a:ext cx="296863" cy="96838"/>
          </a:xfrm>
          <a:custGeom>
            <a:avLst/>
            <a:gdLst>
              <a:gd name="T0" fmla="*/ 2147483647 w 395"/>
              <a:gd name="T1" fmla="*/ 0 h 123"/>
              <a:gd name="T2" fmla="*/ 2147483647 w 395"/>
              <a:gd name="T3" fmla="*/ 2147483647 h 123"/>
              <a:gd name="T4" fmla="*/ 2147483647 w 395"/>
              <a:gd name="T5" fmla="*/ 2147483647 h 123"/>
              <a:gd name="T6" fmla="*/ 2147483647 w 395"/>
              <a:gd name="T7" fmla="*/ 2147483647 h 123"/>
              <a:gd name="T8" fmla="*/ 1697879221 w 395"/>
              <a:gd name="T9" fmla="*/ 2147483647 h 123"/>
              <a:gd name="T10" fmla="*/ 2147483647 w 395"/>
              <a:gd name="T11" fmla="*/ 2147483647 h 123"/>
              <a:gd name="T12" fmla="*/ 2147483647 w 395"/>
              <a:gd name="T13" fmla="*/ 2147483647 h 123"/>
              <a:gd name="T14" fmla="*/ 2147483647 w 395"/>
              <a:gd name="T15" fmla="*/ 2147483647 h 123"/>
              <a:gd name="T16" fmla="*/ 2147483647 w 395"/>
              <a:gd name="T17" fmla="*/ 2147483647 h 123"/>
              <a:gd name="T18" fmla="*/ 2147483647 w 395"/>
              <a:gd name="T19" fmla="*/ 0 h 1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5"/>
              <a:gd name="T31" fmla="*/ 0 h 123"/>
              <a:gd name="T32" fmla="*/ 395 w 395"/>
              <a:gd name="T33" fmla="*/ 123 h 1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5" h="123">
                <a:moveTo>
                  <a:pt x="395" y="0"/>
                </a:moveTo>
                <a:cubicBezTo>
                  <a:pt x="336" y="2"/>
                  <a:pt x="277" y="1"/>
                  <a:pt x="219" y="7"/>
                </a:cubicBezTo>
                <a:cubicBezTo>
                  <a:pt x="203" y="9"/>
                  <a:pt x="189" y="21"/>
                  <a:pt x="173" y="23"/>
                </a:cubicBezTo>
                <a:cubicBezTo>
                  <a:pt x="118" y="31"/>
                  <a:pt x="65" y="47"/>
                  <a:pt x="11" y="61"/>
                </a:cubicBezTo>
                <a:cubicBezTo>
                  <a:pt x="9" y="69"/>
                  <a:pt x="0" y="77"/>
                  <a:pt x="4" y="84"/>
                </a:cubicBezTo>
                <a:cubicBezTo>
                  <a:pt x="8" y="91"/>
                  <a:pt x="19" y="89"/>
                  <a:pt x="27" y="92"/>
                </a:cubicBezTo>
                <a:cubicBezTo>
                  <a:pt x="58" y="104"/>
                  <a:pt x="87" y="115"/>
                  <a:pt x="119" y="123"/>
                </a:cubicBezTo>
                <a:cubicBezTo>
                  <a:pt x="160" y="120"/>
                  <a:pt x="201" y="119"/>
                  <a:pt x="242" y="115"/>
                </a:cubicBezTo>
                <a:cubicBezTo>
                  <a:pt x="275" y="111"/>
                  <a:pt x="323" y="56"/>
                  <a:pt x="349" y="30"/>
                </a:cubicBezTo>
                <a:cubicBezTo>
                  <a:pt x="361" y="18"/>
                  <a:pt x="395" y="11"/>
                  <a:pt x="395" y="0"/>
                </a:cubicBezTo>
                <a:close/>
              </a:path>
            </a:pathLst>
          </a:custGeom>
          <a:solidFill>
            <a:srgbClr val="0099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299" name="Freeform 12"/>
          <p:cNvSpPr>
            <a:spLocks noChangeArrowheads="1"/>
          </p:cNvSpPr>
          <p:nvPr/>
        </p:nvSpPr>
        <p:spPr bwMode="auto">
          <a:xfrm>
            <a:off x="6464300" y="4752975"/>
            <a:ext cx="93663" cy="222250"/>
          </a:xfrm>
          <a:custGeom>
            <a:avLst/>
            <a:gdLst>
              <a:gd name="T0" fmla="*/ 2147483647 w 125"/>
              <a:gd name="T1" fmla="*/ 2147483647 h 279"/>
              <a:gd name="T2" fmla="*/ 2147483647 w 125"/>
              <a:gd name="T3" fmla="*/ 2147483647 h 279"/>
              <a:gd name="T4" fmla="*/ 2147483647 w 125"/>
              <a:gd name="T5" fmla="*/ 2147483647 h 279"/>
              <a:gd name="T6" fmla="*/ 2147483647 w 125"/>
              <a:gd name="T7" fmla="*/ 2147483647 h 279"/>
              <a:gd name="T8" fmla="*/ 2147483647 w 125"/>
              <a:gd name="T9" fmla="*/ 0 h 279"/>
              <a:gd name="T10" fmla="*/ 2147483647 w 125"/>
              <a:gd name="T11" fmla="*/ 2147483647 h 279"/>
              <a:gd name="T12" fmla="*/ 2147483647 w 125"/>
              <a:gd name="T13" fmla="*/ 2147483647 h 279"/>
              <a:gd name="T14" fmla="*/ 841623667 w 125"/>
              <a:gd name="T15" fmla="*/ 2147483647 h 279"/>
              <a:gd name="T16" fmla="*/ 2147483647 w 125"/>
              <a:gd name="T17" fmla="*/ 2147483647 h 2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279"/>
              <a:gd name="T29" fmla="*/ 125 w 125"/>
              <a:gd name="T30" fmla="*/ 279 h 2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279">
                <a:moveTo>
                  <a:pt x="10" y="277"/>
                </a:moveTo>
                <a:cubicBezTo>
                  <a:pt x="13" y="223"/>
                  <a:pt x="14" y="170"/>
                  <a:pt x="18" y="116"/>
                </a:cubicBezTo>
                <a:cubicBezTo>
                  <a:pt x="18" y="115"/>
                  <a:pt x="26" y="61"/>
                  <a:pt x="33" y="54"/>
                </a:cubicBezTo>
                <a:cubicBezTo>
                  <a:pt x="41" y="46"/>
                  <a:pt x="54" y="44"/>
                  <a:pt x="64" y="39"/>
                </a:cubicBezTo>
                <a:cubicBezTo>
                  <a:pt x="82" y="19"/>
                  <a:pt x="103" y="16"/>
                  <a:pt x="125" y="0"/>
                </a:cubicBezTo>
                <a:cubicBezTo>
                  <a:pt x="113" y="48"/>
                  <a:pt x="116" y="133"/>
                  <a:pt x="94" y="169"/>
                </a:cubicBezTo>
                <a:cubicBezTo>
                  <a:pt x="85" y="185"/>
                  <a:pt x="64" y="192"/>
                  <a:pt x="56" y="208"/>
                </a:cubicBezTo>
                <a:cubicBezTo>
                  <a:pt x="39" y="242"/>
                  <a:pt x="26" y="251"/>
                  <a:pt x="2" y="277"/>
                </a:cubicBezTo>
                <a:cubicBezTo>
                  <a:pt x="0" y="279"/>
                  <a:pt x="7" y="277"/>
                  <a:pt x="10" y="277"/>
                </a:cubicBezTo>
                <a:close/>
              </a:path>
            </a:pathLst>
          </a:custGeom>
          <a:solidFill>
            <a:srgbClr val="0099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0" name="Freeform 13"/>
          <p:cNvSpPr>
            <a:spLocks noChangeArrowheads="1"/>
          </p:cNvSpPr>
          <p:nvPr/>
        </p:nvSpPr>
        <p:spPr bwMode="auto">
          <a:xfrm>
            <a:off x="6670675" y="4697413"/>
            <a:ext cx="107950" cy="238125"/>
          </a:xfrm>
          <a:custGeom>
            <a:avLst/>
            <a:gdLst>
              <a:gd name="T0" fmla="*/ 2147483647 w 145"/>
              <a:gd name="T1" fmla="*/ 2147483647 h 300"/>
              <a:gd name="T2" fmla="*/ 2147483647 w 145"/>
              <a:gd name="T3" fmla="*/ 2147483647 h 300"/>
              <a:gd name="T4" fmla="*/ 2147483647 w 145"/>
              <a:gd name="T5" fmla="*/ 0 h 300"/>
              <a:gd name="T6" fmla="*/ 2147483647 w 145"/>
              <a:gd name="T7" fmla="*/ 2147483647 h 300"/>
              <a:gd name="T8" fmla="*/ 2147483647 w 145"/>
              <a:gd name="T9" fmla="*/ 2147483647 h 300"/>
              <a:gd name="T10" fmla="*/ 2147483647 w 145"/>
              <a:gd name="T11" fmla="*/ 2147483647 h 3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300"/>
              <a:gd name="T20" fmla="*/ 145 w 145"/>
              <a:gd name="T21" fmla="*/ 300 h 3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300">
                <a:moveTo>
                  <a:pt x="28" y="300"/>
                </a:moveTo>
                <a:cubicBezTo>
                  <a:pt x="0" y="260"/>
                  <a:pt x="7" y="281"/>
                  <a:pt x="20" y="208"/>
                </a:cubicBezTo>
                <a:cubicBezTo>
                  <a:pt x="31" y="144"/>
                  <a:pt x="66" y="46"/>
                  <a:pt x="112" y="0"/>
                </a:cubicBezTo>
                <a:cubicBezTo>
                  <a:pt x="120" y="3"/>
                  <a:pt x="135" y="0"/>
                  <a:pt x="135" y="8"/>
                </a:cubicBezTo>
                <a:cubicBezTo>
                  <a:pt x="145" y="242"/>
                  <a:pt x="134" y="129"/>
                  <a:pt x="74" y="246"/>
                </a:cubicBezTo>
                <a:cubicBezTo>
                  <a:pt x="58" y="277"/>
                  <a:pt x="63" y="300"/>
                  <a:pt x="28" y="300"/>
                </a:cubicBez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1" name="Freeform 14"/>
          <p:cNvSpPr>
            <a:spLocks noChangeArrowheads="1"/>
          </p:cNvSpPr>
          <p:nvPr/>
        </p:nvSpPr>
        <p:spPr bwMode="auto">
          <a:xfrm>
            <a:off x="6327775" y="5021263"/>
            <a:ext cx="185738" cy="138112"/>
          </a:xfrm>
          <a:custGeom>
            <a:avLst/>
            <a:gdLst>
              <a:gd name="T0" fmla="*/ 2147483647 w 246"/>
              <a:gd name="T1" fmla="*/ 2147483647 h 174"/>
              <a:gd name="T2" fmla="*/ 2147483647 w 246"/>
              <a:gd name="T3" fmla="*/ 2147483647 h 174"/>
              <a:gd name="T4" fmla="*/ 2147483647 w 246"/>
              <a:gd name="T5" fmla="*/ 2147483647 h 174"/>
              <a:gd name="T6" fmla="*/ 2147483647 w 246"/>
              <a:gd name="T7" fmla="*/ 2147483647 h 174"/>
              <a:gd name="T8" fmla="*/ 0 w 246"/>
              <a:gd name="T9" fmla="*/ 2147483647 h 174"/>
              <a:gd name="T10" fmla="*/ 2147483647 w 246"/>
              <a:gd name="T11" fmla="*/ 2147483647 h 174"/>
              <a:gd name="T12" fmla="*/ 2147483647 w 246"/>
              <a:gd name="T13" fmla="*/ 2147483647 h 174"/>
              <a:gd name="T14" fmla="*/ 2147483647 w 246"/>
              <a:gd name="T15" fmla="*/ 2147483647 h 174"/>
              <a:gd name="T16" fmla="*/ 2147483647 w 246"/>
              <a:gd name="T17" fmla="*/ 2147483647 h 174"/>
              <a:gd name="T18" fmla="*/ 2147483647 w 246"/>
              <a:gd name="T19" fmla="*/ 2147483647 h 174"/>
              <a:gd name="T20" fmla="*/ 2147483647 w 246"/>
              <a:gd name="T21" fmla="*/ 2147483647 h 1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6"/>
              <a:gd name="T34" fmla="*/ 0 h 174"/>
              <a:gd name="T35" fmla="*/ 246 w 246"/>
              <a:gd name="T36" fmla="*/ 174 h 1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6" h="174">
                <a:moveTo>
                  <a:pt x="223" y="8"/>
                </a:moveTo>
                <a:cubicBezTo>
                  <a:pt x="185" y="14"/>
                  <a:pt x="158" y="19"/>
                  <a:pt x="123" y="31"/>
                </a:cubicBezTo>
                <a:cubicBezTo>
                  <a:pt x="105" y="48"/>
                  <a:pt x="94" y="68"/>
                  <a:pt x="77" y="85"/>
                </a:cubicBezTo>
                <a:cubicBezTo>
                  <a:pt x="65" y="97"/>
                  <a:pt x="50" y="103"/>
                  <a:pt x="38" y="115"/>
                </a:cubicBezTo>
                <a:cubicBezTo>
                  <a:pt x="25" y="128"/>
                  <a:pt x="0" y="154"/>
                  <a:pt x="0" y="154"/>
                </a:cubicBezTo>
                <a:cubicBezTo>
                  <a:pt x="66" y="171"/>
                  <a:pt x="64" y="174"/>
                  <a:pt x="169" y="146"/>
                </a:cubicBezTo>
                <a:cubicBezTo>
                  <a:pt x="177" y="144"/>
                  <a:pt x="172" y="130"/>
                  <a:pt x="176" y="123"/>
                </a:cubicBezTo>
                <a:cubicBezTo>
                  <a:pt x="180" y="115"/>
                  <a:pt x="187" y="108"/>
                  <a:pt x="192" y="100"/>
                </a:cubicBezTo>
                <a:cubicBezTo>
                  <a:pt x="199" y="74"/>
                  <a:pt x="202" y="43"/>
                  <a:pt x="223" y="23"/>
                </a:cubicBezTo>
                <a:cubicBezTo>
                  <a:pt x="230" y="17"/>
                  <a:pt x="246" y="17"/>
                  <a:pt x="246" y="8"/>
                </a:cubicBezTo>
                <a:cubicBezTo>
                  <a:pt x="246" y="0"/>
                  <a:pt x="231" y="8"/>
                  <a:pt x="223" y="8"/>
                </a:cubicBezTo>
                <a:close/>
              </a:path>
            </a:pathLst>
          </a:custGeom>
          <a:solidFill>
            <a:srgbClr val="0099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2" name="Freeform 15"/>
          <p:cNvSpPr>
            <a:spLocks noChangeArrowheads="1"/>
          </p:cNvSpPr>
          <p:nvPr/>
        </p:nvSpPr>
        <p:spPr bwMode="auto">
          <a:xfrm>
            <a:off x="6540500" y="5392738"/>
            <a:ext cx="285750" cy="384175"/>
          </a:xfrm>
          <a:custGeom>
            <a:avLst/>
            <a:gdLst>
              <a:gd name="T0" fmla="*/ 0 w 379"/>
              <a:gd name="T1" fmla="*/ 0 h 484"/>
              <a:gd name="T2" fmla="*/ 2147483647 w 379"/>
              <a:gd name="T3" fmla="*/ 2147483647 h 484"/>
              <a:gd name="T4" fmla="*/ 2147483647 w 379"/>
              <a:gd name="T5" fmla="*/ 2147483647 h 484"/>
              <a:gd name="T6" fmla="*/ 2147483647 w 379"/>
              <a:gd name="T7" fmla="*/ 2147483647 h 484"/>
              <a:gd name="T8" fmla="*/ 2147483647 w 379"/>
              <a:gd name="T9" fmla="*/ 2147483647 h 484"/>
              <a:gd name="T10" fmla="*/ 2147483647 w 379"/>
              <a:gd name="T11" fmla="*/ 2147483647 h 484"/>
              <a:gd name="T12" fmla="*/ 2147483647 w 379"/>
              <a:gd name="T13" fmla="*/ 2147483647 h 484"/>
              <a:gd name="T14" fmla="*/ 2147483647 w 379"/>
              <a:gd name="T15" fmla="*/ 2147483647 h 484"/>
              <a:gd name="T16" fmla="*/ 2147483647 w 379"/>
              <a:gd name="T17" fmla="*/ 2147483647 h 4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9"/>
              <a:gd name="T28" fmla="*/ 0 h 484"/>
              <a:gd name="T29" fmla="*/ 379 w 379"/>
              <a:gd name="T30" fmla="*/ 484 h 4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9" h="484">
                <a:moveTo>
                  <a:pt x="0" y="0"/>
                </a:moveTo>
                <a:cubicBezTo>
                  <a:pt x="7" y="58"/>
                  <a:pt x="13" y="126"/>
                  <a:pt x="77" y="146"/>
                </a:cubicBezTo>
                <a:cubicBezTo>
                  <a:pt x="87" y="176"/>
                  <a:pt x="93" y="183"/>
                  <a:pt x="123" y="192"/>
                </a:cubicBezTo>
                <a:cubicBezTo>
                  <a:pt x="142" y="212"/>
                  <a:pt x="157" y="234"/>
                  <a:pt x="177" y="254"/>
                </a:cubicBezTo>
                <a:cubicBezTo>
                  <a:pt x="215" y="333"/>
                  <a:pt x="171" y="251"/>
                  <a:pt x="208" y="300"/>
                </a:cubicBezTo>
                <a:cubicBezTo>
                  <a:pt x="254" y="361"/>
                  <a:pt x="232" y="363"/>
                  <a:pt x="300" y="384"/>
                </a:cubicBezTo>
                <a:cubicBezTo>
                  <a:pt x="317" y="402"/>
                  <a:pt x="336" y="413"/>
                  <a:pt x="354" y="430"/>
                </a:cubicBezTo>
                <a:cubicBezTo>
                  <a:pt x="356" y="438"/>
                  <a:pt x="357" y="447"/>
                  <a:pt x="361" y="454"/>
                </a:cubicBezTo>
                <a:cubicBezTo>
                  <a:pt x="379" y="484"/>
                  <a:pt x="377" y="457"/>
                  <a:pt x="377" y="477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3" name="Freeform 16"/>
          <p:cNvSpPr>
            <a:spLocks noChangeArrowheads="1"/>
          </p:cNvSpPr>
          <p:nvPr/>
        </p:nvSpPr>
        <p:spPr bwMode="auto">
          <a:xfrm>
            <a:off x="6375400" y="5448300"/>
            <a:ext cx="171450" cy="377825"/>
          </a:xfrm>
          <a:custGeom>
            <a:avLst/>
            <a:gdLst>
              <a:gd name="T0" fmla="*/ 2147483647 w 230"/>
              <a:gd name="T1" fmla="*/ 0 h 476"/>
              <a:gd name="T2" fmla="*/ 2147483647 w 230"/>
              <a:gd name="T3" fmla="*/ 2147483647 h 476"/>
              <a:gd name="T4" fmla="*/ 2147483647 w 230"/>
              <a:gd name="T5" fmla="*/ 2147483647 h 476"/>
              <a:gd name="T6" fmla="*/ 2147483647 w 230"/>
              <a:gd name="T7" fmla="*/ 2147483647 h 476"/>
              <a:gd name="T8" fmla="*/ 2147483647 w 230"/>
              <a:gd name="T9" fmla="*/ 2147483647 h 476"/>
              <a:gd name="T10" fmla="*/ 0 w 230"/>
              <a:gd name="T11" fmla="*/ 2147483647 h 476"/>
              <a:gd name="T12" fmla="*/ 2147483647 w 230"/>
              <a:gd name="T13" fmla="*/ 2147483647 h 4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"/>
              <a:gd name="T22" fmla="*/ 0 h 476"/>
              <a:gd name="T23" fmla="*/ 230 w 230"/>
              <a:gd name="T24" fmla="*/ 476 h 4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" h="476">
                <a:moveTo>
                  <a:pt x="230" y="0"/>
                </a:moveTo>
                <a:cubicBezTo>
                  <a:pt x="227" y="20"/>
                  <a:pt x="227" y="41"/>
                  <a:pt x="222" y="61"/>
                </a:cubicBezTo>
                <a:cubicBezTo>
                  <a:pt x="212" y="98"/>
                  <a:pt x="166" y="93"/>
                  <a:pt x="138" y="107"/>
                </a:cubicBezTo>
                <a:cubicBezTo>
                  <a:pt x="113" y="119"/>
                  <a:pt x="76" y="161"/>
                  <a:pt x="76" y="161"/>
                </a:cubicBezTo>
                <a:cubicBezTo>
                  <a:pt x="72" y="215"/>
                  <a:pt x="80" y="248"/>
                  <a:pt x="46" y="284"/>
                </a:cubicBezTo>
                <a:cubicBezTo>
                  <a:pt x="36" y="312"/>
                  <a:pt x="20" y="355"/>
                  <a:pt x="0" y="376"/>
                </a:cubicBezTo>
                <a:cubicBezTo>
                  <a:pt x="5" y="411"/>
                  <a:pt x="15" y="441"/>
                  <a:pt x="15" y="476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4" name="Freeform 17"/>
          <p:cNvSpPr>
            <a:spLocks noChangeArrowheads="1"/>
          </p:cNvSpPr>
          <p:nvPr/>
        </p:nvSpPr>
        <p:spPr bwMode="auto">
          <a:xfrm>
            <a:off x="6427788" y="5594350"/>
            <a:ext cx="57150" cy="225425"/>
          </a:xfrm>
          <a:custGeom>
            <a:avLst/>
            <a:gdLst>
              <a:gd name="T0" fmla="*/ 0 w 76"/>
              <a:gd name="T1" fmla="*/ 0 h 284"/>
              <a:gd name="T2" fmla="*/ 2147483647 w 76"/>
              <a:gd name="T3" fmla="*/ 2147483647 h 284"/>
              <a:gd name="T4" fmla="*/ 0 60000 65536"/>
              <a:gd name="T5" fmla="*/ 0 60000 65536"/>
              <a:gd name="T6" fmla="*/ 0 w 76"/>
              <a:gd name="T7" fmla="*/ 0 h 284"/>
              <a:gd name="T8" fmla="*/ 76 w 76"/>
              <a:gd name="T9" fmla="*/ 284 h 2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284">
                <a:moveTo>
                  <a:pt x="0" y="0"/>
                </a:moveTo>
                <a:cubicBezTo>
                  <a:pt x="26" y="87"/>
                  <a:pt x="6" y="214"/>
                  <a:pt x="76" y="284"/>
                </a:cubicBezTo>
              </a:path>
            </a:pathLst>
          </a:custGeom>
          <a:noFill/>
          <a:ln w="2844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5" name="Freeform 18"/>
          <p:cNvSpPr>
            <a:spLocks noChangeArrowheads="1"/>
          </p:cNvSpPr>
          <p:nvPr/>
        </p:nvSpPr>
        <p:spPr bwMode="auto">
          <a:xfrm>
            <a:off x="6672263" y="5607050"/>
            <a:ext cx="36512" cy="165100"/>
          </a:xfrm>
          <a:custGeom>
            <a:avLst/>
            <a:gdLst>
              <a:gd name="T0" fmla="*/ 2147483647 w 50"/>
              <a:gd name="T1" fmla="*/ 0 h 208"/>
              <a:gd name="T2" fmla="*/ 2147483647 w 50"/>
              <a:gd name="T3" fmla="*/ 2147483647 h 208"/>
              <a:gd name="T4" fmla="*/ 0 60000 65536"/>
              <a:gd name="T5" fmla="*/ 0 60000 65536"/>
              <a:gd name="T6" fmla="*/ 0 w 50"/>
              <a:gd name="T7" fmla="*/ 0 h 208"/>
              <a:gd name="T8" fmla="*/ 50 w 50"/>
              <a:gd name="T9" fmla="*/ 208 h 2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0" h="208">
                <a:moveTo>
                  <a:pt x="12" y="0"/>
                </a:moveTo>
                <a:cubicBezTo>
                  <a:pt x="31" y="61"/>
                  <a:pt x="0" y="158"/>
                  <a:pt x="50" y="208"/>
                </a:cubicBezTo>
              </a:path>
            </a:pathLst>
          </a:custGeom>
          <a:noFill/>
          <a:ln w="2844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6" name="Freeform 19"/>
          <p:cNvSpPr>
            <a:spLocks noChangeArrowheads="1"/>
          </p:cNvSpPr>
          <p:nvPr/>
        </p:nvSpPr>
        <p:spPr bwMode="auto">
          <a:xfrm>
            <a:off x="6265863" y="5570538"/>
            <a:ext cx="171450" cy="122237"/>
          </a:xfrm>
          <a:custGeom>
            <a:avLst/>
            <a:gdLst>
              <a:gd name="T0" fmla="*/ 2147483647 w 230"/>
              <a:gd name="T1" fmla="*/ 0 h 154"/>
              <a:gd name="T2" fmla="*/ 2147483647 w 230"/>
              <a:gd name="T3" fmla="*/ 2147483647 h 154"/>
              <a:gd name="T4" fmla="*/ 0 w 230"/>
              <a:gd name="T5" fmla="*/ 2147483647 h 154"/>
              <a:gd name="T6" fmla="*/ 0 60000 65536"/>
              <a:gd name="T7" fmla="*/ 0 60000 65536"/>
              <a:gd name="T8" fmla="*/ 0 60000 65536"/>
              <a:gd name="T9" fmla="*/ 0 w 230"/>
              <a:gd name="T10" fmla="*/ 0 h 154"/>
              <a:gd name="T11" fmla="*/ 230 w 230"/>
              <a:gd name="T12" fmla="*/ 154 h 1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" h="154">
                <a:moveTo>
                  <a:pt x="230" y="0"/>
                </a:moveTo>
                <a:cubicBezTo>
                  <a:pt x="199" y="47"/>
                  <a:pt x="144" y="53"/>
                  <a:pt x="92" y="69"/>
                </a:cubicBezTo>
                <a:cubicBezTo>
                  <a:pt x="60" y="101"/>
                  <a:pt x="55" y="154"/>
                  <a:pt x="0" y="154"/>
                </a:cubicBezTo>
              </a:path>
            </a:pathLst>
          </a:custGeom>
          <a:noFill/>
          <a:ln w="1908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7" name="Freeform 20"/>
          <p:cNvSpPr>
            <a:spLocks noChangeArrowheads="1"/>
          </p:cNvSpPr>
          <p:nvPr/>
        </p:nvSpPr>
        <p:spPr bwMode="auto">
          <a:xfrm>
            <a:off x="6502400" y="5534025"/>
            <a:ext cx="103188" cy="146050"/>
          </a:xfrm>
          <a:custGeom>
            <a:avLst/>
            <a:gdLst>
              <a:gd name="T0" fmla="*/ 2147483647 w 138"/>
              <a:gd name="T1" fmla="*/ 0 h 184"/>
              <a:gd name="T2" fmla="*/ 2147483647 w 138"/>
              <a:gd name="T3" fmla="*/ 2147483647 h 184"/>
              <a:gd name="T4" fmla="*/ 2147483647 w 138"/>
              <a:gd name="T5" fmla="*/ 2147483647 h 184"/>
              <a:gd name="T6" fmla="*/ 0 w 138"/>
              <a:gd name="T7" fmla="*/ 2147483647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138"/>
              <a:gd name="T13" fmla="*/ 0 h 184"/>
              <a:gd name="T14" fmla="*/ 138 w 138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" h="184">
                <a:moveTo>
                  <a:pt x="138" y="0"/>
                </a:moveTo>
                <a:cubicBezTo>
                  <a:pt x="123" y="22"/>
                  <a:pt x="109" y="42"/>
                  <a:pt x="84" y="53"/>
                </a:cubicBezTo>
                <a:cubicBezTo>
                  <a:pt x="69" y="60"/>
                  <a:pt x="38" y="69"/>
                  <a:pt x="38" y="69"/>
                </a:cubicBezTo>
                <a:cubicBezTo>
                  <a:pt x="55" y="118"/>
                  <a:pt x="34" y="150"/>
                  <a:pt x="0" y="184"/>
                </a:cubicBezTo>
              </a:path>
            </a:pathLst>
          </a:custGeom>
          <a:noFill/>
          <a:ln w="1908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308" name="Group 21"/>
          <p:cNvGrpSpPr>
            <a:grpSpLocks/>
          </p:cNvGrpSpPr>
          <p:nvPr/>
        </p:nvGrpSpPr>
        <p:grpSpPr bwMode="auto">
          <a:xfrm>
            <a:off x="312738" y="4697413"/>
            <a:ext cx="4403725" cy="1552575"/>
            <a:chOff x="197" y="2959"/>
            <a:chExt cx="2774" cy="978"/>
          </a:xfrm>
        </p:grpSpPr>
        <p:sp>
          <p:nvSpPr>
            <p:cNvPr id="12315" name="Freeform 22"/>
            <p:cNvSpPr>
              <a:spLocks noChangeArrowheads="1"/>
            </p:cNvSpPr>
            <p:nvPr/>
          </p:nvSpPr>
          <p:spPr bwMode="auto">
            <a:xfrm>
              <a:off x="197" y="2969"/>
              <a:ext cx="2463" cy="968"/>
            </a:xfrm>
            <a:custGeom>
              <a:avLst/>
              <a:gdLst>
                <a:gd name="T0" fmla="*/ 0 w 5177"/>
                <a:gd name="T1" fmla="*/ 76 h 1799"/>
                <a:gd name="T2" fmla="*/ 14 w 5177"/>
                <a:gd name="T3" fmla="*/ 75 h 1799"/>
                <a:gd name="T4" fmla="*/ 37 w 5177"/>
                <a:gd name="T5" fmla="*/ 71 h 1799"/>
                <a:gd name="T6" fmla="*/ 65 w 5177"/>
                <a:gd name="T7" fmla="*/ 58 h 1799"/>
                <a:gd name="T8" fmla="*/ 85 w 5177"/>
                <a:gd name="T9" fmla="*/ 45 h 1799"/>
                <a:gd name="T10" fmla="*/ 108 w 5177"/>
                <a:gd name="T11" fmla="*/ 27 h 1799"/>
                <a:gd name="T12" fmla="*/ 135 w 5177"/>
                <a:gd name="T13" fmla="*/ 10 h 1799"/>
                <a:gd name="T14" fmla="*/ 156 w 5177"/>
                <a:gd name="T15" fmla="*/ 0 h 1799"/>
                <a:gd name="T16" fmla="*/ 184 w 5177"/>
                <a:gd name="T17" fmla="*/ 0 h 1799"/>
                <a:gd name="T18" fmla="*/ 226 w 5177"/>
                <a:gd name="T19" fmla="*/ 15 h 1799"/>
                <a:gd name="T20" fmla="*/ 254 w 5177"/>
                <a:gd name="T21" fmla="*/ 26 h 1799"/>
                <a:gd name="T22" fmla="*/ 312 w 5177"/>
                <a:gd name="T23" fmla="*/ 38 h 1799"/>
                <a:gd name="T24" fmla="*/ 387 w 5177"/>
                <a:gd name="T25" fmla="*/ 54 h 1799"/>
                <a:gd name="T26" fmla="*/ 430 w 5177"/>
                <a:gd name="T27" fmla="*/ 67 h 1799"/>
                <a:gd name="T28" fmla="*/ 481 w 5177"/>
                <a:gd name="T29" fmla="*/ 86 h 1799"/>
                <a:gd name="T30" fmla="*/ 518 w 5177"/>
                <a:gd name="T31" fmla="*/ 97 h 1799"/>
                <a:gd name="T32" fmla="*/ 558 w 5177"/>
                <a:gd name="T33" fmla="*/ 111 h 1799"/>
                <a:gd name="T34" fmla="*/ 558 w 5177"/>
                <a:gd name="T35" fmla="*/ 279 h 1799"/>
                <a:gd name="T36" fmla="*/ 0 w 5177"/>
                <a:gd name="T37" fmla="*/ 280 h 1799"/>
                <a:gd name="T38" fmla="*/ 0 w 5177"/>
                <a:gd name="T39" fmla="*/ 76 h 17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177"/>
                <a:gd name="T61" fmla="*/ 0 h 1799"/>
                <a:gd name="T62" fmla="*/ 5177 w 5177"/>
                <a:gd name="T63" fmla="*/ 1799 h 17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177" h="1799">
                  <a:moveTo>
                    <a:pt x="0" y="487"/>
                  </a:moveTo>
                  <a:lnTo>
                    <a:pt x="134" y="480"/>
                  </a:lnTo>
                  <a:lnTo>
                    <a:pt x="339" y="455"/>
                  </a:lnTo>
                  <a:lnTo>
                    <a:pt x="608" y="371"/>
                  </a:lnTo>
                  <a:lnTo>
                    <a:pt x="793" y="288"/>
                  </a:lnTo>
                  <a:lnTo>
                    <a:pt x="1005" y="173"/>
                  </a:lnTo>
                  <a:lnTo>
                    <a:pt x="1254" y="64"/>
                  </a:lnTo>
                  <a:lnTo>
                    <a:pt x="1446" y="0"/>
                  </a:lnTo>
                  <a:lnTo>
                    <a:pt x="1709" y="0"/>
                  </a:lnTo>
                  <a:lnTo>
                    <a:pt x="2099" y="96"/>
                  </a:lnTo>
                  <a:lnTo>
                    <a:pt x="2355" y="167"/>
                  </a:lnTo>
                  <a:lnTo>
                    <a:pt x="2899" y="243"/>
                  </a:lnTo>
                  <a:lnTo>
                    <a:pt x="3590" y="346"/>
                  </a:lnTo>
                  <a:lnTo>
                    <a:pt x="3987" y="429"/>
                  </a:lnTo>
                  <a:lnTo>
                    <a:pt x="4473" y="551"/>
                  </a:lnTo>
                  <a:lnTo>
                    <a:pt x="4813" y="627"/>
                  </a:lnTo>
                  <a:lnTo>
                    <a:pt x="5177" y="711"/>
                  </a:lnTo>
                  <a:lnTo>
                    <a:pt x="5177" y="1792"/>
                  </a:lnTo>
                  <a:lnTo>
                    <a:pt x="0" y="1799"/>
                  </a:lnTo>
                  <a:lnTo>
                    <a:pt x="0" y="487"/>
                  </a:lnTo>
                  <a:close/>
                </a:path>
              </a:pathLst>
            </a:custGeom>
            <a:solidFill>
              <a:srgbClr val="808080"/>
            </a:solidFill>
            <a:ln w="2844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6" name="Freeform 23"/>
            <p:cNvSpPr>
              <a:spLocks noChangeArrowheads="1"/>
            </p:cNvSpPr>
            <p:nvPr/>
          </p:nvSpPr>
          <p:spPr bwMode="auto">
            <a:xfrm>
              <a:off x="572" y="2959"/>
              <a:ext cx="2089" cy="898"/>
            </a:xfrm>
            <a:custGeom>
              <a:avLst/>
              <a:gdLst>
                <a:gd name="T0" fmla="*/ 0 w 4390"/>
                <a:gd name="T1" fmla="*/ 46 h 1671"/>
                <a:gd name="T2" fmla="*/ 26 w 4390"/>
                <a:gd name="T3" fmla="*/ 27 h 1671"/>
                <a:gd name="T4" fmla="*/ 46 w 4390"/>
                <a:gd name="T5" fmla="*/ 15 h 1671"/>
                <a:gd name="T6" fmla="*/ 72 w 4390"/>
                <a:gd name="T7" fmla="*/ 2 h 1671"/>
                <a:gd name="T8" fmla="*/ 97 w 4390"/>
                <a:gd name="T9" fmla="*/ 0 h 1671"/>
                <a:gd name="T10" fmla="*/ 124 w 4390"/>
                <a:gd name="T11" fmla="*/ 11 h 1671"/>
                <a:gd name="T12" fmla="*/ 159 w 4390"/>
                <a:gd name="T13" fmla="*/ 26 h 1671"/>
                <a:gd name="T14" fmla="*/ 185 w 4390"/>
                <a:gd name="T15" fmla="*/ 42 h 1671"/>
                <a:gd name="T16" fmla="*/ 201 w 4390"/>
                <a:gd name="T17" fmla="*/ 53 h 1671"/>
                <a:gd name="T18" fmla="*/ 253 w 4390"/>
                <a:gd name="T19" fmla="*/ 84 h 1671"/>
                <a:gd name="T20" fmla="*/ 299 w 4390"/>
                <a:gd name="T21" fmla="*/ 107 h 1671"/>
                <a:gd name="T22" fmla="*/ 350 w 4390"/>
                <a:gd name="T23" fmla="*/ 131 h 1671"/>
                <a:gd name="T24" fmla="*/ 419 w 4390"/>
                <a:gd name="T25" fmla="*/ 158 h 1671"/>
                <a:gd name="T26" fmla="*/ 473 w 4390"/>
                <a:gd name="T27" fmla="*/ 178 h 1671"/>
                <a:gd name="T28" fmla="*/ 473 w 4390"/>
                <a:gd name="T29" fmla="*/ 260 h 1671"/>
                <a:gd name="T30" fmla="*/ 422 w 4390"/>
                <a:gd name="T31" fmla="*/ 246 h 1671"/>
                <a:gd name="T32" fmla="*/ 376 w 4390"/>
                <a:gd name="T33" fmla="*/ 231 h 1671"/>
                <a:gd name="T34" fmla="*/ 315 w 4390"/>
                <a:gd name="T35" fmla="*/ 206 h 1671"/>
                <a:gd name="T36" fmla="*/ 256 w 4390"/>
                <a:gd name="T37" fmla="*/ 179 h 1671"/>
                <a:gd name="T38" fmla="*/ 190 w 4390"/>
                <a:gd name="T39" fmla="*/ 144 h 1671"/>
                <a:gd name="T40" fmla="*/ 119 w 4390"/>
                <a:gd name="T41" fmla="*/ 109 h 1671"/>
                <a:gd name="T42" fmla="*/ 62 w 4390"/>
                <a:gd name="T43" fmla="*/ 80 h 1671"/>
                <a:gd name="T44" fmla="*/ 0 w 4390"/>
                <a:gd name="T45" fmla="*/ 46 h 16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90"/>
                <a:gd name="T70" fmla="*/ 0 h 1671"/>
                <a:gd name="T71" fmla="*/ 4390 w 4390"/>
                <a:gd name="T72" fmla="*/ 1671 h 16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90" h="1671">
                  <a:moveTo>
                    <a:pt x="0" y="295"/>
                  </a:moveTo>
                  <a:lnTo>
                    <a:pt x="243" y="173"/>
                  </a:lnTo>
                  <a:lnTo>
                    <a:pt x="429" y="96"/>
                  </a:lnTo>
                  <a:lnTo>
                    <a:pt x="672" y="13"/>
                  </a:lnTo>
                  <a:lnTo>
                    <a:pt x="896" y="0"/>
                  </a:lnTo>
                  <a:lnTo>
                    <a:pt x="1152" y="71"/>
                  </a:lnTo>
                  <a:lnTo>
                    <a:pt x="1478" y="167"/>
                  </a:lnTo>
                  <a:lnTo>
                    <a:pt x="1715" y="269"/>
                  </a:lnTo>
                  <a:lnTo>
                    <a:pt x="1869" y="340"/>
                  </a:lnTo>
                  <a:lnTo>
                    <a:pt x="2349" y="544"/>
                  </a:lnTo>
                  <a:lnTo>
                    <a:pt x="2778" y="692"/>
                  </a:lnTo>
                  <a:lnTo>
                    <a:pt x="3251" y="845"/>
                  </a:lnTo>
                  <a:lnTo>
                    <a:pt x="3885" y="1018"/>
                  </a:lnTo>
                  <a:lnTo>
                    <a:pt x="4390" y="1146"/>
                  </a:lnTo>
                  <a:lnTo>
                    <a:pt x="4390" y="1671"/>
                  </a:lnTo>
                  <a:lnTo>
                    <a:pt x="3910" y="1581"/>
                  </a:lnTo>
                  <a:lnTo>
                    <a:pt x="3488" y="1485"/>
                  </a:lnTo>
                  <a:lnTo>
                    <a:pt x="2918" y="1325"/>
                  </a:lnTo>
                  <a:lnTo>
                    <a:pt x="2381" y="1152"/>
                  </a:lnTo>
                  <a:lnTo>
                    <a:pt x="1760" y="928"/>
                  </a:lnTo>
                  <a:lnTo>
                    <a:pt x="1107" y="698"/>
                  </a:lnTo>
                  <a:lnTo>
                    <a:pt x="576" y="512"/>
                  </a:lnTo>
                  <a:lnTo>
                    <a:pt x="0" y="295"/>
                  </a:lnTo>
                  <a:close/>
                </a:path>
              </a:pathLst>
            </a:custGeom>
            <a:blipFill dpi="0" rotWithShape="0">
              <a:blip r:embed="rId7"/>
              <a:srcRect/>
              <a:tile tx="0" ty="0" sx="100000" sy="100000" flip="none" algn="tl"/>
            </a:blip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7" name="Freeform 24"/>
            <p:cNvSpPr>
              <a:spLocks noChangeArrowheads="1"/>
            </p:cNvSpPr>
            <p:nvPr/>
          </p:nvSpPr>
          <p:spPr bwMode="auto">
            <a:xfrm>
              <a:off x="578" y="3068"/>
              <a:ext cx="2086" cy="221"/>
            </a:xfrm>
            <a:custGeom>
              <a:avLst/>
              <a:gdLst>
                <a:gd name="T0" fmla="*/ 0 w 4384"/>
                <a:gd name="T1" fmla="*/ 14 h 409"/>
                <a:gd name="T2" fmla="*/ 32 w 4384"/>
                <a:gd name="T3" fmla="*/ 5 h 409"/>
                <a:gd name="T4" fmla="*/ 77 w 4384"/>
                <a:gd name="T5" fmla="*/ 0 h 409"/>
                <a:gd name="T6" fmla="*/ 118 w 4384"/>
                <a:gd name="T7" fmla="*/ 4 h 409"/>
                <a:gd name="T8" fmla="*/ 174 w 4384"/>
                <a:gd name="T9" fmla="*/ 18 h 409"/>
                <a:gd name="T10" fmla="*/ 197 w 4384"/>
                <a:gd name="T11" fmla="*/ 22 h 409"/>
                <a:gd name="T12" fmla="*/ 268 w 4384"/>
                <a:gd name="T13" fmla="*/ 31 h 409"/>
                <a:gd name="T14" fmla="*/ 362 w 4384"/>
                <a:gd name="T15" fmla="*/ 49 h 409"/>
                <a:gd name="T16" fmla="*/ 472 w 4384"/>
                <a:gd name="T17" fmla="*/ 64 h 4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84"/>
                <a:gd name="T28" fmla="*/ 0 h 409"/>
                <a:gd name="T29" fmla="*/ 4384 w 4384"/>
                <a:gd name="T30" fmla="*/ 409 h 4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84" h="409">
                  <a:moveTo>
                    <a:pt x="0" y="89"/>
                  </a:moveTo>
                  <a:lnTo>
                    <a:pt x="294" y="32"/>
                  </a:lnTo>
                  <a:lnTo>
                    <a:pt x="717" y="0"/>
                  </a:lnTo>
                  <a:lnTo>
                    <a:pt x="1101" y="25"/>
                  </a:lnTo>
                  <a:lnTo>
                    <a:pt x="1619" y="115"/>
                  </a:lnTo>
                  <a:lnTo>
                    <a:pt x="1824" y="141"/>
                  </a:lnTo>
                  <a:lnTo>
                    <a:pt x="2489" y="198"/>
                  </a:lnTo>
                  <a:lnTo>
                    <a:pt x="3360" y="307"/>
                  </a:lnTo>
                  <a:lnTo>
                    <a:pt x="4384" y="409"/>
                  </a:lnTo>
                </a:path>
              </a:pathLst>
            </a:custGeom>
            <a:noFill/>
            <a:ln w="28440">
              <a:solidFill>
                <a:srgbClr val="3333CC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8" name="Freeform 25"/>
            <p:cNvSpPr>
              <a:spLocks noChangeArrowheads="1"/>
            </p:cNvSpPr>
            <p:nvPr/>
          </p:nvSpPr>
          <p:spPr bwMode="auto">
            <a:xfrm>
              <a:off x="808" y="2989"/>
              <a:ext cx="24" cy="185"/>
            </a:xfrm>
            <a:custGeom>
              <a:avLst/>
              <a:gdLst>
                <a:gd name="T0" fmla="*/ 0 w 51"/>
                <a:gd name="T1" fmla="*/ 3 h 345"/>
                <a:gd name="T2" fmla="*/ 0 w 51"/>
                <a:gd name="T3" fmla="*/ 53 h 345"/>
                <a:gd name="T4" fmla="*/ 5 w 51"/>
                <a:gd name="T5" fmla="*/ 53 h 345"/>
                <a:gd name="T6" fmla="*/ 5 w 51"/>
                <a:gd name="T7" fmla="*/ 0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345"/>
                <a:gd name="T14" fmla="*/ 51 w 51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345">
                  <a:moveTo>
                    <a:pt x="0" y="19"/>
                  </a:moveTo>
                  <a:lnTo>
                    <a:pt x="0" y="345"/>
                  </a:lnTo>
                  <a:lnTo>
                    <a:pt x="51" y="339"/>
                  </a:lnTo>
                  <a:lnTo>
                    <a:pt x="51" y="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19" name="Freeform 26"/>
            <p:cNvSpPr>
              <a:spLocks noChangeArrowheads="1"/>
            </p:cNvSpPr>
            <p:nvPr/>
          </p:nvSpPr>
          <p:spPr bwMode="auto">
            <a:xfrm>
              <a:off x="1945" y="3164"/>
              <a:ext cx="27" cy="383"/>
            </a:xfrm>
            <a:custGeom>
              <a:avLst/>
              <a:gdLst>
                <a:gd name="T0" fmla="*/ 0 w 58"/>
                <a:gd name="T1" fmla="*/ 0 h 710"/>
                <a:gd name="T2" fmla="*/ 0 w 58"/>
                <a:gd name="T3" fmla="*/ 112 h 710"/>
                <a:gd name="T4" fmla="*/ 6 w 58"/>
                <a:gd name="T5" fmla="*/ 112 h 710"/>
                <a:gd name="T6" fmla="*/ 6 w 58"/>
                <a:gd name="T7" fmla="*/ 2 h 7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710"/>
                <a:gd name="T14" fmla="*/ 58 w 58"/>
                <a:gd name="T15" fmla="*/ 710 h 7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710">
                  <a:moveTo>
                    <a:pt x="0" y="0"/>
                  </a:moveTo>
                  <a:lnTo>
                    <a:pt x="0" y="710"/>
                  </a:lnTo>
                  <a:lnTo>
                    <a:pt x="58" y="710"/>
                  </a:lnTo>
                  <a:lnTo>
                    <a:pt x="58" y="13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20" name="Text Box 27"/>
            <p:cNvSpPr txBox="1">
              <a:spLocks noChangeArrowheads="1"/>
            </p:cNvSpPr>
            <p:nvPr/>
          </p:nvSpPr>
          <p:spPr bwMode="auto">
            <a:xfrm>
              <a:off x="815" y="3092"/>
              <a:ext cx="52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water table</a:t>
              </a:r>
            </a:p>
          </p:txBody>
        </p:sp>
        <p:sp>
          <p:nvSpPr>
            <p:cNvPr id="12321" name="Text Box 28"/>
            <p:cNvSpPr txBox="1">
              <a:spLocks noChangeArrowheads="1"/>
            </p:cNvSpPr>
            <p:nvPr/>
          </p:nvSpPr>
          <p:spPr bwMode="auto">
            <a:xfrm>
              <a:off x="1420" y="3293"/>
              <a:ext cx="36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aquifer</a:t>
              </a:r>
            </a:p>
          </p:txBody>
        </p:sp>
        <p:sp>
          <p:nvSpPr>
            <p:cNvPr id="12322" name="Text Box 29"/>
            <p:cNvSpPr txBox="1">
              <a:spLocks noChangeArrowheads="1"/>
            </p:cNvSpPr>
            <p:nvPr/>
          </p:nvSpPr>
          <p:spPr bwMode="auto">
            <a:xfrm rot="600000">
              <a:off x="1953" y="3303"/>
              <a:ext cx="1018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confining layer</a:t>
              </a:r>
            </a:p>
          </p:txBody>
        </p:sp>
        <p:sp>
          <p:nvSpPr>
            <p:cNvPr id="12323" name="Text Box 30"/>
            <p:cNvSpPr txBox="1">
              <a:spLocks noChangeArrowheads="1"/>
            </p:cNvSpPr>
            <p:nvPr/>
          </p:nvSpPr>
          <p:spPr bwMode="auto">
            <a:xfrm>
              <a:off x="671" y="3539"/>
              <a:ext cx="542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impermeable</a:t>
              </a:r>
            </a:p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bedrock</a:t>
              </a:r>
            </a:p>
          </p:txBody>
        </p:sp>
      </p:grpSp>
      <p:sp>
        <p:nvSpPr>
          <p:cNvPr id="12309" name="Text Box 31"/>
          <p:cNvSpPr txBox="1">
            <a:spLocks noChangeArrowheads="1"/>
          </p:cNvSpPr>
          <p:nvPr/>
        </p:nvSpPr>
        <p:spPr bwMode="auto">
          <a:xfrm>
            <a:off x="6235700" y="6323013"/>
            <a:ext cx="1322388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small scale</a:t>
            </a:r>
          </a:p>
        </p:txBody>
      </p:sp>
      <p:sp>
        <p:nvSpPr>
          <p:cNvPr id="12310" name="Text Box 32"/>
          <p:cNvSpPr txBox="1">
            <a:spLocks noChangeArrowheads="1"/>
          </p:cNvSpPr>
          <p:nvPr/>
        </p:nvSpPr>
        <p:spPr bwMode="auto">
          <a:xfrm>
            <a:off x="1597025" y="6323013"/>
            <a:ext cx="1327150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large scale</a:t>
            </a:r>
          </a:p>
        </p:txBody>
      </p:sp>
      <p:sp>
        <p:nvSpPr>
          <p:cNvPr id="12311" name="Rectangle 33"/>
          <p:cNvSpPr>
            <a:spLocks noChangeArrowheads="1"/>
          </p:cNvSpPr>
          <p:nvPr/>
        </p:nvSpPr>
        <p:spPr bwMode="auto">
          <a:xfrm>
            <a:off x="4932363" y="3602038"/>
            <a:ext cx="39274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12" name="Rectangle 34"/>
          <p:cNvSpPr>
            <a:spLocks noChangeArrowheads="1"/>
          </p:cNvSpPr>
          <p:nvPr/>
        </p:nvSpPr>
        <p:spPr bwMode="auto">
          <a:xfrm>
            <a:off x="296863" y="3602038"/>
            <a:ext cx="39401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13" name="Rectangle 36"/>
          <p:cNvSpPr>
            <a:spLocks noChangeArrowheads="1"/>
          </p:cNvSpPr>
          <p:nvPr/>
        </p:nvSpPr>
        <p:spPr bwMode="auto">
          <a:xfrm>
            <a:off x="373063" y="893763"/>
            <a:ext cx="8462962" cy="59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ctr"/>
          <a:lstStyle/>
          <a:p>
            <a:pPr>
              <a:lnSpc>
                <a:spcPct val="120000"/>
              </a:lnSpc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>
                <a:solidFill>
                  <a:srgbClr val="CC0000"/>
                </a:solidFill>
              </a:rPr>
              <a:t>What geophysical methods can help define</a:t>
            </a:r>
          </a:p>
        </p:txBody>
      </p:sp>
      <p:sp>
        <p:nvSpPr>
          <p:cNvPr id="12314" name="Rectangle 79"/>
          <p:cNvSpPr>
            <a:spLocks noChangeArrowheads="1"/>
          </p:cNvSpPr>
          <p:nvPr/>
        </p:nvSpPr>
        <p:spPr bwMode="auto">
          <a:xfrm>
            <a:off x="488950" y="1849438"/>
            <a:ext cx="8281988" cy="153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/>
          <a:lstStyle/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>
                <a:solidFill>
                  <a:srgbClr val="000000"/>
                </a:solidFill>
              </a:rPr>
              <a:t>structure / texture </a:t>
            </a: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None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endParaRPr lang="en-GB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4921250" y="4484688"/>
            <a:ext cx="3944938" cy="1814512"/>
            <a:chOff x="2940" y="2825"/>
            <a:chExt cx="2630" cy="1143"/>
          </a:xfrm>
        </p:grpSpPr>
        <p:sp>
          <p:nvSpPr>
            <p:cNvPr id="13351" name="Line 5"/>
            <p:cNvSpPr>
              <a:spLocks noChangeShapeType="1"/>
            </p:cNvSpPr>
            <p:nvPr/>
          </p:nvSpPr>
          <p:spPr bwMode="auto">
            <a:xfrm>
              <a:off x="2948" y="3396"/>
              <a:ext cx="2622" cy="1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2" name="Rectangle 6"/>
            <p:cNvSpPr>
              <a:spLocks noChangeArrowheads="1"/>
            </p:cNvSpPr>
            <p:nvPr/>
          </p:nvSpPr>
          <p:spPr bwMode="auto">
            <a:xfrm>
              <a:off x="2943" y="3398"/>
              <a:ext cx="2622" cy="54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3" name="Rectangle 7"/>
            <p:cNvSpPr>
              <a:spLocks noChangeArrowheads="1"/>
            </p:cNvSpPr>
            <p:nvPr/>
          </p:nvSpPr>
          <p:spPr bwMode="auto">
            <a:xfrm>
              <a:off x="2947" y="3447"/>
              <a:ext cx="2618" cy="8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4" name="Rectangle 8"/>
            <p:cNvSpPr>
              <a:spLocks noChangeArrowheads="1"/>
            </p:cNvSpPr>
            <p:nvPr/>
          </p:nvSpPr>
          <p:spPr bwMode="auto">
            <a:xfrm>
              <a:off x="2947" y="3536"/>
              <a:ext cx="2618" cy="169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5" name="Rectangle 9"/>
            <p:cNvSpPr>
              <a:spLocks noChangeArrowheads="1"/>
            </p:cNvSpPr>
            <p:nvPr/>
          </p:nvSpPr>
          <p:spPr bwMode="auto">
            <a:xfrm>
              <a:off x="2947" y="3399"/>
              <a:ext cx="2614" cy="44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6" name="Line 10"/>
            <p:cNvSpPr>
              <a:spLocks noChangeShapeType="1"/>
            </p:cNvSpPr>
            <p:nvPr/>
          </p:nvSpPr>
          <p:spPr bwMode="auto">
            <a:xfrm>
              <a:off x="2940" y="3852"/>
              <a:ext cx="2622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7" name="Freeform 11"/>
            <p:cNvSpPr>
              <a:spLocks/>
            </p:cNvSpPr>
            <p:nvPr/>
          </p:nvSpPr>
          <p:spPr bwMode="auto">
            <a:xfrm>
              <a:off x="3218" y="3403"/>
              <a:ext cx="49" cy="362"/>
            </a:xfrm>
            <a:custGeom>
              <a:avLst/>
              <a:gdLst>
                <a:gd name="T0" fmla="*/ 6 w 98"/>
                <a:gd name="T1" fmla="*/ 0 h 1124"/>
                <a:gd name="T2" fmla="*/ 9 w 98"/>
                <a:gd name="T3" fmla="*/ 4 h 1124"/>
                <a:gd name="T4" fmla="*/ 12 w 98"/>
                <a:gd name="T5" fmla="*/ 7 h 1124"/>
                <a:gd name="T6" fmla="*/ 6 w 98"/>
                <a:gd name="T7" fmla="*/ 10 h 1124"/>
                <a:gd name="T8" fmla="*/ 6 w 98"/>
                <a:gd name="T9" fmla="*/ 14 h 1124"/>
                <a:gd name="T10" fmla="*/ 1 w 98"/>
                <a:gd name="T11" fmla="*/ 21 h 1124"/>
                <a:gd name="T12" fmla="*/ 6 w 98"/>
                <a:gd name="T13" fmla="*/ 25 h 1124"/>
                <a:gd name="T14" fmla="*/ 10 w 98"/>
                <a:gd name="T15" fmla="*/ 29 h 1124"/>
                <a:gd name="T16" fmla="*/ 11 w 98"/>
                <a:gd name="T17" fmla="*/ 38 h 1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1124"/>
                <a:gd name="T29" fmla="*/ 98 w 98"/>
                <a:gd name="T30" fmla="*/ 1124 h 1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1124">
                  <a:moveTo>
                    <a:pt x="44" y="3"/>
                  </a:moveTo>
                  <a:cubicBezTo>
                    <a:pt x="89" y="45"/>
                    <a:pt x="48" y="0"/>
                    <a:pt x="67" y="126"/>
                  </a:cubicBezTo>
                  <a:cubicBezTo>
                    <a:pt x="71" y="152"/>
                    <a:pt x="89" y="192"/>
                    <a:pt x="98" y="218"/>
                  </a:cubicBezTo>
                  <a:cubicBezTo>
                    <a:pt x="87" y="248"/>
                    <a:pt x="75" y="264"/>
                    <a:pt x="52" y="287"/>
                  </a:cubicBezTo>
                  <a:cubicBezTo>
                    <a:pt x="35" y="335"/>
                    <a:pt x="35" y="375"/>
                    <a:pt x="52" y="425"/>
                  </a:cubicBezTo>
                  <a:cubicBezTo>
                    <a:pt x="44" y="585"/>
                    <a:pt x="62" y="546"/>
                    <a:pt x="6" y="632"/>
                  </a:cubicBezTo>
                  <a:cubicBezTo>
                    <a:pt x="11" y="690"/>
                    <a:pt x="0" y="717"/>
                    <a:pt x="44" y="748"/>
                  </a:cubicBezTo>
                  <a:cubicBezTo>
                    <a:pt x="51" y="788"/>
                    <a:pt x="62" y="824"/>
                    <a:pt x="75" y="863"/>
                  </a:cubicBezTo>
                  <a:cubicBezTo>
                    <a:pt x="93" y="985"/>
                    <a:pt x="83" y="899"/>
                    <a:pt x="83" y="1124"/>
                  </a:cubicBezTo>
                </a:path>
              </a:pathLst>
            </a:custGeom>
            <a:noFill/>
            <a:ln w="381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8" name="Line 12"/>
            <p:cNvSpPr>
              <a:spLocks noChangeShapeType="1"/>
            </p:cNvSpPr>
            <p:nvPr/>
          </p:nvSpPr>
          <p:spPr bwMode="auto">
            <a:xfrm flipH="1" flipV="1">
              <a:off x="462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9" name="Line 13"/>
            <p:cNvSpPr>
              <a:spLocks noChangeShapeType="1"/>
            </p:cNvSpPr>
            <p:nvPr/>
          </p:nvSpPr>
          <p:spPr bwMode="auto">
            <a:xfrm flipH="1" flipV="1">
              <a:off x="476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0" name="Line 14"/>
            <p:cNvSpPr>
              <a:spLocks noChangeShapeType="1"/>
            </p:cNvSpPr>
            <p:nvPr/>
          </p:nvSpPr>
          <p:spPr bwMode="auto">
            <a:xfrm flipH="1" flipV="1">
              <a:off x="4903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1" name="Line 15"/>
            <p:cNvSpPr>
              <a:spLocks noChangeShapeType="1"/>
            </p:cNvSpPr>
            <p:nvPr/>
          </p:nvSpPr>
          <p:spPr bwMode="auto">
            <a:xfrm flipH="1" flipV="1">
              <a:off x="503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2" name="Line 16"/>
            <p:cNvSpPr>
              <a:spLocks noChangeShapeType="1"/>
            </p:cNvSpPr>
            <p:nvPr/>
          </p:nvSpPr>
          <p:spPr bwMode="auto">
            <a:xfrm flipH="1" flipV="1">
              <a:off x="4091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3" name="Line 17"/>
            <p:cNvSpPr>
              <a:spLocks noChangeShapeType="1"/>
            </p:cNvSpPr>
            <p:nvPr/>
          </p:nvSpPr>
          <p:spPr bwMode="auto">
            <a:xfrm flipH="1" flipV="1">
              <a:off x="4231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4" name="Line 18"/>
            <p:cNvSpPr>
              <a:spLocks noChangeShapeType="1"/>
            </p:cNvSpPr>
            <p:nvPr/>
          </p:nvSpPr>
          <p:spPr bwMode="auto">
            <a:xfrm flipH="1" flipV="1">
              <a:off x="4375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5" name="Line 19"/>
            <p:cNvSpPr>
              <a:spLocks noChangeShapeType="1"/>
            </p:cNvSpPr>
            <p:nvPr/>
          </p:nvSpPr>
          <p:spPr bwMode="auto">
            <a:xfrm flipH="1" flipV="1">
              <a:off x="450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6" name="Line 20"/>
            <p:cNvSpPr>
              <a:spLocks noChangeShapeType="1"/>
            </p:cNvSpPr>
            <p:nvPr/>
          </p:nvSpPr>
          <p:spPr bwMode="auto">
            <a:xfrm flipH="1" flipV="1">
              <a:off x="354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7" name="Line 21"/>
            <p:cNvSpPr>
              <a:spLocks noChangeShapeType="1"/>
            </p:cNvSpPr>
            <p:nvPr/>
          </p:nvSpPr>
          <p:spPr bwMode="auto">
            <a:xfrm flipH="1" flipV="1">
              <a:off x="368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8" name="Line 22"/>
            <p:cNvSpPr>
              <a:spLocks noChangeShapeType="1"/>
            </p:cNvSpPr>
            <p:nvPr/>
          </p:nvSpPr>
          <p:spPr bwMode="auto">
            <a:xfrm flipH="1" flipV="1">
              <a:off x="3946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9" name="Line 23"/>
            <p:cNvSpPr>
              <a:spLocks noChangeShapeType="1"/>
            </p:cNvSpPr>
            <p:nvPr/>
          </p:nvSpPr>
          <p:spPr bwMode="auto">
            <a:xfrm flipH="1" flipV="1">
              <a:off x="301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0" name="Line 24"/>
            <p:cNvSpPr>
              <a:spLocks noChangeShapeType="1"/>
            </p:cNvSpPr>
            <p:nvPr/>
          </p:nvSpPr>
          <p:spPr bwMode="auto">
            <a:xfrm flipH="1" flipV="1">
              <a:off x="315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1" name="Line 25"/>
            <p:cNvSpPr>
              <a:spLocks noChangeShapeType="1"/>
            </p:cNvSpPr>
            <p:nvPr/>
          </p:nvSpPr>
          <p:spPr bwMode="auto">
            <a:xfrm flipH="1" flipV="1">
              <a:off x="3293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2" name="Line 26"/>
            <p:cNvSpPr>
              <a:spLocks noChangeShapeType="1"/>
            </p:cNvSpPr>
            <p:nvPr/>
          </p:nvSpPr>
          <p:spPr bwMode="auto">
            <a:xfrm flipH="1" flipV="1">
              <a:off x="342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3" name="Freeform 27"/>
            <p:cNvSpPr>
              <a:spLocks noChangeArrowheads="1"/>
            </p:cNvSpPr>
            <p:nvPr/>
          </p:nvSpPr>
          <p:spPr bwMode="auto">
            <a:xfrm>
              <a:off x="3928" y="3036"/>
              <a:ext cx="135" cy="357"/>
            </a:xfrm>
            <a:custGeom>
              <a:avLst/>
              <a:gdLst>
                <a:gd name="T0" fmla="*/ 24 w 270"/>
                <a:gd name="T1" fmla="*/ 89 h 714"/>
                <a:gd name="T2" fmla="*/ 18 w 270"/>
                <a:gd name="T3" fmla="*/ 41 h 714"/>
                <a:gd name="T4" fmla="*/ 17 w 270"/>
                <a:gd name="T5" fmla="*/ 31 h 714"/>
                <a:gd name="T6" fmla="*/ 11 w 270"/>
                <a:gd name="T7" fmla="*/ 24 h 714"/>
                <a:gd name="T8" fmla="*/ 6 w 270"/>
                <a:gd name="T9" fmla="*/ 17 h 714"/>
                <a:gd name="T10" fmla="*/ 0 w 270"/>
                <a:gd name="T11" fmla="*/ 0 h 7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714"/>
                <a:gd name="T20" fmla="*/ 270 w 270"/>
                <a:gd name="T21" fmla="*/ 714 h 7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714">
                  <a:moveTo>
                    <a:pt x="192" y="714"/>
                  </a:moveTo>
                  <a:cubicBezTo>
                    <a:pt x="179" y="143"/>
                    <a:pt x="270" y="454"/>
                    <a:pt x="146" y="322"/>
                  </a:cubicBezTo>
                  <a:cubicBezTo>
                    <a:pt x="143" y="299"/>
                    <a:pt x="144" y="275"/>
                    <a:pt x="138" y="253"/>
                  </a:cubicBezTo>
                  <a:cubicBezTo>
                    <a:pt x="132" y="229"/>
                    <a:pt x="105" y="218"/>
                    <a:pt x="92" y="199"/>
                  </a:cubicBezTo>
                  <a:cubicBezTo>
                    <a:pt x="75" y="174"/>
                    <a:pt x="74" y="151"/>
                    <a:pt x="53" y="130"/>
                  </a:cubicBezTo>
                  <a:cubicBezTo>
                    <a:pt x="37" y="78"/>
                    <a:pt x="0" y="67"/>
                    <a:pt x="0" y="0"/>
                  </a:cubicBezTo>
                </a:path>
              </a:pathLst>
            </a:custGeom>
            <a:noFill/>
            <a:ln w="2844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4" name="Freeform 28"/>
            <p:cNvSpPr>
              <a:spLocks noChangeArrowheads="1"/>
            </p:cNvSpPr>
            <p:nvPr/>
          </p:nvSpPr>
          <p:spPr bwMode="auto">
            <a:xfrm>
              <a:off x="4032" y="3040"/>
              <a:ext cx="208" cy="177"/>
            </a:xfrm>
            <a:custGeom>
              <a:avLst/>
              <a:gdLst>
                <a:gd name="T0" fmla="*/ 0 w 415"/>
                <a:gd name="T1" fmla="*/ 44 h 354"/>
                <a:gd name="T2" fmla="*/ 10 w 415"/>
                <a:gd name="T3" fmla="*/ 34 h 354"/>
                <a:gd name="T4" fmla="*/ 16 w 415"/>
                <a:gd name="T5" fmla="*/ 25 h 354"/>
                <a:gd name="T6" fmla="*/ 27 w 415"/>
                <a:gd name="T7" fmla="*/ 15 h 354"/>
                <a:gd name="T8" fmla="*/ 49 w 415"/>
                <a:gd name="T9" fmla="*/ 6 h 354"/>
                <a:gd name="T10" fmla="*/ 52 w 415"/>
                <a:gd name="T11" fmla="*/ 0 h 3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5"/>
                <a:gd name="T19" fmla="*/ 0 h 354"/>
                <a:gd name="T20" fmla="*/ 415 w 415"/>
                <a:gd name="T21" fmla="*/ 354 h 3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5" h="354">
                  <a:moveTo>
                    <a:pt x="0" y="354"/>
                  </a:moveTo>
                  <a:cubicBezTo>
                    <a:pt x="21" y="321"/>
                    <a:pt x="50" y="296"/>
                    <a:pt x="77" y="269"/>
                  </a:cubicBezTo>
                  <a:cubicBezTo>
                    <a:pt x="97" y="249"/>
                    <a:pt x="100" y="219"/>
                    <a:pt x="123" y="200"/>
                  </a:cubicBezTo>
                  <a:cubicBezTo>
                    <a:pt x="152" y="176"/>
                    <a:pt x="183" y="142"/>
                    <a:pt x="215" y="123"/>
                  </a:cubicBezTo>
                  <a:cubicBezTo>
                    <a:pt x="267" y="92"/>
                    <a:pt x="334" y="69"/>
                    <a:pt x="392" y="54"/>
                  </a:cubicBezTo>
                  <a:cubicBezTo>
                    <a:pt x="403" y="37"/>
                    <a:pt x="415" y="22"/>
                    <a:pt x="415" y="0"/>
                  </a:cubicBezTo>
                </a:path>
              </a:pathLst>
            </a:custGeom>
            <a:noFill/>
            <a:ln w="2844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5" name="Freeform 29"/>
            <p:cNvSpPr>
              <a:spLocks noChangeArrowheads="1"/>
            </p:cNvSpPr>
            <p:nvPr/>
          </p:nvSpPr>
          <p:spPr bwMode="auto">
            <a:xfrm>
              <a:off x="4089" y="3126"/>
              <a:ext cx="123" cy="64"/>
            </a:xfrm>
            <a:custGeom>
              <a:avLst/>
              <a:gdLst>
                <a:gd name="T0" fmla="*/ 2 w 246"/>
                <a:gd name="T1" fmla="*/ 1 h 129"/>
                <a:gd name="T2" fmla="*/ 25 w 246"/>
                <a:gd name="T3" fmla="*/ 2 h 129"/>
                <a:gd name="T4" fmla="*/ 31 w 246"/>
                <a:gd name="T5" fmla="*/ 10 h 129"/>
                <a:gd name="T6" fmla="*/ 9 w 246"/>
                <a:gd name="T7" fmla="*/ 12 h 129"/>
                <a:gd name="T8" fmla="*/ 2 w 246"/>
                <a:gd name="T9" fmla="*/ 1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129"/>
                <a:gd name="T17" fmla="*/ 246 w 246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129">
                  <a:moveTo>
                    <a:pt x="15" y="13"/>
                  </a:moveTo>
                  <a:cubicBezTo>
                    <a:pt x="82" y="7"/>
                    <a:pt x="136" y="0"/>
                    <a:pt x="200" y="20"/>
                  </a:cubicBezTo>
                  <a:cubicBezTo>
                    <a:pt x="234" y="73"/>
                    <a:pt x="216" y="54"/>
                    <a:pt x="246" y="82"/>
                  </a:cubicBezTo>
                  <a:cubicBezTo>
                    <a:pt x="196" y="129"/>
                    <a:pt x="144" y="101"/>
                    <a:pt x="69" y="97"/>
                  </a:cubicBezTo>
                  <a:cubicBezTo>
                    <a:pt x="22" y="86"/>
                    <a:pt x="0" y="62"/>
                    <a:pt x="15" y="13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6" name="Freeform 30"/>
            <p:cNvSpPr>
              <a:spLocks noChangeArrowheads="1"/>
            </p:cNvSpPr>
            <p:nvPr/>
          </p:nvSpPr>
          <p:spPr bwMode="auto">
            <a:xfrm>
              <a:off x="3757" y="3098"/>
              <a:ext cx="198" cy="61"/>
            </a:xfrm>
            <a:custGeom>
              <a:avLst/>
              <a:gdLst>
                <a:gd name="T0" fmla="*/ 50 w 395"/>
                <a:gd name="T1" fmla="*/ 0 h 123"/>
                <a:gd name="T2" fmla="*/ 28 w 395"/>
                <a:gd name="T3" fmla="*/ 0 h 123"/>
                <a:gd name="T4" fmla="*/ 22 w 395"/>
                <a:gd name="T5" fmla="*/ 2 h 123"/>
                <a:gd name="T6" fmla="*/ 2 w 395"/>
                <a:gd name="T7" fmla="*/ 7 h 123"/>
                <a:gd name="T8" fmla="*/ 1 w 395"/>
                <a:gd name="T9" fmla="*/ 10 h 123"/>
                <a:gd name="T10" fmla="*/ 4 w 395"/>
                <a:gd name="T11" fmla="*/ 11 h 123"/>
                <a:gd name="T12" fmla="*/ 15 w 395"/>
                <a:gd name="T13" fmla="*/ 15 h 123"/>
                <a:gd name="T14" fmla="*/ 31 w 395"/>
                <a:gd name="T15" fmla="*/ 14 h 123"/>
                <a:gd name="T16" fmla="*/ 44 w 395"/>
                <a:gd name="T17" fmla="*/ 3 h 123"/>
                <a:gd name="T18" fmla="*/ 50 w 395"/>
                <a:gd name="T19" fmla="*/ 0 h 1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5"/>
                <a:gd name="T31" fmla="*/ 0 h 123"/>
                <a:gd name="T32" fmla="*/ 395 w 395"/>
                <a:gd name="T33" fmla="*/ 123 h 1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5" h="123">
                  <a:moveTo>
                    <a:pt x="395" y="0"/>
                  </a:moveTo>
                  <a:cubicBezTo>
                    <a:pt x="336" y="2"/>
                    <a:pt x="277" y="1"/>
                    <a:pt x="219" y="7"/>
                  </a:cubicBezTo>
                  <a:cubicBezTo>
                    <a:pt x="203" y="9"/>
                    <a:pt x="189" y="21"/>
                    <a:pt x="173" y="23"/>
                  </a:cubicBezTo>
                  <a:cubicBezTo>
                    <a:pt x="118" y="31"/>
                    <a:pt x="65" y="47"/>
                    <a:pt x="11" y="61"/>
                  </a:cubicBezTo>
                  <a:cubicBezTo>
                    <a:pt x="9" y="69"/>
                    <a:pt x="0" y="77"/>
                    <a:pt x="4" y="84"/>
                  </a:cubicBezTo>
                  <a:cubicBezTo>
                    <a:pt x="8" y="91"/>
                    <a:pt x="19" y="89"/>
                    <a:pt x="27" y="92"/>
                  </a:cubicBezTo>
                  <a:cubicBezTo>
                    <a:pt x="58" y="104"/>
                    <a:pt x="87" y="115"/>
                    <a:pt x="119" y="123"/>
                  </a:cubicBezTo>
                  <a:cubicBezTo>
                    <a:pt x="160" y="120"/>
                    <a:pt x="201" y="119"/>
                    <a:pt x="242" y="115"/>
                  </a:cubicBezTo>
                  <a:cubicBezTo>
                    <a:pt x="275" y="111"/>
                    <a:pt x="323" y="56"/>
                    <a:pt x="349" y="30"/>
                  </a:cubicBezTo>
                  <a:cubicBezTo>
                    <a:pt x="361" y="18"/>
                    <a:pt x="395" y="11"/>
                    <a:pt x="395" y="0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7" name="Freeform 31"/>
            <p:cNvSpPr>
              <a:spLocks noChangeArrowheads="1"/>
            </p:cNvSpPr>
            <p:nvPr/>
          </p:nvSpPr>
          <p:spPr bwMode="auto">
            <a:xfrm>
              <a:off x="3969" y="2994"/>
              <a:ext cx="62" cy="140"/>
            </a:xfrm>
            <a:custGeom>
              <a:avLst/>
              <a:gdLst>
                <a:gd name="T0" fmla="*/ 1 w 125"/>
                <a:gd name="T1" fmla="*/ 35 h 279"/>
                <a:gd name="T2" fmla="*/ 2 w 125"/>
                <a:gd name="T3" fmla="*/ 15 h 279"/>
                <a:gd name="T4" fmla="*/ 4 w 125"/>
                <a:gd name="T5" fmla="*/ 7 h 279"/>
                <a:gd name="T6" fmla="*/ 8 w 125"/>
                <a:gd name="T7" fmla="*/ 5 h 279"/>
                <a:gd name="T8" fmla="*/ 15 w 125"/>
                <a:gd name="T9" fmla="*/ 0 h 279"/>
                <a:gd name="T10" fmla="*/ 11 w 125"/>
                <a:gd name="T11" fmla="*/ 22 h 279"/>
                <a:gd name="T12" fmla="*/ 7 w 125"/>
                <a:gd name="T13" fmla="*/ 26 h 279"/>
                <a:gd name="T14" fmla="*/ 0 w 125"/>
                <a:gd name="T15" fmla="*/ 35 h 279"/>
                <a:gd name="T16" fmla="*/ 1 w 125"/>
                <a:gd name="T17" fmla="*/ 35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279"/>
                <a:gd name="T29" fmla="*/ 125 w 125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279">
                  <a:moveTo>
                    <a:pt x="10" y="277"/>
                  </a:moveTo>
                  <a:cubicBezTo>
                    <a:pt x="13" y="223"/>
                    <a:pt x="14" y="170"/>
                    <a:pt x="18" y="116"/>
                  </a:cubicBezTo>
                  <a:cubicBezTo>
                    <a:pt x="18" y="115"/>
                    <a:pt x="26" y="61"/>
                    <a:pt x="33" y="54"/>
                  </a:cubicBezTo>
                  <a:cubicBezTo>
                    <a:pt x="41" y="46"/>
                    <a:pt x="54" y="44"/>
                    <a:pt x="64" y="39"/>
                  </a:cubicBezTo>
                  <a:cubicBezTo>
                    <a:pt x="82" y="19"/>
                    <a:pt x="103" y="16"/>
                    <a:pt x="125" y="0"/>
                  </a:cubicBezTo>
                  <a:cubicBezTo>
                    <a:pt x="113" y="48"/>
                    <a:pt x="116" y="133"/>
                    <a:pt x="94" y="169"/>
                  </a:cubicBezTo>
                  <a:cubicBezTo>
                    <a:pt x="85" y="185"/>
                    <a:pt x="64" y="192"/>
                    <a:pt x="56" y="208"/>
                  </a:cubicBezTo>
                  <a:cubicBezTo>
                    <a:pt x="39" y="242"/>
                    <a:pt x="26" y="251"/>
                    <a:pt x="2" y="277"/>
                  </a:cubicBezTo>
                  <a:cubicBezTo>
                    <a:pt x="0" y="279"/>
                    <a:pt x="7" y="277"/>
                    <a:pt x="10" y="277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8" name="Freeform 32"/>
            <p:cNvSpPr>
              <a:spLocks noChangeArrowheads="1"/>
            </p:cNvSpPr>
            <p:nvPr/>
          </p:nvSpPr>
          <p:spPr bwMode="auto">
            <a:xfrm>
              <a:off x="4106" y="2959"/>
              <a:ext cx="72" cy="150"/>
            </a:xfrm>
            <a:custGeom>
              <a:avLst/>
              <a:gdLst>
                <a:gd name="T0" fmla="*/ 3 w 145"/>
                <a:gd name="T1" fmla="*/ 38 h 300"/>
                <a:gd name="T2" fmla="*/ 2 w 145"/>
                <a:gd name="T3" fmla="*/ 26 h 300"/>
                <a:gd name="T4" fmla="*/ 14 w 145"/>
                <a:gd name="T5" fmla="*/ 0 h 300"/>
                <a:gd name="T6" fmla="*/ 16 w 145"/>
                <a:gd name="T7" fmla="*/ 1 h 300"/>
                <a:gd name="T8" fmla="*/ 9 w 145"/>
                <a:gd name="T9" fmla="*/ 30 h 300"/>
                <a:gd name="T10" fmla="*/ 3 w 145"/>
                <a:gd name="T11" fmla="*/ 38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"/>
                <a:gd name="T19" fmla="*/ 0 h 300"/>
                <a:gd name="T20" fmla="*/ 145 w 145"/>
                <a:gd name="T21" fmla="*/ 300 h 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" h="300">
                  <a:moveTo>
                    <a:pt x="28" y="300"/>
                  </a:moveTo>
                  <a:cubicBezTo>
                    <a:pt x="0" y="260"/>
                    <a:pt x="7" y="281"/>
                    <a:pt x="20" y="208"/>
                  </a:cubicBezTo>
                  <a:cubicBezTo>
                    <a:pt x="31" y="144"/>
                    <a:pt x="66" y="46"/>
                    <a:pt x="112" y="0"/>
                  </a:cubicBezTo>
                  <a:cubicBezTo>
                    <a:pt x="120" y="3"/>
                    <a:pt x="135" y="0"/>
                    <a:pt x="135" y="8"/>
                  </a:cubicBezTo>
                  <a:cubicBezTo>
                    <a:pt x="145" y="242"/>
                    <a:pt x="134" y="129"/>
                    <a:pt x="74" y="246"/>
                  </a:cubicBezTo>
                  <a:cubicBezTo>
                    <a:pt x="58" y="277"/>
                    <a:pt x="63" y="300"/>
                    <a:pt x="28" y="300"/>
                  </a:cubicBezTo>
                  <a:close/>
                </a:path>
              </a:pathLst>
            </a:custGeom>
            <a:solidFill>
              <a:srgbClr val="008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9" name="Freeform 33"/>
            <p:cNvSpPr>
              <a:spLocks noChangeArrowheads="1"/>
            </p:cNvSpPr>
            <p:nvPr/>
          </p:nvSpPr>
          <p:spPr bwMode="auto">
            <a:xfrm>
              <a:off x="3878" y="3163"/>
              <a:ext cx="123" cy="87"/>
            </a:xfrm>
            <a:custGeom>
              <a:avLst/>
              <a:gdLst>
                <a:gd name="T0" fmla="*/ 28 w 246"/>
                <a:gd name="T1" fmla="*/ 1 h 174"/>
                <a:gd name="T2" fmla="*/ 15 w 246"/>
                <a:gd name="T3" fmla="*/ 3 h 174"/>
                <a:gd name="T4" fmla="*/ 10 w 246"/>
                <a:gd name="T5" fmla="*/ 11 h 174"/>
                <a:gd name="T6" fmla="*/ 5 w 246"/>
                <a:gd name="T7" fmla="*/ 14 h 174"/>
                <a:gd name="T8" fmla="*/ 0 w 246"/>
                <a:gd name="T9" fmla="*/ 20 h 174"/>
                <a:gd name="T10" fmla="*/ 22 w 246"/>
                <a:gd name="T11" fmla="*/ 19 h 174"/>
                <a:gd name="T12" fmla="*/ 22 w 246"/>
                <a:gd name="T13" fmla="*/ 15 h 174"/>
                <a:gd name="T14" fmla="*/ 24 w 246"/>
                <a:gd name="T15" fmla="*/ 12 h 174"/>
                <a:gd name="T16" fmla="*/ 28 w 246"/>
                <a:gd name="T17" fmla="*/ 3 h 174"/>
                <a:gd name="T18" fmla="*/ 31 w 246"/>
                <a:gd name="T19" fmla="*/ 1 h 174"/>
                <a:gd name="T20" fmla="*/ 28 w 246"/>
                <a:gd name="T21" fmla="*/ 1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"/>
                <a:gd name="T34" fmla="*/ 0 h 174"/>
                <a:gd name="T35" fmla="*/ 246 w 246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" h="174">
                  <a:moveTo>
                    <a:pt x="223" y="8"/>
                  </a:moveTo>
                  <a:cubicBezTo>
                    <a:pt x="185" y="14"/>
                    <a:pt x="158" y="19"/>
                    <a:pt x="123" y="31"/>
                  </a:cubicBezTo>
                  <a:cubicBezTo>
                    <a:pt x="105" y="48"/>
                    <a:pt x="94" y="68"/>
                    <a:pt x="77" y="85"/>
                  </a:cubicBezTo>
                  <a:cubicBezTo>
                    <a:pt x="65" y="97"/>
                    <a:pt x="50" y="103"/>
                    <a:pt x="38" y="115"/>
                  </a:cubicBezTo>
                  <a:cubicBezTo>
                    <a:pt x="25" y="128"/>
                    <a:pt x="0" y="154"/>
                    <a:pt x="0" y="154"/>
                  </a:cubicBezTo>
                  <a:cubicBezTo>
                    <a:pt x="66" y="171"/>
                    <a:pt x="64" y="174"/>
                    <a:pt x="169" y="146"/>
                  </a:cubicBezTo>
                  <a:cubicBezTo>
                    <a:pt x="177" y="144"/>
                    <a:pt x="172" y="130"/>
                    <a:pt x="176" y="123"/>
                  </a:cubicBezTo>
                  <a:cubicBezTo>
                    <a:pt x="180" y="115"/>
                    <a:pt x="187" y="108"/>
                    <a:pt x="192" y="100"/>
                  </a:cubicBezTo>
                  <a:cubicBezTo>
                    <a:pt x="199" y="74"/>
                    <a:pt x="202" y="43"/>
                    <a:pt x="223" y="23"/>
                  </a:cubicBezTo>
                  <a:cubicBezTo>
                    <a:pt x="230" y="17"/>
                    <a:pt x="246" y="17"/>
                    <a:pt x="246" y="8"/>
                  </a:cubicBezTo>
                  <a:cubicBezTo>
                    <a:pt x="246" y="0"/>
                    <a:pt x="231" y="8"/>
                    <a:pt x="223" y="8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0" name="Freeform 34"/>
            <p:cNvSpPr>
              <a:spLocks noChangeArrowheads="1"/>
            </p:cNvSpPr>
            <p:nvPr/>
          </p:nvSpPr>
          <p:spPr bwMode="auto">
            <a:xfrm>
              <a:off x="4020" y="3397"/>
              <a:ext cx="190" cy="242"/>
            </a:xfrm>
            <a:custGeom>
              <a:avLst/>
              <a:gdLst>
                <a:gd name="T0" fmla="*/ 0 w 379"/>
                <a:gd name="T1" fmla="*/ 0 h 484"/>
                <a:gd name="T2" fmla="*/ 10 w 379"/>
                <a:gd name="T3" fmla="*/ 19 h 484"/>
                <a:gd name="T4" fmla="*/ 16 w 379"/>
                <a:gd name="T5" fmla="*/ 24 h 484"/>
                <a:gd name="T6" fmla="*/ 23 w 379"/>
                <a:gd name="T7" fmla="*/ 31 h 484"/>
                <a:gd name="T8" fmla="*/ 26 w 379"/>
                <a:gd name="T9" fmla="*/ 38 h 484"/>
                <a:gd name="T10" fmla="*/ 38 w 379"/>
                <a:gd name="T11" fmla="*/ 48 h 484"/>
                <a:gd name="T12" fmla="*/ 45 w 379"/>
                <a:gd name="T13" fmla="*/ 54 h 484"/>
                <a:gd name="T14" fmla="*/ 46 w 379"/>
                <a:gd name="T15" fmla="*/ 57 h 484"/>
                <a:gd name="T16" fmla="*/ 48 w 379"/>
                <a:gd name="T17" fmla="*/ 60 h 4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9"/>
                <a:gd name="T28" fmla="*/ 0 h 484"/>
                <a:gd name="T29" fmla="*/ 379 w 379"/>
                <a:gd name="T30" fmla="*/ 484 h 4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9" h="484">
                  <a:moveTo>
                    <a:pt x="0" y="0"/>
                  </a:moveTo>
                  <a:cubicBezTo>
                    <a:pt x="7" y="58"/>
                    <a:pt x="13" y="126"/>
                    <a:pt x="77" y="146"/>
                  </a:cubicBezTo>
                  <a:cubicBezTo>
                    <a:pt x="87" y="176"/>
                    <a:pt x="93" y="183"/>
                    <a:pt x="123" y="192"/>
                  </a:cubicBezTo>
                  <a:cubicBezTo>
                    <a:pt x="142" y="212"/>
                    <a:pt x="157" y="234"/>
                    <a:pt x="177" y="254"/>
                  </a:cubicBezTo>
                  <a:cubicBezTo>
                    <a:pt x="215" y="333"/>
                    <a:pt x="171" y="251"/>
                    <a:pt x="208" y="300"/>
                  </a:cubicBezTo>
                  <a:cubicBezTo>
                    <a:pt x="254" y="361"/>
                    <a:pt x="232" y="363"/>
                    <a:pt x="300" y="384"/>
                  </a:cubicBezTo>
                  <a:cubicBezTo>
                    <a:pt x="317" y="402"/>
                    <a:pt x="336" y="413"/>
                    <a:pt x="354" y="430"/>
                  </a:cubicBezTo>
                  <a:cubicBezTo>
                    <a:pt x="356" y="438"/>
                    <a:pt x="357" y="447"/>
                    <a:pt x="361" y="454"/>
                  </a:cubicBezTo>
                  <a:cubicBezTo>
                    <a:pt x="379" y="484"/>
                    <a:pt x="377" y="457"/>
                    <a:pt x="377" y="477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1" name="Freeform 35"/>
            <p:cNvSpPr>
              <a:spLocks noChangeArrowheads="1"/>
            </p:cNvSpPr>
            <p:nvPr/>
          </p:nvSpPr>
          <p:spPr bwMode="auto">
            <a:xfrm>
              <a:off x="3909" y="3432"/>
              <a:ext cx="115" cy="238"/>
            </a:xfrm>
            <a:custGeom>
              <a:avLst/>
              <a:gdLst>
                <a:gd name="T0" fmla="*/ 29 w 230"/>
                <a:gd name="T1" fmla="*/ 0 h 476"/>
                <a:gd name="T2" fmla="*/ 28 w 230"/>
                <a:gd name="T3" fmla="*/ 7 h 476"/>
                <a:gd name="T4" fmla="*/ 18 w 230"/>
                <a:gd name="T5" fmla="*/ 14 h 476"/>
                <a:gd name="T6" fmla="*/ 10 w 230"/>
                <a:gd name="T7" fmla="*/ 21 h 476"/>
                <a:gd name="T8" fmla="*/ 6 w 230"/>
                <a:gd name="T9" fmla="*/ 36 h 476"/>
                <a:gd name="T10" fmla="*/ 0 w 230"/>
                <a:gd name="T11" fmla="*/ 47 h 476"/>
                <a:gd name="T12" fmla="*/ 2 w 230"/>
                <a:gd name="T13" fmla="*/ 60 h 4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"/>
                <a:gd name="T22" fmla="*/ 0 h 476"/>
                <a:gd name="T23" fmla="*/ 230 w 230"/>
                <a:gd name="T24" fmla="*/ 476 h 4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" h="476">
                  <a:moveTo>
                    <a:pt x="230" y="0"/>
                  </a:moveTo>
                  <a:cubicBezTo>
                    <a:pt x="227" y="20"/>
                    <a:pt x="227" y="41"/>
                    <a:pt x="222" y="61"/>
                  </a:cubicBezTo>
                  <a:cubicBezTo>
                    <a:pt x="212" y="98"/>
                    <a:pt x="166" y="93"/>
                    <a:pt x="138" y="107"/>
                  </a:cubicBezTo>
                  <a:cubicBezTo>
                    <a:pt x="113" y="119"/>
                    <a:pt x="76" y="161"/>
                    <a:pt x="76" y="161"/>
                  </a:cubicBezTo>
                  <a:cubicBezTo>
                    <a:pt x="72" y="215"/>
                    <a:pt x="80" y="248"/>
                    <a:pt x="46" y="284"/>
                  </a:cubicBezTo>
                  <a:cubicBezTo>
                    <a:pt x="36" y="312"/>
                    <a:pt x="20" y="355"/>
                    <a:pt x="0" y="376"/>
                  </a:cubicBezTo>
                  <a:cubicBezTo>
                    <a:pt x="5" y="411"/>
                    <a:pt x="15" y="441"/>
                    <a:pt x="15" y="476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2" name="Freeform 36"/>
            <p:cNvSpPr>
              <a:spLocks noChangeArrowheads="1"/>
            </p:cNvSpPr>
            <p:nvPr/>
          </p:nvSpPr>
          <p:spPr bwMode="auto">
            <a:xfrm>
              <a:off x="3944" y="3524"/>
              <a:ext cx="38" cy="142"/>
            </a:xfrm>
            <a:custGeom>
              <a:avLst/>
              <a:gdLst>
                <a:gd name="T0" fmla="*/ 0 w 76"/>
                <a:gd name="T1" fmla="*/ 0 h 284"/>
                <a:gd name="T2" fmla="*/ 10 w 76"/>
                <a:gd name="T3" fmla="*/ 36 h 284"/>
                <a:gd name="T4" fmla="*/ 0 60000 65536"/>
                <a:gd name="T5" fmla="*/ 0 60000 65536"/>
                <a:gd name="T6" fmla="*/ 0 w 76"/>
                <a:gd name="T7" fmla="*/ 0 h 284"/>
                <a:gd name="T8" fmla="*/ 76 w 76"/>
                <a:gd name="T9" fmla="*/ 284 h 2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284">
                  <a:moveTo>
                    <a:pt x="0" y="0"/>
                  </a:moveTo>
                  <a:cubicBezTo>
                    <a:pt x="26" y="87"/>
                    <a:pt x="6" y="214"/>
                    <a:pt x="76" y="284"/>
                  </a:cubicBezTo>
                </a:path>
              </a:pathLst>
            </a:custGeom>
            <a:noFill/>
            <a:ln w="2844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3" name="Freeform 37"/>
            <p:cNvSpPr>
              <a:spLocks noChangeArrowheads="1"/>
            </p:cNvSpPr>
            <p:nvPr/>
          </p:nvSpPr>
          <p:spPr bwMode="auto">
            <a:xfrm>
              <a:off x="4107" y="3532"/>
              <a:ext cx="25" cy="104"/>
            </a:xfrm>
            <a:custGeom>
              <a:avLst/>
              <a:gdLst>
                <a:gd name="T0" fmla="*/ 2 w 50"/>
                <a:gd name="T1" fmla="*/ 0 h 208"/>
                <a:gd name="T2" fmla="*/ 6 w 50"/>
                <a:gd name="T3" fmla="*/ 26 h 208"/>
                <a:gd name="T4" fmla="*/ 0 60000 65536"/>
                <a:gd name="T5" fmla="*/ 0 60000 65536"/>
                <a:gd name="T6" fmla="*/ 0 w 50"/>
                <a:gd name="T7" fmla="*/ 0 h 208"/>
                <a:gd name="T8" fmla="*/ 50 w 50"/>
                <a:gd name="T9" fmla="*/ 208 h 2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0" h="208">
                  <a:moveTo>
                    <a:pt x="12" y="0"/>
                  </a:moveTo>
                  <a:cubicBezTo>
                    <a:pt x="31" y="61"/>
                    <a:pt x="0" y="158"/>
                    <a:pt x="50" y="208"/>
                  </a:cubicBezTo>
                </a:path>
              </a:pathLst>
            </a:custGeom>
            <a:noFill/>
            <a:ln w="2844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4" name="Freeform 38"/>
            <p:cNvSpPr>
              <a:spLocks noChangeArrowheads="1"/>
            </p:cNvSpPr>
            <p:nvPr/>
          </p:nvSpPr>
          <p:spPr bwMode="auto">
            <a:xfrm>
              <a:off x="3836" y="3509"/>
              <a:ext cx="115" cy="77"/>
            </a:xfrm>
            <a:custGeom>
              <a:avLst/>
              <a:gdLst>
                <a:gd name="T0" fmla="*/ 29 w 230"/>
                <a:gd name="T1" fmla="*/ 0 h 154"/>
                <a:gd name="T2" fmla="*/ 12 w 230"/>
                <a:gd name="T3" fmla="*/ 9 h 154"/>
                <a:gd name="T4" fmla="*/ 0 w 230"/>
                <a:gd name="T5" fmla="*/ 19 h 154"/>
                <a:gd name="T6" fmla="*/ 0 60000 65536"/>
                <a:gd name="T7" fmla="*/ 0 60000 65536"/>
                <a:gd name="T8" fmla="*/ 0 60000 65536"/>
                <a:gd name="T9" fmla="*/ 0 w 230"/>
                <a:gd name="T10" fmla="*/ 0 h 154"/>
                <a:gd name="T11" fmla="*/ 230 w 230"/>
                <a:gd name="T12" fmla="*/ 154 h 1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" h="154">
                  <a:moveTo>
                    <a:pt x="230" y="0"/>
                  </a:moveTo>
                  <a:cubicBezTo>
                    <a:pt x="199" y="47"/>
                    <a:pt x="144" y="53"/>
                    <a:pt x="92" y="69"/>
                  </a:cubicBezTo>
                  <a:cubicBezTo>
                    <a:pt x="60" y="101"/>
                    <a:pt x="55" y="154"/>
                    <a:pt x="0" y="154"/>
                  </a:cubicBezTo>
                </a:path>
              </a:pathLst>
            </a:custGeom>
            <a:noFill/>
            <a:ln w="1908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5" name="Freeform 39"/>
            <p:cNvSpPr>
              <a:spLocks noChangeArrowheads="1"/>
            </p:cNvSpPr>
            <p:nvPr/>
          </p:nvSpPr>
          <p:spPr bwMode="auto">
            <a:xfrm>
              <a:off x="3994" y="3486"/>
              <a:ext cx="69" cy="92"/>
            </a:xfrm>
            <a:custGeom>
              <a:avLst/>
              <a:gdLst>
                <a:gd name="T0" fmla="*/ 17 w 138"/>
                <a:gd name="T1" fmla="*/ 0 h 184"/>
                <a:gd name="T2" fmla="*/ 10 w 138"/>
                <a:gd name="T3" fmla="*/ 6 h 184"/>
                <a:gd name="T4" fmla="*/ 4 w 138"/>
                <a:gd name="T5" fmla="*/ 9 h 184"/>
                <a:gd name="T6" fmla="*/ 0 w 138"/>
                <a:gd name="T7" fmla="*/ 23 h 1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184"/>
                <a:gd name="T14" fmla="*/ 138 w 138"/>
                <a:gd name="T15" fmla="*/ 184 h 1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184">
                  <a:moveTo>
                    <a:pt x="138" y="0"/>
                  </a:moveTo>
                  <a:cubicBezTo>
                    <a:pt x="123" y="22"/>
                    <a:pt x="109" y="42"/>
                    <a:pt x="84" y="53"/>
                  </a:cubicBezTo>
                  <a:cubicBezTo>
                    <a:pt x="69" y="60"/>
                    <a:pt x="38" y="69"/>
                    <a:pt x="38" y="69"/>
                  </a:cubicBezTo>
                  <a:cubicBezTo>
                    <a:pt x="55" y="118"/>
                    <a:pt x="34" y="150"/>
                    <a:pt x="0" y="184"/>
                  </a:cubicBezTo>
                </a:path>
              </a:pathLst>
            </a:custGeom>
            <a:noFill/>
            <a:ln w="1908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6" name="Freeform 40"/>
            <p:cNvSpPr>
              <a:spLocks/>
            </p:cNvSpPr>
            <p:nvPr/>
          </p:nvSpPr>
          <p:spPr bwMode="auto">
            <a:xfrm>
              <a:off x="3444" y="3398"/>
              <a:ext cx="66" cy="364"/>
            </a:xfrm>
            <a:custGeom>
              <a:avLst/>
              <a:gdLst>
                <a:gd name="T0" fmla="*/ 5 w 131"/>
                <a:gd name="T1" fmla="*/ 0 h 1129"/>
                <a:gd name="T2" fmla="*/ 5 w 131"/>
                <a:gd name="T3" fmla="*/ 4 h 1129"/>
                <a:gd name="T4" fmla="*/ 6 w 131"/>
                <a:gd name="T5" fmla="*/ 5 h 1129"/>
                <a:gd name="T6" fmla="*/ 9 w 131"/>
                <a:gd name="T7" fmla="*/ 5 h 1129"/>
                <a:gd name="T8" fmla="*/ 8 w 131"/>
                <a:gd name="T9" fmla="*/ 8 h 1129"/>
                <a:gd name="T10" fmla="*/ 11 w 131"/>
                <a:gd name="T11" fmla="*/ 17 h 1129"/>
                <a:gd name="T12" fmla="*/ 3 w 131"/>
                <a:gd name="T13" fmla="*/ 22 h 1129"/>
                <a:gd name="T14" fmla="*/ 14 w 131"/>
                <a:gd name="T15" fmla="*/ 31 h 1129"/>
                <a:gd name="T16" fmla="*/ 17 w 131"/>
                <a:gd name="T17" fmla="*/ 33 h 1129"/>
                <a:gd name="T18" fmla="*/ 15 w 131"/>
                <a:gd name="T19" fmla="*/ 33 h 1129"/>
                <a:gd name="T20" fmla="*/ 13 w 131"/>
                <a:gd name="T21" fmla="*/ 34 h 1129"/>
                <a:gd name="T22" fmla="*/ 13 w 131"/>
                <a:gd name="T23" fmla="*/ 38 h 1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129"/>
                <a:gd name="T38" fmla="*/ 131 w 131"/>
                <a:gd name="T39" fmla="*/ 1129 h 1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129">
                  <a:moveTo>
                    <a:pt x="37" y="0"/>
                  </a:moveTo>
                  <a:cubicBezTo>
                    <a:pt x="52" y="49"/>
                    <a:pt x="53" y="70"/>
                    <a:pt x="37" y="123"/>
                  </a:cubicBezTo>
                  <a:cubicBezTo>
                    <a:pt x="39" y="131"/>
                    <a:pt x="38" y="140"/>
                    <a:pt x="44" y="146"/>
                  </a:cubicBezTo>
                  <a:cubicBezTo>
                    <a:pt x="50" y="152"/>
                    <a:pt x="66" y="146"/>
                    <a:pt x="67" y="154"/>
                  </a:cubicBezTo>
                  <a:cubicBezTo>
                    <a:pt x="72" y="184"/>
                    <a:pt x="62" y="215"/>
                    <a:pt x="60" y="246"/>
                  </a:cubicBezTo>
                  <a:cubicBezTo>
                    <a:pt x="68" y="331"/>
                    <a:pt x="55" y="427"/>
                    <a:pt x="83" y="507"/>
                  </a:cubicBezTo>
                  <a:cubicBezTo>
                    <a:pt x="71" y="579"/>
                    <a:pt x="53" y="584"/>
                    <a:pt x="21" y="645"/>
                  </a:cubicBezTo>
                  <a:cubicBezTo>
                    <a:pt x="29" y="734"/>
                    <a:pt x="0" y="885"/>
                    <a:pt x="106" y="922"/>
                  </a:cubicBezTo>
                  <a:cubicBezTo>
                    <a:pt x="111" y="929"/>
                    <a:pt x="131" y="956"/>
                    <a:pt x="129" y="968"/>
                  </a:cubicBezTo>
                  <a:cubicBezTo>
                    <a:pt x="127" y="977"/>
                    <a:pt x="117" y="983"/>
                    <a:pt x="113" y="991"/>
                  </a:cubicBezTo>
                  <a:cubicBezTo>
                    <a:pt x="107" y="1003"/>
                    <a:pt x="99" y="1015"/>
                    <a:pt x="98" y="1029"/>
                  </a:cubicBezTo>
                  <a:cubicBezTo>
                    <a:pt x="94" y="1062"/>
                    <a:pt x="98" y="1096"/>
                    <a:pt x="98" y="1129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7" name="Freeform 41"/>
            <p:cNvSpPr>
              <a:spLocks/>
            </p:cNvSpPr>
            <p:nvPr/>
          </p:nvSpPr>
          <p:spPr bwMode="auto">
            <a:xfrm>
              <a:off x="3559" y="3396"/>
              <a:ext cx="161" cy="381"/>
            </a:xfrm>
            <a:custGeom>
              <a:avLst/>
              <a:gdLst>
                <a:gd name="T0" fmla="*/ 3 w 322"/>
                <a:gd name="T1" fmla="*/ 0 h 1182"/>
                <a:gd name="T2" fmla="*/ 0 w 322"/>
                <a:gd name="T3" fmla="*/ 10 h 1182"/>
                <a:gd name="T4" fmla="*/ 3 w 322"/>
                <a:gd name="T5" fmla="*/ 14 h 1182"/>
                <a:gd name="T6" fmla="*/ 9 w 322"/>
                <a:gd name="T7" fmla="*/ 21 h 1182"/>
                <a:gd name="T8" fmla="*/ 14 w 322"/>
                <a:gd name="T9" fmla="*/ 23 h 1182"/>
                <a:gd name="T10" fmla="*/ 20 w 322"/>
                <a:gd name="T11" fmla="*/ 24 h 1182"/>
                <a:gd name="T12" fmla="*/ 22 w 322"/>
                <a:gd name="T13" fmla="*/ 24 h 1182"/>
                <a:gd name="T14" fmla="*/ 30 w 322"/>
                <a:gd name="T15" fmla="*/ 25 h 1182"/>
                <a:gd name="T16" fmla="*/ 40 w 322"/>
                <a:gd name="T17" fmla="*/ 27 h 1182"/>
                <a:gd name="T18" fmla="*/ 21 w 322"/>
                <a:gd name="T19" fmla="*/ 31 h 1182"/>
                <a:gd name="T20" fmla="*/ 24 w 322"/>
                <a:gd name="T21" fmla="*/ 35 h 1182"/>
                <a:gd name="T22" fmla="*/ 27 w 322"/>
                <a:gd name="T23" fmla="*/ 40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2"/>
                <a:gd name="T37" fmla="*/ 0 h 1182"/>
                <a:gd name="T38" fmla="*/ 322 w 322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2" h="1182">
                  <a:moveTo>
                    <a:pt x="23" y="0"/>
                  </a:moveTo>
                  <a:cubicBezTo>
                    <a:pt x="41" y="96"/>
                    <a:pt x="53" y="207"/>
                    <a:pt x="0" y="292"/>
                  </a:cubicBezTo>
                  <a:cubicBezTo>
                    <a:pt x="7" y="329"/>
                    <a:pt x="19" y="363"/>
                    <a:pt x="30" y="399"/>
                  </a:cubicBezTo>
                  <a:cubicBezTo>
                    <a:pt x="36" y="470"/>
                    <a:pt x="26" y="560"/>
                    <a:pt x="69" y="622"/>
                  </a:cubicBezTo>
                  <a:cubicBezTo>
                    <a:pt x="79" y="655"/>
                    <a:pt x="90" y="661"/>
                    <a:pt x="115" y="683"/>
                  </a:cubicBezTo>
                  <a:cubicBezTo>
                    <a:pt x="129" y="695"/>
                    <a:pt x="140" y="709"/>
                    <a:pt x="153" y="722"/>
                  </a:cubicBezTo>
                  <a:cubicBezTo>
                    <a:pt x="159" y="728"/>
                    <a:pt x="168" y="727"/>
                    <a:pt x="176" y="729"/>
                  </a:cubicBezTo>
                  <a:cubicBezTo>
                    <a:pt x="201" y="737"/>
                    <a:pt x="220" y="751"/>
                    <a:pt x="245" y="760"/>
                  </a:cubicBezTo>
                  <a:cubicBezTo>
                    <a:pt x="277" y="790"/>
                    <a:pt x="296" y="765"/>
                    <a:pt x="322" y="806"/>
                  </a:cubicBezTo>
                  <a:cubicBezTo>
                    <a:pt x="306" y="879"/>
                    <a:pt x="237" y="919"/>
                    <a:pt x="169" y="937"/>
                  </a:cubicBezTo>
                  <a:cubicBezTo>
                    <a:pt x="155" y="976"/>
                    <a:pt x="170" y="1030"/>
                    <a:pt x="199" y="1060"/>
                  </a:cubicBezTo>
                  <a:cubicBezTo>
                    <a:pt x="209" y="1099"/>
                    <a:pt x="222" y="1142"/>
                    <a:pt x="222" y="1182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8" name="Freeform 42"/>
            <p:cNvSpPr>
              <a:spLocks/>
            </p:cNvSpPr>
            <p:nvPr/>
          </p:nvSpPr>
          <p:spPr bwMode="auto">
            <a:xfrm>
              <a:off x="3705" y="3404"/>
              <a:ext cx="69" cy="369"/>
            </a:xfrm>
            <a:custGeom>
              <a:avLst/>
              <a:gdLst>
                <a:gd name="T0" fmla="*/ 10 w 139"/>
                <a:gd name="T1" fmla="*/ 1 h 1142"/>
                <a:gd name="T2" fmla="*/ 10 w 139"/>
                <a:gd name="T3" fmla="*/ 7 h 1142"/>
                <a:gd name="T4" fmla="*/ 8 w 139"/>
                <a:gd name="T5" fmla="*/ 13 h 1142"/>
                <a:gd name="T6" fmla="*/ 0 w 139"/>
                <a:gd name="T7" fmla="*/ 17 h 1142"/>
                <a:gd name="T8" fmla="*/ 6 w 139"/>
                <a:gd name="T9" fmla="*/ 23 h 1142"/>
                <a:gd name="T10" fmla="*/ 9 w 139"/>
                <a:gd name="T11" fmla="*/ 25 h 1142"/>
                <a:gd name="T12" fmla="*/ 13 w 139"/>
                <a:gd name="T13" fmla="*/ 26 h 1142"/>
                <a:gd name="T14" fmla="*/ 14 w 139"/>
                <a:gd name="T15" fmla="*/ 33 h 1142"/>
                <a:gd name="T16" fmla="*/ 17 w 139"/>
                <a:gd name="T17" fmla="*/ 38 h 1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142"/>
                <a:gd name="T29" fmla="*/ 139 w 139"/>
                <a:gd name="T30" fmla="*/ 1142 h 1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142">
                  <a:moveTo>
                    <a:pt x="85" y="21"/>
                  </a:moveTo>
                  <a:cubicBezTo>
                    <a:pt x="58" y="98"/>
                    <a:pt x="89" y="0"/>
                    <a:pt x="85" y="197"/>
                  </a:cubicBezTo>
                  <a:cubicBezTo>
                    <a:pt x="84" y="261"/>
                    <a:pt x="77" y="325"/>
                    <a:pt x="70" y="389"/>
                  </a:cubicBezTo>
                  <a:cubicBezTo>
                    <a:pt x="66" y="432"/>
                    <a:pt x="15" y="453"/>
                    <a:pt x="0" y="497"/>
                  </a:cubicBezTo>
                  <a:cubicBezTo>
                    <a:pt x="11" y="558"/>
                    <a:pt x="31" y="617"/>
                    <a:pt x="54" y="674"/>
                  </a:cubicBezTo>
                  <a:cubicBezTo>
                    <a:pt x="63" y="696"/>
                    <a:pt x="64" y="722"/>
                    <a:pt x="77" y="743"/>
                  </a:cubicBezTo>
                  <a:cubicBezTo>
                    <a:pt x="85" y="757"/>
                    <a:pt x="99" y="767"/>
                    <a:pt x="108" y="781"/>
                  </a:cubicBezTo>
                  <a:cubicBezTo>
                    <a:pt x="111" y="845"/>
                    <a:pt x="112" y="909"/>
                    <a:pt x="116" y="973"/>
                  </a:cubicBezTo>
                  <a:cubicBezTo>
                    <a:pt x="120" y="1041"/>
                    <a:pt x="139" y="1063"/>
                    <a:pt x="139" y="1142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9" name="AutoShape 43"/>
            <p:cNvSpPr>
              <a:spLocks noChangeArrowheads="1"/>
            </p:cNvSpPr>
            <p:nvPr/>
          </p:nvSpPr>
          <p:spPr bwMode="auto">
            <a:xfrm flipV="1">
              <a:off x="3049" y="3807"/>
              <a:ext cx="43" cy="31"/>
            </a:xfrm>
            <a:prstGeom prst="triangle">
              <a:avLst>
                <a:gd name="adj" fmla="val 50000"/>
              </a:avLst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90" name="Text Box 44"/>
            <p:cNvSpPr txBox="1">
              <a:spLocks noChangeArrowheads="1"/>
            </p:cNvSpPr>
            <p:nvPr/>
          </p:nvSpPr>
          <p:spPr bwMode="auto">
            <a:xfrm>
              <a:off x="3020" y="3814"/>
              <a:ext cx="600" cy="1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1">
                  <a:solidFill>
                    <a:srgbClr val="3333CC"/>
                  </a:solidFill>
                </a:rPr>
                <a:t>water table</a:t>
              </a:r>
            </a:p>
          </p:txBody>
        </p:sp>
      </p:grpSp>
      <p:sp>
        <p:nvSpPr>
          <p:cNvPr id="13315" name="Freeform 45"/>
          <p:cNvSpPr>
            <a:spLocks/>
          </p:cNvSpPr>
          <p:nvPr/>
        </p:nvSpPr>
        <p:spPr bwMode="auto">
          <a:xfrm>
            <a:off x="590550" y="4892675"/>
            <a:ext cx="287338" cy="42863"/>
          </a:xfrm>
          <a:custGeom>
            <a:avLst/>
            <a:gdLst>
              <a:gd name="T0" fmla="*/ 2147483647 w 134"/>
              <a:gd name="T1" fmla="*/ 2147483647 h 32"/>
              <a:gd name="T2" fmla="*/ 2147483647 w 134"/>
              <a:gd name="T3" fmla="*/ 0 h 32"/>
              <a:gd name="T4" fmla="*/ 0 w 134"/>
              <a:gd name="T5" fmla="*/ 2147483647 h 32"/>
              <a:gd name="T6" fmla="*/ 0 60000 65536"/>
              <a:gd name="T7" fmla="*/ 0 60000 65536"/>
              <a:gd name="T8" fmla="*/ 0 60000 65536"/>
              <a:gd name="T9" fmla="*/ 0 w 134"/>
              <a:gd name="T10" fmla="*/ 0 h 32"/>
              <a:gd name="T11" fmla="*/ 134 w 13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32">
                <a:moveTo>
                  <a:pt x="134" y="32"/>
                </a:moveTo>
                <a:lnTo>
                  <a:pt x="90" y="0"/>
                </a:lnTo>
                <a:lnTo>
                  <a:pt x="0" y="19"/>
                </a:ln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16" name="Text Box 46"/>
          <p:cNvSpPr txBox="1">
            <a:spLocks noChangeArrowheads="1"/>
          </p:cNvSpPr>
          <p:nvPr/>
        </p:nvSpPr>
        <p:spPr bwMode="auto">
          <a:xfrm>
            <a:off x="287338" y="4638675"/>
            <a:ext cx="538162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>
                <a:solidFill>
                  <a:srgbClr val="3333CC"/>
                </a:solidFill>
              </a:rPr>
              <a:t>spring</a:t>
            </a:r>
          </a:p>
        </p:txBody>
      </p:sp>
      <p:sp>
        <p:nvSpPr>
          <p:cNvPr id="13317" name="Text Box 47"/>
          <p:cNvSpPr txBox="1">
            <a:spLocks noChangeArrowheads="1"/>
          </p:cNvSpPr>
          <p:nvPr/>
        </p:nvSpPr>
        <p:spPr bwMode="auto">
          <a:xfrm>
            <a:off x="1966913" y="4475163"/>
            <a:ext cx="1377950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>
                <a:solidFill>
                  <a:srgbClr val="3333CC"/>
                </a:solidFill>
              </a:rPr>
              <a:t>evapo-transpiration</a:t>
            </a:r>
          </a:p>
        </p:txBody>
      </p:sp>
      <p:pic>
        <p:nvPicPr>
          <p:cNvPr id="13318" name="Picture 4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7963" y="4035425"/>
            <a:ext cx="598487" cy="81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9" name="Picture 4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56513" y="3862388"/>
            <a:ext cx="811212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3320" name="Group 50"/>
          <p:cNvGrpSpPr>
            <a:grpSpLocks/>
          </p:cNvGrpSpPr>
          <p:nvPr/>
        </p:nvGrpSpPr>
        <p:grpSpPr bwMode="auto">
          <a:xfrm>
            <a:off x="312738" y="4697413"/>
            <a:ext cx="4403725" cy="1552575"/>
            <a:chOff x="197" y="2959"/>
            <a:chExt cx="2774" cy="978"/>
          </a:xfrm>
        </p:grpSpPr>
        <p:sp>
          <p:nvSpPr>
            <p:cNvPr id="13342" name="Freeform 51"/>
            <p:cNvSpPr>
              <a:spLocks noChangeArrowheads="1"/>
            </p:cNvSpPr>
            <p:nvPr/>
          </p:nvSpPr>
          <p:spPr bwMode="auto">
            <a:xfrm>
              <a:off x="197" y="2969"/>
              <a:ext cx="2463" cy="968"/>
            </a:xfrm>
            <a:custGeom>
              <a:avLst/>
              <a:gdLst>
                <a:gd name="T0" fmla="*/ 0 w 5177"/>
                <a:gd name="T1" fmla="*/ 76 h 1799"/>
                <a:gd name="T2" fmla="*/ 14 w 5177"/>
                <a:gd name="T3" fmla="*/ 75 h 1799"/>
                <a:gd name="T4" fmla="*/ 37 w 5177"/>
                <a:gd name="T5" fmla="*/ 71 h 1799"/>
                <a:gd name="T6" fmla="*/ 65 w 5177"/>
                <a:gd name="T7" fmla="*/ 58 h 1799"/>
                <a:gd name="T8" fmla="*/ 85 w 5177"/>
                <a:gd name="T9" fmla="*/ 45 h 1799"/>
                <a:gd name="T10" fmla="*/ 108 w 5177"/>
                <a:gd name="T11" fmla="*/ 27 h 1799"/>
                <a:gd name="T12" fmla="*/ 135 w 5177"/>
                <a:gd name="T13" fmla="*/ 10 h 1799"/>
                <a:gd name="T14" fmla="*/ 156 w 5177"/>
                <a:gd name="T15" fmla="*/ 0 h 1799"/>
                <a:gd name="T16" fmla="*/ 184 w 5177"/>
                <a:gd name="T17" fmla="*/ 0 h 1799"/>
                <a:gd name="T18" fmla="*/ 226 w 5177"/>
                <a:gd name="T19" fmla="*/ 15 h 1799"/>
                <a:gd name="T20" fmla="*/ 254 w 5177"/>
                <a:gd name="T21" fmla="*/ 26 h 1799"/>
                <a:gd name="T22" fmla="*/ 312 w 5177"/>
                <a:gd name="T23" fmla="*/ 38 h 1799"/>
                <a:gd name="T24" fmla="*/ 387 w 5177"/>
                <a:gd name="T25" fmla="*/ 54 h 1799"/>
                <a:gd name="T26" fmla="*/ 430 w 5177"/>
                <a:gd name="T27" fmla="*/ 67 h 1799"/>
                <a:gd name="T28" fmla="*/ 481 w 5177"/>
                <a:gd name="T29" fmla="*/ 86 h 1799"/>
                <a:gd name="T30" fmla="*/ 518 w 5177"/>
                <a:gd name="T31" fmla="*/ 97 h 1799"/>
                <a:gd name="T32" fmla="*/ 558 w 5177"/>
                <a:gd name="T33" fmla="*/ 111 h 1799"/>
                <a:gd name="T34" fmla="*/ 558 w 5177"/>
                <a:gd name="T35" fmla="*/ 279 h 1799"/>
                <a:gd name="T36" fmla="*/ 0 w 5177"/>
                <a:gd name="T37" fmla="*/ 280 h 1799"/>
                <a:gd name="T38" fmla="*/ 0 w 5177"/>
                <a:gd name="T39" fmla="*/ 76 h 17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177"/>
                <a:gd name="T61" fmla="*/ 0 h 1799"/>
                <a:gd name="T62" fmla="*/ 5177 w 5177"/>
                <a:gd name="T63" fmla="*/ 1799 h 17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177" h="1799">
                  <a:moveTo>
                    <a:pt x="0" y="487"/>
                  </a:moveTo>
                  <a:lnTo>
                    <a:pt x="134" y="480"/>
                  </a:lnTo>
                  <a:lnTo>
                    <a:pt x="339" y="455"/>
                  </a:lnTo>
                  <a:lnTo>
                    <a:pt x="608" y="371"/>
                  </a:lnTo>
                  <a:lnTo>
                    <a:pt x="793" y="288"/>
                  </a:lnTo>
                  <a:lnTo>
                    <a:pt x="1005" y="173"/>
                  </a:lnTo>
                  <a:lnTo>
                    <a:pt x="1254" y="64"/>
                  </a:lnTo>
                  <a:lnTo>
                    <a:pt x="1446" y="0"/>
                  </a:lnTo>
                  <a:lnTo>
                    <a:pt x="1709" y="0"/>
                  </a:lnTo>
                  <a:lnTo>
                    <a:pt x="2099" y="96"/>
                  </a:lnTo>
                  <a:lnTo>
                    <a:pt x="2355" y="167"/>
                  </a:lnTo>
                  <a:lnTo>
                    <a:pt x="2899" y="243"/>
                  </a:lnTo>
                  <a:lnTo>
                    <a:pt x="3590" y="346"/>
                  </a:lnTo>
                  <a:lnTo>
                    <a:pt x="3987" y="429"/>
                  </a:lnTo>
                  <a:lnTo>
                    <a:pt x="4473" y="551"/>
                  </a:lnTo>
                  <a:lnTo>
                    <a:pt x="4813" y="627"/>
                  </a:lnTo>
                  <a:lnTo>
                    <a:pt x="5177" y="711"/>
                  </a:lnTo>
                  <a:lnTo>
                    <a:pt x="5177" y="1792"/>
                  </a:lnTo>
                  <a:lnTo>
                    <a:pt x="0" y="1799"/>
                  </a:lnTo>
                  <a:lnTo>
                    <a:pt x="0" y="487"/>
                  </a:lnTo>
                  <a:close/>
                </a:path>
              </a:pathLst>
            </a:custGeom>
            <a:solidFill>
              <a:srgbClr val="808080"/>
            </a:solidFill>
            <a:ln w="2844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3" name="Freeform 52"/>
            <p:cNvSpPr>
              <a:spLocks noChangeArrowheads="1"/>
            </p:cNvSpPr>
            <p:nvPr/>
          </p:nvSpPr>
          <p:spPr bwMode="auto">
            <a:xfrm>
              <a:off x="572" y="2959"/>
              <a:ext cx="2089" cy="898"/>
            </a:xfrm>
            <a:custGeom>
              <a:avLst/>
              <a:gdLst>
                <a:gd name="T0" fmla="*/ 0 w 4390"/>
                <a:gd name="T1" fmla="*/ 46 h 1671"/>
                <a:gd name="T2" fmla="*/ 26 w 4390"/>
                <a:gd name="T3" fmla="*/ 27 h 1671"/>
                <a:gd name="T4" fmla="*/ 46 w 4390"/>
                <a:gd name="T5" fmla="*/ 15 h 1671"/>
                <a:gd name="T6" fmla="*/ 72 w 4390"/>
                <a:gd name="T7" fmla="*/ 2 h 1671"/>
                <a:gd name="T8" fmla="*/ 97 w 4390"/>
                <a:gd name="T9" fmla="*/ 0 h 1671"/>
                <a:gd name="T10" fmla="*/ 124 w 4390"/>
                <a:gd name="T11" fmla="*/ 11 h 1671"/>
                <a:gd name="T12" fmla="*/ 159 w 4390"/>
                <a:gd name="T13" fmla="*/ 26 h 1671"/>
                <a:gd name="T14" fmla="*/ 185 w 4390"/>
                <a:gd name="T15" fmla="*/ 42 h 1671"/>
                <a:gd name="T16" fmla="*/ 201 w 4390"/>
                <a:gd name="T17" fmla="*/ 53 h 1671"/>
                <a:gd name="T18" fmla="*/ 253 w 4390"/>
                <a:gd name="T19" fmla="*/ 84 h 1671"/>
                <a:gd name="T20" fmla="*/ 299 w 4390"/>
                <a:gd name="T21" fmla="*/ 107 h 1671"/>
                <a:gd name="T22" fmla="*/ 350 w 4390"/>
                <a:gd name="T23" fmla="*/ 131 h 1671"/>
                <a:gd name="T24" fmla="*/ 419 w 4390"/>
                <a:gd name="T25" fmla="*/ 158 h 1671"/>
                <a:gd name="T26" fmla="*/ 473 w 4390"/>
                <a:gd name="T27" fmla="*/ 178 h 1671"/>
                <a:gd name="T28" fmla="*/ 473 w 4390"/>
                <a:gd name="T29" fmla="*/ 260 h 1671"/>
                <a:gd name="T30" fmla="*/ 422 w 4390"/>
                <a:gd name="T31" fmla="*/ 246 h 1671"/>
                <a:gd name="T32" fmla="*/ 376 w 4390"/>
                <a:gd name="T33" fmla="*/ 231 h 1671"/>
                <a:gd name="T34" fmla="*/ 315 w 4390"/>
                <a:gd name="T35" fmla="*/ 206 h 1671"/>
                <a:gd name="T36" fmla="*/ 256 w 4390"/>
                <a:gd name="T37" fmla="*/ 179 h 1671"/>
                <a:gd name="T38" fmla="*/ 190 w 4390"/>
                <a:gd name="T39" fmla="*/ 144 h 1671"/>
                <a:gd name="T40" fmla="*/ 119 w 4390"/>
                <a:gd name="T41" fmla="*/ 109 h 1671"/>
                <a:gd name="T42" fmla="*/ 62 w 4390"/>
                <a:gd name="T43" fmla="*/ 80 h 1671"/>
                <a:gd name="T44" fmla="*/ 0 w 4390"/>
                <a:gd name="T45" fmla="*/ 46 h 16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90"/>
                <a:gd name="T70" fmla="*/ 0 h 1671"/>
                <a:gd name="T71" fmla="*/ 4390 w 4390"/>
                <a:gd name="T72" fmla="*/ 1671 h 16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90" h="1671">
                  <a:moveTo>
                    <a:pt x="0" y="295"/>
                  </a:moveTo>
                  <a:lnTo>
                    <a:pt x="243" y="173"/>
                  </a:lnTo>
                  <a:lnTo>
                    <a:pt x="429" y="96"/>
                  </a:lnTo>
                  <a:lnTo>
                    <a:pt x="672" y="13"/>
                  </a:lnTo>
                  <a:lnTo>
                    <a:pt x="896" y="0"/>
                  </a:lnTo>
                  <a:lnTo>
                    <a:pt x="1152" y="71"/>
                  </a:lnTo>
                  <a:lnTo>
                    <a:pt x="1478" y="167"/>
                  </a:lnTo>
                  <a:lnTo>
                    <a:pt x="1715" y="269"/>
                  </a:lnTo>
                  <a:lnTo>
                    <a:pt x="1869" y="340"/>
                  </a:lnTo>
                  <a:lnTo>
                    <a:pt x="2349" y="544"/>
                  </a:lnTo>
                  <a:lnTo>
                    <a:pt x="2778" y="692"/>
                  </a:lnTo>
                  <a:lnTo>
                    <a:pt x="3251" y="845"/>
                  </a:lnTo>
                  <a:lnTo>
                    <a:pt x="3885" y="1018"/>
                  </a:lnTo>
                  <a:lnTo>
                    <a:pt x="4390" y="1146"/>
                  </a:lnTo>
                  <a:lnTo>
                    <a:pt x="4390" y="1671"/>
                  </a:lnTo>
                  <a:lnTo>
                    <a:pt x="3910" y="1581"/>
                  </a:lnTo>
                  <a:lnTo>
                    <a:pt x="3488" y="1485"/>
                  </a:lnTo>
                  <a:lnTo>
                    <a:pt x="2918" y="1325"/>
                  </a:lnTo>
                  <a:lnTo>
                    <a:pt x="2381" y="1152"/>
                  </a:lnTo>
                  <a:lnTo>
                    <a:pt x="1760" y="928"/>
                  </a:lnTo>
                  <a:lnTo>
                    <a:pt x="1107" y="698"/>
                  </a:lnTo>
                  <a:lnTo>
                    <a:pt x="576" y="512"/>
                  </a:lnTo>
                  <a:lnTo>
                    <a:pt x="0" y="295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4" name="Freeform 53"/>
            <p:cNvSpPr>
              <a:spLocks noChangeArrowheads="1"/>
            </p:cNvSpPr>
            <p:nvPr/>
          </p:nvSpPr>
          <p:spPr bwMode="auto">
            <a:xfrm>
              <a:off x="578" y="3068"/>
              <a:ext cx="2086" cy="221"/>
            </a:xfrm>
            <a:custGeom>
              <a:avLst/>
              <a:gdLst>
                <a:gd name="T0" fmla="*/ 0 w 4384"/>
                <a:gd name="T1" fmla="*/ 14 h 409"/>
                <a:gd name="T2" fmla="*/ 32 w 4384"/>
                <a:gd name="T3" fmla="*/ 5 h 409"/>
                <a:gd name="T4" fmla="*/ 77 w 4384"/>
                <a:gd name="T5" fmla="*/ 0 h 409"/>
                <a:gd name="T6" fmla="*/ 118 w 4384"/>
                <a:gd name="T7" fmla="*/ 4 h 409"/>
                <a:gd name="T8" fmla="*/ 174 w 4384"/>
                <a:gd name="T9" fmla="*/ 18 h 409"/>
                <a:gd name="T10" fmla="*/ 197 w 4384"/>
                <a:gd name="T11" fmla="*/ 22 h 409"/>
                <a:gd name="T12" fmla="*/ 268 w 4384"/>
                <a:gd name="T13" fmla="*/ 31 h 409"/>
                <a:gd name="T14" fmla="*/ 362 w 4384"/>
                <a:gd name="T15" fmla="*/ 49 h 409"/>
                <a:gd name="T16" fmla="*/ 472 w 4384"/>
                <a:gd name="T17" fmla="*/ 64 h 4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84"/>
                <a:gd name="T28" fmla="*/ 0 h 409"/>
                <a:gd name="T29" fmla="*/ 4384 w 4384"/>
                <a:gd name="T30" fmla="*/ 409 h 4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84" h="409">
                  <a:moveTo>
                    <a:pt x="0" y="89"/>
                  </a:moveTo>
                  <a:lnTo>
                    <a:pt x="294" y="32"/>
                  </a:lnTo>
                  <a:lnTo>
                    <a:pt x="717" y="0"/>
                  </a:lnTo>
                  <a:lnTo>
                    <a:pt x="1101" y="25"/>
                  </a:lnTo>
                  <a:lnTo>
                    <a:pt x="1619" y="115"/>
                  </a:lnTo>
                  <a:lnTo>
                    <a:pt x="1824" y="141"/>
                  </a:lnTo>
                  <a:lnTo>
                    <a:pt x="2489" y="198"/>
                  </a:lnTo>
                  <a:lnTo>
                    <a:pt x="3360" y="307"/>
                  </a:lnTo>
                  <a:lnTo>
                    <a:pt x="4384" y="409"/>
                  </a:lnTo>
                </a:path>
              </a:pathLst>
            </a:custGeom>
            <a:noFill/>
            <a:ln w="28440">
              <a:solidFill>
                <a:srgbClr val="3333CC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5" name="Freeform 54"/>
            <p:cNvSpPr>
              <a:spLocks noChangeArrowheads="1"/>
            </p:cNvSpPr>
            <p:nvPr/>
          </p:nvSpPr>
          <p:spPr bwMode="auto">
            <a:xfrm>
              <a:off x="808" y="2989"/>
              <a:ext cx="24" cy="185"/>
            </a:xfrm>
            <a:custGeom>
              <a:avLst/>
              <a:gdLst>
                <a:gd name="T0" fmla="*/ 0 w 51"/>
                <a:gd name="T1" fmla="*/ 3 h 345"/>
                <a:gd name="T2" fmla="*/ 0 w 51"/>
                <a:gd name="T3" fmla="*/ 53 h 345"/>
                <a:gd name="T4" fmla="*/ 5 w 51"/>
                <a:gd name="T5" fmla="*/ 53 h 345"/>
                <a:gd name="T6" fmla="*/ 5 w 51"/>
                <a:gd name="T7" fmla="*/ 0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345"/>
                <a:gd name="T14" fmla="*/ 51 w 51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345">
                  <a:moveTo>
                    <a:pt x="0" y="19"/>
                  </a:moveTo>
                  <a:lnTo>
                    <a:pt x="0" y="345"/>
                  </a:lnTo>
                  <a:lnTo>
                    <a:pt x="51" y="339"/>
                  </a:lnTo>
                  <a:lnTo>
                    <a:pt x="51" y="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6" name="Freeform 55"/>
            <p:cNvSpPr>
              <a:spLocks noChangeArrowheads="1"/>
            </p:cNvSpPr>
            <p:nvPr/>
          </p:nvSpPr>
          <p:spPr bwMode="auto">
            <a:xfrm>
              <a:off x="1945" y="3164"/>
              <a:ext cx="27" cy="383"/>
            </a:xfrm>
            <a:custGeom>
              <a:avLst/>
              <a:gdLst>
                <a:gd name="T0" fmla="*/ 0 w 58"/>
                <a:gd name="T1" fmla="*/ 0 h 710"/>
                <a:gd name="T2" fmla="*/ 0 w 58"/>
                <a:gd name="T3" fmla="*/ 112 h 710"/>
                <a:gd name="T4" fmla="*/ 6 w 58"/>
                <a:gd name="T5" fmla="*/ 112 h 710"/>
                <a:gd name="T6" fmla="*/ 6 w 58"/>
                <a:gd name="T7" fmla="*/ 2 h 7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710"/>
                <a:gd name="T14" fmla="*/ 58 w 58"/>
                <a:gd name="T15" fmla="*/ 710 h 7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710">
                  <a:moveTo>
                    <a:pt x="0" y="0"/>
                  </a:moveTo>
                  <a:lnTo>
                    <a:pt x="0" y="710"/>
                  </a:lnTo>
                  <a:lnTo>
                    <a:pt x="58" y="710"/>
                  </a:lnTo>
                  <a:lnTo>
                    <a:pt x="58" y="13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7" name="Text Box 56"/>
            <p:cNvSpPr txBox="1">
              <a:spLocks noChangeArrowheads="1"/>
            </p:cNvSpPr>
            <p:nvPr/>
          </p:nvSpPr>
          <p:spPr bwMode="auto">
            <a:xfrm>
              <a:off x="815" y="3092"/>
              <a:ext cx="52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water table</a:t>
              </a:r>
            </a:p>
          </p:txBody>
        </p:sp>
        <p:sp>
          <p:nvSpPr>
            <p:cNvPr id="13348" name="Text Box 57"/>
            <p:cNvSpPr txBox="1">
              <a:spLocks noChangeArrowheads="1"/>
            </p:cNvSpPr>
            <p:nvPr/>
          </p:nvSpPr>
          <p:spPr bwMode="auto">
            <a:xfrm>
              <a:off x="1420" y="3293"/>
              <a:ext cx="36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aquifer</a:t>
              </a:r>
            </a:p>
          </p:txBody>
        </p:sp>
        <p:sp>
          <p:nvSpPr>
            <p:cNvPr id="13349" name="Text Box 58"/>
            <p:cNvSpPr txBox="1">
              <a:spLocks noChangeArrowheads="1"/>
            </p:cNvSpPr>
            <p:nvPr/>
          </p:nvSpPr>
          <p:spPr bwMode="auto">
            <a:xfrm rot="600000">
              <a:off x="1953" y="3303"/>
              <a:ext cx="1018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confining layer</a:t>
              </a:r>
            </a:p>
          </p:txBody>
        </p:sp>
        <p:sp>
          <p:nvSpPr>
            <p:cNvPr id="13350" name="Text Box 59"/>
            <p:cNvSpPr txBox="1">
              <a:spLocks noChangeArrowheads="1"/>
            </p:cNvSpPr>
            <p:nvPr/>
          </p:nvSpPr>
          <p:spPr bwMode="auto">
            <a:xfrm>
              <a:off x="671" y="3539"/>
              <a:ext cx="542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impermeable</a:t>
              </a:r>
            </a:p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bedrock</a:t>
              </a:r>
            </a:p>
          </p:txBody>
        </p:sp>
      </p:grpSp>
      <p:grpSp>
        <p:nvGrpSpPr>
          <p:cNvPr id="13321" name="Group 60"/>
          <p:cNvGrpSpPr>
            <a:grpSpLocks/>
          </p:cNvGrpSpPr>
          <p:nvPr/>
        </p:nvGrpSpPr>
        <p:grpSpPr bwMode="auto">
          <a:xfrm>
            <a:off x="1006475" y="4413250"/>
            <a:ext cx="939800" cy="447675"/>
            <a:chOff x="634" y="2780"/>
            <a:chExt cx="592" cy="282"/>
          </a:xfrm>
        </p:grpSpPr>
        <p:sp>
          <p:nvSpPr>
            <p:cNvPr id="13333" name="Line 61"/>
            <p:cNvSpPr>
              <a:spLocks noChangeShapeType="1"/>
            </p:cNvSpPr>
            <p:nvPr/>
          </p:nvSpPr>
          <p:spPr bwMode="auto">
            <a:xfrm>
              <a:off x="939" y="2968"/>
              <a:ext cx="1" cy="84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34" name="Line 62"/>
            <p:cNvSpPr>
              <a:spLocks noChangeShapeType="1"/>
            </p:cNvSpPr>
            <p:nvPr/>
          </p:nvSpPr>
          <p:spPr bwMode="auto">
            <a:xfrm>
              <a:off x="1003" y="2979"/>
              <a:ext cx="1" cy="84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35" name="Freeform 63"/>
            <p:cNvSpPr>
              <a:spLocks/>
            </p:cNvSpPr>
            <p:nvPr/>
          </p:nvSpPr>
          <p:spPr bwMode="auto">
            <a:xfrm>
              <a:off x="634" y="2878"/>
              <a:ext cx="23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6" name="Freeform 64"/>
            <p:cNvSpPr>
              <a:spLocks/>
            </p:cNvSpPr>
            <p:nvPr/>
          </p:nvSpPr>
          <p:spPr bwMode="auto">
            <a:xfrm>
              <a:off x="710" y="2835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7" name="Freeform 65"/>
            <p:cNvSpPr>
              <a:spLocks/>
            </p:cNvSpPr>
            <p:nvPr/>
          </p:nvSpPr>
          <p:spPr bwMode="auto">
            <a:xfrm>
              <a:off x="806" y="2795"/>
              <a:ext cx="22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8" name="Freeform 66"/>
            <p:cNvSpPr>
              <a:spLocks/>
            </p:cNvSpPr>
            <p:nvPr/>
          </p:nvSpPr>
          <p:spPr bwMode="auto">
            <a:xfrm>
              <a:off x="902" y="2780"/>
              <a:ext cx="23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9" name="Freeform 67"/>
            <p:cNvSpPr>
              <a:spLocks/>
            </p:cNvSpPr>
            <p:nvPr/>
          </p:nvSpPr>
          <p:spPr bwMode="auto">
            <a:xfrm>
              <a:off x="1011" y="2787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0" name="Freeform 68"/>
            <p:cNvSpPr>
              <a:spLocks/>
            </p:cNvSpPr>
            <p:nvPr/>
          </p:nvSpPr>
          <p:spPr bwMode="auto">
            <a:xfrm>
              <a:off x="1116" y="2821"/>
              <a:ext cx="22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1" name="Freeform 69"/>
            <p:cNvSpPr>
              <a:spLocks/>
            </p:cNvSpPr>
            <p:nvPr/>
          </p:nvSpPr>
          <p:spPr bwMode="auto">
            <a:xfrm>
              <a:off x="1204" y="2850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322" name="Line 70"/>
          <p:cNvSpPr>
            <a:spLocks noChangeShapeType="1"/>
          </p:cNvSpPr>
          <p:nvPr/>
        </p:nvSpPr>
        <p:spPr bwMode="auto">
          <a:xfrm>
            <a:off x="2281238" y="5126038"/>
            <a:ext cx="265112" cy="10953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323" name="Line 71"/>
          <p:cNvSpPr>
            <a:spLocks noChangeShapeType="1"/>
          </p:cNvSpPr>
          <p:nvPr/>
        </p:nvSpPr>
        <p:spPr bwMode="auto">
          <a:xfrm>
            <a:off x="2101850" y="5164138"/>
            <a:ext cx="236538" cy="9683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324" name="Line 72"/>
          <p:cNvSpPr>
            <a:spLocks noChangeShapeType="1"/>
          </p:cNvSpPr>
          <p:nvPr/>
        </p:nvSpPr>
        <p:spPr bwMode="auto">
          <a:xfrm>
            <a:off x="1889125" y="5183188"/>
            <a:ext cx="236538" cy="106362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3325" name="Picture 7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3817938"/>
            <a:ext cx="598487" cy="81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26" name="Picture 7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7638" y="3644900"/>
            <a:ext cx="811212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7" name="Text Box 75"/>
          <p:cNvSpPr txBox="1">
            <a:spLocks noChangeArrowheads="1"/>
          </p:cNvSpPr>
          <p:nvPr/>
        </p:nvSpPr>
        <p:spPr bwMode="auto">
          <a:xfrm>
            <a:off x="6235700" y="6323013"/>
            <a:ext cx="1322388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small scale</a:t>
            </a:r>
          </a:p>
        </p:txBody>
      </p:sp>
      <p:sp>
        <p:nvSpPr>
          <p:cNvPr id="13328" name="Text Box 76"/>
          <p:cNvSpPr txBox="1">
            <a:spLocks noChangeArrowheads="1"/>
          </p:cNvSpPr>
          <p:nvPr/>
        </p:nvSpPr>
        <p:spPr bwMode="auto">
          <a:xfrm>
            <a:off x="1597025" y="6323013"/>
            <a:ext cx="1327150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large scale</a:t>
            </a:r>
          </a:p>
        </p:txBody>
      </p:sp>
      <p:sp>
        <p:nvSpPr>
          <p:cNvPr id="13329" name="Rectangle 77"/>
          <p:cNvSpPr>
            <a:spLocks noChangeArrowheads="1"/>
          </p:cNvSpPr>
          <p:nvPr/>
        </p:nvSpPr>
        <p:spPr bwMode="auto">
          <a:xfrm>
            <a:off x="4932363" y="3602038"/>
            <a:ext cx="39274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30" name="Rectangle 78"/>
          <p:cNvSpPr>
            <a:spLocks noChangeArrowheads="1"/>
          </p:cNvSpPr>
          <p:nvPr/>
        </p:nvSpPr>
        <p:spPr bwMode="auto">
          <a:xfrm>
            <a:off x="296863" y="3602038"/>
            <a:ext cx="39401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31" name="Rectangle 79"/>
          <p:cNvSpPr>
            <a:spLocks noChangeArrowheads="1"/>
          </p:cNvSpPr>
          <p:nvPr/>
        </p:nvSpPr>
        <p:spPr bwMode="auto">
          <a:xfrm>
            <a:off x="488950" y="1849438"/>
            <a:ext cx="8281988" cy="153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/>
          <a:lstStyle/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>
                <a:solidFill>
                  <a:srgbClr val="000000"/>
                </a:solidFill>
              </a:rPr>
              <a:t>structure / texture </a:t>
            </a: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>
                <a:solidFill>
                  <a:srgbClr val="000000"/>
                </a:solidFill>
              </a:rPr>
              <a:t>fluid-dynamics: e.g. time-lapse evolution of moisture content</a:t>
            </a: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None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13332" name="Rectangle 36"/>
          <p:cNvSpPr>
            <a:spLocks noChangeArrowheads="1"/>
          </p:cNvSpPr>
          <p:nvPr/>
        </p:nvSpPr>
        <p:spPr bwMode="auto">
          <a:xfrm>
            <a:off x="373063" y="893763"/>
            <a:ext cx="8462962" cy="59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ctr"/>
          <a:lstStyle/>
          <a:p>
            <a:pPr>
              <a:lnSpc>
                <a:spcPct val="120000"/>
              </a:lnSpc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>
                <a:solidFill>
                  <a:srgbClr val="CC0000"/>
                </a:solidFill>
              </a:rPr>
              <a:t>What geophysical methods can help define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21250" y="4484688"/>
            <a:ext cx="3944938" cy="1814512"/>
            <a:chOff x="2940" y="2825"/>
            <a:chExt cx="2630" cy="1143"/>
          </a:xfrm>
        </p:grpSpPr>
        <p:sp>
          <p:nvSpPr>
            <p:cNvPr id="13351" name="Line 5"/>
            <p:cNvSpPr>
              <a:spLocks noChangeShapeType="1"/>
            </p:cNvSpPr>
            <p:nvPr/>
          </p:nvSpPr>
          <p:spPr bwMode="auto">
            <a:xfrm>
              <a:off x="2948" y="3396"/>
              <a:ext cx="2622" cy="1"/>
            </a:xfrm>
            <a:prstGeom prst="line">
              <a:avLst/>
            </a:prstGeom>
            <a:noFill/>
            <a:ln w="38160">
              <a:solidFill>
                <a:srgbClr val="CC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2" name="Rectangle 6"/>
            <p:cNvSpPr>
              <a:spLocks noChangeArrowheads="1"/>
            </p:cNvSpPr>
            <p:nvPr/>
          </p:nvSpPr>
          <p:spPr bwMode="auto">
            <a:xfrm>
              <a:off x="2943" y="3398"/>
              <a:ext cx="2622" cy="54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3" name="Rectangle 7"/>
            <p:cNvSpPr>
              <a:spLocks noChangeArrowheads="1"/>
            </p:cNvSpPr>
            <p:nvPr/>
          </p:nvSpPr>
          <p:spPr bwMode="auto">
            <a:xfrm>
              <a:off x="2947" y="3447"/>
              <a:ext cx="2618" cy="8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4" name="Rectangle 8"/>
            <p:cNvSpPr>
              <a:spLocks noChangeArrowheads="1"/>
            </p:cNvSpPr>
            <p:nvPr/>
          </p:nvSpPr>
          <p:spPr bwMode="auto">
            <a:xfrm>
              <a:off x="2947" y="3536"/>
              <a:ext cx="2618" cy="169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5" name="Rectangle 9"/>
            <p:cNvSpPr>
              <a:spLocks noChangeArrowheads="1"/>
            </p:cNvSpPr>
            <p:nvPr/>
          </p:nvSpPr>
          <p:spPr bwMode="auto">
            <a:xfrm>
              <a:off x="2947" y="3399"/>
              <a:ext cx="2614" cy="44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6" name="Line 10"/>
            <p:cNvSpPr>
              <a:spLocks noChangeShapeType="1"/>
            </p:cNvSpPr>
            <p:nvPr/>
          </p:nvSpPr>
          <p:spPr bwMode="auto">
            <a:xfrm>
              <a:off x="2940" y="3852"/>
              <a:ext cx="2622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7" name="Freeform 11"/>
            <p:cNvSpPr>
              <a:spLocks/>
            </p:cNvSpPr>
            <p:nvPr/>
          </p:nvSpPr>
          <p:spPr bwMode="auto">
            <a:xfrm>
              <a:off x="3218" y="3403"/>
              <a:ext cx="49" cy="362"/>
            </a:xfrm>
            <a:custGeom>
              <a:avLst/>
              <a:gdLst>
                <a:gd name="T0" fmla="*/ 6 w 98"/>
                <a:gd name="T1" fmla="*/ 0 h 1124"/>
                <a:gd name="T2" fmla="*/ 9 w 98"/>
                <a:gd name="T3" fmla="*/ 4 h 1124"/>
                <a:gd name="T4" fmla="*/ 12 w 98"/>
                <a:gd name="T5" fmla="*/ 7 h 1124"/>
                <a:gd name="T6" fmla="*/ 6 w 98"/>
                <a:gd name="T7" fmla="*/ 10 h 1124"/>
                <a:gd name="T8" fmla="*/ 6 w 98"/>
                <a:gd name="T9" fmla="*/ 14 h 1124"/>
                <a:gd name="T10" fmla="*/ 1 w 98"/>
                <a:gd name="T11" fmla="*/ 21 h 1124"/>
                <a:gd name="T12" fmla="*/ 6 w 98"/>
                <a:gd name="T13" fmla="*/ 25 h 1124"/>
                <a:gd name="T14" fmla="*/ 10 w 98"/>
                <a:gd name="T15" fmla="*/ 29 h 1124"/>
                <a:gd name="T16" fmla="*/ 11 w 98"/>
                <a:gd name="T17" fmla="*/ 38 h 1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1124"/>
                <a:gd name="T29" fmla="*/ 98 w 98"/>
                <a:gd name="T30" fmla="*/ 1124 h 1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1124">
                  <a:moveTo>
                    <a:pt x="44" y="3"/>
                  </a:moveTo>
                  <a:cubicBezTo>
                    <a:pt x="89" y="45"/>
                    <a:pt x="48" y="0"/>
                    <a:pt x="67" y="126"/>
                  </a:cubicBezTo>
                  <a:cubicBezTo>
                    <a:pt x="71" y="152"/>
                    <a:pt x="89" y="192"/>
                    <a:pt x="98" y="218"/>
                  </a:cubicBezTo>
                  <a:cubicBezTo>
                    <a:pt x="87" y="248"/>
                    <a:pt x="75" y="264"/>
                    <a:pt x="52" y="287"/>
                  </a:cubicBezTo>
                  <a:cubicBezTo>
                    <a:pt x="35" y="335"/>
                    <a:pt x="35" y="375"/>
                    <a:pt x="52" y="425"/>
                  </a:cubicBezTo>
                  <a:cubicBezTo>
                    <a:pt x="44" y="585"/>
                    <a:pt x="62" y="546"/>
                    <a:pt x="6" y="632"/>
                  </a:cubicBezTo>
                  <a:cubicBezTo>
                    <a:pt x="11" y="690"/>
                    <a:pt x="0" y="717"/>
                    <a:pt x="44" y="748"/>
                  </a:cubicBezTo>
                  <a:cubicBezTo>
                    <a:pt x="51" y="788"/>
                    <a:pt x="62" y="824"/>
                    <a:pt x="75" y="863"/>
                  </a:cubicBezTo>
                  <a:cubicBezTo>
                    <a:pt x="93" y="985"/>
                    <a:pt x="83" y="899"/>
                    <a:pt x="83" y="1124"/>
                  </a:cubicBezTo>
                </a:path>
              </a:pathLst>
            </a:custGeom>
            <a:noFill/>
            <a:ln w="381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58" name="Line 12"/>
            <p:cNvSpPr>
              <a:spLocks noChangeShapeType="1"/>
            </p:cNvSpPr>
            <p:nvPr/>
          </p:nvSpPr>
          <p:spPr bwMode="auto">
            <a:xfrm flipH="1" flipV="1">
              <a:off x="462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59" name="Line 13"/>
            <p:cNvSpPr>
              <a:spLocks noChangeShapeType="1"/>
            </p:cNvSpPr>
            <p:nvPr/>
          </p:nvSpPr>
          <p:spPr bwMode="auto">
            <a:xfrm flipH="1" flipV="1">
              <a:off x="476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0" name="Line 14"/>
            <p:cNvSpPr>
              <a:spLocks noChangeShapeType="1"/>
            </p:cNvSpPr>
            <p:nvPr/>
          </p:nvSpPr>
          <p:spPr bwMode="auto">
            <a:xfrm flipH="1" flipV="1">
              <a:off x="4903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1" name="Line 15"/>
            <p:cNvSpPr>
              <a:spLocks noChangeShapeType="1"/>
            </p:cNvSpPr>
            <p:nvPr/>
          </p:nvSpPr>
          <p:spPr bwMode="auto">
            <a:xfrm flipH="1" flipV="1">
              <a:off x="503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2" name="Line 16"/>
            <p:cNvSpPr>
              <a:spLocks noChangeShapeType="1"/>
            </p:cNvSpPr>
            <p:nvPr/>
          </p:nvSpPr>
          <p:spPr bwMode="auto">
            <a:xfrm flipH="1" flipV="1">
              <a:off x="4091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3" name="Line 17"/>
            <p:cNvSpPr>
              <a:spLocks noChangeShapeType="1"/>
            </p:cNvSpPr>
            <p:nvPr/>
          </p:nvSpPr>
          <p:spPr bwMode="auto">
            <a:xfrm flipH="1" flipV="1">
              <a:off x="4231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4" name="Line 18"/>
            <p:cNvSpPr>
              <a:spLocks noChangeShapeType="1"/>
            </p:cNvSpPr>
            <p:nvPr/>
          </p:nvSpPr>
          <p:spPr bwMode="auto">
            <a:xfrm flipH="1" flipV="1">
              <a:off x="4375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5" name="Line 19"/>
            <p:cNvSpPr>
              <a:spLocks noChangeShapeType="1"/>
            </p:cNvSpPr>
            <p:nvPr/>
          </p:nvSpPr>
          <p:spPr bwMode="auto">
            <a:xfrm flipH="1" flipV="1">
              <a:off x="450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6" name="Line 20"/>
            <p:cNvSpPr>
              <a:spLocks noChangeShapeType="1"/>
            </p:cNvSpPr>
            <p:nvPr/>
          </p:nvSpPr>
          <p:spPr bwMode="auto">
            <a:xfrm flipH="1" flipV="1">
              <a:off x="354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7" name="Line 21"/>
            <p:cNvSpPr>
              <a:spLocks noChangeShapeType="1"/>
            </p:cNvSpPr>
            <p:nvPr/>
          </p:nvSpPr>
          <p:spPr bwMode="auto">
            <a:xfrm flipH="1" flipV="1">
              <a:off x="368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8" name="Line 22"/>
            <p:cNvSpPr>
              <a:spLocks noChangeShapeType="1"/>
            </p:cNvSpPr>
            <p:nvPr/>
          </p:nvSpPr>
          <p:spPr bwMode="auto">
            <a:xfrm flipH="1" flipV="1">
              <a:off x="3946" y="2825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69" name="Line 23"/>
            <p:cNvSpPr>
              <a:spLocks noChangeShapeType="1"/>
            </p:cNvSpPr>
            <p:nvPr/>
          </p:nvSpPr>
          <p:spPr bwMode="auto">
            <a:xfrm flipH="1" flipV="1">
              <a:off x="301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0" name="Line 24"/>
            <p:cNvSpPr>
              <a:spLocks noChangeShapeType="1"/>
            </p:cNvSpPr>
            <p:nvPr/>
          </p:nvSpPr>
          <p:spPr bwMode="auto">
            <a:xfrm flipH="1" flipV="1">
              <a:off x="3157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1" name="Line 25"/>
            <p:cNvSpPr>
              <a:spLocks noChangeShapeType="1"/>
            </p:cNvSpPr>
            <p:nvPr/>
          </p:nvSpPr>
          <p:spPr bwMode="auto">
            <a:xfrm flipH="1" flipV="1">
              <a:off x="3293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2" name="Line 26"/>
            <p:cNvSpPr>
              <a:spLocks noChangeShapeType="1"/>
            </p:cNvSpPr>
            <p:nvPr/>
          </p:nvSpPr>
          <p:spPr bwMode="auto">
            <a:xfrm flipH="1" flipV="1">
              <a:off x="3426" y="3246"/>
              <a:ext cx="5" cy="141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73" name="Freeform 27"/>
            <p:cNvSpPr>
              <a:spLocks noChangeArrowheads="1"/>
            </p:cNvSpPr>
            <p:nvPr/>
          </p:nvSpPr>
          <p:spPr bwMode="auto">
            <a:xfrm>
              <a:off x="3928" y="3036"/>
              <a:ext cx="135" cy="357"/>
            </a:xfrm>
            <a:custGeom>
              <a:avLst/>
              <a:gdLst>
                <a:gd name="T0" fmla="*/ 24 w 270"/>
                <a:gd name="T1" fmla="*/ 89 h 714"/>
                <a:gd name="T2" fmla="*/ 18 w 270"/>
                <a:gd name="T3" fmla="*/ 41 h 714"/>
                <a:gd name="T4" fmla="*/ 17 w 270"/>
                <a:gd name="T5" fmla="*/ 31 h 714"/>
                <a:gd name="T6" fmla="*/ 11 w 270"/>
                <a:gd name="T7" fmla="*/ 24 h 714"/>
                <a:gd name="T8" fmla="*/ 6 w 270"/>
                <a:gd name="T9" fmla="*/ 17 h 714"/>
                <a:gd name="T10" fmla="*/ 0 w 270"/>
                <a:gd name="T11" fmla="*/ 0 h 7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714"/>
                <a:gd name="T20" fmla="*/ 270 w 270"/>
                <a:gd name="T21" fmla="*/ 714 h 7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714">
                  <a:moveTo>
                    <a:pt x="192" y="714"/>
                  </a:moveTo>
                  <a:cubicBezTo>
                    <a:pt x="179" y="143"/>
                    <a:pt x="270" y="454"/>
                    <a:pt x="146" y="322"/>
                  </a:cubicBezTo>
                  <a:cubicBezTo>
                    <a:pt x="143" y="299"/>
                    <a:pt x="144" y="275"/>
                    <a:pt x="138" y="253"/>
                  </a:cubicBezTo>
                  <a:cubicBezTo>
                    <a:pt x="132" y="229"/>
                    <a:pt x="105" y="218"/>
                    <a:pt x="92" y="199"/>
                  </a:cubicBezTo>
                  <a:cubicBezTo>
                    <a:pt x="75" y="174"/>
                    <a:pt x="74" y="151"/>
                    <a:pt x="53" y="130"/>
                  </a:cubicBezTo>
                  <a:cubicBezTo>
                    <a:pt x="37" y="78"/>
                    <a:pt x="0" y="67"/>
                    <a:pt x="0" y="0"/>
                  </a:cubicBezTo>
                </a:path>
              </a:pathLst>
            </a:custGeom>
            <a:noFill/>
            <a:ln w="2844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4" name="Freeform 28"/>
            <p:cNvSpPr>
              <a:spLocks noChangeArrowheads="1"/>
            </p:cNvSpPr>
            <p:nvPr/>
          </p:nvSpPr>
          <p:spPr bwMode="auto">
            <a:xfrm>
              <a:off x="4032" y="3040"/>
              <a:ext cx="208" cy="177"/>
            </a:xfrm>
            <a:custGeom>
              <a:avLst/>
              <a:gdLst>
                <a:gd name="T0" fmla="*/ 0 w 415"/>
                <a:gd name="T1" fmla="*/ 44 h 354"/>
                <a:gd name="T2" fmla="*/ 10 w 415"/>
                <a:gd name="T3" fmla="*/ 34 h 354"/>
                <a:gd name="T4" fmla="*/ 16 w 415"/>
                <a:gd name="T5" fmla="*/ 25 h 354"/>
                <a:gd name="T6" fmla="*/ 27 w 415"/>
                <a:gd name="T7" fmla="*/ 15 h 354"/>
                <a:gd name="T8" fmla="*/ 49 w 415"/>
                <a:gd name="T9" fmla="*/ 6 h 354"/>
                <a:gd name="T10" fmla="*/ 52 w 415"/>
                <a:gd name="T11" fmla="*/ 0 h 3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5"/>
                <a:gd name="T19" fmla="*/ 0 h 354"/>
                <a:gd name="T20" fmla="*/ 415 w 415"/>
                <a:gd name="T21" fmla="*/ 354 h 3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5" h="354">
                  <a:moveTo>
                    <a:pt x="0" y="354"/>
                  </a:moveTo>
                  <a:cubicBezTo>
                    <a:pt x="21" y="321"/>
                    <a:pt x="50" y="296"/>
                    <a:pt x="77" y="269"/>
                  </a:cubicBezTo>
                  <a:cubicBezTo>
                    <a:pt x="97" y="249"/>
                    <a:pt x="100" y="219"/>
                    <a:pt x="123" y="200"/>
                  </a:cubicBezTo>
                  <a:cubicBezTo>
                    <a:pt x="152" y="176"/>
                    <a:pt x="183" y="142"/>
                    <a:pt x="215" y="123"/>
                  </a:cubicBezTo>
                  <a:cubicBezTo>
                    <a:pt x="267" y="92"/>
                    <a:pt x="334" y="69"/>
                    <a:pt x="392" y="54"/>
                  </a:cubicBezTo>
                  <a:cubicBezTo>
                    <a:pt x="403" y="37"/>
                    <a:pt x="415" y="22"/>
                    <a:pt x="415" y="0"/>
                  </a:cubicBezTo>
                </a:path>
              </a:pathLst>
            </a:custGeom>
            <a:noFill/>
            <a:ln w="2844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5" name="Freeform 29"/>
            <p:cNvSpPr>
              <a:spLocks noChangeArrowheads="1"/>
            </p:cNvSpPr>
            <p:nvPr/>
          </p:nvSpPr>
          <p:spPr bwMode="auto">
            <a:xfrm>
              <a:off x="4089" y="3126"/>
              <a:ext cx="123" cy="64"/>
            </a:xfrm>
            <a:custGeom>
              <a:avLst/>
              <a:gdLst>
                <a:gd name="T0" fmla="*/ 2 w 246"/>
                <a:gd name="T1" fmla="*/ 1 h 129"/>
                <a:gd name="T2" fmla="*/ 25 w 246"/>
                <a:gd name="T3" fmla="*/ 2 h 129"/>
                <a:gd name="T4" fmla="*/ 31 w 246"/>
                <a:gd name="T5" fmla="*/ 10 h 129"/>
                <a:gd name="T6" fmla="*/ 9 w 246"/>
                <a:gd name="T7" fmla="*/ 12 h 129"/>
                <a:gd name="T8" fmla="*/ 2 w 246"/>
                <a:gd name="T9" fmla="*/ 1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129"/>
                <a:gd name="T17" fmla="*/ 246 w 246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129">
                  <a:moveTo>
                    <a:pt x="15" y="13"/>
                  </a:moveTo>
                  <a:cubicBezTo>
                    <a:pt x="82" y="7"/>
                    <a:pt x="136" y="0"/>
                    <a:pt x="200" y="20"/>
                  </a:cubicBezTo>
                  <a:cubicBezTo>
                    <a:pt x="234" y="73"/>
                    <a:pt x="216" y="54"/>
                    <a:pt x="246" y="82"/>
                  </a:cubicBezTo>
                  <a:cubicBezTo>
                    <a:pt x="196" y="129"/>
                    <a:pt x="144" y="101"/>
                    <a:pt x="69" y="97"/>
                  </a:cubicBezTo>
                  <a:cubicBezTo>
                    <a:pt x="22" y="86"/>
                    <a:pt x="0" y="62"/>
                    <a:pt x="15" y="13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6" name="Freeform 30"/>
            <p:cNvSpPr>
              <a:spLocks noChangeArrowheads="1"/>
            </p:cNvSpPr>
            <p:nvPr/>
          </p:nvSpPr>
          <p:spPr bwMode="auto">
            <a:xfrm>
              <a:off x="3757" y="3098"/>
              <a:ext cx="198" cy="61"/>
            </a:xfrm>
            <a:custGeom>
              <a:avLst/>
              <a:gdLst>
                <a:gd name="T0" fmla="*/ 50 w 395"/>
                <a:gd name="T1" fmla="*/ 0 h 123"/>
                <a:gd name="T2" fmla="*/ 28 w 395"/>
                <a:gd name="T3" fmla="*/ 0 h 123"/>
                <a:gd name="T4" fmla="*/ 22 w 395"/>
                <a:gd name="T5" fmla="*/ 2 h 123"/>
                <a:gd name="T6" fmla="*/ 2 w 395"/>
                <a:gd name="T7" fmla="*/ 7 h 123"/>
                <a:gd name="T8" fmla="*/ 1 w 395"/>
                <a:gd name="T9" fmla="*/ 10 h 123"/>
                <a:gd name="T10" fmla="*/ 4 w 395"/>
                <a:gd name="T11" fmla="*/ 11 h 123"/>
                <a:gd name="T12" fmla="*/ 15 w 395"/>
                <a:gd name="T13" fmla="*/ 15 h 123"/>
                <a:gd name="T14" fmla="*/ 31 w 395"/>
                <a:gd name="T15" fmla="*/ 14 h 123"/>
                <a:gd name="T16" fmla="*/ 44 w 395"/>
                <a:gd name="T17" fmla="*/ 3 h 123"/>
                <a:gd name="T18" fmla="*/ 50 w 395"/>
                <a:gd name="T19" fmla="*/ 0 h 1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5"/>
                <a:gd name="T31" fmla="*/ 0 h 123"/>
                <a:gd name="T32" fmla="*/ 395 w 395"/>
                <a:gd name="T33" fmla="*/ 123 h 1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5" h="123">
                  <a:moveTo>
                    <a:pt x="395" y="0"/>
                  </a:moveTo>
                  <a:cubicBezTo>
                    <a:pt x="336" y="2"/>
                    <a:pt x="277" y="1"/>
                    <a:pt x="219" y="7"/>
                  </a:cubicBezTo>
                  <a:cubicBezTo>
                    <a:pt x="203" y="9"/>
                    <a:pt x="189" y="21"/>
                    <a:pt x="173" y="23"/>
                  </a:cubicBezTo>
                  <a:cubicBezTo>
                    <a:pt x="118" y="31"/>
                    <a:pt x="65" y="47"/>
                    <a:pt x="11" y="61"/>
                  </a:cubicBezTo>
                  <a:cubicBezTo>
                    <a:pt x="9" y="69"/>
                    <a:pt x="0" y="77"/>
                    <a:pt x="4" y="84"/>
                  </a:cubicBezTo>
                  <a:cubicBezTo>
                    <a:pt x="8" y="91"/>
                    <a:pt x="19" y="89"/>
                    <a:pt x="27" y="92"/>
                  </a:cubicBezTo>
                  <a:cubicBezTo>
                    <a:pt x="58" y="104"/>
                    <a:pt x="87" y="115"/>
                    <a:pt x="119" y="123"/>
                  </a:cubicBezTo>
                  <a:cubicBezTo>
                    <a:pt x="160" y="120"/>
                    <a:pt x="201" y="119"/>
                    <a:pt x="242" y="115"/>
                  </a:cubicBezTo>
                  <a:cubicBezTo>
                    <a:pt x="275" y="111"/>
                    <a:pt x="323" y="56"/>
                    <a:pt x="349" y="30"/>
                  </a:cubicBezTo>
                  <a:cubicBezTo>
                    <a:pt x="361" y="18"/>
                    <a:pt x="395" y="11"/>
                    <a:pt x="395" y="0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7" name="Freeform 31"/>
            <p:cNvSpPr>
              <a:spLocks noChangeArrowheads="1"/>
            </p:cNvSpPr>
            <p:nvPr/>
          </p:nvSpPr>
          <p:spPr bwMode="auto">
            <a:xfrm>
              <a:off x="3969" y="2994"/>
              <a:ext cx="62" cy="140"/>
            </a:xfrm>
            <a:custGeom>
              <a:avLst/>
              <a:gdLst>
                <a:gd name="T0" fmla="*/ 1 w 125"/>
                <a:gd name="T1" fmla="*/ 35 h 279"/>
                <a:gd name="T2" fmla="*/ 2 w 125"/>
                <a:gd name="T3" fmla="*/ 15 h 279"/>
                <a:gd name="T4" fmla="*/ 4 w 125"/>
                <a:gd name="T5" fmla="*/ 7 h 279"/>
                <a:gd name="T6" fmla="*/ 8 w 125"/>
                <a:gd name="T7" fmla="*/ 5 h 279"/>
                <a:gd name="T8" fmla="*/ 15 w 125"/>
                <a:gd name="T9" fmla="*/ 0 h 279"/>
                <a:gd name="T10" fmla="*/ 11 w 125"/>
                <a:gd name="T11" fmla="*/ 22 h 279"/>
                <a:gd name="T12" fmla="*/ 7 w 125"/>
                <a:gd name="T13" fmla="*/ 26 h 279"/>
                <a:gd name="T14" fmla="*/ 0 w 125"/>
                <a:gd name="T15" fmla="*/ 35 h 279"/>
                <a:gd name="T16" fmla="*/ 1 w 125"/>
                <a:gd name="T17" fmla="*/ 35 h 2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279"/>
                <a:gd name="T29" fmla="*/ 125 w 125"/>
                <a:gd name="T30" fmla="*/ 279 h 2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279">
                  <a:moveTo>
                    <a:pt x="10" y="277"/>
                  </a:moveTo>
                  <a:cubicBezTo>
                    <a:pt x="13" y="223"/>
                    <a:pt x="14" y="170"/>
                    <a:pt x="18" y="116"/>
                  </a:cubicBezTo>
                  <a:cubicBezTo>
                    <a:pt x="18" y="115"/>
                    <a:pt x="26" y="61"/>
                    <a:pt x="33" y="54"/>
                  </a:cubicBezTo>
                  <a:cubicBezTo>
                    <a:pt x="41" y="46"/>
                    <a:pt x="54" y="44"/>
                    <a:pt x="64" y="39"/>
                  </a:cubicBezTo>
                  <a:cubicBezTo>
                    <a:pt x="82" y="19"/>
                    <a:pt x="103" y="16"/>
                    <a:pt x="125" y="0"/>
                  </a:cubicBezTo>
                  <a:cubicBezTo>
                    <a:pt x="113" y="48"/>
                    <a:pt x="116" y="133"/>
                    <a:pt x="94" y="169"/>
                  </a:cubicBezTo>
                  <a:cubicBezTo>
                    <a:pt x="85" y="185"/>
                    <a:pt x="64" y="192"/>
                    <a:pt x="56" y="208"/>
                  </a:cubicBezTo>
                  <a:cubicBezTo>
                    <a:pt x="39" y="242"/>
                    <a:pt x="26" y="251"/>
                    <a:pt x="2" y="277"/>
                  </a:cubicBezTo>
                  <a:cubicBezTo>
                    <a:pt x="0" y="279"/>
                    <a:pt x="7" y="277"/>
                    <a:pt x="10" y="277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8" name="Freeform 32"/>
            <p:cNvSpPr>
              <a:spLocks noChangeArrowheads="1"/>
            </p:cNvSpPr>
            <p:nvPr/>
          </p:nvSpPr>
          <p:spPr bwMode="auto">
            <a:xfrm>
              <a:off x="4106" y="2959"/>
              <a:ext cx="72" cy="150"/>
            </a:xfrm>
            <a:custGeom>
              <a:avLst/>
              <a:gdLst>
                <a:gd name="T0" fmla="*/ 3 w 145"/>
                <a:gd name="T1" fmla="*/ 38 h 300"/>
                <a:gd name="T2" fmla="*/ 2 w 145"/>
                <a:gd name="T3" fmla="*/ 26 h 300"/>
                <a:gd name="T4" fmla="*/ 14 w 145"/>
                <a:gd name="T5" fmla="*/ 0 h 300"/>
                <a:gd name="T6" fmla="*/ 16 w 145"/>
                <a:gd name="T7" fmla="*/ 1 h 300"/>
                <a:gd name="T8" fmla="*/ 9 w 145"/>
                <a:gd name="T9" fmla="*/ 30 h 300"/>
                <a:gd name="T10" fmla="*/ 3 w 145"/>
                <a:gd name="T11" fmla="*/ 38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"/>
                <a:gd name="T19" fmla="*/ 0 h 300"/>
                <a:gd name="T20" fmla="*/ 145 w 145"/>
                <a:gd name="T21" fmla="*/ 300 h 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" h="300">
                  <a:moveTo>
                    <a:pt x="28" y="300"/>
                  </a:moveTo>
                  <a:cubicBezTo>
                    <a:pt x="0" y="260"/>
                    <a:pt x="7" y="281"/>
                    <a:pt x="20" y="208"/>
                  </a:cubicBezTo>
                  <a:cubicBezTo>
                    <a:pt x="31" y="144"/>
                    <a:pt x="66" y="46"/>
                    <a:pt x="112" y="0"/>
                  </a:cubicBezTo>
                  <a:cubicBezTo>
                    <a:pt x="120" y="3"/>
                    <a:pt x="135" y="0"/>
                    <a:pt x="135" y="8"/>
                  </a:cubicBezTo>
                  <a:cubicBezTo>
                    <a:pt x="145" y="242"/>
                    <a:pt x="134" y="129"/>
                    <a:pt x="74" y="246"/>
                  </a:cubicBezTo>
                  <a:cubicBezTo>
                    <a:pt x="58" y="277"/>
                    <a:pt x="63" y="300"/>
                    <a:pt x="28" y="300"/>
                  </a:cubicBezTo>
                  <a:close/>
                </a:path>
              </a:pathLst>
            </a:custGeom>
            <a:solidFill>
              <a:srgbClr val="008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79" name="Freeform 33"/>
            <p:cNvSpPr>
              <a:spLocks noChangeArrowheads="1"/>
            </p:cNvSpPr>
            <p:nvPr/>
          </p:nvSpPr>
          <p:spPr bwMode="auto">
            <a:xfrm>
              <a:off x="3878" y="3163"/>
              <a:ext cx="123" cy="87"/>
            </a:xfrm>
            <a:custGeom>
              <a:avLst/>
              <a:gdLst>
                <a:gd name="T0" fmla="*/ 28 w 246"/>
                <a:gd name="T1" fmla="*/ 1 h 174"/>
                <a:gd name="T2" fmla="*/ 15 w 246"/>
                <a:gd name="T3" fmla="*/ 3 h 174"/>
                <a:gd name="T4" fmla="*/ 10 w 246"/>
                <a:gd name="T5" fmla="*/ 11 h 174"/>
                <a:gd name="T6" fmla="*/ 5 w 246"/>
                <a:gd name="T7" fmla="*/ 14 h 174"/>
                <a:gd name="T8" fmla="*/ 0 w 246"/>
                <a:gd name="T9" fmla="*/ 20 h 174"/>
                <a:gd name="T10" fmla="*/ 22 w 246"/>
                <a:gd name="T11" fmla="*/ 19 h 174"/>
                <a:gd name="T12" fmla="*/ 22 w 246"/>
                <a:gd name="T13" fmla="*/ 15 h 174"/>
                <a:gd name="T14" fmla="*/ 24 w 246"/>
                <a:gd name="T15" fmla="*/ 12 h 174"/>
                <a:gd name="T16" fmla="*/ 28 w 246"/>
                <a:gd name="T17" fmla="*/ 3 h 174"/>
                <a:gd name="T18" fmla="*/ 31 w 246"/>
                <a:gd name="T19" fmla="*/ 1 h 174"/>
                <a:gd name="T20" fmla="*/ 28 w 246"/>
                <a:gd name="T21" fmla="*/ 1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6"/>
                <a:gd name="T34" fmla="*/ 0 h 174"/>
                <a:gd name="T35" fmla="*/ 246 w 246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6" h="174">
                  <a:moveTo>
                    <a:pt x="223" y="8"/>
                  </a:moveTo>
                  <a:cubicBezTo>
                    <a:pt x="185" y="14"/>
                    <a:pt x="158" y="19"/>
                    <a:pt x="123" y="31"/>
                  </a:cubicBezTo>
                  <a:cubicBezTo>
                    <a:pt x="105" y="48"/>
                    <a:pt x="94" y="68"/>
                    <a:pt x="77" y="85"/>
                  </a:cubicBezTo>
                  <a:cubicBezTo>
                    <a:pt x="65" y="97"/>
                    <a:pt x="50" y="103"/>
                    <a:pt x="38" y="115"/>
                  </a:cubicBezTo>
                  <a:cubicBezTo>
                    <a:pt x="25" y="128"/>
                    <a:pt x="0" y="154"/>
                    <a:pt x="0" y="154"/>
                  </a:cubicBezTo>
                  <a:cubicBezTo>
                    <a:pt x="66" y="171"/>
                    <a:pt x="64" y="174"/>
                    <a:pt x="169" y="146"/>
                  </a:cubicBezTo>
                  <a:cubicBezTo>
                    <a:pt x="177" y="144"/>
                    <a:pt x="172" y="130"/>
                    <a:pt x="176" y="123"/>
                  </a:cubicBezTo>
                  <a:cubicBezTo>
                    <a:pt x="180" y="115"/>
                    <a:pt x="187" y="108"/>
                    <a:pt x="192" y="100"/>
                  </a:cubicBezTo>
                  <a:cubicBezTo>
                    <a:pt x="199" y="74"/>
                    <a:pt x="202" y="43"/>
                    <a:pt x="223" y="23"/>
                  </a:cubicBezTo>
                  <a:cubicBezTo>
                    <a:pt x="230" y="17"/>
                    <a:pt x="246" y="17"/>
                    <a:pt x="246" y="8"/>
                  </a:cubicBezTo>
                  <a:cubicBezTo>
                    <a:pt x="246" y="0"/>
                    <a:pt x="231" y="8"/>
                    <a:pt x="223" y="8"/>
                  </a:cubicBezTo>
                  <a:close/>
                </a:path>
              </a:pathLst>
            </a:custGeom>
            <a:solidFill>
              <a:srgbClr val="0099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0" name="Freeform 34"/>
            <p:cNvSpPr>
              <a:spLocks noChangeArrowheads="1"/>
            </p:cNvSpPr>
            <p:nvPr/>
          </p:nvSpPr>
          <p:spPr bwMode="auto">
            <a:xfrm>
              <a:off x="4020" y="3397"/>
              <a:ext cx="190" cy="242"/>
            </a:xfrm>
            <a:custGeom>
              <a:avLst/>
              <a:gdLst>
                <a:gd name="T0" fmla="*/ 0 w 379"/>
                <a:gd name="T1" fmla="*/ 0 h 484"/>
                <a:gd name="T2" fmla="*/ 10 w 379"/>
                <a:gd name="T3" fmla="*/ 19 h 484"/>
                <a:gd name="T4" fmla="*/ 16 w 379"/>
                <a:gd name="T5" fmla="*/ 24 h 484"/>
                <a:gd name="T6" fmla="*/ 23 w 379"/>
                <a:gd name="T7" fmla="*/ 31 h 484"/>
                <a:gd name="T8" fmla="*/ 26 w 379"/>
                <a:gd name="T9" fmla="*/ 38 h 484"/>
                <a:gd name="T10" fmla="*/ 38 w 379"/>
                <a:gd name="T11" fmla="*/ 48 h 484"/>
                <a:gd name="T12" fmla="*/ 45 w 379"/>
                <a:gd name="T13" fmla="*/ 54 h 484"/>
                <a:gd name="T14" fmla="*/ 46 w 379"/>
                <a:gd name="T15" fmla="*/ 57 h 484"/>
                <a:gd name="T16" fmla="*/ 48 w 379"/>
                <a:gd name="T17" fmla="*/ 60 h 4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9"/>
                <a:gd name="T28" fmla="*/ 0 h 484"/>
                <a:gd name="T29" fmla="*/ 379 w 379"/>
                <a:gd name="T30" fmla="*/ 484 h 4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9" h="484">
                  <a:moveTo>
                    <a:pt x="0" y="0"/>
                  </a:moveTo>
                  <a:cubicBezTo>
                    <a:pt x="7" y="58"/>
                    <a:pt x="13" y="126"/>
                    <a:pt x="77" y="146"/>
                  </a:cubicBezTo>
                  <a:cubicBezTo>
                    <a:pt x="87" y="176"/>
                    <a:pt x="93" y="183"/>
                    <a:pt x="123" y="192"/>
                  </a:cubicBezTo>
                  <a:cubicBezTo>
                    <a:pt x="142" y="212"/>
                    <a:pt x="157" y="234"/>
                    <a:pt x="177" y="254"/>
                  </a:cubicBezTo>
                  <a:cubicBezTo>
                    <a:pt x="215" y="333"/>
                    <a:pt x="171" y="251"/>
                    <a:pt x="208" y="300"/>
                  </a:cubicBezTo>
                  <a:cubicBezTo>
                    <a:pt x="254" y="361"/>
                    <a:pt x="232" y="363"/>
                    <a:pt x="300" y="384"/>
                  </a:cubicBezTo>
                  <a:cubicBezTo>
                    <a:pt x="317" y="402"/>
                    <a:pt x="336" y="413"/>
                    <a:pt x="354" y="430"/>
                  </a:cubicBezTo>
                  <a:cubicBezTo>
                    <a:pt x="356" y="438"/>
                    <a:pt x="357" y="447"/>
                    <a:pt x="361" y="454"/>
                  </a:cubicBezTo>
                  <a:cubicBezTo>
                    <a:pt x="379" y="484"/>
                    <a:pt x="377" y="457"/>
                    <a:pt x="377" y="477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1" name="Freeform 35"/>
            <p:cNvSpPr>
              <a:spLocks noChangeArrowheads="1"/>
            </p:cNvSpPr>
            <p:nvPr/>
          </p:nvSpPr>
          <p:spPr bwMode="auto">
            <a:xfrm>
              <a:off x="3909" y="3432"/>
              <a:ext cx="115" cy="238"/>
            </a:xfrm>
            <a:custGeom>
              <a:avLst/>
              <a:gdLst>
                <a:gd name="T0" fmla="*/ 29 w 230"/>
                <a:gd name="T1" fmla="*/ 0 h 476"/>
                <a:gd name="T2" fmla="*/ 28 w 230"/>
                <a:gd name="T3" fmla="*/ 7 h 476"/>
                <a:gd name="T4" fmla="*/ 18 w 230"/>
                <a:gd name="T5" fmla="*/ 14 h 476"/>
                <a:gd name="T6" fmla="*/ 10 w 230"/>
                <a:gd name="T7" fmla="*/ 21 h 476"/>
                <a:gd name="T8" fmla="*/ 6 w 230"/>
                <a:gd name="T9" fmla="*/ 36 h 476"/>
                <a:gd name="T10" fmla="*/ 0 w 230"/>
                <a:gd name="T11" fmla="*/ 47 h 476"/>
                <a:gd name="T12" fmla="*/ 2 w 230"/>
                <a:gd name="T13" fmla="*/ 60 h 4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"/>
                <a:gd name="T22" fmla="*/ 0 h 476"/>
                <a:gd name="T23" fmla="*/ 230 w 230"/>
                <a:gd name="T24" fmla="*/ 476 h 4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" h="476">
                  <a:moveTo>
                    <a:pt x="230" y="0"/>
                  </a:moveTo>
                  <a:cubicBezTo>
                    <a:pt x="227" y="20"/>
                    <a:pt x="227" y="41"/>
                    <a:pt x="222" y="61"/>
                  </a:cubicBezTo>
                  <a:cubicBezTo>
                    <a:pt x="212" y="98"/>
                    <a:pt x="166" y="93"/>
                    <a:pt x="138" y="107"/>
                  </a:cubicBezTo>
                  <a:cubicBezTo>
                    <a:pt x="113" y="119"/>
                    <a:pt x="76" y="161"/>
                    <a:pt x="76" y="161"/>
                  </a:cubicBezTo>
                  <a:cubicBezTo>
                    <a:pt x="72" y="215"/>
                    <a:pt x="80" y="248"/>
                    <a:pt x="46" y="284"/>
                  </a:cubicBezTo>
                  <a:cubicBezTo>
                    <a:pt x="36" y="312"/>
                    <a:pt x="20" y="355"/>
                    <a:pt x="0" y="376"/>
                  </a:cubicBezTo>
                  <a:cubicBezTo>
                    <a:pt x="5" y="411"/>
                    <a:pt x="15" y="441"/>
                    <a:pt x="15" y="476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2" name="Freeform 36"/>
            <p:cNvSpPr>
              <a:spLocks noChangeArrowheads="1"/>
            </p:cNvSpPr>
            <p:nvPr/>
          </p:nvSpPr>
          <p:spPr bwMode="auto">
            <a:xfrm>
              <a:off x="3944" y="3524"/>
              <a:ext cx="38" cy="142"/>
            </a:xfrm>
            <a:custGeom>
              <a:avLst/>
              <a:gdLst>
                <a:gd name="T0" fmla="*/ 0 w 76"/>
                <a:gd name="T1" fmla="*/ 0 h 284"/>
                <a:gd name="T2" fmla="*/ 10 w 76"/>
                <a:gd name="T3" fmla="*/ 36 h 284"/>
                <a:gd name="T4" fmla="*/ 0 60000 65536"/>
                <a:gd name="T5" fmla="*/ 0 60000 65536"/>
                <a:gd name="T6" fmla="*/ 0 w 76"/>
                <a:gd name="T7" fmla="*/ 0 h 284"/>
                <a:gd name="T8" fmla="*/ 76 w 76"/>
                <a:gd name="T9" fmla="*/ 284 h 2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284">
                  <a:moveTo>
                    <a:pt x="0" y="0"/>
                  </a:moveTo>
                  <a:cubicBezTo>
                    <a:pt x="26" y="87"/>
                    <a:pt x="6" y="214"/>
                    <a:pt x="76" y="284"/>
                  </a:cubicBezTo>
                </a:path>
              </a:pathLst>
            </a:custGeom>
            <a:noFill/>
            <a:ln w="2844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3" name="Freeform 37"/>
            <p:cNvSpPr>
              <a:spLocks noChangeArrowheads="1"/>
            </p:cNvSpPr>
            <p:nvPr/>
          </p:nvSpPr>
          <p:spPr bwMode="auto">
            <a:xfrm>
              <a:off x="4107" y="3532"/>
              <a:ext cx="25" cy="104"/>
            </a:xfrm>
            <a:custGeom>
              <a:avLst/>
              <a:gdLst>
                <a:gd name="T0" fmla="*/ 2 w 50"/>
                <a:gd name="T1" fmla="*/ 0 h 208"/>
                <a:gd name="T2" fmla="*/ 6 w 50"/>
                <a:gd name="T3" fmla="*/ 26 h 208"/>
                <a:gd name="T4" fmla="*/ 0 60000 65536"/>
                <a:gd name="T5" fmla="*/ 0 60000 65536"/>
                <a:gd name="T6" fmla="*/ 0 w 50"/>
                <a:gd name="T7" fmla="*/ 0 h 208"/>
                <a:gd name="T8" fmla="*/ 50 w 50"/>
                <a:gd name="T9" fmla="*/ 208 h 2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0" h="208">
                  <a:moveTo>
                    <a:pt x="12" y="0"/>
                  </a:moveTo>
                  <a:cubicBezTo>
                    <a:pt x="31" y="61"/>
                    <a:pt x="0" y="158"/>
                    <a:pt x="50" y="208"/>
                  </a:cubicBezTo>
                </a:path>
              </a:pathLst>
            </a:custGeom>
            <a:noFill/>
            <a:ln w="2844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4" name="Freeform 38"/>
            <p:cNvSpPr>
              <a:spLocks noChangeArrowheads="1"/>
            </p:cNvSpPr>
            <p:nvPr/>
          </p:nvSpPr>
          <p:spPr bwMode="auto">
            <a:xfrm>
              <a:off x="3836" y="3509"/>
              <a:ext cx="115" cy="77"/>
            </a:xfrm>
            <a:custGeom>
              <a:avLst/>
              <a:gdLst>
                <a:gd name="T0" fmla="*/ 29 w 230"/>
                <a:gd name="T1" fmla="*/ 0 h 154"/>
                <a:gd name="T2" fmla="*/ 12 w 230"/>
                <a:gd name="T3" fmla="*/ 9 h 154"/>
                <a:gd name="T4" fmla="*/ 0 w 230"/>
                <a:gd name="T5" fmla="*/ 19 h 154"/>
                <a:gd name="T6" fmla="*/ 0 60000 65536"/>
                <a:gd name="T7" fmla="*/ 0 60000 65536"/>
                <a:gd name="T8" fmla="*/ 0 60000 65536"/>
                <a:gd name="T9" fmla="*/ 0 w 230"/>
                <a:gd name="T10" fmla="*/ 0 h 154"/>
                <a:gd name="T11" fmla="*/ 230 w 230"/>
                <a:gd name="T12" fmla="*/ 154 h 1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" h="154">
                  <a:moveTo>
                    <a:pt x="230" y="0"/>
                  </a:moveTo>
                  <a:cubicBezTo>
                    <a:pt x="199" y="47"/>
                    <a:pt x="144" y="53"/>
                    <a:pt x="92" y="69"/>
                  </a:cubicBezTo>
                  <a:cubicBezTo>
                    <a:pt x="60" y="101"/>
                    <a:pt x="55" y="154"/>
                    <a:pt x="0" y="154"/>
                  </a:cubicBezTo>
                </a:path>
              </a:pathLst>
            </a:custGeom>
            <a:noFill/>
            <a:ln w="1908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5" name="Freeform 39"/>
            <p:cNvSpPr>
              <a:spLocks noChangeArrowheads="1"/>
            </p:cNvSpPr>
            <p:nvPr/>
          </p:nvSpPr>
          <p:spPr bwMode="auto">
            <a:xfrm>
              <a:off x="3994" y="3486"/>
              <a:ext cx="69" cy="92"/>
            </a:xfrm>
            <a:custGeom>
              <a:avLst/>
              <a:gdLst>
                <a:gd name="T0" fmla="*/ 17 w 138"/>
                <a:gd name="T1" fmla="*/ 0 h 184"/>
                <a:gd name="T2" fmla="*/ 10 w 138"/>
                <a:gd name="T3" fmla="*/ 6 h 184"/>
                <a:gd name="T4" fmla="*/ 4 w 138"/>
                <a:gd name="T5" fmla="*/ 9 h 184"/>
                <a:gd name="T6" fmla="*/ 0 w 138"/>
                <a:gd name="T7" fmla="*/ 23 h 1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184"/>
                <a:gd name="T14" fmla="*/ 138 w 138"/>
                <a:gd name="T15" fmla="*/ 184 h 1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184">
                  <a:moveTo>
                    <a:pt x="138" y="0"/>
                  </a:moveTo>
                  <a:cubicBezTo>
                    <a:pt x="123" y="22"/>
                    <a:pt x="109" y="42"/>
                    <a:pt x="84" y="53"/>
                  </a:cubicBezTo>
                  <a:cubicBezTo>
                    <a:pt x="69" y="60"/>
                    <a:pt x="38" y="69"/>
                    <a:pt x="38" y="69"/>
                  </a:cubicBezTo>
                  <a:cubicBezTo>
                    <a:pt x="55" y="118"/>
                    <a:pt x="34" y="150"/>
                    <a:pt x="0" y="184"/>
                  </a:cubicBezTo>
                </a:path>
              </a:pathLst>
            </a:custGeom>
            <a:noFill/>
            <a:ln w="1908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6" name="Freeform 40"/>
            <p:cNvSpPr>
              <a:spLocks/>
            </p:cNvSpPr>
            <p:nvPr/>
          </p:nvSpPr>
          <p:spPr bwMode="auto">
            <a:xfrm>
              <a:off x="3444" y="3398"/>
              <a:ext cx="66" cy="364"/>
            </a:xfrm>
            <a:custGeom>
              <a:avLst/>
              <a:gdLst>
                <a:gd name="T0" fmla="*/ 5 w 131"/>
                <a:gd name="T1" fmla="*/ 0 h 1129"/>
                <a:gd name="T2" fmla="*/ 5 w 131"/>
                <a:gd name="T3" fmla="*/ 4 h 1129"/>
                <a:gd name="T4" fmla="*/ 6 w 131"/>
                <a:gd name="T5" fmla="*/ 5 h 1129"/>
                <a:gd name="T6" fmla="*/ 9 w 131"/>
                <a:gd name="T7" fmla="*/ 5 h 1129"/>
                <a:gd name="T8" fmla="*/ 8 w 131"/>
                <a:gd name="T9" fmla="*/ 8 h 1129"/>
                <a:gd name="T10" fmla="*/ 11 w 131"/>
                <a:gd name="T11" fmla="*/ 17 h 1129"/>
                <a:gd name="T12" fmla="*/ 3 w 131"/>
                <a:gd name="T13" fmla="*/ 22 h 1129"/>
                <a:gd name="T14" fmla="*/ 14 w 131"/>
                <a:gd name="T15" fmla="*/ 31 h 1129"/>
                <a:gd name="T16" fmla="*/ 17 w 131"/>
                <a:gd name="T17" fmla="*/ 33 h 1129"/>
                <a:gd name="T18" fmla="*/ 15 w 131"/>
                <a:gd name="T19" fmla="*/ 33 h 1129"/>
                <a:gd name="T20" fmla="*/ 13 w 131"/>
                <a:gd name="T21" fmla="*/ 34 h 1129"/>
                <a:gd name="T22" fmla="*/ 13 w 131"/>
                <a:gd name="T23" fmla="*/ 38 h 1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129"/>
                <a:gd name="T38" fmla="*/ 131 w 131"/>
                <a:gd name="T39" fmla="*/ 1129 h 1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129">
                  <a:moveTo>
                    <a:pt x="37" y="0"/>
                  </a:moveTo>
                  <a:cubicBezTo>
                    <a:pt x="52" y="49"/>
                    <a:pt x="53" y="70"/>
                    <a:pt x="37" y="123"/>
                  </a:cubicBezTo>
                  <a:cubicBezTo>
                    <a:pt x="39" y="131"/>
                    <a:pt x="38" y="140"/>
                    <a:pt x="44" y="146"/>
                  </a:cubicBezTo>
                  <a:cubicBezTo>
                    <a:pt x="50" y="152"/>
                    <a:pt x="66" y="146"/>
                    <a:pt x="67" y="154"/>
                  </a:cubicBezTo>
                  <a:cubicBezTo>
                    <a:pt x="72" y="184"/>
                    <a:pt x="62" y="215"/>
                    <a:pt x="60" y="246"/>
                  </a:cubicBezTo>
                  <a:cubicBezTo>
                    <a:pt x="68" y="331"/>
                    <a:pt x="55" y="427"/>
                    <a:pt x="83" y="507"/>
                  </a:cubicBezTo>
                  <a:cubicBezTo>
                    <a:pt x="71" y="579"/>
                    <a:pt x="53" y="584"/>
                    <a:pt x="21" y="645"/>
                  </a:cubicBezTo>
                  <a:cubicBezTo>
                    <a:pt x="29" y="734"/>
                    <a:pt x="0" y="885"/>
                    <a:pt x="106" y="922"/>
                  </a:cubicBezTo>
                  <a:cubicBezTo>
                    <a:pt x="111" y="929"/>
                    <a:pt x="131" y="956"/>
                    <a:pt x="129" y="968"/>
                  </a:cubicBezTo>
                  <a:cubicBezTo>
                    <a:pt x="127" y="977"/>
                    <a:pt x="117" y="983"/>
                    <a:pt x="113" y="991"/>
                  </a:cubicBezTo>
                  <a:cubicBezTo>
                    <a:pt x="107" y="1003"/>
                    <a:pt x="99" y="1015"/>
                    <a:pt x="98" y="1029"/>
                  </a:cubicBezTo>
                  <a:cubicBezTo>
                    <a:pt x="94" y="1062"/>
                    <a:pt x="98" y="1096"/>
                    <a:pt x="98" y="1129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7" name="Freeform 41"/>
            <p:cNvSpPr>
              <a:spLocks/>
            </p:cNvSpPr>
            <p:nvPr/>
          </p:nvSpPr>
          <p:spPr bwMode="auto">
            <a:xfrm>
              <a:off x="3559" y="3396"/>
              <a:ext cx="161" cy="381"/>
            </a:xfrm>
            <a:custGeom>
              <a:avLst/>
              <a:gdLst>
                <a:gd name="T0" fmla="*/ 3 w 322"/>
                <a:gd name="T1" fmla="*/ 0 h 1182"/>
                <a:gd name="T2" fmla="*/ 0 w 322"/>
                <a:gd name="T3" fmla="*/ 10 h 1182"/>
                <a:gd name="T4" fmla="*/ 3 w 322"/>
                <a:gd name="T5" fmla="*/ 14 h 1182"/>
                <a:gd name="T6" fmla="*/ 9 w 322"/>
                <a:gd name="T7" fmla="*/ 21 h 1182"/>
                <a:gd name="T8" fmla="*/ 14 w 322"/>
                <a:gd name="T9" fmla="*/ 23 h 1182"/>
                <a:gd name="T10" fmla="*/ 20 w 322"/>
                <a:gd name="T11" fmla="*/ 24 h 1182"/>
                <a:gd name="T12" fmla="*/ 22 w 322"/>
                <a:gd name="T13" fmla="*/ 24 h 1182"/>
                <a:gd name="T14" fmla="*/ 30 w 322"/>
                <a:gd name="T15" fmla="*/ 25 h 1182"/>
                <a:gd name="T16" fmla="*/ 40 w 322"/>
                <a:gd name="T17" fmla="*/ 27 h 1182"/>
                <a:gd name="T18" fmla="*/ 21 w 322"/>
                <a:gd name="T19" fmla="*/ 31 h 1182"/>
                <a:gd name="T20" fmla="*/ 24 w 322"/>
                <a:gd name="T21" fmla="*/ 35 h 1182"/>
                <a:gd name="T22" fmla="*/ 27 w 322"/>
                <a:gd name="T23" fmla="*/ 40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2"/>
                <a:gd name="T37" fmla="*/ 0 h 1182"/>
                <a:gd name="T38" fmla="*/ 322 w 322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2" h="1182">
                  <a:moveTo>
                    <a:pt x="23" y="0"/>
                  </a:moveTo>
                  <a:cubicBezTo>
                    <a:pt x="41" y="96"/>
                    <a:pt x="53" y="207"/>
                    <a:pt x="0" y="292"/>
                  </a:cubicBezTo>
                  <a:cubicBezTo>
                    <a:pt x="7" y="329"/>
                    <a:pt x="19" y="363"/>
                    <a:pt x="30" y="399"/>
                  </a:cubicBezTo>
                  <a:cubicBezTo>
                    <a:pt x="36" y="470"/>
                    <a:pt x="26" y="560"/>
                    <a:pt x="69" y="622"/>
                  </a:cubicBezTo>
                  <a:cubicBezTo>
                    <a:pt x="79" y="655"/>
                    <a:pt x="90" y="661"/>
                    <a:pt x="115" y="683"/>
                  </a:cubicBezTo>
                  <a:cubicBezTo>
                    <a:pt x="129" y="695"/>
                    <a:pt x="140" y="709"/>
                    <a:pt x="153" y="722"/>
                  </a:cubicBezTo>
                  <a:cubicBezTo>
                    <a:pt x="159" y="728"/>
                    <a:pt x="168" y="727"/>
                    <a:pt x="176" y="729"/>
                  </a:cubicBezTo>
                  <a:cubicBezTo>
                    <a:pt x="201" y="737"/>
                    <a:pt x="220" y="751"/>
                    <a:pt x="245" y="760"/>
                  </a:cubicBezTo>
                  <a:cubicBezTo>
                    <a:pt x="277" y="790"/>
                    <a:pt x="296" y="765"/>
                    <a:pt x="322" y="806"/>
                  </a:cubicBezTo>
                  <a:cubicBezTo>
                    <a:pt x="306" y="879"/>
                    <a:pt x="237" y="919"/>
                    <a:pt x="169" y="937"/>
                  </a:cubicBezTo>
                  <a:cubicBezTo>
                    <a:pt x="155" y="976"/>
                    <a:pt x="170" y="1030"/>
                    <a:pt x="199" y="1060"/>
                  </a:cubicBezTo>
                  <a:cubicBezTo>
                    <a:pt x="209" y="1099"/>
                    <a:pt x="222" y="1142"/>
                    <a:pt x="222" y="1182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8" name="Freeform 42"/>
            <p:cNvSpPr>
              <a:spLocks/>
            </p:cNvSpPr>
            <p:nvPr/>
          </p:nvSpPr>
          <p:spPr bwMode="auto">
            <a:xfrm>
              <a:off x="3705" y="3404"/>
              <a:ext cx="69" cy="369"/>
            </a:xfrm>
            <a:custGeom>
              <a:avLst/>
              <a:gdLst>
                <a:gd name="T0" fmla="*/ 10 w 139"/>
                <a:gd name="T1" fmla="*/ 1 h 1142"/>
                <a:gd name="T2" fmla="*/ 10 w 139"/>
                <a:gd name="T3" fmla="*/ 7 h 1142"/>
                <a:gd name="T4" fmla="*/ 8 w 139"/>
                <a:gd name="T5" fmla="*/ 13 h 1142"/>
                <a:gd name="T6" fmla="*/ 0 w 139"/>
                <a:gd name="T7" fmla="*/ 17 h 1142"/>
                <a:gd name="T8" fmla="*/ 6 w 139"/>
                <a:gd name="T9" fmla="*/ 23 h 1142"/>
                <a:gd name="T10" fmla="*/ 9 w 139"/>
                <a:gd name="T11" fmla="*/ 25 h 1142"/>
                <a:gd name="T12" fmla="*/ 13 w 139"/>
                <a:gd name="T13" fmla="*/ 26 h 1142"/>
                <a:gd name="T14" fmla="*/ 14 w 139"/>
                <a:gd name="T15" fmla="*/ 33 h 1142"/>
                <a:gd name="T16" fmla="*/ 17 w 139"/>
                <a:gd name="T17" fmla="*/ 38 h 1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142"/>
                <a:gd name="T29" fmla="*/ 139 w 139"/>
                <a:gd name="T30" fmla="*/ 1142 h 1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142">
                  <a:moveTo>
                    <a:pt x="85" y="21"/>
                  </a:moveTo>
                  <a:cubicBezTo>
                    <a:pt x="58" y="98"/>
                    <a:pt x="89" y="0"/>
                    <a:pt x="85" y="197"/>
                  </a:cubicBezTo>
                  <a:cubicBezTo>
                    <a:pt x="84" y="261"/>
                    <a:pt x="77" y="325"/>
                    <a:pt x="70" y="389"/>
                  </a:cubicBezTo>
                  <a:cubicBezTo>
                    <a:pt x="66" y="432"/>
                    <a:pt x="15" y="453"/>
                    <a:pt x="0" y="497"/>
                  </a:cubicBezTo>
                  <a:cubicBezTo>
                    <a:pt x="11" y="558"/>
                    <a:pt x="31" y="617"/>
                    <a:pt x="54" y="674"/>
                  </a:cubicBezTo>
                  <a:cubicBezTo>
                    <a:pt x="63" y="696"/>
                    <a:pt x="64" y="722"/>
                    <a:pt x="77" y="743"/>
                  </a:cubicBezTo>
                  <a:cubicBezTo>
                    <a:pt x="85" y="757"/>
                    <a:pt x="99" y="767"/>
                    <a:pt x="108" y="781"/>
                  </a:cubicBezTo>
                  <a:cubicBezTo>
                    <a:pt x="111" y="845"/>
                    <a:pt x="112" y="909"/>
                    <a:pt x="116" y="973"/>
                  </a:cubicBezTo>
                  <a:cubicBezTo>
                    <a:pt x="120" y="1041"/>
                    <a:pt x="139" y="1063"/>
                    <a:pt x="139" y="1142"/>
                  </a:cubicBezTo>
                </a:path>
              </a:pathLst>
            </a:custGeom>
            <a:noFill/>
            <a:ln w="2844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89" name="AutoShape 43"/>
            <p:cNvSpPr>
              <a:spLocks noChangeArrowheads="1"/>
            </p:cNvSpPr>
            <p:nvPr/>
          </p:nvSpPr>
          <p:spPr bwMode="auto">
            <a:xfrm flipV="1">
              <a:off x="3049" y="3807"/>
              <a:ext cx="43" cy="31"/>
            </a:xfrm>
            <a:prstGeom prst="triangle">
              <a:avLst>
                <a:gd name="adj" fmla="val 50000"/>
              </a:avLst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90" name="Text Box 44"/>
            <p:cNvSpPr txBox="1">
              <a:spLocks noChangeArrowheads="1"/>
            </p:cNvSpPr>
            <p:nvPr/>
          </p:nvSpPr>
          <p:spPr bwMode="auto">
            <a:xfrm>
              <a:off x="3020" y="3814"/>
              <a:ext cx="600" cy="1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 b="1">
                  <a:solidFill>
                    <a:srgbClr val="3333CC"/>
                  </a:solidFill>
                </a:rPr>
                <a:t>water table</a:t>
              </a:r>
            </a:p>
          </p:txBody>
        </p:sp>
      </p:grpSp>
      <p:sp>
        <p:nvSpPr>
          <p:cNvPr id="13315" name="Freeform 45"/>
          <p:cNvSpPr>
            <a:spLocks/>
          </p:cNvSpPr>
          <p:nvPr/>
        </p:nvSpPr>
        <p:spPr bwMode="auto">
          <a:xfrm>
            <a:off x="590550" y="4892675"/>
            <a:ext cx="287338" cy="42863"/>
          </a:xfrm>
          <a:custGeom>
            <a:avLst/>
            <a:gdLst>
              <a:gd name="T0" fmla="*/ 2147483647 w 134"/>
              <a:gd name="T1" fmla="*/ 2147483647 h 32"/>
              <a:gd name="T2" fmla="*/ 2147483647 w 134"/>
              <a:gd name="T3" fmla="*/ 0 h 32"/>
              <a:gd name="T4" fmla="*/ 0 w 134"/>
              <a:gd name="T5" fmla="*/ 2147483647 h 32"/>
              <a:gd name="T6" fmla="*/ 0 60000 65536"/>
              <a:gd name="T7" fmla="*/ 0 60000 65536"/>
              <a:gd name="T8" fmla="*/ 0 60000 65536"/>
              <a:gd name="T9" fmla="*/ 0 w 134"/>
              <a:gd name="T10" fmla="*/ 0 h 32"/>
              <a:gd name="T11" fmla="*/ 134 w 134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32">
                <a:moveTo>
                  <a:pt x="134" y="32"/>
                </a:moveTo>
                <a:lnTo>
                  <a:pt x="90" y="0"/>
                </a:lnTo>
                <a:lnTo>
                  <a:pt x="0" y="19"/>
                </a:lnTo>
              </a:path>
            </a:pathLst>
          </a:custGeom>
          <a:noFill/>
          <a:ln w="936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16" name="Text Box 46"/>
          <p:cNvSpPr txBox="1">
            <a:spLocks noChangeArrowheads="1"/>
          </p:cNvSpPr>
          <p:nvPr/>
        </p:nvSpPr>
        <p:spPr bwMode="auto">
          <a:xfrm>
            <a:off x="287338" y="4638675"/>
            <a:ext cx="538162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>
                <a:solidFill>
                  <a:srgbClr val="3333CC"/>
                </a:solidFill>
              </a:rPr>
              <a:t>spring</a:t>
            </a:r>
          </a:p>
        </p:txBody>
      </p:sp>
      <p:sp>
        <p:nvSpPr>
          <p:cNvPr id="13317" name="Text Box 47"/>
          <p:cNvSpPr txBox="1">
            <a:spLocks noChangeArrowheads="1"/>
          </p:cNvSpPr>
          <p:nvPr/>
        </p:nvSpPr>
        <p:spPr bwMode="auto">
          <a:xfrm>
            <a:off x="1966913" y="4475163"/>
            <a:ext cx="1377950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>
                <a:solidFill>
                  <a:srgbClr val="3333CC"/>
                </a:solidFill>
              </a:rPr>
              <a:t>evapo-transpiration</a:t>
            </a:r>
          </a:p>
        </p:txBody>
      </p:sp>
      <p:pic>
        <p:nvPicPr>
          <p:cNvPr id="13318" name="Picture 4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7963" y="4035425"/>
            <a:ext cx="598487" cy="81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9" name="Picture 4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56513" y="3862388"/>
            <a:ext cx="811212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312738" y="4697413"/>
            <a:ext cx="4403725" cy="1552575"/>
            <a:chOff x="197" y="2959"/>
            <a:chExt cx="2774" cy="978"/>
          </a:xfrm>
        </p:grpSpPr>
        <p:sp>
          <p:nvSpPr>
            <p:cNvPr id="13342" name="Freeform 51"/>
            <p:cNvSpPr>
              <a:spLocks noChangeArrowheads="1"/>
            </p:cNvSpPr>
            <p:nvPr/>
          </p:nvSpPr>
          <p:spPr bwMode="auto">
            <a:xfrm>
              <a:off x="197" y="2969"/>
              <a:ext cx="2463" cy="968"/>
            </a:xfrm>
            <a:custGeom>
              <a:avLst/>
              <a:gdLst>
                <a:gd name="T0" fmla="*/ 0 w 5177"/>
                <a:gd name="T1" fmla="*/ 76 h 1799"/>
                <a:gd name="T2" fmla="*/ 14 w 5177"/>
                <a:gd name="T3" fmla="*/ 75 h 1799"/>
                <a:gd name="T4" fmla="*/ 37 w 5177"/>
                <a:gd name="T5" fmla="*/ 71 h 1799"/>
                <a:gd name="T6" fmla="*/ 65 w 5177"/>
                <a:gd name="T7" fmla="*/ 58 h 1799"/>
                <a:gd name="T8" fmla="*/ 85 w 5177"/>
                <a:gd name="T9" fmla="*/ 45 h 1799"/>
                <a:gd name="T10" fmla="*/ 108 w 5177"/>
                <a:gd name="T11" fmla="*/ 27 h 1799"/>
                <a:gd name="T12" fmla="*/ 135 w 5177"/>
                <a:gd name="T13" fmla="*/ 10 h 1799"/>
                <a:gd name="T14" fmla="*/ 156 w 5177"/>
                <a:gd name="T15" fmla="*/ 0 h 1799"/>
                <a:gd name="T16" fmla="*/ 184 w 5177"/>
                <a:gd name="T17" fmla="*/ 0 h 1799"/>
                <a:gd name="T18" fmla="*/ 226 w 5177"/>
                <a:gd name="T19" fmla="*/ 15 h 1799"/>
                <a:gd name="T20" fmla="*/ 254 w 5177"/>
                <a:gd name="T21" fmla="*/ 26 h 1799"/>
                <a:gd name="T22" fmla="*/ 312 w 5177"/>
                <a:gd name="T23" fmla="*/ 38 h 1799"/>
                <a:gd name="T24" fmla="*/ 387 w 5177"/>
                <a:gd name="T25" fmla="*/ 54 h 1799"/>
                <a:gd name="T26" fmla="*/ 430 w 5177"/>
                <a:gd name="T27" fmla="*/ 67 h 1799"/>
                <a:gd name="T28" fmla="*/ 481 w 5177"/>
                <a:gd name="T29" fmla="*/ 86 h 1799"/>
                <a:gd name="T30" fmla="*/ 518 w 5177"/>
                <a:gd name="T31" fmla="*/ 97 h 1799"/>
                <a:gd name="T32" fmla="*/ 558 w 5177"/>
                <a:gd name="T33" fmla="*/ 111 h 1799"/>
                <a:gd name="T34" fmla="*/ 558 w 5177"/>
                <a:gd name="T35" fmla="*/ 279 h 1799"/>
                <a:gd name="T36" fmla="*/ 0 w 5177"/>
                <a:gd name="T37" fmla="*/ 280 h 1799"/>
                <a:gd name="T38" fmla="*/ 0 w 5177"/>
                <a:gd name="T39" fmla="*/ 76 h 17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177"/>
                <a:gd name="T61" fmla="*/ 0 h 1799"/>
                <a:gd name="T62" fmla="*/ 5177 w 5177"/>
                <a:gd name="T63" fmla="*/ 1799 h 17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177" h="1799">
                  <a:moveTo>
                    <a:pt x="0" y="487"/>
                  </a:moveTo>
                  <a:lnTo>
                    <a:pt x="134" y="480"/>
                  </a:lnTo>
                  <a:lnTo>
                    <a:pt x="339" y="455"/>
                  </a:lnTo>
                  <a:lnTo>
                    <a:pt x="608" y="371"/>
                  </a:lnTo>
                  <a:lnTo>
                    <a:pt x="793" y="288"/>
                  </a:lnTo>
                  <a:lnTo>
                    <a:pt x="1005" y="173"/>
                  </a:lnTo>
                  <a:lnTo>
                    <a:pt x="1254" y="64"/>
                  </a:lnTo>
                  <a:lnTo>
                    <a:pt x="1446" y="0"/>
                  </a:lnTo>
                  <a:lnTo>
                    <a:pt x="1709" y="0"/>
                  </a:lnTo>
                  <a:lnTo>
                    <a:pt x="2099" y="96"/>
                  </a:lnTo>
                  <a:lnTo>
                    <a:pt x="2355" y="167"/>
                  </a:lnTo>
                  <a:lnTo>
                    <a:pt x="2899" y="243"/>
                  </a:lnTo>
                  <a:lnTo>
                    <a:pt x="3590" y="346"/>
                  </a:lnTo>
                  <a:lnTo>
                    <a:pt x="3987" y="429"/>
                  </a:lnTo>
                  <a:lnTo>
                    <a:pt x="4473" y="551"/>
                  </a:lnTo>
                  <a:lnTo>
                    <a:pt x="4813" y="627"/>
                  </a:lnTo>
                  <a:lnTo>
                    <a:pt x="5177" y="711"/>
                  </a:lnTo>
                  <a:lnTo>
                    <a:pt x="5177" y="1792"/>
                  </a:lnTo>
                  <a:lnTo>
                    <a:pt x="0" y="1799"/>
                  </a:lnTo>
                  <a:lnTo>
                    <a:pt x="0" y="487"/>
                  </a:lnTo>
                  <a:close/>
                </a:path>
              </a:pathLst>
            </a:custGeom>
            <a:solidFill>
              <a:srgbClr val="808080"/>
            </a:solidFill>
            <a:ln w="28440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3" name="Freeform 52"/>
            <p:cNvSpPr>
              <a:spLocks noChangeArrowheads="1"/>
            </p:cNvSpPr>
            <p:nvPr/>
          </p:nvSpPr>
          <p:spPr bwMode="auto">
            <a:xfrm>
              <a:off x="572" y="2959"/>
              <a:ext cx="2089" cy="898"/>
            </a:xfrm>
            <a:custGeom>
              <a:avLst/>
              <a:gdLst>
                <a:gd name="T0" fmla="*/ 0 w 4390"/>
                <a:gd name="T1" fmla="*/ 46 h 1671"/>
                <a:gd name="T2" fmla="*/ 26 w 4390"/>
                <a:gd name="T3" fmla="*/ 27 h 1671"/>
                <a:gd name="T4" fmla="*/ 46 w 4390"/>
                <a:gd name="T5" fmla="*/ 15 h 1671"/>
                <a:gd name="T6" fmla="*/ 72 w 4390"/>
                <a:gd name="T7" fmla="*/ 2 h 1671"/>
                <a:gd name="T8" fmla="*/ 97 w 4390"/>
                <a:gd name="T9" fmla="*/ 0 h 1671"/>
                <a:gd name="T10" fmla="*/ 124 w 4390"/>
                <a:gd name="T11" fmla="*/ 11 h 1671"/>
                <a:gd name="T12" fmla="*/ 159 w 4390"/>
                <a:gd name="T13" fmla="*/ 26 h 1671"/>
                <a:gd name="T14" fmla="*/ 185 w 4390"/>
                <a:gd name="T15" fmla="*/ 42 h 1671"/>
                <a:gd name="T16" fmla="*/ 201 w 4390"/>
                <a:gd name="T17" fmla="*/ 53 h 1671"/>
                <a:gd name="T18" fmla="*/ 253 w 4390"/>
                <a:gd name="T19" fmla="*/ 84 h 1671"/>
                <a:gd name="T20" fmla="*/ 299 w 4390"/>
                <a:gd name="T21" fmla="*/ 107 h 1671"/>
                <a:gd name="T22" fmla="*/ 350 w 4390"/>
                <a:gd name="T23" fmla="*/ 131 h 1671"/>
                <a:gd name="T24" fmla="*/ 419 w 4390"/>
                <a:gd name="T25" fmla="*/ 158 h 1671"/>
                <a:gd name="T26" fmla="*/ 473 w 4390"/>
                <a:gd name="T27" fmla="*/ 178 h 1671"/>
                <a:gd name="T28" fmla="*/ 473 w 4390"/>
                <a:gd name="T29" fmla="*/ 260 h 1671"/>
                <a:gd name="T30" fmla="*/ 422 w 4390"/>
                <a:gd name="T31" fmla="*/ 246 h 1671"/>
                <a:gd name="T32" fmla="*/ 376 w 4390"/>
                <a:gd name="T33" fmla="*/ 231 h 1671"/>
                <a:gd name="T34" fmla="*/ 315 w 4390"/>
                <a:gd name="T35" fmla="*/ 206 h 1671"/>
                <a:gd name="T36" fmla="*/ 256 w 4390"/>
                <a:gd name="T37" fmla="*/ 179 h 1671"/>
                <a:gd name="T38" fmla="*/ 190 w 4390"/>
                <a:gd name="T39" fmla="*/ 144 h 1671"/>
                <a:gd name="T40" fmla="*/ 119 w 4390"/>
                <a:gd name="T41" fmla="*/ 109 h 1671"/>
                <a:gd name="T42" fmla="*/ 62 w 4390"/>
                <a:gd name="T43" fmla="*/ 80 h 1671"/>
                <a:gd name="T44" fmla="*/ 0 w 4390"/>
                <a:gd name="T45" fmla="*/ 46 h 16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90"/>
                <a:gd name="T70" fmla="*/ 0 h 1671"/>
                <a:gd name="T71" fmla="*/ 4390 w 4390"/>
                <a:gd name="T72" fmla="*/ 1671 h 16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90" h="1671">
                  <a:moveTo>
                    <a:pt x="0" y="295"/>
                  </a:moveTo>
                  <a:lnTo>
                    <a:pt x="243" y="173"/>
                  </a:lnTo>
                  <a:lnTo>
                    <a:pt x="429" y="96"/>
                  </a:lnTo>
                  <a:lnTo>
                    <a:pt x="672" y="13"/>
                  </a:lnTo>
                  <a:lnTo>
                    <a:pt x="896" y="0"/>
                  </a:lnTo>
                  <a:lnTo>
                    <a:pt x="1152" y="71"/>
                  </a:lnTo>
                  <a:lnTo>
                    <a:pt x="1478" y="167"/>
                  </a:lnTo>
                  <a:lnTo>
                    <a:pt x="1715" y="269"/>
                  </a:lnTo>
                  <a:lnTo>
                    <a:pt x="1869" y="340"/>
                  </a:lnTo>
                  <a:lnTo>
                    <a:pt x="2349" y="544"/>
                  </a:lnTo>
                  <a:lnTo>
                    <a:pt x="2778" y="692"/>
                  </a:lnTo>
                  <a:lnTo>
                    <a:pt x="3251" y="845"/>
                  </a:lnTo>
                  <a:lnTo>
                    <a:pt x="3885" y="1018"/>
                  </a:lnTo>
                  <a:lnTo>
                    <a:pt x="4390" y="1146"/>
                  </a:lnTo>
                  <a:lnTo>
                    <a:pt x="4390" y="1671"/>
                  </a:lnTo>
                  <a:lnTo>
                    <a:pt x="3910" y="1581"/>
                  </a:lnTo>
                  <a:lnTo>
                    <a:pt x="3488" y="1485"/>
                  </a:lnTo>
                  <a:lnTo>
                    <a:pt x="2918" y="1325"/>
                  </a:lnTo>
                  <a:lnTo>
                    <a:pt x="2381" y="1152"/>
                  </a:lnTo>
                  <a:lnTo>
                    <a:pt x="1760" y="928"/>
                  </a:lnTo>
                  <a:lnTo>
                    <a:pt x="1107" y="698"/>
                  </a:lnTo>
                  <a:lnTo>
                    <a:pt x="576" y="512"/>
                  </a:lnTo>
                  <a:lnTo>
                    <a:pt x="0" y="295"/>
                  </a:lnTo>
                  <a:close/>
                </a:path>
              </a:pathLst>
            </a:custGeom>
            <a:blipFill dpi="0" rotWithShape="0">
              <a:blip r:embed="rId9"/>
              <a:srcRect/>
              <a:tile tx="0" ty="0" sx="100000" sy="100000" flip="none" algn="tl"/>
            </a:blipFill>
            <a:ln w="2844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4" name="Freeform 53"/>
            <p:cNvSpPr>
              <a:spLocks noChangeArrowheads="1"/>
            </p:cNvSpPr>
            <p:nvPr/>
          </p:nvSpPr>
          <p:spPr bwMode="auto">
            <a:xfrm>
              <a:off x="578" y="3068"/>
              <a:ext cx="2086" cy="221"/>
            </a:xfrm>
            <a:custGeom>
              <a:avLst/>
              <a:gdLst>
                <a:gd name="T0" fmla="*/ 0 w 4384"/>
                <a:gd name="T1" fmla="*/ 14 h 409"/>
                <a:gd name="T2" fmla="*/ 32 w 4384"/>
                <a:gd name="T3" fmla="*/ 5 h 409"/>
                <a:gd name="T4" fmla="*/ 77 w 4384"/>
                <a:gd name="T5" fmla="*/ 0 h 409"/>
                <a:gd name="T6" fmla="*/ 118 w 4384"/>
                <a:gd name="T7" fmla="*/ 4 h 409"/>
                <a:gd name="T8" fmla="*/ 174 w 4384"/>
                <a:gd name="T9" fmla="*/ 18 h 409"/>
                <a:gd name="T10" fmla="*/ 197 w 4384"/>
                <a:gd name="T11" fmla="*/ 22 h 409"/>
                <a:gd name="T12" fmla="*/ 268 w 4384"/>
                <a:gd name="T13" fmla="*/ 31 h 409"/>
                <a:gd name="T14" fmla="*/ 362 w 4384"/>
                <a:gd name="T15" fmla="*/ 49 h 409"/>
                <a:gd name="T16" fmla="*/ 472 w 4384"/>
                <a:gd name="T17" fmla="*/ 64 h 4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84"/>
                <a:gd name="T28" fmla="*/ 0 h 409"/>
                <a:gd name="T29" fmla="*/ 4384 w 4384"/>
                <a:gd name="T30" fmla="*/ 409 h 4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84" h="409">
                  <a:moveTo>
                    <a:pt x="0" y="89"/>
                  </a:moveTo>
                  <a:lnTo>
                    <a:pt x="294" y="32"/>
                  </a:lnTo>
                  <a:lnTo>
                    <a:pt x="717" y="0"/>
                  </a:lnTo>
                  <a:lnTo>
                    <a:pt x="1101" y="25"/>
                  </a:lnTo>
                  <a:lnTo>
                    <a:pt x="1619" y="115"/>
                  </a:lnTo>
                  <a:lnTo>
                    <a:pt x="1824" y="141"/>
                  </a:lnTo>
                  <a:lnTo>
                    <a:pt x="2489" y="198"/>
                  </a:lnTo>
                  <a:lnTo>
                    <a:pt x="3360" y="307"/>
                  </a:lnTo>
                  <a:lnTo>
                    <a:pt x="4384" y="409"/>
                  </a:lnTo>
                </a:path>
              </a:pathLst>
            </a:custGeom>
            <a:noFill/>
            <a:ln w="28440">
              <a:solidFill>
                <a:srgbClr val="3333CC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5" name="Freeform 54"/>
            <p:cNvSpPr>
              <a:spLocks noChangeArrowheads="1"/>
            </p:cNvSpPr>
            <p:nvPr/>
          </p:nvSpPr>
          <p:spPr bwMode="auto">
            <a:xfrm>
              <a:off x="808" y="2989"/>
              <a:ext cx="24" cy="185"/>
            </a:xfrm>
            <a:custGeom>
              <a:avLst/>
              <a:gdLst>
                <a:gd name="T0" fmla="*/ 0 w 51"/>
                <a:gd name="T1" fmla="*/ 3 h 345"/>
                <a:gd name="T2" fmla="*/ 0 w 51"/>
                <a:gd name="T3" fmla="*/ 53 h 345"/>
                <a:gd name="T4" fmla="*/ 5 w 51"/>
                <a:gd name="T5" fmla="*/ 53 h 345"/>
                <a:gd name="T6" fmla="*/ 5 w 51"/>
                <a:gd name="T7" fmla="*/ 0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345"/>
                <a:gd name="T14" fmla="*/ 51 w 51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345">
                  <a:moveTo>
                    <a:pt x="0" y="19"/>
                  </a:moveTo>
                  <a:lnTo>
                    <a:pt x="0" y="345"/>
                  </a:lnTo>
                  <a:lnTo>
                    <a:pt x="51" y="339"/>
                  </a:lnTo>
                  <a:lnTo>
                    <a:pt x="51" y="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6" name="Freeform 55"/>
            <p:cNvSpPr>
              <a:spLocks noChangeArrowheads="1"/>
            </p:cNvSpPr>
            <p:nvPr/>
          </p:nvSpPr>
          <p:spPr bwMode="auto">
            <a:xfrm>
              <a:off x="1945" y="3164"/>
              <a:ext cx="27" cy="383"/>
            </a:xfrm>
            <a:custGeom>
              <a:avLst/>
              <a:gdLst>
                <a:gd name="T0" fmla="*/ 0 w 58"/>
                <a:gd name="T1" fmla="*/ 0 h 710"/>
                <a:gd name="T2" fmla="*/ 0 w 58"/>
                <a:gd name="T3" fmla="*/ 112 h 710"/>
                <a:gd name="T4" fmla="*/ 6 w 58"/>
                <a:gd name="T5" fmla="*/ 112 h 710"/>
                <a:gd name="T6" fmla="*/ 6 w 58"/>
                <a:gd name="T7" fmla="*/ 2 h 7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710"/>
                <a:gd name="T14" fmla="*/ 58 w 58"/>
                <a:gd name="T15" fmla="*/ 710 h 7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710">
                  <a:moveTo>
                    <a:pt x="0" y="0"/>
                  </a:moveTo>
                  <a:lnTo>
                    <a:pt x="0" y="710"/>
                  </a:lnTo>
                  <a:lnTo>
                    <a:pt x="58" y="710"/>
                  </a:lnTo>
                  <a:lnTo>
                    <a:pt x="58" y="13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7" name="Text Box 56"/>
            <p:cNvSpPr txBox="1">
              <a:spLocks noChangeArrowheads="1"/>
            </p:cNvSpPr>
            <p:nvPr/>
          </p:nvSpPr>
          <p:spPr bwMode="auto">
            <a:xfrm>
              <a:off x="815" y="3092"/>
              <a:ext cx="52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water table</a:t>
              </a:r>
            </a:p>
          </p:txBody>
        </p:sp>
        <p:sp>
          <p:nvSpPr>
            <p:cNvPr id="13348" name="Text Box 57"/>
            <p:cNvSpPr txBox="1">
              <a:spLocks noChangeArrowheads="1"/>
            </p:cNvSpPr>
            <p:nvPr/>
          </p:nvSpPr>
          <p:spPr bwMode="auto">
            <a:xfrm>
              <a:off x="1420" y="3293"/>
              <a:ext cx="360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3333CC"/>
                  </a:solidFill>
                </a:rPr>
                <a:t>aquifer</a:t>
              </a:r>
            </a:p>
          </p:txBody>
        </p:sp>
        <p:sp>
          <p:nvSpPr>
            <p:cNvPr id="13349" name="Text Box 58"/>
            <p:cNvSpPr txBox="1">
              <a:spLocks noChangeArrowheads="1"/>
            </p:cNvSpPr>
            <p:nvPr/>
          </p:nvSpPr>
          <p:spPr bwMode="auto">
            <a:xfrm rot="600000">
              <a:off x="1953" y="3303"/>
              <a:ext cx="1018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confining layer</a:t>
              </a:r>
            </a:p>
          </p:txBody>
        </p:sp>
        <p:sp>
          <p:nvSpPr>
            <p:cNvPr id="13350" name="Text Box 59"/>
            <p:cNvSpPr txBox="1">
              <a:spLocks noChangeArrowheads="1"/>
            </p:cNvSpPr>
            <p:nvPr/>
          </p:nvSpPr>
          <p:spPr bwMode="auto">
            <a:xfrm>
              <a:off x="671" y="3539"/>
              <a:ext cx="542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impermeable</a:t>
              </a:r>
            </a:p>
            <a:p>
              <a:pPr eaLnBrk="1" hangingPunct="1">
                <a:buClr>
                  <a:srgbClr val="FFFFFF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1">
                  <a:solidFill>
                    <a:srgbClr val="FFFFFF"/>
                  </a:solidFill>
                </a:rPr>
                <a:t>bedrock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006475" y="4413250"/>
            <a:ext cx="939800" cy="447675"/>
            <a:chOff x="634" y="2780"/>
            <a:chExt cx="592" cy="282"/>
          </a:xfrm>
        </p:grpSpPr>
        <p:sp>
          <p:nvSpPr>
            <p:cNvPr id="13333" name="Line 61"/>
            <p:cNvSpPr>
              <a:spLocks noChangeShapeType="1"/>
            </p:cNvSpPr>
            <p:nvPr/>
          </p:nvSpPr>
          <p:spPr bwMode="auto">
            <a:xfrm>
              <a:off x="939" y="2968"/>
              <a:ext cx="1" cy="84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34" name="Line 62"/>
            <p:cNvSpPr>
              <a:spLocks noChangeShapeType="1"/>
            </p:cNvSpPr>
            <p:nvPr/>
          </p:nvSpPr>
          <p:spPr bwMode="auto">
            <a:xfrm>
              <a:off x="1003" y="2979"/>
              <a:ext cx="1" cy="84"/>
            </a:xfrm>
            <a:prstGeom prst="line">
              <a:avLst/>
            </a:prstGeom>
            <a:noFill/>
            <a:ln w="9360">
              <a:solidFill>
                <a:srgbClr val="3333CC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335" name="Freeform 63"/>
            <p:cNvSpPr>
              <a:spLocks/>
            </p:cNvSpPr>
            <p:nvPr/>
          </p:nvSpPr>
          <p:spPr bwMode="auto">
            <a:xfrm>
              <a:off x="634" y="2878"/>
              <a:ext cx="23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6" name="Freeform 64"/>
            <p:cNvSpPr>
              <a:spLocks/>
            </p:cNvSpPr>
            <p:nvPr/>
          </p:nvSpPr>
          <p:spPr bwMode="auto">
            <a:xfrm>
              <a:off x="710" y="2835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7" name="Freeform 65"/>
            <p:cNvSpPr>
              <a:spLocks/>
            </p:cNvSpPr>
            <p:nvPr/>
          </p:nvSpPr>
          <p:spPr bwMode="auto">
            <a:xfrm>
              <a:off x="806" y="2795"/>
              <a:ext cx="22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8" name="Freeform 66"/>
            <p:cNvSpPr>
              <a:spLocks/>
            </p:cNvSpPr>
            <p:nvPr/>
          </p:nvSpPr>
          <p:spPr bwMode="auto">
            <a:xfrm>
              <a:off x="902" y="2780"/>
              <a:ext cx="23" cy="148"/>
            </a:xfrm>
            <a:custGeom>
              <a:avLst/>
              <a:gdLst>
                <a:gd name="T0" fmla="*/ 0 w 48"/>
                <a:gd name="T1" fmla="*/ 64 h 226"/>
                <a:gd name="T2" fmla="*/ 5 w 48"/>
                <a:gd name="T3" fmla="*/ 43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39" name="Freeform 67"/>
            <p:cNvSpPr>
              <a:spLocks/>
            </p:cNvSpPr>
            <p:nvPr/>
          </p:nvSpPr>
          <p:spPr bwMode="auto">
            <a:xfrm>
              <a:off x="1011" y="2787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0" name="Freeform 68"/>
            <p:cNvSpPr>
              <a:spLocks/>
            </p:cNvSpPr>
            <p:nvPr/>
          </p:nvSpPr>
          <p:spPr bwMode="auto">
            <a:xfrm>
              <a:off x="1116" y="2821"/>
              <a:ext cx="22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341" name="Freeform 69"/>
            <p:cNvSpPr>
              <a:spLocks/>
            </p:cNvSpPr>
            <p:nvPr/>
          </p:nvSpPr>
          <p:spPr bwMode="auto">
            <a:xfrm>
              <a:off x="1204" y="2850"/>
              <a:ext cx="23" cy="149"/>
            </a:xfrm>
            <a:custGeom>
              <a:avLst/>
              <a:gdLst>
                <a:gd name="T0" fmla="*/ 0 w 48"/>
                <a:gd name="T1" fmla="*/ 65 h 226"/>
                <a:gd name="T2" fmla="*/ 5 w 48"/>
                <a:gd name="T3" fmla="*/ 44 h 226"/>
                <a:gd name="T4" fmla="*/ 0 w 48"/>
                <a:gd name="T5" fmla="*/ 24 h 226"/>
                <a:gd name="T6" fmla="*/ 1 w 48"/>
                <a:gd name="T7" fmla="*/ 0 h 2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26"/>
                <a:gd name="T14" fmla="*/ 48 w 48"/>
                <a:gd name="T15" fmla="*/ 226 h 2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26">
                  <a:moveTo>
                    <a:pt x="6" y="226"/>
                  </a:moveTo>
                  <a:cubicBezTo>
                    <a:pt x="27" y="200"/>
                    <a:pt x="48" y="175"/>
                    <a:pt x="48" y="151"/>
                  </a:cubicBezTo>
                  <a:cubicBezTo>
                    <a:pt x="48" y="127"/>
                    <a:pt x="12" y="109"/>
                    <a:pt x="6" y="84"/>
                  </a:cubicBezTo>
                  <a:cubicBezTo>
                    <a:pt x="0" y="59"/>
                    <a:pt x="7" y="29"/>
                    <a:pt x="14" y="0"/>
                  </a:cubicBezTo>
                </a:path>
              </a:pathLst>
            </a:custGeom>
            <a:noFill/>
            <a:ln w="9360">
              <a:solidFill>
                <a:srgbClr val="3333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322" name="Line 70"/>
          <p:cNvSpPr>
            <a:spLocks noChangeShapeType="1"/>
          </p:cNvSpPr>
          <p:nvPr/>
        </p:nvSpPr>
        <p:spPr bwMode="auto">
          <a:xfrm>
            <a:off x="2281238" y="5126038"/>
            <a:ext cx="265112" cy="10953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323" name="Line 71"/>
          <p:cNvSpPr>
            <a:spLocks noChangeShapeType="1"/>
          </p:cNvSpPr>
          <p:nvPr/>
        </p:nvSpPr>
        <p:spPr bwMode="auto">
          <a:xfrm>
            <a:off x="2101850" y="5164138"/>
            <a:ext cx="236538" cy="96837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324" name="Line 72"/>
          <p:cNvSpPr>
            <a:spLocks noChangeShapeType="1"/>
          </p:cNvSpPr>
          <p:nvPr/>
        </p:nvSpPr>
        <p:spPr bwMode="auto">
          <a:xfrm>
            <a:off x="1889125" y="5183188"/>
            <a:ext cx="236538" cy="106362"/>
          </a:xfrm>
          <a:prstGeom prst="line">
            <a:avLst/>
          </a:prstGeom>
          <a:noFill/>
          <a:ln w="93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3325" name="Picture 7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3817938"/>
            <a:ext cx="598487" cy="81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26" name="Picture 7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7638" y="3644900"/>
            <a:ext cx="811212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7" name="Text Box 75"/>
          <p:cNvSpPr txBox="1">
            <a:spLocks noChangeArrowheads="1"/>
          </p:cNvSpPr>
          <p:nvPr/>
        </p:nvSpPr>
        <p:spPr bwMode="auto">
          <a:xfrm>
            <a:off x="6235700" y="6323013"/>
            <a:ext cx="1322388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small scale</a:t>
            </a:r>
          </a:p>
        </p:txBody>
      </p:sp>
      <p:sp>
        <p:nvSpPr>
          <p:cNvPr id="13328" name="Text Box 76"/>
          <p:cNvSpPr txBox="1">
            <a:spLocks noChangeArrowheads="1"/>
          </p:cNvSpPr>
          <p:nvPr/>
        </p:nvSpPr>
        <p:spPr bwMode="auto">
          <a:xfrm>
            <a:off x="1597025" y="6323013"/>
            <a:ext cx="1327150" cy="376237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CC0000"/>
                </a:solidFill>
              </a:rPr>
              <a:t>large scale</a:t>
            </a:r>
          </a:p>
        </p:txBody>
      </p:sp>
      <p:sp>
        <p:nvSpPr>
          <p:cNvPr id="13329" name="Rectangle 77"/>
          <p:cNvSpPr>
            <a:spLocks noChangeArrowheads="1"/>
          </p:cNvSpPr>
          <p:nvPr/>
        </p:nvSpPr>
        <p:spPr bwMode="auto">
          <a:xfrm>
            <a:off x="4932363" y="3602038"/>
            <a:ext cx="39274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30" name="Rectangle 78"/>
          <p:cNvSpPr>
            <a:spLocks noChangeArrowheads="1"/>
          </p:cNvSpPr>
          <p:nvPr/>
        </p:nvSpPr>
        <p:spPr bwMode="auto">
          <a:xfrm>
            <a:off x="296863" y="3602038"/>
            <a:ext cx="3940175" cy="26622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31" name="Rectangle 79"/>
          <p:cNvSpPr>
            <a:spLocks noChangeArrowheads="1"/>
          </p:cNvSpPr>
          <p:nvPr/>
        </p:nvSpPr>
        <p:spPr bwMode="auto">
          <a:xfrm>
            <a:off x="488950" y="1849438"/>
            <a:ext cx="8281988" cy="153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/>
          <a:lstStyle/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structure / texture </a:t>
            </a: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fluid-dynamics: e.g. time-lapse evolution of moisture </a:t>
            </a:r>
            <a:r>
              <a:rPr lang="en-GB" sz="2000" dirty="0" smtClean="0">
                <a:solidFill>
                  <a:srgbClr val="000000"/>
                </a:solidFill>
              </a:rPr>
              <a:t>content</a:t>
            </a: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Char char=""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contamination</a:t>
            </a:r>
            <a:endParaRPr lang="en-GB" sz="2000" dirty="0">
              <a:solidFill>
                <a:srgbClr val="000000"/>
              </a:solidFill>
            </a:endParaRPr>
          </a:p>
          <a:p>
            <a:pPr marL="360363" indent="-360363" algn="just">
              <a:spcAft>
                <a:spcPts val="1750"/>
              </a:spcAft>
              <a:buSzPct val="60000"/>
              <a:buFont typeface="Wingdings" pitchFamily="2" charset="2"/>
              <a:buNone/>
              <a:tabLst>
                <a:tab pos="360363" algn="l"/>
                <a:tab pos="1274763" algn="l"/>
                <a:tab pos="2189163" algn="l"/>
                <a:tab pos="3103563" algn="l"/>
                <a:tab pos="4017963" algn="l"/>
                <a:tab pos="4932363" algn="l"/>
                <a:tab pos="5846763" algn="l"/>
                <a:tab pos="6761163" algn="l"/>
                <a:tab pos="7675563" algn="l"/>
                <a:tab pos="8589963" algn="l"/>
                <a:tab pos="9504363" algn="l"/>
                <a:tab pos="10418763" algn="l"/>
              </a:tabLst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3332" name="Rectangle 36"/>
          <p:cNvSpPr>
            <a:spLocks noChangeArrowheads="1"/>
          </p:cNvSpPr>
          <p:nvPr/>
        </p:nvSpPr>
        <p:spPr bwMode="auto">
          <a:xfrm>
            <a:off x="373063" y="893763"/>
            <a:ext cx="8462962" cy="59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ctr"/>
          <a:lstStyle/>
          <a:p>
            <a:pPr>
              <a:lnSpc>
                <a:spcPct val="120000"/>
              </a:lnSpc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>
                <a:solidFill>
                  <a:srgbClr val="CC0000"/>
                </a:solidFill>
              </a:rPr>
              <a:t>What geophysical methods can help define</a:t>
            </a:r>
          </a:p>
        </p:txBody>
      </p:sp>
      <p:sp>
        <p:nvSpPr>
          <p:cNvPr id="79" name="Figura a mano libera 78"/>
          <p:cNvSpPr/>
          <p:nvPr/>
        </p:nvSpPr>
        <p:spPr bwMode="auto">
          <a:xfrm>
            <a:off x="7358337" y="5727700"/>
            <a:ext cx="807763" cy="101600"/>
          </a:xfrm>
          <a:custGeom>
            <a:avLst/>
            <a:gdLst>
              <a:gd name="connsiteX0" fmla="*/ 58463 w 807763"/>
              <a:gd name="connsiteY0" fmla="*/ 50800 h 101600"/>
              <a:gd name="connsiteX1" fmla="*/ 185463 w 807763"/>
              <a:gd name="connsiteY1" fmla="*/ 0 h 101600"/>
              <a:gd name="connsiteX2" fmla="*/ 388663 w 807763"/>
              <a:gd name="connsiteY2" fmla="*/ 0 h 101600"/>
              <a:gd name="connsiteX3" fmla="*/ 680763 w 807763"/>
              <a:gd name="connsiteY3" fmla="*/ 25400 h 101600"/>
              <a:gd name="connsiteX4" fmla="*/ 718863 w 807763"/>
              <a:gd name="connsiteY4" fmla="*/ 12700 h 101600"/>
              <a:gd name="connsiteX5" fmla="*/ 807763 w 807763"/>
              <a:gd name="connsiteY5" fmla="*/ 88900 h 101600"/>
              <a:gd name="connsiteX6" fmla="*/ 477563 w 807763"/>
              <a:gd name="connsiteY6" fmla="*/ 101600 h 101600"/>
              <a:gd name="connsiteX7" fmla="*/ 109263 w 807763"/>
              <a:gd name="connsiteY7" fmla="*/ 101600 h 101600"/>
              <a:gd name="connsiteX8" fmla="*/ 58463 w 807763"/>
              <a:gd name="connsiteY8" fmla="*/ 508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63" h="101600">
                <a:moveTo>
                  <a:pt x="58463" y="50800"/>
                </a:moveTo>
                <a:lnTo>
                  <a:pt x="185463" y="0"/>
                </a:lnTo>
                <a:lnTo>
                  <a:pt x="388663" y="0"/>
                </a:lnTo>
                <a:cubicBezTo>
                  <a:pt x="486030" y="8467"/>
                  <a:pt x="583101" y="21644"/>
                  <a:pt x="680763" y="25400"/>
                </a:cubicBezTo>
                <a:cubicBezTo>
                  <a:pt x="694140" y="25915"/>
                  <a:pt x="718863" y="12700"/>
                  <a:pt x="718863" y="12700"/>
                </a:cubicBezTo>
                <a:lnTo>
                  <a:pt x="807763" y="88900"/>
                </a:lnTo>
                <a:lnTo>
                  <a:pt x="477563" y="101600"/>
                </a:lnTo>
                <a:lnTo>
                  <a:pt x="109263" y="101600"/>
                </a:lnTo>
                <a:cubicBezTo>
                  <a:pt x="29811" y="35390"/>
                  <a:pt x="0" y="38100"/>
                  <a:pt x="58463" y="5080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1" name="Figura a mano libera 80"/>
          <p:cNvSpPr/>
          <p:nvPr/>
        </p:nvSpPr>
        <p:spPr bwMode="auto">
          <a:xfrm>
            <a:off x="6365865" y="5854700"/>
            <a:ext cx="972063" cy="130440"/>
          </a:xfrm>
          <a:custGeom>
            <a:avLst/>
            <a:gdLst>
              <a:gd name="connsiteX0" fmla="*/ 85735 w 972063"/>
              <a:gd name="connsiteY0" fmla="*/ 76200 h 130440"/>
              <a:gd name="connsiteX1" fmla="*/ 161935 w 972063"/>
              <a:gd name="connsiteY1" fmla="*/ 25400 h 130440"/>
              <a:gd name="connsiteX2" fmla="*/ 352435 w 972063"/>
              <a:gd name="connsiteY2" fmla="*/ 0 h 130440"/>
              <a:gd name="connsiteX3" fmla="*/ 822335 w 972063"/>
              <a:gd name="connsiteY3" fmla="*/ 25400 h 130440"/>
              <a:gd name="connsiteX4" fmla="*/ 860435 w 972063"/>
              <a:gd name="connsiteY4" fmla="*/ 38100 h 130440"/>
              <a:gd name="connsiteX5" fmla="*/ 949335 w 972063"/>
              <a:gd name="connsiteY5" fmla="*/ 63500 h 130440"/>
              <a:gd name="connsiteX6" fmla="*/ 923935 w 972063"/>
              <a:gd name="connsiteY6" fmla="*/ 101600 h 130440"/>
              <a:gd name="connsiteX7" fmla="*/ 644535 w 972063"/>
              <a:gd name="connsiteY7" fmla="*/ 114300 h 130440"/>
              <a:gd name="connsiteX8" fmla="*/ 593735 w 972063"/>
              <a:gd name="connsiteY8" fmla="*/ 127000 h 130440"/>
              <a:gd name="connsiteX9" fmla="*/ 34935 w 972063"/>
              <a:gd name="connsiteY9" fmla="*/ 114300 h 130440"/>
              <a:gd name="connsiteX10" fmla="*/ 9535 w 972063"/>
              <a:gd name="connsiteY10" fmla="*/ 76200 h 130440"/>
              <a:gd name="connsiteX11" fmla="*/ 85735 w 972063"/>
              <a:gd name="connsiteY11" fmla="*/ 76200 h 13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2063" h="130440">
                <a:moveTo>
                  <a:pt x="85735" y="76200"/>
                </a:moveTo>
                <a:cubicBezTo>
                  <a:pt x="111135" y="67733"/>
                  <a:pt x="131595" y="28771"/>
                  <a:pt x="161935" y="25400"/>
                </a:cubicBezTo>
                <a:cubicBezTo>
                  <a:pt x="301828" y="9856"/>
                  <a:pt x="238422" y="19002"/>
                  <a:pt x="352435" y="0"/>
                </a:cubicBezTo>
                <a:cubicBezTo>
                  <a:pt x="509068" y="8467"/>
                  <a:pt x="665912" y="13668"/>
                  <a:pt x="822335" y="25400"/>
                </a:cubicBezTo>
                <a:cubicBezTo>
                  <a:pt x="835684" y="26401"/>
                  <a:pt x="847563" y="34422"/>
                  <a:pt x="860435" y="38100"/>
                </a:cubicBezTo>
                <a:cubicBezTo>
                  <a:pt x="972063" y="69994"/>
                  <a:pt x="857984" y="33050"/>
                  <a:pt x="949335" y="63500"/>
                </a:cubicBezTo>
                <a:cubicBezTo>
                  <a:pt x="940868" y="76200"/>
                  <a:pt x="938991" y="99091"/>
                  <a:pt x="923935" y="101600"/>
                </a:cubicBezTo>
                <a:cubicBezTo>
                  <a:pt x="831974" y="116927"/>
                  <a:pt x="737490" y="107150"/>
                  <a:pt x="644535" y="114300"/>
                </a:cubicBezTo>
                <a:cubicBezTo>
                  <a:pt x="627132" y="115639"/>
                  <a:pt x="610668" y="122767"/>
                  <a:pt x="593735" y="127000"/>
                </a:cubicBezTo>
                <a:cubicBezTo>
                  <a:pt x="407468" y="122767"/>
                  <a:pt x="220549" y="130440"/>
                  <a:pt x="34935" y="114300"/>
                </a:cubicBezTo>
                <a:cubicBezTo>
                  <a:pt x="19729" y="112978"/>
                  <a:pt x="0" y="88119"/>
                  <a:pt x="9535" y="76200"/>
                </a:cubicBezTo>
                <a:cubicBezTo>
                  <a:pt x="31997" y="48123"/>
                  <a:pt x="60335" y="84667"/>
                  <a:pt x="85735" y="76200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2" name="Figura a mano libera 81"/>
          <p:cNvSpPr/>
          <p:nvPr/>
        </p:nvSpPr>
        <p:spPr bwMode="auto">
          <a:xfrm>
            <a:off x="1645013" y="4808596"/>
            <a:ext cx="401467" cy="141689"/>
          </a:xfrm>
          <a:custGeom>
            <a:avLst/>
            <a:gdLst>
              <a:gd name="connsiteX0" fmla="*/ 82187 w 401467"/>
              <a:gd name="connsiteY0" fmla="*/ 30104 h 141689"/>
              <a:gd name="connsiteX1" fmla="*/ 120287 w 401467"/>
              <a:gd name="connsiteY1" fmla="*/ 17404 h 141689"/>
              <a:gd name="connsiteX2" fmla="*/ 183787 w 401467"/>
              <a:gd name="connsiteY2" fmla="*/ 30104 h 141689"/>
              <a:gd name="connsiteX3" fmla="*/ 298087 w 401467"/>
              <a:gd name="connsiteY3" fmla="*/ 55504 h 141689"/>
              <a:gd name="connsiteX4" fmla="*/ 348887 w 401467"/>
              <a:gd name="connsiteY4" fmla="*/ 106304 h 141689"/>
              <a:gd name="connsiteX5" fmla="*/ 386987 w 401467"/>
              <a:gd name="connsiteY5" fmla="*/ 131704 h 141689"/>
              <a:gd name="connsiteX6" fmla="*/ 272687 w 401467"/>
              <a:gd name="connsiteY6" fmla="*/ 106304 h 141689"/>
              <a:gd name="connsiteX7" fmla="*/ 209187 w 401467"/>
              <a:gd name="connsiteY7" fmla="*/ 93604 h 141689"/>
              <a:gd name="connsiteX8" fmla="*/ 171087 w 401467"/>
              <a:gd name="connsiteY8" fmla="*/ 80904 h 141689"/>
              <a:gd name="connsiteX9" fmla="*/ 18687 w 401467"/>
              <a:gd name="connsiteY9" fmla="*/ 68204 h 141689"/>
              <a:gd name="connsiteX10" fmla="*/ 5987 w 401467"/>
              <a:gd name="connsiteY10" fmla="*/ 30104 h 141689"/>
              <a:gd name="connsiteX11" fmla="*/ 82187 w 401467"/>
              <a:gd name="connsiteY11" fmla="*/ 30104 h 141689"/>
              <a:gd name="connsiteX12" fmla="*/ 82187 w 401467"/>
              <a:gd name="connsiteY12" fmla="*/ 30104 h 14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1467" h="141689">
                <a:moveTo>
                  <a:pt x="82187" y="30104"/>
                </a:moveTo>
                <a:cubicBezTo>
                  <a:pt x="88537" y="27987"/>
                  <a:pt x="106900" y="17404"/>
                  <a:pt x="120287" y="17404"/>
                </a:cubicBezTo>
                <a:cubicBezTo>
                  <a:pt x="141873" y="17404"/>
                  <a:pt x="162715" y="25421"/>
                  <a:pt x="183787" y="30104"/>
                </a:cubicBezTo>
                <a:cubicBezTo>
                  <a:pt x="345205" y="65975"/>
                  <a:pt x="106569" y="17200"/>
                  <a:pt x="298087" y="55504"/>
                </a:cubicBezTo>
                <a:cubicBezTo>
                  <a:pt x="318407" y="116464"/>
                  <a:pt x="294700" y="79211"/>
                  <a:pt x="348887" y="106304"/>
                </a:cubicBezTo>
                <a:cubicBezTo>
                  <a:pt x="362539" y="113130"/>
                  <a:pt x="401467" y="126877"/>
                  <a:pt x="386987" y="131704"/>
                </a:cubicBezTo>
                <a:cubicBezTo>
                  <a:pt x="357032" y="141689"/>
                  <a:pt x="304309" y="114210"/>
                  <a:pt x="272687" y="106304"/>
                </a:cubicBezTo>
                <a:cubicBezTo>
                  <a:pt x="251746" y="101069"/>
                  <a:pt x="230128" y="98839"/>
                  <a:pt x="209187" y="93604"/>
                </a:cubicBezTo>
                <a:cubicBezTo>
                  <a:pt x="196200" y="90357"/>
                  <a:pt x="184357" y="82673"/>
                  <a:pt x="171087" y="80904"/>
                </a:cubicBezTo>
                <a:cubicBezTo>
                  <a:pt x="120558" y="74167"/>
                  <a:pt x="69487" y="72437"/>
                  <a:pt x="18687" y="68204"/>
                </a:cubicBezTo>
                <a:cubicBezTo>
                  <a:pt x="14454" y="55504"/>
                  <a:pt x="0" y="42078"/>
                  <a:pt x="5987" y="30104"/>
                </a:cubicBezTo>
                <a:cubicBezTo>
                  <a:pt x="21039" y="0"/>
                  <a:pt x="67135" y="26341"/>
                  <a:pt x="82187" y="30104"/>
                </a:cubicBezTo>
                <a:lnTo>
                  <a:pt x="82187" y="30104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3" name="Figura a mano libera 82"/>
          <p:cNvSpPr/>
          <p:nvPr/>
        </p:nvSpPr>
        <p:spPr bwMode="auto">
          <a:xfrm>
            <a:off x="1409700" y="5090276"/>
            <a:ext cx="486160" cy="240677"/>
          </a:xfrm>
          <a:custGeom>
            <a:avLst/>
            <a:gdLst>
              <a:gd name="connsiteX0" fmla="*/ 38100 w 486160"/>
              <a:gd name="connsiteY0" fmla="*/ 2424 h 240677"/>
              <a:gd name="connsiteX1" fmla="*/ 215900 w 486160"/>
              <a:gd name="connsiteY1" fmla="*/ 27824 h 240677"/>
              <a:gd name="connsiteX2" fmla="*/ 254000 w 486160"/>
              <a:gd name="connsiteY2" fmla="*/ 40524 h 240677"/>
              <a:gd name="connsiteX3" fmla="*/ 342900 w 486160"/>
              <a:gd name="connsiteY3" fmla="*/ 91324 h 240677"/>
              <a:gd name="connsiteX4" fmla="*/ 368300 w 486160"/>
              <a:gd name="connsiteY4" fmla="*/ 129424 h 240677"/>
              <a:gd name="connsiteX5" fmla="*/ 406400 w 486160"/>
              <a:gd name="connsiteY5" fmla="*/ 154824 h 240677"/>
              <a:gd name="connsiteX6" fmla="*/ 457200 w 486160"/>
              <a:gd name="connsiteY6" fmla="*/ 231024 h 240677"/>
              <a:gd name="connsiteX7" fmla="*/ 304800 w 486160"/>
              <a:gd name="connsiteY7" fmla="*/ 180224 h 240677"/>
              <a:gd name="connsiteX8" fmla="*/ 266700 w 486160"/>
              <a:gd name="connsiteY8" fmla="*/ 167524 h 240677"/>
              <a:gd name="connsiteX9" fmla="*/ 228600 w 486160"/>
              <a:gd name="connsiteY9" fmla="*/ 142124 h 240677"/>
              <a:gd name="connsiteX10" fmla="*/ 101600 w 486160"/>
              <a:gd name="connsiteY10" fmla="*/ 104024 h 240677"/>
              <a:gd name="connsiteX11" fmla="*/ 63500 w 486160"/>
              <a:gd name="connsiteY11" fmla="*/ 91324 h 240677"/>
              <a:gd name="connsiteX12" fmla="*/ 38100 w 486160"/>
              <a:gd name="connsiteY12" fmla="*/ 53224 h 240677"/>
              <a:gd name="connsiteX13" fmla="*/ 0 w 486160"/>
              <a:gd name="connsiteY13" fmla="*/ 40524 h 240677"/>
              <a:gd name="connsiteX14" fmla="*/ 38100 w 486160"/>
              <a:gd name="connsiteY14" fmla="*/ 2424 h 24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6160" h="240677">
                <a:moveTo>
                  <a:pt x="38100" y="2424"/>
                </a:moveTo>
                <a:cubicBezTo>
                  <a:pt x="74083" y="307"/>
                  <a:pt x="21132" y="0"/>
                  <a:pt x="215900" y="27824"/>
                </a:cubicBezTo>
                <a:cubicBezTo>
                  <a:pt x="229152" y="29717"/>
                  <a:pt x="241695" y="35251"/>
                  <a:pt x="254000" y="40524"/>
                </a:cubicBezTo>
                <a:cubicBezTo>
                  <a:pt x="299116" y="59860"/>
                  <a:pt x="304636" y="65815"/>
                  <a:pt x="342900" y="91324"/>
                </a:cubicBezTo>
                <a:cubicBezTo>
                  <a:pt x="351367" y="104024"/>
                  <a:pt x="357507" y="118631"/>
                  <a:pt x="368300" y="129424"/>
                </a:cubicBezTo>
                <a:cubicBezTo>
                  <a:pt x="379093" y="140217"/>
                  <a:pt x="396349" y="143337"/>
                  <a:pt x="406400" y="154824"/>
                </a:cubicBezTo>
                <a:cubicBezTo>
                  <a:pt x="426502" y="177798"/>
                  <a:pt x="486160" y="240677"/>
                  <a:pt x="457200" y="231024"/>
                </a:cubicBezTo>
                <a:lnTo>
                  <a:pt x="304800" y="180224"/>
                </a:lnTo>
                <a:cubicBezTo>
                  <a:pt x="292100" y="175991"/>
                  <a:pt x="277839" y="174950"/>
                  <a:pt x="266700" y="167524"/>
                </a:cubicBezTo>
                <a:cubicBezTo>
                  <a:pt x="254000" y="159057"/>
                  <a:pt x="242548" y="148323"/>
                  <a:pt x="228600" y="142124"/>
                </a:cubicBezTo>
                <a:cubicBezTo>
                  <a:pt x="174275" y="117979"/>
                  <a:pt x="153319" y="118801"/>
                  <a:pt x="101600" y="104024"/>
                </a:cubicBezTo>
                <a:cubicBezTo>
                  <a:pt x="88728" y="100346"/>
                  <a:pt x="76200" y="95557"/>
                  <a:pt x="63500" y="91324"/>
                </a:cubicBezTo>
                <a:cubicBezTo>
                  <a:pt x="55033" y="78624"/>
                  <a:pt x="50019" y="62759"/>
                  <a:pt x="38100" y="53224"/>
                </a:cubicBezTo>
                <a:cubicBezTo>
                  <a:pt x="27647" y="44861"/>
                  <a:pt x="0" y="53911"/>
                  <a:pt x="0" y="40524"/>
                </a:cubicBezTo>
                <a:cubicBezTo>
                  <a:pt x="0" y="12776"/>
                  <a:pt x="2117" y="4541"/>
                  <a:pt x="38100" y="2424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3"/>
          <p:cNvSpPr txBox="1">
            <a:spLocks noChangeArrowheads="1"/>
          </p:cNvSpPr>
          <p:nvPr/>
        </p:nvSpPr>
        <p:spPr bwMode="auto">
          <a:xfrm>
            <a:off x="598017" y="974725"/>
            <a:ext cx="7913041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000000"/>
                </a:solidFill>
              </a:rPr>
              <a:t>Applicable </a:t>
            </a:r>
            <a:r>
              <a:rPr lang="en-GB" b="1" dirty="0">
                <a:solidFill>
                  <a:srgbClr val="000000"/>
                </a:solidFill>
              </a:rPr>
              <a:t>methods and subsurface characteristics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6413" y="5800725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 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31863" y="533876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Self Potential</a:t>
            </a: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3413125" y="5508625"/>
            <a:ext cx="102552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 </a:t>
            </a:r>
          </a:p>
        </p:txBody>
      </p:sp>
      <p:sp>
        <p:nvSpPr>
          <p:cNvPr id="14344" name="Rectangle 15"/>
          <p:cNvSpPr>
            <a:spLocks noChangeArrowheads="1"/>
          </p:cNvSpPr>
          <p:nvPr/>
        </p:nvSpPr>
        <p:spPr bwMode="auto">
          <a:xfrm>
            <a:off x="3649663" y="4695825"/>
            <a:ext cx="1025525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C00000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14345" name="Rectangle 16"/>
          <p:cNvSpPr>
            <a:spLocks noChangeArrowheads="1"/>
          </p:cNvSpPr>
          <p:nvPr/>
        </p:nvSpPr>
        <p:spPr bwMode="auto">
          <a:xfrm>
            <a:off x="931863" y="4598988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 err="1">
                <a:solidFill>
                  <a:srgbClr val="C00000"/>
                </a:solidFill>
                <a:cs typeface="Arial" pitchFamily="34" charset="0"/>
              </a:rPr>
              <a:t>Gravimetry</a:t>
            </a:r>
            <a:endParaRPr lang="en-GB" sz="12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346" name="Rectangle 18"/>
          <p:cNvSpPr>
            <a:spLocks noChangeArrowheads="1"/>
          </p:cNvSpPr>
          <p:nvPr/>
        </p:nvSpPr>
        <p:spPr bwMode="auto">
          <a:xfrm>
            <a:off x="6856413" y="4254500"/>
            <a:ext cx="103505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47" name="Rectangle 20"/>
          <p:cNvSpPr>
            <a:spLocks noChangeArrowheads="1"/>
          </p:cNvSpPr>
          <p:nvPr/>
        </p:nvSpPr>
        <p:spPr bwMode="auto">
          <a:xfrm>
            <a:off x="3413125" y="4254500"/>
            <a:ext cx="102552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48" name="Rectangle 21"/>
          <p:cNvSpPr>
            <a:spLocks noChangeArrowheads="1"/>
          </p:cNvSpPr>
          <p:nvPr/>
        </p:nvSpPr>
        <p:spPr bwMode="auto">
          <a:xfrm>
            <a:off x="931863" y="4254500"/>
            <a:ext cx="2481262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Magnetics</a:t>
            </a:r>
          </a:p>
        </p:txBody>
      </p:sp>
      <p:sp>
        <p:nvSpPr>
          <p:cNvPr id="14349" name="Rectangle 23"/>
          <p:cNvSpPr>
            <a:spLocks noChangeArrowheads="1"/>
          </p:cNvSpPr>
          <p:nvPr/>
        </p:nvSpPr>
        <p:spPr bwMode="auto">
          <a:xfrm>
            <a:off x="6792913" y="3962400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+</a:t>
            </a:r>
            <a:endParaRPr lang="en-GB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350" name="Rectangle 24"/>
          <p:cNvSpPr>
            <a:spLocks noChangeArrowheads="1"/>
          </p:cNvSpPr>
          <p:nvPr/>
        </p:nvSpPr>
        <p:spPr bwMode="auto">
          <a:xfrm>
            <a:off x="4438650" y="4225925"/>
            <a:ext cx="1016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51" name="Rectangle 26"/>
          <p:cNvSpPr>
            <a:spLocks noChangeArrowheads="1"/>
          </p:cNvSpPr>
          <p:nvPr/>
        </p:nvSpPr>
        <p:spPr bwMode="auto">
          <a:xfrm>
            <a:off x="931863" y="3889375"/>
            <a:ext cx="2481262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solidFill>
                  <a:srgbClr val="C00000"/>
                </a:solidFill>
                <a:cs typeface="Arial" pitchFamily="34" charset="0"/>
              </a:rPr>
              <a:t>Ground Penetrating Radar</a:t>
            </a: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931863" y="3514725"/>
            <a:ext cx="2481262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Gamma ray spectrometry</a:t>
            </a:r>
          </a:p>
        </p:txBody>
      </p:sp>
      <p:sp>
        <p:nvSpPr>
          <p:cNvPr id="14353" name="Rectangle 33"/>
          <p:cNvSpPr>
            <a:spLocks noChangeArrowheads="1"/>
          </p:cNvSpPr>
          <p:nvPr/>
        </p:nvSpPr>
        <p:spPr bwMode="auto">
          <a:xfrm>
            <a:off x="6792913" y="3243263"/>
            <a:ext cx="10350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+</a:t>
            </a:r>
            <a:endParaRPr lang="en-GB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354" name="Rectangle 36"/>
          <p:cNvSpPr>
            <a:spLocks noChangeArrowheads="1"/>
          </p:cNvSpPr>
          <p:nvPr/>
        </p:nvSpPr>
        <p:spPr bwMode="auto">
          <a:xfrm>
            <a:off x="931863" y="316071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solidFill>
                  <a:srgbClr val="C00000"/>
                </a:solidFill>
                <a:cs typeface="Arial" pitchFamily="34" charset="0"/>
              </a:rPr>
              <a:t>DC resistivity methods</a:t>
            </a:r>
          </a:p>
        </p:txBody>
      </p:sp>
      <p:sp>
        <p:nvSpPr>
          <p:cNvPr id="14355" name="Rectangle 38"/>
          <p:cNvSpPr>
            <a:spLocks noChangeArrowheads="1"/>
          </p:cNvSpPr>
          <p:nvPr/>
        </p:nvSpPr>
        <p:spPr bwMode="auto">
          <a:xfrm>
            <a:off x="6792913" y="2836863"/>
            <a:ext cx="10350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C00000"/>
                </a:solidFill>
                <a:cs typeface="Arial" pitchFamily="34" charset="0"/>
              </a:rPr>
              <a:t>+</a:t>
            </a:r>
            <a:endParaRPr lang="en-GB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356" name="Rectangle 40"/>
          <p:cNvSpPr>
            <a:spLocks noChangeArrowheads="1"/>
          </p:cNvSpPr>
          <p:nvPr/>
        </p:nvSpPr>
        <p:spPr bwMode="auto">
          <a:xfrm>
            <a:off x="3413125" y="2943225"/>
            <a:ext cx="1025525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57" name="Rectangle 41"/>
          <p:cNvSpPr>
            <a:spLocks noChangeArrowheads="1"/>
          </p:cNvSpPr>
          <p:nvPr/>
        </p:nvSpPr>
        <p:spPr bwMode="auto">
          <a:xfrm>
            <a:off x="931863" y="278606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>
                <a:solidFill>
                  <a:srgbClr val="C00000"/>
                </a:solidFill>
                <a:cs typeface="Arial" pitchFamily="34" charset="0"/>
              </a:rPr>
              <a:t>Electro-magnetic methods</a:t>
            </a:r>
          </a:p>
        </p:txBody>
      </p:sp>
      <p:sp>
        <p:nvSpPr>
          <p:cNvPr id="14358" name="Rectangle 43"/>
          <p:cNvSpPr>
            <a:spLocks noChangeArrowheads="1"/>
          </p:cNvSpPr>
          <p:nvPr/>
        </p:nvSpPr>
        <p:spPr bwMode="auto">
          <a:xfrm>
            <a:off x="6511924" y="2017712"/>
            <a:ext cx="1654175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dirty="0" smtClean="0">
                <a:solidFill>
                  <a:srgbClr val="CC0000"/>
                </a:solidFill>
                <a:cs typeface="Arial" pitchFamily="34" charset="0"/>
              </a:rPr>
              <a:t>CONTAMINATION</a:t>
            </a:r>
            <a:endParaRPr lang="en-GB" sz="1200" b="1" dirty="0">
              <a:solidFill>
                <a:srgbClr val="CC0000"/>
              </a:solidFill>
              <a:cs typeface="Arial" pitchFamily="34" charset="0"/>
            </a:endParaRPr>
          </a:p>
        </p:txBody>
      </p:sp>
      <p:sp>
        <p:nvSpPr>
          <p:cNvPr id="14359" name="Rectangle 45"/>
          <p:cNvSpPr>
            <a:spLocks noChangeArrowheads="1"/>
          </p:cNvSpPr>
          <p:nvPr/>
        </p:nvSpPr>
        <p:spPr bwMode="auto">
          <a:xfrm>
            <a:off x="3444875" y="1985963"/>
            <a:ext cx="1439863" cy="325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CC0000"/>
                </a:solidFill>
                <a:cs typeface="Arial" pitchFamily="34" charset="0"/>
              </a:rPr>
              <a:t>STRUCTURE</a:t>
            </a:r>
          </a:p>
        </p:txBody>
      </p:sp>
      <p:sp>
        <p:nvSpPr>
          <p:cNvPr id="14360" name="Rectangle 46"/>
          <p:cNvSpPr>
            <a:spLocks noChangeArrowheads="1"/>
          </p:cNvSpPr>
          <p:nvPr/>
        </p:nvSpPr>
        <p:spPr bwMode="auto">
          <a:xfrm>
            <a:off x="931863" y="1971675"/>
            <a:ext cx="2481262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CC0000"/>
                </a:solidFill>
                <a:cs typeface="Arial" pitchFamily="34" charset="0"/>
              </a:rPr>
              <a:t>METHOD</a:t>
            </a:r>
          </a:p>
        </p:txBody>
      </p:sp>
      <p:sp>
        <p:nvSpPr>
          <p:cNvPr id="14361" name="Line 49"/>
          <p:cNvSpPr>
            <a:spLocks noChangeShapeType="1"/>
          </p:cNvSpPr>
          <p:nvPr/>
        </p:nvSpPr>
        <p:spPr bwMode="auto">
          <a:xfrm>
            <a:off x="931863" y="1889125"/>
            <a:ext cx="1587" cy="424656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62" name="Rectangle 67"/>
          <p:cNvSpPr>
            <a:spLocks noChangeArrowheads="1"/>
          </p:cNvSpPr>
          <p:nvPr/>
        </p:nvSpPr>
        <p:spPr bwMode="auto">
          <a:xfrm>
            <a:off x="947738" y="2386013"/>
            <a:ext cx="24225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Seismics</a:t>
            </a:r>
          </a:p>
        </p:txBody>
      </p:sp>
      <p:sp>
        <p:nvSpPr>
          <p:cNvPr id="14363" name="Rectangle 77"/>
          <p:cNvSpPr>
            <a:spLocks noChangeArrowheads="1"/>
          </p:cNvSpPr>
          <p:nvPr/>
        </p:nvSpPr>
        <p:spPr bwMode="auto">
          <a:xfrm>
            <a:off x="931863" y="495141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(Spectral) Induced Polarization</a:t>
            </a:r>
          </a:p>
        </p:txBody>
      </p:sp>
      <p:sp>
        <p:nvSpPr>
          <p:cNvPr id="14364" name="Rectangle 78"/>
          <p:cNvSpPr>
            <a:spLocks noChangeArrowheads="1"/>
          </p:cNvSpPr>
          <p:nvPr/>
        </p:nvSpPr>
        <p:spPr bwMode="auto">
          <a:xfrm>
            <a:off x="3640138" y="5749925"/>
            <a:ext cx="10160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14365" name="Line 80"/>
          <p:cNvSpPr>
            <a:spLocks noChangeShapeType="1"/>
          </p:cNvSpPr>
          <p:nvPr/>
        </p:nvSpPr>
        <p:spPr bwMode="auto">
          <a:xfrm>
            <a:off x="3406775" y="1887538"/>
            <a:ext cx="0" cy="42481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66" name="Rectangle 82"/>
          <p:cNvSpPr>
            <a:spLocks noChangeArrowheads="1"/>
          </p:cNvSpPr>
          <p:nvPr/>
        </p:nvSpPr>
        <p:spPr bwMode="auto">
          <a:xfrm>
            <a:off x="3649663" y="2420938"/>
            <a:ext cx="1025525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14367" name="Rectangle 84"/>
          <p:cNvSpPr>
            <a:spLocks noChangeArrowheads="1"/>
          </p:cNvSpPr>
          <p:nvPr/>
        </p:nvSpPr>
        <p:spPr bwMode="auto">
          <a:xfrm>
            <a:off x="3649663" y="2819400"/>
            <a:ext cx="102552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C00000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14368" name="Rectangle 85"/>
          <p:cNvSpPr>
            <a:spLocks noChangeArrowheads="1"/>
          </p:cNvSpPr>
          <p:nvPr/>
        </p:nvSpPr>
        <p:spPr bwMode="auto">
          <a:xfrm>
            <a:off x="3649663" y="3224213"/>
            <a:ext cx="1025525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C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14369" name="Rectangle 86"/>
          <p:cNvSpPr>
            <a:spLocks noChangeArrowheads="1"/>
          </p:cNvSpPr>
          <p:nvPr/>
        </p:nvSpPr>
        <p:spPr bwMode="auto">
          <a:xfrm>
            <a:off x="3649663" y="3592513"/>
            <a:ext cx="1025525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++</a:t>
            </a:r>
          </a:p>
        </p:txBody>
      </p:sp>
      <p:sp>
        <p:nvSpPr>
          <p:cNvPr id="14370" name="Rectangle 87"/>
          <p:cNvSpPr>
            <a:spLocks noChangeArrowheads="1"/>
          </p:cNvSpPr>
          <p:nvPr/>
        </p:nvSpPr>
        <p:spPr bwMode="auto">
          <a:xfrm>
            <a:off x="3649663" y="3978275"/>
            <a:ext cx="1025525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C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14371" name="Rectangle 88"/>
          <p:cNvSpPr>
            <a:spLocks noChangeArrowheads="1"/>
          </p:cNvSpPr>
          <p:nvPr/>
        </p:nvSpPr>
        <p:spPr bwMode="auto">
          <a:xfrm>
            <a:off x="3649663" y="4343400"/>
            <a:ext cx="102552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 pitchFamily="34" charset="0"/>
              </a:rPr>
              <a:t>+</a:t>
            </a:r>
          </a:p>
        </p:txBody>
      </p:sp>
      <p:sp>
        <p:nvSpPr>
          <p:cNvPr id="14372" name="Rectangle 102"/>
          <p:cNvSpPr>
            <a:spLocks noChangeArrowheads="1"/>
          </p:cNvSpPr>
          <p:nvPr/>
        </p:nvSpPr>
        <p:spPr bwMode="auto">
          <a:xfrm>
            <a:off x="950913" y="5710238"/>
            <a:ext cx="24225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Nuclear Magnetic Resonance</a:t>
            </a:r>
          </a:p>
        </p:txBody>
      </p:sp>
      <p:sp>
        <p:nvSpPr>
          <p:cNvPr id="14374" name="Line 110"/>
          <p:cNvSpPr>
            <a:spLocks noChangeShapeType="1"/>
          </p:cNvSpPr>
          <p:nvPr/>
        </p:nvSpPr>
        <p:spPr bwMode="auto">
          <a:xfrm>
            <a:off x="8199438" y="1887538"/>
            <a:ext cx="0" cy="42481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75" name="Rectangle 111"/>
          <p:cNvSpPr>
            <a:spLocks noChangeArrowheads="1"/>
          </p:cNvSpPr>
          <p:nvPr/>
        </p:nvSpPr>
        <p:spPr bwMode="auto">
          <a:xfrm>
            <a:off x="6821488" y="5054600"/>
            <a:ext cx="1016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14376" name="Rectangle 112"/>
          <p:cNvSpPr>
            <a:spLocks noChangeArrowheads="1"/>
          </p:cNvSpPr>
          <p:nvPr/>
        </p:nvSpPr>
        <p:spPr bwMode="auto">
          <a:xfrm>
            <a:off x="3640138" y="5037138"/>
            <a:ext cx="10160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</a:t>
            </a:r>
          </a:p>
        </p:txBody>
      </p:sp>
      <p:cxnSp>
        <p:nvCxnSpPr>
          <p:cNvPr id="14379" name="Connettore 1 74"/>
          <p:cNvCxnSpPr>
            <a:cxnSpLocks noChangeShapeType="1"/>
          </p:cNvCxnSpPr>
          <p:nvPr/>
        </p:nvCxnSpPr>
        <p:spPr bwMode="auto">
          <a:xfrm>
            <a:off x="931863" y="54324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5192713" y="5800725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 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5195888" y="5748338"/>
            <a:ext cx="10160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5116513" y="4689475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C00000"/>
                </a:solidFill>
                <a:cs typeface="Arial" pitchFamily="34" charset="0"/>
              </a:rPr>
              <a:t> ++</a:t>
            </a: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5192713" y="4254500"/>
            <a:ext cx="103505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5129213" y="3962400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C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58" name="Rectangle 33"/>
          <p:cNvSpPr>
            <a:spLocks noChangeArrowheads="1"/>
          </p:cNvSpPr>
          <p:nvPr/>
        </p:nvSpPr>
        <p:spPr bwMode="auto">
          <a:xfrm>
            <a:off x="5129213" y="3243263"/>
            <a:ext cx="10350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C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59" name="Rectangle 38"/>
          <p:cNvSpPr>
            <a:spLocks noChangeArrowheads="1"/>
          </p:cNvSpPr>
          <p:nvPr/>
        </p:nvSpPr>
        <p:spPr bwMode="auto">
          <a:xfrm>
            <a:off x="5129213" y="2836863"/>
            <a:ext cx="10350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C00000"/>
                </a:solidFill>
                <a:cs typeface="Arial" pitchFamily="34" charset="0"/>
              </a:rPr>
              <a:t>++</a:t>
            </a:r>
          </a:p>
        </p:txBody>
      </p:sp>
      <p:sp>
        <p:nvSpPr>
          <p:cNvPr id="60" name="Rectangle 43"/>
          <p:cNvSpPr>
            <a:spLocks noChangeArrowheads="1"/>
          </p:cNvSpPr>
          <p:nvPr/>
        </p:nvSpPr>
        <p:spPr bwMode="auto">
          <a:xfrm>
            <a:off x="5140325" y="2017713"/>
            <a:ext cx="11303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CC0000"/>
                </a:solidFill>
                <a:cs typeface="Arial" pitchFamily="34" charset="0"/>
              </a:rPr>
              <a:t>DYNAMICS</a:t>
            </a:r>
          </a:p>
        </p:txBody>
      </p:sp>
      <p:sp>
        <p:nvSpPr>
          <p:cNvPr id="61" name="Line 109"/>
          <p:cNvSpPr>
            <a:spLocks noChangeShapeType="1"/>
          </p:cNvSpPr>
          <p:nvPr/>
        </p:nvSpPr>
        <p:spPr bwMode="auto">
          <a:xfrm>
            <a:off x="4951413" y="1887538"/>
            <a:ext cx="1587" cy="425926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" name="Line 110"/>
          <p:cNvSpPr>
            <a:spLocks noChangeShapeType="1"/>
          </p:cNvSpPr>
          <p:nvPr/>
        </p:nvSpPr>
        <p:spPr bwMode="auto">
          <a:xfrm>
            <a:off x="6370638" y="1887538"/>
            <a:ext cx="0" cy="42481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" name="Rectangle 111"/>
          <p:cNvSpPr>
            <a:spLocks noChangeArrowheads="1"/>
          </p:cNvSpPr>
          <p:nvPr/>
        </p:nvSpPr>
        <p:spPr bwMode="auto">
          <a:xfrm>
            <a:off x="5195888" y="5397500"/>
            <a:ext cx="101600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++</a:t>
            </a:r>
          </a:p>
        </p:txBody>
      </p:sp>
      <p:cxnSp>
        <p:nvCxnSpPr>
          <p:cNvPr id="67" name="Connettore 1 74"/>
          <p:cNvCxnSpPr>
            <a:cxnSpLocks noChangeShapeType="1"/>
          </p:cNvCxnSpPr>
          <p:nvPr/>
        </p:nvCxnSpPr>
        <p:spPr bwMode="auto">
          <a:xfrm>
            <a:off x="931863" y="18891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" name="Connettore 1 74"/>
          <p:cNvCxnSpPr>
            <a:cxnSpLocks noChangeShapeType="1"/>
          </p:cNvCxnSpPr>
          <p:nvPr/>
        </p:nvCxnSpPr>
        <p:spPr bwMode="auto">
          <a:xfrm>
            <a:off x="931863" y="47212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" name="Connettore 1 74"/>
          <p:cNvCxnSpPr>
            <a:cxnSpLocks noChangeShapeType="1"/>
          </p:cNvCxnSpPr>
          <p:nvPr/>
        </p:nvCxnSpPr>
        <p:spPr bwMode="auto">
          <a:xfrm>
            <a:off x="931863" y="43656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Connettore 1 74"/>
          <p:cNvCxnSpPr>
            <a:cxnSpLocks noChangeShapeType="1"/>
          </p:cNvCxnSpPr>
          <p:nvPr/>
        </p:nvCxnSpPr>
        <p:spPr bwMode="auto">
          <a:xfrm>
            <a:off x="931863" y="39846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" name="Connettore 1 74"/>
          <p:cNvCxnSpPr>
            <a:cxnSpLocks noChangeShapeType="1"/>
          </p:cNvCxnSpPr>
          <p:nvPr/>
        </p:nvCxnSpPr>
        <p:spPr bwMode="auto">
          <a:xfrm>
            <a:off x="931863" y="3616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2" name="Connettore 1 74"/>
          <p:cNvCxnSpPr>
            <a:cxnSpLocks noChangeShapeType="1"/>
          </p:cNvCxnSpPr>
          <p:nvPr/>
        </p:nvCxnSpPr>
        <p:spPr bwMode="auto">
          <a:xfrm>
            <a:off x="931863" y="3235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" name="Connettore 1 74"/>
          <p:cNvCxnSpPr>
            <a:cxnSpLocks noChangeShapeType="1"/>
          </p:cNvCxnSpPr>
          <p:nvPr/>
        </p:nvCxnSpPr>
        <p:spPr bwMode="auto">
          <a:xfrm>
            <a:off x="931863" y="2854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Connettore 1 74"/>
          <p:cNvCxnSpPr>
            <a:cxnSpLocks noChangeShapeType="1"/>
          </p:cNvCxnSpPr>
          <p:nvPr/>
        </p:nvCxnSpPr>
        <p:spPr bwMode="auto">
          <a:xfrm>
            <a:off x="931863" y="24479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Connettore 1 74"/>
          <p:cNvCxnSpPr>
            <a:cxnSpLocks noChangeShapeType="1"/>
          </p:cNvCxnSpPr>
          <p:nvPr/>
        </p:nvCxnSpPr>
        <p:spPr bwMode="auto">
          <a:xfrm>
            <a:off x="931863" y="57880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" name="Connettore 1 74"/>
          <p:cNvCxnSpPr>
            <a:cxnSpLocks noChangeShapeType="1"/>
          </p:cNvCxnSpPr>
          <p:nvPr/>
        </p:nvCxnSpPr>
        <p:spPr bwMode="auto">
          <a:xfrm>
            <a:off x="931863" y="61309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7" name="Connettore 1 74"/>
          <p:cNvCxnSpPr>
            <a:cxnSpLocks noChangeShapeType="1"/>
          </p:cNvCxnSpPr>
          <p:nvPr/>
        </p:nvCxnSpPr>
        <p:spPr bwMode="auto">
          <a:xfrm>
            <a:off x="931863" y="50768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8" name="Rectangle 112"/>
          <p:cNvSpPr>
            <a:spLocks noChangeArrowheads="1"/>
          </p:cNvSpPr>
          <p:nvPr/>
        </p:nvSpPr>
        <p:spPr bwMode="auto">
          <a:xfrm>
            <a:off x="5164138" y="5037138"/>
            <a:ext cx="10160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79" name="Rectangle 112"/>
          <p:cNvSpPr>
            <a:spLocks noChangeArrowheads="1"/>
          </p:cNvSpPr>
          <p:nvPr/>
        </p:nvSpPr>
        <p:spPr bwMode="auto">
          <a:xfrm>
            <a:off x="6815138" y="5405438"/>
            <a:ext cx="10160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64" name="Freccia a destra 52"/>
          <p:cNvSpPr>
            <a:spLocks noChangeArrowheads="1"/>
          </p:cNvSpPr>
          <p:nvPr/>
        </p:nvSpPr>
        <p:spPr bwMode="auto">
          <a:xfrm>
            <a:off x="461963" y="3265488"/>
            <a:ext cx="334962" cy="271462"/>
          </a:xfrm>
          <a:prstGeom prst="rightArrow">
            <a:avLst>
              <a:gd name="adj1" fmla="val 50000"/>
              <a:gd name="adj2" fmla="val 4983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5" name="Freccia a destra 55"/>
          <p:cNvSpPr>
            <a:spLocks noChangeArrowheads="1"/>
          </p:cNvSpPr>
          <p:nvPr/>
        </p:nvSpPr>
        <p:spPr bwMode="auto">
          <a:xfrm>
            <a:off x="461963" y="4737900"/>
            <a:ext cx="334962" cy="269875"/>
          </a:xfrm>
          <a:prstGeom prst="rightArrow">
            <a:avLst>
              <a:gd name="adj1" fmla="val 50000"/>
              <a:gd name="adj2" fmla="val 50124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4" name="Freccia a destra 55"/>
          <p:cNvSpPr>
            <a:spLocks noChangeArrowheads="1"/>
          </p:cNvSpPr>
          <p:nvPr/>
        </p:nvSpPr>
        <p:spPr bwMode="auto">
          <a:xfrm>
            <a:off x="461963" y="2920287"/>
            <a:ext cx="334962" cy="269875"/>
          </a:xfrm>
          <a:prstGeom prst="rightArrow">
            <a:avLst>
              <a:gd name="adj1" fmla="val 50000"/>
              <a:gd name="adj2" fmla="val 50124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5" name="Freccia a destra 55"/>
          <p:cNvSpPr>
            <a:spLocks noChangeArrowheads="1"/>
          </p:cNvSpPr>
          <p:nvPr/>
        </p:nvSpPr>
        <p:spPr bwMode="auto">
          <a:xfrm>
            <a:off x="461963" y="4046538"/>
            <a:ext cx="334962" cy="269875"/>
          </a:xfrm>
          <a:prstGeom prst="rightArrow">
            <a:avLst>
              <a:gd name="adj1" fmla="val 50000"/>
              <a:gd name="adj2" fmla="val 50124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2"/>
          <p:cNvSpPr>
            <a:spLocks noChangeArrowheads="1"/>
          </p:cNvSpPr>
          <p:nvPr/>
        </p:nvSpPr>
        <p:spPr bwMode="auto">
          <a:xfrm>
            <a:off x="2070100" y="3322638"/>
            <a:ext cx="1978025" cy="327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7" name="Rectangle 16"/>
          <p:cNvSpPr>
            <a:spLocks noChangeArrowheads="1"/>
          </p:cNvSpPr>
          <p:nvPr/>
        </p:nvSpPr>
        <p:spPr bwMode="auto">
          <a:xfrm>
            <a:off x="5753100" y="3322638"/>
            <a:ext cx="1978025" cy="327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8" name="Text Box 1"/>
          <p:cNvSpPr txBox="1">
            <a:spLocks noChangeArrowheads="1"/>
          </p:cNvSpPr>
          <p:nvPr/>
        </p:nvSpPr>
        <p:spPr bwMode="auto">
          <a:xfrm>
            <a:off x="5921375" y="3511550"/>
            <a:ext cx="17272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</a:rPr>
              <a:t>Geophysical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</a:rPr>
              <a:t>measurements</a:t>
            </a:r>
          </a:p>
        </p:txBody>
      </p:sp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2309813" y="3448050"/>
            <a:ext cx="152400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</a:rPr>
              <a:t>Physical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00"/>
                </a:solidFill>
              </a:rPr>
              <a:t>model</a:t>
            </a:r>
          </a:p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</a:rPr>
              <a:t>(e.g hydrologic)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44500" y="4768850"/>
            <a:ext cx="1895475" cy="1006475"/>
            <a:chOff x="320" y="3056"/>
            <a:chExt cx="1194" cy="634"/>
          </a:xfrm>
        </p:grpSpPr>
        <p:sp>
          <p:nvSpPr>
            <p:cNvPr id="16403" name="Text Box 3"/>
            <p:cNvSpPr txBox="1">
              <a:spLocks noChangeArrowheads="1"/>
            </p:cNvSpPr>
            <p:nvPr/>
          </p:nvSpPr>
          <p:spPr bwMode="auto">
            <a:xfrm>
              <a:off x="320" y="3056"/>
              <a:ext cx="901" cy="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CC0000"/>
                  </a:solidFill>
                </a:rPr>
                <a:t>physical</a:t>
              </a:r>
            </a:p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CC0000"/>
                  </a:solidFill>
                </a:rPr>
                <a:t>parameters</a:t>
              </a:r>
            </a:p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CC0000"/>
                  </a:solidFill>
                </a:rPr>
                <a:t>(e.g. hydraulic</a:t>
              </a:r>
            </a:p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1">
                  <a:solidFill>
                    <a:srgbClr val="CC0000"/>
                  </a:solidFill>
                </a:rPr>
                <a:t>conductivity)</a:t>
              </a:r>
            </a:p>
          </p:txBody>
        </p:sp>
        <p:sp>
          <p:nvSpPr>
            <p:cNvPr id="16404" name="AutoShape 8"/>
            <p:cNvSpPr>
              <a:spLocks noChangeArrowheads="1"/>
            </p:cNvSpPr>
            <p:nvPr/>
          </p:nvSpPr>
          <p:spPr bwMode="auto">
            <a:xfrm>
              <a:off x="1225" y="3219"/>
              <a:ext cx="289" cy="33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uppo 18"/>
          <p:cNvGrpSpPr>
            <a:grpSpLocks/>
          </p:cNvGrpSpPr>
          <p:nvPr/>
        </p:nvGrpSpPr>
        <p:grpSpPr bwMode="auto">
          <a:xfrm>
            <a:off x="3762375" y="5534025"/>
            <a:ext cx="2198688" cy="881063"/>
            <a:chOff x="3762375" y="5534119"/>
            <a:chExt cx="2198688" cy="881063"/>
          </a:xfrm>
        </p:grpSpPr>
        <p:sp>
          <p:nvSpPr>
            <p:cNvPr id="16399" name="AutoShape 17"/>
            <p:cNvSpPr>
              <a:spLocks noChangeArrowheads="1"/>
            </p:cNvSpPr>
            <p:nvPr/>
          </p:nvSpPr>
          <p:spPr bwMode="auto">
            <a:xfrm>
              <a:off x="5502275" y="5534119"/>
              <a:ext cx="458788" cy="53657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6400" name="Group 27"/>
            <p:cNvGrpSpPr>
              <a:grpSpLocks/>
            </p:cNvGrpSpPr>
            <p:nvPr/>
          </p:nvGrpSpPr>
          <p:grpSpPr bwMode="auto">
            <a:xfrm>
              <a:off x="3762375" y="5534119"/>
              <a:ext cx="1736725" cy="881063"/>
              <a:chOff x="2410" y="3626"/>
              <a:chExt cx="1094" cy="555"/>
            </a:xfrm>
          </p:grpSpPr>
          <p:sp>
            <p:nvSpPr>
              <p:cNvPr id="16401" name="Text Box 5"/>
              <p:cNvSpPr txBox="1">
                <a:spLocks noChangeArrowheads="1"/>
              </p:cNvSpPr>
              <p:nvPr/>
            </p:nvSpPr>
            <p:spPr bwMode="auto">
              <a:xfrm>
                <a:off x="2679" y="3682"/>
                <a:ext cx="825" cy="49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CC00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CC0000"/>
                    </a:solidFill>
                  </a:rPr>
                  <a:t>dynamics</a:t>
                </a:r>
              </a:p>
              <a:p>
                <a:pPr>
                  <a:buClr>
                    <a:srgbClr val="CC00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>
                    <a:solidFill>
                      <a:srgbClr val="CC0000"/>
                    </a:solidFill>
                  </a:rPr>
                  <a:t>(fluids,</a:t>
                </a:r>
              </a:p>
              <a:p>
                <a:pPr>
                  <a:buClr>
                    <a:srgbClr val="CC00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>
                    <a:solidFill>
                      <a:srgbClr val="CC0000"/>
                    </a:solidFill>
                  </a:rPr>
                  <a:t>temperature)</a:t>
                </a:r>
              </a:p>
            </p:txBody>
          </p:sp>
          <p:sp>
            <p:nvSpPr>
              <p:cNvPr id="16402" name="AutoShape 20"/>
              <p:cNvSpPr>
                <a:spLocks noChangeArrowheads="1"/>
              </p:cNvSpPr>
              <p:nvPr/>
            </p:nvSpPr>
            <p:spPr bwMode="auto">
              <a:xfrm>
                <a:off x="2410" y="3626"/>
                <a:ext cx="289" cy="338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736975" y="4391025"/>
            <a:ext cx="2249488" cy="804863"/>
            <a:chOff x="2394" y="2522"/>
            <a:chExt cx="1417" cy="507"/>
          </a:xfrm>
        </p:grpSpPr>
        <p:sp>
          <p:nvSpPr>
            <p:cNvPr id="16396" name="Text Box 4"/>
            <p:cNvSpPr txBox="1">
              <a:spLocks noChangeArrowheads="1"/>
            </p:cNvSpPr>
            <p:nvPr/>
          </p:nvSpPr>
          <p:spPr bwMode="auto">
            <a:xfrm>
              <a:off x="2737" y="2530"/>
              <a:ext cx="763" cy="4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CC0000"/>
                  </a:solidFill>
                </a:rPr>
                <a:t>structure</a:t>
              </a:r>
            </a:p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1">
                  <a:solidFill>
                    <a:srgbClr val="CC0000"/>
                  </a:solidFill>
                </a:rPr>
                <a:t>(geometry,</a:t>
              </a:r>
            </a:p>
            <a:p>
              <a:pPr>
                <a:buClr>
                  <a:srgbClr val="CC0000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1">
                  <a:solidFill>
                    <a:srgbClr val="CC0000"/>
                  </a:solidFill>
                </a:rPr>
                <a:t>geology)</a:t>
              </a:r>
            </a:p>
          </p:txBody>
        </p:sp>
        <p:sp>
          <p:nvSpPr>
            <p:cNvPr id="16397" name="AutoShape 18"/>
            <p:cNvSpPr>
              <a:spLocks noChangeArrowheads="1"/>
            </p:cNvSpPr>
            <p:nvPr/>
          </p:nvSpPr>
          <p:spPr bwMode="auto">
            <a:xfrm>
              <a:off x="3522" y="2522"/>
              <a:ext cx="289" cy="33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98" name="AutoShape 21"/>
            <p:cNvSpPr>
              <a:spLocks noChangeArrowheads="1"/>
            </p:cNvSpPr>
            <p:nvPr/>
          </p:nvSpPr>
          <p:spPr bwMode="auto">
            <a:xfrm flipH="1">
              <a:off x="2394" y="2522"/>
              <a:ext cx="289" cy="33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393" name="Text Box 23"/>
          <p:cNvSpPr txBox="1">
            <a:spLocks noChangeArrowheads="1"/>
          </p:cNvSpPr>
          <p:nvPr/>
        </p:nvSpPr>
        <p:spPr bwMode="auto">
          <a:xfrm>
            <a:off x="185738" y="1301750"/>
            <a:ext cx="86614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lnSpc>
                <a:spcPct val="140000"/>
              </a:lnSpc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CC0000"/>
                </a:solidFill>
              </a:rPr>
              <a:t>Integrate measurements and physical models </a:t>
            </a:r>
            <a:r>
              <a:rPr lang="en-GB" sz="2000">
                <a:solidFill>
                  <a:srgbClr val="000000"/>
                </a:solidFill>
              </a:rPr>
              <a:t>that explain the </a:t>
            </a:r>
            <a:r>
              <a:rPr lang="en-GB" sz="2000" b="1">
                <a:solidFill>
                  <a:srgbClr val="000000"/>
                </a:solidFill>
              </a:rPr>
              <a:t>space-time evolution of state variables</a:t>
            </a:r>
            <a:r>
              <a:rPr lang="en-GB" sz="2000">
                <a:solidFill>
                  <a:srgbClr val="000000"/>
                </a:solidFill>
              </a:rPr>
              <a:t> such as moisture content, solute concentration and temperature that affect the </a:t>
            </a:r>
            <a:r>
              <a:rPr lang="en-GB" sz="2000" b="1">
                <a:solidFill>
                  <a:srgbClr val="000000"/>
                </a:solidFill>
              </a:rPr>
              <a:t>space-time changes of geophysical response</a:t>
            </a:r>
            <a:r>
              <a:rPr lang="en-GB" sz="20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6394" name="Text Box 63"/>
          <p:cNvSpPr txBox="1">
            <a:spLocks noChangeArrowheads="1"/>
          </p:cNvSpPr>
          <p:nvPr/>
        </p:nvSpPr>
        <p:spPr bwMode="auto">
          <a:xfrm>
            <a:off x="3843338" y="730250"/>
            <a:ext cx="1173162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00000"/>
                </a:solidFill>
              </a:rPr>
              <a:t>GOAL</a:t>
            </a:r>
          </a:p>
        </p:txBody>
      </p:sp>
      <p:sp>
        <p:nvSpPr>
          <p:cNvPr id="22" name="Freccia circolare in giù 21"/>
          <p:cNvSpPr>
            <a:spLocks noChangeArrowheads="1"/>
          </p:cNvSpPr>
          <p:nvPr/>
        </p:nvSpPr>
        <p:spPr bwMode="auto">
          <a:xfrm flipH="1">
            <a:off x="269875" y="1377950"/>
            <a:ext cx="6813550" cy="3309938"/>
          </a:xfrm>
          <a:prstGeom prst="curvedDownArrow">
            <a:avLst>
              <a:gd name="adj1" fmla="val 24998"/>
              <a:gd name="adj2" fmla="val 50005"/>
              <a:gd name="adj3" fmla="val 25000"/>
            </a:avLst>
          </a:prstGeom>
          <a:solidFill>
            <a:schemeClr val="accent2">
              <a:alpha val="18823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241300" y="823913"/>
            <a:ext cx="5054600" cy="180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/>
          <a:lstStyle/>
          <a:p>
            <a:pPr>
              <a:lnSpc>
                <a:spcPct val="120000"/>
              </a:lnSpc>
              <a:spcBef>
                <a:spcPts val="500"/>
              </a:spcBef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solidFill>
                  <a:srgbClr val="CC3300"/>
                </a:solidFill>
              </a:rPr>
              <a:t>“Vintage” approach:</a:t>
            </a:r>
            <a:endParaRPr lang="en-GB" sz="2000" b="1" dirty="0">
              <a:solidFill>
                <a:srgbClr val="CC3300"/>
              </a:solidFill>
            </a:endParaRPr>
          </a:p>
          <a:p>
            <a:pPr>
              <a:lnSpc>
                <a:spcPct val="120000"/>
              </a:lnSpc>
              <a:spcBef>
                <a:spcPts val="500"/>
              </a:spcBef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direct link between physical properties of models and geophysical quantities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7550" y="223838"/>
            <a:ext cx="3165475" cy="3746500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" y="2776538"/>
            <a:ext cx="3460750" cy="3078162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2588" y="4098925"/>
            <a:ext cx="3455987" cy="2592388"/>
          </a:xfrm>
          <a:prstGeom prst="rect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7685088" y="3806825"/>
            <a:ext cx="1250950" cy="2460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>
                <a:solidFill>
                  <a:srgbClr val="000000"/>
                </a:solidFill>
              </a:rPr>
              <a:t>Mazac et al.</a:t>
            </a:r>
            <a:r>
              <a:rPr lang="en-GB" sz="1000">
                <a:solidFill>
                  <a:srgbClr val="000000"/>
                </a:solidFill>
              </a:rPr>
              <a:t>, 1985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6972300" y="6327775"/>
            <a:ext cx="1603375" cy="2444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>
                <a:solidFill>
                  <a:srgbClr val="000000"/>
                </a:solidFill>
              </a:rPr>
              <a:t>Cassiani et al.</a:t>
            </a:r>
            <a:r>
              <a:rPr lang="en-GB" sz="1000">
                <a:solidFill>
                  <a:srgbClr val="000000"/>
                </a:solidFill>
              </a:rPr>
              <a:t>, JH, 1998</a:t>
            </a: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19063" y="5708650"/>
            <a:ext cx="2008187" cy="2444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>
                <a:solidFill>
                  <a:srgbClr val="000000"/>
                </a:solidFill>
              </a:rPr>
              <a:t>Cassiani and Medina</a:t>
            </a:r>
            <a:r>
              <a:rPr lang="en-GB" sz="1000">
                <a:solidFill>
                  <a:srgbClr val="000000"/>
                </a:solidFill>
              </a:rPr>
              <a:t>, GW, 1995</a:t>
            </a:r>
          </a:p>
        </p:txBody>
      </p:sp>
      <p:grpSp>
        <p:nvGrpSpPr>
          <p:cNvPr id="2" name="Gruppo 12"/>
          <p:cNvGrpSpPr/>
          <p:nvPr/>
        </p:nvGrpSpPr>
        <p:grpSpPr>
          <a:xfrm rot="2700000">
            <a:off x="1722543" y="633661"/>
            <a:ext cx="6148137" cy="6148137"/>
            <a:chOff x="2514600" y="-208550"/>
            <a:chExt cx="6148137" cy="6148137"/>
          </a:xfrm>
          <a:solidFill>
            <a:srgbClr val="FF0000"/>
          </a:solidFill>
        </p:grpSpPr>
        <p:sp>
          <p:nvSpPr>
            <p:cNvPr id="11" name="Rettangolo 10"/>
            <p:cNvSpPr/>
            <p:nvPr/>
          </p:nvSpPr>
          <p:spPr bwMode="auto">
            <a:xfrm>
              <a:off x="2514600" y="2322095"/>
              <a:ext cx="6148137" cy="90236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Rettangolo 11"/>
            <p:cNvSpPr/>
            <p:nvPr/>
          </p:nvSpPr>
          <p:spPr bwMode="auto">
            <a:xfrm rot="5400000">
              <a:off x="2474488" y="2414335"/>
              <a:ext cx="6148137" cy="90236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600450" y="655638"/>
            <a:ext cx="4730750" cy="3268662"/>
            <a:chOff x="2268" y="413"/>
            <a:chExt cx="2980" cy="2059"/>
          </a:xfrm>
        </p:grpSpPr>
        <p:grpSp>
          <p:nvGrpSpPr>
            <p:cNvPr id="20508" name="Group 7"/>
            <p:cNvGrpSpPr>
              <a:grpSpLocks/>
            </p:cNvGrpSpPr>
            <p:nvPr/>
          </p:nvGrpSpPr>
          <p:grpSpPr bwMode="auto">
            <a:xfrm>
              <a:off x="3591" y="413"/>
              <a:ext cx="1657" cy="1042"/>
              <a:chOff x="3591" y="413"/>
              <a:chExt cx="1657" cy="1042"/>
            </a:xfrm>
          </p:grpSpPr>
          <p:sp>
            <p:nvSpPr>
              <p:cNvPr id="20510" name="Text Box 8"/>
              <p:cNvSpPr txBox="1">
                <a:spLocks noChangeArrowheads="1"/>
              </p:cNvSpPr>
              <p:nvPr/>
            </p:nvSpPr>
            <p:spPr bwMode="auto">
              <a:xfrm>
                <a:off x="3760" y="541"/>
                <a:ext cx="1420" cy="19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CC33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 dirty="0">
                    <a:solidFill>
                      <a:srgbClr val="CC3300"/>
                    </a:solidFill>
                  </a:rPr>
                  <a:t>Time – lapse geophysics</a:t>
                </a:r>
              </a:p>
            </p:txBody>
          </p:sp>
          <p:sp>
            <p:nvSpPr>
              <p:cNvPr id="20511" name="Text Box 9"/>
              <p:cNvSpPr txBox="1">
                <a:spLocks noChangeArrowheads="1"/>
              </p:cNvSpPr>
              <p:nvPr/>
            </p:nvSpPr>
            <p:spPr bwMode="auto">
              <a:xfrm>
                <a:off x="3637" y="914"/>
                <a:ext cx="1592" cy="46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static aspects (geology)‏</a:t>
                </a:r>
              </a:p>
              <a:p>
                <a:pP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400">
                  <a:solidFill>
                    <a:srgbClr val="000000"/>
                  </a:solidFill>
                </a:endParaRPr>
              </a:p>
              <a:p>
                <a:pP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dynamic aspects (hydrology)‏</a:t>
                </a:r>
              </a:p>
            </p:txBody>
          </p:sp>
          <p:grpSp>
            <p:nvGrpSpPr>
              <p:cNvPr id="20512" name="Group 10"/>
              <p:cNvGrpSpPr>
                <a:grpSpLocks/>
              </p:cNvGrpSpPr>
              <p:nvPr/>
            </p:nvGrpSpPr>
            <p:grpSpPr bwMode="auto">
              <a:xfrm>
                <a:off x="3591" y="413"/>
                <a:ext cx="1657" cy="1042"/>
                <a:chOff x="3591" y="413"/>
                <a:chExt cx="1657" cy="1042"/>
              </a:xfrm>
            </p:grpSpPr>
            <p:sp>
              <p:nvSpPr>
                <p:cNvPr id="20513" name="Rectangle 11"/>
                <p:cNvSpPr>
                  <a:spLocks noChangeArrowheads="1"/>
                </p:cNvSpPr>
                <p:nvPr/>
              </p:nvSpPr>
              <p:spPr bwMode="auto">
                <a:xfrm>
                  <a:off x="3591" y="413"/>
                  <a:ext cx="1658" cy="1043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14" name="Line 12"/>
                <p:cNvSpPr>
                  <a:spLocks noChangeShapeType="1"/>
                </p:cNvSpPr>
                <p:nvPr/>
              </p:nvSpPr>
              <p:spPr bwMode="auto">
                <a:xfrm>
                  <a:off x="3595" y="842"/>
                  <a:ext cx="1650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20509" name="Line 13"/>
            <p:cNvSpPr>
              <a:spLocks noChangeShapeType="1"/>
            </p:cNvSpPr>
            <p:nvPr/>
          </p:nvSpPr>
          <p:spPr bwMode="auto">
            <a:xfrm flipV="1">
              <a:off x="2268" y="873"/>
              <a:ext cx="1297" cy="1601"/>
            </a:xfrm>
            <a:prstGeom prst="line">
              <a:avLst/>
            </a:prstGeom>
            <a:noFill/>
            <a:ln w="2844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873125" y="2914650"/>
            <a:ext cx="2632075" cy="3787775"/>
            <a:chOff x="550" y="1836"/>
            <a:chExt cx="1658" cy="2386"/>
          </a:xfrm>
        </p:grpSpPr>
        <p:sp>
          <p:nvSpPr>
            <p:cNvPr id="20503" name="Text Box 15"/>
            <p:cNvSpPr txBox="1">
              <a:spLocks noChangeArrowheads="1"/>
            </p:cNvSpPr>
            <p:nvPr/>
          </p:nvSpPr>
          <p:spPr bwMode="auto">
            <a:xfrm>
              <a:off x="690" y="2513"/>
              <a:ext cx="1420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3333CC"/>
                </a:buClr>
                <a:buFont typeface="Comic Sans MS" pitchFamily="66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3333CC"/>
                  </a:solidFill>
                </a:rPr>
                <a:t>Applicable methods</a:t>
              </a:r>
            </a:p>
          </p:txBody>
        </p:sp>
        <p:sp>
          <p:nvSpPr>
            <p:cNvPr id="20504" name="Text Box 16"/>
            <p:cNvSpPr txBox="1">
              <a:spLocks noChangeArrowheads="1"/>
            </p:cNvSpPr>
            <p:nvPr/>
          </p:nvSpPr>
          <p:spPr bwMode="auto">
            <a:xfrm>
              <a:off x="671" y="2875"/>
              <a:ext cx="1399" cy="9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800"/>
                </a:spcBef>
                <a:buClr>
                  <a:srgbClr val="FF0000"/>
                </a:buClr>
                <a:buFont typeface="CommonBullets" pitchFamily="34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 Ground-Penetrating Radar (</a:t>
              </a:r>
              <a:r>
                <a:rPr lang="en-GB" sz="1600" b="1">
                  <a:solidFill>
                    <a:srgbClr val="000000"/>
                  </a:solidFill>
                </a:rPr>
                <a:t>GPR</a:t>
              </a:r>
              <a:r>
                <a:rPr lang="en-GB" sz="1600">
                  <a:solidFill>
                    <a:srgbClr val="000000"/>
                  </a:solidFill>
                </a:rPr>
                <a:t>)‏</a:t>
              </a:r>
            </a:p>
            <a:p>
              <a:pPr>
                <a:spcBef>
                  <a:spcPts val="800"/>
                </a:spcBef>
                <a:buClr>
                  <a:srgbClr val="FF0000"/>
                </a:buClr>
                <a:buFont typeface="CommonBullets" pitchFamily="34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Electrical Resistivity Tomography (</a:t>
              </a:r>
              <a:r>
                <a:rPr lang="en-GB" sz="1600" b="1">
                  <a:solidFill>
                    <a:srgbClr val="000000"/>
                  </a:solidFill>
                </a:rPr>
                <a:t>ERT</a:t>
              </a:r>
              <a:r>
                <a:rPr lang="en-GB" sz="1600">
                  <a:solidFill>
                    <a:srgbClr val="000000"/>
                  </a:solidFill>
                </a:rPr>
                <a:t>)‏</a:t>
              </a:r>
            </a:p>
            <a:p>
              <a:pPr>
                <a:spcBef>
                  <a:spcPts val="800"/>
                </a:spcBef>
                <a:buClr>
                  <a:srgbClr val="FF0000"/>
                </a:buClr>
                <a:buFont typeface="CommonBullets" pitchFamily="34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… etc</a:t>
              </a:r>
            </a:p>
          </p:txBody>
        </p:sp>
        <p:sp>
          <p:nvSpPr>
            <p:cNvPr id="20505" name="Line 17"/>
            <p:cNvSpPr>
              <a:spLocks noChangeShapeType="1"/>
            </p:cNvSpPr>
            <p:nvPr/>
          </p:nvSpPr>
          <p:spPr bwMode="auto">
            <a:xfrm>
              <a:off x="554" y="2845"/>
              <a:ext cx="165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506" name="Rectangle 18"/>
            <p:cNvSpPr>
              <a:spLocks noChangeArrowheads="1"/>
            </p:cNvSpPr>
            <p:nvPr/>
          </p:nvSpPr>
          <p:spPr bwMode="auto">
            <a:xfrm>
              <a:off x="550" y="2416"/>
              <a:ext cx="1658" cy="180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07" name="AutoShape 19"/>
            <p:cNvSpPr>
              <a:spLocks noChangeArrowheads="1"/>
            </p:cNvSpPr>
            <p:nvPr/>
          </p:nvSpPr>
          <p:spPr bwMode="auto">
            <a:xfrm>
              <a:off x="1146" y="1836"/>
              <a:ext cx="392" cy="443"/>
            </a:xfrm>
            <a:prstGeom prst="upDownArrow">
              <a:avLst>
                <a:gd name="adj1" fmla="val 50000"/>
                <a:gd name="adj2" fmla="val 22497"/>
              </a:avLst>
            </a:prstGeom>
            <a:solidFill>
              <a:srgbClr val="3333CC"/>
            </a:solidFill>
            <a:ln w="12600">
              <a:solidFill>
                <a:srgbClr val="33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uppo 35"/>
          <p:cNvGrpSpPr>
            <a:grpSpLocks/>
          </p:cNvGrpSpPr>
          <p:nvPr/>
        </p:nvGrpSpPr>
        <p:grpSpPr bwMode="auto">
          <a:xfrm>
            <a:off x="3625850" y="2646363"/>
            <a:ext cx="4868818" cy="1654175"/>
            <a:chOff x="3625850" y="2645953"/>
            <a:chExt cx="4868818" cy="1654175"/>
          </a:xfrm>
        </p:grpSpPr>
        <p:sp>
          <p:nvSpPr>
            <p:cNvPr id="20496" name="Line 25"/>
            <p:cNvSpPr>
              <a:spLocks noChangeShapeType="1"/>
            </p:cNvSpPr>
            <p:nvPr/>
          </p:nvSpPr>
          <p:spPr bwMode="auto">
            <a:xfrm flipV="1">
              <a:off x="3625850" y="3389313"/>
              <a:ext cx="1989138" cy="792163"/>
            </a:xfrm>
            <a:prstGeom prst="line">
              <a:avLst/>
            </a:prstGeom>
            <a:noFill/>
            <a:ln w="2844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20497" name="Gruppo 33"/>
            <p:cNvGrpSpPr>
              <a:grpSpLocks/>
            </p:cNvGrpSpPr>
            <p:nvPr/>
          </p:nvGrpSpPr>
          <p:grpSpPr bwMode="auto">
            <a:xfrm>
              <a:off x="5721350" y="2645953"/>
              <a:ext cx="2773318" cy="1654175"/>
              <a:chOff x="5721350" y="4811713"/>
              <a:chExt cx="2773318" cy="1654175"/>
            </a:xfrm>
          </p:grpSpPr>
          <p:sp>
            <p:nvSpPr>
              <p:cNvPr id="20498" name="Text Box 27"/>
              <p:cNvSpPr txBox="1">
                <a:spLocks noChangeArrowheads="1"/>
              </p:cNvSpPr>
              <p:nvPr/>
            </p:nvSpPr>
            <p:spPr bwMode="auto">
              <a:xfrm>
                <a:off x="5772150" y="4872038"/>
                <a:ext cx="2722518" cy="52540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CC33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 dirty="0">
                    <a:solidFill>
                      <a:srgbClr val="CC3300"/>
                    </a:solidFill>
                  </a:rPr>
                  <a:t>Acquisition geometry</a:t>
                </a:r>
              </a:p>
              <a:p>
                <a:pPr>
                  <a:buClr>
                    <a:srgbClr val="CC33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 dirty="0">
                    <a:solidFill>
                      <a:srgbClr val="CC3300"/>
                    </a:solidFill>
                  </a:rPr>
                  <a:t>(resolution-sensitivity issues)‏</a:t>
                </a:r>
              </a:p>
            </p:txBody>
          </p:sp>
          <p:sp>
            <p:nvSpPr>
              <p:cNvPr id="20499" name="Text Box 28"/>
              <p:cNvSpPr txBox="1">
                <a:spLocks noChangeArrowheads="1"/>
              </p:cNvSpPr>
              <p:nvPr/>
            </p:nvSpPr>
            <p:spPr bwMode="auto">
              <a:xfrm>
                <a:off x="6191250" y="5561013"/>
                <a:ext cx="1776412" cy="8604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12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cross-hole</a:t>
                </a:r>
              </a:p>
              <a:p>
                <a:pPr>
                  <a:lnSpc>
                    <a:spcPct val="12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surface-to-hole</a:t>
                </a:r>
              </a:p>
              <a:p>
                <a:pPr>
                  <a:lnSpc>
                    <a:spcPct val="12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surface-to-surface</a:t>
                </a:r>
              </a:p>
            </p:txBody>
          </p:sp>
          <p:grpSp>
            <p:nvGrpSpPr>
              <p:cNvPr id="20500" name="Group 30"/>
              <p:cNvGrpSpPr>
                <a:grpSpLocks/>
              </p:cNvGrpSpPr>
              <p:nvPr/>
            </p:nvGrpSpPr>
            <p:grpSpPr bwMode="auto">
              <a:xfrm>
                <a:off x="5721350" y="4811713"/>
                <a:ext cx="2720975" cy="1654175"/>
                <a:chOff x="3604" y="3031"/>
                <a:chExt cx="1714" cy="1042"/>
              </a:xfrm>
            </p:grpSpPr>
            <p:sp>
              <p:nvSpPr>
                <p:cNvPr id="20501" name="Rectangle 31"/>
                <p:cNvSpPr>
                  <a:spLocks noChangeArrowheads="1"/>
                </p:cNvSpPr>
                <p:nvPr/>
              </p:nvSpPr>
              <p:spPr bwMode="auto">
                <a:xfrm>
                  <a:off x="3604" y="3031"/>
                  <a:ext cx="1715" cy="1043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0502" name="Line 32"/>
                <p:cNvSpPr>
                  <a:spLocks noChangeShapeType="1"/>
                </p:cNvSpPr>
                <p:nvPr/>
              </p:nvSpPr>
              <p:spPr bwMode="auto">
                <a:xfrm>
                  <a:off x="3609" y="3460"/>
                  <a:ext cx="1706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9" name="Gruppo 36"/>
          <p:cNvGrpSpPr>
            <a:grpSpLocks/>
          </p:cNvGrpSpPr>
          <p:nvPr/>
        </p:nvGrpSpPr>
        <p:grpSpPr bwMode="auto">
          <a:xfrm>
            <a:off x="3630613" y="4406900"/>
            <a:ext cx="4865687" cy="2058988"/>
            <a:chOff x="3630613" y="4406900"/>
            <a:chExt cx="4865687" cy="2059060"/>
          </a:xfrm>
        </p:grpSpPr>
        <p:grpSp>
          <p:nvGrpSpPr>
            <p:cNvPr id="20490" name="Gruppo 34"/>
            <p:cNvGrpSpPr>
              <a:grpSpLocks/>
            </p:cNvGrpSpPr>
            <p:nvPr/>
          </p:nvGrpSpPr>
          <p:grpSpPr bwMode="auto">
            <a:xfrm>
              <a:off x="5699125" y="4762572"/>
              <a:ext cx="2797175" cy="1703388"/>
              <a:chOff x="5699125" y="2705100"/>
              <a:chExt cx="2797175" cy="1703388"/>
            </a:xfrm>
          </p:grpSpPr>
          <p:sp>
            <p:nvSpPr>
              <p:cNvPr id="20492" name="Text Box 21"/>
              <p:cNvSpPr txBox="1">
                <a:spLocks noChangeArrowheads="1"/>
              </p:cNvSpPr>
              <p:nvPr/>
            </p:nvSpPr>
            <p:spPr bwMode="auto">
              <a:xfrm>
                <a:off x="5922963" y="2765425"/>
                <a:ext cx="2352224" cy="52542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CC33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 dirty="0">
                    <a:solidFill>
                      <a:srgbClr val="CC3300"/>
                    </a:solidFill>
                  </a:rPr>
                  <a:t>Hydrology – Geophysics</a:t>
                </a:r>
              </a:p>
              <a:p>
                <a:pPr>
                  <a:buClr>
                    <a:srgbClr val="CC3300"/>
                  </a:buClr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1" dirty="0">
                    <a:solidFill>
                      <a:srgbClr val="CC3300"/>
                    </a:solidFill>
                  </a:rPr>
                  <a:t>constitutive relationships</a:t>
                </a:r>
              </a:p>
            </p:txBody>
          </p:sp>
          <p:sp>
            <p:nvSpPr>
              <p:cNvPr id="20493" name="Text Box 22"/>
              <p:cNvSpPr txBox="1">
                <a:spLocks noChangeArrowheads="1"/>
              </p:cNvSpPr>
              <p:nvPr/>
            </p:nvSpPr>
            <p:spPr bwMode="auto">
              <a:xfrm>
                <a:off x="5895975" y="3389313"/>
                <a:ext cx="2420938" cy="9239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lnSpc>
                    <a:spcPct val="13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dielectric properties (GPR)‏</a:t>
                </a:r>
              </a:p>
              <a:p>
                <a:pPr>
                  <a:lnSpc>
                    <a:spcPct val="13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DC resistivity (ERT)‏</a:t>
                </a:r>
              </a:p>
              <a:p>
                <a:pPr>
                  <a:lnSpc>
                    <a:spcPct val="130000"/>
                  </a:lnSpc>
                  <a:buFont typeface="Comic Sans MS" pitchFamily="66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>
                    <a:solidFill>
                      <a:srgbClr val="000000"/>
                    </a:solidFill>
                  </a:rPr>
                  <a:t>complex resistivity (SIP)‏</a:t>
                </a:r>
              </a:p>
            </p:txBody>
          </p:sp>
          <p:sp>
            <p:nvSpPr>
              <p:cNvPr id="20494" name="Rectangle 23"/>
              <p:cNvSpPr>
                <a:spLocks noChangeArrowheads="1"/>
              </p:cNvSpPr>
              <p:nvPr/>
            </p:nvSpPr>
            <p:spPr bwMode="auto">
              <a:xfrm>
                <a:off x="5699125" y="2705100"/>
                <a:ext cx="2797175" cy="1703388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495" name="Line 24"/>
              <p:cNvSpPr>
                <a:spLocks noChangeShapeType="1"/>
              </p:cNvSpPr>
              <p:nvPr/>
            </p:nvSpPr>
            <p:spPr bwMode="auto">
              <a:xfrm>
                <a:off x="5707063" y="3405188"/>
                <a:ext cx="2782888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0491" name="Line 33"/>
            <p:cNvSpPr>
              <a:spLocks noChangeShapeType="1"/>
            </p:cNvSpPr>
            <p:nvPr/>
          </p:nvSpPr>
          <p:spPr bwMode="auto">
            <a:xfrm>
              <a:off x="3630613" y="4406900"/>
              <a:ext cx="2008187" cy="1068388"/>
            </a:xfrm>
            <a:prstGeom prst="line">
              <a:avLst/>
            </a:prstGeom>
            <a:noFill/>
            <a:ln w="28440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486" name="Rectangle 35"/>
          <p:cNvSpPr>
            <a:spLocks noChangeArrowheads="1"/>
          </p:cNvSpPr>
          <p:nvPr/>
        </p:nvSpPr>
        <p:spPr bwMode="auto">
          <a:xfrm>
            <a:off x="323850" y="858838"/>
            <a:ext cx="1558925" cy="180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measured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or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simulated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geophysical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quantity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(saturation, 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concentration)‏</a:t>
            </a:r>
          </a:p>
        </p:txBody>
      </p:sp>
      <p:sp>
        <p:nvSpPr>
          <p:cNvPr id="20487" name="Rectangle 36"/>
          <p:cNvSpPr>
            <a:spLocks noChangeArrowheads="1"/>
          </p:cNvSpPr>
          <p:nvPr/>
        </p:nvSpPr>
        <p:spPr bwMode="auto">
          <a:xfrm>
            <a:off x="2600325" y="1041400"/>
            <a:ext cx="1636713" cy="13239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measured 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or 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simulated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geophysical</a:t>
            </a:r>
          </a:p>
          <a:p>
            <a:pPr>
              <a:buClr>
                <a:srgbClr val="FF0000"/>
              </a:buClr>
              <a:buFont typeface="CommonBullets" pitchFamily="34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0488" name="Rectangle 37"/>
          <p:cNvSpPr>
            <a:spLocks noChangeArrowheads="1"/>
          </p:cNvSpPr>
          <p:nvPr/>
        </p:nvSpPr>
        <p:spPr bwMode="auto">
          <a:xfrm>
            <a:off x="309563" y="806450"/>
            <a:ext cx="4046537" cy="1909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89" name="AutoShape 38"/>
          <p:cNvSpPr>
            <a:spLocks noChangeArrowheads="1"/>
          </p:cNvSpPr>
          <p:nvPr/>
        </p:nvSpPr>
        <p:spPr bwMode="auto">
          <a:xfrm>
            <a:off x="1762125" y="1371600"/>
            <a:ext cx="698500" cy="617538"/>
          </a:xfrm>
          <a:prstGeom prst="leftRightArrow">
            <a:avLst>
              <a:gd name="adj1" fmla="val 50000"/>
              <a:gd name="adj2" fmla="val 2262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754564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Hydro-geophysics</a:t>
            </a:r>
            <a:r>
              <a:rPr lang="en-US" b="1" dirty="0"/>
              <a:t>: </a:t>
            </a:r>
            <a:r>
              <a:rPr lang="en-GB" altLang="en-US" b="1" dirty="0" smtClean="0">
                <a:solidFill>
                  <a:srgbClr val="CC0000"/>
                </a:solidFill>
              </a:rPr>
              <a:t>a </a:t>
            </a:r>
            <a:r>
              <a:rPr lang="en-GB" altLang="en-US" b="1" dirty="0">
                <a:solidFill>
                  <a:srgbClr val="CC0000"/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b="1" dirty="0" smtClean="0"/>
              <a:t>A </a:t>
            </a:r>
            <a:r>
              <a:rPr lang="it-IT" b="1" dirty="0" err="1" smtClean="0"/>
              <a:t>Glimpse</a:t>
            </a:r>
            <a:r>
              <a:rPr lang="it-IT" b="1" dirty="0" smtClean="0"/>
              <a:t> to a </a:t>
            </a:r>
            <a:r>
              <a:rPr lang="it-IT" b="1" dirty="0" err="1" smtClean="0"/>
              <a:t>number</a:t>
            </a:r>
            <a:r>
              <a:rPr lang="it-IT" b="1" dirty="0" smtClean="0"/>
              <a:t> of </a:t>
            </a:r>
            <a:r>
              <a:rPr lang="it-IT" b="1" dirty="0" err="1" smtClean="0"/>
              <a:t>applications</a:t>
            </a:r>
            <a:r>
              <a:rPr lang="it-IT" b="1" dirty="0" smtClean="0"/>
              <a:t> 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Conclusions and outlook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6925" y="731781"/>
            <a:ext cx="47997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000" b="1" dirty="0" smtClean="0">
                <a:latin typeface="Comic Sans MS" pitchFamily="66" charset="0"/>
              </a:rPr>
              <a:t>A </a:t>
            </a:r>
            <a:r>
              <a:rPr lang="it-IT" sz="3000" b="1" dirty="0" err="1" smtClean="0">
                <a:latin typeface="Comic Sans MS" pitchFamily="66" charset="0"/>
              </a:rPr>
              <a:t>glimpse</a:t>
            </a:r>
            <a:r>
              <a:rPr lang="it-IT" sz="3000" b="1" dirty="0" smtClean="0">
                <a:latin typeface="Comic Sans MS" pitchFamily="66" charset="0"/>
              </a:rPr>
              <a:t> to </a:t>
            </a:r>
            <a:r>
              <a:rPr lang="it-IT" sz="3000" b="1" dirty="0" err="1" smtClean="0">
                <a:latin typeface="Comic Sans MS" pitchFamily="66" charset="0"/>
              </a:rPr>
              <a:t>applications</a:t>
            </a:r>
            <a:endParaRPr lang="it-IT" sz="3000" b="1" dirty="0" smtClean="0">
              <a:latin typeface="Comic Sans MS" pitchFamily="66" charset="0"/>
            </a:endParaRPr>
          </a:p>
        </p:txBody>
      </p:sp>
      <p:sp>
        <p:nvSpPr>
          <p:cNvPr id="6" name="Avanti o successivo 5">
            <a:hlinkClick r:id="rId3" action="ppaction://hlinksldjump" highlightClick="1"/>
          </p:cNvPr>
          <p:cNvSpPr/>
          <p:nvPr/>
        </p:nvSpPr>
        <p:spPr bwMode="auto">
          <a:xfrm>
            <a:off x="368490" y="1460312"/>
            <a:ext cx="504967" cy="600501"/>
          </a:xfrm>
          <a:prstGeom prst="actionButtonForwardNext">
            <a:avLst/>
          </a:prstGeom>
          <a:solidFill>
            <a:srgbClr val="FF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Avanti o successivo 8">
            <a:hlinkClick r:id="rId4" action="ppaction://hlinksldjump" highlightClick="1"/>
          </p:cNvPr>
          <p:cNvSpPr/>
          <p:nvPr/>
        </p:nvSpPr>
        <p:spPr bwMode="auto">
          <a:xfrm>
            <a:off x="5941232" y="2341230"/>
            <a:ext cx="504967" cy="600501"/>
          </a:xfrm>
          <a:prstGeom prst="actionButtonForwardNex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37267" y="2450411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Hyporheic zone</a:t>
            </a:r>
            <a:endParaRPr lang="it-IT" dirty="0"/>
          </a:p>
        </p:txBody>
      </p:sp>
      <p:sp>
        <p:nvSpPr>
          <p:cNvPr id="11" name="Avanti o successivo 10">
            <a:hlinkClick r:id="rId5" action="ppaction://hlinksldjump" highlightClick="1"/>
          </p:cNvPr>
          <p:cNvSpPr/>
          <p:nvPr/>
        </p:nvSpPr>
        <p:spPr bwMode="auto">
          <a:xfrm>
            <a:off x="384413" y="2232035"/>
            <a:ext cx="504967" cy="600501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80448" y="1531506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Vadose zone</a:t>
            </a:r>
            <a:endParaRPr lang="it-IT" dirty="0"/>
          </a:p>
        </p:txBody>
      </p:sp>
      <p:sp>
        <p:nvSpPr>
          <p:cNvPr id="13" name="Avanti o successivo 12">
            <a:hlinkClick r:id="rId6" action="ppaction://hlinksldjump" highlightClick="1"/>
          </p:cNvPr>
          <p:cNvSpPr/>
          <p:nvPr/>
        </p:nvSpPr>
        <p:spPr bwMode="auto">
          <a:xfrm>
            <a:off x="384413" y="2991149"/>
            <a:ext cx="504967" cy="600501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80448" y="3100330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Hillslope</a:t>
            </a:r>
            <a:endParaRPr lang="it-IT" dirty="0"/>
          </a:p>
        </p:txBody>
      </p:sp>
      <p:sp>
        <p:nvSpPr>
          <p:cNvPr id="15" name="Avanti o successivo 14">
            <a:hlinkClick r:id="rId7" action="ppaction://hlinksldjump" highlightClick="1"/>
          </p:cNvPr>
          <p:cNvSpPr/>
          <p:nvPr/>
        </p:nvSpPr>
        <p:spPr bwMode="auto">
          <a:xfrm>
            <a:off x="384413" y="3714493"/>
            <a:ext cx="504967" cy="600501"/>
          </a:xfrm>
          <a:prstGeom prst="actionButtonForwardNext">
            <a:avLst/>
          </a:prstGeom>
          <a:solidFill>
            <a:srgbClr val="FF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80448" y="382367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Catchment</a:t>
            </a:r>
            <a:endParaRPr lang="it-IT" dirty="0"/>
          </a:p>
        </p:txBody>
      </p:sp>
      <p:sp>
        <p:nvSpPr>
          <p:cNvPr id="17" name="Avanti o successivo 16">
            <a:hlinkClick r:id="rId8" action="ppaction://hlinksldjump" highlightClick="1"/>
          </p:cNvPr>
          <p:cNvSpPr/>
          <p:nvPr/>
        </p:nvSpPr>
        <p:spPr bwMode="auto">
          <a:xfrm>
            <a:off x="384413" y="4424189"/>
            <a:ext cx="504967" cy="600501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80448" y="4533370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Contamination</a:t>
            </a:r>
            <a:endParaRPr lang="it-IT" dirty="0"/>
          </a:p>
        </p:txBody>
      </p:sp>
      <p:sp>
        <p:nvSpPr>
          <p:cNvPr id="19" name="Avanti o successivo 18">
            <a:hlinkClick r:id="rId9" action="ppaction://hlinksldjump" highlightClick="1"/>
          </p:cNvPr>
          <p:cNvSpPr/>
          <p:nvPr/>
        </p:nvSpPr>
        <p:spPr bwMode="auto">
          <a:xfrm>
            <a:off x="5941232" y="1631534"/>
            <a:ext cx="504967" cy="600501"/>
          </a:xfrm>
          <a:prstGeom prst="actionButtonForwardNext">
            <a:avLst/>
          </a:prstGeom>
          <a:solidFill>
            <a:srgbClr val="FF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637267" y="1740715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Critical zone</a:t>
            </a:r>
            <a:endParaRPr lang="it-IT" dirty="0"/>
          </a:p>
        </p:txBody>
      </p:sp>
      <p:sp>
        <p:nvSpPr>
          <p:cNvPr id="21" name="Avanti o successivo 20">
            <a:hlinkClick r:id="rId10" action="ppaction://hlinksldjump" highlightClick="1"/>
          </p:cNvPr>
          <p:cNvSpPr/>
          <p:nvPr/>
        </p:nvSpPr>
        <p:spPr bwMode="auto">
          <a:xfrm>
            <a:off x="5954974" y="3198190"/>
            <a:ext cx="504967" cy="600501"/>
          </a:xfrm>
          <a:prstGeom prst="actionButtonForwardNext">
            <a:avLst/>
          </a:prstGeom>
          <a:solidFill>
            <a:srgbClr val="FF97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651009" y="3307371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080448" y="230874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Aquifers</a:t>
            </a:r>
            <a:endParaRPr lang="it-IT" dirty="0"/>
          </a:p>
        </p:txBody>
      </p:sp>
      <p:sp>
        <p:nvSpPr>
          <p:cNvPr id="24" name="Avanti o successivo 23">
            <a:hlinkClick r:id="rId11" action="ppaction://hlinksldjump" highlightClick="1"/>
          </p:cNvPr>
          <p:cNvSpPr/>
          <p:nvPr/>
        </p:nvSpPr>
        <p:spPr bwMode="auto">
          <a:xfrm>
            <a:off x="2770313" y="6102182"/>
            <a:ext cx="504967" cy="600501"/>
          </a:xfrm>
          <a:prstGeom prst="actionButtonForwardNext">
            <a:avLst/>
          </a:prstGeom>
          <a:solidFill>
            <a:srgbClr val="FF97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466348" y="6211363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 smtClean="0"/>
              <a:t>Acknowledgments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0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C:\Giorgio\Lezioni\UNIPD\x-ray\0013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0" b="8847"/>
          <a:stretch/>
        </p:blipFill>
        <p:spPr bwMode="auto">
          <a:xfrm>
            <a:off x="0" y="502023"/>
            <a:ext cx="9144000" cy="64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84132" y="900952"/>
            <a:ext cx="7772400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6000" kern="0" dirty="0" smtClean="0">
                <a:solidFill>
                  <a:schemeClr val="bg1"/>
                </a:solidFill>
                <a:latin typeface="Comic Sans MS" pitchFamily="66" charset="0"/>
              </a:rPr>
              <a:t>Geophysical Imaging</a:t>
            </a:r>
          </a:p>
        </p:txBody>
      </p:sp>
      <p:sp>
        <p:nvSpPr>
          <p:cNvPr id="2" name="Rettangolo 1"/>
          <p:cNvSpPr/>
          <p:nvPr/>
        </p:nvSpPr>
        <p:spPr bwMode="auto">
          <a:xfrm>
            <a:off x="0" y="6257364"/>
            <a:ext cx="1568824" cy="645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8044859" y="6454587"/>
            <a:ext cx="1090176" cy="4482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01059" name="Picture 3" descr="C:\Giorgio\GNGTS2014\Lectio_Magistralis\images0CEREHG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46" y="2160917"/>
            <a:ext cx="3795244" cy="46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198658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Hydro-geophysics: </a:t>
            </a:r>
            <a:r>
              <a:rPr lang="en-GB" alt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GB" alt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Glimpse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number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applications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l">
              <a:spcAft>
                <a:spcPts val="2400"/>
              </a:spcAft>
              <a:buClr>
                <a:srgbClr val="CC0000"/>
              </a:buClr>
            </a:pPr>
            <a:r>
              <a:rPr lang="en-US" sz="2300" b="1" dirty="0" err="1" smtClean="0">
                <a:solidFill>
                  <a:srgbClr val="C00000"/>
                </a:solidFill>
              </a:rPr>
              <a:t>Vadose</a:t>
            </a:r>
            <a:r>
              <a:rPr lang="en-US" sz="2300" b="1" dirty="0" smtClean="0">
                <a:solidFill>
                  <a:srgbClr val="C00000"/>
                </a:solidFill>
              </a:rPr>
              <a:t> zone characterization</a:t>
            </a:r>
            <a:endParaRPr lang="en-US" sz="2300" b="1" dirty="0" smtClean="0"/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Conclusions and outlook</a:t>
            </a:r>
            <a:endParaRPr lang="en-US" sz="23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2930525" y="2844800"/>
            <a:ext cx="1289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latin typeface="Arial" pitchFamily="34" charset="0"/>
              </a:rPr>
              <a:t>Borehole A</a:t>
            </a:r>
          </a:p>
          <a:p>
            <a:pPr eaLnBrk="1" hangingPunct="1"/>
            <a:r>
              <a:rPr lang="en-US" sz="1600" dirty="0">
                <a:latin typeface="Arial" pitchFamily="34" charset="0"/>
              </a:rPr>
              <a:t>ERT &amp; GPR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88913" y="6067425"/>
            <a:ext cx="1289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Arial" pitchFamily="34" charset="0"/>
              </a:rPr>
              <a:t>Borehole C</a:t>
            </a:r>
          </a:p>
          <a:p>
            <a:pPr eaLnBrk="1" hangingPunct="1"/>
            <a:r>
              <a:rPr lang="en-US" sz="1600">
                <a:latin typeface="Arial" pitchFamily="34" charset="0"/>
              </a:rPr>
              <a:t>ERT &amp; GPR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4048125" y="6045200"/>
            <a:ext cx="1231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Arial" pitchFamily="34" charset="0"/>
              </a:rPr>
              <a:t>Borehole B</a:t>
            </a:r>
          </a:p>
          <a:p>
            <a:pPr eaLnBrk="1" hangingPunct="1"/>
            <a:r>
              <a:rPr lang="en-US" sz="1600">
                <a:latin typeface="Arial" pitchFamily="34" charset="0"/>
              </a:rPr>
              <a:t>ERT &amp;GPR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25463" y="4416425"/>
            <a:ext cx="1198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Arial" pitchFamily="34" charset="0"/>
              </a:rPr>
              <a:t>Borehole D</a:t>
            </a:r>
          </a:p>
          <a:p>
            <a:pPr eaLnBrk="1" hangingPunct="1"/>
            <a:r>
              <a:rPr lang="en-US" sz="1200">
                <a:latin typeface="Arial" pitchFamily="34" charset="0"/>
              </a:rPr>
              <a:t>(</a:t>
            </a:r>
            <a:r>
              <a:rPr lang="en-US" sz="1200" i="1">
                <a:latin typeface="Arial" pitchFamily="34" charset="0"/>
              </a:rPr>
              <a:t>cored</a:t>
            </a:r>
            <a:r>
              <a:rPr lang="en-US" sz="1200">
                <a:latin typeface="Arial" pitchFamily="34" charset="0"/>
              </a:rPr>
              <a:t>)</a:t>
            </a:r>
          </a:p>
        </p:txBody>
      </p:sp>
      <p:sp>
        <p:nvSpPr>
          <p:cNvPr id="26631" name="Rectangle 6" descr="20%"/>
          <p:cNvSpPr>
            <a:spLocks noChangeArrowheads="1"/>
          </p:cNvSpPr>
          <p:nvPr/>
        </p:nvSpPr>
        <p:spPr bwMode="auto">
          <a:xfrm rot="3562267">
            <a:off x="3263106" y="4391819"/>
            <a:ext cx="150813" cy="714375"/>
          </a:xfrm>
          <a:prstGeom prst="rect">
            <a:avLst/>
          </a:prstGeom>
          <a:pattFill prst="pct20">
            <a:fgClr>
              <a:srgbClr val="CC3300"/>
            </a:fgClr>
            <a:bgClr>
              <a:schemeClr val="bg1"/>
            </a:bgClr>
          </a:patt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2" name="Oval 7"/>
          <p:cNvSpPr>
            <a:spLocks noChangeArrowheads="1"/>
          </p:cNvSpPr>
          <p:nvPr/>
        </p:nvSpPr>
        <p:spPr bwMode="auto">
          <a:xfrm>
            <a:off x="1011238" y="5962650"/>
            <a:ext cx="176212" cy="177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3" name="Oval 8"/>
          <p:cNvSpPr>
            <a:spLocks noChangeArrowheads="1"/>
          </p:cNvSpPr>
          <p:nvPr/>
        </p:nvSpPr>
        <p:spPr bwMode="auto">
          <a:xfrm>
            <a:off x="1768475" y="4651375"/>
            <a:ext cx="177800" cy="1762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4" name="Oval 9"/>
          <p:cNvSpPr>
            <a:spLocks noChangeArrowheads="1"/>
          </p:cNvSpPr>
          <p:nvPr/>
        </p:nvSpPr>
        <p:spPr bwMode="auto">
          <a:xfrm>
            <a:off x="3986213" y="5972175"/>
            <a:ext cx="177800" cy="177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5" name="Oval 10"/>
          <p:cNvSpPr>
            <a:spLocks noChangeArrowheads="1"/>
          </p:cNvSpPr>
          <p:nvPr/>
        </p:nvSpPr>
        <p:spPr bwMode="auto">
          <a:xfrm>
            <a:off x="2498725" y="3408363"/>
            <a:ext cx="176213" cy="177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6" name="Rectangle 11"/>
          <p:cNvSpPr>
            <a:spLocks noChangeArrowheads="1"/>
          </p:cNvSpPr>
          <p:nvPr/>
        </p:nvSpPr>
        <p:spPr bwMode="auto">
          <a:xfrm>
            <a:off x="3624263" y="4246563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solidFill>
                  <a:srgbClr val="CC3300"/>
                </a:solidFill>
                <a:latin typeface="Arial" pitchFamily="34" charset="0"/>
              </a:rPr>
              <a:t>trench</a:t>
            </a:r>
          </a:p>
        </p:txBody>
      </p:sp>
      <p:sp>
        <p:nvSpPr>
          <p:cNvPr id="26637" name="Rectangle 12"/>
          <p:cNvSpPr>
            <a:spLocks noChangeArrowheads="1"/>
          </p:cNvSpPr>
          <p:nvPr/>
        </p:nvSpPr>
        <p:spPr bwMode="auto">
          <a:xfrm>
            <a:off x="277813" y="792163"/>
            <a:ext cx="56172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 dirty="0" err="1">
                <a:solidFill>
                  <a:srgbClr val="C00000"/>
                </a:solidFill>
              </a:rPr>
              <a:t>Characterisation</a:t>
            </a:r>
            <a:r>
              <a:rPr lang="en-US" b="1" dirty="0">
                <a:solidFill>
                  <a:srgbClr val="C00000"/>
                </a:solidFill>
              </a:rPr>
              <a:t> of the vadose zone</a:t>
            </a:r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of the Po river plain sediments:</a:t>
            </a:r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the Gorgonzola (Milan) test site</a:t>
            </a:r>
          </a:p>
        </p:txBody>
      </p:sp>
      <p:sp>
        <p:nvSpPr>
          <p:cNvPr id="26638" name="AutoShape 13"/>
          <p:cNvSpPr>
            <a:spLocks noChangeArrowheads="1"/>
          </p:cNvSpPr>
          <p:nvPr/>
        </p:nvSpPr>
        <p:spPr bwMode="auto">
          <a:xfrm>
            <a:off x="1090613" y="3479800"/>
            <a:ext cx="2992437" cy="2586038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 rot="-3477247">
            <a:off x="1776413" y="4008438"/>
            <a:ext cx="8064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latin typeface="Arial" pitchFamily="34" charset="0"/>
              </a:rPr>
              <a:t>7.95 m</a:t>
            </a:r>
          </a:p>
        </p:txBody>
      </p:sp>
      <p:sp>
        <p:nvSpPr>
          <p:cNvPr id="26640" name="Rectangle 15"/>
          <p:cNvSpPr>
            <a:spLocks noChangeArrowheads="1"/>
          </p:cNvSpPr>
          <p:nvPr/>
        </p:nvSpPr>
        <p:spPr bwMode="auto">
          <a:xfrm rot="3588520">
            <a:off x="3216275" y="5067300"/>
            <a:ext cx="8064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latin typeface="Arial" pitchFamily="34" charset="0"/>
              </a:rPr>
              <a:t>6.65 m</a:t>
            </a:r>
          </a:p>
        </p:txBody>
      </p:sp>
      <p:sp>
        <p:nvSpPr>
          <p:cNvPr id="26641" name="Rectangle 16"/>
          <p:cNvSpPr>
            <a:spLocks noChangeArrowheads="1"/>
          </p:cNvSpPr>
          <p:nvPr/>
        </p:nvSpPr>
        <p:spPr bwMode="auto">
          <a:xfrm>
            <a:off x="2189163" y="5902325"/>
            <a:ext cx="806450" cy="33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latin typeface="Arial" pitchFamily="34" charset="0"/>
              </a:rPr>
              <a:t>7.20 m</a:t>
            </a:r>
          </a:p>
        </p:txBody>
      </p:sp>
      <p:pic>
        <p:nvPicPr>
          <p:cNvPr id="26643" name="Picture 64" descr="PB230079"/>
          <p:cNvPicPr>
            <a:picLocks noChangeAspect="1" noChangeArrowheads="1"/>
          </p:cNvPicPr>
          <p:nvPr/>
        </p:nvPicPr>
        <p:blipFill>
          <a:blip r:embed="rId3"/>
          <a:srcRect l="6604" t="6216" r="4179" b="7587"/>
          <a:stretch>
            <a:fillRect/>
          </a:stretch>
        </p:blipFill>
        <p:spPr bwMode="auto">
          <a:xfrm>
            <a:off x="63500" y="2051050"/>
            <a:ext cx="2201863" cy="15970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0" name="Picture 4" descr="P70501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5032" y="956763"/>
            <a:ext cx="2449512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648200" y="4708393"/>
            <a:ext cx="4305300" cy="92078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54000" tIns="21600" rIns="54000" bIns="2160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chemeClr val="accent2"/>
                </a:solidFill>
              </a:rPr>
              <a:t>Water </a:t>
            </a:r>
            <a:r>
              <a:rPr lang="it-IT" sz="1800" dirty="0" err="1" smtClean="0">
                <a:solidFill>
                  <a:schemeClr val="accent2"/>
                </a:solidFill>
              </a:rPr>
              <a:t>injection</a:t>
            </a:r>
            <a:r>
              <a:rPr lang="it-IT" sz="1800" dirty="0" smtClean="0">
                <a:solidFill>
                  <a:schemeClr val="accent2"/>
                </a:solidFill>
              </a:rPr>
              <a:t> </a:t>
            </a:r>
            <a:r>
              <a:rPr lang="it-IT" sz="1800" dirty="0" err="1" smtClean="0">
                <a:solidFill>
                  <a:schemeClr val="accent2"/>
                </a:solidFill>
              </a:rPr>
              <a:t>experiment</a:t>
            </a:r>
            <a:r>
              <a:rPr lang="it-IT" sz="1800" dirty="0" smtClean="0">
                <a:solidFill>
                  <a:schemeClr val="accent2"/>
                </a:solidFill>
              </a:rPr>
              <a:t> in trench</a:t>
            </a:r>
          </a:p>
          <a:p>
            <a:pPr>
              <a:lnSpc>
                <a:spcPct val="150000"/>
              </a:lnSpc>
            </a:pPr>
            <a:r>
              <a:rPr lang="it-IT" sz="1800" dirty="0" smtClean="0">
                <a:solidFill>
                  <a:schemeClr val="accent2"/>
                </a:solidFill>
              </a:rPr>
              <a:t>22 </a:t>
            </a:r>
            <a:r>
              <a:rPr lang="it-IT" sz="1800" dirty="0">
                <a:solidFill>
                  <a:schemeClr val="accent2"/>
                </a:solidFill>
              </a:rPr>
              <a:t>m</a:t>
            </a:r>
            <a:r>
              <a:rPr lang="it-IT" sz="1800" baseline="30000" dirty="0">
                <a:solidFill>
                  <a:schemeClr val="accent2"/>
                </a:solidFill>
              </a:rPr>
              <a:t>3</a:t>
            </a:r>
            <a:r>
              <a:rPr lang="it-IT" sz="1800" dirty="0">
                <a:solidFill>
                  <a:schemeClr val="accent2"/>
                </a:solidFill>
              </a:rPr>
              <a:t> </a:t>
            </a:r>
            <a:r>
              <a:rPr lang="it-IT" sz="1800" dirty="0" err="1">
                <a:solidFill>
                  <a:schemeClr val="accent2"/>
                </a:solidFill>
              </a:rPr>
              <a:t>of</a:t>
            </a:r>
            <a:r>
              <a:rPr lang="it-IT" sz="1800" dirty="0">
                <a:solidFill>
                  <a:schemeClr val="accent2"/>
                </a:solidFill>
              </a:rPr>
              <a:t> </a:t>
            </a:r>
            <a:r>
              <a:rPr lang="it-IT" sz="1800" dirty="0" smtClean="0">
                <a:solidFill>
                  <a:schemeClr val="accent2"/>
                </a:solidFill>
              </a:rPr>
              <a:t>water in </a:t>
            </a:r>
            <a:r>
              <a:rPr lang="it-IT" sz="1800" dirty="0">
                <a:solidFill>
                  <a:schemeClr val="accent2"/>
                </a:solidFill>
              </a:rPr>
              <a:t>10 </a:t>
            </a:r>
            <a:r>
              <a:rPr lang="it-IT" sz="1800" dirty="0" err="1" smtClean="0">
                <a:solidFill>
                  <a:schemeClr val="accent2"/>
                </a:solidFill>
              </a:rPr>
              <a:t>hours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it-IT" sz="200" dirty="0">
              <a:solidFill>
                <a:schemeClr val="accent2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908800" y="6515100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Deiana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VZJ, 2008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06450" y="1114425"/>
            <a:ext cx="7508875" cy="5443538"/>
            <a:chOff x="368" y="608"/>
            <a:chExt cx="5011" cy="3554"/>
          </a:xfrm>
        </p:grpSpPr>
        <p:sp>
          <p:nvSpPr>
            <p:cNvPr id="1362947" name="Text Box 3"/>
            <p:cNvSpPr txBox="1">
              <a:spLocks noChangeArrowheads="1"/>
            </p:cNvSpPr>
            <p:nvPr/>
          </p:nvSpPr>
          <p:spPr bwMode="auto">
            <a:xfrm>
              <a:off x="384" y="2978"/>
              <a:ext cx="534" cy="5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/>
                <a:t>ZOP</a:t>
              </a:r>
            </a:p>
            <a:p>
              <a:r>
                <a:rPr lang="it-IT"/>
                <a:t>GPR</a:t>
              </a:r>
            </a:p>
          </p:txBody>
        </p:sp>
        <p:sp>
          <p:nvSpPr>
            <p:cNvPr id="1362948" name="Text Box 4"/>
            <p:cNvSpPr txBox="1">
              <a:spLocks noChangeArrowheads="1"/>
            </p:cNvSpPr>
            <p:nvPr/>
          </p:nvSpPr>
          <p:spPr bwMode="auto">
            <a:xfrm>
              <a:off x="368" y="1347"/>
              <a:ext cx="522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/>
                <a:t>ERT</a:t>
              </a:r>
            </a:p>
          </p:txBody>
        </p:sp>
        <p:sp>
          <p:nvSpPr>
            <p:cNvPr id="1362949" name="Rectangle 5"/>
            <p:cNvSpPr>
              <a:spLocks noChangeArrowheads="1"/>
            </p:cNvSpPr>
            <p:nvPr/>
          </p:nvSpPr>
          <p:spPr bwMode="auto">
            <a:xfrm>
              <a:off x="1246" y="608"/>
              <a:ext cx="3655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3 hr                      11 hr                      22 hr                    45 hr                   117 hr                   141 hr </a:t>
              </a:r>
              <a:endParaRPr lang="it-IT" sz="3600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056" y="778"/>
              <a:ext cx="577" cy="1574"/>
              <a:chOff x="2854" y="676"/>
              <a:chExt cx="650" cy="1678"/>
            </a:xfrm>
          </p:grpSpPr>
          <p:pic>
            <p:nvPicPr>
              <p:cNvPr id="1362951" name="Picture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72" y="694"/>
                <a:ext cx="516" cy="1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2952" name="Line 8"/>
              <p:cNvSpPr>
                <a:spLocks noChangeShapeType="1"/>
              </p:cNvSpPr>
              <p:nvPr/>
            </p:nvSpPr>
            <p:spPr bwMode="auto">
              <a:xfrm>
                <a:off x="2972" y="2239"/>
                <a:ext cx="5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53" name="Line 9"/>
              <p:cNvSpPr>
                <a:spLocks noChangeShapeType="1"/>
              </p:cNvSpPr>
              <p:nvPr/>
            </p:nvSpPr>
            <p:spPr bwMode="auto">
              <a:xfrm flipV="1">
                <a:off x="2972" y="2239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54" name="Line 10"/>
              <p:cNvSpPr>
                <a:spLocks noChangeShapeType="1"/>
              </p:cNvSpPr>
              <p:nvPr/>
            </p:nvSpPr>
            <p:spPr bwMode="auto">
              <a:xfrm flipV="1">
                <a:off x="3127" y="2239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55" name="Line 11"/>
              <p:cNvSpPr>
                <a:spLocks noChangeShapeType="1"/>
              </p:cNvSpPr>
              <p:nvPr/>
            </p:nvSpPr>
            <p:spPr bwMode="auto">
              <a:xfrm flipV="1">
                <a:off x="3283" y="2239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56" name="Line 12"/>
              <p:cNvSpPr>
                <a:spLocks noChangeShapeType="1"/>
              </p:cNvSpPr>
              <p:nvPr/>
            </p:nvSpPr>
            <p:spPr bwMode="auto">
              <a:xfrm flipV="1">
                <a:off x="3438" y="2239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57" name="Rectangle 13"/>
              <p:cNvSpPr>
                <a:spLocks noChangeArrowheads="1"/>
              </p:cNvSpPr>
              <p:nvPr/>
            </p:nvSpPr>
            <p:spPr bwMode="auto">
              <a:xfrm>
                <a:off x="2972" y="2259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2958" name="Rectangle 14"/>
              <p:cNvSpPr>
                <a:spLocks noChangeArrowheads="1"/>
              </p:cNvSpPr>
              <p:nvPr/>
            </p:nvSpPr>
            <p:spPr bwMode="auto">
              <a:xfrm>
                <a:off x="3124" y="2259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2959" name="Rectangle 15"/>
              <p:cNvSpPr>
                <a:spLocks noChangeArrowheads="1"/>
              </p:cNvSpPr>
              <p:nvPr/>
            </p:nvSpPr>
            <p:spPr bwMode="auto">
              <a:xfrm>
                <a:off x="3279" y="2259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2960" name="Rectangle 16"/>
              <p:cNvSpPr>
                <a:spLocks noChangeArrowheads="1"/>
              </p:cNvSpPr>
              <p:nvPr/>
            </p:nvSpPr>
            <p:spPr bwMode="auto">
              <a:xfrm>
                <a:off x="3435" y="2259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2961" name="Rectangle 17"/>
              <p:cNvSpPr>
                <a:spLocks noChangeArrowheads="1"/>
              </p:cNvSpPr>
              <p:nvPr/>
            </p:nvSpPr>
            <p:spPr bwMode="auto">
              <a:xfrm>
                <a:off x="3221" y="2312"/>
                <a:ext cx="33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2962" name="Line 18"/>
              <p:cNvSpPr>
                <a:spLocks noChangeShapeType="1"/>
              </p:cNvSpPr>
              <p:nvPr/>
            </p:nvSpPr>
            <p:spPr bwMode="auto">
              <a:xfrm>
                <a:off x="2972" y="694"/>
                <a:ext cx="5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3" name="Line 19"/>
              <p:cNvSpPr>
                <a:spLocks noChangeShapeType="1"/>
              </p:cNvSpPr>
              <p:nvPr/>
            </p:nvSpPr>
            <p:spPr bwMode="auto">
              <a:xfrm flipV="1">
                <a:off x="2972" y="67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4" name="Line 20"/>
              <p:cNvSpPr>
                <a:spLocks noChangeShapeType="1"/>
              </p:cNvSpPr>
              <p:nvPr/>
            </p:nvSpPr>
            <p:spPr bwMode="auto">
              <a:xfrm flipV="1">
                <a:off x="3127" y="67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5" name="Line 21"/>
              <p:cNvSpPr>
                <a:spLocks noChangeShapeType="1"/>
              </p:cNvSpPr>
              <p:nvPr/>
            </p:nvSpPr>
            <p:spPr bwMode="auto">
              <a:xfrm flipV="1">
                <a:off x="3283" y="67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6" name="Line 22"/>
              <p:cNvSpPr>
                <a:spLocks noChangeShapeType="1"/>
              </p:cNvSpPr>
              <p:nvPr/>
            </p:nvSpPr>
            <p:spPr bwMode="auto">
              <a:xfrm flipV="1">
                <a:off x="3438" y="676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7" name="Line 23"/>
              <p:cNvSpPr>
                <a:spLocks noChangeShapeType="1"/>
              </p:cNvSpPr>
              <p:nvPr/>
            </p:nvSpPr>
            <p:spPr bwMode="auto">
              <a:xfrm flipV="1">
                <a:off x="2972" y="694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8" name="Line 24"/>
              <p:cNvSpPr>
                <a:spLocks noChangeShapeType="1"/>
              </p:cNvSpPr>
              <p:nvPr/>
            </p:nvSpPr>
            <p:spPr bwMode="auto">
              <a:xfrm flipH="1">
                <a:off x="2956" y="223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69" name="Line 25"/>
              <p:cNvSpPr>
                <a:spLocks noChangeShapeType="1"/>
              </p:cNvSpPr>
              <p:nvPr/>
            </p:nvSpPr>
            <p:spPr bwMode="auto">
              <a:xfrm flipH="1">
                <a:off x="2956" y="208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0" name="Line 26"/>
              <p:cNvSpPr>
                <a:spLocks noChangeShapeType="1"/>
              </p:cNvSpPr>
              <p:nvPr/>
            </p:nvSpPr>
            <p:spPr bwMode="auto">
              <a:xfrm flipH="1">
                <a:off x="2956" y="193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1" name="Line 27"/>
              <p:cNvSpPr>
                <a:spLocks noChangeShapeType="1"/>
              </p:cNvSpPr>
              <p:nvPr/>
            </p:nvSpPr>
            <p:spPr bwMode="auto">
              <a:xfrm flipH="1">
                <a:off x="2956" y="1777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2" name="Line 28"/>
              <p:cNvSpPr>
                <a:spLocks noChangeShapeType="1"/>
              </p:cNvSpPr>
              <p:nvPr/>
            </p:nvSpPr>
            <p:spPr bwMode="auto">
              <a:xfrm flipH="1">
                <a:off x="2956" y="162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3" name="Line 29"/>
              <p:cNvSpPr>
                <a:spLocks noChangeShapeType="1"/>
              </p:cNvSpPr>
              <p:nvPr/>
            </p:nvSpPr>
            <p:spPr bwMode="auto">
              <a:xfrm flipH="1">
                <a:off x="2956" y="146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4" name="Line 30"/>
              <p:cNvSpPr>
                <a:spLocks noChangeShapeType="1"/>
              </p:cNvSpPr>
              <p:nvPr/>
            </p:nvSpPr>
            <p:spPr bwMode="auto">
              <a:xfrm flipH="1">
                <a:off x="2956" y="131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5" name="Line 31"/>
              <p:cNvSpPr>
                <a:spLocks noChangeShapeType="1"/>
              </p:cNvSpPr>
              <p:nvPr/>
            </p:nvSpPr>
            <p:spPr bwMode="auto">
              <a:xfrm flipH="1">
                <a:off x="2956" y="115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6" name="Line 32"/>
              <p:cNvSpPr>
                <a:spLocks noChangeShapeType="1"/>
              </p:cNvSpPr>
              <p:nvPr/>
            </p:nvSpPr>
            <p:spPr bwMode="auto">
              <a:xfrm flipH="1">
                <a:off x="2956" y="100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7" name="Line 33"/>
              <p:cNvSpPr>
                <a:spLocks noChangeShapeType="1"/>
              </p:cNvSpPr>
              <p:nvPr/>
            </p:nvSpPr>
            <p:spPr bwMode="auto">
              <a:xfrm flipH="1">
                <a:off x="2956" y="84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8" name="Line 34"/>
              <p:cNvSpPr>
                <a:spLocks noChangeShapeType="1"/>
              </p:cNvSpPr>
              <p:nvPr/>
            </p:nvSpPr>
            <p:spPr bwMode="auto">
              <a:xfrm flipH="1">
                <a:off x="2956" y="69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79" name="Rectangle 35"/>
              <p:cNvSpPr>
                <a:spLocks noChangeArrowheads="1"/>
              </p:cNvSpPr>
              <p:nvPr/>
            </p:nvSpPr>
            <p:spPr bwMode="auto">
              <a:xfrm>
                <a:off x="2909" y="2221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2980" name="Rectangle 36"/>
              <p:cNvSpPr>
                <a:spLocks noChangeArrowheads="1"/>
              </p:cNvSpPr>
              <p:nvPr/>
            </p:nvSpPr>
            <p:spPr bwMode="auto">
              <a:xfrm>
                <a:off x="2909" y="2066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2981" name="Rectangle 37"/>
              <p:cNvSpPr>
                <a:spLocks noChangeArrowheads="1"/>
              </p:cNvSpPr>
              <p:nvPr/>
            </p:nvSpPr>
            <p:spPr bwMode="auto">
              <a:xfrm>
                <a:off x="2909" y="1911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2982" name="Rectangle 38"/>
              <p:cNvSpPr>
                <a:spLocks noChangeArrowheads="1"/>
              </p:cNvSpPr>
              <p:nvPr/>
            </p:nvSpPr>
            <p:spPr bwMode="auto">
              <a:xfrm>
                <a:off x="2909" y="1757"/>
                <a:ext cx="56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2983" name="Rectangle 39"/>
              <p:cNvSpPr>
                <a:spLocks noChangeArrowheads="1"/>
              </p:cNvSpPr>
              <p:nvPr/>
            </p:nvSpPr>
            <p:spPr bwMode="auto">
              <a:xfrm>
                <a:off x="2909" y="160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2984" name="Rectangle 40"/>
              <p:cNvSpPr>
                <a:spLocks noChangeArrowheads="1"/>
              </p:cNvSpPr>
              <p:nvPr/>
            </p:nvSpPr>
            <p:spPr bwMode="auto">
              <a:xfrm>
                <a:off x="2909" y="1449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2985" name="Rectangle 41"/>
              <p:cNvSpPr>
                <a:spLocks noChangeArrowheads="1"/>
              </p:cNvSpPr>
              <p:nvPr/>
            </p:nvSpPr>
            <p:spPr bwMode="auto">
              <a:xfrm>
                <a:off x="2929" y="1295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2986" name="Rectangle 42"/>
              <p:cNvSpPr>
                <a:spLocks noChangeArrowheads="1"/>
              </p:cNvSpPr>
              <p:nvPr/>
            </p:nvSpPr>
            <p:spPr bwMode="auto">
              <a:xfrm>
                <a:off x="2929" y="1140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2987" name="Rectangle 43"/>
              <p:cNvSpPr>
                <a:spLocks noChangeArrowheads="1"/>
              </p:cNvSpPr>
              <p:nvPr/>
            </p:nvSpPr>
            <p:spPr bwMode="auto">
              <a:xfrm>
                <a:off x="2929" y="985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2988" name="Rectangle 44"/>
              <p:cNvSpPr>
                <a:spLocks noChangeArrowheads="1"/>
              </p:cNvSpPr>
              <p:nvPr/>
            </p:nvSpPr>
            <p:spPr bwMode="auto">
              <a:xfrm>
                <a:off x="2929" y="830"/>
                <a:ext cx="33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2989" name="Rectangle 45"/>
              <p:cNvSpPr>
                <a:spLocks noChangeArrowheads="1"/>
              </p:cNvSpPr>
              <p:nvPr/>
            </p:nvSpPr>
            <p:spPr bwMode="auto">
              <a:xfrm>
                <a:off x="2940" y="676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2990" name="Rectangle 46"/>
              <p:cNvSpPr>
                <a:spLocks noChangeArrowheads="1"/>
              </p:cNvSpPr>
              <p:nvPr/>
            </p:nvSpPr>
            <p:spPr bwMode="auto">
              <a:xfrm rot="16200000">
                <a:off x="2862" y="1436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2991" name="Line 47"/>
              <p:cNvSpPr>
                <a:spLocks noChangeShapeType="1"/>
              </p:cNvSpPr>
              <p:nvPr/>
            </p:nvSpPr>
            <p:spPr bwMode="auto">
              <a:xfrm flipV="1">
                <a:off x="3488" y="694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2" name="Line 48"/>
              <p:cNvSpPr>
                <a:spLocks noChangeShapeType="1"/>
              </p:cNvSpPr>
              <p:nvPr/>
            </p:nvSpPr>
            <p:spPr bwMode="auto">
              <a:xfrm flipH="1">
                <a:off x="3488" y="223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3" name="Line 49"/>
              <p:cNvSpPr>
                <a:spLocks noChangeShapeType="1"/>
              </p:cNvSpPr>
              <p:nvPr/>
            </p:nvSpPr>
            <p:spPr bwMode="auto">
              <a:xfrm flipH="1">
                <a:off x="3488" y="208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4" name="Line 50"/>
              <p:cNvSpPr>
                <a:spLocks noChangeShapeType="1"/>
              </p:cNvSpPr>
              <p:nvPr/>
            </p:nvSpPr>
            <p:spPr bwMode="auto">
              <a:xfrm flipH="1">
                <a:off x="3488" y="193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5" name="Line 51"/>
              <p:cNvSpPr>
                <a:spLocks noChangeShapeType="1"/>
              </p:cNvSpPr>
              <p:nvPr/>
            </p:nvSpPr>
            <p:spPr bwMode="auto">
              <a:xfrm flipH="1">
                <a:off x="3488" y="1777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6" name="Line 52"/>
              <p:cNvSpPr>
                <a:spLocks noChangeShapeType="1"/>
              </p:cNvSpPr>
              <p:nvPr/>
            </p:nvSpPr>
            <p:spPr bwMode="auto">
              <a:xfrm flipH="1">
                <a:off x="3488" y="162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7" name="Line 53"/>
              <p:cNvSpPr>
                <a:spLocks noChangeShapeType="1"/>
              </p:cNvSpPr>
              <p:nvPr/>
            </p:nvSpPr>
            <p:spPr bwMode="auto">
              <a:xfrm flipH="1">
                <a:off x="3488" y="146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8" name="Line 54"/>
              <p:cNvSpPr>
                <a:spLocks noChangeShapeType="1"/>
              </p:cNvSpPr>
              <p:nvPr/>
            </p:nvSpPr>
            <p:spPr bwMode="auto">
              <a:xfrm flipH="1">
                <a:off x="3488" y="131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999" name="Line 55"/>
              <p:cNvSpPr>
                <a:spLocks noChangeShapeType="1"/>
              </p:cNvSpPr>
              <p:nvPr/>
            </p:nvSpPr>
            <p:spPr bwMode="auto">
              <a:xfrm flipH="1">
                <a:off x="3488" y="115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0" name="Line 56"/>
              <p:cNvSpPr>
                <a:spLocks noChangeShapeType="1"/>
              </p:cNvSpPr>
              <p:nvPr/>
            </p:nvSpPr>
            <p:spPr bwMode="auto">
              <a:xfrm flipH="1">
                <a:off x="3488" y="100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1" name="Line 57"/>
              <p:cNvSpPr>
                <a:spLocks noChangeShapeType="1"/>
              </p:cNvSpPr>
              <p:nvPr/>
            </p:nvSpPr>
            <p:spPr bwMode="auto">
              <a:xfrm flipH="1">
                <a:off x="3488" y="84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2" name="Line 58"/>
              <p:cNvSpPr>
                <a:spLocks noChangeShapeType="1"/>
              </p:cNvSpPr>
              <p:nvPr/>
            </p:nvSpPr>
            <p:spPr bwMode="auto">
              <a:xfrm flipH="1">
                <a:off x="3488" y="69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" name="Group 59"/>
            <p:cNvGrpSpPr>
              <a:grpSpLocks/>
            </p:cNvGrpSpPr>
            <p:nvPr/>
          </p:nvGrpSpPr>
          <p:grpSpPr bwMode="auto">
            <a:xfrm>
              <a:off x="2373" y="772"/>
              <a:ext cx="576" cy="1576"/>
              <a:chOff x="2109" y="662"/>
              <a:chExt cx="649" cy="1680"/>
            </a:xfrm>
          </p:grpSpPr>
          <p:pic>
            <p:nvPicPr>
              <p:cNvPr id="1363004" name="Picture 6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27" y="680"/>
                <a:ext cx="515" cy="1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3005" name="Line 61"/>
              <p:cNvSpPr>
                <a:spLocks noChangeShapeType="1"/>
              </p:cNvSpPr>
              <p:nvPr/>
            </p:nvSpPr>
            <p:spPr bwMode="auto">
              <a:xfrm>
                <a:off x="2227" y="2228"/>
                <a:ext cx="5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6" name="Line 62"/>
              <p:cNvSpPr>
                <a:spLocks noChangeShapeType="1"/>
              </p:cNvSpPr>
              <p:nvPr/>
            </p:nvSpPr>
            <p:spPr bwMode="auto">
              <a:xfrm flipV="1">
                <a:off x="2227" y="222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7" name="Line 63"/>
              <p:cNvSpPr>
                <a:spLocks noChangeShapeType="1"/>
              </p:cNvSpPr>
              <p:nvPr/>
            </p:nvSpPr>
            <p:spPr bwMode="auto">
              <a:xfrm flipV="1">
                <a:off x="2382" y="222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8" name="Line 64"/>
              <p:cNvSpPr>
                <a:spLocks noChangeShapeType="1"/>
              </p:cNvSpPr>
              <p:nvPr/>
            </p:nvSpPr>
            <p:spPr bwMode="auto">
              <a:xfrm flipV="1">
                <a:off x="2537" y="222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09" name="Line 65"/>
              <p:cNvSpPr>
                <a:spLocks noChangeShapeType="1"/>
              </p:cNvSpPr>
              <p:nvPr/>
            </p:nvSpPr>
            <p:spPr bwMode="auto">
              <a:xfrm flipV="1">
                <a:off x="2692" y="222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10" name="Rectangle 66"/>
              <p:cNvSpPr>
                <a:spLocks noChangeArrowheads="1"/>
              </p:cNvSpPr>
              <p:nvPr/>
            </p:nvSpPr>
            <p:spPr bwMode="auto">
              <a:xfrm>
                <a:off x="2223" y="2248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011" name="Rectangle 67"/>
              <p:cNvSpPr>
                <a:spLocks noChangeArrowheads="1"/>
              </p:cNvSpPr>
              <p:nvPr/>
            </p:nvSpPr>
            <p:spPr bwMode="auto">
              <a:xfrm>
                <a:off x="2379" y="2248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3012" name="Rectangle 68"/>
              <p:cNvSpPr>
                <a:spLocks noChangeArrowheads="1"/>
              </p:cNvSpPr>
              <p:nvPr/>
            </p:nvSpPr>
            <p:spPr bwMode="auto">
              <a:xfrm>
                <a:off x="2534" y="2248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3013" name="Rectangle 69"/>
              <p:cNvSpPr>
                <a:spLocks noChangeArrowheads="1"/>
              </p:cNvSpPr>
              <p:nvPr/>
            </p:nvSpPr>
            <p:spPr bwMode="auto">
              <a:xfrm>
                <a:off x="2689" y="2248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3014" name="Rectangle 70"/>
              <p:cNvSpPr>
                <a:spLocks noChangeArrowheads="1"/>
              </p:cNvSpPr>
              <p:nvPr/>
            </p:nvSpPr>
            <p:spPr bwMode="auto">
              <a:xfrm>
                <a:off x="2476" y="2300"/>
                <a:ext cx="33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015" name="Line 71"/>
              <p:cNvSpPr>
                <a:spLocks noChangeShapeType="1"/>
              </p:cNvSpPr>
              <p:nvPr/>
            </p:nvSpPr>
            <p:spPr bwMode="auto">
              <a:xfrm>
                <a:off x="2227" y="680"/>
                <a:ext cx="5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16" name="Line 72"/>
              <p:cNvSpPr>
                <a:spLocks noChangeShapeType="1"/>
              </p:cNvSpPr>
              <p:nvPr/>
            </p:nvSpPr>
            <p:spPr bwMode="auto">
              <a:xfrm flipV="1">
                <a:off x="2227" y="6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17" name="Line 73"/>
              <p:cNvSpPr>
                <a:spLocks noChangeShapeType="1"/>
              </p:cNvSpPr>
              <p:nvPr/>
            </p:nvSpPr>
            <p:spPr bwMode="auto">
              <a:xfrm flipV="1">
                <a:off x="2382" y="6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18" name="Line 74"/>
              <p:cNvSpPr>
                <a:spLocks noChangeShapeType="1"/>
              </p:cNvSpPr>
              <p:nvPr/>
            </p:nvSpPr>
            <p:spPr bwMode="auto">
              <a:xfrm flipV="1">
                <a:off x="2537" y="6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19" name="Line 75"/>
              <p:cNvSpPr>
                <a:spLocks noChangeShapeType="1"/>
              </p:cNvSpPr>
              <p:nvPr/>
            </p:nvSpPr>
            <p:spPr bwMode="auto">
              <a:xfrm flipV="1">
                <a:off x="2692" y="6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0" name="Line 76"/>
              <p:cNvSpPr>
                <a:spLocks noChangeShapeType="1"/>
              </p:cNvSpPr>
              <p:nvPr/>
            </p:nvSpPr>
            <p:spPr bwMode="auto">
              <a:xfrm flipV="1">
                <a:off x="2227" y="680"/>
                <a:ext cx="1" cy="15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1" name="Line 77"/>
              <p:cNvSpPr>
                <a:spLocks noChangeShapeType="1"/>
              </p:cNvSpPr>
              <p:nvPr/>
            </p:nvSpPr>
            <p:spPr bwMode="auto">
              <a:xfrm flipH="1">
                <a:off x="2211" y="222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2" name="Line 78"/>
              <p:cNvSpPr>
                <a:spLocks noChangeShapeType="1"/>
              </p:cNvSpPr>
              <p:nvPr/>
            </p:nvSpPr>
            <p:spPr bwMode="auto">
              <a:xfrm flipH="1">
                <a:off x="2211" y="207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3" name="Line 79"/>
              <p:cNvSpPr>
                <a:spLocks noChangeShapeType="1"/>
              </p:cNvSpPr>
              <p:nvPr/>
            </p:nvSpPr>
            <p:spPr bwMode="auto">
              <a:xfrm flipH="1">
                <a:off x="2211" y="191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4" name="Line 80"/>
              <p:cNvSpPr>
                <a:spLocks noChangeShapeType="1"/>
              </p:cNvSpPr>
              <p:nvPr/>
            </p:nvSpPr>
            <p:spPr bwMode="auto">
              <a:xfrm flipH="1">
                <a:off x="2211" y="176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5" name="Line 81"/>
              <p:cNvSpPr>
                <a:spLocks noChangeShapeType="1"/>
              </p:cNvSpPr>
              <p:nvPr/>
            </p:nvSpPr>
            <p:spPr bwMode="auto">
              <a:xfrm flipH="1">
                <a:off x="2211" y="160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6" name="Line 82"/>
              <p:cNvSpPr>
                <a:spLocks noChangeShapeType="1"/>
              </p:cNvSpPr>
              <p:nvPr/>
            </p:nvSpPr>
            <p:spPr bwMode="auto">
              <a:xfrm flipH="1">
                <a:off x="2211" y="145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7" name="Line 83"/>
              <p:cNvSpPr>
                <a:spLocks noChangeShapeType="1"/>
              </p:cNvSpPr>
              <p:nvPr/>
            </p:nvSpPr>
            <p:spPr bwMode="auto">
              <a:xfrm flipH="1">
                <a:off x="2211" y="129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8" name="Line 84"/>
              <p:cNvSpPr>
                <a:spLocks noChangeShapeType="1"/>
              </p:cNvSpPr>
              <p:nvPr/>
            </p:nvSpPr>
            <p:spPr bwMode="auto">
              <a:xfrm flipH="1">
                <a:off x="2211" y="114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29" name="Line 85"/>
              <p:cNvSpPr>
                <a:spLocks noChangeShapeType="1"/>
              </p:cNvSpPr>
              <p:nvPr/>
            </p:nvSpPr>
            <p:spPr bwMode="auto">
              <a:xfrm flipH="1">
                <a:off x="2211" y="99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30" name="Line 86"/>
              <p:cNvSpPr>
                <a:spLocks noChangeShapeType="1"/>
              </p:cNvSpPr>
              <p:nvPr/>
            </p:nvSpPr>
            <p:spPr bwMode="auto">
              <a:xfrm flipH="1">
                <a:off x="2211" y="83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31" name="Line 87"/>
              <p:cNvSpPr>
                <a:spLocks noChangeShapeType="1"/>
              </p:cNvSpPr>
              <p:nvPr/>
            </p:nvSpPr>
            <p:spPr bwMode="auto">
              <a:xfrm flipH="1">
                <a:off x="2211" y="68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32" name="Rectangle 88"/>
              <p:cNvSpPr>
                <a:spLocks noChangeArrowheads="1"/>
              </p:cNvSpPr>
              <p:nvPr/>
            </p:nvSpPr>
            <p:spPr bwMode="auto">
              <a:xfrm>
                <a:off x="2163" y="2209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3033" name="Rectangle 89"/>
              <p:cNvSpPr>
                <a:spLocks noChangeArrowheads="1"/>
              </p:cNvSpPr>
              <p:nvPr/>
            </p:nvSpPr>
            <p:spPr bwMode="auto">
              <a:xfrm>
                <a:off x="2163" y="2055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3034" name="Rectangle 90"/>
              <p:cNvSpPr>
                <a:spLocks noChangeArrowheads="1"/>
              </p:cNvSpPr>
              <p:nvPr/>
            </p:nvSpPr>
            <p:spPr bwMode="auto">
              <a:xfrm>
                <a:off x="2163" y="1900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3035" name="Rectangle 91"/>
              <p:cNvSpPr>
                <a:spLocks noChangeArrowheads="1"/>
              </p:cNvSpPr>
              <p:nvPr/>
            </p:nvSpPr>
            <p:spPr bwMode="auto">
              <a:xfrm>
                <a:off x="2163" y="1746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3036" name="Rectangle 92"/>
              <p:cNvSpPr>
                <a:spLocks noChangeArrowheads="1"/>
              </p:cNvSpPr>
              <p:nvPr/>
            </p:nvSpPr>
            <p:spPr bwMode="auto">
              <a:xfrm>
                <a:off x="2163" y="1590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3037" name="Rectangle 93"/>
              <p:cNvSpPr>
                <a:spLocks noChangeArrowheads="1"/>
              </p:cNvSpPr>
              <p:nvPr/>
            </p:nvSpPr>
            <p:spPr bwMode="auto">
              <a:xfrm>
                <a:off x="2163" y="1436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3038" name="Rectangle 94"/>
              <p:cNvSpPr>
                <a:spLocks noChangeArrowheads="1"/>
              </p:cNvSpPr>
              <p:nvPr/>
            </p:nvSpPr>
            <p:spPr bwMode="auto">
              <a:xfrm>
                <a:off x="2181" y="1281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3039" name="Rectangle 95"/>
              <p:cNvSpPr>
                <a:spLocks noChangeArrowheads="1"/>
              </p:cNvSpPr>
              <p:nvPr/>
            </p:nvSpPr>
            <p:spPr bwMode="auto">
              <a:xfrm>
                <a:off x="2181" y="1126"/>
                <a:ext cx="34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3040" name="Rectangle 96"/>
              <p:cNvSpPr>
                <a:spLocks noChangeArrowheads="1"/>
              </p:cNvSpPr>
              <p:nvPr/>
            </p:nvSpPr>
            <p:spPr bwMode="auto">
              <a:xfrm>
                <a:off x="2181" y="971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3041" name="Rectangle 97"/>
              <p:cNvSpPr>
                <a:spLocks noChangeArrowheads="1"/>
              </p:cNvSpPr>
              <p:nvPr/>
            </p:nvSpPr>
            <p:spPr bwMode="auto">
              <a:xfrm>
                <a:off x="2181" y="817"/>
                <a:ext cx="33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3042" name="Rectangle 98"/>
              <p:cNvSpPr>
                <a:spLocks noChangeArrowheads="1"/>
              </p:cNvSpPr>
              <p:nvPr/>
            </p:nvSpPr>
            <p:spPr bwMode="auto">
              <a:xfrm>
                <a:off x="2194" y="662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043" name="Rectangle 99"/>
              <p:cNvSpPr>
                <a:spLocks noChangeArrowheads="1"/>
              </p:cNvSpPr>
              <p:nvPr/>
            </p:nvSpPr>
            <p:spPr bwMode="auto">
              <a:xfrm rot="16200000">
                <a:off x="2117" y="1422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044" name="Line 100"/>
              <p:cNvSpPr>
                <a:spLocks noChangeShapeType="1"/>
              </p:cNvSpPr>
              <p:nvPr/>
            </p:nvSpPr>
            <p:spPr bwMode="auto">
              <a:xfrm flipV="1">
                <a:off x="2742" y="680"/>
                <a:ext cx="1" cy="154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45" name="Line 101"/>
              <p:cNvSpPr>
                <a:spLocks noChangeShapeType="1"/>
              </p:cNvSpPr>
              <p:nvPr/>
            </p:nvSpPr>
            <p:spPr bwMode="auto">
              <a:xfrm flipH="1">
                <a:off x="2742" y="222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46" name="Line 102"/>
              <p:cNvSpPr>
                <a:spLocks noChangeShapeType="1"/>
              </p:cNvSpPr>
              <p:nvPr/>
            </p:nvSpPr>
            <p:spPr bwMode="auto">
              <a:xfrm flipH="1">
                <a:off x="2742" y="207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47" name="Line 103"/>
              <p:cNvSpPr>
                <a:spLocks noChangeShapeType="1"/>
              </p:cNvSpPr>
              <p:nvPr/>
            </p:nvSpPr>
            <p:spPr bwMode="auto">
              <a:xfrm flipH="1">
                <a:off x="2742" y="191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48" name="Line 104"/>
              <p:cNvSpPr>
                <a:spLocks noChangeShapeType="1"/>
              </p:cNvSpPr>
              <p:nvPr/>
            </p:nvSpPr>
            <p:spPr bwMode="auto">
              <a:xfrm flipH="1">
                <a:off x="2742" y="176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49" name="Line 105"/>
              <p:cNvSpPr>
                <a:spLocks noChangeShapeType="1"/>
              </p:cNvSpPr>
              <p:nvPr/>
            </p:nvSpPr>
            <p:spPr bwMode="auto">
              <a:xfrm flipH="1">
                <a:off x="2742" y="160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0" name="Line 106"/>
              <p:cNvSpPr>
                <a:spLocks noChangeShapeType="1"/>
              </p:cNvSpPr>
              <p:nvPr/>
            </p:nvSpPr>
            <p:spPr bwMode="auto">
              <a:xfrm flipH="1">
                <a:off x="2742" y="145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1" name="Line 107"/>
              <p:cNvSpPr>
                <a:spLocks noChangeShapeType="1"/>
              </p:cNvSpPr>
              <p:nvPr/>
            </p:nvSpPr>
            <p:spPr bwMode="auto">
              <a:xfrm flipH="1">
                <a:off x="2742" y="129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2" name="Line 108"/>
              <p:cNvSpPr>
                <a:spLocks noChangeShapeType="1"/>
              </p:cNvSpPr>
              <p:nvPr/>
            </p:nvSpPr>
            <p:spPr bwMode="auto">
              <a:xfrm flipH="1">
                <a:off x="2742" y="114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3" name="Line 109"/>
              <p:cNvSpPr>
                <a:spLocks noChangeShapeType="1"/>
              </p:cNvSpPr>
              <p:nvPr/>
            </p:nvSpPr>
            <p:spPr bwMode="auto">
              <a:xfrm flipH="1">
                <a:off x="2742" y="99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4" name="Line 110"/>
              <p:cNvSpPr>
                <a:spLocks noChangeShapeType="1"/>
              </p:cNvSpPr>
              <p:nvPr/>
            </p:nvSpPr>
            <p:spPr bwMode="auto">
              <a:xfrm flipH="1">
                <a:off x="2742" y="835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5" name="Line 111"/>
              <p:cNvSpPr>
                <a:spLocks noChangeShapeType="1"/>
              </p:cNvSpPr>
              <p:nvPr/>
            </p:nvSpPr>
            <p:spPr bwMode="auto">
              <a:xfrm flipH="1">
                <a:off x="2742" y="68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" name="Group 112"/>
            <p:cNvGrpSpPr>
              <a:grpSpLocks/>
            </p:cNvGrpSpPr>
            <p:nvPr/>
          </p:nvGrpSpPr>
          <p:grpSpPr bwMode="auto">
            <a:xfrm>
              <a:off x="1663" y="773"/>
              <a:ext cx="579" cy="1574"/>
              <a:chOff x="1294" y="671"/>
              <a:chExt cx="652" cy="1678"/>
            </a:xfrm>
          </p:grpSpPr>
          <p:pic>
            <p:nvPicPr>
              <p:cNvPr id="1363057" name="Picture 1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15" y="690"/>
                <a:ext cx="513" cy="1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3058" name="Line 114"/>
              <p:cNvSpPr>
                <a:spLocks noChangeShapeType="1"/>
              </p:cNvSpPr>
              <p:nvPr/>
            </p:nvSpPr>
            <p:spPr bwMode="auto">
              <a:xfrm>
                <a:off x="1415" y="2235"/>
                <a:ext cx="5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59" name="Line 115"/>
              <p:cNvSpPr>
                <a:spLocks noChangeShapeType="1"/>
              </p:cNvSpPr>
              <p:nvPr/>
            </p:nvSpPr>
            <p:spPr bwMode="auto">
              <a:xfrm flipV="1">
                <a:off x="1415" y="2235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60" name="Line 116"/>
              <p:cNvSpPr>
                <a:spLocks noChangeShapeType="1"/>
              </p:cNvSpPr>
              <p:nvPr/>
            </p:nvSpPr>
            <p:spPr bwMode="auto">
              <a:xfrm flipV="1">
                <a:off x="1570" y="2235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61" name="Line 117"/>
              <p:cNvSpPr>
                <a:spLocks noChangeShapeType="1"/>
              </p:cNvSpPr>
              <p:nvPr/>
            </p:nvSpPr>
            <p:spPr bwMode="auto">
              <a:xfrm flipV="1">
                <a:off x="1723" y="2235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62" name="Line 118"/>
              <p:cNvSpPr>
                <a:spLocks noChangeShapeType="1"/>
              </p:cNvSpPr>
              <p:nvPr/>
            </p:nvSpPr>
            <p:spPr bwMode="auto">
              <a:xfrm flipV="1">
                <a:off x="1878" y="2235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63" name="Rectangle 119"/>
              <p:cNvSpPr>
                <a:spLocks noChangeArrowheads="1"/>
              </p:cNvSpPr>
              <p:nvPr/>
            </p:nvSpPr>
            <p:spPr bwMode="auto">
              <a:xfrm>
                <a:off x="1411" y="2255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064" name="Rectangle 120"/>
              <p:cNvSpPr>
                <a:spLocks noChangeArrowheads="1"/>
              </p:cNvSpPr>
              <p:nvPr/>
            </p:nvSpPr>
            <p:spPr bwMode="auto">
              <a:xfrm>
                <a:off x="1567" y="2255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3065" name="Rectangle 121"/>
              <p:cNvSpPr>
                <a:spLocks noChangeArrowheads="1"/>
              </p:cNvSpPr>
              <p:nvPr/>
            </p:nvSpPr>
            <p:spPr bwMode="auto">
              <a:xfrm>
                <a:off x="1722" y="2255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3066" name="Rectangle 122"/>
              <p:cNvSpPr>
                <a:spLocks noChangeArrowheads="1"/>
              </p:cNvSpPr>
              <p:nvPr/>
            </p:nvSpPr>
            <p:spPr bwMode="auto">
              <a:xfrm>
                <a:off x="1874" y="2255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3067" name="Rectangle 123"/>
              <p:cNvSpPr>
                <a:spLocks noChangeArrowheads="1"/>
              </p:cNvSpPr>
              <p:nvPr/>
            </p:nvSpPr>
            <p:spPr bwMode="auto">
              <a:xfrm>
                <a:off x="1664" y="2307"/>
                <a:ext cx="32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068" name="Line 124"/>
              <p:cNvSpPr>
                <a:spLocks noChangeShapeType="1"/>
              </p:cNvSpPr>
              <p:nvPr/>
            </p:nvSpPr>
            <p:spPr bwMode="auto">
              <a:xfrm>
                <a:off x="1415" y="690"/>
                <a:ext cx="5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69" name="Line 125"/>
              <p:cNvSpPr>
                <a:spLocks noChangeShapeType="1"/>
              </p:cNvSpPr>
              <p:nvPr/>
            </p:nvSpPr>
            <p:spPr bwMode="auto">
              <a:xfrm flipV="1">
                <a:off x="1415" y="67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0" name="Line 126"/>
              <p:cNvSpPr>
                <a:spLocks noChangeShapeType="1"/>
              </p:cNvSpPr>
              <p:nvPr/>
            </p:nvSpPr>
            <p:spPr bwMode="auto">
              <a:xfrm flipV="1">
                <a:off x="1570" y="67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1" name="Line 127"/>
              <p:cNvSpPr>
                <a:spLocks noChangeShapeType="1"/>
              </p:cNvSpPr>
              <p:nvPr/>
            </p:nvSpPr>
            <p:spPr bwMode="auto">
              <a:xfrm flipV="1">
                <a:off x="1723" y="67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2" name="Line 128"/>
              <p:cNvSpPr>
                <a:spLocks noChangeShapeType="1"/>
              </p:cNvSpPr>
              <p:nvPr/>
            </p:nvSpPr>
            <p:spPr bwMode="auto">
              <a:xfrm flipV="1">
                <a:off x="1878" y="671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3" name="Line 129"/>
              <p:cNvSpPr>
                <a:spLocks noChangeShapeType="1"/>
              </p:cNvSpPr>
              <p:nvPr/>
            </p:nvSpPr>
            <p:spPr bwMode="auto">
              <a:xfrm flipV="1">
                <a:off x="1415" y="690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4" name="Line 130"/>
              <p:cNvSpPr>
                <a:spLocks noChangeShapeType="1"/>
              </p:cNvSpPr>
              <p:nvPr/>
            </p:nvSpPr>
            <p:spPr bwMode="auto">
              <a:xfrm flipH="1">
                <a:off x="1396" y="2235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5" name="Line 131"/>
              <p:cNvSpPr>
                <a:spLocks noChangeShapeType="1"/>
              </p:cNvSpPr>
              <p:nvPr/>
            </p:nvSpPr>
            <p:spPr bwMode="auto">
              <a:xfrm flipH="1">
                <a:off x="1396" y="208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6" name="Line 132"/>
              <p:cNvSpPr>
                <a:spLocks noChangeShapeType="1"/>
              </p:cNvSpPr>
              <p:nvPr/>
            </p:nvSpPr>
            <p:spPr bwMode="auto">
              <a:xfrm flipH="1">
                <a:off x="1396" y="1925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7" name="Line 133"/>
              <p:cNvSpPr>
                <a:spLocks noChangeShapeType="1"/>
              </p:cNvSpPr>
              <p:nvPr/>
            </p:nvSpPr>
            <p:spPr bwMode="auto">
              <a:xfrm flipH="1">
                <a:off x="1396" y="1771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8" name="Line 134"/>
              <p:cNvSpPr>
                <a:spLocks noChangeShapeType="1"/>
              </p:cNvSpPr>
              <p:nvPr/>
            </p:nvSpPr>
            <p:spPr bwMode="auto">
              <a:xfrm flipH="1">
                <a:off x="1396" y="1616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79" name="Line 135"/>
              <p:cNvSpPr>
                <a:spLocks noChangeShapeType="1"/>
              </p:cNvSpPr>
              <p:nvPr/>
            </p:nvSpPr>
            <p:spPr bwMode="auto">
              <a:xfrm flipH="1">
                <a:off x="1396" y="1461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0" name="Line 136"/>
              <p:cNvSpPr>
                <a:spLocks noChangeShapeType="1"/>
              </p:cNvSpPr>
              <p:nvPr/>
            </p:nvSpPr>
            <p:spPr bwMode="auto">
              <a:xfrm flipH="1">
                <a:off x="1396" y="1309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1" name="Line 137"/>
              <p:cNvSpPr>
                <a:spLocks noChangeShapeType="1"/>
              </p:cNvSpPr>
              <p:nvPr/>
            </p:nvSpPr>
            <p:spPr bwMode="auto">
              <a:xfrm flipH="1">
                <a:off x="1396" y="1154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2" name="Line 138"/>
              <p:cNvSpPr>
                <a:spLocks noChangeShapeType="1"/>
              </p:cNvSpPr>
              <p:nvPr/>
            </p:nvSpPr>
            <p:spPr bwMode="auto">
              <a:xfrm flipH="1">
                <a:off x="1396" y="999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3" name="Line 139"/>
              <p:cNvSpPr>
                <a:spLocks noChangeShapeType="1"/>
              </p:cNvSpPr>
              <p:nvPr/>
            </p:nvSpPr>
            <p:spPr bwMode="auto">
              <a:xfrm flipH="1">
                <a:off x="1396" y="844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4" name="Line 140"/>
              <p:cNvSpPr>
                <a:spLocks noChangeShapeType="1"/>
              </p:cNvSpPr>
              <p:nvPr/>
            </p:nvSpPr>
            <p:spPr bwMode="auto">
              <a:xfrm flipH="1">
                <a:off x="1396" y="69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85" name="Rectangle 141"/>
              <p:cNvSpPr>
                <a:spLocks noChangeArrowheads="1"/>
              </p:cNvSpPr>
              <p:nvPr/>
            </p:nvSpPr>
            <p:spPr bwMode="auto">
              <a:xfrm>
                <a:off x="1349" y="2216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3086" name="Rectangle 142"/>
              <p:cNvSpPr>
                <a:spLocks noChangeArrowheads="1"/>
              </p:cNvSpPr>
              <p:nvPr/>
            </p:nvSpPr>
            <p:spPr bwMode="auto">
              <a:xfrm>
                <a:off x="1349" y="2061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3087" name="Rectangle 143"/>
              <p:cNvSpPr>
                <a:spLocks noChangeArrowheads="1"/>
              </p:cNvSpPr>
              <p:nvPr/>
            </p:nvSpPr>
            <p:spPr bwMode="auto">
              <a:xfrm>
                <a:off x="1349" y="1907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3088" name="Rectangle 144"/>
              <p:cNvSpPr>
                <a:spLocks noChangeArrowheads="1"/>
              </p:cNvSpPr>
              <p:nvPr/>
            </p:nvSpPr>
            <p:spPr bwMode="auto">
              <a:xfrm>
                <a:off x="1349" y="1752"/>
                <a:ext cx="56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3089" name="Rectangle 145"/>
              <p:cNvSpPr>
                <a:spLocks noChangeArrowheads="1"/>
              </p:cNvSpPr>
              <p:nvPr/>
            </p:nvSpPr>
            <p:spPr bwMode="auto">
              <a:xfrm>
                <a:off x="1349" y="1596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3090" name="Rectangle 146"/>
              <p:cNvSpPr>
                <a:spLocks noChangeArrowheads="1"/>
              </p:cNvSpPr>
              <p:nvPr/>
            </p:nvSpPr>
            <p:spPr bwMode="auto">
              <a:xfrm>
                <a:off x="1349" y="1442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3091" name="Rectangle 147"/>
              <p:cNvSpPr>
                <a:spLocks noChangeArrowheads="1"/>
              </p:cNvSpPr>
              <p:nvPr/>
            </p:nvSpPr>
            <p:spPr bwMode="auto">
              <a:xfrm>
                <a:off x="1369" y="1288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3092" name="Rectangle 148"/>
              <p:cNvSpPr>
                <a:spLocks noChangeArrowheads="1"/>
              </p:cNvSpPr>
              <p:nvPr/>
            </p:nvSpPr>
            <p:spPr bwMode="auto">
              <a:xfrm>
                <a:off x="1369" y="1135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3093" name="Rectangle 149"/>
              <p:cNvSpPr>
                <a:spLocks noChangeArrowheads="1"/>
              </p:cNvSpPr>
              <p:nvPr/>
            </p:nvSpPr>
            <p:spPr bwMode="auto">
              <a:xfrm>
                <a:off x="1369" y="980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3094" name="Rectangle 150"/>
              <p:cNvSpPr>
                <a:spLocks noChangeArrowheads="1"/>
              </p:cNvSpPr>
              <p:nvPr/>
            </p:nvSpPr>
            <p:spPr bwMode="auto">
              <a:xfrm>
                <a:off x="1369" y="826"/>
                <a:ext cx="33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3095" name="Rectangle 151"/>
              <p:cNvSpPr>
                <a:spLocks noChangeArrowheads="1"/>
              </p:cNvSpPr>
              <p:nvPr/>
            </p:nvSpPr>
            <p:spPr bwMode="auto">
              <a:xfrm>
                <a:off x="1382" y="671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096" name="Rectangle 152"/>
              <p:cNvSpPr>
                <a:spLocks noChangeArrowheads="1"/>
              </p:cNvSpPr>
              <p:nvPr/>
            </p:nvSpPr>
            <p:spPr bwMode="auto">
              <a:xfrm rot="16200000">
                <a:off x="1302" y="1426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097" name="Line 153"/>
              <p:cNvSpPr>
                <a:spLocks noChangeShapeType="1"/>
              </p:cNvSpPr>
              <p:nvPr/>
            </p:nvSpPr>
            <p:spPr bwMode="auto">
              <a:xfrm flipV="1">
                <a:off x="1928" y="690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98" name="Line 154"/>
              <p:cNvSpPr>
                <a:spLocks noChangeShapeType="1"/>
              </p:cNvSpPr>
              <p:nvPr/>
            </p:nvSpPr>
            <p:spPr bwMode="auto">
              <a:xfrm flipH="1">
                <a:off x="1928" y="223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099" name="Line 155"/>
              <p:cNvSpPr>
                <a:spLocks noChangeShapeType="1"/>
              </p:cNvSpPr>
              <p:nvPr/>
            </p:nvSpPr>
            <p:spPr bwMode="auto">
              <a:xfrm flipH="1">
                <a:off x="1928" y="208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0" name="Line 156"/>
              <p:cNvSpPr>
                <a:spLocks noChangeShapeType="1"/>
              </p:cNvSpPr>
              <p:nvPr/>
            </p:nvSpPr>
            <p:spPr bwMode="auto">
              <a:xfrm flipH="1">
                <a:off x="1928" y="192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1" name="Line 157"/>
              <p:cNvSpPr>
                <a:spLocks noChangeShapeType="1"/>
              </p:cNvSpPr>
              <p:nvPr/>
            </p:nvSpPr>
            <p:spPr bwMode="auto">
              <a:xfrm flipH="1">
                <a:off x="1928" y="177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2" name="Line 158"/>
              <p:cNvSpPr>
                <a:spLocks noChangeShapeType="1"/>
              </p:cNvSpPr>
              <p:nvPr/>
            </p:nvSpPr>
            <p:spPr bwMode="auto">
              <a:xfrm flipH="1">
                <a:off x="1928" y="161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3" name="Line 159"/>
              <p:cNvSpPr>
                <a:spLocks noChangeShapeType="1"/>
              </p:cNvSpPr>
              <p:nvPr/>
            </p:nvSpPr>
            <p:spPr bwMode="auto">
              <a:xfrm flipH="1">
                <a:off x="1928" y="146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4" name="Line 160"/>
              <p:cNvSpPr>
                <a:spLocks noChangeShapeType="1"/>
              </p:cNvSpPr>
              <p:nvPr/>
            </p:nvSpPr>
            <p:spPr bwMode="auto">
              <a:xfrm flipH="1">
                <a:off x="1928" y="130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5" name="Line 161"/>
              <p:cNvSpPr>
                <a:spLocks noChangeShapeType="1"/>
              </p:cNvSpPr>
              <p:nvPr/>
            </p:nvSpPr>
            <p:spPr bwMode="auto">
              <a:xfrm flipH="1">
                <a:off x="1928" y="115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6" name="Line 162"/>
              <p:cNvSpPr>
                <a:spLocks noChangeShapeType="1"/>
              </p:cNvSpPr>
              <p:nvPr/>
            </p:nvSpPr>
            <p:spPr bwMode="auto">
              <a:xfrm flipH="1">
                <a:off x="1928" y="99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7" name="Line 163"/>
              <p:cNvSpPr>
                <a:spLocks noChangeShapeType="1"/>
              </p:cNvSpPr>
              <p:nvPr/>
            </p:nvSpPr>
            <p:spPr bwMode="auto">
              <a:xfrm flipH="1">
                <a:off x="1928" y="84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08" name="Line 164"/>
              <p:cNvSpPr>
                <a:spLocks noChangeShapeType="1"/>
              </p:cNvSpPr>
              <p:nvPr/>
            </p:nvSpPr>
            <p:spPr bwMode="auto">
              <a:xfrm flipH="1">
                <a:off x="1928" y="69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" name="Group 165"/>
            <p:cNvGrpSpPr>
              <a:grpSpLocks/>
            </p:cNvGrpSpPr>
            <p:nvPr/>
          </p:nvGrpSpPr>
          <p:grpSpPr bwMode="auto">
            <a:xfrm>
              <a:off x="979" y="772"/>
              <a:ext cx="580" cy="1577"/>
              <a:chOff x="515" y="666"/>
              <a:chExt cx="653" cy="1681"/>
            </a:xfrm>
          </p:grpSpPr>
          <p:pic>
            <p:nvPicPr>
              <p:cNvPr id="1363110" name="Picture 16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7" y="687"/>
                <a:ext cx="513" cy="1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3111" name="Line 167"/>
              <p:cNvSpPr>
                <a:spLocks noChangeShapeType="1"/>
              </p:cNvSpPr>
              <p:nvPr/>
            </p:nvSpPr>
            <p:spPr bwMode="auto">
              <a:xfrm>
                <a:off x="637" y="2233"/>
                <a:ext cx="5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12" name="Line 168"/>
              <p:cNvSpPr>
                <a:spLocks noChangeShapeType="1"/>
              </p:cNvSpPr>
              <p:nvPr/>
            </p:nvSpPr>
            <p:spPr bwMode="auto">
              <a:xfrm flipV="1">
                <a:off x="637" y="223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13" name="Line 169"/>
              <p:cNvSpPr>
                <a:spLocks noChangeShapeType="1"/>
              </p:cNvSpPr>
              <p:nvPr/>
            </p:nvSpPr>
            <p:spPr bwMode="auto">
              <a:xfrm flipV="1">
                <a:off x="790" y="223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14" name="Line 170"/>
              <p:cNvSpPr>
                <a:spLocks noChangeShapeType="1"/>
              </p:cNvSpPr>
              <p:nvPr/>
            </p:nvSpPr>
            <p:spPr bwMode="auto">
              <a:xfrm flipV="1">
                <a:off x="945" y="223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15" name="Line 171"/>
              <p:cNvSpPr>
                <a:spLocks noChangeShapeType="1"/>
              </p:cNvSpPr>
              <p:nvPr/>
            </p:nvSpPr>
            <p:spPr bwMode="auto">
              <a:xfrm flipV="1">
                <a:off x="1100" y="2233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16" name="Rectangle 172"/>
              <p:cNvSpPr>
                <a:spLocks noChangeArrowheads="1"/>
              </p:cNvSpPr>
              <p:nvPr/>
            </p:nvSpPr>
            <p:spPr bwMode="auto">
              <a:xfrm>
                <a:off x="634" y="2253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117" name="Rectangle 173"/>
              <p:cNvSpPr>
                <a:spLocks noChangeArrowheads="1"/>
              </p:cNvSpPr>
              <p:nvPr/>
            </p:nvSpPr>
            <p:spPr bwMode="auto">
              <a:xfrm>
                <a:off x="786" y="2253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3118" name="Rectangle 174"/>
              <p:cNvSpPr>
                <a:spLocks noChangeArrowheads="1"/>
              </p:cNvSpPr>
              <p:nvPr/>
            </p:nvSpPr>
            <p:spPr bwMode="auto">
              <a:xfrm>
                <a:off x="942" y="2253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3119" name="Rectangle 175"/>
              <p:cNvSpPr>
                <a:spLocks noChangeArrowheads="1"/>
              </p:cNvSpPr>
              <p:nvPr/>
            </p:nvSpPr>
            <p:spPr bwMode="auto">
              <a:xfrm>
                <a:off x="1097" y="2253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3120" name="Rectangle 176"/>
              <p:cNvSpPr>
                <a:spLocks noChangeArrowheads="1"/>
              </p:cNvSpPr>
              <p:nvPr/>
            </p:nvSpPr>
            <p:spPr bwMode="auto">
              <a:xfrm>
                <a:off x="884" y="2305"/>
                <a:ext cx="32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121" name="Line 177"/>
              <p:cNvSpPr>
                <a:spLocks noChangeShapeType="1"/>
              </p:cNvSpPr>
              <p:nvPr/>
            </p:nvSpPr>
            <p:spPr bwMode="auto">
              <a:xfrm>
                <a:off x="637" y="687"/>
                <a:ext cx="5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2" name="Line 178"/>
              <p:cNvSpPr>
                <a:spLocks noChangeShapeType="1"/>
              </p:cNvSpPr>
              <p:nvPr/>
            </p:nvSpPr>
            <p:spPr bwMode="auto">
              <a:xfrm flipV="1">
                <a:off x="637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3" name="Line 179"/>
              <p:cNvSpPr>
                <a:spLocks noChangeShapeType="1"/>
              </p:cNvSpPr>
              <p:nvPr/>
            </p:nvSpPr>
            <p:spPr bwMode="auto">
              <a:xfrm flipV="1">
                <a:off x="790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4" name="Line 180"/>
              <p:cNvSpPr>
                <a:spLocks noChangeShapeType="1"/>
              </p:cNvSpPr>
              <p:nvPr/>
            </p:nvSpPr>
            <p:spPr bwMode="auto">
              <a:xfrm flipV="1">
                <a:off x="945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5" name="Line 181"/>
              <p:cNvSpPr>
                <a:spLocks noChangeShapeType="1"/>
              </p:cNvSpPr>
              <p:nvPr/>
            </p:nvSpPr>
            <p:spPr bwMode="auto">
              <a:xfrm flipV="1">
                <a:off x="1100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6" name="Line 182"/>
              <p:cNvSpPr>
                <a:spLocks noChangeShapeType="1"/>
              </p:cNvSpPr>
              <p:nvPr/>
            </p:nvSpPr>
            <p:spPr bwMode="auto">
              <a:xfrm flipV="1">
                <a:off x="637" y="687"/>
                <a:ext cx="1" cy="15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7" name="Line 183"/>
              <p:cNvSpPr>
                <a:spLocks noChangeShapeType="1"/>
              </p:cNvSpPr>
              <p:nvPr/>
            </p:nvSpPr>
            <p:spPr bwMode="auto">
              <a:xfrm flipH="1">
                <a:off x="619" y="22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8" name="Line 184"/>
              <p:cNvSpPr>
                <a:spLocks noChangeShapeType="1"/>
              </p:cNvSpPr>
              <p:nvPr/>
            </p:nvSpPr>
            <p:spPr bwMode="auto">
              <a:xfrm flipH="1">
                <a:off x="619" y="207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29" name="Line 185"/>
              <p:cNvSpPr>
                <a:spLocks noChangeShapeType="1"/>
              </p:cNvSpPr>
              <p:nvPr/>
            </p:nvSpPr>
            <p:spPr bwMode="auto">
              <a:xfrm flipH="1">
                <a:off x="619" y="192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0" name="Line 186"/>
              <p:cNvSpPr>
                <a:spLocks noChangeShapeType="1"/>
              </p:cNvSpPr>
              <p:nvPr/>
            </p:nvSpPr>
            <p:spPr bwMode="auto">
              <a:xfrm flipH="1">
                <a:off x="619" y="176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1" name="Line 187"/>
              <p:cNvSpPr>
                <a:spLocks noChangeShapeType="1"/>
              </p:cNvSpPr>
              <p:nvPr/>
            </p:nvSpPr>
            <p:spPr bwMode="auto">
              <a:xfrm flipH="1">
                <a:off x="619" y="16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2" name="Line 188"/>
              <p:cNvSpPr>
                <a:spLocks noChangeShapeType="1"/>
              </p:cNvSpPr>
              <p:nvPr/>
            </p:nvSpPr>
            <p:spPr bwMode="auto">
              <a:xfrm flipH="1">
                <a:off x="619" y="145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3" name="Line 189"/>
              <p:cNvSpPr>
                <a:spLocks noChangeShapeType="1"/>
              </p:cNvSpPr>
              <p:nvPr/>
            </p:nvSpPr>
            <p:spPr bwMode="auto">
              <a:xfrm flipH="1">
                <a:off x="619" y="130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4" name="Line 190"/>
              <p:cNvSpPr>
                <a:spLocks noChangeShapeType="1"/>
              </p:cNvSpPr>
              <p:nvPr/>
            </p:nvSpPr>
            <p:spPr bwMode="auto">
              <a:xfrm flipH="1">
                <a:off x="619" y="114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5" name="Line 191"/>
              <p:cNvSpPr>
                <a:spLocks noChangeShapeType="1"/>
              </p:cNvSpPr>
              <p:nvPr/>
            </p:nvSpPr>
            <p:spPr bwMode="auto">
              <a:xfrm flipH="1">
                <a:off x="619" y="99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6" name="Line 192"/>
              <p:cNvSpPr>
                <a:spLocks noChangeShapeType="1"/>
              </p:cNvSpPr>
              <p:nvPr/>
            </p:nvSpPr>
            <p:spPr bwMode="auto">
              <a:xfrm flipH="1">
                <a:off x="619" y="84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7" name="Line 193"/>
              <p:cNvSpPr>
                <a:spLocks noChangeShapeType="1"/>
              </p:cNvSpPr>
              <p:nvPr/>
            </p:nvSpPr>
            <p:spPr bwMode="auto">
              <a:xfrm flipH="1">
                <a:off x="619" y="6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38" name="Rectangle 194"/>
              <p:cNvSpPr>
                <a:spLocks noChangeArrowheads="1"/>
              </p:cNvSpPr>
              <p:nvPr/>
            </p:nvSpPr>
            <p:spPr bwMode="auto">
              <a:xfrm>
                <a:off x="571" y="221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3139" name="Rectangle 195"/>
              <p:cNvSpPr>
                <a:spLocks noChangeArrowheads="1"/>
              </p:cNvSpPr>
              <p:nvPr/>
            </p:nvSpPr>
            <p:spPr bwMode="auto">
              <a:xfrm>
                <a:off x="571" y="2059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3140" name="Rectangle 196"/>
              <p:cNvSpPr>
                <a:spLocks noChangeArrowheads="1"/>
              </p:cNvSpPr>
              <p:nvPr/>
            </p:nvSpPr>
            <p:spPr bwMode="auto">
              <a:xfrm>
                <a:off x="571" y="190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3141" name="Rectangle 197"/>
              <p:cNvSpPr>
                <a:spLocks noChangeArrowheads="1"/>
              </p:cNvSpPr>
              <p:nvPr/>
            </p:nvSpPr>
            <p:spPr bwMode="auto">
              <a:xfrm>
                <a:off x="571" y="1750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3142" name="Rectangle 198"/>
              <p:cNvSpPr>
                <a:spLocks noChangeArrowheads="1"/>
              </p:cNvSpPr>
              <p:nvPr/>
            </p:nvSpPr>
            <p:spPr bwMode="auto">
              <a:xfrm>
                <a:off x="571" y="1595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3143" name="Rectangle 199"/>
              <p:cNvSpPr>
                <a:spLocks noChangeArrowheads="1"/>
              </p:cNvSpPr>
              <p:nvPr/>
            </p:nvSpPr>
            <p:spPr bwMode="auto">
              <a:xfrm>
                <a:off x="571" y="1440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3144" name="Rectangle 200"/>
              <p:cNvSpPr>
                <a:spLocks noChangeArrowheads="1"/>
              </p:cNvSpPr>
              <p:nvPr/>
            </p:nvSpPr>
            <p:spPr bwMode="auto">
              <a:xfrm>
                <a:off x="593" y="1285"/>
                <a:ext cx="32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3145" name="Rectangle 201"/>
              <p:cNvSpPr>
                <a:spLocks noChangeArrowheads="1"/>
              </p:cNvSpPr>
              <p:nvPr/>
            </p:nvSpPr>
            <p:spPr bwMode="auto">
              <a:xfrm>
                <a:off x="591" y="1131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3146" name="Rectangle 202"/>
              <p:cNvSpPr>
                <a:spLocks noChangeArrowheads="1"/>
              </p:cNvSpPr>
              <p:nvPr/>
            </p:nvSpPr>
            <p:spPr bwMode="auto">
              <a:xfrm>
                <a:off x="593" y="976"/>
                <a:ext cx="32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3147" name="Rectangle 203"/>
              <p:cNvSpPr>
                <a:spLocks noChangeArrowheads="1"/>
              </p:cNvSpPr>
              <p:nvPr/>
            </p:nvSpPr>
            <p:spPr bwMode="auto">
              <a:xfrm>
                <a:off x="593" y="821"/>
                <a:ext cx="32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3148" name="Rectangle 204"/>
              <p:cNvSpPr>
                <a:spLocks noChangeArrowheads="1"/>
              </p:cNvSpPr>
              <p:nvPr/>
            </p:nvSpPr>
            <p:spPr bwMode="auto">
              <a:xfrm>
                <a:off x="602" y="666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149" name="Rectangle 205"/>
              <p:cNvSpPr>
                <a:spLocks noChangeArrowheads="1"/>
              </p:cNvSpPr>
              <p:nvPr/>
            </p:nvSpPr>
            <p:spPr bwMode="auto">
              <a:xfrm rot="16200000">
                <a:off x="523" y="1426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150" name="Line 206"/>
              <p:cNvSpPr>
                <a:spLocks noChangeShapeType="1"/>
              </p:cNvSpPr>
              <p:nvPr/>
            </p:nvSpPr>
            <p:spPr bwMode="auto">
              <a:xfrm flipV="1">
                <a:off x="1150" y="687"/>
                <a:ext cx="1" cy="15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1" name="Line 207"/>
              <p:cNvSpPr>
                <a:spLocks noChangeShapeType="1"/>
              </p:cNvSpPr>
              <p:nvPr/>
            </p:nvSpPr>
            <p:spPr bwMode="auto">
              <a:xfrm flipH="1">
                <a:off x="1150" y="22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2" name="Line 208"/>
              <p:cNvSpPr>
                <a:spLocks noChangeShapeType="1"/>
              </p:cNvSpPr>
              <p:nvPr/>
            </p:nvSpPr>
            <p:spPr bwMode="auto">
              <a:xfrm flipH="1">
                <a:off x="1150" y="207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3" name="Line 209"/>
              <p:cNvSpPr>
                <a:spLocks noChangeShapeType="1"/>
              </p:cNvSpPr>
              <p:nvPr/>
            </p:nvSpPr>
            <p:spPr bwMode="auto">
              <a:xfrm flipH="1">
                <a:off x="1150" y="192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4" name="Line 210"/>
              <p:cNvSpPr>
                <a:spLocks noChangeShapeType="1"/>
              </p:cNvSpPr>
              <p:nvPr/>
            </p:nvSpPr>
            <p:spPr bwMode="auto">
              <a:xfrm flipH="1">
                <a:off x="1150" y="176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5" name="Line 211"/>
              <p:cNvSpPr>
                <a:spLocks noChangeShapeType="1"/>
              </p:cNvSpPr>
              <p:nvPr/>
            </p:nvSpPr>
            <p:spPr bwMode="auto">
              <a:xfrm flipH="1">
                <a:off x="1150" y="16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6" name="Line 212"/>
              <p:cNvSpPr>
                <a:spLocks noChangeShapeType="1"/>
              </p:cNvSpPr>
              <p:nvPr/>
            </p:nvSpPr>
            <p:spPr bwMode="auto">
              <a:xfrm flipH="1">
                <a:off x="1150" y="145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7" name="Line 213"/>
              <p:cNvSpPr>
                <a:spLocks noChangeShapeType="1"/>
              </p:cNvSpPr>
              <p:nvPr/>
            </p:nvSpPr>
            <p:spPr bwMode="auto">
              <a:xfrm flipH="1">
                <a:off x="1150" y="130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8" name="Line 214"/>
              <p:cNvSpPr>
                <a:spLocks noChangeShapeType="1"/>
              </p:cNvSpPr>
              <p:nvPr/>
            </p:nvSpPr>
            <p:spPr bwMode="auto">
              <a:xfrm flipH="1">
                <a:off x="1150" y="114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59" name="Line 215"/>
              <p:cNvSpPr>
                <a:spLocks noChangeShapeType="1"/>
              </p:cNvSpPr>
              <p:nvPr/>
            </p:nvSpPr>
            <p:spPr bwMode="auto">
              <a:xfrm flipH="1">
                <a:off x="1150" y="99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0" name="Line 216"/>
              <p:cNvSpPr>
                <a:spLocks noChangeShapeType="1"/>
              </p:cNvSpPr>
              <p:nvPr/>
            </p:nvSpPr>
            <p:spPr bwMode="auto">
              <a:xfrm flipH="1">
                <a:off x="1150" y="84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1" name="Line 217"/>
              <p:cNvSpPr>
                <a:spLocks noChangeShapeType="1"/>
              </p:cNvSpPr>
              <p:nvPr/>
            </p:nvSpPr>
            <p:spPr bwMode="auto">
              <a:xfrm flipH="1">
                <a:off x="1150" y="6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7" name="Group 218"/>
            <p:cNvGrpSpPr>
              <a:grpSpLocks/>
            </p:cNvGrpSpPr>
            <p:nvPr/>
          </p:nvGrpSpPr>
          <p:grpSpPr bwMode="auto">
            <a:xfrm>
              <a:off x="3740" y="779"/>
              <a:ext cx="579" cy="1574"/>
              <a:chOff x="3648" y="669"/>
              <a:chExt cx="652" cy="1678"/>
            </a:xfrm>
          </p:grpSpPr>
          <p:pic>
            <p:nvPicPr>
              <p:cNvPr id="1363163" name="Picture 21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768" y="687"/>
                <a:ext cx="514" cy="1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3164" name="Line 220"/>
              <p:cNvSpPr>
                <a:spLocks noChangeShapeType="1"/>
              </p:cNvSpPr>
              <p:nvPr/>
            </p:nvSpPr>
            <p:spPr bwMode="auto">
              <a:xfrm>
                <a:off x="3768" y="2233"/>
                <a:ext cx="5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5" name="Line 221"/>
              <p:cNvSpPr>
                <a:spLocks noChangeShapeType="1"/>
              </p:cNvSpPr>
              <p:nvPr/>
            </p:nvSpPr>
            <p:spPr bwMode="auto">
              <a:xfrm flipV="1">
                <a:off x="3768" y="2233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6" name="Line 222"/>
              <p:cNvSpPr>
                <a:spLocks noChangeShapeType="1"/>
              </p:cNvSpPr>
              <p:nvPr/>
            </p:nvSpPr>
            <p:spPr bwMode="auto">
              <a:xfrm flipV="1">
                <a:off x="3921" y="2233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7" name="Line 223"/>
              <p:cNvSpPr>
                <a:spLocks noChangeShapeType="1"/>
              </p:cNvSpPr>
              <p:nvPr/>
            </p:nvSpPr>
            <p:spPr bwMode="auto">
              <a:xfrm flipV="1">
                <a:off x="4076" y="2233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8" name="Line 224"/>
              <p:cNvSpPr>
                <a:spLocks noChangeShapeType="1"/>
              </p:cNvSpPr>
              <p:nvPr/>
            </p:nvSpPr>
            <p:spPr bwMode="auto">
              <a:xfrm flipV="1">
                <a:off x="4231" y="2233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69" name="Rectangle 225"/>
              <p:cNvSpPr>
                <a:spLocks noChangeArrowheads="1"/>
              </p:cNvSpPr>
              <p:nvPr/>
            </p:nvSpPr>
            <p:spPr bwMode="auto">
              <a:xfrm>
                <a:off x="3765" y="2253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170" name="Rectangle 226"/>
              <p:cNvSpPr>
                <a:spLocks noChangeArrowheads="1"/>
              </p:cNvSpPr>
              <p:nvPr/>
            </p:nvSpPr>
            <p:spPr bwMode="auto">
              <a:xfrm>
                <a:off x="3918" y="2253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3171" name="Rectangle 227"/>
              <p:cNvSpPr>
                <a:spLocks noChangeArrowheads="1"/>
              </p:cNvSpPr>
              <p:nvPr/>
            </p:nvSpPr>
            <p:spPr bwMode="auto">
              <a:xfrm>
                <a:off x="4073" y="2253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3172" name="Rectangle 228"/>
              <p:cNvSpPr>
                <a:spLocks noChangeArrowheads="1"/>
              </p:cNvSpPr>
              <p:nvPr/>
            </p:nvSpPr>
            <p:spPr bwMode="auto">
              <a:xfrm>
                <a:off x="4228" y="2253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3173" name="Rectangle 229"/>
              <p:cNvSpPr>
                <a:spLocks noChangeArrowheads="1"/>
              </p:cNvSpPr>
              <p:nvPr/>
            </p:nvSpPr>
            <p:spPr bwMode="auto">
              <a:xfrm>
                <a:off x="4015" y="2305"/>
                <a:ext cx="32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174" name="Line 230"/>
              <p:cNvSpPr>
                <a:spLocks noChangeShapeType="1"/>
              </p:cNvSpPr>
              <p:nvPr/>
            </p:nvSpPr>
            <p:spPr bwMode="auto">
              <a:xfrm>
                <a:off x="3768" y="687"/>
                <a:ext cx="51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75" name="Line 231"/>
              <p:cNvSpPr>
                <a:spLocks noChangeShapeType="1"/>
              </p:cNvSpPr>
              <p:nvPr/>
            </p:nvSpPr>
            <p:spPr bwMode="auto">
              <a:xfrm flipV="1">
                <a:off x="3768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76" name="Line 232"/>
              <p:cNvSpPr>
                <a:spLocks noChangeShapeType="1"/>
              </p:cNvSpPr>
              <p:nvPr/>
            </p:nvSpPr>
            <p:spPr bwMode="auto">
              <a:xfrm flipV="1">
                <a:off x="3921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77" name="Line 233"/>
              <p:cNvSpPr>
                <a:spLocks noChangeShapeType="1"/>
              </p:cNvSpPr>
              <p:nvPr/>
            </p:nvSpPr>
            <p:spPr bwMode="auto">
              <a:xfrm flipV="1">
                <a:off x="4076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78" name="Line 234"/>
              <p:cNvSpPr>
                <a:spLocks noChangeShapeType="1"/>
              </p:cNvSpPr>
              <p:nvPr/>
            </p:nvSpPr>
            <p:spPr bwMode="auto">
              <a:xfrm flipV="1">
                <a:off x="4231" y="66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79" name="Line 235"/>
              <p:cNvSpPr>
                <a:spLocks noChangeShapeType="1"/>
              </p:cNvSpPr>
              <p:nvPr/>
            </p:nvSpPr>
            <p:spPr bwMode="auto">
              <a:xfrm flipV="1">
                <a:off x="3768" y="687"/>
                <a:ext cx="1" cy="15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0" name="Line 236"/>
              <p:cNvSpPr>
                <a:spLocks noChangeShapeType="1"/>
              </p:cNvSpPr>
              <p:nvPr/>
            </p:nvSpPr>
            <p:spPr bwMode="auto">
              <a:xfrm flipH="1">
                <a:off x="3750" y="22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1" name="Line 237"/>
              <p:cNvSpPr>
                <a:spLocks noChangeShapeType="1"/>
              </p:cNvSpPr>
              <p:nvPr/>
            </p:nvSpPr>
            <p:spPr bwMode="auto">
              <a:xfrm flipH="1">
                <a:off x="3750" y="207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2" name="Line 238"/>
              <p:cNvSpPr>
                <a:spLocks noChangeShapeType="1"/>
              </p:cNvSpPr>
              <p:nvPr/>
            </p:nvSpPr>
            <p:spPr bwMode="auto">
              <a:xfrm flipH="1">
                <a:off x="3750" y="192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3" name="Line 239"/>
              <p:cNvSpPr>
                <a:spLocks noChangeShapeType="1"/>
              </p:cNvSpPr>
              <p:nvPr/>
            </p:nvSpPr>
            <p:spPr bwMode="auto">
              <a:xfrm flipH="1">
                <a:off x="3750" y="176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4" name="Line 240"/>
              <p:cNvSpPr>
                <a:spLocks noChangeShapeType="1"/>
              </p:cNvSpPr>
              <p:nvPr/>
            </p:nvSpPr>
            <p:spPr bwMode="auto">
              <a:xfrm flipH="1">
                <a:off x="3750" y="16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5" name="Line 241"/>
              <p:cNvSpPr>
                <a:spLocks noChangeShapeType="1"/>
              </p:cNvSpPr>
              <p:nvPr/>
            </p:nvSpPr>
            <p:spPr bwMode="auto">
              <a:xfrm flipH="1">
                <a:off x="3750" y="146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6" name="Line 242"/>
              <p:cNvSpPr>
                <a:spLocks noChangeShapeType="1"/>
              </p:cNvSpPr>
              <p:nvPr/>
            </p:nvSpPr>
            <p:spPr bwMode="auto">
              <a:xfrm flipH="1">
                <a:off x="3750" y="130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7" name="Line 243"/>
              <p:cNvSpPr>
                <a:spLocks noChangeShapeType="1"/>
              </p:cNvSpPr>
              <p:nvPr/>
            </p:nvSpPr>
            <p:spPr bwMode="auto">
              <a:xfrm flipH="1">
                <a:off x="3750" y="115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8" name="Line 244"/>
              <p:cNvSpPr>
                <a:spLocks noChangeShapeType="1"/>
              </p:cNvSpPr>
              <p:nvPr/>
            </p:nvSpPr>
            <p:spPr bwMode="auto">
              <a:xfrm flipH="1">
                <a:off x="3750" y="99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89" name="Line 245"/>
              <p:cNvSpPr>
                <a:spLocks noChangeShapeType="1"/>
              </p:cNvSpPr>
              <p:nvPr/>
            </p:nvSpPr>
            <p:spPr bwMode="auto">
              <a:xfrm flipH="1">
                <a:off x="3750" y="84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90" name="Line 246"/>
              <p:cNvSpPr>
                <a:spLocks noChangeShapeType="1"/>
              </p:cNvSpPr>
              <p:nvPr/>
            </p:nvSpPr>
            <p:spPr bwMode="auto">
              <a:xfrm flipH="1">
                <a:off x="3750" y="6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191" name="Rectangle 247"/>
              <p:cNvSpPr>
                <a:spLocks noChangeArrowheads="1"/>
              </p:cNvSpPr>
              <p:nvPr/>
            </p:nvSpPr>
            <p:spPr bwMode="auto">
              <a:xfrm>
                <a:off x="3703" y="221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3192" name="Rectangle 248"/>
              <p:cNvSpPr>
                <a:spLocks noChangeArrowheads="1"/>
              </p:cNvSpPr>
              <p:nvPr/>
            </p:nvSpPr>
            <p:spPr bwMode="auto">
              <a:xfrm>
                <a:off x="3703" y="2059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3193" name="Rectangle 249"/>
              <p:cNvSpPr>
                <a:spLocks noChangeArrowheads="1"/>
              </p:cNvSpPr>
              <p:nvPr/>
            </p:nvSpPr>
            <p:spPr bwMode="auto">
              <a:xfrm>
                <a:off x="3703" y="190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3194" name="Rectangle 250"/>
              <p:cNvSpPr>
                <a:spLocks noChangeArrowheads="1"/>
              </p:cNvSpPr>
              <p:nvPr/>
            </p:nvSpPr>
            <p:spPr bwMode="auto">
              <a:xfrm>
                <a:off x="3703" y="1750"/>
                <a:ext cx="56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3195" name="Rectangle 251"/>
              <p:cNvSpPr>
                <a:spLocks noChangeArrowheads="1"/>
              </p:cNvSpPr>
              <p:nvPr/>
            </p:nvSpPr>
            <p:spPr bwMode="auto">
              <a:xfrm>
                <a:off x="3703" y="1594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3196" name="Rectangle 252"/>
              <p:cNvSpPr>
                <a:spLocks noChangeArrowheads="1"/>
              </p:cNvSpPr>
              <p:nvPr/>
            </p:nvSpPr>
            <p:spPr bwMode="auto">
              <a:xfrm>
                <a:off x="3703" y="1440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3197" name="Rectangle 253"/>
              <p:cNvSpPr>
                <a:spLocks noChangeArrowheads="1"/>
              </p:cNvSpPr>
              <p:nvPr/>
            </p:nvSpPr>
            <p:spPr bwMode="auto">
              <a:xfrm>
                <a:off x="3723" y="1288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3198" name="Rectangle 254"/>
              <p:cNvSpPr>
                <a:spLocks noChangeArrowheads="1"/>
              </p:cNvSpPr>
              <p:nvPr/>
            </p:nvSpPr>
            <p:spPr bwMode="auto">
              <a:xfrm>
                <a:off x="3722" y="1133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3199" name="Rectangle 255"/>
              <p:cNvSpPr>
                <a:spLocks noChangeArrowheads="1"/>
              </p:cNvSpPr>
              <p:nvPr/>
            </p:nvSpPr>
            <p:spPr bwMode="auto">
              <a:xfrm>
                <a:off x="3723" y="978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3200" name="Rectangle 256"/>
              <p:cNvSpPr>
                <a:spLocks noChangeArrowheads="1"/>
              </p:cNvSpPr>
              <p:nvPr/>
            </p:nvSpPr>
            <p:spPr bwMode="auto">
              <a:xfrm>
                <a:off x="3723" y="823"/>
                <a:ext cx="33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3201" name="Rectangle 257"/>
              <p:cNvSpPr>
                <a:spLocks noChangeArrowheads="1"/>
              </p:cNvSpPr>
              <p:nvPr/>
            </p:nvSpPr>
            <p:spPr bwMode="auto">
              <a:xfrm>
                <a:off x="3732" y="669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202" name="Rectangle 258"/>
              <p:cNvSpPr>
                <a:spLocks noChangeArrowheads="1"/>
              </p:cNvSpPr>
              <p:nvPr/>
            </p:nvSpPr>
            <p:spPr bwMode="auto">
              <a:xfrm rot="16200000">
                <a:off x="3656" y="1423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203" name="Line 259"/>
              <p:cNvSpPr>
                <a:spLocks noChangeShapeType="1"/>
              </p:cNvSpPr>
              <p:nvPr/>
            </p:nvSpPr>
            <p:spPr bwMode="auto">
              <a:xfrm flipV="1">
                <a:off x="4282" y="687"/>
                <a:ext cx="1" cy="15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4" name="Line 260"/>
              <p:cNvSpPr>
                <a:spLocks noChangeShapeType="1"/>
              </p:cNvSpPr>
              <p:nvPr/>
            </p:nvSpPr>
            <p:spPr bwMode="auto">
              <a:xfrm flipH="1">
                <a:off x="4282" y="22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5" name="Line 261"/>
              <p:cNvSpPr>
                <a:spLocks noChangeShapeType="1"/>
              </p:cNvSpPr>
              <p:nvPr/>
            </p:nvSpPr>
            <p:spPr bwMode="auto">
              <a:xfrm flipH="1">
                <a:off x="4282" y="207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6" name="Line 262"/>
              <p:cNvSpPr>
                <a:spLocks noChangeShapeType="1"/>
              </p:cNvSpPr>
              <p:nvPr/>
            </p:nvSpPr>
            <p:spPr bwMode="auto">
              <a:xfrm flipH="1">
                <a:off x="4282" y="192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7" name="Line 263"/>
              <p:cNvSpPr>
                <a:spLocks noChangeShapeType="1"/>
              </p:cNvSpPr>
              <p:nvPr/>
            </p:nvSpPr>
            <p:spPr bwMode="auto">
              <a:xfrm flipH="1">
                <a:off x="4282" y="176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8" name="Line 264"/>
              <p:cNvSpPr>
                <a:spLocks noChangeShapeType="1"/>
              </p:cNvSpPr>
              <p:nvPr/>
            </p:nvSpPr>
            <p:spPr bwMode="auto">
              <a:xfrm flipH="1">
                <a:off x="4282" y="16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09" name="Line 265"/>
              <p:cNvSpPr>
                <a:spLocks noChangeShapeType="1"/>
              </p:cNvSpPr>
              <p:nvPr/>
            </p:nvSpPr>
            <p:spPr bwMode="auto">
              <a:xfrm flipH="1">
                <a:off x="4282" y="146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0" name="Line 266"/>
              <p:cNvSpPr>
                <a:spLocks noChangeShapeType="1"/>
              </p:cNvSpPr>
              <p:nvPr/>
            </p:nvSpPr>
            <p:spPr bwMode="auto">
              <a:xfrm flipH="1">
                <a:off x="4282" y="130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1" name="Line 267"/>
              <p:cNvSpPr>
                <a:spLocks noChangeShapeType="1"/>
              </p:cNvSpPr>
              <p:nvPr/>
            </p:nvSpPr>
            <p:spPr bwMode="auto">
              <a:xfrm flipH="1">
                <a:off x="4282" y="115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2" name="Line 268"/>
              <p:cNvSpPr>
                <a:spLocks noChangeShapeType="1"/>
              </p:cNvSpPr>
              <p:nvPr/>
            </p:nvSpPr>
            <p:spPr bwMode="auto">
              <a:xfrm flipH="1">
                <a:off x="4282" y="99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3" name="Line 269"/>
              <p:cNvSpPr>
                <a:spLocks noChangeShapeType="1"/>
              </p:cNvSpPr>
              <p:nvPr/>
            </p:nvSpPr>
            <p:spPr bwMode="auto">
              <a:xfrm flipH="1">
                <a:off x="4282" y="84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4" name="Line 270"/>
              <p:cNvSpPr>
                <a:spLocks noChangeShapeType="1"/>
              </p:cNvSpPr>
              <p:nvPr/>
            </p:nvSpPr>
            <p:spPr bwMode="auto">
              <a:xfrm flipH="1">
                <a:off x="4282" y="6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8" name="Group 271"/>
            <p:cNvGrpSpPr>
              <a:grpSpLocks/>
            </p:cNvGrpSpPr>
            <p:nvPr/>
          </p:nvGrpSpPr>
          <p:grpSpPr bwMode="auto">
            <a:xfrm>
              <a:off x="4414" y="782"/>
              <a:ext cx="578" cy="1573"/>
              <a:chOff x="4383" y="660"/>
              <a:chExt cx="651" cy="1678"/>
            </a:xfrm>
          </p:grpSpPr>
          <p:pic>
            <p:nvPicPr>
              <p:cNvPr id="1363216" name="Picture 27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03" y="678"/>
                <a:ext cx="515" cy="1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3217" name="Line 273"/>
              <p:cNvSpPr>
                <a:spLocks noChangeShapeType="1"/>
              </p:cNvSpPr>
              <p:nvPr/>
            </p:nvSpPr>
            <p:spPr bwMode="auto">
              <a:xfrm>
                <a:off x="4503" y="2223"/>
                <a:ext cx="5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8" name="Line 274"/>
              <p:cNvSpPr>
                <a:spLocks noChangeShapeType="1"/>
              </p:cNvSpPr>
              <p:nvPr/>
            </p:nvSpPr>
            <p:spPr bwMode="auto">
              <a:xfrm flipV="1">
                <a:off x="4503" y="2223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19" name="Line 275"/>
              <p:cNvSpPr>
                <a:spLocks noChangeShapeType="1"/>
              </p:cNvSpPr>
              <p:nvPr/>
            </p:nvSpPr>
            <p:spPr bwMode="auto">
              <a:xfrm flipV="1">
                <a:off x="4658" y="2223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20" name="Line 276"/>
              <p:cNvSpPr>
                <a:spLocks noChangeShapeType="1"/>
              </p:cNvSpPr>
              <p:nvPr/>
            </p:nvSpPr>
            <p:spPr bwMode="auto">
              <a:xfrm flipV="1">
                <a:off x="4813" y="2223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21" name="Line 277"/>
              <p:cNvSpPr>
                <a:spLocks noChangeShapeType="1"/>
              </p:cNvSpPr>
              <p:nvPr/>
            </p:nvSpPr>
            <p:spPr bwMode="auto">
              <a:xfrm flipV="1">
                <a:off x="4968" y="2223"/>
                <a:ext cx="1" cy="1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22" name="Rectangle 278"/>
              <p:cNvSpPr>
                <a:spLocks noChangeArrowheads="1"/>
              </p:cNvSpPr>
              <p:nvPr/>
            </p:nvSpPr>
            <p:spPr bwMode="auto">
              <a:xfrm>
                <a:off x="4500" y="2244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223" name="Rectangle 279"/>
              <p:cNvSpPr>
                <a:spLocks noChangeArrowheads="1"/>
              </p:cNvSpPr>
              <p:nvPr/>
            </p:nvSpPr>
            <p:spPr bwMode="auto">
              <a:xfrm>
                <a:off x="4654" y="2244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2</a:t>
                </a:r>
                <a:endParaRPr lang="it-IT"/>
              </a:p>
            </p:txBody>
          </p:sp>
          <p:sp>
            <p:nvSpPr>
              <p:cNvPr id="1363224" name="Rectangle 280"/>
              <p:cNvSpPr>
                <a:spLocks noChangeArrowheads="1"/>
              </p:cNvSpPr>
              <p:nvPr/>
            </p:nvSpPr>
            <p:spPr bwMode="auto">
              <a:xfrm>
                <a:off x="4810" y="2244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it-IT"/>
              </a:p>
            </p:txBody>
          </p:sp>
          <p:sp>
            <p:nvSpPr>
              <p:cNvPr id="1363225" name="Rectangle 281"/>
              <p:cNvSpPr>
                <a:spLocks noChangeArrowheads="1"/>
              </p:cNvSpPr>
              <p:nvPr/>
            </p:nvSpPr>
            <p:spPr bwMode="auto">
              <a:xfrm>
                <a:off x="4965" y="2244"/>
                <a:ext cx="21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6</a:t>
                </a:r>
                <a:endParaRPr lang="it-IT"/>
              </a:p>
            </p:txBody>
          </p:sp>
          <p:sp>
            <p:nvSpPr>
              <p:cNvPr id="1363226" name="Rectangle 282"/>
              <p:cNvSpPr>
                <a:spLocks noChangeArrowheads="1"/>
              </p:cNvSpPr>
              <p:nvPr/>
            </p:nvSpPr>
            <p:spPr bwMode="auto">
              <a:xfrm>
                <a:off x="4751" y="2296"/>
                <a:ext cx="33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227" name="Line 283"/>
              <p:cNvSpPr>
                <a:spLocks noChangeShapeType="1"/>
              </p:cNvSpPr>
              <p:nvPr/>
            </p:nvSpPr>
            <p:spPr bwMode="auto">
              <a:xfrm>
                <a:off x="4503" y="678"/>
                <a:ext cx="5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28" name="Line 284"/>
              <p:cNvSpPr>
                <a:spLocks noChangeShapeType="1"/>
              </p:cNvSpPr>
              <p:nvPr/>
            </p:nvSpPr>
            <p:spPr bwMode="auto">
              <a:xfrm flipV="1">
                <a:off x="4503" y="660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29" name="Line 285"/>
              <p:cNvSpPr>
                <a:spLocks noChangeShapeType="1"/>
              </p:cNvSpPr>
              <p:nvPr/>
            </p:nvSpPr>
            <p:spPr bwMode="auto">
              <a:xfrm flipV="1">
                <a:off x="4658" y="660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0" name="Line 286"/>
              <p:cNvSpPr>
                <a:spLocks noChangeShapeType="1"/>
              </p:cNvSpPr>
              <p:nvPr/>
            </p:nvSpPr>
            <p:spPr bwMode="auto">
              <a:xfrm flipV="1">
                <a:off x="4813" y="660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1" name="Line 287"/>
              <p:cNvSpPr>
                <a:spLocks noChangeShapeType="1"/>
              </p:cNvSpPr>
              <p:nvPr/>
            </p:nvSpPr>
            <p:spPr bwMode="auto">
              <a:xfrm flipV="1">
                <a:off x="4968" y="660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2" name="Line 288"/>
              <p:cNvSpPr>
                <a:spLocks noChangeShapeType="1"/>
              </p:cNvSpPr>
              <p:nvPr/>
            </p:nvSpPr>
            <p:spPr bwMode="auto">
              <a:xfrm flipV="1">
                <a:off x="4503" y="678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3" name="Line 289"/>
              <p:cNvSpPr>
                <a:spLocks noChangeShapeType="1"/>
              </p:cNvSpPr>
              <p:nvPr/>
            </p:nvSpPr>
            <p:spPr bwMode="auto">
              <a:xfrm flipH="1">
                <a:off x="4484" y="2223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4" name="Line 290"/>
              <p:cNvSpPr>
                <a:spLocks noChangeShapeType="1"/>
              </p:cNvSpPr>
              <p:nvPr/>
            </p:nvSpPr>
            <p:spPr bwMode="auto">
              <a:xfrm flipH="1">
                <a:off x="4484" y="2069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5" name="Line 291"/>
              <p:cNvSpPr>
                <a:spLocks noChangeShapeType="1"/>
              </p:cNvSpPr>
              <p:nvPr/>
            </p:nvSpPr>
            <p:spPr bwMode="auto">
              <a:xfrm flipH="1">
                <a:off x="4484" y="1914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6" name="Line 292"/>
              <p:cNvSpPr>
                <a:spLocks noChangeShapeType="1"/>
              </p:cNvSpPr>
              <p:nvPr/>
            </p:nvSpPr>
            <p:spPr bwMode="auto">
              <a:xfrm flipH="1">
                <a:off x="4484" y="1759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7" name="Line 293"/>
              <p:cNvSpPr>
                <a:spLocks noChangeShapeType="1"/>
              </p:cNvSpPr>
              <p:nvPr/>
            </p:nvSpPr>
            <p:spPr bwMode="auto">
              <a:xfrm flipH="1">
                <a:off x="4484" y="1604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8" name="Line 294"/>
              <p:cNvSpPr>
                <a:spLocks noChangeShapeType="1"/>
              </p:cNvSpPr>
              <p:nvPr/>
            </p:nvSpPr>
            <p:spPr bwMode="auto">
              <a:xfrm flipH="1">
                <a:off x="4484" y="145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39" name="Line 295"/>
              <p:cNvSpPr>
                <a:spLocks noChangeShapeType="1"/>
              </p:cNvSpPr>
              <p:nvPr/>
            </p:nvSpPr>
            <p:spPr bwMode="auto">
              <a:xfrm flipH="1">
                <a:off x="4484" y="1297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40" name="Line 296"/>
              <p:cNvSpPr>
                <a:spLocks noChangeShapeType="1"/>
              </p:cNvSpPr>
              <p:nvPr/>
            </p:nvSpPr>
            <p:spPr bwMode="auto">
              <a:xfrm flipH="1">
                <a:off x="4484" y="1142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41" name="Line 297"/>
              <p:cNvSpPr>
                <a:spLocks noChangeShapeType="1"/>
              </p:cNvSpPr>
              <p:nvPr/>
            </p:nvSpPr>
            <p:spPr bwMode="auto">
              <a:xfrm flipH="1">
                <a:off x="4484" y="988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42" name="Line 298"/>
              <p:cNvSpPr>
                <a:spLocks noChangeShapeType="1"/>
              </p:cNvSpPr>
              <p:nvPr/>
            </p:nvSpPr>
            <p:spPr bwMode="auto">
              <a:xfrm flipH="1">
                <a:off x="4484" y="833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43" name="Line 299"/>
              <p:cNvSpPr>
                <a:spLocks noChangeShapeType="1"/>
              </p:cNvSpPr>
              <p:nvPr/>
            </p:nvSpPr>
            <p:spPr bwMode="auto">
              <a:xfrm flipH="1">
                <a:off x="4484" y="678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44" name="Rectangle 300"/>
              <p:cNvSpPr>
                <a:spLocks noChangeArrowheads="1"/>
              </p:cNvSpPr>
              <p:nvPr/>
            </p:nvSpPr>
            <p:spPr bwMode="auto">
              <a:xfrm>
                <a:off x="4438" y="2205"/>
                <a:ext cx="5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-20</a:t>
                </a:r>
                <a:endParaRPr lang="it-IT"/>
              </a:p>
            </p:txBody>
          </p:sp>
          <p:sp>
            <p:nvSpPr>
              <p:cNvPr id="1363245" name="Rectangle 301"/>
              <p:cNvSpPr>
                <a:spLocks noChangeArrowheads="1"/>
              </p:cNvSpPr>
              <p:nvPr/>
            </p:nvSpPr>
            <p:spPr bwMode="auto">
              <a:xfrm>
                <a:off x="4438" y="2050"/>
                <a:ext cx="5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-18</a:t>
                </a:r>
                <a:endParaRPr lang="it-IT"/>
              </a:p>
            </p:txBody>
          </p:sp>
          <p:sp>
            <p:nvSpPr>
              <p:cNvPr id="1363246" name="Rectangle 302"/>
              <p:cNvSpPr>
                <a:spLocks noChangeArrowheads="1"/>
              </p:cNvSpPr>
              <p:nvPr/>
            </p:nvSpPr>
            <p:spPr bwMode="auto">
              <a:xfrm>
                <a:off x="4437" y="1895"/>
                <a:ext cx="56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-16</a:t>
                </a:r>
                <a:endParaRPr lang="it-IT"/>
              </a:p>
            </p:txBody>
          </p:sp>
          <p:sp>
            <p:nvSpPr>
              <p:cNvPr id="1363247" name="Rectangle 303"/>
              <p:cNvSpPr>
                <a:spLocks noChangeArrowheads="1"/>
              </p:cNvSpPr>
              <p:nvPr/>
            </p:nvSpPr>
            <p:spPr bwMode="auto">
              <a:xfrm>
                <a:off x="4438" y="1741"/>
                <a:ext cx="5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-14</a:t>
                </a:r>
                <a:endParaRPr lang="it-IT"/>
              </a:p>
            </p:txBody>
          </p:sp>
          <p:sp>
            <p:nvSpPr>
              <p:cNvPr id="1363248" name="Rectangle 304"/>
              <p:cNvSpPr>
                <a:spLocks noChangeArrowheads="1"/>
              </p:cNvSpPr>
              <p:nvPr/>
            </p:nvSpPr>
            <p:spPr bwMode="auto">
              <a:xfrm>
                <a:off x="4438" y="1585"/>
                <a:ext cx="5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-12</a:t>
                </a:r>
                <a:endParaRPr lang="it-IT"/>
              </a:p>
            </p:txBody>
          </p:sp>
          <p:sp>
            <p:nvSpPr>
              <p:cNvPr id="1363249" name="Rectangle 305"/>
              <p:cNvSpPr>
                <a:spLocks noChangeArrowheads="1"/>
              </p:cNvSpPr>
              <p:nvPr/>
            </p:nvSpPr>
            <p:spPr bwMode="auto">
              <a:xfrm>
                <a:off x="4438" y="1431"/>
                <a:ext cx="53" cy="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-10</a:t>
                </a:r>
                <a:endParaRPr lang="it-IT"/>
              </a:p>
            </p:txBody>
          </p:sp>
          <p:sp>
            <p:nvSpPr>
              <p:cNvPr id="1363250" name="Rectangle 306"/>
              <p:cNvSpPr>
                <a:spLocks noChangeArrowheads="1"/>
              </p:cNvSpPr>
              <p:nvPr/>
            </p:nvSpPr>
            <p:spPr bwMode="auto">
              <a:xfrm>
                <a:off x="4458" y="1276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-8</a:t>
                </a:r>
                <a:endParaRPr lang="it-IT"/>
              </a:p>
            </p:txBody>
          </p:sp>
          <p:sp>
            <p:nvSpPr>
              <p:cNvPr id="1363251" name="Rectangle 307"/>
              <p:cNvSpPr>
                <a:spLocks noChangeArrowheads="1"/>
              </p:cNvSpPr>
              <p:nvPr/>
            </p:nvSpPr>
            <p:spPr bwMode="auto">
              <a:xfrm>
                <a:off x="4458" y="1124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-6</a:t>
                </a:r>
                <a:endParaRPr lang="it-IT"/>
              </a:p>
            </p:txBody>
          </p:sp>
          <p:sp>
            <p:nvSpPr>
              <p:cNvPr id="1363252" name="Rectangle 308"/>
              <p:cNvSpPr>
                <a:spLocks noChangeArrowheads="1"/>
              </p:cNvSpPr>
              <p:nvPr/>
            </p:nvSpPr>
            <p:spPr bwMode="auto">
              <a:xfrm>
                <a:off x="4458" y="969"/>
                <a:ext cx="33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-4</a:t>
                </a:r>
                <a:endParaRPr lang="it-IT"/>
              </a:p>
            </p:txBody>
          </p:sp>
          <p:sp>
            <p:nvSpPr>
              <p:cNvPr id="1363253" name="Rectangle 309"/>
              <p:cNvSpPr>
                <a:spLocks noChangeArrowheads="1"/>
              </p:cNvSpPr>
              <p:nvPr/>
            </p:nvSpPr>
            <p:spPr bwMode="auto">
              <a:xfrm>
                <a:off x="4458" y="814"/>
                <a:ext cx="35" cy="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-2</a:t>
                </a:r>
                <a:endParaRPr lang="it-IT"/>
              </a:p>
            </p:txBody>
          </p:sp>
          <p:sp>
            <p:nvSpPr>
              <p:cNvPr id="1363254" name="Rectangle 310"/>
              <p:cNvSpPr>
                <a:spLocks noChangeArrowheads="1"/>
              </p:cNvSpPr>
              <p:nvPr/>
            </p:nvSpPr>
            <p:spPr bwMode="auto">
              <a:xfrm>
                <a:off x="4470" y="660"/>
                <a:ext cx="20" cy="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/>
              </a:p>
            </p:txBody>
          </p:sp>
          <p:sp>
            <p:nvSpPr>
              <p:cNvPr id="1363255" name="Rectangle 311"/>
              <p:cNvSpPr>
                <a:spLocks noChangeArrowheads="1"/>
              </p:cNvSpPr>
              <p:nvPr/>
            </p:nvSpPr>
            <p:spPr bwMode="auto">
              <a:xfrm rot="16200000">
                <a:off x="4391" y="1414"/>
                <a:ext cx="30" cy="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400" b="0">
                    <a:solidFill>
                      <a:srgbClr val="000000"/>
                    </a:solidFill>
                    <a:latin typeface="Arial" pitchFamily="34" charset="0"/>
                  </a:rPr>
                  <a:t>m</a:t>
                </a:r>
                <a:endParaRPr lang="it-IT"/>
              </a:p>
            </p:txBody>
          </p:sp>
          <p:sp>
            <p:nvSpPr>
              <p:cNvPr id="1363256" name="Line 312"/>
              <p:cNvSpPr>
                <a:spLocks noChangeShapeType="1"/>
              </p:cNvSpPr>
              <p:nvPr/>
            </p:nvSpPr>
            <p:spPr bwMode="auto">
              <a:xfrm flipV="1">
                <a:off x="5018" y="678"/>
                <a:ext cx="1" cy="154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57" name="Line 313"/>
              <p:cNvSpPr>
                <a:spLocks noChangeShapeType="1"/>
              </p:cNvSpPr>
              <p:nvPr/>
            </p:nvSpPr>
            <p:spPr bwMode="auto">
              <a:xfrm flipH="1">
                <a:off x="5018" y="222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58" name="Line 314"/>
              <p:cNvSpPr>
                <a:spLocks noChangeShapeType="1"/>
              </p:cNvSpPr>
              <p:nvPr/>
            </p:nvSpPr>
            <p:spPr bwMode="auto">
              <a:xfrm flipH="1">
                <a:off x="5018" y="206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59" name="Line 315"/>
              <p:cNvSpPr>
                <a:spLocks noChangeShapeType="1"/>
              </p:cNvSpPr>
              <p:nvPr/>
            </p:nvSpPr>
            <p:spPr bwMode="auto">
              <a:xfrm flipH="1">
                <a:off x="5018" y="191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0" name="Line 316"/>
              <p:cNvSpPr>
                <a:spLocks noChangeShapeType="1"/>
              </p:cNvSpPr>
              <p:nvPr/>
            </p:nvSpPr>
            <p:spPr bwMode="auto">
              <a:xfrm flipH="1">
                <a:off x="5018" y="1759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1" name="Line 317"/>
              <p:cNvSpPr>
                <a:spLocks noChangeShapeType="1"/>
              </p:cNvSpPr>
              <p:nvPr/>
            </p:nvSpPr>
            <p:spPr bwMode="auto">
              <a:xfrm flipH="1">
                <a:off x="5018" y="1604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2" name="Line 318"/>
              <p:cNvSpPr>
                <a:spLocks noChangeShapeType="1"/>
              </p:cNvSpPr>
              <p:nvPr/>
            </p:nvSpPr>
            <p:spPr bwMode="auto">
              <a:xfrm flipH="1">
                <a:off x="5018" y="1450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3" name="Line 319"/>
              <p:cNvSpPr>
                <a:spLocks noChangeShapeType="1"/>
              </p:cNvSpPr>
              <p:nvPr/>
            </p:nvSpPr>
            <p:spPr bwMode="auto">
              <a:xfrm flipH="1">
                <a:off x="5018" y="1297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4" name="Line 320"/>
              <p:cNvSpPr>
                <a:spLocks noChangeShapeType="1"/>
              </p:cNvSpPr>
              <p:nvPr/>
            </p:nvSpPr>
            <p:spPr bwMode="auto">
              <a:xfrm flipH="1">
                <a:off x="5018" y="1142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5" name="Line 321"/>
              <p:cNvSpPr>
                <a:spLocks noChangeShapeType="1"/>
              </p:cNvSpPr>
              <p:nvPr/>
            </p:nvSpPr>
            <p:spPr bwMode="auto">
              <a:xfrm flipH="1">
                <a:off x="5018" y="98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6" name="Line 322"/>
              <p:cNvSpPr>
                <a:spLocks noChangeShapeType="1"/>
              </p:cNvSpPr>
              <p:nvPr/>
            </p:nvSpPr>
            <p:spPr bwMode="auto">
              <a:xfrm flipH="1">
                <a:off x="5018" y="833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67" name="Line 323"/>
              <p:cNvSpPr>
                <a:spLocks noChangeShapeType="1"/>
              </p:cNvSpPr>
              <p:nvPr/>
            </p:nvSpPr>
            <p:spPr bwMode="auto">
              <a:xfrm flipH="1">
                <a:off x="5018" y="678"/>
                <a:ext cx="1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" name="Group 324"/>
            <p:cNvGrpSpPr>
              <a:grpSpLocks/>
            </p:cNvGrpSpPr>
            <p:nvPr/>
          </p:nvGrpSpPr>
          <p:grpSpPr bwMode="auto">
            <a:xfrm>
              <a:off x="5132" y="885"/>
              <a:ext cx="247" cy="1278"/>
              <a:chOff x="5416" y="630"/>
              <a:chExt cx="278" cy="1362"/>
            </a:xfrm>
          </p:grpSpPr>
          <p:sp>
            <p:nvSpPr>
              <p:cNvPr id="1363269" name="Rectangle 325"/>
              <p:cNvSpPr>
                <a:spLocks noChangeArrowheads="1"/>
              </p:cNvSpPr>
              <p:nvPr/>
            </p:nvSpPr>
            <p:spPr bwMode="auto">
              <a:xfrm>
                <a:off x="5416" y="1813"/>
                <a:ext cx="72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0" name="Rectangle 326"/>
              <p:cNvSpPr>
                <a:spLocks noChangeArrowheads="1"/>
              </p:cNvSpPr>
              <p:nvPr/>
            </p:nvSpPr>
            <p:spPr bwMode="auto">
              <a:xfrm>
                <a:off x="5416" y="1799"/>
                <a:ext cx="72" cy="14"/>
              </a:xfrm>
              <a:prstGeom prst="rect">
                <a:avLst/>
              </a:prstGeom>
              <a:solidFill>
                <a:srgbClr val="FF0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1" name="Rectangle 327"/>
              <p:cNvSpPr>
                <a:spLocks noChangeArrowheads="1"/>
              </p:cNvSpPr>
              <p:nvPr/>
            </p:nvSpPr>
            <p:spPr bwMode="auto">
              <a:xfrm>
                <a:off x="5416" y="1787"/>
                <a:ext cx="72" cy="12"/>
              </a:xfrm>
              <a:prstGeom prst="rect">
                <a:avLst/>
              </a:prstGeom>
              <a:solidFill>
                <a:srgbClr val="FF0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2" name="Rectangle 328"/>
              <p:cNvSpPr>
                <a:spLocks noChangeArrowheads="1"/>
              </p:cNvSpPr>
              <p:nvPr/>
            </p:nvSpPr>
            <p:spPr bwMode="auto">
              <a:xfrm>
                <a:off x="5416" y="1776"/>
                <a:ext cx="72" cy="11"/>
              </a:xfrm>
              <a:prstGeom prst="rect">
                <a:avLst/>
              </a:prstGeom>
              <a:solidFill>
                <a:srgbClr val="FF0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3" name="Rectangle 329"/>
              <p:cNvSpPr>
                <a:spLocks noChangeArrowheads="1"/>
              </p:cNvSpPr>
              <p:nvPr/>
            </p:nvSpPr>
            <p:spPr bwMode="auto">
              <a:xfrm>
                <a:off x="5416" y="1764"/>
                <a:ext cx="72" cy="12"/>
              </a:xfrm>
              <a:prstGeom prst="rect">
                <a:avLst/>
              </a:prstGeom>
              <a:solidFill>
                <a:srgbClr val="FF14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4" name="Rectangle 330"/>
              <p:cNvSpPr>
                <a:spLocks noChangeArrowheads="1"/>
              </p:cNvSpPr>
              <p:nvPr/>
            </p:nvSpPr>
            <p:spPr bwMode="auto">
              <a:xfrm>
                <a:off x="5416" y="1753"/>
                <a:ext cx="72" cy="11"/>
              </a:xfrm>
              <a:prstGeom prst="rect">
                <a:avLst/>
              </a:prstGeom>
              <a:solidFill>
                <a:srgbClr val="FF1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5" name="Rectangle 331"/>
              <p:cNvSpPr>
                <a:spLocks noChangeArrowheads="1"/>
              </p:cNvSpPr>
              <p:nvPr/>
            </p:nvSpPr>
            <p:spPr bwMode="auto">
              <a:xfrm>
                <a:off x="5416" y="1741"/>
                <a:ext cx="72" cy="12"/>
              </a:xfrm>
              <a:prstGeom prst="rect">
                <a:avLst/>
              </a:prstGeom>
              <a:solidFill>
                <a:srgbClr val="FF1E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6" name="Rectangle 332"/>
              <p:cNvSpPr>
                <a:spLocks noChangeArrowheads="1"/>
              </p:cNvSpPr>
              <p:nvPr/>
            </p:nvSpPr>
            <p:spPr bwMode="auto">
              <a:xfrm>
                <a:off x="5416" y="1730"/>
                <a:ext cx="72" cy="11"/>
              </a:xfrm>
              <a:prstGeom prst="rect">
                <a:avLst/>
              </a:prstGeom>
              <a:solidFill>
                <a:srgbClr val="FF24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7" name="Rectangle 333"/>
              <p:cNvSpPr>
                <a:spLocks noChangeArrowheads="1"/>
              </p:cNvSpPr>
              <p:nvPr/>
            </p:nvSpPr>
            <p:spPr bwMode="auto">
              <a:xfrm>
                <a:off x="5416" y="1718"/>
                <a:ext cx="72" cy="12"/>
              </a:xfrm>
              <a:prstGeom prst="rect">
                <a:avLst/>
              </a:prstGeom>
              <a:solidFill>
                <a:srgbClr val="FF2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8" name="Rectangle 334"/>
              <p:cNvSpPr>
                <a:spLocks noChangeArrowheads="1"/>
              </p:cNvSpPr>
              <p:nvPr/>
            </p:nvSpPr>
            <p:spPr bwMode="auto">
              <a:xfrm>
                <a:off x="5416" y="1707"/>
                <a:ext cx="72" cy="11"/>
              </a:xfrm>
              <a:prstGeom prst="rect">
                <a:avLst/>
              </a:prstGeom>
              <a:solidFill>
                <a:srgbClr val="FF2E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79" name="Rectangle 335"/>
              <p:cNvSpPr>
                <a:spLocks noChangeArrowheads="1"/>
              </p:cNvSpPr>
              <p:nvPr/>
            </p:nvSpPr>
            <p:spPr bwMode="auto">
              <a:xfrm>
                <a:off x="5416" y="1696"/>
                <a:ext cx="72" cy="11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0" name="Rectangle 336"/>
              <p:cNvSpPr>
                <a:spLocks noChangeArrowheads="1"/>
              </p:cNvSpPr>
              <p:nvPr/>
            </p:nvSpPr>
            <p:spPr bwMode="auto">
              <a:xfrm>
                <a:off x="5416" y="1684"/>
                <a:ext cx="72" cy="12"/>
              </a:xfrm>
              <a:prstGeom prst="rect">
                <a:avLst/>
              </a:prstGeom>
              <a:solidFill>
                <a:srgbClr val="FF3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1" name="Rectangle 337"/>
              <p:cNvSpPr>
                <a:spLocks noChangeArrowheads="1"/>
              </p:cNvSpPr>
              <p:nvPr/>
            </p:nvSpPr>
            <p:spPr bwMode="auto">
              <a:xfrm>
                <a:off x="5416" y="1673"/>
                <a:ext cx="72" cy="11"/>
              </a:xfrm>
              <a:prstGeom prst="rect">
                <a:avLst/>
              </a:prstGeom>
              <a:solidFill>
                <a:srgbClr val="FF3D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2" name="Rectangle 338"/>
              <p:cNvSpPr>
                <a:spLocks noChangeArrowheads="1"/>
              </p:cNvSpPr>
              <p:nvPr/>
            </p:nvSpPr>
            <p:spPr bwMode="auto">
              <a:xfrm>
                <a:off x="5416" y="1661"/>
                <a:ext cx="72" cy="12"/>
              </a:xfrm>
              <a:prstGeom prst="rect">
                <a:avLst/>
              </a:prstGeom>
              <a:solidFill>
                <a:srgbClr val="FF4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3" name="Rectangle 339"/>
              <p:cNvSpPr>
                <a:spLocks noChangeArrowheads="1"/>
              </p:cNvSpPr>
              <p:nvPr/>
            </p:nvSpPr>
            <p:spPr bwMode="auto">
              <a:xfrm>
                <a:off x="5416" y="1650"/>
                <a:ext cx="72" cy="11"/>
              </a:xfrm>
              <a:prstGeom prst="rect">
                <a:avLst/>
              </a:prstGeom>
              <a:solidFill>
                <a:srgbClr val="FF48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4" name="Rectangle 340"/>
              <p:cNvSpPr>
                <a:spLocks noChangeArrowheads="1"/>
              </p:cNvSpPr>
              <p:nvPr/>
            </p:nvSpPr>
            <p:spPr bwMode="auto">
              <a:xfrm>
                <a:off x="5416" y="1635"/>
                <a:ext cx="72" cy="15"/>
              </a:xfrm>
              <a:prstGeom prst="rect">
                <a:avLst/>
              </a:prstGeom>
              <a:solidFill>
                <a:srgbClr val="FF4D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5" name="Rectangle 341"/>
              <p:cNvSpPr>
                <a:spLocks noChangeArrowheads="1"/>
              </p:cNvSpPr>
              <p:nvPr/>
            </p:nvSpPr>
            <p:spPr bwMode="auto">
              <a:xfrm>
                <a:off x="5416" y="1624"/>
                <a:ext cx="72" cy="11"/>
              </a:xfrm>
              <a:prstGeom prst="rect">
                <a:avLst/>
              </a:prstGeom>
              <a:solidFill>
                <a:srgbClr val="FF5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6" name="Rectangle 342"/>
              <p:cNvSpPr>
                <a:spLocks noChangeArrowheads="1"/>
              </p:cNvSpPr>
              <p:nvPr/>
            </p:nvSpPr>
            <p:spPr bwMode="auto">
              <a:xfrm>
                <a:off x="5416" y="1612"/>
                <a:ext cx="72" cy="12"/>
              </a:xfrm>
              <a:prstGeom prst="rect">
                <a:avLst/>
              </a:prstGeom>
              <a:solidFill>
                <a:srgbClr val="FF57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7" name="Rectangle 343"/>
              <p:cNvSpPr>
                <a:spLocks noChangeArrowheads="1"/>
              </p:cNvSpPr>
              <p:nvPr/>
            </p:nvSpPr>
            <p:spPr bwMode="auto">
              <a:xfrm>
                <a:off x="5416" y="1601"/>
                <a:ext cx="72" cy="11"/>
              </a:xfrm>
              <a:prstGeom prst="rect">
                <a:avLst/>
              </a:prstGeom>
              <a:solidFill>
                <a:srgbClr val="FF5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8" name="Rectangle 344"/>
              <p:cNvSpPr>
                <a:spLocks noChangeArrowheads="1"/>
              </p:cNvSpPr>
              <p:nvPr/>
            </p:nvSpPr>
            <p:spPr bwMode="auto">
              <a:xfrm>
                <a:off x="5416" y="1589"/>
                <a:ext cx="72" cy="12"/>
              </a:xfrm>
              <a:prstGeom prst="rect">
                <a:avLst/>
              </a:prstGeom>
              <a:solidFill>
                <a:srgbClr val="FF61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89" name="Rectangle 345"/>
              <p:cNvSpPr>
                <a:spLocks noChangeArrowheads="1"/>
              </p:cNvSpPr>
              <p:nvPr/>
            </p:nvSpPr>
            <p:spPr bwMode="auto">
              <a:xfrm>
                <a:off x="5416" y="1578"/>
                <a:ext cx="72" cy="11"/>
              </a:xfrm>
              <a:prstGeom prst="rect">
                <a:avLst/>
              </a:prstGeom>
              <a:solidFill>
                <a:srgbClr val="FF67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0" name="Rectangle 346"/>
              <p:cNvSpPr>
                <a:spLocks noChangeArrowheads="1"/>
              </p:cNvSpPr>
              <p:nvPr/>
            </p:nvSpPr>
            <p:spPr bwMode="auto">
              <a:xfrm>
                <a:off x="5416" y="1567"/>
                <a:ext cx="72" cy="11"/>
              </a:xfrm>
              <a:prstGeom prst="rect">
                <a:avLst/>
              </a:prstGeom>
              <a:solidFill>
                <a:srgbClr val="FF6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1" name="Rectangle 347"/>
              <p:cNvSpPr>
                <a:spLocks noChangeArrowheads="1"/>
              </p:cNvSpPr>
              <p:nvPr/>
            </p:nvSpPr>
            <p:spPr bwMode="auto">
              <a:xfrm>
                <a:off x="5416" y="1555"/>
                <a:ext cx="72" cy="12"/>
              </a:xfrm>
              <a:prstGeom prst="rect">
                <a:avLst/>
              </a:prstGeom>
              <a:solidFill>
                <a:srgbClr val="FF7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2" name="Rectangle 348"/>
              <p:cNvSpPr>
                <a:spLocks noChangeArrowheads="1"/>
              </p:cNvSpPr>
              <p:nvPr/>
            </p:nvSpPr>
            <p:spPr bwMode="auto">
              <a:xfrm>
                <a:off x="5416" y="1544"/>
                <a:ext cx="72" cy="11"/>
              </a:xfrm>
              <a:prstGeom prst="rect">
                <a:avLst/>
              </a:prstGeom>
              <a:solidFill>
                <a:srgbClr val="FF7E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3" name="Rectangle 349"/>
              <p:cNvSpPr>
                <a:spLocks noChangeArrowheads="1"/>
              </p:cNvSpPr>
              <p:nvPr/>
            </p:nvSpPr>
            <p:spPr bwMode="auto">
              <a:xfrm>
                <a:off x="5416" y="1532"/>
                <a:ext cx="72" cy="12"/>
              </a:xfrm>
              <a:prstGeom prst="rect">
                <a:avLst/>
              </a:prstGeom>
              <a:solidFill>
                <a:srgbClr val="FF8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4" name="Rectangle 350"/>
              <p:cNvSpPr>
                <a:spLocks noChangeArrowheads="1"/>
              </p:cNvSpPr>
              <p:nvPr/>
            </p:nvSpPr>
            <p:spPr bwMode="auto">
              <a:xfrm>
                <a:off x="5416" y="1520"/>
                <a:ext cx="72" cy="12"/>
              </a:xfrm>
              <a:prstGeom prst="rect">
                <a:avLst/>
              </a:prstGeom>
              <a:solidFill>
                <a:srgbClr val="FF8E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5" name="Rectangle 351"/>
              <p:cNvSpPr>
                <a:spLocks noChangeArrowheads="1"/>
              </p:cNvSpPr>
              <p:nvPr/>
            </p:nvSpPr>
            <p:spPr bwMode="auto">
              <a:xfrm>
                <a:off x="5416" y="1509"/>
                <a:ext cx="72" cy="11"/>
              </a:xfrm>
              <a:prstGeom prst="rect">
                <a:avLst/>
              </a:prstGeom>
              <a:solidFill>
                <a:srgbClr val="FF9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6" name="Rectangle 352"/>
              <p:cNvSpPr>
                <a:spLocks noChangeArrowheads="1"/>
              </p:cNvSpPr>
              <p:nvPr/>
            </p:nvSpPr>
            <p:spPr bwMode="auto">
              <a:xfrm>
                <a:off x="5416" y="1497"/>
                <a:ext cx="72" cy="12"/>
              </a:xfrm>
              <a:prstGeom prst="rect">
                <a:avLst/>
              </a:prstGeom>
              <a:solidFill>
                <a:srgbClr val="FF9D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7" name="Rectangle 353"/>
              <p:cNvSpPr>
                <a:spLocks noChangeArrowheads="1"/>
              </p:cNvSpPr>
              <p:nvPr/>
            </p:nvSpPr>
            <p:spPr bwMode="auto">
              <a:xfrm>
                <a:off x="5416" y="1486"/>
                <a:ext cx="72" cy="11"/>
              </a:xfrm>
              <a:prstGeom prst="rect">
                <a:avLst/>
              </a:prstGeom>
              <a:solidFill>
                <a:srgbClr val="FFA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8" name="Rectangle 354"/>
              <p:cNvSpPr>
                <a:spLocks noChangeArrowheads="1"/>
              </p:cNvSpPr>
              <p:nvPr/>
            </p:nvSpPr>
            <p:spPr bwMode="auto">
              <a:xfrm>
                <a:off x="5416" y="1471"/>
                <a:ext cx="72" cy="15"/>
              </a:xfrm>
              <a:prstGeom prst="rect">
                <a:avLst/>
              </a:prstGeom>
              <a:solidFill>
                <a:srgbClr val="FFAD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299" name="Rectangle 355"/>
              <p:cNvSpPr>
                <a:spLocks noChangeArrowheads="1"/>
              </p:cNvSpPr>
              <p:nvPr/>
            </p:nvSpPr>
            <p:spPr bwMode="auto">
              <a:xfrm>
                <a:off x="5416" y="1460"/>
                <a:ext cx="72" cy="11"/>
              </a:xfrm>
              <a:prstGeom prst="rect">
                <a:avLst/>
              </a:prstGeom>
              <a:solidFill>
                <a:srgbClr val="FFB4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0" name="Rectangle 356"/>
              <p:cNvSpPr>
                <a:spLocks noChangeArrowheads="1"/>
              </p:cNvSpPr>
              <p:nvPr/>
            </p:nvSpPr>
            <p:spPr bwMode="auto">
              <a:xfrm>
                <a:off x="5416" y="1448"/>
                <a:ext cx="72" cy="12"/>
              </a:xfrm>
              <a:prstGeom prst="rect">
                <a:avLst/>
              </a:prstGeom>
              <a:solidFill>
                <a:srgbClr val="FFB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1" name="Rectangle 357"/>
              <p:cNvSpPr>
                <a:spLocks noChangeArrowheads="1"/>
              </p:cNvSpPr>
              <p:nvPr/>
            </p:nvSpPr>
            <p:spPr bwMode="auto">
              <a:xfrm>
                <a:off x="5416" y="1437"/>
                <a:ext cx="72" cy="11"/>
              </a:xfrm>
              <a:prstGeom prst="rect">
                <a:avLst/>
              </a:prstGeom>
              <a:solidFill>
                <a:srgbClr val="FFC4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2" name="Rectangle 358"/>
              <p:cNvSpPr>
                <a:spLocks noChangeArrowheads="1"/>
              </p:cNvSpPr>
              <p:nvPr/>
            </p:nvSpPr>
            <p:spPr bwMode="auto">
              <a:xfrm>
                <a:off x="5416" y="1426"/>
                <a:ext cx="72" cy="11"/>
              </a:xfrm>
              <a:prstGeom prst="rect">
                <a:avLst/>
              </a:prstGeom>
              <a:solidFill>
                <a:srgbClr val="FFCB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3" name="Rectangle 359"/>
              <p:cNvSpPr>
                <a:spLocks noChangeArrowheads="1"/>
              </p:cNvSpPr>
              <p:nvPr/>
            </p:nvSpPr>
            <p:spPr bwMode="auto">
              <a:xfrm>
                <a:off x="5416" y="1414"/>
                <a:ext cx="72" cy="12"/>
              </a:xfrm>
              <a:prstGeom prst="rect">
                <a:avLst/>
              </a:prstGeom>
              <a:solidFill>
                <a:srgbClr val="FFD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4" name="Rectangle 360"/>
              <p:cNvSpPr>
                <a:spLocks noChangeArrowheads="1"/>
              </p:cNvSpPr>
              <p:nvPr/>
            </p:nvSpPr>
            <p:spPr bwMode="auto">
              <a:xfrm>
                <a:off x="5416" y="1403"/>
                <a:ext cx="72" cy="11"/>
              </a:xfrm>
              <a:prstGeom prst="rect">
                <a:avLst/>
              </a:prstGeom>
              <a:solidFill>
                <a:srgbClr val="FFDB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5" name="Rectangle 361"/>
              <p:cNvSpPr>
                <a:spLocks noChangeArrowheads="1"/>
              </p:cNvSpPr>
              <p:nvPr/>
            </p:nvSpPr>
            <p:spPr bwMode="auto">
              <a:xfrm>
                <a:off x="5416" y="1391"/>
                <a:ext cx="72" cy="12"/>
              </a:xfrm>
              <a:prstGeom prst="rect">
                <a:avLst/>
              </a:prstGeom>
              <a:solidFill>
                <a:srgbClr val="FFE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6" name="Rectangle 362"/>
              <p:cNvSpPr>
                <a:spLocks noChangeArrowheads="1"/>
              </p:cNvSpPr>
              <p:nvPr/>
            </p:nvSpPr>
            <p:spPr bwMode="auto">
              <a:xfrm>
                <a:off x="5416" y="1380"/>
                <a:ext cx="72" cy="11"/>
              </a:xfrm>
              <a:prstGeom prst="rect">
                <a:avLst/>
              </a:prstGeom>
              <a:solidFill>
                <a:srgbClr val="FFE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7" name="Rectangle 363"/>
              <p:cNvSpPr>
                <a:spLocks noChangeArrowheads="1"/>
              </p:cNvSpPr>
              <p:nvPr/>
            </p:nvSpPr>
            <p:spPr bwMode="auto">
              <a:xfrm>
                <a:off x="5416" y="1368"/>
                <a:ext cx="72" cy="12"/>
              </a:xfrm>
              <a:prstGeom prst="rect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8" name="Rectangle 364"/>
              <p:cNvSpPr>
                <a:spLocks noChangeArrowheads="1"/>
              </p:cNvSpPr>
              <p:nvPr/>
            </p:nvSpPr>
            <p:spPr bwMode="auto">
              <a:xfrm>
                <a:off x="5416" y="1357"/>
                <a:ext cx="72" cy="11"/>
              </a:xfrm>
              <a:prstGeom prst="rect">
                <a:avLst/>
              </a:prstGeom>
              <a:solidFill>
                <a:srgbClr val="FFF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09" name="Rectangle 365"/>
              <p:cNvSpPr>
                <a:spLocks noChangeArrowheads="1"/>
              </p:cNvSpPr>
              <p:nvPr/>
            </p:nvSpPr>
            <p:spPr bwMode="auto">
              <a:xfrm>
                <a:off x="5416" y="1345"/>
                <a:ext cx="72" cy="12"/>
              </a:xfrm>
              <a:prstGeom prst="rect">
                <a:avLst/>
              </a:prstGeom>
              <a:solidFill>
                <a:srgbClr val="FA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0" name="Rectangle 366"/>
              <p:cNvSpPr>
                <a:spLocks noChangeArrowheads="1"/>
              </p:cNvSpPr>
              <p:nvPr/>
            </p:nvSpPr>
            <p:spPr bwMode="auto">
              <a:xfrm>
                <a:off x="5416" y="1334"/>
                <a:ext cx="72" cy="11"/>
              </a:xfrm>
              <a:prstGeom prst="rect">
                <a:avLst/>
              </a:prstGeom>
              <a:solidFill>
                <a:srgbClr val="ED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1" name="Rectangle 367"/>
              <p:cNvSpPr>
                <a:spLocks noChangeArrowheads="1"/>
              </p:cNvSpPr>
              <p:nvPr/>
            </p:nvSpPr>
            <p:spPr bwMode="auto">
              <a:xfrm>
                <a:off x="5416" y="1319"/>
                <a:ext cx="72" cy="15"/>
              </a:xfrm>
              <a:prstGeom prst="rect">
                <a:avLst/>
              </a:prstGeom>
              <a:solidFill>
                <a:srgbClr val="E1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2" name="Rectangle 368"/>
              <p:cNvSpPr>
                <a:spLocks noChangeArrowheads="1"/>
              </p:cNvSpPr>
              <p:nvPr/>
            </p:nvSpPr>
            <p:spPr bwMode="auto">
              <a:xfrm>
                <a:off x="5416" y="1308"/>
                <a:ext cx="72" cy="11"/>
              </a:xfrm>
              <a:prstGeom prst="rect">
                <a:avLst/>
              </a:prstGeom>
              <a:solidFill>
                <a:srgbClr val="D4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3" name="Rectangle 369"/>
              <p:cNvSpPr>
                <a:spLocks noChangeArrowheads="1"/>
              </p:cNvSpPr>
              <p:nvPr/>
            </p:nvSpPr>
            <p:spPr bwMode="auto">
              <a:xfrm>
                <a:off x="5416" y="1297"/>
                <a:ext cx="72" cy="11"/>
              </a:xfrm>
              <a:prstGeom prst="rect">
                <a:avLst/>
              </a:prstGeom>
              <a:solidFill>
                <a:srgbClr val="C7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4" name="Rectangle 370"/>
              <p:cNvSpPr>
                <a:spLocks noChangeArrowheads="1"/>
              </p:cNvSpPr>
              <p:nvPr/>
            </p:nvSpPr>
            <p:spPr bwMode="auto">
              <a:xfrm>
                <a:off x="5416" y="1285"/>
                <a:ext cx="72" cy="12"/>
              </a:xfrm>
              <a:prstGeom prst="rect">
                <a:avLst/>
              </a:prstGeom>
              <a:solidFill>
                <a:srgbClr val="BA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5" name="Rectangle 371"/>
              <p:cNvSpPr>
                <a:spLocks noChangeArrowheads="1"/>
              </p:cNvSpPr>
              <p:nvPr/>
            </p:nvSpPr>
            <p:spPr bwMode="auto">
              <a:xfrm>
                <a:off x="5416" y="1274"/>
                <a:ext cx="72" cy="11"/>
              </a:xfrm>
              <a:prstGeom prst="rect">
                <a:avLst/>
              </a:prstGeom>
              <a:solidFill>
                <a:srgbClr val="AD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6" name="Rectangle 372"/>
              <p:cNvSpPr>
                <a:spLocks noChangeArrowheads="1"/>
              </p:cNvSpPr>
              <p:nvPr/>
            </p:nvSpPr>
            <p:spPr bwMode="auto">
              <a:xfrm>
                <a:off x="5416" y="1262"/>
                <a:ext cx="72" cy="12"/>
              </a:xfrm>
              <a:prstGeom prst="rect">
                <a:avLst/>
              </a:prstGeom>
              <a:solidFill>
                <a:srgbClr val="A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7" name="Rectangle 373"/>
              <p:cNvSpPr>
                <a:spLocks noChangeArrowheads="1"/>
              </p:cNvSpPr>
              <p:nvPr/>
            </p:nvSpPr>
            <p:spPr bwMode="auto">
              <a:xfrm>
                <a:off x="5416" y="1251"/>
                <a:ext cx="72" cy="11"/>
              </a:xfrm>
              <a:prstGeom prst="rect">
                <a:avLst/>
              </a:prstGeom>
              <a:solidFill>
                <a:srgbClr val="93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8" name="Rectangle 374"/>
              <p:cNvSpPr>
                <a:spLocks noChangeArrowheads="1"/>
              </p:cNvSpPr>
              <p:nvPr/>
            </p:nvSpPr>
            <p:spPr bwMode="auto">
              <a:xfrm>
                <a:off x="5416" y="1239"/>
                <a:ext cx="72" cy="12"/>
              </a:xfrm>
              <a:prstGeom prst="rect">
                <a:avLst/>
              </a:prstGeom>
              <a:solidFill>
                <a:srgbClr val="86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19" name="Rectangle 375"/>
              <p:cNvSpPr>
                <a:spLocks noChangeArrowheads="1"/>
              </p:cNvSpPr>
              <p:nvPr/>
            </p:nvSpPr>
            <p:spPr bwMode="auto">
              <a:xfrm>
                <a:off x="5416" y="1228"/>
                <a:ext cx="72" cy="11"/>
              </a:xfrm>
              <a:prstGeom prst="rect">
                <a:avLst/>
              </a:prstGeom>
              <a:solidFill>
                <a:srgbClr val="7A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0" name="Rectangle 376"/>
              <p:cNvSpPr>
                <a:spLocks noChangeArrowheads="1"/>
              </p:cNvSpPr>
              <p:nvPr/>
            </p:nvSpPr>
            <p:spPr bwMode="auto">
              <a:xfrm>
                <a:off x="5416" y="1216"/>
                <a:ext cx="72" cy="12"/>
              </a:xfrm>
              <a:prstGeom prst="rect">
                <a:avLst/>
              </a:prstGeom>
              <a:solidFill>
                <a:srgbClr val="6D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1" name="Rectangle 377"/>
              <p:cNvSpPr>
                <a:spLocks noChangeArrowheads="1"/>
              </p:cNvSpPr>
              <p:nvPr/>
            </p:nvSpPr>
            <p:spPr bwMode="auto">
              <a:xfrm>
                <a:off x="5416" y="1204"/>
                <a:ext cx="72" cy="12"/>
              </a:xfrm>
              <a:prstGeom prst="rect">
                <a:avLst/>
              </a:prstGeom>
              <a:solidFill>
                <a:srgbClr val="6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2" name="Rectangle 378"/>
              <p:cNvSpPr>
                <a:spLocks noChangeArrowheads="1"/>
              </p:cNvSpPr>
              <p:nvPr/>
            </p:nvSpPr>
            <p:spPr bwMode="auto">
              <a:xfrm>
                <a:off x="5416" y="1193"/>
                <a:ext cx="72" cy="11"/>
              </a:xfrm>
              <a:prstGeom prst="rect">
                <a:avLst/>
              </a:prstGeom>
              <a:solidFill>
                <a:srgbClr val="53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3" name="Rectangle 379"/>
              <p:cNvSpPr>
                <a:spLocks noChangeArrowheads="1"/>
              </p:cNvSpPr>
              <p:nvPr/>
            </p:nvSpPr>
            <p:spPr bwMode="auto">
              <a:xfrm>
                <a:off x="5416" y="1181"/>
                <a:ext cx="72" cy="12"/>
              </a:xfrm>
              <a:prstGeom prst="rect">
                <a:avLst/>
              </a:prstGeom>
              <a:solidFill>
                <a:srgbClr val="46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4" name="Rectangle 380"/>
              <p:cNvSpPr>
                <a:spLocks noChangeArrowheads="1"/>
              </p:cNvSpPr>
              <p:nvPr/>
            </p:nvSpPr>
            <p:spPr bwMode="auto">
              <a:xfrm>
                <a:off x="5416" y="1170"/>
                <a:ext cx="72" cy="11"/>
              </a:xfrm>
              <a:prstGeom prst="rect">
                <a:avLst/>
              </a:prstGeom>
              <a:solidFill>
                <a:srgbClr val="39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5" name="Rectangle 381"/>
              <p:cNvSpPr>
                <a:spLocks noChangeArrowheads="1"/>
              </p:cNvSpPr>
              <p:nvPr/>
            </p:nvSpPr>
            <p:spPr bwMode="auto">
              <a:xfrm>
                <a:off x="5416" y="1156"/>
                <a:ext cx="72" cy="14"/>
              </a:xfrm>
              <a:prstGeom prst="rect">
                <a:avLst/>
              </a:prstGeom>
              <a:solidFill>
                <a:srgbClr val="2C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6" name="Rectangle 382"/>
              <p:cNvSpPr>
                <a:spLocks noChangeArrowheads="1"/>
              </p:cNvSpPr>
              <p:nvPr/>
            </p:nvSpPr>
            <p:spPr bwMode="auto">
              <a:xfrm>
                <a:off x="5416" y="1144"/>
                <a:ext cx="72" cy="12"/>
              </a:xfrm>
              <a:prstGeom prst="rect">
                <a:avLst/>
              </a:prstGeom>
              <a:solidFill>
                <a:srgbClr val="1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7" name="Rectangle 383"/>
              <p:cNvSpPr>
                <a:spLocks noChangeArrowheads="1"/>
              </p:cNvSpPr>
              <p:nvPr/>
            </p:nvSpPr>
            <p:spPr bwMode="auto">
              <a:xfrm>
                <a:off x="5416" y="1133"/>
                <a:ext cx="72" cy="11"/>
              </a:xfrm>
              <a:prstGeom prst="rect">
                <a:avLst/>
              </a:prstGeom>
              <a:solidFill>
                <a:srgbClr val="13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8" name="Rectangle 384"/>
              <p:cNvSpPr>
                <a:spLocks noChangeArrowheads="1"/>
              </p:cNvSpPr>
              <p:nvPr/>
            </p:nvSpPr>
            <p:spPr bwMode="auto">
              <a:xfrm>
                <a:off x="5416" y="1121"/>
                <a:ext cx="72" cy="12"/>
              </a:xfrm>
              <a:prstGeom prst="rect">
                <a:avLst/>
              </a:prstGeom>
              <a:solidFill>
                <a:srgbClr val="06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29" name="Rectangle 385"/>
              <p:cNvSpPr>
                <a:spLocks noChangeArrowheads="1"/>
              </p:cNvSpPr>
              <p:nvPr/>
            </p:nvSpPr>
            <p:spPr bwMode="auto">
              <a:xfrm>
                <a:off x="5416" y="1110"/>
                <a:ext cx="72" cy="11"/>
              </a:xfrm>
              <a:prstGeom prst="rect">
                <a:avLst/>
              </a:prstGeom>
              <a:solidFill>
                <a:srgbClr val="03FB0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0" name="Rectangle 386"/>
              <p:cNvSpPr>
                <a:spLocks noChangeArrowheads="1"/>
              </p:cNvSpPr>
              <p:nvPr/>
            </p:nvSpPr>
            <p:spPr bwMode="auto">
              <a:xfrm>
                <a:off x="5416" y="1098"/>
                <a:ext cx="72" cy="12"/>
              </a:xfrm>
              <a:prstGeom prst="rect">
                <a:avLst/>
              </a:prstGeom>
              <a:solidFill>
                <a:srgbClr val="08F31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1" name="Rectangle 387"/>
              <p:cNvSpPr>
                <a:spLocks noChangeArrowheads="1"/>
              </p:cNvSpPr>
              <p:nvPr/>
            </p:nvSpPr>
            <p:spPr bwMode="auto">
              <a:xfrm>
                <a:off x="5416" y="1087"/>
                <a:ext cx="72" cy="11"/>
              </a:xfrm>
              <a:prstGeom prst="rect">
                <a:avLst/>
              </a:prstGeom>
              <a:solidFill>
                <a:srgbClr val="0DEB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2" name="Rectangle 388"/>
              <p:cNvSpPr>
                <a:spLocks noChangeArrowheads="1"/>
              </p:cNvSpPr>
              <p:nvPr/>
            </p:nvSpPr>
            <p:spPr bwMode="auto">
              <a:xfrm>
                <a:off x="5416" y="1075"/>
                <a:ext cx="72" cy="12"/>
              </a:xfrm>
              <a:prstGeom prst="rect">
                <a:avLst/>
              </a:prstGeom>
              <a:solidFill>
                <a:srgbClr val="12E42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3" name="Rectangle 389"/>
              <p:cNvSpPr>
                <a:spLocks noChangeArrowheads="1"/>
              </p:cNvSpPr>
              <p:nvPr/>
            </p:nvSpPr>
            <p:spPr bwMode="auto">
              <a:xfrm>
                <a:off x="5416" y="1064"/>
                <a:ext cx="72" cy="11"/>
              </a:xfrm>
              <a:prstGeom prst="rect">
                <a:avLst/>
              </a:prstGeom>
              <a:solidFill>
                <a:srgbClr val="17DC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4" name="Rectangle 390"/>
              <p:cNvSpPr>
                <a:spLocks noChangeArrowheads="1"/>
              </p:cNvSpPr>
              <p:nvPr/>
            </p:nvSpPr>
            <p:spPr bwMode="auto">
              <a:xfrm>
                <a:off x="5416" y="1052"/>
                <a:ext cx="72" cy="12"/>
              </a:xfrm>
              <a:prstGeom prst="rect">
                <a:avLst/>
              </a:prstGeom>
              <a:solidFill>
                <a:srgbClr val="1CD44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5" name="Rectangle 391"/>
              <p:cNvSpPr>
                <a:spLocks noChangeArrowheads="1"/>
              </p:cNvSpPr>
              <p:nvPr/>
            </p:nvSpPr>
            <p:spPr bwMode="auto">
              <a:xfrm>
                <a:off x="5416" y="1041"/>
                <a:ext cx="72" cy="11"/>
              </a:xfrm>
              <a:prstGeom prst="rect">
                <a:avLst/>
              </a:prstGeom>
              <a:solidFill>
                <a:srgbClr val="21CD5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6" name="Rectangle 392"/>
              <p:cNvSpPr>
                <a:spLocks noChangeArrowheads="1"/>
              </p:cNvSpPr>
              <p:nvPr/>
            </p:nvSpPr>
            <p:spPr bwMode="auto">
              <a:xfrm>
                <a:off x="5416" y="1029"/>
                <a:ext cx="72" cy="12"/>
              </a:xfrm>
              <a:prstGeom prst="rect">
                <a:avLst/>
              </a:prstGeom>
              <a:solidFill>
                <a:srgbClr val="27C56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7" name="Rectangle 393"/>
              <p:cNvSpPr>
                <a:spLocks noChangeArrowheads="1"/>
              </p:cNvSpPr>
              <p:nvPr/>
            </p:nvSpPr>
            <p:spPr bwMode="auto">
              <a:xfrm>
                <a:off x="5416" y="1018"/>
                <a:ext cx="72" cy="11"/>
              </a:xfrm>
              <a:prstGeom prst="rect">
                <a:avLst/>
              </a:prstGeom>
              <a:solidFill>
                <a:srgbClr val="2CBD6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8" name="Rectangle 394"/>
              <p:cNvSpPr>
                <a:spLocks noChangeArrowheads="1"/>
              </p:cNvSpPr>
              <p:nvPr/>
            </p:nvSpPr>
            <p:spPr bwMode="auto">
              <a:xfrm>
                <a:off x="5416" y="1006"/>
                <a:ext cx="72" cy="12"/>
              </a:xfrm>
              <a:prstGeom prst="rect">
                <a:avLst/>
              </a:prstGeom>
              <a:solidFill>
                <a:srgbClr val="31B57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39" name="Rectangle 395"/>
              <p:cNvSpPr>
                <a:spLocks noChangeArrowheads="1"/>
              </p:cNvSpPr>
              <p:nvPr/>
            </p:nvSpPr>
            <p:spPr bwMode="auto">
              <a:xfrm>
                <a:off x="5416" y="992"/>
                <a:ext cx="72" cy="14"/>
              </a:xfrm>
              <a:prstGeom prst="rect">
                <a:avLst/>
              </a:prstGeom>
              <a:solidFill>
                <a:srgbClr val="36AE8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0" name="Rectangle 396"/>
              <p:cNvSpPr>
                <a:spLocks noChangeArrowheads="1"/>
              </p:cNvSpPr>
              <p:nvPr/>
            </p:nvSpPr>
            <p:spPr bwMode="auto">
              <a:xfrm>
                <a:off x="5416" y="981"/>
                <a:ext cx="72" cy="11"/>
              </a:xfrm>
              <a:prstGeom prst="rect">
                <a:avLst/>
              </a:prstGeom>
              <a:solidFill>
                <a:srgbClr val="3BA69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1" name="Rectangle 397"/>
              <p:cNvSpPr>
                <a:spLocks noChangeArrowheads="1"/>
              </p:cNvSpPr>
              <p:nvPr/>
            </p:nvSpPr>
            <p:spPr bwMode="auto">
              <a:xfrm>
                <a:off x="5416" y="969"/>
                <a:ext cx="72" cy="12"/>
              </a:xfrm>
              <a:prstGeom prst="rect">
                <a:avLst/>
              </a:prstGeom>
              <a:solidFill>
                <a:srgbClr val="409E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2" name="Rectangle 398"/>
              <p:cNvSpPr>
                <a:spLocks noChangeArrowheads="1"/>
              </p:cNvSpPr>
              <p:nvPr/>
            </p:nvSpPr>
            <p:spPr bwMode="auto">
              <a:xfrm>
                <a:off x="5416" y="958"/>
                <a:ext cx="72" cy="11"/>
              </a:xfrm>
              <a:prstGeom prst="rect">
                <a:avLst/>
              </a:prstGeom>
              <a:solidFill>
                <a:srgbClr val="4696A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3" name="Rectangle 399"/>
              <p:cNvSpPr>
                <a:spLocks noChangeArrowheads="1"/>
              </p:cNvSpPr>
              <p:nvPr/>
            </p:nvSpPr>
            <p:spPr bwMode="auto">
              <a:xfrm>
                <a:off x="5416" y="946"/>
                <a:ext cx="72" cy="12"/>
              </a:xfrm>
              <a:prstGeom prst="rect">
                <a:avLst/>
              </a:prstGeom>
              <a:solidFill>
                <a:srgbClr val="4B8F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4" name="Rectangle 400"/>
              <p:cNvSpPr>
                <a:spLocks noChangeArrowheads="1"/>
              </p:cNvSpPr>
              <p:nvPr/>
            </p:nvSpPr>
            <p:spPr bwMode="auto">
              <a:xfrm>
                <a:off x="5416" y="935"/>
                <a:ext cx="72" cy="11"/>
              </a:xfrm>
              <a:prstGeom prst="rect">
                <a:avLst/>
              </a:prstGeom>
              <a:solidFill>
                <a:srgbClr val="5087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5" name="Rectangle 401"/>
              <p:cNvSpPr>
                <a:spLocks noChangeArrowheads="1"/>
              </p:cNvSpPr>
              <p:nvPr/>
            </p:nvSpPr>
            <p:spPr bwMode="auto">
              <a:xfrm>
                <a:off x="5416" y="923"/>
                <a:ext cx="72" cy="12"/>
              </a:xfrm>
              <a:prstGeom prst="rect">
                <a:avLst/>
              </a:prstGeom>
              <a:solidFill>
                <a:srgbClr val="557FD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6" name="Rectangle 402"/>
              <p:cNvSpPr>
                <a:spLocks noChangeArrowheads="1"/>
              </p:cNvSpPr>
              <p:nvPr/>
            </p:nvSpPr>
            <p:spPr bwMode="auto">
              <a:xfrm>
                <a:off x="5416" y="911"/>
                <a:ext cx="72" cy="12"/>
              </a:xfrm>
              <a:prstGeom prst="rect">
                <a:avLst/>
              </a:prstGeom>
              <a:solidFill>
                <a:srgbClr val="5A78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7" name="Rectangle 403"/>
              <p:cNvSpPr>
                <a:spLocks noChangeArrowheads="1"/>
              </p:cNvSpPr>
              <p:nvPr/>
            </p:nvSpPr>
            <p:spPr bwMode="auto">
              <a:xfrm>
                <a:off x="5416" y="900"/>
                <a:ext cx="72" cy="11"/>
              </a:xfrm>
              <a:prstGeom prst="rect">
                <a:avLst/>
              </a:prstGeom>
              <a:solidFill>
                <a:srgbClr val="5F70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8" name="Rectangle 404"/>
              <p:cNvSpPr>
                <a:spLocks noChangeArrowheads="1"/>
              </p:cNvSpPr>
              <p:nvPr/>
            </p:nvSpPr>
            <p:spPr bwMode="auto">
              <a:xfrm>
                <a:off x="5416" y="888"/>
                <a:ext cx="72" cy="12"/>
              </a:xfrm>
              <a:prstGeom prst="rect">
                <a:avLst/>
              </a:prstGeom>
              <a:solidFill>
                <a:srgbClr val="6468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49" name="Rectangle 405"/>
              <p:cNvSpPr>
                <a:spLocks noChangeArrowheads="1"/>
              </p:cNvSpPr>
              <p:nvPr/>
            </p:nvSpPr>
            <p:spPr bwMode="auto">
              <a:xfrm>
                <a:off x="5416" y="877"/>
                <a:ext cx="72" cy="11"/>
              </a:xfrm>
              <a:prstGeom prst="rect">
                <a:avLst/>
              </a:prstGeom>
              <a:solidFill>
                <a:srgbClr val="6262F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0" name="Rectangle 406"/>
              <p:cNvSpPr>
                <a:spLocks noChangeArrowheads="1"/>
              </p:cNvSpPr>
              <p:nvPr/>
            </p:nvSpPr>
            <p:spPr bwMode="auto">
              <a:xfrm>
                <a:off x="5416" y="865"/>
                <a:ext cx="72" cy="12"/>
              </a:xfrm>
              <a:prstGeom prst="rect">
                <a:avLst/>
              </a:prstGeom>
              <a:solidFill>
                <a:srgbClr val="5D5D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1" name="Rectangle 407"/>
              <p:cNvSpPr>
                <a:spLocks noChangeArrowheads="1"/>
              </p:cNvSpPr>
              <p:nvPr/>
            </p:nvSpPr>
            <p:spPr bwMode="auto">
              <a:xfrm>
                <a:off x="5416" y="854"/>
                <a:ext cx="72" cy="11"/>
              </a:xfrm>
              <a:prstGeom prst="rect">
                <a:avLst/>
              </a:prstGeom>
              <a:solidFill>
                <a:srgbClr val="5858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2" name="Rectangle 408"/>
              <p:cNvSpPr>
                <a:spLocks noChangeArrowheads="1"/>
              </p:cNvSpPr>
              <p:nvPr/>
            </p:nvSpPr>
            <p:spPr bwMode="auto">
              <a:xfrm>
                <a:off x="5416" y="842"/>
                <a:ext cx="72" cy="12"/>
              </a:xfrm>
              <a:prstGeom prst="rect">
                <a:avLst/>
              </a:prstGeom>
              <a:solidFill>
                <a:srgbClr val="5353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3" name="Rectangle 409"/>
              <p:cNvSpPr>
                <a:spLocks noChangeArrowheads="1"/>
              </p:cNvSpPr>
              <p:nvPr/>
            </p:nvSpPr>
            <p:spPr bwMode="auto">
              <a:xfrm>
                <a:off x="5416" y="828"/>
                <a:ext cx="72" cy="14"/>
              </a:xfrm>
              <a:prstGeom prst="rect">
                <a:avLst/>
              </a:prstGeom>
              <a:solidFill>
                <a:srgbClr val="4E4E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4" name="Rectangle 410"/>
              <p:cNvSpPr>
                <a:spLocks noChangeArrowheads="1"/>
              </p:cNvSpPr>
              <p:nvPr/>
            </p:nvSpPr>
            <p:spPr bwMode="auto">
              <a:xfrm>
                <a:off x="5416" y="817"/>
                <a:ext cx="72" cy="11"/>
              </a:xfrm>
              <a:prstGeom prst="rect">
                <a:avLst/>
              </a:prstGeom>
              <a:solidFill>
                <a:srgbClr val="4949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5" name="Rectangle 411"/>
              <p:cNvSpPr>
                <a:spLocks noChangeArrowheads="1"/>
              </p:cNvSpPr>
              <p:nvPr/>
            </p:nvSpPr>
            <p:spPr bwMode="auto">
              <a:xfrm>
                <a:off x="5416" y="805"/>
                <a:ext cx="72" cy="12"/>
              </a:xfrm>
              <a:prstGeom prst="rect">
                <a:avLst/>
              </a:prstGeom>
              <a:solidFill>
                <a:srgbClr val="4343C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6" name="Rectangle 412"/>
              <p:cNvSpPr>
                <a:spLocks noChangeArrowheads="1"/>
              </p:cNvSpPr>
              <p:nvPr/>
            </p:nvSpPr>
            <p:spPr bwMode="auto">
              <a:xfrm>
                <a:off x="5416" y="794"/>
                <a:ext cx="72" cy="11"/>
              </a:xfrm>
              <a:prstGeom prst="rect">
                <a:avLst/>
              </a:prstGeom>
              <a:solidFill>
                <a:srgbClr val="3E3E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7" name="Rectangle 413"/>
              <p:cNvSpPr>
                <a:spLocks noChangeArrowheads="1"/>
              </p:cNvSpPr>
              <p:nvPr/>
            </p:nvSpPr>
            <p:spPr bwMode="auto">
              <a:xfrm>
                <a:off x="5416" y="782"/>
                <a:ext cx="72" cy="12"/>
              </a:xfrm>
              <a:prstGeom prst="rect">
                <a:avLst/>
              </a:prstGeom>
              <a:solidFill>
                <a:srgbClr val="3939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8" name="Rectangle 414"/>
              <p:cNvSpPr>
                <a:spLocks noChangeArrowheads="1"/>
              </p:cNvSpPr>
              <p:nvPr/>
            </p:nvSpPr>
            <p:spPr bwMode="auto">
              <a:xfrm>
                <a:off x="5416" y="771"/>
                <a:ext cx="72" cy="11"/>
              </a:xfrm>
              <a:prstGeom prst="rect">
                <a:avLst/>
              </a:prstGeom>
              <a:solidFill>
                <a:srgbClr val="343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59" name="Rectangle 415"/>
              <p:cNvSpPr>
                <a:spLocks noChangeArrowheads="1"/>
              </p:cNvSpPr>
              <p:nvPr/>
            </p:nvSpPr>
            <p:spPr bwMode="auto">
              <a:xfrm>
                <a:off x="5416" y="759"/>
                <a:ext cx="72" cy="12"/>
              </a:xfrm>
              <a:prstGeom prst="rect">
                <a:avLst/>
              </a:prstGeom>
              <a:solidFill>
                <a:srgbClr val="2F2F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0" name="Rectangle 416"/>
              <p:cNvSpPr>
                <a:spLocks noChangeArrowheads="1"/>
              </p:cNvSpPr>
              <p:nvPr/>
            </p:nvSpPr>
            <p:spPr bwMode="auto">
              <a:xfrm>
                <a:off x="5416" y="748"/>
                <a:ext cx="72" cy="11"/>
              </a:xfrm>
              <a:prstGeom prst="rect">
                <a:avLst/>
              </a:prstGeom>
              <a:solidFill>
                <a:srgbClr val="2A2A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1" name="Rectangle 417"/>
              <p:cNvSpPr>
                <a:spLocks noChangeArrowheads="1"/>
              </p:cNvSpPr>
              <p:nvPr/>
            </p:nvSpPr>
            <p:spPr bwMode="auto">
              <a:xfrm>
                <a:off x="5416" y="736"/>
                <a:ext cx="72" cy="12"/>
              </a:xfrm>
              <a:prstGeom prst="rect">
                <a:avLst/>
              </a:prstGeom>
              <a:solidFill>
                <a:srgbClr val="2525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2" name="Rectangle 418"/>
              <p:cNvSpPr>
                <a:spLocks noChangeArrowheads="1"/>
              </p:cNvSpPr>
              <p:nvPr/>
            </p:nvSpPr>
            <p:spPr bwMode="auto">
              <a:xfrm>
                <a:off x="5416" y="725"/>
                <a:ext cx="72" cy="11"/>
              </a:xfrm>
              <a:prstGeom prst="rect">
                <a:avLst/>
              </a:prstGeom>
              <a:solidFill>
                <a:srgbClr val="1F1F9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3" name="Rectangle 419"/>
              <p:cNvSpPr>
                <a:spLocks noChangeArrowheads="1"/>
              </p:cNvSpPr>
              <p:nvPr/>
            </p:nvSpPr>
            <p:spPr bwMode="auto">
              <a:xfrm>
                <a:off x="5416" y="713"/>
                <a:ext cx="72" cy="12"/>
              </a:xfrm>
              <a:prstGeom prst="rect">
                <a:avLst/>
              </a:prstGeom>
              <a:solidFill>
                <a:srgbClr val="1A1A8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4" name="Rectangle 420"/>
              <p:cNvSpPr>
                <a:spLocks noChangeArrowheads="1"/>
              </p:cNvSpPr>
              <p:nvPr/>
            </p:nvSpPr>
            <p:spPr bwMode="auto">
              <a:xfrm>
                <a:off x="5416" y="702"/>
                <a:ext cx="72" cy="11"/>
              </a:xfrm>
              <a:prstGeom prst="rect">
                <a:avLst/>
              </a:prstGeom>
              <a:solidFill>
                <a:srgbClr val="15158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5" name="Rectangle 421"/>
              <p:cNvSpPr>
                <a:spLocks noChangeArrowheads="1"/>
              </p:cNvSpPr>
              <p:nvPr/>
            </p:nvSpPr>
            <p:spPr bwMode="auto">
              <a:xfrm>
                <a:off x="5416" y="690"/>
                <a:ext cx="72" cy="12"/>
              </a:xfrm>
              <a:prstGeom prst="rect">
                <a:avLst/>
              </a:prstGeom>
              <a:solidFill>
                <a:srgbClr val="10107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6" name="Rectangle 422"/>
              <p:cNvSpPr>
                <a:spLocks noChangeArrowheads="1"/>
              </p:cNvSpPr>
              <p:nvPr/>
            </p:nvSpPr>
            <p:spPr bwMode="auto">
              <a:xfrm>
                <a:off x="5416" y="676"/>
                <a:ext cx="72" cy="14"/>
              </a:xfrm>
              <a:prstGeom prst="rect">
                <a:avLst/>
              </a:prstGeom>
              <a:solidFill>
                <a:srgbClr val="0B0B7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7" name="Rectangle 423"/>
              <p:cNvSpPr>
                <a:spLocks noChangeArrowheads="1"/>
              </p:cNvSpPr>
              <p:nvPr/>
            </p:nvSpPr>
            <p:spPr bwMode="auto">
              <a:xfrm>
                <a:off x="5416" y="665"/>
                <a:ext cx="72" cy="11"/>
              </a:xfrm>
              <a:prstGeom prst="rect">
                <a:avLst/>
              </a:prstGeom>
              <a:solidFill>
                <a:srgbClr val="06066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8" name="Rectangle 424"/>
              <p:cNvSpPr>
                <a:spLocks noChangeArrowheads="1"/>
              </p:cNvSpPr>
              <p:nvPr/>
            </p:nvSpPr>
            <p:spPr bwMode="auto">
              <a:xfrm>
                <a:off x="5416" y="653"/>
                <a:ext cx="72" cy="12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69" name="Rectangle 425"/>
              <p:cNvSpPr>
                <a:spLocks noChangeArrowheads="1"/>
              </p:cNvSpPr>
              <p:nvPr/>
            </p:nvSpPr>
            <p:spPr bwMode="auto">
              <a:xfrm>
                <a:off x="5416" y="653"/>
                <a:ext cx="72" cy="117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0" name="Line 426"/>
              <p:cNvSpPr>
                <a:spLocks noChangeShapeType="1"/>
              </p:cNvSpPr>
              <p:nvPr/>
            </p:nvSpPr>
            <p:spPr bwMode="auto">
              <a:xfrm>
                <a:off x="5488" y="1767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1" name="Rectangle 427"/>
              <p:cNvSpPr>
                <a:spLocks noChangeArrowheads="1"/>
              </p:cNvSpPr>
              <p:nvPr/>
            </p:nvSpPr>
            <p:spPr bwMode="auto">
              <a:xfrm>
                <a:off x="5518" y="1743"/>
                <a:ext cx="17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-0.01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72" name="Line 428"/>
              <p:cNvSpPr>
                <a:spLocks noChangeShapeType="1"/>
              </p:cNvSpPr>
              <p:nvPr/>
            </p:nvSpPr>
            <p:spPr bwMode="auto">
              <a:xfrm>
                <a:off x="5488" y="1698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3" name="Line 429"/>
              <p:cNvSpPr>
                <a:spLocks noChangeShapeType="1"/>
              </p:cNvSpPr>
              <p:nvPr/>
            </p:nvSpPr>
            <p:spPr bwMode="auto">
              <a:xfrm>
                <a:off x="5488" y="1629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4" name="Rectangle 430"/>
              <p:cNvSpPr>
                <a:spLocks noChangeArrowheads="1"/>
              </p:cNvSpPr>
              <p:nvPr/>
            </p:nvSpPr>
            <p:spPr bwMode="auto">
              <a:xfrm>
                <a:off x="5518" y="1606"/>
                <a:ext cx="43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75" name="Line 431"/>
              <p:cNvSpPr>
                <a:spLocks noChangeShapeType="1"/>
              </p:cNvSpPr>
              <p:nvPr/>
            </p:nvSpPr>
            <p:spPr bwMode="auto">
              <a:xfrm>
                <a:off x="5488" y="1558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6" name="Line 432"/>
              <p:cNvSpPr>
                <a:spLocks noChangeShapeType="1"/>
              </p:cNvSpPr>
              <p:nvPr/>
            </p:nvSpPr>
            <p:spPr bwMode="auto">
              <a:xfrm>
                <a:off x="5488" y="1489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7" name="Rectangle 433"/>
              <p:cNvSpPr>
                <a:spLocks noChangeArrowheads="1"/>
              </p:cNvSpPr>
              <p:nvPr/>
            </p:nvSpPr>
            <p:spPr bwMode="auto">
              <a:xfrm>
                <a:off x="5518" y="1466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0.01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78" name="Line 434"/>
              <p:cNvSpPr>
                <a:spLocks noChangeShapeType="1"/>
              </p:cNvSpPr>
              <p:nvPr/>
            </p:nvSpPr>
            <p:spPr bwMode="auto">
              <a:xfrm>
                <a:off x="5488" y="142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79" name="Line 435"/>
              <p:cNvSpPr>
                <a:spLocks noChangeShapeType="1"/>
              </p:cNvSpPr>
              <p:nvPr/>
            </p:nvSpPr>
            <p:spPr bwMode="auto">
              <a:xfrm>
                <a:off x="5488" y="1351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0" name="Rectangle 436"/>
              <p:cNvSpPr>
                <a:spLocks noChangeArrowheads="1"/>
              </p:cNvSpPr>
              <p:nvPr/>
            </p:nvSpPr>
            <p:spPr bwMode="auto">
              <a:xfrm>
                <a:off x="5518" y="1328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0.02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81" name="Line 437"/>
              <p:cNvSpPr>
                <a:spLocks noChangeShapeType="1"/>
              </p:cNvSpPr>
              <p:nvPr/>
            </p:nvSpPr>
            <p:spPr bwMode="auto">
              <a:xfrm>
                <a:off x="5488" y="1282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2" name="Line 438"/>
              <p:cNvSpPr>
                <a:spLocks noChangeShapeType="1"/>
              </p:cNvSpPr>
              <p:nvPr/>
            </p:nvSpPr>
            <p:spPr bwMode="auto">
              <a:xfrm>
                <a:off x="5488" y="1210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3" name="Rectangle 439"/>
              <p:cNvSpPr>
                <a:spLocks noChangeArrowheads="1"/>
              </p:cNvSpPr>
              <p:nvPr/>
            </p:nvSpPr>
            <p:spPr bwMode="auto">
              <a:xfrm>
                <a:off x="5518" y="1186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0.03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84" name="Line 440"/>
              <p:cNvSpPr>
                <a:spLocks noChangeShapeType="1"/>
              </p:cNvSpPr>
              <p:nvPr/>
            </p:nvSpPr>
            <p:spPr bwMode="auto">
              <a:xfrm>
                <a:off x="5488" y="1141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5" name="Line 441"/>
              <p:cNvSpPr>
                <a:spLocks noChangeShapeType="1"/>
              </p:cNvSpPr>
              <p:nvPr/>
            </p:nvSpPr>
            <p:spPr bwMode="auto">
              <a:xfrm>
                <a:off x="5488" y="1072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6" name="Rectangle 442"/>
              <p:cNvSpPr>
                <a:spLocks noChangeArrowheads="1"/>
              </p:cNvSpPr>
              <p:nvPr/>
            </p:nvSpPr>
            <p:spPr bwMode="auto">
              <a:xfrm>
                <a:off x="5518" y="1050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0.04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87" name="Line 443"/>
              <p:cNvSpPr>
                <a:spLocks noChangeShapeType="1"/>
              </p:cNvSpPr>
              <p:nvPr/>
            </p:nvSpPr>
            <p:spPr bwMode="auto">
              <a:xfrm>
                <a:off x="5488" y="1004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8" name="Line 444"/>
              <p:cNvSpPr>
                <a:spLocks noChangeShapeType="1"/>
              </p:cNvSpPr>
              <p:nvPr/>
            </p:nvSpPr>
            <p:spPr bwMode="auto">
              <a:xfrm>
                <a:off x="5488" y="931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89" name="Rectangle 445"/>
              <p:cNvSpPr>
                <a:spLocks noChangeArrowheads="1"/>
              </p:cNvSpPr>
              <p:nvPr/>
            </p:nvSpPr>
            <p:spPr bwMode="auto">
              <a:xfrm>
                <a:off x="5518" y="909"/>
                <a:ext cx="151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0.05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90" name="Line 446"/>
              <p:cNvSpPr>
                <a:spLocks noChangeShapeType="1"/>
              </p:cNvSpPr>
              <p:nvPr/>
            </p:nvSpPr>
            <p:spPr bwMode="auto">
              <a:xfrm>
                <a:off x="5488" y="863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91" name="Line 447"/>
              <p:cNvSpPr>
                <a:spLocks noChangeShapeType="1"/>
              </p:cNvSpPr>
              <p:nvPr/>
            </p:nvSpPr>
            <p:spPr bwMode="auto">
              <a:xfrm>
                <a:off x="5488" y="794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92" name="Rectangle 448"/>
              <p:cNvSpPr>
                <a:spLocks noChangeArrowheads="1"/>
              </p:cNvSpPr>
              <p:nvPr/>
            </p:nvSpPr>
            <p:spPr bwMode="auto">
              <a:xfrm>
                <a:off x="5518" y="771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0.06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93" name="Line 449"/>
              <p:cNvSpPr>
                <a:spLocks noChangeShapeType="1"/>
              </p:cNvSpPr>
              <p:nvPr/>
            </p:nvSpPr>
            <p:spPr bwMode="auto">
              <a:xfrm>
                <a:off x="5488" y="725"/>
                <a:ext cx="1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94" name="Line 450"/>
              <p:cNvSpPr>
                <a:spLocks noChangeShapeType="1"/>
              </p:cNvSpPr>
              <p:nvPr/>
            </p:nvSpPr>
            <p:spPr bwMode="auto">
              <a:xfrm>
                <a:off x="5488" y="653"/>
                <a:ext cx="1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3395" name="Rectangle 451"/>
              <p:cNvSpPr>
                <a:spLocks noChangeArrowheads="1"/>
              </p:cNvSpPr>
              <p:nvPr/>
            </p:nvSpPr>
            <p:spPr bwMode="auto">
              <a:xfrm>
                <a:off x="5518" y="630"/>
                <a:ext cx="151" cy="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800" b="0">
                    <a:solidFill>
                      <a:srgbClr val="000000"/>
                    </a:solidFill>
                    <a:latin typeface="Arial" pitchFamily="34" charset="0"/>
                  </a:rPr>
                  <a:t>0.07</a:t>
                </a:r>
                <a:endParaRPr lang="it-IT" sz="1800" b="0">
                  <a:latin typeface="Times New Roman" pitchFamily="18" charset="0"/>
                </a:endParaRPr>
              </a:p>
            </p:txBody>
          </p:sp>
          <p:sp>
            <p:nvSpPr>
              <p:cNvPr id="1363396" name="Rectangle 452"/>
              <p:cNvSpPr>
                <a:spLocks noChangeArrowheads="1"/>
              </p:cNvSpPr>
              <p:nvPr/>
            </p:nvSpPr>
            <p:spPr bwMode="auto">
              <a:xfrm>
                <a:off x="5479" y="1865"/>
                <a:ext cx="130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it-IT" sz="1200" b="0">
                    <a:solidFill>
                      <a:srgbClr val="000000"/>
                    </a:solidFill>
                    <a:latin typeface="Symbol" pitchFamily="18" charset="2"/>
                  </a:rPr>
                  <a:t>Dq</a:t>
                </a:r>
                <a:endParaRPr lang="it-IT" sz="2800" b="0">
                  <a:latin typeface="Symbol" pitchFamily="18" charset="2"/>
                </a:endParaRPr>
              </a:p>
            </p:txBody>
          </p:sp>
        </p:grpSp>
        <p:sp>
          <p:nvSpPr>
            <p:cNvPr id="1363397" name="Line 453"/>
            <p:cNvSpPr>
              <a:spLocks noChangeShapeType="1"/>
            </p:cNvSpPr>
            <p:nvPr/>
          </p:nvSpPr>
          <p:spPr bwMode="auto">
            <a:xfrm>
              <a:off x="3983" y="3950"/>
              <a:ext cx="37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398" name="Line 454"/>
            <p:cNvSpPr>
              <a:spLocks noChangeShapeType="1"/>
            </p:cNvSpPr>
            <p:nvPr/>
          </p:nvSpPr>
          <p:spPr bwMode="auto">
            <a:xfrm flipV="1">
              <a:off x="4036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399" name="Line 455"/>
            <p:cNvSpPr>
              <a:spLocks noChangeShapeType="1"/>
            </p:cNvSpPr>
            <p:nvPr/>
          </p:nvSpPr>
          <p:spPr bwMode="auto">
            <a:xfrm flipV="1">
              <a:off x="4142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0" name="Line 456"/>
            <p:cNvSpPr>
              <a:spLocks noChangeShapeType="1"/>
            </p:cNvSpPr>
            <p:nvPr/>
          </p:nvSpPr>
          <p:spPr bwMode="auto">
            <a:xfrm flipV="1">
              <a:off x="4247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1" name="Line 457"/>
            <p:cNvSpPr>
              <a:spLocks noChangeShapeType="1"/>
            </p:cNvSpPr>
            <p:nvPr/>
          </p:nvSpPr>
          <p:spPr bwMode="auto">
            <a:xfrm flipV="1">
              <a:off x="4353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2" name="Line 458"/>
            <p:cNvSpPr>
              <a:spLocks noChangeShapeType="1"/>
            </p:cNvSpPr>
            <p:nvPr/>
          </p:nvSpPr>
          <p:spPr bwMode="auto">
            <a:xfrm flipV="1">
              <a:off x="3983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3" name="Line 459"/>
            <p:cNvSpPr>
              <a:spLocks noChangeShapeType="1"/>
            </p:cNvSpPr>
            <p:nvPr/>
          </p:nvSpPr>
          <p:spPr bwMode="auto">
            <a:xfrm flipV="1">
              <a:off x="4088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4" name="Line 460"/>
            <p:cNvSpPr>
              <a:spLocks noChangeShapeType="1"/>
            </p:cNvSpPr>
            <p:nvPr/>
          </p:nvSpPr>
          <p:spPr bwMode="auto">
            <a:xfrm flipV="1">
              <a:off x="4194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5" name="Line 461"/>
            <p:cNvSpPr>
              <a:spLocks noChangeShapeType="1"/>
            </p:cNvSpPr>
            <p:nvPr/>
          </p:nvSpPr>
          <p:spPr bwMode="auto">
            <a:xfrm flipV="1">
              <a:off x="4300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06" name="Rectangle 462"/>
            <p:cNvSpPr>
              <a:spLocks noChangeArrowheads="1"/>
            </p:cNvSpPr>
            <p:nvPr/>
          </p:nvSpPr>
          <p:spPr bwMode="auto">
            <a:xfrm>
              <a:off x="3942" y="4014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07" name="Rectangle 463"/>
            <p:cNvSpPr>
              <a:spLocks noChangeArrowheads="1"/>
            </p:cNvSpPr>
            <p:nvPr/>
          </p:nvSpPr>
          <p:spPr bwMode="auto">
            <a:xfrm>
              <a:off x="4048" y="4014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408" name="Rectangle 464"/>
            <p:cNvSpPr>
              <a:spLocks noChangeArrowheads="1"/>
            </p:cNvSpPr>
            <p:nvPr/>
          </p:nvSpPr>
          <p:spPr bwMode="auto">
            <a:xfrm>
              <a:off x="4153" y="40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409" name="Rectangle 465"/>
            <p:cNvSpPr>
              <a:spLocks noChangeArrowheads="1"/>
            </p:cNvSpPr>
            <p:nvPr/>
          </p:nvSpPr>
          <p:spPr bwMode="auto">
            <a:xfrm>
              <a:off x="4259" y="40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410" name="Line 466"/>
            <p:cNvSpPr>
              <a:spLocks noChangeShapeType="1"/>
            </p:cNvSpPr>
            <p:nvPr/>
          </p:nvSpPr>
          <p:spPr bwMode="auto">
            <a:xfrm>
              <a:off x="3983" y="2536"/>
              <a:ext cx="1" cy="1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1" name="Line 467"/>
            <p:cNvSpPr>
              <a:spLocks noChangeShapeType="1"/>
            </p:cNvSpPr>
            <p:nvPr/>
          </p:nvSpPr>
          <p:spPr bwMode="auto">
            <a:xfrm flipH="1">
              <a:off x="3964" y="3809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2" name="Line 468"/>
            <p:cNvSpPr>
              <a:spLocks noChangeShapeType="1"/>
            </p:cNvSpPr>
            <p:nvPr/>
          </p:nvSpPr>
          <p:spPr bwMode="auto">
            <a:xfrm flipH="1">
              <a:off x="3964" y="3526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3" name="Line 469"/>
            <p:cNvSpPr>
              <a:spLocks noChangeShapeType="1"/>
            </p:cNvSpPr>
            <p:nvPr/>
          </p:nvSpPr>
          <p:spPr bwMode="auto">
            <a:xfrm flipH="1">
              <a:off x="3964" y="324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4" name="Line 470"/>
            <p:cNvSpPr>
              <a:spLocks noChangeShapeType="1"/>
            </p:cNvSpPr>
            <p:nvPr/>
          </p:nvSpPr>
          <p:spPr bwMode="auto">
            <a:xfrm flipH="1">
              <a:off x="3964" y="2960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5" name="Line 471"/>
            <p:cNvSpPr>
              <a:spLocks noChangeShapeType="1"/>
            </p:cNvSpPr>
            <p:nvPr/>
          </p:nvSpPr>
          <p:spPr bwMode="auto">
            <a:xfrm flipH="1">
              <a:off x="3964" y="2677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6" name="Line 472"/>
            <p:cNvSpPr>
              <a:spLocks noChangeShapeType="1"/>
            </p:cNvSpPr>
            <p:nvPr/>
          </p:nvSpPr>
          <p:spPr bwMode="auto">
            <a:xfrm flipH="1">
              <a:off x="3945" y="3950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7" name="Line 473"/>
            <p:cNvSpPr>
              <a:spLocks noChangeShapeType="1"/>
            </p:cNvSpPr>
            <p:nvPr/>
          </p:nvSpPr>
          <p:spPr bwMode="auto">
            <a:xfrm flipH="1">
              <a:off x="3945" y="3668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8" name="Line 474"/>
            <p:cNvSpPr>
              <a:spLocks noChangeShapeType="1"/>
            </p:cNvSpPr>
            <p:nvPr/>
          </p:nvSpPr>
          <p:spPr bwMode="auto">
            <a:xfrm flipH="1">
              <a:off x="3945" y="3384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19" name="Line 475"/>
            <p:cNvSpPr>
              <a:spLocks noChangeShapeType="1"/>
            </p:cNvSpPr>
            <p:nvPr/>
          </p:nvSpPr>
          <p:spPr bwMode="auto">
            <a:xfrm flipH="1">
              <a:off x="3945" y="3102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20" name="Line 476"/>
            <p:cNvSpPr>
              <a:spLocks noChangeShapeType="1"/>
            </p:cNvSpPr>
            <p:nvPr/>
          </p:nvSpPr>
          <p:spPr bwMode="auto">
            <a:xfrm flipH="1">
              <a:off x="3945" y="2819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21" name="Line 477"/>
            <p:cNvSpPr>
              <a:spLocks noChangeShapeType="1"/>
            </p:cNvSpPr>
            <p:nvPr/>
          </p:nvSpPr>
          <p:spPr bwMode="auto">
            <a:xfrm flipH="1">
              <a:off x="3945" y="253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22" name="Rectangle 478"/>
            <p:cNvSpPr>
              <a:spLocks noChangeArrowheads="1"/>
            </p:cNvSpPr>
            <p:nvPr/>
          </p:nvSpPr>
          <p:spPr bwMode="auto">
            <a:xfrm>
              <a:off x="3814" y="3928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423" name="Rectangle 479"/>
            <p:cNvSpPr>
              <a:spLocks noChangeArrowheads="1"/>
            </p:cNvSpPr>
            <p:nvPr/>
          </p:nvSpPr>
          <p:spPr bwMode="auto">
            <a:xfrm>
              <a:off x="3814" y="3645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424" name="Rectangle 480"/>
            <p:cNvSpPr>
              <a:spLocks noChangeArrowheads="1"/>
            </p:cNvSpPr>
            <p:nvPr/>
          </p:nvSpPr>
          <p:spPr bwMode="auto">
            <a:xfrm>
              <a:off x="3814" y="3363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425" name="Rectangle 481"/>
            <p:cNvSpPr>
              <a:spLocks noChangeArrowheads="1"/>
            </p:cNvSpPr>
            <p:nvPr/>
          </p:nvSpPr>
          <p:spPr bwMode="auto">
            <a:xfrm>
              <a:off x="3838" y="3079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426" name="Rectangle 482"/>
            <p:cNvSpPr>
              <a:spLocks noChangeArrowheads="1"/>
            </p:cNvSpPr>
            <p:nvPr/>
          </p:nvSpPr>
          <p:spPr bwMode="auto">
            <a:xfrm>
              <a:off x="3838" y="2797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427" name="Rectangle 483"/>
            <p:cNvSpPr>
              <a:spLocks noChangeArrowheads="1"/>
            </p:cNvSpPr>
            <p:nvPr/>
          </p:nvSpPr>
          <p:spPr bwMode="auto">
            <a:xfrm>
              <a:off x="3852" y="2514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28" name="Freeform 484"/>
            <p:cNvSpPr>
              <a:spLocks/>
            </p:cNvSpPr>
            <p:nvPr/>
          </p:nvSpPr>
          <p:spPr bwMode="auto">
            <a:xfrm>
              <a:off x="3983" y="2713"/>
              <a:ext cx="77" cy="1219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283"/>
                </a:cxn>
                <a:cxn ang="0">
                  <a:pos x="119" y="471"/>
                </a:cxn>
                <a:cxn ang="0">
                  <a:pos x="247" y="660"/>
                </a:cxn>
                <a:cxn ang="0">
                  <a:pos x="304" y="848"/>
                </a:cxn>
                <a:cxn ang="0">
                  <a:pos x="283" y="1037"/>
                </a:cxn>
                <a:cxn ang="0">
                  <a:pos x="285" y="1225"/>
                </a:cxn>
                <a:cxn ang="0">
                  <a:pos x="265" y="1414"/>
                </a:cxn>
                <a:cxn ang="0">
                  <a:pos x="245" y="1601"/>
                </a:cxn>
                <a:cxn ang="0">
                  <a:pos x="212" y="1791"/>
                </a:cxn>
                <a:cxn ang="0">
                  <a:pos x="163" y="1978"/>
                </a:cxn>
                <a:cxn ang="0">
                  <a:pos x="113" y="2168"/>
                </a:cxn>
                <a:cxn ang="0">
                  <a:pos x="100" y="2355"/>
                </a:cxn>
                <a:cxn ang="0">
                  <a:pos x="75" y="2544"/>
                </a:cxn>
                <a:cxn ang="0">
                  <a:pos x="69" y="2732"/>
                </a:cxn>
                <a:cxn ang="0">
                  <a:pos x="93" y="2920"/>
                </a:cxn>
                <a:cxn ang="0">
                  <a:pos x="74" y="3108"/>
                </a:cxn>
                <a:cxn ang="0">
                  <a:pos x="129" y="3297"/>
                </a:cxn>
                <a:cxn ang="0">
                  <a:pos x="205" y="3485"/>
                </a:cxn>
                <a:cxn ang="0">
                  <a:pos x="341" y="3674"/>
                </a:cxn>
                <a:cxn ang="0">
                  <a:pos x="413" y="3862"/>
                </a:cxn>
                <a:cxn ang="0">
                  <a:pos x="386" y="4051"/>
                </a:cxn>
                <a:cxn ang="0">
                  <a:pos x="283" y="4239"/>
                </a:cxn>
                <a:cxn ang="0">
                  <a:pos x="293" y="4428"/>
                </a:cxn>
                <a:cxn ang="0">
                  <a:pos x="342" y="4616"/>
                </a:cxn>
                <a:cxn ang="0">
                  <a:pos x="377" y="4805"/>
                </a:cxn>
                <a:cxn ang="0">
                  <a:pos x="389" y="4993"/>
                </a:cxn>
                <a:cxn ang="0">
                  <a:pos x="395" y="5182"/>
                </a:cxn>
                <a:cxn ang="0">
                  <a:pos x="407" y="5370"/>
                </a:cxn>
                <a:cxn ang="0">
                  <a:pos x="431" y="5559"/>
                </a:cxn>
                <a:cxn ang="0">
                  <a:pos x="421" y="5747"/>
                </a:cxn>
                <a:cxn ang="0">
                  <a:pos x="287" y="5936"/>
                </a:cxn>
                <a:cxn ang="0">
                  <a:pos x="17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437" h="6501">
                  <a:moveTo>
                    <a:pt x="0" y="0"/>
                  </a:moveTo>
                  <a:lnTo>
                    <a:pt x="0" y="94"/>
                  </a:lnTo>
                  <a:lnTo>
                    <a:pt x="0" y="188"/>
                  </a:lnTo>
                  <a:lnTo>
                    <a:pt x="0" y="283"/>
                  </a:lnTo>
                  <a:lnTo>
                    <a:pt x="58" y="377"/>
                  </a:lnTo>
                  <a:lnTo>
                    <a:pt x="119" y="471"/>
                  </a:lnTo>
                  <a:lnTo>
                    <a:pt x="191" y="565"/>
                  </a:lnTo>
                  <a:lnTo>
                    <a:pt x="247" y="660"/>
                  </a:lnTo>
                  <a:lnTo>
                    <a:pt x="282" y="754"/>
                  </a:lnTo>
                  <a:lnTo>
                    <a:pt x="304" y="848"/>
                  </a:lnTo>
                  <a:lnTo>
                    <a:pt x="296" y="942"/>
                  </a:lnTo>
                  <a:lnTo>
                    <a:pt x="283" y="1037"/>
                  </a:lnTo>
                  <a:lnTo>
                    <a:pt x="284" y="1131"/>
                  </a:lnTo>
                  <a:lnTo>
                    <a:pt x="285" y="1225"/>
                  </a:lnTo>
                  <a:lnTo>
                    <a:pt x="268" y="1318"/>
                  </a:lnTo>
                  <a:lnTo>
                    <a:pt x="265" y="1414"/>
                  </a:lnTo>
                  <a:lnTo>
                    <a:pt x="258" y="1508"/>
                  </a:lnTo>
                  <a:lnTo>
                    <a:pt x="245" y="1601"/>
                  </a:lnTo>
                  <a:lnTo>
                    <a:pt x="228" y="1695"/>
                  </a:lnTo>
                  <a:lnTo>
                    <a:pt x="212" y="1791"/>
                  </a:lnTo>
                  <a:lnTo>
                    <a:pt x="176" y="1884"/>
                  </a:lnTo>
                  <a:lnTo>
                    <a:pt x="163" y="1978"/>
                  </a:lnTo>
                  <a:lnTo>
                    <a:pt x="142" y="2072"/>
                  </a:lnTo>
                  <a:lnTo>
                    <a:pt x="113" y="2168"/>
                  </a:lnTo>
                  <a:lnTo>
                    <a:pt x="99" y="2261"/>
                  </a:lnTo>
                  <a:lnTo>
                    <a:pt x="100" y="2355"/>
                  </a:lnTo>
                  <a:lnTo>
                    <a:pt x="86" y="2449"/>
                  </a:lnTo>
                  <a:lnTo>
                    <a:pt x="75" y="2544"/>
                  </a:lnTo>
                  <a:lnTo>
                    <a:pt x="73" y="2638"/>
                  </a:lnTo>
                  <a:lnTo>
                    <a:pt x="69" y="2732"/>
                  </a:lnTo>
                  <a:lnTo>
                    <a:pt x="88" y="2826"/>
                  </a:lnTo>
                  <a:lnTo>
                    <a:pt x="93" y="2920"/>
                  </a:lnTo>
                  <a:lnTo>
                    <a:pt x="79" y="3014"/>
                  </a:lnTo>
                  <a:lnTo>
                    <a:pt x="74" y="3108"/>
                  </a:lnTo>
                  <a:lnTo>
                    <a:pt x="98" y="3203"/>
                  </a:lnTo>
                  <a:lnTo>
                    <a:pt x="129" y="3297"/>
                  </a:lnTo>
                  <a:lnTo>
                    <a:pt x="172" y="3391"/>
                  </a:lnTo>
                  <a:lnTo>
                    <a:pt x="205" y="3485"/>
                  </a:lnTo>
                  <a:lnTo>
                    <a:pt x="313" y="3580"/>
                  </a:lnTo>
                  <a:lnTo>
                    <a:pt x="341" y="3674"/>
                  </a:lnTo>
                  <a:lnTo>
                    <a:pt x="397" y="3768"/>
                  </a:lnTo>
                  <a:lnTo>
                    <a:pt x="413" y="3862"/>
                  </a:lnTo>
                  <a:lnTo>
                    <a:pt x="407" y="3957"/>
                  </a:lnTo>
                  <a:lnTo>
                    <a:pt x="386" y="4051"/>
                  </a:lnTo>
                  <a:lnTo>
                    <a:pt x="374" y="4145"/>
                  </a:lnTo>
                  <a:lnTo>
                    <a:pt x="283" y="4239"/>
                  </a:lnTo>
                  <a:lnTo>
                    <a:pt x="305" y="4334"/>
                  </a:lnTo>
                  <a:lnTo>
                    <a:pt x="293" y="4428"/>
                  </a:lnTo>
                  <a:lnTo>
                    <a:pt x="310" y="4522"/>
                  </a:lnTo>
                  <a:lnTo>
                    <a:pt x="342" y="4616"/>
                  </a:lnTo>
                  <a:lnTo>
                    <a:pt x="360" y="4711"/>
                  </a:lnTo>
                  <a:lnTo>
                    <a:pt x="377" y="4805"/>
                  </a:lnTo>
                  <a:lnTo>
                    <a:pt x="395" y="4899"/>
                  </a:lnTo>
                  <a:lnTo>
                    <a:pt x="389" y="4993"/>
                  </a:lnTo>
                  <a:lnTo>
                    <a:pt x="393" y="5088"/>
                  </a:lnTo>
                  <a:lnTo>
                    <a:pt x="395" y="5182"/>
                  </a:lnTo>
                  <a:lnTo>
                    <a:pt x="383" y="5276"/>
                  </a:lnTo>
                  <a:lnTo>
                    <a:pt x="407" y="5370"/>
                  </a:lnTo>
                  <a:lnTo>
                    <a:pt x="412" y="5465"/>
                  </a:lnTo>
                  <a:lnTo>
                    <a:pt x="431" y="5559"/>
                  </a:lnTo>
                  <a:lnTo>
                    <a:pt x="437" y="5653"/>
                  </a:lnTo>
                  <a:lnTo>
                    <a:pt x="421" y="5747"/>
                  </a:lnTo>
                  <a:lnTo>
                    <a:pt x="369" y="5842"/>
                  </a:lnTo>
                  <a:lnTo>
                    <a:pt x="287" y="5936"/>
                  </a:lnTo>
                  <a:lnTo>
                    <a:pt x="124" y="6030"/>
                  </a:lnTo>
                  <a:lnTo>
                    <a:pt x="17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29" name="Line 485"/>
            <p:cNvSpPr>
              <a:spLocks noChangeShapeType="1"/>
            </p:cNvSpPr>
            <p:nvPr/>
          </p:nvSpPr>
          <p:spPr bwMode="auto">
            <a:xfrm>
              <a:off x="3279" y="3950"/>
              <a:ext cx="3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0" name="Line 486"/>
            <p:cNvSpPr>
              <a:spLocks noChangeShapeType="1"/>
            </p:cNvSpPr>
            <p:nvPr/>
          </p:nvSpPr>
          <p:spPr bwMode="auto">
            <a:xfrm flipV="1">
              <a:off x="3331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1" name="Line 487"/>
            <p:cNvSpPr>
              <a:spLocks noChangeShapeType="1"/>
            </p:cNvSpPr>
            <p:nvPr/>
          </p:nvSpPr>
          <p:spPr bwMode="auto">
            <a:xfrm flipV="1">
              <a:off x="3437" y="3950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2" name="Line 488"/>
            <p:cNvSpPr>
              <a:spLocks noChangeShapeType="1"/>
            </p:cNvSpPr>
            <p:nvPr/>
          </p:nvSpPr>
          <p:spPr bwMode="auto">
            <a:xfrm flipV="1">
              <a:off x="3542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3" name="Line 489"/>
            <p:cNvSpPr>
              <a:spLocks noChangeShapeType="1"/>
            </p:cNvSpPr>
            <p:nvPr/>
          </p:nvSpPr>
          <p:spPr bwMode="auto">
            <a:xfrm flipV="1">
              <a:off x="3648" y="3950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4" name="Line 490"/>
            <p:cNvSpPr>
              <a:spLocks noChangeShapeType="1"/>
            </p:cNvSpPr>
            <p:nvPr/>
          </p:nvSpPr>
          <p:spPr bwMode="auto">
            <a:xfrm flipV="1">
              <a:off x="3279" y="3950"/>
              <a:ext cx="0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5" name="Line 491"/>
            <p:cNvSpPr>
              <a:spLocks noChangeShapeType="1"/>
            </p:cNvSpPr>
            <p:nvPr/>
          </p:nvSpPr>
          <p:spPr bwMode="auto">
            <a:xfrm flipV="1">
              <a:off x="3383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6" name="Line 492"/>
            <p:cNvSpPr>
              <a:spLocks noChangeShapeType="1"/>
            </p:cNvSpPr>
            <p:nvPr/>
          </p:nvSpPr>
          <p:spPr bwMode="auto">
            <a:xfrm flipV="1">
              <a:off x="3490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7" name="Line 493"/>
            <p:cNvSpPr>
              <a:spLocks noChangeShapeType="1"/>
            </p:cNvSpPr>
            <p:nvPr/>
          </p:nvSpPr>
          <p:spPr bwMode="auto">
            <a:xfrm flipV="1">
              <a:off x="3595" y="3950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38" name="Rectangle 494"/>
            <p:cNvSpPr>
              <a:spLocks noChangeArrowheads="1"/>
            </p:cNvSpPr>
            <p:nvPr/>
          </p:nvSpPr>
          <p:spPr bwMode="auto">
            <a:xfrm>
              <a:off x="3238" y="40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39" name="Rectangle 495"/>
            <p:cNvSpPr>
              <a:spLocks noChangeArrowheads="1"/>
            </p:cNvSpPr>
            <p:nvPr/>
          </p:nvSpPr>
          <p:spPr bwMode="auto">
            <a:xfrm>
              <a:off x="3343" y="40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440" name="Rectangle 496"/>
            <p:cNvSpPr>
              <a:spLocks noChangeArrowheads="1"/>
            </p:cNvSpPr>
            <p:nvPr/>
          </p:nvSpPr>
          <p:spPr bwMode="auto">
            <a:xfrm>
              <a:off x="3449" y="40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441" name="Rectangle 497"/>
            <p:cNvSpPr>
              <a:spLocks noChangeArrowheads="1"/>
            </p:cNvSpPr>
            <p:nvPr/>
          </p:nvSpPr>
          <p:spPr bwMode="auto">
            <a:xfrm>
              <a:off x="3553" y="4014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442" name="Line 498"/>
            <p:cNvSpPr>
              <a:spLocks noChangeShapeType="1"/>
            </p:cNvSpPr>
            <p:nvPr/>
          </p:nvSpPr>
          <p:spPr bwMode="auto">
            <a:xfrm>
              <a:off x="3279" y="2536"/>
              <a:ext cx="0" cy="1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3" name="Line 499"/>
            <p:cNvSpPr>
              <a:spLocks noChangeShapeType="1"/>
            </p:cNvSpPr>
            <p:nvPr/>
          </p:nvSpPr>
          <p:spPr bwMode="auto">
            <a:xfrm flipH="1">
              <a:off x="3260" y="3809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4" name="Line 500"/>
            <p:cNvSpPr>
              <a:spLocks noChangeShapeType="1"/>
            </p:cNvSpPr>
            <p:nvPr/>
          </p:nvSpPr>
          <p:spPr bwMode="auto">
            <a:xfrm flipH="1">
              <a:off x="3260" y="3526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5" name="Line 501"/>
            <p:cNvSpPr>
              <a:spLocks noChangeShapeType="1"/>
            </p:cNvSpPr>
            <p:nvPr/>
          </p:nvSpPr>
          <p:spPr bwMode="auto">
            <a:xfrm flipH="1">
              <a:off x="3260" y="324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6" name="Line 502"/>
            <p:cNvSpPr>
              <a:spLocks noChangeShapeType="1"/>
            </p:cNvSpPr>
            <p:nvPr/>
          </p:nvSpPr>
          <p:spPr bwMode="auto">
            <a:xfrm flipH="1">
              <a:off x="3260" y="2960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7" name="Line 503"/>
            <p:cNvSpPr>
              <a:spLocks noChangeShapeType="1"/>
            </p:cNvSpPr>
            <p:nvPr/>
          </p:nvSpPr>
          <p:spPr bwMode="auto">
            <a:xfrm flipH="1">
              <a:off x="3260" y="2677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8" name="Line 504"/>
            <p:cNvSpPr>
              <a:spLocks noChangeShapeType="1"/>
            </p:cNvSpPr>
            <p:nvPr/>
          </p:nvSpPr>
          <p:spPr bwMode="auto">
            <a:xfrm flipH="1">
              <a:off x="3241" y="3950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49" name="Line 505"/>
            <p:cNvSpPr>
              <a:spLocks noChangeShapeType="1"/>
            </p:cNvSpPr>
            <p:nvPr/>
          </p:nvSpPr>
          <p:spPr bwMode="auto">
            <a:xfrm flipH="1">
              <a:off x="3241" y="3668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50" name="Line 506"/>
            <p:cNvSpPr>
              <a:spLocks noChangeShapeType="1"/>
            </p:cNvSpPr>
            <p:nvPr/>
          </p:nvSpPr>
          <p:spPr bwMode="auto">
            <a:xfrm flipH="1">
              <a:off x="3241" y="3384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51" name="Line 507"/>
            <p:cNvSpPr>
              <a:spLocks noChangeShapeType="1"/>
            </p:cNvSpPr>
            <p:nvPr/>
          </p:nvSpPr>
          <p:spPr bwMode="auto">
            <a:xfrm flipH="1">
              <a:off x="3241" y="3102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52" name="Line 508"/>
            <p:cNvSpPr>
              <a:spLocks noChangeShapeType="1"/>
            </p:cNvSpPr>
            <p:nvPr/>
          </p:nvSpPr>
          <p:spPr bwMode="auto">
            <a:xfrm flipH="1">
              <a:off x="3241" y="2819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53" name="Line 509"/>
            <p:cNvSpPr>
              <a:spLocks noChangeShapeType="1"/>
            </p:cNvSpPr>
            <p:nvPr/>
          </p:nvSpPr>
          <p:spPr bwMode="auto">
            <a:xfrm flipH="1">
              <a:off x="3241" y="253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54" name="Rectangle 510"/>
            <p:cNvSpPr>
              <a:spLocks noChangeArrowheads="1"/>
            </p:cNvSpPr>
            <p:nvPr/>
          </p:nvSpPr>
          <p:spPr bwMode="auto">
            <a:xfrm>
              <a:off x="3111" y="3928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455" name="Rectangle 511"/>
            <p:cNvSpPr>
              <a:spLocks noChangeArrowheads="1"/>
            </p:cNvSpPr>
            <p:nvPr/>
          </p:nvSpPr>
          <p:spPr bwMode="auto">
            <a:xfrm>
              <a:off x="3111" y="3645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456" name="Rectangle 512"/>
            <p:cNvSpPr>
              <a:spLocks noChangeArrowheads="1"/>
            </p:cNvSpPr>
            <p:nvPr/>
          </p:nvSpPr>
          <p:spPr bwMode="auto">
            <a:xfrm>
              <a:off x="3111" y="3363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457" name="Rectangle 513"/>
            <p:cNvSpPr>
              <a:spLocks noChangeArrowheads="1"/>
            </p:cNvSpPr>
            <p:nvPr/>
          </p:nvSpPr>
          <p:spPr bwMode="auto">
            <a:xfrm>
              <a:off x="3134" y="3079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458" name="Rectangle 514"/>
            <p:cNvSpPr>
              <a:spLocks noChangeArrowheads="1"/>
            </p:cNvSpPr>
            <p:nvPr/>
          </p:nvSpPr>
          <p:spPr bwMode="auto">
            <a:xfrm>
              <a:off x="3134" y="2797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459" name="Rectangle 515"/>
            <p:cNvSpPr>
              <a:spLocks noChangeArrowheads="1"/>
            </p:cNvSpPr>
            <p:nvPr/>
          </p:nvSpPr>
          <p:spPr bwMode="auto">
            <a:xfrm>
              <a:off x="3149" y="2514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60" name="Freeform 516"/>
            <p:cNvSpPr>
              <a:spLocks/>
            </p:cNvSpPr>
            <p:nvPr/>
          </p:nvSpPr>
          <p:spPr bwMode="auto">
            <a:xfrm>
              <a:off x="3279" y="2713"/>
              <a:ext cx="118" cy="1219"/>
            </a:xfrm>
            <a:custGeom>
              <a:avLst/>
              <a:gdLst/>
              <a:ahLst/>
              <a:cxnLst>
                <a:cxn ang="0">
                  <a:pos x="97" y="94"/>
                </a:cxn>
                <a:cxn ang="0">
                  <a:pos x="158" y="283"/>
                </a:cxn>
                <a:cxn ang="0">
                  <a:pos x="294" y="471"/>
                </a:cxn>
                <a:cxn ang="0">
                  <a:pos x="428" y="660"/>
                </a:cxn>
                <a:cxn ang="0">
                  <a:pos x="498" y="848"/>
                </a:cxn>
                <a:cxn ang="0">
                  <a:pos x="476" y="1037"/>
                </a:cxn>
                <a:cxn ang="0">
                  <a:pos x="485" y="1225"/>
                </a:cxn>
                <a:cxn ang="0">
                  <a:pos x="462" y="1414"/>
                </a:cxn>
                <a:cxn ang="0">
                  <a:pos x="450" y="1601"/>
                </a:cxn>
                <a:cxn ang="0">
                  <a:pos x="404" y="1791"/>
                </a:cxn>
                <a:cxn ang="0">
                  <a:pos x="356" y="1978"/>
                </a:cxn>
                <a:cxn ang="0">
                  <a:pos x="307" y="2168"/>
                </a:cxn>
                <a:cxn ang="0">
                  <a:pos x="264" y="2355"/>
                </a:cxn>
                <a:cxn ang="0">
                  <a:pos x="227" y="2544"/>
                </a:cxn>
                <a:cxn ang="0">
                  <a:pos x="198" y="2732"/>
                </a:cxn>
                <a:cxn ang="0">
                  <a:pos x="198" y="2920"/>
                </a:cxn>
                <a:cxn ang="0">
                  <a:pos x="197" y="3108"/>
                </a:cxn>
                <a:cxn ang="0">
                  <a:pos x="279" y="3297"/>
                </a:cxn>
                <a:cxn ang="0">
                  <a:pos x="387" y="3485"/>
                </a:cxn>
                <a:cxn ang="0">
                  <a:pos x="560" y="3674"/>
                </a:cxn>
                <a:cxn ang="0">
                  <a:pos x="659" y="3862"/>
                </a:cxn>
                <a:cxn ang="0">
                  <a:pos x="661" y="4051"/>
                </a:cxn>
                <a:cxn ang="0">
                  <a:pos x="567" y="4239"/>
                </a:cxn>
                <a:cxn ang="0">
                  <a:pos x="523" y="4428"/>
                </a:cxn>
                <a:cxn ang="0">
                  <a:pos x="432" y="4616"/>
                </a:cxn>
                <a:cxn ang="0">
                  <a:pos x="303" y="4805"/>
                </a:cxn>
                <a:cxn ang="0">
                  <a:pos x="206" y="4993"/>
                </a:cxn>
                <a:cxn ang="0">
                  <a:pos x="147" y="5182"/>
                </a:cxn>
                <a:cxn ang="0">
                  <a:pos x="129" y="5370"/>
                </a:cxn>
                <a:cxn ang="0">
                  <a:pos x="114" y="5559"/>
                </a:cxn>
                <a:cxn ang="0">
                  <a:pos x="86" y="5747"/>
                </a:cxn>
                <a:cxn ang="0">
                  <a:pos x="40" y="5936"/>
                </a:cxn>
                <a:cxn ang="0">
                  <a:pos x="0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668" h="6501">
                  <a:moveTo>
                    <a:pt x="46" y="0"/>
                  </a:moveTo>
                  <a:lnTo>
                    <a:pt x="97" y="94"/>
                  </a:lnTo>
                  <a:lnTo>
                    <a:pt x="119" y="188"/>
                  </a:lnTo>
                  <a:lnTo>
                    <a:pt x="158" y="283"/>
                  </a:lnTo>
                  <a:lnTo>
                    <a:pt x="249" y="377"/>
                  </a:lnTo>
                  <a:lnTo>
                    <a:pt x="294" y="471"/>
                  </a:lnTo>
                  <a:lnTo>
                    <a:pt x="374" y="565"/>
                  </a:lnTo>
                  <a:lnTo>
                    <a:pt x="428" y="660"/>
                  </a:lnTo>
                  <a:lnTo>
                    <a:pt x="459" y="754"/>
                  </a:lnTo>
                  <a:lnTo>
                    <a:pt x="498" y="848"/>
                  </a:lnTo>
                  <a:lnTo>
                    <a:pt x="498" y="942"/>
                  </a:lnTo>
                  <a:lnTo>
                    <a:pt x="476" y="1037"/>
                  </a:lnTo>
                  <a:lnTo>
                    <a:pt x="491" y="1131"/>
                  </a:lnTo>
                  <a:lnTo>
                    <a:pt x="485" y="1225"/>
                  </a:lnTo>
                  <a:lnTo>
                    <a:pt x="472" y="1318"/>
                  </a:lnTo>
                  <a:lnTo>
                    <a:pt x="462" y="1414"/>
                  </a:lnTo>
                  <a:lnTo>
                    <a:pt x="450" y="1508"/>
                  </a:lnTo>
                  <a:lnTo>
                    <a:pt x="450" y="1601"/>
                  </a:lnTo>
                  <a:lnTo>
                    <a:pt x="432" y="1695"/>
                  </a:lnTo>
                  <a:lnTo>
                    <a:pt x="404" y="1791"/>
                  </a:lnTo>
                  <a:lnTo>
                    <a:pt x="377" y="1884"/>
                  </a:lnTo>
                  <a:lnTo>
                    <a:pt x="356" y="1978"/>
                  </a:lnTo>
                  <a:lnTo>
                    <a:pt x="331" y="2072"/>
                  </a:lnTo>
                  <a:lnTo>
                    <a:pt x="307" y="2168"/>
                  </a:lnTo>
                  <a:lnTo>
                    <a:pt x="275" y="2261"/>
                  </a:lnTo>
                  <a:lnTo>
                    <a:pt x="264" y="2355"/>
                  </a:lnTo>
                  <a:lnTo>
                    <a:pt x="249" y="2449"/>
                  </a:lnTo>
                  <a:lnTo>
                    <a:pt x="227" y="2544"/>
                  </a:lnTo>
                  <a:lnTo>
                    <a:pt x="211" y="2638"/>
                  </a:lnTo>
                  <a:lnTo>
                    <a:pt x="198" y="2732"/>
                  </a:lnTo>
                  <a:lnTo>
                    <a:pt x="190" y="2826"/>
                  </a:lnTo>
                  <a:lnTo>
                    <a:pt x="198" y="2920"/>
                  </a:lnTo>
                  <a:lnTo>
                    <a:pt x="198" y="3014"/>
                  </a:lnTo>
                  <a:lnTo>
                    <a:pt x="197" y="3108"/>
                  </a:lnTo>
                  <a:lnTo>
                    <a:pt x="225" y="3203"/>
                  </a:lnTo>
                  <a:lnTo>
                    <a:pt x="279" y="3297"/>
                  </a:lnTo>
                  <a:lnTo>
                    <a:pt x="341" y="3391"/>
                  </a:lnTo>
                  <a:lnTo>
                    <a:pt x="387" y="3485"/>
                  </a:lnTo>
                  <a:lnTo>
                    <a:pt x="517" y="3580"/>
                  </a:lnTo>
                  <a:lnTo>
                    <a:pt x="560" y="3674"/>
                  </a:lnTo>
                  <a:lnTo>
                    <a:pt x="628" y="3768"/>
                  </a:lnTo>
                  <a:lnTo>
                    <a:pt x="659" y="3862"/>
                  </a:lnTo>
                  <a:lnTo>
                    <a:pt x="657" y="3957"/>
                  </a:lnTo>
                  <a:lnTo>
                    <a:pt x="661" y="4051"/>
                  </a:lnTo>
                  <a:lnTo>
                    <a:pt x="668" y="4145"/>
                  </a:lnTo>
                  <a:lnTo>
                    <a:pt x="567" y="4239"/>
                  </a:lnTo>
                  <a:lnTo>
                    <a:pt x="569" y="4334"/>
                  </a:lnTo>
                  <a:lnTo>
                    <a:pt x="523" y="4428"/>
                  </a:lnTo>
                  <a:lnTo>
                    <a:pt x="477" y="4522"/>
                  </a:lnTo>
                  <a:lnTo>
                    <a:pt x="432" y="4616"/>
                  </a:lnTo>
                  <a:lnTo>
                    <a:pt x="357" y="4711"/>
                  </a:lnTo>
                  <a:lnTo>
                    <a:pt x="303" y="4805"/>
                  </a:lnTo>
                  <a:lnTo>
                    <a:pt x="259" y="4899"/>
                  </a:lnTo>
                  <a:lnTo>
                    <a:pt x="206" y="4993"/>
                  </a:lnTo>
                  <a:lnTo>
                    <a:pt x="172" y="5088"/>
                  </a:lnTo>
                  <a:lnTo>
                    <a:pt x="147" y="5182"/>
                  </a:lnTo>
                  <a:lnTo>
                    <a:pt x="120" y="5276"/>
                  </a:lnTo>
                  <a:lnTo>
                    <a:pt x="129" y="5370"/>
                  </a:lnTo>
                  <a:lnTo>
                    <a:pt x="112" y="5465"/>
                  </a:lnTo>
                  <a:lnTo>
                    <a:pt x="114" y="5559"/>
                  </a:lnTo>
                  <a:lnTo>
                    <a:pt x="94" y="5653"/>
                  </a:lnTo>
                  <a:lnTo>
                    <a:pt x="86" y="5747"/>
                  </a:lnTo>
                  <a:lnTo>
                    <a:pt x="70" y="5842"/>
                  </a:lnTo>
                  <a:lnTo>
                    <a:pt x="40" y="5936"/>
                  </a:lnTo>
                  <a:lnTo>
                    <a:pt x="0" y="6030"/>
                  </a:lnTo>
                  <a:lnTo>
                    <a:pt x="0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1" name="Line 517"/>
            <p:cNvSpPr>
              <a:spLocks noChangeShapeType="1"/>
            </p:cNvSpPr>
            <p:nvPr/>
          </p:nvSpPr>
          <p:spPr bwMode="auto">
            <a:xfrm>
              <a:off x="4632" y="3952"/>
              <a:ext cx="3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2" name="Line 518"/>
            <p:cNvSpPr>
              <a:spLocks noChangeShapeType="1"/>
            </p:cNvSpPr>
            <p:nvPr/>
          </p:nvSpPr>
          <p:spPr bwMode="auto">
            <a:xfrm flipV="1">
              <a:off x="4684" y="395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3" name="Line 519"/>
            <p:cNvSpPr>
              <a:spLocks noChangeShapeType="1"/>
            </p:cNvSpPr>
            <p:nvPr/>
          </p:nvSpPr>
          <p:spPr bwMode="auto">
            <a:xfrm flipV="1">
              <a:off x="4790" y="395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4" name="Line 520"/>
            <p:cNvSpPr>
              <a:spLocks noChangeShapeType="1"/>
            </p:cNvSpPr>
            <p:nvPr/>
          </p:nvSpPr>
          <p:spPr bwMode="auto">
            <a:xfrm flipV="1">
              <a:off x="4896" y="3952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5" name="Line 521"/>
            <p:cNvSpPr>
              <a:spLocks noChangeShapeType="1"/>
            </p:cNvSpPr>
            <p:nvPr/>
          </p:nvSpPr>
          <p:spPr bwMode="auto">
            <a:xfrm flipV="1">
              <a:off x="5001" y="395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6" name="Line 522"/>
            <p:cNvSpPr>
              <a:spLocks noChangeShapeType="1"/>
            </p:cNvSpPr>
            <p:nvPr/>
          </p:nvSpPr>
          <p:spPr bwMode="auto">
            <a:xfrm flipV="1">
              <a:off x="4632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7" name="Line 523"/>
            <p:cNvSpPr>
              <a:spLocks noChangeShapeType="1"/>
            </p:cNvSpPr>
            <p:nvPr/>
          </p:nvSpPr>
          <p:spPr bwMode="auto">
            <a:xfrm flipV="1">
              <a:off x="4737" y="3952"/>
              <a:ext cx="0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8" name="Line 524"/>
            <p:cNvSpPr>
              <a:spLocks noChangeShapeType="1"/>
            </p:cNvSpPr>
            <p:nvPr/>
          </p:nvSpPr>
          <p:spPr bwMode="auto">
            <a:xfrm flipV="1">
              <a:off x="4843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69" name="Line 525"/>
            <p:cNvSpPr>
              <a:spLocks noChangeShapeType="1"/>
            </p:cNvSpPr>
            <p:nvPr/>
          </p:nvSpPr>
          <p:spPr bwMode="auto">
            <a:xfrm flipV="1">
              <a:off x="4948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0" name="Rectangle 526"/>
            <p:cNvSpPr>
              <a:spLocks noChangeArrowheads="1"/>
            </p:cNvSpPr>
            <p:nvPr/>
          </p:nvSpPr>
          <p:spPr bwMode="auto">
            <a:xfrm>
              <a:off x="4590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71" name="Rectangle 527"/>
            <p:cNvSpPr>
              <a:spLocks noChangeArrowheads="1"/>
            </p:cNvSpPr>
            <p:nvPr/>
          </p:nvSpPr>
          <p:spPr bwMode="auto">
            <a:xfrm>
              <a:off x="4695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472" name="Rectangle 528"/>
            <p:cNvSpPr>
              <a:spLocks noChangeArrowheads="1"/>
            </p:cNvSpPr>
            <p:nvPr/>
          </p:nvSpPr>
          <p:spPr bwMode="auto">
            <a:xfrm>
              <a:off x="4801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473" name="Rectangle 529"/>
            <p:cNvSpPr>
              <a:spLocks noChangeArrowheads="1"/>
            </p:cNvSpPr>
            <p:nvPr/>
          </p:nvSpPr>
          <p:spPr bwMode="auto">
            <a:xfrm>
              <a:off x="4907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474" name="Line 530"/>
            <p:cNvSpPr>
              <a:spLocks noChangeShapeType="1"/>
            </p:cNvSpPr>
            <p:nvPr/>
          </p:nvSpPr>
          <p:spPr bwMode="auto">
            <a:xfrm>
              <a:off x="4632" y="2538"/>
              <a:ext cx="1" cy="1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5" name="Line 531"/>
            <p:cNvSpPr>
              <a:spLocks noChangeShapeType="1"/>
            </p:cNvSpPr>
            <p:nvPr/>
          </p:nvSpPr>
          <p:spPr bwMode="auto">
            <a:xfrm flipH="1">
              <a:off x="4613" y="3811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6" name="Line 532"/>
            <p:cNvSpPr>
              <a:spLocks noChangeShapeType="1"/>
            </p:cNvSpPr>
            <p:nvPr/>
          </p:nvSpPr>
          <p:spPr bwMode="auto">
            <a:xfrm flipH="1">
              <a:off x="4613" y="3528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7" name="Line 533"/>
            <p:cNvSpPr>
              <a:spLocks noChangeShapeType="1"/>
            </p:cNvSpPr>
            <p:nvPr/>
          </p:nvSpPr>
          <p:spPr bwMode="auto">
            <a:xfrm flipH="1">
              <a:off x="4613" y="324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8" name="Line 534"/>
            <p:cNvSpPr>
              <a:spLocks noChangeShapeType="1"/>
            </p:cNvSpPr>
            <p:nvPr/>
          </p:nvSpPr>
          <p:spPr bwMode="auto">
            <a:xfrm flipH="1">
              <a:off x="4613" y="2962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79" name="Line 535"/>
            <p:cNvSpPr>
              <a:spLocks noChangeShapeType="1"/>
            </p:cNvSpPr>
            <p:nvPr/>
          </p:nvSpPr>
          <p:spPr bwMode="auto">
            <a:xfrm flipH="1">
              <a:off x="4613" y="2679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0" name="Line 536"/>
            <p:cNvSpPr>
              <a:spLocks noChangeShapeType="1"/>
            </p:cNvSpPr>
            <p:nvPr/>
          </p:nvSpPr>
          <p:spPr bwMode="auto">
            <a:xfrm flipH="1">
              <a:off x="4595" y="3952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1" name="Line 537"/>
            <p:cNvSpPr>
              <a:spLocks noChangeShapeType="1"/>
            </p:cNvSpPr>
            <p:nvPr/>
          </p:nvSpPr>
          <p:spPr bwMode="auto">
            <a:xfrm flipH="1">
              <a:off x="4595" y="3669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2" name="Line 538"/>
            <p:cNvSpPr>
              <a:spLocks noChangeShapeType="1"/>
            </p:cNvSpPr>
            <p:nvPr/>
          </p:nvSpPr>
          <p:spPr bwMode="auto">
            <a:xfrm flipH="1">
              <a:off x="4595" y="3386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3" name="Line 539"/>
            <p:cNvSpPr>
              <a:spLocks noChangeShapeType="1"/>
            </p:cNvSpPr>
            <p:nvPr/>
          </p:nvSpPr>
          <p:spPr bwMode="auto">
            <a:xfrm flipH="1">
              <a:off x="4595" y="3104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4" name="Line 540"/>
            <p:cNvSpPr>
              <a:spLocks noChangeShapeType="1"/>
            </p:cNvSpPr>
            <p:nvPr/>
          </p:nvSpPr>
          <p:spPr bwMode="auto">
            <a:xfrm flipH="1">
              <a:off x="4595" y="2821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5" name="Line 541"/>
            <p:cNvSpPr>
              <a:spLocks noChangeShapeType="1"/>
            </p:cNvSpPr>
            <p:nvPr/>
          </p:nvSpPr>
          <p:spPr bwMode="auto">
            <a:xfrm flipH="1">
              <a:off x="4595" y="2538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86" name="Rectangle 542"/>
            <p:cNvSpPr>
              <a:spLocks noChangeArrowheads="1"/>
            </p:cNvSpPr>
            <p:nvPr/>
          </p:nvSpPr>
          <p:spPr bwMode="auto">
            <a:xfrm>
              <a:off x="4463" y="3930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487" name="Rectangle 543"/>
            <p:cNvSpPr>
              <a:spLocks noChangeArrowheads="1"/>
            </p:cNvSpPr>
            <p:nvPr/>
          </p:nvSpPr>
          <p:spPr bwMode="auto">
            <a:xfrm>
              <a:off x="4463" y="3647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488" name="Rectangle 544"/>
            <p:cNvSpPr>
              <a:spLocks noChangeArrowheads="1"/>
            </p:cNvSpPr>
            <p:nvPr/>
          </p:nvSpPr>
          <p:spPr bwMode="auto">
            <a:xfrm>
              <a:off x="4463" y="3365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489" name="Rectangle 545"/>
            <p:cNvSpPr>
              <a:spLocks noChangeArrowheads="1"/>
            </p:cNvSpPr>
            <p:nvPr/>
          </p:nvSpPr>
          <p:spPr bwMode="auto">
            <a:xfrm>
              <a:off x="4487" y="3081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490" name="Rectangle 546"/>
            <p:cNvSpPr>
              <a:spLocks noChangeArrowheads="1"/>
            </p:cNvSpPr>
            <p:nvPr/>
          </p:nvSpPr>
          <p:spPr bwMode="auto">
            <a:xfrm>
              <a:off x="4487" y="2799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491" name="Rectangle 547"/>
            <p:cNvSpPr>
              <a:spLocks noChangeArrowheads="1"/>
            </p:cNvSpPr>
            <p:nvPr/>
          </p:nvSpPr>
          <p:spPr bwMode="auto">
            <a:xfrm>
              <a:off x="4501" y="2516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492" name="Freeform 548"/>
            <p:cNvSpPr>
              <a:spLocks/>
            </p:cNvSpPr>
            <p:nvPr/>
          </p:nvSpPr>
          <p:spPr bwMode="auto">
            <a:xfrm>
              <a:off x="4632" y="2715"/>
              <a:ext cx="83" cy="1219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283"/>
                </a:cxn>
                <a:cxn ang="0">
                  <a:pos x="44" y="471"/>
                </a:cxn>
                <a:cxn ang="0">
                  <a:pos x="163" y="660"/>
                </a:cxn>
                <a:cxn ang="0">
                  <a:pos x="226" y="848"/>
                </a:cxn>
                <a:cxn ang="0">
                  <a:pos x="213" y="1037"/>
                </a:cxn>
                <a:cxn ang="0">
                  <a:pos x="224" y="1225"/>
                </a:cxn>
                <a:cxn ang="0">
                  <a:pos x="211" y="1414"/>
                </a:cxn>
                <a:cxn ang="0">
                  <a:pos x="205" y="1601"/>
                </a:cxn>
                <a:cxn ang="0">
                  <a:pos x="161" y="1791"/>
                </a:cxn>
                <a:cxn ang="0">
                  <a:pos x="134" y="1978"/>
                </a:cxn>
                <a:cxn ang="0">
                  <a:pos x="90" y="2168"/>
                </a:cxn>
                <a:cxn ang="0">
                  <a:pos x="73" y="2355"/>
                </a:cxn>
                <a:cxn ang="0">
                  <a:pos x="63" y="2544"/>
                </a:cxn>
                <a:cxn ang="0">
                  <a:pos x="42" y="2732"/>
                </a:cxn>
                <a:cxn ang="0">
                  <a:pos x="66" y="2920"/>
                </a:cxn>
                <a:cxn ang="0">
                  <a:pos x="53" y="3108"/>
                </a:cxn>
                <a:cxn ang="0">
                  <a:pos x="137" y="3297"/>
                </a:cxn>
                <a:cxn ang="0">
                  <a:pos x="212" y="3485"/>
                </a:cxn>
                <a:cxn ang="0">
                  <a:pos x="279" y="3674"/>
                </a:cxn>
                <a:cxn ang="0">
                  <a:pos x="331" y="3862"/>
                </a:cxn>
                <a:cxn ang="0">
                  <a:pos x="293" y="4051"/>
                </a:cxn>
                <a:cxn ang="0">
                  <a:pos x="264" y="4239"/>
                </a:cxn>
                <a:cxn ang="0">
                  <a:pos x="238" y="4428"/>
                </a:cxn>
                <a:cxn ang="0">
                  <a:pos x="257" y="4616"/>
                </a:cxn>
                <a:cxn ang="0">
                  <a:pos x="265" y="4805"/>
                </a:cxn>
                <a:cxn ang="0">
                  <a:pos x="283" y="4993"/>
                </a:cxn>
                <a:cxn ang="0">
                  <a:pos x="307" y="5182"/>
                </a:cxn>
                <a:cxn ang="0">
                  <a:pos x="351" y="5370"/>
                </a:cxn>
                <a:cxn ang="0">
                  <a:pos x="426" y="5559"/>
                </a:cxn>
                <a:cxn ang="0">
                  <a:pos x="470" y="5747"/>
                </a:cxn>
                <a:cxn ang="0">
                  <a:pos x="376" y="5936"/>
                </a:cxn>
                <a:cxn ang="0">
                  <a:pos x="3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470" h="6501">
                  <a:moveTo>
                    <a:pt x="0" y="0"/>
                  </a:moveTo>
                  <a:lnTo>
                    <a:pt x="0" y="94"/>
                  </a:lnTo>
                  <a:lnTo>
                    <a:pt x="0" y="188"/>
                  </a:lnTo>
                  <a:lnTo>
                    <a:pt x="0" y="283"/>
                  </a:lnTo>
                  <a:lnTo>
                    <a:pt x="3" y="377"/>
                  </a:lnTo>
                  <a:lnTo>
                    <a:pt x="44" y="471"/>
                  </a:lnTo>
                  <a:lnTo>
                    <a:pt x="112" y="565"/>
                  </a:lnTo>
                  <a:lnTo>
                    <a:pt x="163" y="660"/>
                  </a:lnTo>
                  <a:lnTo>
                    <a:pt x="190" y="754"/>
                  </a:lnTo>
                  <a:lnTo>
                    <a:pt x="226" y="848"/>
                  </a:lnTo>
                  <a:lnTo>
                    <a:pt x="221" y="942"/>
                  </a:lnTo>
                  <a:lnTo>
                    <a:pt x="213" y="1037"/>
                  </a:lnTo>
                  <a:lnTo>
                    <a:pt x="224" y="1131"/>
                  </a:lnTo>
                  <a:lnTo>
                    <a:pt x="224" y="1225"/>
                  </a:lnTo>
                  <a:lnTo>
                    <a:pt x="204" y="1318"/>
                  </a:lnTo>
                  <a:lnTo>
                    <a:pt x="211" y="1414"/>
                  </a:lnTo>
                  <a:lnTo>
                    <a:pt x="212" y="1508"/>
                  </a:lnTo>
                  <a:lnTo>
                    <a:pt x="205" y="1601"/>
                  </a:lnTo>
                  <a:lnTo>
                    <a:pt x="186" y="1695"/>
                  </a:lnTo>
                  <a:lnTo>
                    <a:pt x="161" y="1791"/>
                  </a:lnTo>
                  <a:lnTo>
                    <a:pt x="129" y="1884"/>
                  </a:lnTo>
                  <a:lnTo>
                    <a:pt x="134" y="1978"/>
                  </a:lnTo>
                  <a:lnTo>
                    <a:pt x="116" y="2072"/>
                  </a:lnTo>
                  <a:lnTo>
                    <a:pt x="90" y="2168"/>
                  </a:lnTo>
                  <a:lnTo>
                    <a:pt x="71" y="2261"/>
                  </a:lnTo>
                  <a:lnTo>
                    <a:pt x="73" y="2355"/>
                  </a:lnTo>
                  <a:lnTo>
                    <a:pt x="71" y="2449"/>
                  </a:lnTo>
                  <a:lnTo>
                    <a:pt x="63" y="2544"/>
                  </a:lnTo>
                  <a:lnTo>
                    <a:pt x="54" y="2638"/>
                  </a:lnTo>
                  <a:lnTo>
                    <a:pt x="42" y="2732"/>
                  </a:lnTo>
                  <a:lnTo>
                    <a:pt x="53" y="2826"/>
                  </a:lnTo>
                  <a:lnTo>
                    <a:pt x="66" y="2920"/>
                  </a:lnTo>
                  <a:lnTo>
                    <a:pt x="68" y="3014"/>
                  </a:lnTo>
                  <a:lnTo>
                    <a:pt x="53" y="3108"/>
                  </a:lnTo>
                  <a:lnTo>
                    <a:pt x="87" y="3203"/>
                  </a:lnTo>
                  <a:lnTo>
                    <a:pt x="137" y="3297"/>
                  </a:lnTo>
                  <a:lnTo>
                    <a:pt x="184" y="3391"/>
                  </a:lnTo>
                  <a:lnTo>
                    <a:pt x="212" y="3485"/>
                  </a:lnTo>
                  <a:lnTo>
                    <a:pt x="254" y="3580"/>
                  </a:lnTo>
                  <a:lnTo>
                    <a:pt x="279" y="3674"/>
                  </a:lnTo>
                  <a:lnTo>
                    <a:pt x="322" y="3768"/>
                  </a:lnTo>
                  <a:lnTo>
                    <a:pt x="331" y="3862"/>
                  </a:lnTo>
                  <a:lnTo>
                    <a:pt x="308" y="3957"/>
                  </a:lnTo>
                  <a:lnTo>
                    <a:pt x="293" y="4051"/>
                  </a:lnTo>
                  <a:lnTo>
                    <a:pt x="289" y="4145"/>
                  </a:lnTo>
                  <a:lnTo>
                    <a:pt x="264" y="4239"/>
                  </a:lnTo>
                  <a:lnTo>
                    <a:pt x="257" y="4334"/>
                  </a:lnTo>
                  <a:lnTo>
                    <a:pt x="238" y="4428"/>
                  </a:lnTo>
                  <a:lnTo>
                    <a:pt x="246" y="4522"/>
                  </a:lnTo>
                  <a:lnTo>
                    <a:pt x="257" y="4616"/>
                  </a:lnTo>
                  <a:lnTo>
                    <a:pt x="255" y="4711"/>
                  </a:lnTo>
                  <a:lnTo>
                    <a:pt x="265" y="4805"/>
                  </a:lnTo>
                  <a:lnTo>
                    <a:pt x="270" y="4899"/>
                  </a:lnTo>
                  <a:lnTo>
                    <a:pt x="283" y="4993"/>
                  </a:lnTo>
                  <a:lnTo>
                    <a:pt x="306" y="5088"/>
                  </a:lnTo>
                  <a:lnTo>
                    <a:pt x="307" y="5182"/>
                  </a:lnTo>
                  <a:lnTo>
                    <a:pt x="310" y="5276"/>
                  </a:lnTo>
                  <a:lnTo>
                    <a:pt x="351" y="5370"/>
                  </a:lnTo>
                  <a:lnTo>
                    <a:pt x="378" y="5465"/>
                  </a:lnTo>
                  <a:lnTo>
                    <a:pt x="426" y="5559"/>
                  </a:lnTo>
                  <a:lnTo>
                    <a:pt x="456" y="5653"/>
                  </a:lnTo>
                  <a:lnTo>
                    <a:pt x="470" y="5747"/>
                  </a:lnTo>
                  <a:lnTo>
                    <a:pt x="441" y="5842"/>
                  </a:lnTo>
                  <a:lnTo>
                    <a:pt x="376" y="5936"/>
                  </a:lnTo>
                  <a:lnTo>
                    <a:pt x="173" y="6030"/>
                  </a:lnTo>
                  <a:lnTo>
                    <a:pt x="3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3" name="Line 549"/>
            <p:cNvSpPr>
              <a:spLocks noChangeShapeType="1"/>
            </p:cNvSpPr>
            <p:nvPr/>
          </p:nvSpPr>
          <p:spPr bwMode="auto">
            <a:xfrm>
              <a:off x="2576" y="3952"/>
              <a:ext cx="37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4" name="Line 550"/>
            <p:cNvSpPr>
              <a:spLocks noChangeShapeType="1"/>
            </p:cNvSpPr>
            <p:nvPr/>
          </p:nvSpPr>
          <p:spPr bwMode="auto">
            <a:xfrm flipV="1">
              <a:off x="2629" y="3952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5" name="Line 551"/>
            <p:cNvSpPr>
              <a:spLocks noChangeShapeType="1"/>
            </p:cNvSpPr>
            <p:nvPr/>
          </p:nvSpPr>
          <p:spPr bwMode="auto">
            <a:xfrm flipV="1">
              <a:off x="2734" y="395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6" name="Line 552"/>
            <p:cNvSpPr>
              <a:spLocks noChangeShapeType="1"/>
            </p:cNvSpPr>
            <p:nvPr/>
          </p:nvSpPr>
          <p:spPr bwMode="auto">
            <a:xfrm flipV="1">
              <a:off x="2840" y="3952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7" name="Line 553"/>
            <p:cNvSpPr>
              <a:spLocks noChangeShapeType="1"/>
            </p:cNvSpPr>
            <p:nvPr/>
          </p:nvSpPr>
          <p:spPr bwMode="auto">
            <a:xfrm flipV="1">
              <a:off x="2946" y="3952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8" name="Line 554"/>
            <p:cNvSpPr>
              <a:spLocks noChangeShapeType="1"/>
            </p:cNvSpPr>
            <p:nvPr/>
          </p:nvSpPr>
          <p:spPr bwMode="auto">
            <a:xfrm flipV="1">
              <a:off x="2576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499" name="Line 555"/>
            <p:cNvSpPr>
              <a:spLocks noChangeShapeType="1"/>
            </p:cNvSpPr>
            <p:nvPr/>
          </p:nvSpPr>
          <p:spPr bwMode="auto">
            <a:xfrm flipV="1">
              <a:off x="2681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0" name="Line 556"/>
            <p:cNvSpPr>
              <a:spLocks noChangeShapeType="1"/>
            </p:cNvSpPr>
            <p:nvPr/>
          </p:nvSpPr>
          <p:spPr bwMode="auto">
            <a:xfrm flipV="1">
              <a:off x="2788" y="3952"/>
              <a:ext cx="0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1" name="Line 557"/>
            <p:cNvSpPr>
              <a:spLocks noChangeShapeType="1"/>
            </p:cNvSpPr>
            <p:nvPr/>
          </p:nvSpPr>
          <p:spPr bwMode="auto">
            <a:xfrm flipV="1">
              <a:off x="2892" y="395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2" name="Rectangle 558"/>
            <p:cNvSpPr>
              <a:spLocks noChangeArrowheads="1"/>
            </p:cNvSpPr>
            <p:nvPr/>
          </p:nvSpPr>
          <p:spPr bwMode="auto">
            <a:xfrm>
              <a:off x="2534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03" name="Rectangle 559"/>
            <p:cNvSpPr>
              <a:spLocks noChangeArrowheads="1"/>
            </p:cNvSpPr>
            <p:nvPr/>
          </p:nvSpPr>
          <p:spPr bwMode="auto">
            <a:xfrm>
              <a:off x="2639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504" name="Rectangle 560"/>
            <p:cNvSpPr>
              <a:spLocks noChangeArrowheads="1"/>
            </p:cNvSpPr>
            <p:nvPr/>
          </p:nvSpPr>
          <p:spPr bwMode="auto">
            <a:xfrm>
              <a:off x="2746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505" name="Rectangle 561"/>
            <p:cNvSpPr>
              <a:spLocks noChangeArrowheads="1"/>
            </p:cNvSpPr>
            <p:nvPr/>
          </p:nvSpPr>
          <p:spPr bwMode="auto">
            <a:xfrm>
              <a:off x="2851" y="4015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506" name="Line 562"/>
            <p:cNvSpPr>
              <a:spLocks noChangeShapeType="1"/>
            </p:cNvSpPr>
            <p:nvPr/>
          </p:nvSpPr>
          <p:spPr bwMode="auto">
            <a:xfrm>
              <a:off x="2576" y="2538"/>
              <a:ext cx="1" cy="14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7" name="Line 563"/>
            <p:cNvSpPr>
              <a:spLocks noChangeShapeType="1"/>
            </p:cNvSpPr>
            <p:nvPr/>
          </p:nvSpPr>
          <p:spPr bwMode="auto">
            <a:xfrm flipH="1">
              <a:off x="2558" y="3811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8" name="Line 564"/>
            <p:cNvSpPr>
              <a:spLocks noChangeShapeType="1"/>
            </p:cNvSpPr>
            <p:nvPr/>
          </p:nvSpPr>
          <p:spPr bwMode="auto">
            <a:xfrm flipH="1">
              <a:off x="2558" y="3528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09" name="Line 565"/>
            <p:cNvSpPr>
              <a:spLocks noChangeShapeType="1"/>
            </p:cNvSpPr>
            <p:nvPr/>
          </p:nvSpPr>
          <p:spPr bwMode="auto">
            <a:xfrm flipH="1">
              <a:off x="2558" y="3245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0" name="Line 566"/>
            <p:cNvSpPr>
              <a:spLocks noChangeShapeType="1"/>
            </p:cNvSpPr>
            <p:nvPr/>
          </p:nvSpPr>
          <p:spPr bwMode="auto">
            <a:xfrm flipH="1">
              <a:off x="2558" y="2962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1" name="Line 567"/>
            <p:cNvSpPr>
              <a:spLocks noChangeShapeType="1"/>
            </p:cNvSpPr>
            <p:nvPr/>
          </p:nvSpPr>
          <p:spPr bwMode="auto">
            <a:xfrm flipH="1">
              <a:off x="2558" y="2679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2" name="Line 568"/>
            <p:cNvSpPr>
              <a:spLocks noChangeShapeType="1"/>
            </p:cNvSpPr>
            <p:nvPr/>
          </p:nvSpPr>
          <p:spPr bwMode="auto">
            <a:xfrm flipH="1">
              <a:off x="2539" y="3952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3" name="Line 569"/>
            <p:cNvSpPr>
              <a:spLocks noChangeShapeType="1"/>
            </p:cNvSpPr>
            <p:nvPr/>
          </p:nvSpPr>
          <p:spPr bwMode="auto">
            <a:xfrm flipH="1">
              <a:off x="2539" y="3669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4" name="Line 570"/>
            <p:cNvSpPr>
              <a:spLocks noChangeShapeType="1"/>
            </p:cNvSpPr>
            <p:nvPr/>
          </p:nvSpPr>
          <p:spPr bwMode="auto">
            <a:xfrm flipH="1">
              <a:off x="2539" y="3386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5" name="Line 571"/>
            <p:cNvSpPr>
              <a:spLocks noChangeShapeType="1"/>
            </p:cNvSpPr>
            <p:nvPr/>
          </p:nvSpPr>
          <p:spPr bwMode="auto">
            <a:xfrm flipH="1">
              <a:off x="2539" y="3104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6" name="Line 572"/>
            <p:cNvSpPr>
              <a:spLocks noChangeShapeType="1"/>
            </p:cNvSpPr>
            <p:nvPr/>
          </p:nvSpPr>
          <p:spPr bwMode="auto">
            <a:xfrm flipH="1">
              <a:off x="2539" y="2821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7" name="Line 573"/>
            <p:cNvSpPr>
              <a:spLocks noChangeShapeType="1"/>
            </p:cNvSpPr>
            <p:nvPr/>
          </p:nvSpPr>
          <p:spPr bwMode="auto">
            <a:xfrm flipH="1">
              <a:off x="2539" y="2538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18" name="Rectangle 574"/>
            <p:cNvSpPr>
              <a:spLocks noChangeArrowheads="1"/>
            </p:cNvSpPr>
            <p:nvPr/>
          </p:nvSpPr>
          <p:spPr bwMode="auto">
            <a:xfrm>
              <a:off x="2408" y="3930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519" name="Rectangle 575"/>
            <p:cNvSpPr>
              <a:spLocks noChangeArrowheads="1"/>
            </p:cNvSpPr>
            <p:nvPr/>
          </p:nvSpPr>
          <p:spPr bwMode="auto">
            <a:xfrm>
              <a:off x="2408" y="3647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520" name="Rectangle 576"/>
            <p:cNvSpPr>
              <a:spLocks noChangeArrowheads="1"/>
            </p:cNvSpPr>
            <p:nvPr/>
          </p:nvSpPr>
          <p:spPr bwMode="auto">
            <a:xfrm>
              <a:off x="2408" y="3365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521" name="Rectangle 577"/>
            <p:cNvSpPr>
              <a:spLocks noChangeArrowheads="1"/>
            </p:cNvSpPr>
            <p:nvPr/>
          </p:nvSpPr>
          <p:spPr bwMode="auto">
            <a:xfrm>
              <a:off x="2431" y="3081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522" name="Rectangle 578"/>
            <p:cNvSpPr>
              <a:spLocks noChangeArrowheads="1"/>
            </p:cNvSpPr>
            <p:nvPr/>
          </p:nvSpPr>
          <p:spPr bwMode="auto">
            <a:xfrm>
              <a:off x="2431" y="2799"/>
              <a:ext cx="11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523" name="Rectangle 579"/>
            <p:cNvSpPr>
              <a:spLocks noChangeArrowheads="1"/>
            </p:cNvSpPr>
            <p:nvPr/>
          </p:nvSpPr>
          <p:spPr bwMode="auto">
            <a:xfrm>
              <a:off x="2446" y="2516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24" name="Freeform 580"/>
            <p:cNvSpPr>
              <a:spLocks/>
            </p:cNvSpPr>
            <p:nvPr/>
          </p:nvSpPr>
          <p:spPr bwMode="auto">
            <a:xfrm>
              <a:off x="2576" y="2715"/>
              <a:ext cx="130" cy="1219"/>
            </a:xfrm>
            <a:custGeom>
              <a:avLst/>
              <a:gdLst/>
              <a:ahLst/>
              <a:cxnLst>
                <a:cxn ang="0">
                  <a:pos x="234" y="94"/>
                </a:cxn>
                <a:cxn ang="0">
                  <a:pos x="271" y="283"/>
                </a:cxn>
                <a:cxn ang="0">
                  <a:pos x="369" y="471"/>
                </a:cxn>
                <a:cxn ang="0">
                  <a:pos x="478" y="660"/>
                </a:cxn>
                <a:cxn ang="0">
                  <a:pos x="593" y="848"/>
                </a:cxn>
                <a:cxn ang="0">
                  <a:pos x="611" y="1037"/>
                </a:cxn>
                <a:cxn ang="0">
                  <a:pos x="663" y="1225"/>
                </a:cxn>
                <a:cxn ang="0">
                  <a:pos x="670" y="1414"/>
                </a:cxn>
                <a:cxn ang="0">
                  <a:pos x="684" y="1601"/>
                </a:cxn>
                <a:cxn ang="0">
                  <a:pos x="653" y="1791"/>
                </a:cxn>
                <a:cxn ang="0">
                  <a:pos x="603" y="1978"/>
                </a:cxn>
                <a:cxn ang="0">
                  <a:pos x="524" y="2168"/>
                </a:cxn>
                <a:cxn ang="0">
                  <a:pos x="513" y="2355"/>
                </a:cxn>
                <a:cxn ang="0">
                  <a:pos x="491" y="2544"/>
                </a:cxn>
                <a:cxn ang="0">
                  <a:pos x="450" y="2732"/>
                </a:cxn>
                <a:cxn ang="0">
                  <a:pos x="458" y="2920"/>
                </a:cxn>
                <a:cxn ang="0">
                  <a:pos x="411" y="3108"/>
                </a:cxn>
                <a:cxn ang="0">
                  <a:pos x="502" y="3297"/>
                </a:cxn>
                <a:cxn ang="0">
                  <a:pos x="632" y="3485"/>
                </a:cxn>
                <a:cxn ang="0">
                  <a:pos x="725" y="3674"/>
                </a:cxn>
                <a:cxn ang="0">
                  <a:pos x="716" y="3862"/>
                </a:cxn>
                <a:cxn ang="0">
                  <a:pos x="606" y="4051"/>
                </a:cxn>
                <a:cxn ang="0">
                  <a:pos x="349" y="4239"/>
                </a:cxn>
                <a:cxn ang="0">
                  <a:pos x="237" y="4428"/>
                </a:cxn>
                <a:cxn ang="0">
                  <a:pos x="196" y="4616"/>
                </a:cxn>
                <a:cxn ang="0">
                  <a:pos x="141" y="4805"/>
                </a:cxn>
                <a:cxn ang="0">
                  <a:pos x="117" y="4993"/>
                </a:cxn>
                <a:cxn ang="0">
                  <a:pos x="70" y="5182"/>
                </a:cxn>
                <a:cxn ang="0">
                  <a:pos x="4" y="5370"/>
                </a:cxn>
                <a:cxn ang="0">
                  <a:pos x="0" y="5559"/>
                </a:cxn>
                <a:cxn ang="0">
                  <a:pos x="1" y="5747"/>
                </a:cxn>
                <a:cxn ang="0">
                  <a:pos x="0" y="5936"/>
                </a:cxn>
                <a:cxn ang="0">
                  <a:pos x="0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732" h="6501">
                  <a:moveTo>
                    <a:pt x="235" y="0"/>
                  </a:moveTo>
                  <a:lnTo>
                    <a:pt x="234" y="94"/>
                  </a:lnTo>
                  <a:lnTo>
                    <a:pt x="232" y="188"/>
                  </a:lnTo>
                  <a:lnTo>
                    <a:pt x="271" y="283"/>
                  </a:lnTo>
                  <a:lnTo>
                    <a:pt x="336" y="377"/>
                  </a:lnTo>
                  <a:lnTo>
                    <a:pt x="369" y="471"/>
                  </a:lnTo>
                  <a:lnTo>
                    <a:pt x="431" y="565"/>
                  </a:lnTo>
                  <a:lnTo>
                    <a:pt x="478" y="660"/>
                  </a:lnTo>
                  <a:lnTo>
                    <a:pt x="539" y="754"/>
                  </a:lnTo>
                  <a:lnTo>
                    <a:pt x="593" y="848"/>
                  </a:lnTo>
                  <a:lnTo>
                    <a:pt x="613" y="942"/>
                  </a:lnTo>
                  <a:lnTo>
                    <a:pt x="611" y="1037"/>
                  </a:lnTo>
                  <a:lnTo>
                    <a:pt x="648" y="1131"/>
                  </a:lnTo>
                  <a:lnTo>
                    <a:pt x="663" y="1225"/>
                  </a:lnTo>
                  <a:lnTo>
                    <a:pt x="666" y="1318"/>
                  </a:lnTo>
                  <a:lnTo>
                    <a:pt x="670" y="1414"/>
                  </a:lnTo>
                  <a:lnTo>
                    <a:pt x="685" y="1508"/>
                  </a:lnTo>
                  <a:lnTo>
                    <a:pt x="684" y="1601"/>
                  </a:lnTo>
                  <a:lnTo>
                    <a:pt x="675" y="1695"/>
                  </a:lnTo>
                  <a:lnTo>
                    <a:pt x="653" y="1791"/>
                  </a:lnTo>
                  <a:lnTo>
                    <a:pt x="618" y="1884"/>
                  </a:lnTo>
                  <a:lnTo>
                    <a:pt x="603" y="1978"/>
                  </a:lnTo>
                  <a:lnTo>
                    <a:pt x="577" y="2072"/>
                  </a:lnTo>
                  <a:lnTo>
                    <a:pt x="524" y="2168"/>
                  </a:lnTo>
                  <a:lnTo>
                    <a:pt x="503" y="2261"/>
                  </a:lnTo>
                  <a:lnTo>
                    <a:pt x="513" y="2355"/>
                  </a:lnTo>
                  <a:lnTo>
                    <a:pt x="510" y="2449"/>
                  </a:lnTo>
                  <a:lnTo>
                    <a:pt x="491" y="2544"/>
                  </a:lnTo>
                  <a:lnTo>
                    <a:pt x="466" y="2638"/>
                  </a:lnTo>
                  <a:lnTo>
                    <a:pt x="450" y="2732"/>
                  </a:lnTo>
                  <a:lnTo>
                    <a:pt x="465" y="2826"/>
                  </a:lnTo>
                  <a:lnTo>
                    <a:pt x="458" y="2920"/>
                  </a:lnTo>
                  <a:lnTo>
                    <a:pt x="432" y="3014"/>
                  </a:lnTo>
                  <a:lnTo>
                    <a:pt x="411" y="3108"/>
                  </a:lnTo>
                  <a:lnTo>
                    <a:pt x="439" y="3203"/>
                  </a:lnTo>
                  <a:lnTo>
                    <a:pt x="502" y="3297"/>
                  </a:lnTo>
                  <a:lnTo>
                    <a:pt x="554" y="3391"/>
                  </a:lnTo>
                  <a:lnTo>
                    <a:pt x="632" y="3485"/>
                  </a:lnTo>
                  <a:lnTo>
                    <a:pt x="726" y="3580"/>
                  </a:lnTo>
                  <a:lnTo>
                    <a:pt x="725" y="3674"/>
                  </a:lnTo>
                  <a:lnTo>
                    <a:pt x="732" y="3768"/>
                  </a:lnTo>
                  <a:lnTo>
                    <a:pt x="716" y="3862"/>
                  </a:lnTo>
                  <a:lnTo>
                    <a:pt x="659" y="3957"/>
                  </a:lnTo>
                  <a:lnTo>
                    <a:pt x="606" y="4051"/>
                  </a:lnTo>
                  <a:lnTo>
                    <a:pt x="502" y="4145"/>
                  </a:lnTo>
                  <a:lnTo>
                    <a:pt x="349" y="4239"/>
                  </a:lnTo>
                  <a:lnTo>
                    <a:pt x="297" y="4334"/>
                  </a:lnTo>
                  <a:lnTo>
                    <a:pt x="237" y="4428"/>
                  </a:lnTo>
                  <a:lnTo>
                    <a:pt x="207" y="4522"/>
                  </a:lnTo>
                  <a:lnTo>
                    <a:pt x="196" y="4616"/>
                  </a:lnTo>
                  <a:lnTo>
                    <a:pt x="160" y="4711"/>
                  </a:lnTo>
                  <a:lnTo>
                    <a:pt x="141" y="4805"/>
                  </a:lnTo>
                  <a:lnTo>
                    <a:pt x="133" y="4899"/>
                  </a:lnTo>
                  <a:lnTo>
                    <a:pt x="117" y="4993"/>
                  </a:lnTo>
                  <a:lnTo>
                    <a:pt x="99" y="5088"/>
                  </a:lnTo>
                  <a:lnTo>
                    <a:pt x="70" y="5182"/>
                  </a:lnTo>
                  <a:lnTo>
                    <a:pt x="25" y="5276"/>
                  </a:lnTo>
                  <a:lnTo>
                    <a:pt x="4" y="5370"/>
                  </a:lnTo>
                  <a:lnTo>
                    <a:pt x="0" y="5465"/>
                  </a:lnTo>
                  <a:lnTo>
                    <a:pt x="0" y="5559"/>
                  </a:lnTo>
                  <a:lnTo>
                    <a:pt x="0" y="5653"/>
                  </a:lnTo>
                  <a:lnTo>
                    <a:pt x="1" y="5747"/>
                  </a:lnTo>
                  <a:lnTo>
                    <a:pt x="0" y="5842"/>
                  </a:lnTo>
                  <a:lnTo>
                    <a:pt x="0" y="5936"/>
                  </a:lnTo>
                  <a:lnTo>
                    <a:pt x="0" y="6030"/>
                  </a:lnTo>
                  <a:lnTo>
                    <a:pt x="0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25" name="Line 581"/>
            <p:cNvSpPr>
              <a:spLocks noChangeShapeType="1"/>
            </p:cNvSpPr>
            <p:nvPr/>
          </p:nvSpPr>
          <p:spPr bwMode="auto">
            <a:xfrm>
              <a:off x="1835" y="3948"/>
              <a:ext cx="3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26" name="Line 582"/>
            <p:cNvSpPr>
              <a:spLocks noChangeShapeType="1"/>
            </p:cNvSpPr>
            <p:nvPr/>
          </p:nvSpPr>
          <p:spPr bwMode="auto">
            <a:xfrm flipV="1">
              <a:off x="1887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27" name="Line 583"/>
            <p:cNvSpPr>
              <a:spLocks noChangeShapeType="1"/>
            </p:cNvSpPr>
            <p:nvPr/>
          </p:nvSpPr>
          <p:spPr bwMode="auto">
            <a:xfrm flipV="1">
              <a:off x="1993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28" name="Line 584"/>
            <p:cNvSpPr>
              <a:spLocks noChangeShapeType="1"/>
            </p:cNvSpPr>
            <p:nvPr/>
          </p:nvSpPr>
          <p:spPr bwMode="auto">
            <a:xfrm flipV="1">
              <a:off x="2098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29" name="Line 585"/>
            <p:cNvSpPr>
              <a:spLocks noChangeShapeType="1"/>
            </p:cNvSpPr>
            <p:nvPr/>
          </p:nvSpPr>
          <p:spPr bwMode="auto">
            <a:xfrm flipV="1">
              <a:off x="2204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30" name="Line 586"/>
            <p:cNvSpPr>
              <a:spLocks noChangeShapeType="1"/>
            </p:cNvSpPr>
            <p:nvPr/>
          </p:nvSpPr>
          <p:spPr bwMode="auto">
            <a:xfrm flipV="1">
              <a:off x="1835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31" name="Line 587"/>
            <p:cNvSpPr>
              <a:spLocks noChangeShapeType="1"/>
            </p:cNvSpPr>
            <p:nvPr/>
          </p:nvSpPr>
          <p:spPr bwMode="auto">
            <a:xfrm flipV="1">
              <a:off x="1939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32" name="Line 588"/>
            <p:cNvSpPr>
              <a:spLocks noChangeShapeType="1"/>
            </p:cNvSpPr>
            <p:nvPr/>
          </p:nvSpPr>
          <p:spPr bwMode="auto">
            <a:xfrm flipV="1">
              <a:off x="2046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33" name="Line 589"/>
            <p:cNvSpPr>
              <a:spLocks noChangeShapeType="1"/>
            </p:cNvSpPr>
            <p:nvPr/>
          </p:nvSpPr>
          <p:spPr bwMode="auto">
            <a:xfrm flipV="1">
              <a:off x="2151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34" name="Rectangle 590"/>
            <p:cNvSpPr>
              <a:spLocks noChangeArrowheads="1"/>
            </p:cNvSpPr>
            <p:nvPr/>
          </p:nvSpPr>
          <p:spPr bwMode="auto">
            <a:xfrm>
              <a:off x="1794" y="40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35" name="Rectangle 591"/>
            <p:cNvSpPr>
              <a:spLocks noChangeArrowheads="1"/>
            </p:cNvSpPr>
            <p:nvPr/>
          </p:nvSpPr>
          <p:spPr bwMode="auto">
            <a:xfrm>
              <a:off x="1899" y="4012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536" name="Rectangle 592"/>
            <p:cNvSpPr>
              <a:spLocks noChangeArrowheads="1"/>
            </p:cNvSpPr>
            <p:nvPr/>
          </p:nvSpPr>
          <p:spPr bwMode="auto">
            <a:xfrm>
              <a:off x="2005" y="4012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537" name="Rectangle 593"/>
            <p:cNvSpPr>
              <a:spLocks noChangeArrowheads="1"/>
            </p:cNvSpPr>
            <p:nvPr/>
          </p:nvSpPr>
          <p:spPr bwMode="auto">
            <a:xfrm>
              <a:off x="2110" y="4012"/>
              <a:ext cx="9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538" name="Rectangle 594"/>
            <p:cNvSpPr>
              <a:spLocks noChangeArrowheads="1"/>
            </p:cNvSpPr>
            <p:nvPr/>
          </p:nvSpPr>
          <p:spPr bwMode="auto">
            <a:xfrm rot="-5400000">
              <a:off x="736" y="2013"/>
              <a:ext cx="393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700" b="0">
                  <a:solidFill>
                    <a:srgbClr val="000000"/>
                  </a:solidFill>
                  <a:latin typeface="Arial" pitchFamily="34" charset="0"/>
                </a:rPr>
                <a:t>depth (m b.g.l.)</a:t>
              </a:r>
              <a:endParaRPr lang="it-IT"/>
            </a:p>
          </p:txBody>
        </p:sp>
        <p:sp>
          <p:nvSpPr>
            <p:cNvPr id="1363539" name="Line 595"/>
            <p:cNvSpPr>
              <a:spLocks noChangeShapeType="1"/>
            </p:cNvSpPr>
            <p:nvPr/>
          </p:nvSpPr>
          <p:spPr bwMode="auto">
            <a:xfrm>
              <a:off x="1835" y="2535"/>
              <a:ext cx="1" cy="14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0" name="Line 596"/>
            <p:cNvSpPr>
              <a:spLocks noChangeShapeType="1"/>
            </p:cNvSpPr>
            <p:nvPr/>
          </p:nvSpPr>
          <p:spPr bwMode="auto">
            <a:xfrm flipH="1">
              <a:off x="1816" y="3807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1" name="Line 597"/>
            <p:cNvSpPr>
              <a:spLocks noChangeShapeType="1"/>
            </p:cNvSpPr>
            <p:nvPr/>
          </p:nvSpPr>
          <p:spPr bwMode="auto">
            <a:xfrm flipH="1">
              <a:off x="1816" y="3524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2" name="Line 598"/>
            <p:cNvSpPr>
              <a:spLocks noChangeShapeType="1"/>
            </p:cNvSpPr>
            <p:nvPr/>
          </p:nvSpPr>
          <p:spPr bwMode="auto">
            <a:xfrm flipH="1">
              <a:off x="1816" y="3241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3" name="Line 599"/>
            <p:cNvSpPr>
              <a:spLocks noChangeShapeType="1"/>
            </p:cNvSpPr>
            <p:nvPr/>
          </p:nvSpPr>
          <p:spPr bwMode="auto">
            <a:xfrm flipH="1">
              <a:off x="1816" y="2958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4" name="Line 600"/>
            <p:cNvSpPr>
              <a:spLocks noChangeShapeType="1"/>
            </p:cNvSpPr>
            <p:nvPr/>
          </p:nvSpPr>
          <p:spPr bwMode="auto">
            <a:xfrm flipH="1">
              <a:off x="1816" y="2675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5" name="Line 601"/>
            <p:cNvSpPr>
              <a:spLocks noChangeShapeType="1"/>
            </p:cNvSpPr>
            <p:nvPr/>
          </p:nvSpPr>
          <p:spPr bwMode="auto">
            <a:xfrm flipH="1">
              <a:off x="1797" y="3948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6" name="Line 602"/>
            <p:cNvSpPr>
              <a:spLocks noChangeShapeType="1"/>
            </p:cNvSpPr>
            <p:nvPr/>
          </p:nvSpPr>
          <p:spPr bwMode="auto">
            <a:xfrm flipH="1">
              <a:off x="1797" y="366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7" name="Line 603"/>
            <p:cNvSpPr>
              <a:spLocks noChangeShapeType="1"/>
            </p:cNvSpPr>
            <p:nvPr/>
          </p:nvSpPr>
          <p:spPr bwMode="auto">
            <a:xfrm flipH="1">
              <a:off x="1797" y="3382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8" name="Line 604"/>
            <p:cNvSpPr>
              <a:spLocks noChangeShapeType="1"/>
            </p:cNvSpPr>
            <p:nvPr/>
          </p:nvSpPr>
          <p:spPr bwMode="auto">
            <a:xfrm flipH="1">
              <a:off x="1797" y="3100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49" name="Line 605"/>
            <p:cNvSpPr>
              <a:spLocks noChangeShapeType="1"/>
            </p:cNvSpPr>
            <p:nvPr/>
          </p:nvSpPr>
          <p:spPr bwMode="auto">
            <a:xfrm flipH="1">
              <a:off x="1797" y="2817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50" name="Line 606"/>
            <p:cNvSpPr>
              <a:spLocks noChangeShapeType="1"/>
            </p:cNvSpPr>
            <p:nvPr/>
          </p:nvSpPr>
          <p:spPr bwMode="auto">
            <a:xfrm flipH="1">
              <a:off x="1797" y="2535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51" name="Rectangle 607"/>
            <p:cNvSpPr>
              <a:spLocks noChangeArrowheads="1"/>
            </p:cNvSpPr>
            <p:nvPr/>
          </p:nvSpPr>
          <p:spPr bwMode="auto">
            <a:xfrm>
              <a:off x="1666" y="3926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552" name="Rectangle 608"/>
            <p:cNvSpPr>
              <a:spLocks noChangeArrowheads="1"/>
            </p:cNvSpPr>
            <p:nvPr/>
          </p:nvSpPr>
          <p:spPr bwMode="auto">
            <a:xfrm>
              <a:off x="1666" y="3643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553" name="Rectangle 609"/>
            <p:cNvSpPr>
              <a:spLocks noChangeArrowheads="1"/>
            </p:cNvSpPr>
            <p:nvPr/>
          </p:nvSpPr>
          <p:spPr bwMode="auto">
            <a:xfrm>
              <a:off x="1666" y="3361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554" name="Rectangle 610"/>
            <p:cNvSpPr>
              <a:spLocks noChangeArrowheads="1"/>
            </p:cNvSpPr>
            <p:nvPr/>
          </p:nvSpPr>
          <p:spPr bwMode="auto">
            <a:xfrm>
              <a:off x="1690" y="3078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555" name="Rectangle 611"/>
            <p:cNvSpPr>
              <a:spLocks noChangeArrowheads="1"/>
            </p:cNvSpPr>
            <p:nvPr/>
          </p:nvSpPr>
          <p:spPr bwMode="auto">
            <a:xfrm>
              <a:off x="1690" y="2795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556" name="Rectangle 612"/>
            <p:cNvSpPr>
              <a:spLocks noChangeArrowheads="1"/>
            </p:cNvSpPr>
            <p:nvPr/>
          </p:nvSpPr>
          <p:spPr bwMode="auto">
            <a:xfrm>
              <a:off x="1705" y="25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57" name="Freeform 613"/>
            <p:cNvSpPr>
              <a:spLocks/>
            </p:cNvSpPr>
            <p:nvPr/>
          </p:nvSpPr>
          <p:spPr bwMode="auto">
            <a:xfrm>
              <a:off x="1835" y="2711"/>
              <a:ext cx="251" cy="1219"/>
            </a:xfrm>
            <a:custGeom>
              <a:avLst/>
              <a:gdLst/>
              <a:ahLst/>
              <a:cxnLst>
                <a:cxn ang="0">
                  <a:pos x="1150" y="94"/>
                </a:cxn>
                <a:cxn ang="0">
                  <a:pos x="1237" y="283"/>
                </a:cxn>
                <a:cxn ang="0">
                  <a:pos x="1351" y="471"/>
                </a:cxn>
                <a:cxn ang="0">
                  <a:pos x="1339" y="660"/>
                </a:cxn>
                <a:cxn ang="0">
                  <a:pos x="1348" y="848"/>
                </a:cxn>
                <a:cxn ang="0">
                  <a:pos x="1366" y="1037"/>
                </a:cxn>
                <a:cxn ang="0">
                  <a:pos x="1357" y="1225"/>
                </a:cxn>
                <a:cxn ang="0">
                  <a:pos x="1418" y="1414"/>
                </a:cxn>
                <a:cxn ang="0">
                  <a:pos x="1323" y="1601"/>
                </a:cxn>
                <a:cxn ang="0">
                  <a:pos x="1158" y="1791"/>
                </a:cxn>
                <a:cxn ang="0">
                  <a:pos x="1065" y="1978"/>
                </a:cxn>
                <a:cxn ang="0">
                  <a:pos x="896" y="2168"/>
                </a:cxn>
                <a:cxn ang="0">
                  <a:pos x="806" y="2355"/>
                </a:cxn>
                <a:cxn ang="0">
                  <a:pos x="629" y="2544"/>
                </a:cxn>
                <a:cxn ang="0">
                  <a:pos x="459" y="2732"/>
                </a:cxn>
                <a:cxn ang="0">
                  <a:pos x="345" y="2920"/>
                </a:cxn>
                <a:cxn ang="0">
                  <a:pos x="255" y="3108"/>
                </a:cxn>
                <a:cxn ang="0">
                  <a:pos x="362" y="3297"/>
                </a:cxn>
                <a:cxn ang="0">
                  <a:pos x="505" y="3485"/>
                </a:cxn>
                <a:cxn ang="0">
                  <a:pos x="574" y="3674"/>
                </a:cxn>
                <a:cxn ang="0">
                  <a:pos x="532" y="3862"/>
                </a:cxn>
                <a:cxn ang="0">
                  <a:pos x="361" y="4051"/>
                </a:cxn>
                <a:cxn ang="0">
                  <a:pos x="149" y="4239"/>
                </a:cxn>
                <a:cxn ang="0">
                  <a:pos x="80" y="4428"/>
                </a:cxn>
                <a:cxn ang="0">
                  <a:pos x="74" y="4616"/>
                </a:cxn>
                <a:cxn ang="0">
                  <a:pos x="58" y="4805"/>
                </a:cxn>
                <a:cxn ang="0">
                  <a:pos x="70" y="4993"/>
                </a:cxn>
                <a:cxn ang="0">
                  <a:pos x="58" y="5182"/>
                </a:cxn>
                <a:cxn ang="0">
                  <a:pos x="48" y="5370"/>
                </a:cxn>
                <a:cxn ang="0">
                  <a:pos x="60" y="5559"/>
                </a:cxn>
                <a:cxn ang="0">
                  <a:pos x="54" y="5747"/>
                </a:cxn>
                <a:cxn ang="0">
                  <a:pos x="24" y="5936"/>
                </a:cxn>
                <a:cxn ang="0">
                  <a:pos x="0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1418" h="6501">
                  <a:moveTo>
                    <a:pt x="1109" y="0"/>
                  </a:moveTo>
                  <a:lnTo>
                    <a:pt x="1150" y="94"/>
                  </a:lnTo>
                  <a:lnTo>
                    <a:pt x="1186" y="188"/>
                  </a:lnTo>
                  <a:lnTo>
                    <a:pt x="1237" y="283"/>
                  </a:lnTo>
                  <a:lnTo>
                    <a:pt x="1317" y="377"/>
                  </a:lnTo>
                  <a:lnTo>
                    <a:pt x="1351" y="471"/>
                  </a:lnTo>
                  <a:lnTo>
                    <a:pt x="1385" y="565"/>
                  </a:lnTo>
                  <a:lnTo>
                    <a:pt x="1339" y="660"/>
                  </a:lnTo>
                  <a:lnTo>
                    <a:pt x="1332" y="754"/>
                  </a:lnTo>
                  <a:lnTo>
                    <a:pt x="1348" y="848"/>
                  </a:lnTo>
                  <a:lnTo>
                    <a:pt x="1356" y="942"/>
                  </a:lnTo>
                  <a:lnTo>
                    <a:pt x="1366" y="1037"/>
                  </a:lnTo>
                  <a:lnTo>
                    <a:pt x="1391" y="1131"/>
                  </a:lnTo>
                  <a:lnTo>
                    <a:pt x="1357" y="1225"/>
                  </a:lnTo>
                  <a:lnTo>
                    <a:pt x="1395" y="1318"/>
                  </a:lnTo>
                  <a:lnTo>
                    <a:pt x="1418" y="1414"/>
                  </a:lnTo>
                  <a:lnTo>
                    <a:pt x="1392" y="1508"/>
                  </a:lnTo>
                  <a:lnTo>
                    <a:pt x="1323" y="1601"/>
                  </a:lnTo>
                  <a:lnTo>
                    <a:pt x="1218" y="1695"/>
                  </a:lnTo>
                  <a:lnTo>
                    <a:pt x="1158" y="1791"/>
                  </a:lnTo>
                  <a:lnTo>
                    <a:pt x="1140" y="1884"/>
                  </a:lnTo>
                  <a:lnTo>
                    <a:pt x="1065" y="1978"/>
                  </a:lnTo>
                  <a:lnTo>
                    <a:pt x="979" y="2072"/>
                  </a:lnTo>
                  <a:lnTo>
                    <a:pt x="896" y="2168"/>
                  </a:lnTo>
                  <a:lnTo>
                    <a:pt x="843" y="2261"/>
                  </a:lnTo>
                  <a:lnTo>
                    <a:pt x="806" y="2355"/>
                  </a:lnTo>
                  <a:lnTo>
                    <a:pt x="732" y="2449"/>
                  </a:lnTo>
                  <a:lnTo>
                    <a:pt x="629" y="2544"/>
                  </a:lnTo>
                  <a:lnTo>
                    <a:pt x="540" y="2638"/>
                  </a:lnTo>
                  <a:lnTo>
                    <a:pt x="459" y="2732"/>
                  </a:lnTo>
                  <a:lnTo>
                    <a:pt x="405" y="2826"/>
                  </a:lnTo>
                  <a:lnTo>
                    <a:pt x="345" y="2920"/>
                  </a:lnTo>
                  <a:lnTo>
                    <a:pt x="283" y="3014"/>
                  </a:lnTo>
                  <a:lnTo>
                    <a:pt x="255" y="3108"/>
                  </a:lnTo>
                  <a:lnTo>
                    <a:pt x="303" y="3203"/>
                  </a:lnTo>
                  <a:lnTo>
                    <a:pt x="362" y="3297"/>
                  </a:lnTo>
                  <a:lnTo>
                    <a:pt x="440" y="3391"/>
                  </a:lnTo>
                  <a:lnTo>
                    <a:pt x="505" y="3485"/>
                  </a:lnTo>
                  <a:lnTo>
                    <a:pt x="566" y="3580"/>
                  </a:lnTo>
                  <a:lnTo>
                    <a:pt x="574" y="3674"/>
                  </a:lnTo>
                  <a:lnTo>
                    <a:pt x="569" y="3768"/>
                  </a:lnTo>
                  <a:lnTo>
                    <a:pt x="532" y="3862"/>
                  </a:lnTo>
                  <a:lnTo>
                    <a:pt x="462" y="3957"/>
                  </a:lnTo>
                  <a:lnTo>
                    <a:pt x="361" y="4051"/>
                  </a:lnTo>
                  <a:lnTo>
                    <a:pt x="259" y="4145"/>
                  </a:lnTo>
                  <a:lnTo>
                    <a:pt x="149" y="4239"/>
                  </a:lnTo>
                  <a:lnTo>
                    <a:pt x="106" y="4334"/>
                  </a:lnTo>
                  <a:lnTo>
                    <a:pt x="80" y="4428"/>
                  </a:lnTo>
                  <a:lnTo>
                    <a:pt x="70" y="4522"/>
                  </a:lnTo>
                  <a:lnTo>
                    <a:pt x="74" y="4616"/>
                  </a:lnTo>
                  <a:lnTo>
                    <a:pt x="68" y="4711"/>
                  </a:lnTo>
                  <a:lnTo>
                    <a:pt x="58" y="4805"/>
                  </a:lnTo>
                  <a:lnTo>
                    <a:pt x="63" y="4899"/>
                  </a:lnTo>
                  <a:lnTo>
                    <a:pt x="70" y="4993"/>
                  </a:lnTo>
                  <a:lnTo>
                    <a:pt x="75" y="5088"/>
                  </a:lnTo>
                  <a:lnTo>
                    <a:pt x="58" y="5182"/>
                  </a:lnTo>
                  <a:lnTo>
                    <a:pt x="43" y="5276"/>
                  </a:lnTo>
                  <a:lnTo>
                    <a:pt x="48" y="5370"/>
                  </a:lnTo>
                  <a:lnTo>
                    <a:pt x="49" y="5465"/>
                  </a:lnTo>
                  <a:lnTo>
                    <a:pt x="60" y="5559"/>
                  </a:lnTo>
                  <a:lnTo>
                    <a:pt x="49" y="5653"/>
                  </a:lnTo>
                  <a:lnTo>
                    <a:pt x="54" y="5747"/>
                  </a:lnTo>
                  <a:lnTo>
                    <a:pt x="47" y="5842"/>
                  </a:lnTo>
                  <a:lnTo>
                    <a:pt x="24" y="5936"/>
                  </a:lnTo>
                  <a:lnTo>
                    <a:pt x="0" y="6030"/>
                  </a:lnTo>
                  <a:lnTo>
                    <a:pt x="0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58" name="Line 614"/>
            <p:cNvSpPr>
              <a:spLocks noChangeShapeType="1"/>
            </p:cNvSpPr>
            <p:nvPr/>
          </p:nvSpPr>
          <p:spPr bwMode="auto">
            <a:xfrm>
              <a:off x="1163" y="3948"/>
              <a:ext cx="3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59" name="Line 615"/>
            <p:cNvSpPr>
              <a:spLocks noChangeShapeType="1"/>
            </p:cNvSpPr>
            <p:nvPr/>
          </p:nvSpPr>
          <p:spPr bwMode="auto">
            <a:xfrm flipV="1">
              <a:off x="1215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0" name="Line 616"/>
            <p:cNvSpPr>
              <a:spLocks noChangeShapeType="1"/>
            </p:cNvSpPr>
            <p:nvPr/>
          </p:nvSpPr>
          <p:spPr bwMode="auto">
            <a:xfrm flipV="1">
              <a:off x="1321" y="3948"/>
              <a:ext cx="0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1" name="Line 617"/>
            <p:cNvSpPr>
              <a:spLocks noChangeShapeType="1"/>
            </p:cNvSpPr>
            <p:nvPr/>
          </p:nvSpPr>
          <p:spPr bwMode="auto">
            <a:xfrm flipV="1">
              <a:off x="1426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2" name="Line 618"/>
            <p:cNvSpPr>
              <a:spLocks noChangeShapeType="1"/>
            </p:cNvSpPr>
            <p:nvPr/>
          </p:nvSpPr>
          <p:spPr bwMode="auto">
            <a:xfrm flipV="1">
              <a:off x="1532" y="3948"/>
              <a:ext cx="1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3" name="Line 619"/>
            <p:cNvSpPr>
              <a:spLocks noChangeShapeType="1"/>
            </p:cNvSpPr>
            <p:nvPr/>
          </p:nvSpPr>
          <p:spPr bwMode="auto">
            <a:xfrm flipV="1">
              <a:off x="1163" y="3948"/>
              <a:ext cx="0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4" name="Line 620"/>
            <p:cNvSpPr>
              <a:spLocks noChangeShapeType="1"/>
            </p:cNvSpPr>
            <p:nvPr/>
          </p:nvSpPr>
          <p:spPr bwMode="auto">
            <a:xfrm flipV="1">
              <a:off x="1267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5" name="Line 621"/>
            <p:cNvSpPr>
              <a:spLocks noChangeShapeType="1"/>
            </p:cNvSpPr>
            <p:nvPr/>
          </p:nvSpPr>
          <p:spPr bwMode="auto">
            <a:xfrm flipV="1">
              <a:off x="1374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6" name="Line 622"/>
            <p:cNvSpPr>
              <a:spLocks noChangeShapeType="1"/>
            </p:cNvSpPr>
            <p:nvPr/>
          </p:nvSpPr>
          <p:spPr bwMode="auto">
            <a:xfrm flipV="1">
              <a:off x="1479" y="394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67" name="Rectangle 623"/>
            <p:cNvSpPr>
              <a:spLocks noChangeArrowheads="1"/>
            </p:cNvSpPr>
            <p:nvPr/>
          </p:nvSpPr>
          <p:spPr bwMode="auto">
            <a:xfrm>
              <a:off x="1121" y="40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68" name="Rectangle 624"/>
            <p:cNvSpPr>
              <a:spLocks noChangeArrowheads="1"/>
            </p:cNvSpPr>
            <p:nvPr/>
          </p:nvSpPr>
          <p:spPr bwMode="auto">
            <a:xfrm>
              <a:off x="1226" y="40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0.02</a:t>
              </a:r>
              <a:endParaRPr lang="it-IT"/>
            </a:p>
          </p:txBody>
        </p:sp>
        <p:sp>
          <p:nvSpPr>
            <p:cNvPr id="1363569" name="Rectangle 625"/>
            <p:cNvSpPr>
              <a:spLocks noChangeArrowheads="1"/>
            </p:cNvSpPr>
            <p:nvPr/>
          </p:nvSpPr>
          <p:spPr bwMode="auto">
            <a:xfrm>
              <a:off x="1332" y="40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0.04</a:t>
              </a:r>
              <a:endParaRPr lang="it-IT"/>
            </a:p>
          </p:txBody>
        </p:sp>
        <p:sp>
          <p:nvSpPr>
            <p:cNvPr id="1363570" name="Rectangle 626"/>
            <p:cNvSpPr>
              <a:spLocks noChangeArrowheads="1"/>
            </p:cNvSpPr>
            <p:nvPr/>
          </p:nvSpPr>
          <p:spPr bwMode="auto">
            <a:xfrm>
              <a:off x="1438" y="40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0.06</a:t>
              </a:r>
              <a:endParaRPr lang="it-IT"/>
            </a:p>
          </p:txBody>
        </p:sp>
        <p:sp>
          <p:nvSpPr>
            <p:cNvPr id="1363571" name="Rectangle 627"/>
            <p:cNvSpPr>
              <a:spLocks noChangeArrowheads="1"/>
            </p:cNvSpPr>
            <p:nvPr/>
          </p:nvSpPr>
          <p:spPr bwMode="auto">
            <a:xfrm>
              <a:off x="4755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72" name="Line 628"/>
            <p:cNvSpPr>
              <a:spLocks noChangeShapeType="1"/>
            </p:cNvSpPr>
            <p:nvPr/>
          </p:nvSpPr>
          <p:spPr bwMode="auto">
            <a:xfrm>
              <a:off x="1163" y="2535"/>
              <a:ext cx="0" cy="14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3" name="Line 629"/>
            <p:cNvSpPr>
              <a:spLocks noChangeShapeType="1"/>
            </p:cNvSpPr>
            <p:nvPr/>
          </p:nvSpPr>
          <p:spPr bwMode="auto">
            <a:xfrm flipH="1">
              <a:off x="1144" y="3807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4" name="Line 630"/>
            <p:cNvSpPr>
              <a:spLocks noChangeShapeType="1"/>
            </p:cNvSpPr>
            <p:nvPr/>
          </p:nvSpPr>
          <p:spPr bwMode="auto">
            <a:xfrm flipH="1">
              <a:off x="1144" y="3524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5" name="Line 631"/>
            <p:cNvSpPr>
              <a:spLocks noChangeShapeType="1"/>
            </p:cNvSpPr>
            <p:nvPr/>
          </p:nvSpPr>
          <p:spPr bwMode="auto">
            <a:xfrm flipH="1">
              <a:off x="1144" y="3241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6" name="Line 632"/>
            <p:cNvSpPr>
              <a:spLocks noChangeShapeType="1"/>
            </p:cNvSpPr>
            <p:nvPr/>
          </p:nvSpPr>
          <p:spPr bwMode="auto">
            <a:xfrm flipH="1">
              <a:off x="1144" y="2958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7" name="Line 633"/>
            <p:cNvSpPr>
              <a:spLocks noChangeShapeType="1"/>
            </p:cNvSpPr>
            <p:nvPr/>
          </p:nvSpPr>
          <p:spPr bwMode="auto">
            <a:xfrm flipH="1">
              <a:off x="1144" y="2675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8" name="Line 634"/>
            <p:cNvSpPr>
              <a:spLocks noChangeShapeType="1"/>
            </p:cNvSpPr>
            <p:nvPr/>
          </p:nvSpPr>
          <p:spPr bwMode="auto">
            <a:xfrm flipH="1">
              <a:off x="1125" y="3948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79" name="Line 635"/>
            <p:cNvSpPr>
              <a:spLocks noChangeShapeType="1"/>
            </p:cNvSpPr>
            <p:nvPr/>
          </p:nvSpPr>
          <p:spPr bwMode="auto">
            <a:xfrm flipH="1">
              <a:off x="1125" y="366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80" name="Line 636"/>
            <p:cNvSpPr>
              <a:spLocks noChangeShapeType="1"/>
            </p:cNvSpPr>
            <p:nvPr/>
          </p:nvSpPr>
          <p:spPr bwMode="auto">
            <a:xfrm flipH="1">
              <a:off x="1125" y="3382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81" name="Line 637"/>
            <p:cNvSpPr>
              <a:spLocks noChangeShapeType="1"/>
            </p:cNvSpPr>
            <p:nvPr/>
          </p:nvSpPr>
          <p:spPr bwMode="auto">
            <a:xfrm flipH="1">
              <a:off x="1125" y="3100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82" name="Line 638"/>
            <p:cNvSpPr>
              <a:spLocks noChangeShapeType="1"/>
            </p:cNvSpPr>
            <p:nvPr/>
          </p:nvSpPr>
          <p:spPr bwMode="auto">
            <a:xfrm flipH="1">
              <a:off x="1125" y="2817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83" name="Line 639"/>
            <p:cNvSpPr>
              <a:spLocks noChangeShapeType="1"/>
            </p:cNvSpPr>
            <p:nvPr/>
          </p:nvSpPr>
          <p:spPr bwMode="auto">
            <a:xfrm flipH="1">
              <a:off x="1125" y="2535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84" name="Rectangle 640"/>
            <p:cNvSpPr>
              <a:spLocks noChangeArrowheads="1"/>
            </p:cNvSpPr>
            <p:nvPr/>
          </p:nvSpPr>
          <p:spPr bwMode="auto">
            <a:xfrm>
              <a:off x="994" y="3926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-20.00</a:t>
              </a:r>
              <a:endParaRPr lang="it-IT"/>
            </a:p>
          </p:txBody>
        </p:sp>
        <p:sp>
          <p:nvSpPr>
            <p:cNvPr id="1363585" name="Rectangle 641"/>
            <p:cNvSpPr>
              <a:spLocks noChangeArrowheads="1"/>
            </p:cNvSpPr>
            <p:nvPr/>
          </p:nvSpPr>
          <p:spPr bwMode="auto">
            <a:xfrm>
              <a:off x="994" y="3643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-16.00</a:t>
              </a:r>
              <a:endParaRPr lang="it-IT"/>
            </a:p>
          </p:txBody>
        </p:sp>
        <p:sp>
          <p:nvSpPr>
            <p:cNvPr id="1363586" name="Rectangle 642"/>
            <p:cNvSpPr>
              <a:spLocks noChangeArrowheads="1"/>
            </p:cNvSpPr>
            <p:nvPr/>
          </p:nvSpPr>
          <p:spPr bwMode="auto">
            <a:xfrm>
              <a:off x="994" y="3361"/>
              <a:ext cx="1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-12.00</a:t>
              </a:r>
              <a:endParaRPr lang="it-IT"/>
            </a:p>
          </p:txBody>
        </p:sp>
        <p:sp>
          <p:nvSpPr>
            <p:cNvPr id="1363587" name="Rectangle 643"/>
            <p:cNvSpPr>
              <a:spLocks noChangeArrowheads="1"/>
            </p:cNvSpPr>
            <p:nvPr/>
          </p:nvSpPr>
          <p:spPr bwMode="auto">
            <a:xfrm>
              <a:off x="1017" y="3078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-8.00</a:t>
              </a:r>
              <a:endParaRPr lang="it-IT"/>
            </a:p>
          </p:txBody>
        </p:sp>
        <p:sp>
          <p:nvSpPr>
            <p:cNvPr id="1363588" name="Rectangle 644"/>
            <p:cNvSpPr>
              <a:spLocks noChangeArrowheads="1"/>
            </p:cNvSpPr>
            <p:nvPr/>
          </p:nvSpPr>
          <p:spPr bwMode="auto">
            <a:xfrm>
              <a:off x="1017" y="2795"/>
              <a:ext cx="117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-4.00</a:t>
              </a:r>
              <a:endParaRPr lang="it-IT"/>
            </a:p>
          </p:txBody>
        </p:sp>
        <p:sp>
          <p:nvSpPr>
            <p:cNvPr id="1363589" name="Rectangle 645"/>
            <p:cNvSpPr>
              <a:spLocks noChangeArrowheads="1"/>
            </p:cNvSpPr>
            <p:nvPr/>
          </p:nvSpPr>
          <p:spPr bwMode="auto">
            <a:xfrm>
              <a:off x="1032" y="2512"/>
              <a:ext cx="1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600" b="0">
                  <a:solidFill>
                    <a:srgbClr val="000000"/>
                  </a:solidFill>
                  <a:latin typeface="Arial" pitchFamily="34" charset="0"/>
                </a:rPr>
                <a:t>0.00</a:t>
              </a:r>
              <a:endParaRPr lang="it-IT"/>
            </a:p>
          </p:txBody>
        </p:sp>
        <p:sp>
          <p:nvSpPr>
            <p:cNvPr id="1363590" name="Freeform 646"/>
            <p:cNvSpPr>
              <a:spLocks/>
            </p:cNvSpPr>
            <p:nvPr/>
          </p:nvSpPr>
          <p:spPr bwMode="auto">
            <a:xfrm>
              <a:off x="1163" y="2711"/>
              <a:ext cx="199" cy="1219"/>
            </a:xfrm>
            <a:custGeom>
              <a:avLst/>
              <a:gdLst/>
              <a:ahLst/>
              <a:cxnLst>
                <a:cxn ang="0">
                  <a:pos x="910" y="94"/>
                </a:cxn>
                <a:cxn ang="0">
                  <a:pos x="902" y="283"/>
                </a:cxn>
                <a:cxn ang="0">
                  <a:pos x="1074" y="471"/>
                </a:cxn>
                <a:cxn ang="0">
                  <a:pos x="1019" y="660"/>
                </a:cxn>
                <a:cxn ang="0">
                  <a:pos x="1127" y="848"/>
                </a:cxn>
                <a:cxn ang="0">
                  <a:pos x="989" y="1037"/>
                </a:cxn>
                <a:cxn ang="0">
                  <a:pos x="751" y="1225"/>
                </a:cxn>
                <a:cxn ang="0">
                  <a:pos x="471" y="1414"/>
                </a:cxn>
                <a:cxn ang="0">
                  <a:pos x="175" y="1601"/>
                </a:cxn>
                <a:cxn ang="0">
                  <a:pos x="70" y="1791"/>
                </a:cxn>
                <a:cxn ang="0">
                  <a:pos x="108" y="1978"/>
                </a:cxn>
                <a:cxn ang="0">
                  <a:pos x="125" y="2168"/>
                </a:cxn>
                <a:cxn ang="0">
                  <a:pos x="116" y="2355"/>
                </a:cxn>
                <a:cxn ang="0">
                  <a:pos x="82" y="2544"/>
                </a:cxn>
                <a:cxn ang="0">
                  <a:pos x="70" y="2732"/>
                </a:cxn>
                <a:cxn ang="0">
                  <a:pos x="89" y="2920"/>
                </a:cxn>
                <a:cxn ang="0">
                  <a:pos x="101" y="3108"/>
                </a:cxn>
                <a:cxn ang="0">
                  <a:pos x="96" y="3297"/>
                </a:cxn>
                <a:cxn ang="0">
                  <a:pos x="80" y="3485"/>
                </a:cxn>
                <a:cxn ang="0">
                  <a:pos x="0" y="3674"/>
                </a:cxn>
                <a:cxn ang="0">
                  <a:pos x="0" y="3862"/>
                </a:cxn>
                <a:cxn ang="0">
                  <a:pos x="0" y="4051"/>
                </a:cxn>
                <a:cxn ang="0">
                  <a:pos x="67" y="4239"/>
                </a:cxn>
                <a:cxn ang="0">
                  <a:pos x="124" y="4428"/>
                </a:cxn>
                <a:cxn ang="0">
                  <a:pos x="159" y="4616"/>
                </a:cxn>
                <a:cxn ang="0">
                  <a:pos x="129" y="4805"/>
                </a:cxn>
                <a:cxn ang="0">
                  <a:pos x="106" y="4993"/>
                </a:cxn>
                <a:cxn ang="0">
                  <a:pos x="124" y="5182"/>
                </a:cxn>
                <a:cxn ang="0">
                  <a:pos x="101" y="5370"/>
                </a:cxn>
                <a:cxn ang="0">
                  <a:pos x="78" y="5559"/>
                </a:cxn>
                <a:cxn ang="0">
                  <a:pos x="54" y="5747"/>
                </a:cxn>
                <a:cxn ang="0">
                  <a:pos x="0" y="5936"/>
                </a:cxn>
                <a:cxn ang="0">
                  <a:pos x="0" y="6124"/>
                </a:cxn>
                <a:cxn ang="0">
                  <a:pos x="0" y="6313"/>
                </a:cxn>
                <a:cxn ang="0">
                  <a:pos x="0" y="6501"/>
                </a:cxn>
              </a:cxnLst>
              <a:rect l="0" t="0" r="r" b="b"/>
              <a:pathLst>
                <a:path w="1127" h="6501">
                  <a:moveTo>
                    <a:pt x="911" y="0"/>
                  </a:moveTo>
                  <a:lnTo>
                    <a:pt x="910" y="94"/>
                  </a:lnTo>
                  <a:lnTo>
                    <a:pt x="853" y="188"/>
                  </a:lnTo>
                  <a:lnTo>
                    <a:pt x="902" y="283"/>
                  </a:lnTo>
                  <a:lnTo>
                    <a:pt x="978" y="377"/>
                  </a:lnTo>
                  <a:lnTo>
                    <a:pt x="1074" y="471"/>
                  </a:lnTo>
                  <a:lnTo>
                    <a:pt x="1048" y="565"/>
                  </a:lnTo>
                  <a:lnTo>
                    <a:pt x="1019" y="660"/>
                  </a:lnTo>
                  <a:lnTo>
                    <a:pt x="1054" y="754"/>
                  </a:lnTo>
                  <a:lnTo>
                    <a:pt x="1127" y="848"/>
                  </a:lnTo>
                  <a:lnTo>
                    <a:pt x="1100" y="942"/>
                  </a:lnTo>
                  <a:lnTo>
                    <a:pt x="989" y="1037"/>
                  </a:lnTo>
                  <a:lnTo>
                    <a:pt x="838" y="1131"/>
                  </a:lnTo>
                  <a:lnTo>
                    <a:pt x="751" y="1225"/>
                  </a:lnTo>
                  <a:lnTo>
                    <a:pt x="618" y="1318"/>
                  </a:lnTo>
                  <a:lnTo>
                    <a:pt x="471" y="1414"/>
                  </a:lnTo>
                  <a:lnTo>
                    <a:pt x="319" y="1508"/>
                  </a:lnTo>
                  <a:lnTo>
                    <a:pt x="175" y="1601"/>
                  </a:lnTo>
                  <a:lnTo>
                    <a:pt x="80" y="1695"/>
                  </a:lnTo>
                  <a:lnTo>
                    <a:pt x="70" y="1791"/>
                  </a:lnTo>
                  <a:lnTo>
                    <a:pt x="87" y="1884"/>
                  </a:lnTo>
                  <a:lnTo>
                    <a:pt x="108" y="1978"/>
                  </a:lnTo>
                  <a:lnTo>
                    <a:pt x="119" y="2072"/>
                  </a:lnTo>
                  <a:lnTo>
                    <a:pt x="125" y="2168"/>
                  </a:lnTo>
                  <a:lnTo>
                    <a:pt x="125" y="2261"/>
                  </a:lnTo>
                  <a:lnTo>
                    <a:pt x="116" y="2355"/>
                  </a:lnTo>
                  <a:lnTo>
                    <a:pt x="96" y="2449"/>
                  </a:lnTo>
                  <a:lnTo>
                    <a:pt x="82" y="2544"/>
                  </a:lnTo>
                  <a:lnTo>
                    <a:pt x="83" y="2638"/>
                  </a:lnTo>
                  <a:lnTo>
                    <a:pt x="70" y="2732"/>
                  </a:lnTo>
                  <a:lnTo>
                    <a:pt x="73" y="2826"/>
                  </a:lnTo>
                  <a:lnTo>
                    <a:pt x="89" y="2920"/>
                  </a:lnTo>
                  <a:lnTo>
                    <a:pt x="101" y="3014"/>
                  </a:lnTo>
                  <a:lnTo>
                    <a:pt x="101" y="3108"/>
                  </a:lnTo>
                  <a:lnTo>
                    <a:pt x="99" y="3203"/>
                  </a:lnTo>
                  <a:lnTo>
                    <a:pt x="96" y="3297"/>
                  </a:lnTo>
                  <a:lnTo>
                    <a:pt x="106" y="3391"/>
                  </a:lnTo>
                  <a:lnTo>
                    <a:pt x="80" y="3485"/>
                  </a:lnTo>
                  <a:lnTo>
                    <a:pt x="9" y="3580"/>
                  </a:lnTo>
                  <a:lnTo>
                    <a:pt x="0" y="3674"/>
                  </a:lnTo>
                  <a:lnTo>
                    <a:pt x="0" y="3768"/>
                  </a:lnTo>
                  <a:lnTo>
                    <a:pt x="0" y="3862"/>
                  </a:lnTo>
                  <a:lnTo>
                    <a:pt x="0" y="3957"/>
                  </a:lnTo>
                  <a:lnTo>
                    <a:pt x="0" y="4051"/>
                  </a:lnTo>
                  <a:lnTo>
                    <a:pt x="0" y="4145"/>
                  </a:lnTo>
                  <a:lnTo>
                    <a:pt x="67" y="4239"/>
                  </a:lnTo>
                  <a:lnTo>
                    <a:pt x="126" y="4334"/>
                  </a:lnTo>
                  <a:lnTo>
                    <a:pt x="124" y="4428"/>
                  </a:lnTo>
                  <a:lnTo>
                    <a:pt x="127" y="4522"/>
                  </a:lnTo>
                  <a:lnTo>
                    <a:pt x="159" y="4616"/>
                  </a:lnTo>
                  <a:lnTo>
                    <a:pt x="151" y="4711"/>
                  </a:lnTo>
                  <a:lnTo>
                    <a:pt x="129" y="4805"/>
                  </a:lnTo>
                  <a:lnTo>
                    <a:pt x="99" y="4899"/>
                  </a:lnTo>
                  <a:lnTo>
                    <a:pt x="106" y="4993"/>
                  </a:lnTo>
                  <a:lnTo>
                    <a:pt x="124" y="5088"/>
                  </a:lnTo>
                  <a:lnTo>
                    <a:pt x="124" y="5182"/>
                  </a:lnTo>
                  <a:lnTo>
                    <a:pt x="102" y="5276"/>
                  </a:lnTo>
                  <a:lnTo>
                    <a:pt x="101" y="5370"/>
                  </a:lnTo>
                  <a:lnTo>
                    <a:pt x="79" y="5465"/>
                  </a:lnTo>
                  <a:lnTo>
                    <a:pt x="78" y="5559"/>
                  </a:lnTo>
                  <a:lnTo>
                    <a:pt x="68" y="5653"/>
                  </a:lnTo>
                  <a:lnTo>
                    <a:pt x="54" y="5747"/>
                  </a:lnTo>
                  <a:lnTo>
                    <a:pt x="11" y="5842"/>
                  </a:lnTo>
                  <a:lnTo>
                    <a:pt x="0" y="5936"/>
                  </a:lnTo>
                  <a:lnTo>
                    <a:pt x="0" y="6030"/>
                  </a:lnTo>
                  <a:lnTo>
                    <a:pt x="0" y="6124"/>
                  </a:lnTo>
                  <a:lnTo>
                    <a:pt x="0" y="6219"/>
                  </a:lnTo>
                  <a:lnTo>
                    <a:pt x="0" y="6313"/>
                  </a:lnTo>
                  <a:lnTo>
                    <a:pt x="0" y="6407"/>
                  </a:lnTo>
                  <a:lnTo>
                    <a:pt x="0" y="650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63591" name="Rectangle 647"/>
            <p:cNvSpPr>
              <a:spLocks noChangeArrowheads="1"/>
            </p:cNvSpPr>
            <p:nvPr/>
          </p:nvSpPr>
          <p:spPr bwMode="auto">
            <a:xfrm>
              <a:off x="1256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92" name="Rectangle 648"/>
            <p:cNvSpPr>
              <a:spLocks noChangeArrowheads="1"/>
            </p:cNvSpPr>
            <p:nvPr/>
          </p:nvSpPr>
          <p:spPr bwMode="auto">
            <a:xfrm>
              <a:off x="1931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93" name="Rectangle 649"/>
            <p:cNvSpPr>
              <a:spLocks noChangeArrowheads="1"/>
            </p:cNvSpPr>
            <p:nvPr/>
          </p:nvSpPr>
          <p:spPr bwMode="auto">
            <a:xfrm>
              <a:off x="2673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94" name="Rectangle 650"/>
            <p:cNvSpPr>
              <a:spLocks noChangeArrowheads="1"/>
            </p:cNvSpPr>
            <p:nvPr/>
          </p:nvSpPr>
          <p:spPr bwMode="auto">
            <a:xfrm>
              <a:off x="3384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95" name="Rectangle 651"/>
            <p:cNvSpPr>
              <a:spLocks noChangeArrowheads="1"/>
            </p:cNvSpPr>
            <p:nvPr/>
          </p:nvSpPr>
          <p:spPr bwMode="auto">
            <a:xfrm>
              <a:off x="4083" y="4082"/>
              <a:ext cx="160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800" b="0" i="1">
                  <a:solidFill>
                    <a:srgbClr val="000000"/>
                  </a:solidFill>
                  <a:latin typeface="Symbol" pitchFamily="18" charset="2"/>
                </a:rPr>
                <a:t>Dq </a:t>
              </a:r>
              <a:r>
                <a:rPr lang="it-IT" sz="800" b="0">
                  <a:solidFill>
                    <a:srgbClr val="000000"/>
                  </a:solidFill>
                  <a:latin typeface="Arial" pitchFamily="34" charset="0"/>
                </a:rPr>
                <a:t>(-)</a:t>
              </a:r>
              <a:endParaRPr lang="it-IT" sz="2800"/>
            </a:p>
          </p:txBody>
        </p:sp>
        <p:sp>
          <p:nvSpPr>
            <p:cNvPr id="1363596" name="Text Box 652"/>
            <p:cNvSpPr txBox="1">
              <a:spLocks noChangeArrowheads="1"/>
            </p:cNvSpPr>
            <p:nvPr/>
          </p:nvSpPr>
          <p:spPr bwMode="auto">
            <a:xfrm>
              <a:off x="1728" y="2376"/>
              <a:ext cx="544" cy="30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200">
                  <a:solidFill>
                    <a:srgbClr val="FF3300"/>
                  </a:solidFill>
                </a:rPr>
                <a:t>end of </a:t>
              </a:r>
            </a:p>
            <a:p>
              <a:r>
                <a:rPr lang="it-IT" sz="1200">
                  <a:solidFill>
                    <a:srgbClr val="FF3300"/>
                  </a:solidFill>
                </a:rPr>
                <a:t>injection</a:t>
              </a:r>
            </a:p>
          </p:txBody>
        </p:sp>
        <p:sp>
          <p:nvSpPr>
            <p:cNvPr id="1363597" name="Rectangle 653"/>
            <p:cNvSpPr>
              <a:spLocks noChangeArrowheads="1"/>
            </p:cNvSpPr>
            <p:nvPr/>
          </p:nvSpPr>
          <p:spPr bwMode="auto">
            <a:xfrm rot="-5400000">
              <a:off x="736" y="3788"/>
              <a:ext cx="393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700" b="0">
                  <a:solidFill>
                    <a:srgbClr val="000000"/>
                  </a:solidFill>
                  <a:latin typeface="Arial" pitchFamily="34" charset="0"/>
                </a:rPr>
                <a:t>depth (m b.g.l.)</a:t>
              </a:r>
              <a:endParaRPr lang="it-IT"/>
            </a:p>
          </p:txBody>
        </p:sp>
      </p:grpSp>
      <p:sp>
        <p:nvSpPr>
          <p:cNvPr id="1363598" name="Text Box 654"/>
          <p:cNvSpPr txBox="1">
            <a:spLocks noChangeArrowheads="1"/>
          </p:cNvSpPr>
          <p:nvPr/>
        </p:nvSpPr>
        <p:spPr bwMode="auto">
          <a:xfrm>
            <a:off x="2230438" y="592138"/>
            <a:ext cx="50674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dirty="0">
                <a:solidFill>
                  <a:srgbClr val="C00000"/>
                </a:solidFill>
              </a:rPr>
              <a:t>Gorgonzola: </a:t>
            </a:r>
            <a:r>
              <a:rPr lang="it-IT" dirty="0" err="1" smtClean="0">
                <a:solidFill>
                  <a:srgbClr val="C00000"/>
                </a:solidFill>
              </a:rPr>
              <a:t>injection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experiment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55" name="CasellaDiTesto 654"/>
          <p:cNvSpPr txBox="1"/>
          <p:nvPr/>
        </p:nvSpPr>
        <p:spPr>
          <a:xfrm>
            <a:off x="6908800" y="6515100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Deiana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VZJ, 2008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970" name="Text Box 2"/>
          <p:cNvSpPr txBox="1">
            <a:spLocks noChangeArrowheads="1"/>
          </p:cNvSpPr>
          <p:nvPr/>
        </p:nvSpPr>
        <p:spPr bwMode="auto">
          <a:xfrm>
            <a:off x="3171825" y="628650"/>
            <a:ext cx="246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/>
              <a:t>Injection phase</a:t>
            </a:r>
          </a:p>
        </p:txBody>
      </p:sp>
      <p:pic>
        <p:nvPicPr>
          <p:cNvPr id="13639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1892300"/>
            <a:ext cx="998537" cy="283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663" y="1933575"/>
            <a:ext cx="849312" cy="279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1928813"/>
            <a:ext cx="847725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8200" y="1928813"/>
            <a:ext cx="849313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2600" y="1928813"/>
            <a:ext cx="847725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19688" y="1928813"/>
            <a:ext cx="847725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1928813"/>
            <a:ext cx="849313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2613" y="1928813"/>
            <a:ext cx="849312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63979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08913" y="1928813"/>
            <a:ext cx="849312" cy="2792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363980" name="Rectangle 12"/>
          <p:cNvSpPr>
            <a:spLocks noChangeArrowheads="1"/>
          </p:cNvSpPr>
          <p:nvPr/>
        </p:nvSpPr>
        <p:spPr bwMode="auto">
          <a:xfrm>
            <a:off x="72850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1" name="Rectangle 13"/>
          <p:cNvSpPr>
            <a:spLocks noChangeArrowheads="1"/>
          </p:cNvSpPr>
          <p:nvPr/>
        </p:nvSpPr>
        <p:spPr bwMode="auto">
          <a:xfrm>
            <a:off x="81867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2" name="Rectangle 14"/>
          <p:cNvSpPr>
            <a:spLocks noChangeArrowheads="1"/>
          </p:cNvSpPr>
          <p:nvPr/>
        </p:nvSpPr>
        <p:spPr bwMode="auto">
          <a:xfrm>
            <a:off x="63960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3" name="Rectangle 15"/>
          <p:cNvSpPr>
            <a:spLocks noChangeArrowheads="1"/>
          </p:cNvSpPr>
          <p:nvPr/>
        </p:nvSpPr>
        <p:spPr bwMode="auto">
          <a:xfrm>
            <a:off x="46688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4" name="Rectangle 16"/>
          <p:cNvSpPr>
            <a:spLocks noChangeArrowheads="1"/>
          </p:cNvSpPr>
          <p:nvPr/>
        </p:nvSpPr>
        <p:spPr bwMode="auto">
          <a:xfrm>
            <a:off x="55197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5" name="Rectangle 17"/>
          <p:cNvSpPr>
            <a:spLocks noChangeArrowheads="1"/>
          </p:cNvSpPr>
          <p:nvPr/>
        </p:nvSpPr>
        <p:spPr bwMode="auto">
          <a:xfrm>
            <a:off x="37163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6" name="Rectangle 18"/>
          <p:cNvSpPr>
            <a:spLocks noChangeArrowheads="1"/>
          </p:cNvSpPr>
          <p:nvPr/>
        </p:nvSpPr>
        <p:spPr bwMode="auto">
          <a:xfrm>
            <a:off x="18494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7" name="Rectangle 19"/>
          <p:cNvSpPr>
            <a:spLocks noChangeArrowheads="1"/>
          </p:cNvSpPr>
          <p:nvPr/>
        </p:nvSpPr>
        <p:spPr bwMode="auto">
          <a:xfrm>
            <a:off x="27765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8" name="Rectangle 20"/>
          <p:cNvSpPr>
            <a:spLocks noChangeArrowheads="1"/>
          </p:cNvSpPr>
          <p:nvPr/>
        </p:nvSpPr>
        <p:spPr bwMode="auto">
          <a:xfrm>
            <a:off x="884238" y="48450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63989" name="Rectangle 21"/>
          <p:cNvSpPr>
            <a:spLocks noChangeArrowheads="1"/>
          </p:cNvSpPr>
          <p:nvPr/>
        </p:nvSpPr>
        <p:spPr bwMode="auto">
          <a:xfrm rot="-5400000">
            <a:off x="-172243" y="3169444"/>
            <a:ext cx="8493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0">
                <a:solidFill>
                  <a:srgbClr val="000000"/>
                </a:solidFill>
                <a:latin typeface="Arial" pitchFamily="34" charset="0"/>
              </a:rPr>
              <a:t>depth (m b.g.l.)</a:t>
            </a:r>
            <a:endParaRPr lang="it-IT" sz="1800"/>
          </a:p>
        </p:txBody>
      </p:sp>
      <p:sp>
        <p:nvSpPr>
          <p:cNvPr id="1363990" name="Rectangle 22"/>
          <p:cNvSpPr>
            <a:spLocks noChangeArrowheads="1"/>
          </p:cNvSpPr>
          <p:nvPr/>
        </p:nvSpPr>
        <p:spPr bwMode="auto">
          <a:xfrm>
            <a:off x="711200" y="1404938"/>
            <a:ext cx="7781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200">
                <a:solidFill>
                  <a:srgbClr val="FF3300"/>
                </a:solidFill>
                <a:latin typeface="Arial" pitchFamily="34" charset="0"/>
              </a:rPr>
              <a:t>1 hr                    2 hr               3 hr              5.5 hr             7 hr             8 hr               9 hr             10 hr            11 hr </a:t>
            </a:r>
            <a:endParaRPr lang="it-IT" sz="4000">
              <a:solidFill>
                <a:srgbClr val="FF3300"/>
              </a:solidFill>
            </a:endParaRPr>
          </a:p>
        </p:txBody>
      </p:sp>
      <p:sp>
        <p:nvSpPr>
          <p:cNvPr id="1363991" name="Line 23"/>
          <p:cNvSpPr>
            <a:spLocks noChangeShapeType="1"/>
          </p:cNvSpPr>
          <p:nvPr/>
        </p:nvSpPr>
        <p:spPr bwMode="auto">
          <a:xfrm>
            <a:off x="442913" y="2371725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2" name="Line 24"/>
          <p:cNvSpPr>
            <a:spLocks noChangeShapeType="1"/>
          </p:cNvSpPr>
          <p:nvPr/>
        </p:nvSpPr>
        <p:spPr bwMode="auto">
          <a:xfrm>
            <a:off x="1411288" y="2482850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3" name="Line 25"/>
          <p:cNvSpPr>
            <a:spLocks noChangeShapeType="1"/>
          </p:cNvSpPr>
          <p:nvPr/>
        </p:nvSpPr>
        <p:spPr bwMode="auto">
          <a:xfrm>
            <a:off x="2351088" y="2517775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4" name="Line 26"/>
          <p:cNvSpPr>
            <a:spLocks noChangeShapeType="1"/>
          </p:cNvSpPr>
          <p:nvPr/>
        </p:nvSpPr>
        <p:spPr bwMode="auto">
          <a:xfrm>
            <a:off x="3300413" y="2600325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5" name="Line 27"/>
          <p:cNvSpPr>
            <a:spLocks noChangeShapeType="1"/>
          </p:cNvSpPr>
          <p:nvPr/>
        </p:nvSpPr>
        <p:spPr bwMode="auto">
          <a:xfrm>
            <a:off x="4221163" y="2720975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6" name="Line 28"/>
          <p:cNvSpPr>
            <a:spLocks noChangeShapeType="1"/>
          </p:cNvSpPr>
          <p:nvPr/>
        </p:nvSpPr>
        <p:spPr bwMode="auto">
          <a:xfrm>
            <a:off x="5027613" y="2736850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7" name="Line 29"/>
          <p:cNvSpPr>
            <a:spLocks noChangeShapeType="1"/>
          </p:cNvSpPr>
          <p:nvPr/>
        </p:nvSpPr>
        <p:spPr bwMode="auto">
          <a:xfrm>
            <a:off x="5938838" y="2743200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8" name="Line 30"/>
          <p:cNvSpPr>
            <a:spLocks noChangeShapeType="1"/>
          </p:cNvSpPr>
          <p:nvPr/>
        </p:nvSpPr>
        <p:spPr bwMode="auto">
          <a:xfrm>
            <a:off x="6840538" y="2749550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3999" name="Line 31"/>
          <p:cNvSpPr>
            <a:spLocks noChangeShapeType="1"/>
          </p:cNvSpPr>
          <p:nvPr/>
        </p:nvSpPr>
        <p:spPr bwMode="auto">
          <a:xfrm>
            <a:off x="7723188" y="2832100"/>
            <a:ext cx="168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4000" name="Text Box 32"/>
          <p:cNvSpPr txBox="1">
            <a:spLocks noChangeArrowheads="1"/>
          </p:cNvSpPr>
          <p:nvPr/>
        </p:nvSpPr>
        <p:spPr bwMode="auto">
          <a:xfrm>
            <a:off x="4257675" y="5719763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/>
              <a:t>zop GPR</a:t>
            </a:r>
          </a:p>
        </p:txBody>
      </p:sp>
      <p:pic>
        <p:nvPicPr>
          <p:cNvPr id="1364001" name="Picture 33">
            <a:hlinkClick r:id="rId11" action="ppaction://program"/>
          </p:cNvPr>
          <p:cNvPicPr>
            <a:picLocks noChangeAspect="1" noChangeArrowheads="1"/>
          </p:cNvPicPr>
          <p:nvPr/>
        </p:nvPicPr>
        <p:blipFill>
          <a:blip r:embed="rId12"/>
          <a:srcRect b="14240"/>
          <a:stretch>
            <a:fillRect/>
          </a:stretch>
        </p:blipFill>
        <p:spPr bwMode="auto">
          <a:xfrm>
            <a:off x="3062288" y="5322888"/>
            <a:ext cx="121443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CasellaDiTesto 33"/>
          <p:cNvSpPr txBox="1"/>
          <p:nvPr/>
        </p:nvSpPr>
        <p:spPr>
          <a:xfrm>
            <a:off x="6908800" y="6515100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Deiana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VZJ, 2008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40" name="Rectangle 4"/>
          <p:cNvSpPr>
            <a:spLocks noChangeArrowheads="1"/>
          </p:cNvSpPr>
          <p:nvPr/>
        </p:nvSpPr>
        <p:spPr bwMode="auto">
          <a:xfrm>
            <a:off x="2922588" y="796925"/>
            <a:ext cx="3422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0" dirty="0"/>
              <a:t>MASS BALANCE</a:t>
            </a:r>
            <a:endParaRPr lang="en-US" b="0" dirty="0"/>
          </a:p>
        </p:txBody>
      </p:sp>
      <p:sp>
        <p:nvSpPr>
          <p:cNvPr id="1627141" name="Text Box 5"/>
          <p:cNvSpPr txBox="1">
            <a:spLocks noChangeArrowheads="1"/>
          </p:cNvSpPr>
          <p:nvPr/>
        </p:nvSpPr>
        <p:spPr bwMode="auto">
          <a:xfrm>
            <a:off x="1320800" y="3851275"/>
            <a:ext cx="1276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/>
              <a:t>MODEL</a:t>
            </a:r>
          </a:p>
        </p:txBody>
      </p:sp>
      <p:sp>
        <p:nvSpPr>
          <p:cNvPr id="1627142" name="Text Box 6"/>
          <p:cNvSpPr txBox="1">
            <a:spLocks noChangeArrowheads="1"/>
          </p:cNvSpPr>
          <p:nvPr/>
        </p:nvSpPr>
        <p:spPr bwMode="auto">
          <a:xfrm>
            <a:off x="6065838" y="3835400"/>
            <a:ext cx="21256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/>
              <a:t>FIELD DATA</a:t>
            </a:r>
          </a:p>
        </p:txBody>
      </p:sp>
      <p:sp>
        <p:nvSpPr>
          <p:cNvPr id="1627143" name="Text Box 7"/>
          <p:cNvSpPr txBox="1">
            <a:spLocks noChangeArrowheads="1"/>
          </p:cNvSpPr>
          <p:nvPr/>
        </p:nvSpPr>
        <p:spPr bwMode="auto">
          <a:xfrm>
            <a:off x="1187450" y="1616075"/>
            <a:ext cx="1503363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0000"/>
                </a:solidFill>
              </a:rPr>
              <a:t>known </a:t>
            </a:r>
          </a:p>
          <a:p>
            <a:r>
              <a:rPr lang="it-IT">
                <a:solidFill>
                  <a:srgbClr val="CC0000"/>
                </a:solidFill>
              </a:rPr>
              <a:t>injected </a:t>
            </a:r>
          </a:p>
          <a:p>
            <a:r>
              <a:rPr lang="it-IT">
                <a:solidFill>
                  <a:srgbClr val="CC0000"/>
                </a:solidFill>
              </a:rPr>
              <a:t>mass</a:t>
            </a:r>
          </a:p>
        </p:txBody>
      </p:sp>
      <p:sp>
        <p:nvSpPr>
          <p:cNvPr id="1627144" name="Rectangle 8"/>
          <p:cNvSpPr>
            <a:spLocks noChangeArrowheads="1"/>
          </p:cNvSpPr>
          <p:nvPr/>
        </p:nvSpPr>
        <p:spPr bwMode="auto">
          <a:xfrm>
            <a:off x="944563" y="3432175"/>
            <a:ext cx="2027237" cy="13604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27145" name="Rectangle 9"/>
          <p:cNvSpPr>
            <a:spLocks noChangeArrowheads="1"/>
          </p:cNvSpPr>
          <p:nvPr/>
        </p:nvSpPr>
        <p:spPr bwMode="auto">
          <a:xfrm>
            <a:off x="5834063" y="3432175"/>
            <a:ext cx="2559050" cy="13604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27146" name="AutoShape 10"/>
          <p:cNvSpPr>
            <a:spLocks noChangeArrowheads="1"/>
          </p:cNvSpPr>
          <p:nvPr/>
        </p:nvSpPr>
        <p:spPr bwMode="auto">
          <a:xfrm>
            <a:off x="3509963" y="5688013"/>
            <a:ext cx="1827212" cy="334962"/>
          </a:xfrm>
          <a:prstGeom prst="leftRightArrow">
            <a:avLst>
              <a:gd name="adj1" fmla="val 50000"/>
              <a:gd name="adj2" fmla="val 109100"/>
            </a:avLst>
          </a:prstGeom>
          <a:solidFill>
            <a:srgbClr val="CC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27147" name="Text Box 11"/>
          <p:cNvSpPr txBox="1">
            <a:spLocks noChangeArrowheads="1"/>
          </p:cNvSpPr>
          <p:nvPr/>
        </p:nvSpPr>
        <p:spPr bwMode="auto">
          <a:xfrm>
            <a:off x="6002338" y="5403850"/>
            <a:ext cx="228441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0000"/>
                </a:solidFill>
              </a:rPr>
              <a:t>mass in given </a:t>
            </a:r>
          </a:p>
          <a:p>
            <a:r>
              <a:rPr lang="it-IT">
                <a:solidFill>
                  <a:srgbClr val="CC0000"/>
                </a:solidFill>
              </a:rPr>
              <a:t>control volume</a:t>
            </a:r>
          </a:p>
        </p:txBody>
      </p:sp>
      <p:sp>
        <p:nvSpPr>
          <p:cNvPr id="1627148" name="Text Box 12"/>
          <p:cNvSpPr txBox="1">
            <a:spLocks noChangeArrowheads="1"/>
          </p:cNvSpPr>
          <p:nvPr/>
        </p:nvSpPr>
        <p:spPr bwMode="auto">
          <a:xfrm>
            <a:off x="782638" y="5403850"/>
            <a:ext cx="228441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CC0000"/>
                </a:solidFill>
              </a:rPr>
              <a:t>mass in given </a:t>
            </a:r>
          </a:p>
          <a:p>
            <a:r>
              <a:rPr lang="it-IT">
                <a:solidFill>
                  <a:srgbClr val="CC0000"/>
                </a:solidFill>
              </a:rPr>
              <a:t>control volume</a:t>
            </a:r>
          </a:p>
        </p:txBody>
      </p:sp>
      <p:sp>
        <p:nvSpPr>
          <p:cNvPr id="1627149" name="Rectangle 13"/>
          <p:cNvSpPr>
            <a:spLocks noChangeArrowheads="1"/>
          </p:cNvSpPr>
          <p:nvPr/>
        </p:nvSpPr>
        <p:spPr bwMode="auto">
          <a:xfrm>
            <a:off x="3611563" y="30162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0">
                <a:solidFill>
                  <a:schemeClr val="accent2"/>
                </a:solidFill>
              </a:rPr>
              <a:t>Fresnel volume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484563" y="3478213"/>
            <a:ext cx="1846262" cy="1979612"/>
            <a:chOff x="2655" y="624"/>
            <a:chExt cx="1327" cy="1423"/>
          </a:xfrm>
        </p:grpSpPr>
        <p:pic>
          <p:nvPicPr>
            <p:cNvPr id="1627151" name="Picture 15"/>
            <p:cNvPicPr>
              <a:picLocks noChangeAspect="1" noChangeArrowheads="1"/>
            </p:cNvPicPr>
            <p:nvPr/>
          </p:nvPicPr>
          <p:blipFill>
            <a:blip r:embed="rId2"/>
            <a:srcRect b="11670"/>
            <a:stretch>
              <a:fillRect/>
            </a:stretch>
          </p:blipFill>
          <p:spPr bwMode="auto">
            <a:xfrm>
              <a:off x="2655" y="624"/>
              <a:ext cx="1327" cy="1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27152" name="Freeform 16"/>
            <p:cNvSpPr>
              <a:spLocks/>
            </p:cNvSpPr>
            <p:nvPr/>
          </p:nvSpPr>
          <p:spPr bwMode="auto">
            <a:xfrm flipV="1">
              <a:off x="3067" y="1132"/>
              <a:ext cx="576" cy="8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378" y="1"/>
                </a:cxn>
                <a:cxn ang="0">
                  <a:pos x="779" y="102"/>
                </a:cxn>
              </a:cxnLst>
              <a:rect l="0" t="0" r="r" b="b"/>
              <a:pathLst>
                <a:path w="779" h="108">
                  <a:moveTo>
                    <a:pt x="0" y="108"/>
                  </a:moveTo>
                  <a:cubicBezTo>
                    <a:pt x="124" y="55"/>
                    <a:pt x="248" y="2"/>
                    <a:pt x="378" y="1"/>
                  </a:cubicBezTo>
                  <a:cubicBezTo>
                    <a:pt x="508" y="0"/>
                    <a:pt x="643" y="51"/>
                    <a:pt x="779" y="1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27153" name="Freeform 17"/>
            <p:cNvSpPr>
              <a:spLocks/>
            </p:cNvSpPr>
            <p:nvPr/>
          </p:nvSpPr>
          <p:spPr bwMode="auto">
            <a:xfrm>
              <a:off x="3067" y="1048"/>
              <a:ext cx="576" cy="8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378" y="1"/>
                </a:cxn>
                <a:cxn ang="0">
                  <a:pos x="779" y="102"/>
                </a:cxn>
              </a:cxnLst>
              <a:rect l="0" t="0" r="r" b="b"/>
              <a:pathLst>
                <a:path w="779" h="108">
                  <a:moveTo>
                    <a:pt x="0" y="108"/>
                  </a:moveTo>
                  <a:cubicBezTo>
                    <a:pt x="124" y="55"/>
                    <a:pt x="248" y="2"/>
                    <a:pt x="378" y="1"/>
                  </a:cubicBezTo>
                  <a:cubicBezTo>
                    <a:pt x="508" y="0"/>
                    <a:pt x="643" y="51"/>
                    <a:pt x="779" y="1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27154" name="Line 18"/>
            <p:cNvSpPr>
              <a:spLocks noChangeShapeType="1"/>
            </p:cNvSpPr>
            <p:nvPr/>
          </p:nvSpPr>
          <p:spPr bwMode="auto">
            <a:xfrm>
              <a:off x="3052" y="1942"/>
              <a:ext cx="6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27155" name="Text Box 19"/>
            <p:cNvSpPr txBox="1">
              <a:spLocks noChangeArrowheads="1"/>
            </p:cNvSpPr>
            <p:nvPr/>
          </p:nvSpPr>
          <p:spPr bwMode="auto">
            <a:xfrm>
              <a:off x="3233" y="1732"/>
              <a:ext cx="22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800" b="0" i="1"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627156" name="Line 20"/>
            <p:cNvSpPr>
              <a:spLocks noChangeShapeType="1"/>
            </p:cNvSpPr>
            <p:nvPr/>
          </p:nvSpPr>
          <p:spPr bwMode="auto">
            <a:xfrm>
              <a:off x="3350" y="1048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27157" name="Line 21"/>
            <p:cNvSpPr>
              <a:spLocks noChangeShapeType="1"/>
            </p:cNvSpPr>
            <p:nvPr/>
          </p:nvSpPr>
          <p:spPr bwMode="auto">
            <a:xfrm>
              <a:off x="3350" y="1128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27158" name="Rectangle 22"/>
            <p:cNvSpPr>
              <a:spLocks noChangeArrowheads="1"/>
            </p:cNvSpPr>
            <p:nvPr/>
          </p:nvSpPr>
          <p:spPr bwMode="auto">
            <a:xfrm>
              <a:off x="3307" y="1029"/>
              <a:ext cx="27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 b="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GB" sz="1000" b="0" i="1" baseline="-25000"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it-IT" sz="1000" b="0" i="1" baseline="-25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7159" name="Rectangle 23"/>
            <p:cNvSpPr>
              <a:spLocks noChangeArrowheads="1"/>
            </p:cNvSpPr>
            <p:nvPr/>
          </p:nvSpPr>
          <p:spPr bwMode="auto">
            <a:xfrm>
              <a:off x="3289" y="1087"/>
              <a:ext cx="29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GB" sz="1200" b="0" i="1" baseline="-25000"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it-IT" sz="1200" b="0" i="1" baseline="-25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27160" name="AutoShape 24"/>
          <p:cNvSpPr>
            <a:spLocks noChangeArrowheads="1"/>
          </p:cNvSpPr>
          <p:nvPr/>
        </p:nvSpPr>
        <p:spPr bwMode="auto">
          <a:xfrm>
            <a:off x="1752600" y="2833688"/>
            <a:ext cx="320675" cy="469900"/>
          </a:xfrm>
          <a:prstGeom prst="downArrow">
            <a:avLst>
              <a:gd name="adj1" fmla="val 50000"/>
              <a:gd name="adj2" fmla="val 36634"/>
            </a:avLst>
          </a:prstGeom>
          <a:solidFill>
            <a:srgbClr val="CC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27161" name="AutoShape 25"/>
          <p:cNvSpPr>
            <a:spLocks noChangeArrowheads="1"/>
          </p:cNvSpPr>
          <p:nvPr/>
        </p:nvSpPr>
        <p:spPr bwMode="auto">
          <a:xfrm>
            <a:off x="6908800" y="4916488"/>
            <a:ext cx="320675" cy="469900"/>
          </a:xfrm>
          <a:prstGeom prst="downArrow">
            <a:avLst>
              <a:gd name="adj1" fmla="val 50000"/>
              <a:gd name="adj2" fmla="val 36634"/>
            </a:avLst>
          </a:prstGeom>
          <a:solidFill>
            <a:srgbClr val="CC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27162" name="AutoShape 26"/>
          <p:cNvSpPr>
            <a:spLocks noChangeArrowheads="1"/>
          </p:cNvSpPr>
          <p:nvPr/>
        </p:nvSpPr>
        <p:spPr bwMode="auto">
          <a:xfrm>
            <a:off x="1752600" y="4916488"/>
            <a:ext cx="320675" cy="469900"/>
          </a:xfrm>
          <a:prstGeom prst="downArrow">
            <a:avLst>
              <a:gd name="adj1" fmla="val 50000"/>
              <a:gd name="adj2" fmla="val 36634"/>
            </a:avLst>
          </a:prstGeom>
          <a:solidFill>
            <a:srgbClr val="CC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Text Box 2"/>
          <p:cNvSpPr txBox="1">
            <a:spLocks noChangeArrowheads="1"/>
          </p:cNvSpPr>
          <p:nvPr/>
        </p:nvSpPr>
        <p:spPr bwMode="auto">
          <a:xfrm>
            <a:off x="1685925" y="533400"/>
            <a:ext cx="590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dirty="0" err="1">
                <a:solidFill>
                  <a:srgbClr val="C00000"/>
                </a:solidFill>
              </a:rPr>
              <a:t>Model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calibration</a:t>
            </a:r>
            <a:r>
              <a:rPr lang="it-IT" dirty="0">
                <a:solidFill>
                  <a:srgbClr val="C00000"/>
                </a:solidFill>
              </a:rPr>
              <a:t> on the </a:t>
            </a:r>
            <a:r>
              <a:rPr lang="it-IT" dirty="0" err="1">
                <a:solidFill>
                  <a:srgbClr val="C00000"/>
                </a:solidFill>
              </a:rPr>
              <a:t>centre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of</a:t>
            </a:r>
            <a:r>
              <a:rPr lang="it-IT" dirty="0">
                <a:solidFill>
                  <a:srgbClr val="C00000"/>
                </a:solidFill>
              </a:rPr>
              <a:t> mass</a:t>
            </a:r>
          </a:p>
          <a:p>
            <a:pPr eaLnBrk="1" hangingPunct="1"/>
            <a:r>
              <a:rPr lang="it-IT" sz="1800" b="0" dirty="0" err="1"/>
              <a:t>anisotropic</a:t>
            </a:r>
            <a:r>
              <a:rPr lang="it-IT" sz="1800" b="0" dirty="0"/>
              <a:t> </a:t>
            </a:r>
            <a:r>
              <a:rPr lang="it-IT" sz="1800" b="0" dirty="0" err="1"/>
              <a:t>models</a:t>
            </a:r>
            <a:endParaRPr lang="it-IT" sz="1800" b="0" dirty="0"/>
          </a:p>
        </p:txBody>
      </p:sp>
      <p:sp>
        <p:nvSpPr>
          <p:cNvPr id="1370115" name="Rectangle 3"/>
          <p:cNvSpPr>
            <a:spLocks noChangeArrowheads="1"/>
          </p:cNvSpPr>
          <p:nvPr/>
        </p:nvSpPr>
        <p:spPr bwMode="auto">
          <a:xfrm>
            <a:off x="5056188" y="5051425"/>
            <a:ext cx="16446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CC0099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CC0099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CC0099"/>
                </a:solidFill>
                <a:latin typeface="Arial" pitchFamily="34" charset="0"/>
              </a:rPr>
              <a:t> = 36 m/d, </a:t>
            </a:r>
            <a:r>
              <a:rPr lang="it-IT" sz="1100" b="0">
                <a:solidFill>
                  <a:srgbClr val="CC0099"/>
                </a:solidFill>
                <a:latin typeface="Symbol" pitchFamily="18" charset="2"/>
              </a:rPr>
              <a:t>a</a:t>
            </a:r>
            <a:r>
              <a:rPr lang="it-IT" sz="1100" b="0">
                <a:solidFill>
                  <a:srgbClr val="CC0099"/>
                </a:solidFill>
                <a:latin typeface="Arial" pitchFamily="34" charset="0"/>
              </a:rPr>
              <a:t> = K</a:t>
            </a:r>
            <a:r>
              <a:rPr lang="it-IT" sz="1100" b="0" baseline="-25000">
                <a:solidFill>
                  <a:srgbClr val="CC0099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CC0099"/>
                </a:solidFill>
                <a:latin typeface="Arial" pitchFamily="34" charset="0"/>
              </a:rPr>
              <a:t>/K</a:t>
            </a:r>
            <a:r>
              <a:rPr lang="it-IT" sz="1100" b="0" baseline="-25000">
                <a:solidFill>
                  <a:srgbClr val="CC0099"/>
                </a:solidFill>
                <a:latin typeface="Arial" pitchFamily="34" charset="0"/>
              </a:rPr>
              <a:t>V</a:t>
            </a:r>
            <a:r>
              <a:rPr lang="it-IT" sz="1100" b="0">
                <a:solidFill>
                  <a:srgbClr val="CC0099"/>
                </a:solidFill>
                <a:latin typeface="Arial" pitchFamily="34" charset="0"/>
              </a:rPr>
              <a:t> = 2</a:t>
            </a:r>
            <a:endParaRPr lang="it-IT">
              <a:solidFill>
                <a:srgbClr val="CC0099"/>
              </a:solidFill>
            </a:endParaRPr>
          </a:p>
        </p:txBody>
      </p:sp>
      <p:sp>
        <p:nvSpPr>
          <p:cNvPr id="1370116" name="AutoShape 4"/>
          <p:cNvSpPr>
            <a:spLocks/>
          </p:cNvSpPr>
          <p:nvPr/>
        </p:nvSpPr>
        <p:spPr bwMode="auto">
          <a:xfrm>
            <a:off x="5888038" y="4302125"/>
            <a:ext cx="50800" cy="666750"/>
          </a:xfrm>
          <a:prstGeom prst="rightBrace">
            <a:avLst>
              <a:gd name="adj1" fmla="val 10937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70117" name="Freeform 5"/>
          <p:cNvSpPr>
            <a:spLocks/>
          </p:cNvSpPr>
          <p:nvPr/>
        </p:nvSpPr>
        <p:spPr bwMode="auto">
          <a:xfrm>
            <a:off x="2039938" y="1733550"/>
            <a:ext cx="2713037" cy="274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342"/>
              </a:cxn>
              <a:cxn ang="0">
                <a:pos x="155" y="545"/>
              </a:cxn>
              <a:cxn ang="0">
                <a:pos x="350" y="813"/>
              </a:cxn>
              <a:cxn ang="0">
                <a:pos x="466" y="1271"/>
              </a:cxn>
              <a:cxn ang="0">
                <a:pos x="543" y="1348"/>
              </a:cxn>
              <a:cxn ang="0">
                <a:pos x="621" y="1420"/>
              </a:cxn>
              <a:cxn ang="0">
                <a:pos x="699" y="1412"/>
              </a:cxn>
              <a:cxn ang="0">
                <a:pos x="776" y="1766"/>
              </a:cxn>
              <a:cxn ang="0">
                <a:pos x="1009" y="2085"/>
              </a:cxn>
              <a:cxn ang="0">
                <a:pos x="1242" y="2437"/>
              </a:cxn>
              <a:cxn ang="0">
                <a:pos x="1475" y="3173"/>
              </a:cxn>
              <a:cxn ang="0">
                <a:pos x="1708" y="2752"/>
              </a:cxn>
              <a:cxn ang="0">
                <a:pos x="1941" y="3153"/>
              </a:cxn>
              <a:cxn ang="0">
                <a:pos x="2174" y="3329"/>
              </a:cxn>
              <a:cxn ang="0">
                <a:pos x="2330" y="3453"/>
              </a:cxn>
              <a:cxn ang="0">
                <a:pos x="3417" y="3343"/>
              </a:cxn>
            </a:cxnLst>
            <a:rect l="0" t="0" r="r" b="b"/>
            <a:pathLst>
              <a:path w="3417" h="3453">
                <a:moveTo>
                  <a:pt x="0" y="0"/>
                </a:moveTo>
                <a:lnTo>
                  <a:pt x="77" y="342"/>
                </a:lnTo>
                <a:lnTo>
                  <a:pt x="155" y="545"/>
                </a:lnTo>
                <a:lnTo>
                  <a:pt x="350" y="813"/>
                </a:lnTo>
                <a:lnTo>
                  <a:pt x="466" y="1271"/>
                </a:lnTo>
                <a:lnTo>
                  <a:pt x="543" y="1348"/>
                </a:lnTo>
                <a:lnTo>
                  <a:pt x="621" y="1420"/>
                </a:lnTo>
                <a:lnTo>
                  <a:pt x="699" y="1412"/>
                </a:lnTo>
                <a:lnTo>
                  <a:pt x="776" y="1766"/>
                </a:lnTo>
                <a:lnTo>
                  <a:pt x="1009" y="2085"/>
                </a:lnTo>
                <a:lnTo>
                  <a:pt x="1242" y="2437"/>
                </a:lnTo>
                <a:lnTo>
                  <a:pt x="1475" y="3173"/>
                </a:lnTo>
                <a:lnTo>
                  <a:pt x="1708" y="2752"/>
                </a:lnTo>
                <a:lnTo>
                  <a:pt x="1941" y="3153"/>
                </a:lnTo>
                <a:lnTo>
                  <a:pt x="2174" y="3329"/>
                </a:lnTo>
                <a:lnTo>
                  <a:pt x="2330" y="3453"/>
                </a:lnTo>
                <a:lnTo>
                  <a:pt x="3417" y="3343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18" name="Oval 6"/>
          <p:cNvSpPr>
            <a:spLocks noChangeArrowheads="1"/>
          </p:cNvSpPr>
          <p:nvPr/>
        </p:nvSpPr>
        <p:spPr bwMode="auto">
          <a:xfrm>
            <a:off x="2081213" y="1984375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19" name="Oval 7"/>
          <p:cNvSpPr>
            <a:spLocks noChangeArrowheads="1"/>
          </p:cNvSpPr>
          <p:nvPr/>
        </p:nvSpPr>
        <p:spPr bwMode="auto">
          <a:xfrm>
            <a:off x="2143125" y="2144713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0" name="Oval 8"/>
          <p:cNvSpPr>
            <a:spLocks noChangeArrowheads="1"/>
          </p:cNvSpPr>
          <p:nvPr/>
        </p:nvSpPr>
        <p:spPr bwMode="auto">
          <a:xfrm>
            <a:off x="2297113" y="2359025"/>
            <a:ext cx="41275" cy="39688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1" name="Oval 9"/>
          <p:cNvSpPr>
            <a:spLocks noChangeArrowheads="1"/>
          </p:cNvSpPr>
          <p:nvPr/>
        </p:nvSpPr>
        <p:spPr bwMode="auto">
          <a:xfrm>
            <a:off x="2389188" y="2720975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2" name="Oval 10"/>
          <p:cNvSpPr>
            <a:spLocks noChangeArrowheads="1"/>
          </p:cNvSpPr>
          <p:nvPr/>
        </p:nvSpPr>
        <p:spPr bwMode="auto">
          <a:xfrm>
            <a:off x="2451100" y="278288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3" name="Oval 11"/>
          <p:cNvSpPr>
            <a:spLocks noChangeArrowheads="1"/>
          </p:cNvSpPr>
          <p:nvPr/>
        </p:nvSpPr>
        <p:spPr bwMode="auto">
          <a:xfrm>
            <a:off x="2513013" y="284003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4" name="Oval 12"/>
          <p:cNvSpPr>
            <a:spLocks noChangeArrowheads="1"/>
          </p:cNvSpPr>
          <p:nvPr/>
        </p:nvSpPr>
        <p:spPr bwMode="auto">
          <a:xfrm>
            <a:off x="2574925" y="283368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5" name="Oval 13"/>
          <p:cNvSpPr>
            <a:spLocks noChangeArrowheads="1"/>
          </p:cNvSpPr>
          <p:nvPr/>
        </p:nvSpPr>
        <p:spPr bwMode="auto">
          <a:xfrm>
            <a:off x="2636838" y="3114675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6" name="Oval 14"/>
          <p:cNvSpPr>
            <a:spLocks noChangeArrowheads="1"/>
          </p:cNvSpPr>
          <p:nvPr/>
        </p:nvSpPr>
        <p:spPr bwMode="auto">
          <a:xfrm>
            <a:off x="2820988" y="336708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7" name="Oval 15"/>
          <p:cNvSpPr>
            <a:spLocks noChangeArrowheads="1"/>
          </p:cNvSpPr>
          <p:nvPr/>
        </p:nvSpPr>
        <p:spPr bwMode="auto">
          <a:xfrm>
            <a:off x="3006725" y="364648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8" name="Oval 16"/>
          <p:cNvSpPr>
            <a:spLocks noChangeArrowheads="1"/>
          </p:cNvSpPr>
          <p:nvPr/>
        </p:nvSpPr>
        <p:spPr bwMode="auto">
          <a:xfrm>
            <a:off x="3190875" y="4232275"/>
            <a:ext cx="41275" cy="39688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29" name="Oval 17"/>
          <p:cNvSpPr>
            <a:spLocks noChangeArrowheads="1"/>
          </p:cNvSpPr>
          <p:nvPr/>
        </p:nvSpPr>
        <p:spPr bwMode="auto">
          <a:xfrm>
            <a:off x="3376613" y="3897313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0" name="Oval 18"/>
          <p:cNvSpPr>
            <a:spLocks noChangeArrowheads="1"/>
          </p:cNvSpPr>
          <p:nvPr/>
        </p:nvSpPr>
        <p:spPr bwMode="auto">
          <a:xfrm>
            <a:off x="3560763" y="4216400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1" name="Oval 19"/>
          <p:cNvSpPr>
            <a:spLocks noChangeArrowheads="1"/>
          </p:cNvSpPr>
          <p:nvPr/>
        </p:nvSpPr>
        <p:spPr bwMode="auto">
          <a:xfrm>
            <a:off x="3746500" y="4356100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2" name="Oval 20"/>
          <p:cNvSpPr>
            <a:spLocks noChangeArrowheads="1"/>
          </p:cNvSpPr>
          <p:nvPr/>
        </p:nvSpPr>
        <p:spPr bwMode="auto">
          <a:xfrm>
            <a:off x="3868738" y="4452938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3" name="Oval 21"/>
          <p:cNvSpPr>
            <a:spLocks noChangeArrowheads="1"/>
          </p:cNvSpPr>
          <p:nvPr/>
        </p:nvSpPr>
        <p:spPr bwMode="auto">
          <a:xfrm>
            <a:off x="4732338" y="4365625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4" name="Freeform 22"/>
          <p:cNvSpPr>
            <a:spLocks/>
          </p:cNvSpPr>
          <p:nvPr/>
        </p:nvSpPr>
        <p:spPr bwMode="auto">
          <a:xfrm>
            <a:off x="2163763" y="2001838"/>
            <a:ext cx="2589212" cy="280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1" y="639"/>
              </a:cxn>
              <a:cxn ang="0">
                <a:pos x="1476" y="2562"/>
              </a:cxn>
              <a:cxn ang="0">
                <a:pos x="3262" y="3534"/>
              </a:cxn>
            </a:cxnLst>
            <a:rect l="0" t="0" r="r" b="b"/>
            <a:pathLst>
              <a:path w="3262" h="3534">
                <a:moveTo>
                  <a:pt x="0" y="0"/>
                </a:moveTo>
                <a:lnTo>
                  <a:pt x="621" y="639"/>
                </a:lnTo>
                <a:lnTo>
                  <a:pt x="1476" y="2562"/>
                </a:lnTo>
                <a:lnTo>
                  <a:pt x="3262" y="3534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5" name="Freeform 23"/>
          <p:cNvSpPr>
            <a:spLocks/>
          </p:cNvSpPr>
          <p:nvPr/>
        </p:nvSpPr>
        <p:spPr bwMode="auto">
          <a:xfrm>
            <a:off x="2101850" y="1941513"/>
            <a:ext cx="123825" cy="122237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56" y="132"/>
              </a:cxn>
              <a:cxn ang="0">
                <a:pos x="132" y="155"/>
              </a:cxn>
              <a:cxn ang="0">
                <a:pos x="0" y="24"/>
              </a:cxn>
            </a:cxnLst>
            <a:rect l="0" t="0" r="r" b="b"/>
            <a:pathLst>
              <a:path w="156" h="155">
                <a:moveTo>
                  <a:pt x="0" y="24"/>
                </a:moveTo>
                <a:lnTo>
                  <a:pt x="24" y="0"/>
                </a:lnTo>
                <a:lnTo>
                  <a:pt x="156" y="132"/>
                </a:lnTo>
                <a:lnTo>
                  <a:pt x="132" y="155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6" name="Freeform 24"/>
          <p:cNvSpPr>
            <a:spLocks/>
          </p:cNvSpPr>
          <p:nvPr/>
        </p:nvSpPr>
        <p:spPr bwMode="auto">
          <a:xfrm>
            <a:off x="2101850" y="1941513"/>
            <a:ext cx="123825" cy="122237"/>
          </a:xfrm>
          <a:custGeom>
            <a:avLst/>
            <a:gdLst/>
            <a:ahLst/>
            <a:cxnLst>
              <a:cxn ang="0">
                <a:pos x="24" y="155"/>
              </a:cxn>
              <a:cxn ang="0">
                <a:pos x="0" y="132"/>
              </a:cxn>
              <a:cxn ang="0">
                <a:pos x="132" y="0"/>
              </a:cxn>
              <a:cxn ang="0">
                <a:pos x="156" y="24"/>
              </a:cxn>
              <a:cxn ang="0">
                <a:pos x="24" y="155"/>
              </a:cxn>
            </a:cxnLst>
            <a:rect l="0" t="0" r="r" b="b"/>
            <a:pathLst>
              <a:path w="156" h="155">
                <a:moveTo>
                  <a:pt x="24" y="155"/>
                </a:moveTo>
                <a:lnTo>
                  <a:pt x="0" y="132"/>
                </a:lnTo>
                <a:lnTo>
                  <a:pt x="132" y="0"/>
                </a:lnTo>
                <a:lnTo>
                  <a:pt x="156" y="24"/>
                </a:lnTo>
                <a:lnTo>
                  <a:pt x="24" y="1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7" name="Freeform 25"/>
          <p:cNvSpPr>
            <a:spLocks/>
          </p:cNvSpPr>
          <p:nvPr/>
        </p:nvSpPr>
        <p:spPr bwMode="auto">
          <a:xfrm>
            <a:off x="2595563" y="2447925"/>
            <a:ext cx="122237" cy="1238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3" y="0"/>
              </a:cxn>
              <a:cxn ang="0">
                <a:pos x="155" y="131"/>
              </a:cxn>
              <a:cxn ang="0">
                <a:pos x="131" y="155"/>
              </a:cxn>
              <a:cxn ang="0">
                <a:pos x="0" y="24"/>
              </a:cxn>
            </a:cxnLst>
            <a:rect l="0" t="0" r="r" b="b"/>
            <a:pathLst>
              <a:path w="155" h="155">
                <a:moveTo>
                  <a:pt x="0" y="24"/>
                </a:moveTo>
                <a:lnTo>
                  <a:pt x="23" y="0"/>
                </a:lnTo>
                <a:lnTo>
                  <a:pt x="155" y="131"/>
                </a:lnTo>
                <a:lnTo>
                  <a:pt x="131" y="155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8" name="Freeform 26"/>
          <p:cNvSpPr>
            <a:spLocks/>
          </p:cNvSpPr>
          <p:nvPr/>
        </p:nvSpPr>
        <p:spPr bwMode="auto">
          <a:xfrm>
            <a:off x="2595563" y="2447925"/>
            <a:ext cx="122237" cy="123825"/>
          </a:xfrm>
          <a:custGeom>
            <a:avLst/>
            <a:gdLst/>
            <a:ahLst/>
            <a:cxnLst>
              <a:cxn ang="0">
                <a:pos x="23" y="155"/>
              </a:cxn>
              <a:cxn ang="0">
                <a:pos x="0" y="131"/>
              </a:cxn>
              <a:cxn ang="0">
                <a:pos x="131" y="0"/>
              </a:cxn>
              <a:cxn ang="0">
                <a:pos x="155" y="24"/>
              </a:cxn>
              <a:cxn ang="0">
                <a:pos x="23" y="155"/>
              </a:cxn>
            </a:cxnLst>
            <a:rect l="0" t="0" r="r" b="b"/>
            <a:pathLst>
              <a:path w="155" h="155">
                <a:moveTo>
                  <a:pt x="23" y="155"/>
                </a:moveTo>
                <a:lnTo>
                  <a:pt x="0" y="131"/>
                </a:lnTo>
                <a:lnTo>
                  <a:pt x="131" y="0"/>
                </a:lnTo>
                <a:lnTo>
                  <a:pt x="155" y="24"/>
                </a:lnTo>
                <a:lnTo>
                  <a:pt x="23" y="1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39" name="Freeform 27"/>
          <p:cNvSpPr>
            <a:spLocks/>
          </p:cNvSpPr>
          <p:nvPr/>
        </p:nvSpPr>
        <p:spPr bwMode="auto">
          <a:xfrm>
            <a:off x="3273425" y="3973513"/>
            <a:ext cx="123825" cy="1238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55" y="131"/>
              </a:cxn>
              <a:cxn ang="0">
                <a:pos x="132" y="155"/>
              </a:cxn>
              <a:cxn ang="0">
                <a:pos x="0" y="24"/>
              </a:cxn>
            </a:cxnLst>
            <a:rect l="0" t="0" r="r" b="b"/>
            <a:pathLst>
              <a:path w="155" h="155">
                <a:moveTo>
                  <a:pt x="0" y="24"/>
                </a:moveTo>
                <a:lnTo>
                  <a:pt x="24" y="0"/>
                </a:lnTo>
                <a:lnTo>
                  <a:pt x="155" y="131"/>
                </a:lnTo>
                <a:lnTo>
                  <a:pt x="132" y="155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0" name="Freeform 28"/>
          <p:cNvSpPr>
            <a:spLocks/>
          </p:cNvSpPr>
          <p:nvPr/>
        </p:nvSpPr>
        <p:spPr bwMode="auto">
          <a:xfrm>
            <a:off x="3273425" y="3973513"/>
            <a:ext cx="123825" cy="123825"/>
          </a:xfrm>
          <a:custGeom>
            <a:avLst/>
            <a:gdLst/>
            <a:ahLst/>
            <a:cxnLst>
              <a:cxn ang="0">
                <a:pos x="24" y="155"/>
              </a:cxn>
              <a:cxn ang="0">
                <a:pos x="0" y="131"/>
              </a:cxn>
              <a:cxn ang="0">
                <a:pos x="132" y="0"/>
              </a:cxn>
              <a:cxn ang="0">
                <a:pos x="155" y="24"/>
              </a:cxn>
              <a:cxn ang="0">
                <a:pos x="24" y="155"/>
              </a:cxn>
            </a:cxnLst>
            <a:rect l="0" t="0" r="r" b="b"/>
            <a:pathLst>
              <a:path w="155" h="155">
                <a:moveTo>
                  <a:pt x="24" y="155"/>
                </a:moveTo>
                <a:lnTo>
                  <a:pt x="0" y="131"/>
                </a:lnTo>
                <a:lnTo>
                  <a:pt x="132" y="0"/>
                </a:lnTo>
                <a:lnTo>
                  <a:pt x="155" y="24"/>
                </a:lnTo>
                <a:lnTo>
                  <a:pt x="24" y="1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1" name="Freeform 29"/>
          <p:cNvSpPr>
            <a:spLocks/>
          </p:cNvSpPr>
          <p:nvPr/>
        </p:nvSpPr>
        <p:spPr bwMode="auto">
          <a:xfrm>
            <a:off x="4691063" y="4746625"/>
            <a:ext cx="123825" cy="12223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56" y="132"/>
              </a:cxn>
              <a:cxn ang="0">
                <a:pos x="132" y="156"/>
              </a:cxn>
              <a:cxn ang="0">
                <a:pos x="0" y="24"/>
              </a:cxn>
            </a:cxnLst>
            <a:rect l="0" t="0" r="r" b="b"/>
            <a:pathLst>
              <a:path w="156" h="156">
                <a:moveTo>
                  <a:pt x="0" y="24"/>
                </a:moveTo>
                <a:lnTo>
                  <a:pt x="24" y="0"/>
                </a:lnTo>
                <a:lnTo>
                  <a:pt x="156" y="132"/>
                </a:lnTo>
                <a:lnTo>
                  <a:pt x="132" y="156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2" name="Freeform 30"/>
          <p:cNvSpPr>
            <a:spLocks/>
          </p:cNvSpPr>
          <p:nvPr/>
        </p:nvSpPr>
        <p:spPr bwMode="auto">
          <a:xfrm>
            <a:off x="4691063" y="4746625"/>
            <a:ext cx="123825" cy="122238"/>
          </a:xfrm>
          <a:custGeom>
            <a:avLst/>
            <a:gdLst/>
            <a:ahLst/>
            <a:cxnLst>
              <a:cxn ang="0">
                <a:pos x="24" y="156"/>
              </a:cxn>
              <a:cxn ang="0">
                <a:pos x="0" y="132"/>
              </a:cxn>
              <a:cxn ang="0">
                <a:pos x="132" y="0"/>
              </a:cxn>
              <a:cxn ang="0">
                <a:pos x="156" y="24"/>
              </a:cxn>
              <a:cxn ang="0">
                <a:pos x="24" y="156"/>
              </a:cxn>
            </a:cxnLst>
            <a:rect l="0" t="0" r="r" b="b"/>
            <a:pathLst>
              <a:path w="156" h="156">
                <a:moveTo>
                  <a:pt x="24" y="156"/>
                </a:moveTo>
                <a:lnTo>
                  <a:pt x="0" y="132"/>
                </a:lnTo>
                <a:lnTo>
                  <a:pt x="132" y="0"/>
                </a:lnTo>
                <a:lnTo>
                  <a:pt x="156" y="24"/>
                </a:lnTo>
                <a:lnTo>
                  <a:pt x="24" y="156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3" name="Line 31"/>
          <p:cNvSpPr>
            <a:spLocks noChangeShapeType="1"/>
          </p:cNvSpPr>
          <p:nvPr/>
        </p:nvSpPr>
        <p:spPr bwMode="auto">
          <a:xfrm>
            <a:off x="2163763" y="2544763"/>
            <a:ext cx="2589212" cy="16795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4" name="Freeform 32"/>
          <p:cNvSpPr>
            <a:spLocks/>
          </p:cNvSpPr>
          <p:nvPr/>
        </p:nvSpPr>
        <p:spPr bwMode="auto">
          <a:xfrm>
            <a:off x="2101850" y="2482850"/>
            <a:ext cx="123825" cy="123825"/>
          </a:xfrm>
          <a:custGeom>
            <a:avLst/>
            <a:gdLst/>
            <a:ahLst/>
            <a:cxnLst>
              <a:cxn ang="0">
                <a:pos x="58" y="0"/>
              </a:cxn>
              <a:cxn ang="0">
                <a:pos x="98" y="0"/>
              </a:cxn>
              <a:cxn ang="0">
                <a:pos x="98" y="58"/>
              </a:cxn>
              <a:cxn ang="0">
                <a:pos x="156" y="58"/>
              </a:cxn>
              <a:cxn ang="0">
                <a:pos x="156" y="98"/>
              </a:cxn>
              <a:cxn ang="0">
                <a:pos x="98" y="98"/>
              </a:cxn>
              <a:cxn ang="0">
                <a:pos x="98" y="156"/>
              </a:cxn>
              <a:cxn ang="0">
                <a:pos x="58" y="156"/>
              </a:cxn>
              <a:cxn ang="0">
                <a:pos x="58" y="98"/>
              </a:cxn>
              <a:cxn ang="0">
                <a:pos x="0" y="98"/>
              </a:cxn>
              <a:cxn ang="0">
                <a:pos x="0" y="58"/>
              </a:cxn>
              <a:cxn ang="0">
                <a:pos x="58" y="58"/>
              </a:cxn>
              <a:cxn ang="0">
                <a:pos x="58" y="0"/>
              </a:cxn>
            </a:cxnLst>
            <a:rect l="0" t="0" r="r" b="b"/>
            <a:pathLst>
              <a:path w="156" h="156">
                <a:moveTo>
                  <a:pt x="58" y="0"/>
                </a:moveTo>
                <a:lnTo>
                  <a:pt x="98" y="0"/>
                </a:lnTo>
                <a:lnTo>
                  <a:pt x="98" y="58"/>
                </a:lnTo>
                <a:lnTo>
                  <a:pt x="156" y="58"/>
                </a:lnTo>
                <a:lnTo>
                  <a:pt x="156" y="98"/>
                </a:lnTo>
                <a:lnTo>
                  <a:pt x="98" y="98"/>
                </a:lnTo>
                <a:lnTo>
                  <a:pt x="98" y="156"/>
                </a:lnTo>
                <a:lnTo>
                  <a:pt x="58" y="156"/>
                </a:lnTo>
                <a:lnTo>
                  <a:pt x="58" y="98"/>
                </a:lnTo>
                <a:lnTo>
                  <a:pt x="0" y="98"/>
                </a:lnTo>
                <a:lnTo>
                  <a:pt x="0" y="58"/>
                </a:lnTo>
                <a:lnTo>
                  <a:pt x="58" y="58"/>
                </a:lnTo>
                <a:lnTo>
                  <a:pt x="58" y="0"/>
                </a:lnTo>
                <a:close/>
              </a:path>
            </a:pathLst>
          </a:custGeom>
          <a:solidFill>
            <a:srgbClr val="006633"/>
          </a:solidFill>
          <a:ln w="0">
            <a:solidFill>
              <a:srgbClr val="0066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5" name="Freeform 33"/>
          <p:cNvSpPr>
            <a:spLocks/>
          </p:cNvSpPr>
          <p:nvPr/>
        </p:nvSpPr>
        <p:spPr bwMode="auto">
          <a:xfrm>
            <a:off x="4691063" y="4162425"/>
            <a:ext cx="123825" cy="123825"/>
          </a:xfrm>
          <a:custGeom>
            <a:avLst/>
            <a:gdLst/>
            <a:ahLst/>
            <a:cxnLst>
              <a:cxn ang="0">
                <a:pos x="58" y="0"/>
              </a:cxn>
              <a:cxn ang="0">
                <a:pos x="98" y="0"/>
              </a:cxn>
              <a:cxn ang="0">
                <a:pos x="98" y="58"/>
              </a:cxn>
              <a:cxn ang="0">
                <a:pos x="156" y="58"/>
              </a:cxn>
              <a:cxn ang="0">
                <a:pos x="156" y="97"/>
              </a:cxn>
              <a:cxn ang="0">
                <a:pos x="98" y="97"/>
              </a:cxn>
              <a:cxn ang="0">
                <a:pos x="98" y="155"/>
              </a:cxn>
              <a:cxn ang="0">
                <a:pos x="58" y="155"/>
              </a:cxn>
              <a:cxn ang="0">
                <a:pos x="58" y="97"/>
              </a:cxn>
              <a:cxn ang="0">
                <a:pos x="0" y="97"/>
              </a:cxn>
              <a:cxn ang="0">
                <a:pos x="0" y="58"/>
              </a:cxn>
              <a:cxn ang="0">
                <a:pos x="58" y="58"/>
              </a:cxn>
              <a:cxn ang="0">
                <a:pos x="58" y="0"/>
              </a:cxn>
            </a:cxnLst>
            <a:rect l="0" t="0" r="r" b="b"/>
            <a:pathLst>
              <a:path w="156" h="155">
                <a:moveTo>
                  <a:pt x="58" y="0"/>
                </a:moveTo>
                <a:lnTo>
                  <a:pt x="98" y="0"/>
                </a:lnTo>
                <a:lnTo>
                  <a:pt x="98" y="58"/>
                </a:lnTo>
                <a:lnTo>
                  <a:pt x="156" y="58"/>
                </a:lnTo>
                <a:lnTo>
                  <a:pt x="156" y="97"/>
                </a:lnTo>
                <a:lnTo>
                  <a:pt x="98" y="97"/>
                </a:lnTo>
                <a:lnTo>
                  <a:pt x="98" y="155"/>
                </a:lnTo>
                <a:lnTo>
                  <a:pt x="58" y="155"/>
                </a:lnTo>
                <a:lnTo>
                  <a:pt x="58" y="97"/>
                </a:lnTo>
                <a:lnTo>
                  <a:pt x="0" y="97"/>
                </a:lnTo>
                <a:lnTo>
                  <a:pt x="0" y="58"/>
                </a:lnTo>
                <a:lnTo>
                  <a:pt x="58" y="58"/>
                </a:lnTo>
                <a:lnTo>
                  <a:pt x="58" y="0"/>
                </a:lnTo>
                <a:close/>
              </a:path>
            </a:pathLst>
          </a:custGeom>
          <a:solidFill>
            <a:srgbClr val="006633"/>
          </a:solidFill>
          <a:ln w="0">
            <a:solidFill>
              <a:srgbClr val="0066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6" name="Rectangle 34"/>
          <p:cNvSpPr>
            <a:spLocks noChangeArrowheads="1"/>
          </p:cNvSpPr>
          <p:nvPr/>
        </p:nvSpPr>
        <p:spPr bwMode="auto">
          <a:xfrm>
            <a:off x="3233738" y="2506663"/>
            <a:ext cx="17224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9900CC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9900CC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9900CC"/>
                </a:solidFill>
                <a:latin typeface="Arial" pitchFamily="34" charset="0"/>
              </a:rPr>
              <a:t> = 36 m/d, </a:t>
            </a:r>
            <a:r>
              <a:rPr lang="it-IT" sz="1100" b="0">
                <a:solidFill>
                  <a:srgbClr val="9900CC"/>
                </a:solidFill>
                <a:latin typeface="Symbol" pitchFamily="18" charset="2"/>
              </a:rPr>
              <a:t>a</a:t>
            </a:r>
            <a:r>
              <a:rPr lang="it-IT" sz="1100" b="0">
                <a:solidFill>
                  <a:srgbClr val="9900CC"/>
                </a:solidFill>
                <a:latin typeface="Arial" pitchFamily="34" charset="0"/>
              </a:rPr>
              <a:t> = K</a:t>
            </a:r>
            <a:r>
              <a:rPr lang="it-IT" sz="1100" b="0" baseline="-25000">
                <a:solidFill>
                  <a:srgbClr val="9900CC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9900CC"/>
                </a:solidFill>
                <a:latin typeface="Arial" pitchFamily="34" charset="0"/>
              </a:rPr>
              <a:t>/K</a:t>
            </a:r>
            <a:r>
              <a:rPr lang="it-IT" sz="1100" b="0" baseline="-25000">
                <a:solidFill>
                  <a:srgbClr val="9900CC"/>
                </a:solidFill>
                <a:latin typeface="Arial" pitchFamily="34" charset="0"/>
              </a:rPr>
              <a:t>V</a:t>
            </a:r>
            <a:r>
              <a:rPr lang="it-IT" sz="1100" b="0">
                <a:solidFill>
                  <a:srgbClr val="9900CC"/>
                </a:solidFill>
                <a:latin typeface="Arial" pitchFamily="34" charset="0"/>
              </a:rPr>
              <a:t> = 10</a:t>
            </a:r>
            <a:endParaRPr lang="it-IT"/>
          </a:p>
        </p:txBody>
      </p:sp>
      <p:sp>
        <p:nvSpPr>
          <p:cNvPr id="1370147" name="Rectangle 35"/>
          <p:cNvSpPr>
            <a:spLocks noChangeArrowheads="1"/>
          </p:cNvSpPr>
          <p:nvPr/>
        </p:nvSpPr>
        <p:spPr bwMode="auto">
          <a:xfrm>
            <a:off x="3652838" y="2957513"/>
            <a:ext cx="16446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663333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663333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663333"/>
                </a:solidFill>
                <a:latin typeface="Arial" pitchFamily="34" charset="0"/>
              </a:rPr>
              <a:t> = 36 m/d, </a:t>
            </a:r>
            <a:r>
              <a:rPr lang="it-IT" sz="1100" b="0">
                <a:solidFill>
                  <a:srgbClr val="663333"/>
                </a:solidFill>
                <a:latin typeface="Symbol" pitchFamily="18" charset="2"/>
              </a:rPr>
              <a:t>a</a:t>
            </a:r>
            <a:r>
              <a:rPr lang="it-IT" sz="1100" b="0">
                <a:solidFill>
                  <a:srgbClr val="663333"/>
                </a:solidFill>
                <a:latin typeface="Arial" pitchFamily="34" charset="0"/>
              </a:rPr>
              <a:t> = K</a:t>
            </a:r>
            <a:r>
              <a:rPr lang="it-IT" sz="1100" b="0" baseline="-25000">
                <a:solidFill>
                  <a:srgbClr val="663333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663333"/>
                </a:solidFill>
                <a:latin typeface="Arial" pitchFamily="34" charset="0"/>
              </a:rPr>
              <a:t>/K</a:t>
            </a:r>
            <a:r>
              <a:rPr lang="it-IT" sz="1100" b="0" baseline="-25000">
                <a:solidFill>
                  <a:srgbClr val="663333"/>
                </a:solidFill>
                <a:latin typeface="Arial" pitchFamily="34" charset="0"/>
              </a:rPr>
              <a:t>V</a:t>
            </a:r>
            <a:r>
              <a:rPr lang="it-IT" sz="1100" b="0">
                <a:solidFill>
                  <a:srgbClr val="663333"/>
                </a:solidFill>
                <a:latin typeface="Arial" pitchFamily="34" charset="0"/>
              </a:rPr>
              <a:t> = 5</a:t>
            </a:r>
            <a:endParaRPr lang="it-IT"/>
          </a:p>
        </p:txBody>
      </p:sp>
      <p:sp>
        <p:nvSpPr>
          <p:cNvPr id="1370148" name="Freeform 36"/>
          <p:cNvSpPr>
            <a:spLocks/>
          </p:cNvSpPr>
          <p:nvPr/>
        </p:nvSpPr>
        <p:spPr bwMode="auto">
          <a:xfrm>
            <a:off x="2039938" y="1698625"/>
            <a:ext cx="1109662" cy="879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109"/>
              </a:cxn>
              <a:cxn ang="0">
                <a:pos x="155" y="196"/>
              </a:cxn>
              <a:cxn ang="0">
                <a:pos x="350" y="360"/>
              </a:cxn>
              <a:cxn ang="0">
                <a:pos x="466" y="434"/>
              </a:cxn>
              <a:cxn ang="0">
                <a:pos x="543" y="483"/>
              </a:cxn>
              <a:cxn ang="0">
                <a:pos x="621" y="540"/>
              </a:cxn>
              <a:cxn ang="0">
                <a:pos x="699" y="588"/>
              </a:cxn>
              <a:cxn ang="0">
                <a:pos x="776" y="636"/>
              </a:cxn>
              <a:cxn ang="0">
                <a:pos x="1009" y="920"/>
              </a:cxn>
              <a:cxn ang="0">
                <a:pos x="1242" y="1036"/>
              </a:cxn>
              <a:cxn ang="0">
                <a:pos x="1398" y="1108"/>
              </a:cxn>
            </a:cxnLst>
            <a:rect l="0" t="0" r="r" b="b"/>
            <a:pathLst>
              <a:path w="1398" h="1108">
                <a:moveTo>
                  <a:pt x="0" y="0"/>
                </a:moveTo>
                <a:lnTo>
                  <a:pt x="77" y="109"/>
                </a:lnTo>
                <a:lnTo>
                  <a:pt x="155" y="196"/>
                </a:lnTo>
                <a:lnTo>
                  <a:pt x="350" y="360"/>
                </a:lnTo>
                <a:lnTo>
                  <a:pt x="466" y="434"/>
                </a:lnTo>
                <a:lnTo>
                  <a:pt x="543" y="483"/>
                </a:lnTo>
                <a:lnTo>
                  <a:pt x="621" y="540"/>
                </a:lnTo>
                <a:lnTo>
                  <a:pt x="699" y="588"/>
                </a:lnTo>
                <a:lnTo>
                  <a:pt x="776" y="636"/>
                </a:lnTo>
                <a:lnTo>
                  <a:pt x="1009" y="920"/>
                </a:lnTo>
                <a:lnTo>
                  <a:pt x="1242" y="1036"/>
                </a:lnTo>
                <a:lnTo>
                  <a:pt x="1398" y="1108"/>
                </a:lnTo>
              </a:path>
            </a:pathLst>
          </a:custGeom>
          <a:noFill/>
          <a:ln w="7938">
            <a:solidFill>
              <a:srgbClr val="9900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49" name="Freeform 37"/>
          <p:cNvSpPr>
            <a:spLocks/>
          </p:cNvSpPr>
          <p:nvPr/>
        </p:nvSpPr>
        <p:spPr bwMode="auto">
          <a:xfrm>
            <a:off x="2039938" y="1708150"/>
            <a:ext cx="1541462" cy="132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139"/>
              </a:cxn>
              <a:cxn ang="0">
                <a:pos x="155" y="246"/>
              </a:cxn>
              <a:cxn ang="0">
                <a:pos x="350" y="519"/>
              </a:cxn>
              <a:cxn ang="0">
                <a:pos x="466" y="651"/>
              </a:cxn>
              <a:cxn ang="0">
                <a:pos x="543" y="737"/>
              </a:cxn>
              <a:cxn ang="0">
                <a:pos x="621" y="830"/>
              </a:cxn>
              <a:cxn ang="0">
                <a:pos x="699" y="916"/>
              </a:cxn>
              <a:cxn ang="0">
                <a:pos x="776" y="994"/>
              </a:cxn>
              <a:cxn ang="0">
                <a:pos x="1009" y="1382"/>
              </a:cxn>
              <a:cxn ang="0">
                <a:pos x="1242" y="1503"/>
              </a:cxn>
              <a:cxn ang="0">
                <a:pos x="1398" y="1544"/>
              </a:cxn>
              <a:cxn ang="0">
                <a:pos x="1708" y="1607"/>
              </a:cxn>
              <a:cxn ang="0">
                <a:pos x="1941" y="1669"/>
              </a:cxn>
            </a:cxnLst>
            <a:rect l="0" t="0" r="r" b="b"/>
            <a:pathLst>
              <a:path w="1941" h="1669">
                <a:moveTo>
                  <a:pt x="0" y="0"/>
                </a:moveTo>
                <a:lnTo>
                  <a:pt x="77" y="139"/>
                </a:lnTo>
                <a:lnTo>
                  <a:pt x="155" y="246"/>
                </a:lnTo>
                <a:lnTo>
                  <a:pt x="350" y="519"/>
                </a:lnTo>
                <a:lnTo>
                  <a:pt x="466" y="651"/>
                </a:lnTo>
                <a:lnTo>
                  <a:pt x="543" y="737"/>
                </a:lnTo>
                <a:lnTo>
                  <a:pt x="621" y="830"/>
                </a:lnTo>
                <a:lnTo>
                  <a:pt x="699" y="916"/>
                </a:lnTo>
                <a:lnTo>
                  <a:pt x="776" y="994"/>
                </a:lnTo>
                <a:lnTo>
                  <a:pt x="1009" y="1382"/>
                </a:lnTo>
                <a:lnTo>
                  <a:pt x="1242" y="1503"/>
                </a:lnTo>
                <a:lnTo>
                  <a:pt x="1398" y="1544"/>
                </a:lnTo>
                <a:lnTo>
                  <a:pt x="1708" y="1607"/>
                </a:lnTo>
                <a:lnTo>
                  <a:pt x="1941" y="1669"/>
                </a:lnTo>
              </a:path>
            </a:pathLst>
          </a:custGeom>
          <a:noFill/>
          <a:ln w="7938">
            <a:solidFill>
              <a:srgbClr val="6633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0" name="Freeform 38"/>
          <p:cNvSpPr>
            <a:spLocks/>
          </p:cNvSpPr>
          <p:nvPr/>
        </p:nvSpPr>
        <p:spPr bwMode="auto">
          <a:xfrm>
            <a:off x="2039938" y="1908175"/>
            <a:ext cx="2898775" cy="24812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206"/>
              </a:cxn>
              <a:cxn ang="0">
                <a:pos x="155" y="377"/>
              </a:cxn>
              <a:cxn ang="0">
                <a:pos x="350" y="774"/>
              </a:cxn>
              <a:cxn ang="0">
                <a:pos x="466" y="913"/>
              </a:cxn>
              <a:cxn ang="0">
                <a:pos x="543" y="1016"/>
              </a:cxn>
              <a:cxn ang="0">
                <a:pos x="621" y="1140"/>
              </a:cxn>
              <a:cxn ang="0">
                <a:pos x="699" y="1227"/>
              </a:cxn>
              <a:cxn ang="0">
                <a:pos x="776" y="1314"/>
              </a:cxn>
              <a:cxn ang="0">
                <a:pos x="1009" y="1957"/>
              </a:cxn>
              <a:cxn ang="0">
                <a:pos x="1242" y="2282"/>
              </a:cxn>
              <a:cxn ang="0">
                <a:pos x="1398" y="2474"/>
              </a:cxn>
              <a:cxn ang="0">
                <a:pos x="1708" y="2608"/>
              </a:cxn>
              <a:cxn ang="0">
                <a:pos x="1941" y="2763"/>
              </a:cxn>
              <a:cxn ang="0">
                <a:pos x="2330" y="2815"/>
              </a:cxn>
              <a:cxn ang="0">
                <a:pos x="3650" y="3126"/>
              </a:cxn>
            </a:cxnLst>
            <a:rect l="0" t="0" r="r" b="b"/>
            <a:pathLst>
              <a:path w="3650" h="3126">
                <a:moveTo>
                  <a:pt x="0" y="0"/>
                </a:moveTo>
                <a:lnTo>
                  <a:pt x="77" y="206"/>
                </a:lnTo>
                <a:lnTo>
                  <a:pt x="155" y="377"/>
                </a:lnTo>
                <a:lnTo>
                  <a:pt x="350" y="774"/>
                </a:lnTo>
                <a:lnTo>
                  <a:pt x="466" y="913"/>
                </a:lnTo>
                <a:lnTo>
                  <a:pt x="543" y="1016"/>
                </a:lnTo>
                <a:lnTo>
                  <a:pt x="621" y="1140"/>
                </a:lnTo>
                <a:lnTo>
                  <a:pt x="699" y="1227"/>
                </a:lnTo>
                <a:lnTo>
                  <a:pt x="776" y="1314"/>
                </a:lnTo>
                <a:lnTo>
                  <a:pt x="1009" y="1957"/>
                </a:lnTo>
                <a:lnTo>
                  <a:pt x="1242" y="2282"/>
                </a:lnTo>
                <a:lnTo>
                  <a:pt x="1398" y="2474"/>
                </a:lnTo>
                <a:lnTo>
                  <a:pt x="1708" y="2608"/>
                </a:lnTo>
                <a:lnTo>
                  <a:pt x="1941" y="2763"/>
                </a:lnTo>
                <a:lnTo>
                  <a:pt x="2330" y="2815"/>
                </a:lnTo>
                <a:lnTo>
                  <a:pt x="3650" y="312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1" name="Freeform 39"/>
          <p:cNvSpPr>
            <a:spLocks/>
          </p:cNvSpPr>
          <p:nvPr/>
        </p:nvSpPr>
        <p:spPr bwMode="auto">
          <a:xfrm>
            <a:off x="2039938" y="1830388"/>
            <a:ext cx="2898775" cy="2682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223"/>
              </a:cxn>
              <a:cxn ang="0">
                <a:pos x="155" y="432"/>
              </a:cxn>
              <a:cxn ang="0">
                <a:pos x="350" y="923"/>
              </a:cxn>
              <a:cxn ang="0">
                <a:pos x="466" y="1140"/>
              </a:cxn>
              <a:cxn ang="0">
                <a:pos x="543" y="1291"/>
              </a:cxn>
              <a:cxn ang="0">
                <a:pos x="621" y="1448"/>
              </a:cxn>
              <a:cxn ang="0">
                <a:pos x="699" y="1580"/>
              </a:cxn>
              <a:cxn ang="0">
                <a:pos x="776" y="1707"/>
              </a:cxn>
              <a:cxn ang="0">
                <a:pos x="1009" y="2300"/>
              </a:cxn>
              <a:cxn ang="0">
                <a:pos x="1242" y="2572"/>
              </a:cxn>
              <a:cxn ang="0">
                <a:pos x="1398" y="2681"/>
              </a:cxn>
              <a:cxn ang="0">
                <a:pos x="1708" y="2831"/>
              </a:cxn>
              <a:cxn ang="0">
                <a:pos x="1941" y="2912"/>
              </a:cxn>
              <a:cxn ang="0">
                <a:pos x="2174" y="3086"/>
              </a:cxn>
              <a:cxn ang="0">
                <a:pos x="2330" y="3128"/>
              </a:cxn>
              <a:cxn ang="0">
                <a:pos x="3262" y="3318"/>
              </a:cxn>
              <a:cxn ang="0">
                <a:pos x="3650" y="3379"/>
              </a:cxn>
            </a:cxnLst>
            <a:rect l="0" t="0" r="r" b="b"/>
            <a:pathLst>
              <a:path w="3650" h="3379">
                <a:moveTo>
                  <a:pt x="0" y="0"/>
                </a:moveTo>
                <a:lnTo>
                  <a:pt x="77" y="223"/>
                </a:lnTo>
                <a:lnTo>
                  <a:pt x="155" y="432"/>
                </a:lnTo>
                <a:lnTo>
                  <a:pt x="350" y="923"/>
                </a:lnTo>
                <a:lnTo>
                  <a:pt x="466" y="1140"/>
                </a:lnTo>
                <a:lnTo>
                  <a:pt x="543" y="1291"/>
                </a:lnTo>
                <a:lnTo>
                  <a:pt x="621" y="1448"/>
                </a:lnTo>
                <a:lnTo>
                  <a:pt x="699" y="1580"/>
                </a:lnTo>
                <a:lnTo>
                  <a:pt x="776" y="1707"/>
                </a:lnTo>
                <a:lnTo>
                  <a:pt x="1009" y="2300"/>
                </a:lnTo>
                <a:lnTo>
                  <a:pt x="1242" y="2572"/>
                </a:lnTo>
                <a:lnTo>
                  <a:pt x="1398" y="2681"/>
                </a:lnTo>
                <a:lnTo>
                  <a:pt x="1708" y="2831"/>
                </a:lnTo>
                <a:lnTo>
                  <a:pt x="1941" y="2912"/>
                </a:lnTo>
                <a:lnTo>
                  <a:pt x="2174" y="3086"/>
                </a:lnTo>
                <a:lnTo>
                  <a:pt x="2330" y="3128"/>
                </a:lnTo>
                <a:lnTo>
                  <a:pt x="3262" y="3318"/>
                </a:lnTo>
                <a:lnTo>
                  <a:pt x="3650" y="3379"/>
                </a:lnTo>
              </a:path>
            </a:pathLst>
          </a:custGeom>
          <a:noFill/>
          <a:ln w="7938">
            <a:solidFill>
              <a:srgbClr val="CC66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2" name="Freeform 40"/>
          <p:cNvSpPr>
            <a:spLocks/>
          </p:cNvSpPr>
          <p:nvPr/>
        </p:nvSpPr>
        <p:spPr bwMode="auto">
          <a:xfrm>
            <a:off x="2039938" y="1878013"/>
            <a:ext cx="2898775" cy="275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235"/>
              </a:cxn>
              <a:cxn ang="0">
                <a:pos x="155" y="445"/>
              </a:cxn>
              <a:cxn ang="0">
                <a:pos x="350" y="944"/>
              </a:cxn>
              <a:cxn ang="0">
                <a:pos x="466" y="1153"/>
              </a:cxn>
              <a:cxn ang="0">
                <a:pos x="543" y="1300"/>
              </a:cxn>
              <a:cxn ang="0">
                <a:pos x="621" y="1460"/>
              </a:cxn>
              <a:cxn ang="0">
                <a:pos x="699" y="1590"/>
              </a:cxn>
              <a:cxn ang="0">
                <a:pos x="776" y="1715"/>
              </a:cxn>
              <a:cxn ang="0">
                <a:pos x="1009" y="2357"/>
              </a:cxn>
              <a:cxn ang="0">
                <a:pos x="1242" y="2629"/>
              </a:cxn>
              <a:cxn ang="0">
                <a:pos x="1398" y="2734"/>
              </a:cxn>
              <a:cxn ang="0">
                <a:pos x="1708" y="2876"/>
              </a:cxn>
              <a:cxn ang="0">
                <a:pos x="1941" y="2951"/>
              </a:cxn>
              <a:cxn ang="0">
                <a:pos x="2174" y="3160"/>
              </a:cxn>
              <a:cxn ang="0">
                <a:pos x="2330" y="3206"/>
              </a:cxn>
              <a:cxn ang="0">
                <a:pos x="3262" y="3371"/>
              </a:cxn>
              <a:cxn ang="0">
                <a:pos x="3650" y="3475"/>
              </a:cxn>
            </a:cxnLst>
            <a:rect l="0" t="0" r="r" b="b"/>
            <a:pathLst>
              <a:path w="3650" h="3475">
                <a:moveTo>
                  <a:pt x="0" y="0"/>
                </a:moveTo>
                <a:lnTo>
                  <a:pt x="77" y="235"/>
                </a:lnTo>
                <a:lnTo>
                  <a:pt x="155" y="445"/>
                </a:lnTo>
                <a:lnTo>
                  <a:pt x="350" y="944"/>
                </a:lnTo>
                <a:lnTo>
                  <a:pt x="466" y="1153"/>
                </a:lnTo>
                <a:lnTo>
                  <a:pt x="543" y="1300"/>
                </a:lnTo>
                <a:lnTo>
                  <a:pt x="621" y="1460"/>
                </a:lnTo>
                <a:lnTo>
                  <a:pt x="699" y="1590"/>
                </a:lnTo>
                <a:lnTo>
                  <a:pt x="776" y="1715"/>
                </a:lnTo>
                <a:lnTo>
                  <a:pt x="1009" y="2357"/>
                </a:lnTo>
                <a:lnTo>
                  <a:pt x="1242" y="2629"/>
                </a:lnTo>
                <a:lnTo>
                  <a:pt x="1398" y="2734"/>
                </a:lnTo>
                <a:lnTo>
                  <a:pt x="1708" y="2876"/>
                </a:lnTo>
                <a:lnTo>
                  <a:pt x="1941" y="2951"/>
                </a:lnTo>
                <a:lnTo>
                  <a:pt x="2174" y="3160"/>
                </a:lnTo>
                <a:lnTo>
                  <a:pt x="2330" y="3206"/>
                </a:lnTo>
                <a:lnTo>
                  <a:pt x="3262" y="3371"/>
                </a:lnTo>
                <a:lnTo>
                  <a:pt x="3650" y="3475"/>
                </a:lnTo>
              </a:path>
            </a:pathLst>
          </a:custGeom>
          <a:noFill/>
          <a:ln w="7938">
            <a:solidFill>
              <a:srgbClr val="FF00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3" name="Freeform 41"/>
          <p:cNvSpPr>
            <a:spLocks/>
          </p:cNvSpPr>
          <p:nvPr/>
        </p:nvSpPr>
        <p:spPr bwMode="auto">
          <a:xfrm>
            <a:off x="2039938" y="1905000"/>
            <a:ext cx="2898775" cy="2895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248"/>
              </a:cxn>
              <a:cxn ang="0">
                <a:pos x="155" y="456"/>
              </a:cxn>
              <a:cxn ang="0">
                <a:pos x="350" y="951"/>
              </a:cxn>
              <a:cxn ang="0">
                <a:pos x="466" y="1143"/>
              </a:cxn>
              <a:cxn ang="0">
                <a:pos x="543" y="1279"/>
              </a:cxn>
              <a:cxn ang="0">
                <a:pos x="621" y="1435"/>
              </a:cxn>
              <a:cxn ang="0">
                <a:pos x="699" y="1555"/>
              </a:cxn>
              <a:cxn ang="0">
                <a:pos x="776" y="1673"/>
              </a:cxn>
              <a:cxn ang="0">
                <a:pos x="1009" y="2357"/>
              </a:cxn>
              <a:cxn ang="0">
                <a:pos x="1242" y="2633"/>
              </a:cxn>
              <a:cxn ang="0">
                <a:pos x="1398" y="2743"/>
              </a:cxn>
              <a:cxn ang="0">
                <a:pos x="1708" y="2913"/>
              </a:cxn>
              <a:cxn ang="0">
                <a:pos x="1941" y="3041"/>
              </a:cxn>
              <a:cxn ang="0">
                <a:pos x="2174" y="3182"/>
              </a:cxn>
              <a:cxn ang="0">
                <a:pos x="2330" y="3337"/>
              </a:cxn>
              <a:cxn ang="0">
                <a:pos x="3262" y="3492"/>
              </a:cxn>
              <a:cxn ang="0">
                <a:pos x="3650" y="3648"/>
              </a:cxn>
            </a:cxnLst>
            <a:rect l="0" t="0" r="r" b="b"/>
            <a:pathLst>
              <a:path w="3650" h="3648">
                <a:moveTo>
                  <a:pt x="0" y="0"/>
                </a:moveTo>
                <a:lnTo>
                  <a:pt x="77" y="248"/>
                </a:lnTo>
                <a:lnTo>
                  <a:pt x="155" y="456"/>
                </a:lnTo>
                <a:lnTo>
                  <a:pt x="350" y="951"/>
                </a:lnTo>
                <a:lnTo>
                  <a:pt x="466" y="1143"/>
                </a:lnTo>
                <a:lnTo>
                  <a:pt x="543" y="1279"/>
                </a:lnTo>
                <a:lnTo>
                  <a:pt x="621" y="1435"/>
                </a:lnTo>
                <a:lnTo>
                  <a:pt x="699" y="1555"/>
                </a:lnTo>
                <a:lnTo>
                  <a:pt x="776" y="1673"/>
                </a:lnTo>
                <a:lnTo>
                  <a:pt x="1009" y="2357"/>
                </a:lnTo>
                <a:lnTo>
                  <a:pt x="1242" y="2633"/>
                </a:lnTo>
                <a:lnTo>
                  <a:pt x="1398" y="2743"/>
                </a:lnTo>
                <a:lnTo>
                  <a:pt x="1708" y="2913"/>
                </a:lnTo>
                <a:lnTo>
                  <a:pt x="1941" y="3041"/>
                </a:lnTo>
                <a:lnTo>
                  <a:pt x="2174" y="3182"/>
                </a:lnTo>
                <a:lnTo>
                  <a:pt x="2330" y="3337"/>
                </a:lnTo>
                <a:lnTo>
                  <a:pt x="3262" y="3492"/>
                </a:lnTo>
                <a:lnTo>
                  <a:pt x="3650" y="3648"/>
                </a:lnTo>
              </a:path>
            </a:pathLst>
          </a:custGeom>
          <a:noFill/>
          <a:ln w="7938">
            <a:solidFill>
              <a:srgbClr val="0099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4" name="Freeform 42"/>
          <p:cNvSpPr>
            <a:spLocks/>
          </p:cNvSpPr>
          <p:nvPr/>
        </p:nvSpPr>
        <p:spPr bwMode="auto">
          <a:xfrm>
            <a:off x="2039938" y="1912938"/>
            <a:ext cx="2898775" cy="3217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" y="297"/>
              </a:cxn>
              <a:cxn ang="0">
                <a:pos x="155" y="562"/>
              </a:cxn>
              <a:cxn ang="0">
                <a:pos x="350" y="1176"/>
              </a:cxn>
              <a:cxn ang="0">
                <a:pos x="466" y="1443"/>
              </a:cxn>
              <a:cxn ang="0">
                <a:pos x="543" y="1626"/>
              </a:cxn>
              <a:cxn ang="0">
                <a:pos x="621" y="1817"/>
              </a:cxn>
              <a:cxn ang="0">
                <a:pos x="699" y="1968"/>
              </a:cxn>
              <a:cxn ang="0">
                <a:pos x="776" y="2115"/>
              </a:cxn>
              <a:cxn ang="0">
                <a:pos x="1009" y="2851"/>
              </a:cxn>
              <a:cxn ang="0">
                <a:pos x="1242" y="3183"/>
              </a:cxn>
              <a:cxn ang="0">
                <a:pos x="1398" y="3306"/>
              </a:cxn>
              <a:cxn ang="0">
                <a:pos x="1708" y="3463"/>
              </a:cxn>
              <a:cxn ang="0">
                <a:pos x="1941" y="3534"/>
              </a:cxn>
              <a:cxn ang="0">
                <a:pos x="2174" y="3852"/>
              </a:cxn>
              <a:cxn ang="0">
                <a:pos x="2330" y="3882"/>
              </a:cxn>
              <a:cxn ang="0">
                <a:pos x="3262" y="4006"/>
              </a:cxn>
              <a:cxn ang="0">
                <a:pos x="3650" y="4054"/>
              </a:cxn>
            </a:cxnLst>
            <a:rect l="0" t="0" r="r" b="b"/>
            <a:pathLst>
              <a:path w="3650" h="4054">
                <a:moveTo>
                  <a:pt x="0" y="0"/>
                </a:moveTo>
                <a:lnTo>
                  <a:pt x="77" y="297"/>
                </a:lnTo>
                <a:lnTo>
                  <a:pt x="155" y="562"/>
                </a:lnTo>
                <a:lnTo>
                  <a:pt x="350" y="1176"/>
                </a:lnTo>
                <a:lnTo>
                  <a:pt x="466" y="1443"/>
                </a:lnTo>
                <a:lnTo>
                  <a:pt x="543" y="1626"/>
                </a:lnTo>
                <a:lnTo>
                  <a:pt x="621" y="1817"/>
                </a:lnTo>
                <a:lnTo>
                  <a:pt x="699" y="1968"/>
                </a:lnTo>
                <a:lnTo>
                  <a:pt x="776" y="2115"/>
                </a:lnTo>
                <a:lnTo>
                  <a:pt x="1009" y="2851"/>
                </a:lnTo>
                <a:lnTo>
                  <a:pt x="1242" y="3183"/>
                </a:lnTo>
                <a:lnTo>
                  <a:pt x="1398" y="3306"/>
                </a:lnTo>
                <a:lnTo>
                  <a:pt x="1708" y="3463"/>
                </a:lnTo>
                <a:lnTo>
                  <a:pt x="1941" y="3534"/>
                </a:lnTo>
                <a:lnTo>
                  <a:pt x="2174" y="3852"/>
                </a:lnTo>
                <a:lnTo>
                  <a:pt x="2330" y="3882"/>
                </a:lnTo>
                <a:lnTo>
                  <a:pt x="3262" y="4006"/>
                </a:lnTo>
                <a:lnTo>
                  <a:pt x="3650" y="4054"/>
                </a:lnTo>
              </a:path>
            </a:pathLst>
          </a:custGeom>
          <a:noFill/>
          <a:ln w="7938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55" name="Rectangle 43"/>
          <p:cNvSpPr>
            <a:spLocks noChangeArrowheads="1"/>
          </p:cNvSpPr>
          <p:nvPr/>
        </p:nvSpPr>
        <p:spPr bwMode="auto">
          <a:xfrm>
            <a:off x="6121400" y="4513263"/>
            <a:ext cx="1163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500">
                <a:latin typeface="Symbol" pitchFamily="18" charset="2"/>
              </a:rPr>
              <a:t>a</a:t>
            </a:r>
            <a:r>
              <a:rPr lang="it-IT" sz="1500">
                <a:latin typeface="Arial" pitchFamily="34" charset="0"/>
              </a:rPr>
              <a:t> = K</a:t>
            </a:r>
            <a:r>
              <a:rPr lang="it-IT" sz="1500" baseline="-25000">
                <a:latin typeface="Arial" pitchFamily="34" charset="0"/>
              </a:rPr>
              <a:t>H</a:t>
            </a:r>
            <a:r>
              <a:rPr lang="it-IT" sz="1500">
                <a:latin typeface="Arial" pitchFamily="34" charset="0"/>
              </a:rPr>
              <a:t>/K</a:t>
            </a:r>
            <a:r>
              <a:rPr lang="it-IT" sz="1500" baseline="-25000">
                <a:latin typeface="Arial" pitchFamily="34" charset="0"/>
              </a:rPr>
              <a:t>V</a:t>
            </a:r>
            <a:r>
              <a:rPr lang="it-IT" sz="1500">
                <a:latin typeface="Arial" pitchFamily="34" charset="0"/>
              </a:rPr>
              <a:t> = 3</a:t>
            </a:r>
            <a:endParaRPr lang="it-IT" sz="3200"/>
          </a:p>
        </p:txBody>
      </p:sp>
      <p:sp>
        <p:nvSpPr>
          <p:cNvPr id="1370156" name="Rectangle 44"/>
          <p:cNvSpPr>
            <a:spLocks noChangeArrowheads="1"/>
          </p:cNvSpPr>
          <p:nvPr/>
        </p:nvSpPr>
        <p:spPr bwMode="auto">
          <a:xfrm>
            <a:off x="5045075" y="4314825"/>
            <a:ext cx="8413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>
                <a:latin typeface="Arial" pitchFamily="34" charset="0"/>
              </a:rPr>
              <a:t>K</a:t>
            </a:r>
            <a:r>
              <a:rPr lang="it-IT" sz="1100" baseline="-25000">
                <a:latin typeface="Arial" pitchFamily="34" charset="0"/>
              </a:rPr>
              <a:t>H</a:t>
            </a:r>
            <a:r>
              <a:rPr lang="it-IT" sz="1100">
                <a:latin typeface="Arial" pitchFamily="34" charset="0"/>
              </a:rPr>
              <a:t> = 288 m/d</a:t>
            </a:r>
            <a:endParaRPr lang="it-IT"/>
          </a:p>
        </p:txBody>
      </p:sp>
      <p:sp>
        <p:nvSpPr>
          <p:cNvPr id="1370157" name="Rectangle 45"/>
          <p:cNvSpPr>
            <a:spLocks noChangeArrowheads="1"/>
          </p:cNvSpPr>
          <p:nvPr/>
        </p:nvSpPr>
        <p:spPr bwMode="auto">
          <a:xfrm>
            <a:off x="5065713" y="4468813"/>
            <a:ext cx="7397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CC6600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CC6600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CC6600"/>
                </a:solidFill>
                <a:latin typeface="Arial" pitchFamily="34" charset="0"/>
              </a:rPr>
              <a:t> = 36 m/d</a:t>
            </a:r>
            <a:endParaRPr lang="it-IT">
              <a:solidFill>
                <a:srgbClr val="CC6600"/>
              </a:solidFill>
            </a:endParaRPr>
          </a:p>
        </p:txBody>
      </p:sp>
      <p:sp>
        <p:nvSpPr>
          <p:cNvPr id="1370158" name="Rectangle 46"/>
          <p:cNvSpPr>
            <a:spLocks noChangeArrowheads="1"/>
          </p:cNvSpPr>
          <p:nvPr/>
        </p:nvSpPr>
        <p:spPr bwMode="auto">
          <a:xfrm>
            <a:off x="5059363" y="4622800"/>
            <a:ext cx="7397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FF0066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FF0066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FF0066"/>
                </a:solidFill>
                <a:latin typeface="Arial" pitchFamily="34" charset="0"/>
              </a:rPr>
              <a:t> = 72 m/d</a:t>
            </a:r>
            <a:endParaRPr lang="it-IT">
              <a:solidFill>
                <a:srgbClr val="FF0066"/>
              </a:solidFill>
            </a:endParaRPr>
          </a:p>
        </p:txBody>
      </p:sp>
      <p:sp>
        <p:nvSpPr>
          <p:cNvPr id="1370159" name="Rectangle 47"/>
          <p:cNvSpPr>
            <a:spLocks noChangeArrowheads="1"/>
          </p:cNvSpPr>
          <p:nvPr/>
        </p:nvSpPr>
        <p:spPr bwMode="auto">
          <a:xfrm>
            <a:off x="5059363" y="4787900"/>
            <a:ext cx="8175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100" b="0">
                <a:solidFill>
                  <a:srgbClr val="009900"/>
                </a:solidFill>
                <a:latin typeface="Arial" pitchFamily="34" charset="0"/>
              </a:rPr>
              <a:t>K</a:t>
            </a:r>
            <a:r>
              <a:rPr lang="it-IT" sz="1100" b="0" baseline="-25000">
                <a:solidFill>
                  <a:srgbClr val="009900"/>
                </a:solidFill>
                <a:latin typeface="Arial" pitchFamily="34" charset="0"/>
              </a:rPr>
              <a:t>H</a:t>
            </a:r>
            <a:r>
              <a:rPr lang="it-IT" sz="1100" b="0">
                <a:solidFill>
                  <a:srgbClr val="009900"/>
                </a:solidFill>
                <a:latin typeface="Arial" pitchFamily="34" charset="0"/>
              </a:rPr>
              <a:t> = 144 m/d</a:t>
            </a:r>
            <a:endParaRPr lang="it-IT">
              <a:solidFill>
                <a:srgbClr val="009900"/>
              </a:solidFill>
            </a:endParaRPr>
          </a:p>
        </p:txBody>
      </p:sp>
      <p:sp>
        <p:nvSpPr>
          <p:cNvPr id="1370160" name="Rectangle 48"/>
          <p:cNvSpPr>
            <a:spLocks noChangeArrowheads="1"/>
          </p:cNvSpPr>
          <p:nvPr/>
        </p:nvSpPr>
        <p:spPr bwMode="auto">
          <a:xfrm>
            <a:off x="6062663" y="4475163"/>
            <a:ext cx="1347787" cy="322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70161" name="Oval 49"/>
          <p:cNvSpPr>
            <a:spLocks noChangeArrowheads="1"/>
          </p:cNvSpPr>
          <p:nvPr/>
        </p:nvSpPr>
        <p:spPr bwMode="auto">
          <a:xfrm>
            <a:off x="6565900" y="2241550"/>
            <a:ext cx="41275" cy="41275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62" name="Freeform 50"/>
          <p:cNvSpPr>
            <a:spLocks/>
          </p:cNvSpPr>
          <p:nvPr/>
        </p:nvSpPr>
        <p:spPr bwMode="auto">
          <a:xfrm>
            <a:off x="6526213" y="2449513"/>
            <a:ext cx="123825" cy="1238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55" y="132"/>
              </a:cxn>
              <a:cxn ang="0">
                <a:pos x="131" y="155"/>
              </a:cxn>
              <a:cxn ang="0">
                <a:pos x="0" y="24"/>
              </a:cxn>
            </a:cxnLst>
            <a:rect l="0" t="0" r="r" b="b"/>
            <a:pathLst>
              <a:path w="155" h="155">
                <a:moveTo>
                  <a:pt x="0" y="24"/>
                </a:moveTo>
                <a:lnTo>
                  <a:pt x="24" y="0"/>
                </a:lnTo>
                <a:lnTo>
                  <a:pt x="155" y="132"/>
                </a:lnTo>
                <a:lnTo>
                  <a:pt x="131" y="155"/>
                </a:lnTo>
                <a:lnTo>
                  <a:pt x="0" y="24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63" name="Freeform 51"/>
          <p:cNvSpPr>
            <a:spLocks/>
          </p:cNvSpPr>
          <p:nvPr/>
        </p:nvSpPr>
        <p:spPr bwMode="auto">
          <a:xfrm>
            <a:off x="6526213" y="2449513"/>
            <a:ext cx="123825" cy="123825"/>
          </a:xfrm>
          <a:custGeom>
            <a:avLst/>
            <a:gdLst/>
            <a:ahLst/>
            <a:cxnLst>
              <a:cxn ang="0">
                <a:pos x="24" y="155"/>
              </a:cxn>
              <a:cxn ang="0">
                <a:pos x="0" y="132"/>
              </a:cxn>
              <a:cxn ang="0">
                <a:pos x="131" y="0"/>
              </a:cxn>
              <a:cxn ang="0">
                <a:pos x="155" y="24"/>
              </a:cxn>
              <a:cxn ang="0">
                <a:pos x="24" y="155"/>
              </a:cxn>
            </a:cxnLst>
            <a:rect l="0" t="0" r="r" b="b"/>
            <a:pathLst>
              <a:path w="155" h="155">
                <a:moveTo>
                  <a:pt x="24" y="155"/>
                </a:moveTo>
                <a:lnTo>
                  <a:pt x="0" y="132"/>
                </a:lnTo>
                <a:lnTo>
                  <a:pt x="131" y="0"/>
                </a:lnTo>
                <a:lnTo>
                  <a:pt x="155" y="24"/>
                </a:lnTo>
                <a:lnTo>
                  <a:pt x="24" y="155"/>
                </a:lnTo>
                <a:close/>
              </a:path>
            </a:pathLst>
          </a:custGeom>
          <a:solidFill>
            <a:srgbClr val="FF6600"/>
          </a:solidFill>
          <a:ln w="0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64" name="Freeform 52"/>
          <p:cNvSpPr>
            <a:spLocks/>
          </p:cNvSpPr>
          <p:nvPr/>
        </p:nvSpPr>
        <p:spPr bwMode="auto">
          <a:xfrm>
            <a:off x="6532563" y="2719388"/>
            <a:ext cx="123825" cy="123825"/>
          </a:xfrm>
          <a:custGeom>
            <a:avLst/>
            <a:gdLst/>
            <a:ahLst/>
            <a:cxnLst>
              <a:cxn ang="0">
                <a:pos x="58" y="0"/>
              </a:cxn>
              <a:cxn ang="0">
                <a:pos x="97" y="0"/>
              </a:cxn>
              <a:cxn ang="0">
                <a:pos x="97" y="58"/>
              </a:cxn>
              <a:cxn ang="0">
                <a:pos x="155" y="58"/>
              </a:cxn>
              <a:cxn ang="0">
                <a:pos x="155" y="98"/>
              </a:cxn>
              <a:cxn ang="0">
                <a:pos x="97" y="98"/>
              </a:cxn>
              <a:cxn ang="0">
                <a:pos x="97" y="156"/>
              </a:cxn>
              <a:cxn ang="0">
                <a:pos x="58" y="156"/>
              </a:cxn>
              <a:cxn ang="0">
                <a:pos x="58" y="98"/>
              </a:cxn>
              <a:cxn ang="0">
                <a:pos x="0" y="98"/>
              </a:cxn>
              <a:cxn ang="0">
                <a:pos x="0" y="58"/>
              </a:cxn>
              <a:cxn ang="0">
                <a:pos x="58" y="58"/>
              </a:cxn>
              <a:cxn ang="0">
                <a:pos x="58" y="0"/>
              </a:cxn>
            </a:cxnLst>
            <a:rect l="0" t="0" r="r" b="b"/>
            <a:pathLst>
              <a:path w="155" h="156">
                <a:moveTo>
                  <a:pt x="58" y="0"/>
                </a:moveTo>
                <a:lnTo>
                  <a:pt x="97" y="0"/>
                </a:lnTo>
                <a:lnTo>
                  <a:pt x="97" y="58"/>
                </a:lnTo>
                <a:lnTo>
                  <a:pt x="155" y="58"/>
                </a:lnTo>
                <a:lnTo>
                  <a:pt x="155" y="98"/>
                </a:lnTo>
                <a:lnTo>
                  <a:pt x="97" y="98"/>
                </a:lnTo>
                <a:lnTo>
                  <a:pt x="97" y="156"/>
                </a:lnTo>
                <a:lnTo>
                  <a:pt x="58" y="156"/>
                </a:lnTo>
                <a:lnTo>
                  <a:pt x="58" y="98"/>
                </a:lnTo>
                <a:lnTo>
                  <a:pt x="0" y="98"/>
                </a:lnTo>
                <a:lnTo>
                  <a:pt x="0" y="58"/>
                </a:lnTo>
                <a:lnTo>
                  <a:pt x="58" y="58"/>
                </a:lnTo>
                <a:lnTo>
                  <a:pt x="58" y="0"/>
                </a:lnTo>
                <a:close/>
              </a:path>
            </a:pathLst>
          </a:custGeom>
          <a:solidFill>
            <a:srgbClr val="006633"/>
          </a:solidFill>
          <a:ln w="0">
            <a:solidFill>
              <a:srgbClr val="006633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165" name="Text Box 53"/>
          <p:cNvSpPr txBox="1">
            <a:spLocks noChangeArrowheads="1"/>
          </p:cNvSpPr>
          <p:nvPr/>
        </p:nvSpPr>
        <p:spPr bwMode="auto">
          <a:xfrm>
            <a:off x="6667500" y="2100263"/>
            <a:ext cx="60325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1400"/>
              <a:t>ZOP</a:t>
            </a:r>
          </a:p>
          <a:p>
            <a:pPr>
              <a:lnSpc>
                <a:spcPct val="115000"/>
              </a:lnSpc>
            </a:pPr>
            <a:r>
              <a:rPr lang="it-IT" sz="1400"/>
              <a:t>MOG</a:t>
            </a:r>
          </a:p>
          <a:p>
            <a:pPr>
              <a:lnSpc>
                <a:spcPct val="115000"/>
              </a:lnSpc>
            </a:pPr>
            <a:r>
              <a:rPr lang="it-IT" sz="1400"/>
              <a:t>ERT</a:t>
            </a:r>
          </a:p>
        </p:txBody>
      </p:sp>
      <p:sp>
        <p:nvSpPr>
          <p:cNvPr id="1370166" name="Rectangle 54"/>
          <p:cNvSpPr>
            <a:spLocks noChangeArrowheads="1"/>
          </p:cNvSpPr>
          <p:nvPr/>
        </p:nvSpPr>
        <p:spPr bwMode="auto">
          <a:xfrm>
            <a:off x="6381750" y="2054225"/>
            <a:ext cx="1025525" cy="93821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1076325" y="1023938"/>
            <a:ext cx="5957888" cy="5745162"/>
            <a:chOff x="678" y="581"/>
            <a:chExt cx="3753" cy="3619"/>
          </a:xfrm>
        </p:grpSpPr>
        <p:sp>
          <p:nvSpPr>
            <p:cNvPr id="1370168" name="Line 56"/>
            <p:cNvSpPr>
              <a:spLocks noChangeShapeType="1"/>
            </p:cNvSpPr>
            <p:nvPr/>
          </p:nvSpPr>
          <p:spPr bwMode="auto">
            <a:xfrm>
              <a:off x="1244" y="3743"/>
              <a:ext cx="31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69" name="Line 57"/>
            <p:cNvSpPr>
              <a:spLocks noChangeShapeType="1"/>
            </p:cNvSpPr>
            <p:nvPr/>
          </p:nvSpPr>
          <p:spPr bwMode="auto">
            <a:xfrm flipV="1">
              <a:off x="1632" y="3743"/>
              <a:ext cx="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0" name="Line 58"/>
            <p:cNvSpPr>
              <a:spLocks noChangeShapeType="1"/>
            </p:cNvSpPr>
            <p:nvPr/>
          </p:nvSpPr>
          <p:spPr bwMode="auto">
            <a:xfrm flipV="1">
              <a:off x="2409" y="3743"/>
              <a:ext cx="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1" name="Line 59"/>
            <p:cNvSpPr>
              <a:spLocks noChangeShapeType="1"/>
            </p:cNvSpPr>
            <p:nvPr/>
          </p:nvSpPr>
          <p:spPr bwMode="auto">
            <a:xfrm flipV="1">
              <a:off x="3187" y="3743"/>
              <a:ext cx="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2" name="Line 60"/>
            <p:cNvSpPr>
              <a:spLocks noChangeShapeType="1"/>
            </p:cNvSpPr>
            <p:nvPr/>
          </p:nvSpPr>
          <p:spPr bwMode="auto">
            <a:xfrm flipV="1">
              <a:off x="3964" y="3743"/>
              <a:ext cx="1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3" name="Line 61"/>
            <p:cNvSpPr>
              <a:spLocks noChangeShapeType="1"/>
            </p:cNvSpPr>
            <p:nvPr/>
          </p:nvSpPr>
          <p:spPr bwMode="auto">
            <a:xfrm flipV="1">
              <a:off x="2021" y="3743"/>
              <a:ext cx="1" cy="1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4" name="Line 62"/>
            <p:cNvSpPr>
              <a:spLocks noChangeShapeType="1"/>
            </p:cNvSpPr>
            <p:nvPr/>
          </p:nvSpPr>
          <p:spPr bwMode="auto">
            <a:xfrm flipV="1">
              <a:off x="2798" y="3743"/>
              <a:ext cx="1" cy="1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5" name="Line 63"/>
            <p:cNvSpPr>
              <a:spLocks noChangeShapeType="1"/>
            </p:cNvSpPr>
            <p:nvPr/>
          </p:nvSpPr>
          <p:spPr bwMode="auto">
            <a:xfrm flipV="1">
              <a:off x="3575" y="3743"/>
              <a:ext cx="1" cy="1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6" name="Line 64"/>
            <p:cNvSpPr>
              <a:spLocks noChangeShapeType="1"/>
            </p:cNvSpPr>
            <p:nvPr/>
          </p:nvSpPr>
          <p:spPr bwMode="auto">
            <a:xfrm flipV="1">
              <a:off x="4352" y="3743"/>
              <a:ext cx="1" cy="1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77" name="Rectangle 65"/>
            <p:cNvSpPr>
              <a:spLocks noChangeArrowheads="1"/>
            </p:cNvSpPr>
            <p:nvPr/>
          </p:nvSpPr>
          <p:spPr bwMode="auto">
            <a:xfrm>
              <a:off x="1984" y="3899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20</a:t>
              </a:r>
              <a:endParaRPr lang="it-IT"/>
            </a:p>
          </p:txBody>
        </p:sp>
        <p:sp>
          <p:nvSpPr>
            <p:cNvPr id="1370178" name="Rectangle 66"/>
            <p:cNvSpPr>
              <a:spLocks noChangeArrowheads="1"/>
            </p:cNvSpPr>
            <p:nvPr/>
          </p:nvSpPr>
          <p:spPr bwMode="auto">
            <a:xfrm>
              <a:off x="2761" y="3899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40</a:t>
              </a:r>
              <a:endParaRPr lang="it-IT"/>
            </a:p>
          </p:txBody>
        </p:sp>
        <p:sp>
          <p:nvSpPr>
            <p:cNvPr id="1370179" name="Rectangle 67"/>
            <p:cNvSpPr>
              <a:spLocks noChangeArrowheads="1"/>
            </p:cNvSpPr>
            <p:nvPr/>
          </p:nvSpPr>
          <p:spPr bwMode="auto">
            <a:xfrm>
              <a:off x="3538" y="3899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60</a:t>
              </a:r>
              <a:endParaRPr lang="it-IT"/>
            </a:p>
          </p:txBody>
        </p:sp>
        <p:sp>
          <p:nvSpPr>
            <p:cNvPr id="1370180" name="Rectangle 68"/>
            <p:cNvSpPr>
              <a:spLocks noChangeArrowheads="1"/>
            </p:cNvSpPr>
            <p:nvPr/>
          </p:nvSpPr>
          <p:spPr bwMode="auto">
            <a:xfrm>
              <a:off x="4315" y="3899"/>
              <a:ext cx="1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80</a:t>
              </a:r>
              <a:endParaRPr lang="it-IT"/>
            </a:p>
          </p:txBody>
        </p:sp>
        <p:sp>
          <p:nvSpPr>
            <p:cNvPr id="1370181" name="Rectangle 69"/>
            <p:cNvSpPr>
              <a:spLocks noChangeArrowheads="1"/>
            </p:cNvSpPr>
            <p:nvPr/>
          </p:nvSpPr>
          <p:spPr bwMode="auto">
            <a:xfrm>
              <a:off x="1946" y="4046"/>
              <a:ext cx="170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0">
                  <a:solidFill>
                    <a:srgbClr val="000000"/>
                  </a:solidFill>
                  <a:latin typeface="Arial" pitchFamily="34" charset="0"/>
                </a:rPr>
                <a:t>time after start of injection (hr)</a:t>
              </a:r>
              <a:endParaRPr lang="it-IT"/>
            </a:p>
          </p:txBody>
        </p:sp>
        <p:sp>
          <p:nvSpPr>
            <p:cNvPr id="1370182" name="Line 70"/>
            <p:cNvSpPr>
              <a:spLocks noChangeShapeType="1"/>
            </p:cNvSpPr>
            <p:nvPr/>
          </p:nvSpPr>
          <p:spPr bwMode="auto">
            <a:xfrm>
              <a:off x="1244" y="635"/>
              <a:ext cx="1" cy="31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3" name="Line 71"/>
            <p:cNvSpPr>
              <a:spLocks noChangeShapeType="1"/>
            </p:cNvSpPr>
            <p:nvPr/>
          </p:nvSpPr>
          <p:spPr bwMode="auto">
            <a:xfrm flipH="1">
              <a:off x="1192" y="3484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4" name="Line 72"/>
            <p:cNvSpPr>
              <a:spLocks noChangeShapeType="1"/>
            </p:cNvSpPr>
            <p:nvPr/>
          </p:nvSpPr>
          <p:spPr bwMode="auto">
            <a:xfrm flipH="1">
              <a:off x="1192" y="2966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5" name="Line 73"/>
            <p:cNvSpPr>
              <a:spLocks noChangeShapeType="1"/>
            </p:cNvSpPr>
            <p:nvPr/>
          </p:nvSpPr>
          <p:spPr bwMode="auto">
            <a:xfrm flipH="1">
              <a:off x="1192" y="2448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6" name="Line 74"/>
            <p:cNvSpPr>
              <a:spLocks noChangeShapeType="1"/>
            </p:cNvSpPr>
            <p:nvPr/>
          </p:nvSpPr>
          <p:spPr bwMode="auto">
            <a:xfrm flipH="1">
              <a:off x="1192" y="1930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7" name="Line 75"/>
            <p:cNvSpPr>
              <a:spLocks noChangeShapeType="1"/>
            </p:cNvSpPr>
            <p:nvPr/>
          </p:nvSpPr>
          <p:spPr bwMode="auto">
            <a:xfrm flipH="1">
              <a:off x="1192" y="1412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8" name="Line 76"/>
            <p:cNvSpPr>
              <a:spLocks noChangeShapeType="1"/>
            </p:cNvSpPr>
            <p:nvPr/>
          </p:nvSpPr>
          <p:spPr bwMode="auto">
            <a:xfrm flipH="1">
              <a:off x="1192" y="894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89" name="Line 77"/>
            <p:cNvSpPr>
              <a:spLocks noChangeShapeType="1"/>
            </p:cNvSpPr>
            <p:nvPr/>
          </p:nvSpPr>
          <p:spPr bwMode="auto">
            <a:xfrm flipH="1">
              <a:off x="1140" y="3225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0" name="Line 78"/>
            <p:cNvSpPr>
              <a:spLocks noChangeShapeType="1"/>
            </p:cNvSpPr>
            <p:nvPr/>
          </p:nvSpPr>
          <p:spPr bwMode="auto">
            <a:xfrm flipH="1">
              <a:off x="1140" y="2707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1" name="Line 79"/>
            <p:cNvSpPr>
              <a:spLocks noChangeShapeType="1"/>
            </p:cNvSpPr>
            <p:nvPr/>
          </p:nvSpPr>
          <p:spPr bwMode="auto">
            <a:xfrm flipH="1">
              <a:off x="1140" y="2189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2" name="Line 80"/>
            <p:cNvSpPr>
              <a:spLocks noChangeShapeType="1"/>
            </p:cNvSpPr>
            <p:nvPr/>
          </p:nvSpPr>
          <p:spPr bwMode="auto">
            <a:xfrm flipH="1">
              <a:off x="1140" y="1671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3" name="Line 81"/>
            <p:cNvSpPr>
              <a:spLocks noChangeShapeType="1"/>
            </p:cNvSpPr>
            <p:nvPr/>
          </p:nvSpPr>
          <p:spPr bwMode="auto">
            <a:xfrm flipH="1">
              <a:off x="1140" y="1153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4" name="Line 82"/>
            <p:cNvSpPr>
              <a:spLocks noChangeShapeType="1"/>
            </p:cNvSpPr>
            <p:nvPr/>
          </p:nvSpPr>
          <p:spPr bwMode="auto">
            <a:xfrm flipH="1">
              <a:off x="1140" y="635"/>
              <a:ext cx="1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195" name="Rectangle 83"/>
            <p:cNvSpPr>
              <a:spLocks noChangeArrowheads="1"/>
            </p:cNvSpPr>
            <p:nvPr/>
          </p:nvSpPr>
          <p:spPr bwMode="auto">
            <a:xfrm>
              <a:off x="966" y="3171"/>
              <a:ext cx="1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-12</a:t>
              </a:r>
              <a:endParaRPr lang="it-IT"/>
            </a:p>
          </p:txBody>
        </p:sp>
        <p:sp>
          <p:nvSpPr>
            <p:cNvPr id="1370196" name="Rectangle 84"/>
            <p:cNvSpPr>
              <a:spLocks noChangeArrowheads="1"/>
            </p:cNvSpPr>
            <p:nvPr/>
          </p:nvSpPr>
          <p:spPr bwMode="auto">
            <a:xfrm>
              <a:off x="966" y="2653"/>
              <a:ext cx="1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-10</a:t>
              </a:r>
              <a:endParaRPr lang="it-IT"/>
            </a:p>
          </p:txBody>
        </p:sp>
        <p:sp>
          <p:nvSpPr>
            <p:cNvPr id="1370197" name="Rectangle 85"/>
            <p:cNvSpPr>
              <a:spLocks noChangeArrowheads="1"/>
            </p:cNvSpPr>
            <p:nvPr/>
          </p:nvSpPr>
          <p:spPr bwMode="auto">
            <a:xfrm>
              <a:off x="1020" y="2135"/>
              <a:ext cx="9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-8</a:t>
              </a:r>
              <a:endParaRPr lang="it-IT"/>
            </a:p>
          </p:txBody>
        </p:sp>
        <p:sp>
          <p:nvSpPr>
            <p:cNvPr id="1370198" name="Rectangle 86"/>
            <p:cNvSpPr>
              <a:spLocks noChangeArrowheads="1"/>
            </p:cNvSpPr>
            <p:nvPr/>
          </p:nvSpPr>
          <p:spPr bwMode="auto">
            <a:xfrm>
              <a:off x="1020" y="1617"/>
              <a:ext cx="9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-6</a:t>
              </a:r>
              <a:endParaRPr lang="it-IT"/>
            </a:p>
          </p:txBody>
        </p:sp>
        <p:sp>
          <p:nvSpPr>
            <p:cNvPr id="1370199" name="Rectangle 87"/>
            <p:cNvSpPr>
              <a:spLocks noChangeArrowheads="1"/>
            </p:cNvSpPr>
            <p:nvPr/>
          </p:nvSpPr>
          <p:spPr bwMode="auto">
            <a:xfrm>
              <a:off x="1020" y="1099"/>
              <a:ext cx="9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-4</a:t>
              </a:r>
              <a:endParaRPr lang="it-IT"/>
            </a:p>
          </p:txBody>
        </p:sp>
        <p:sp>
          <p:nvSpPr>
            <p:cNvPr id="1370200" name="Rectangle 88"/>
            <p:cNvSpPr>
              <a:spLocks noChangeArrowheads="1"/>
            </p:cNvSpPr>
            <p:nvPr/>
          </p:nvSpPr>
          <p:spPr bwMode="auto">
            <a:xfrm>
              <a:off x="1020" y="581"/>
              <a:ext cx="9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300" b="0">
                  <a:solidFill>
                    <a:srgbClr val="000000"/>
                  </a:solidFill>
                  <a:latin typeface="Arial" pitchFamily="34" charset="0"/>
                </a:rPr>
                <a:t>-2</a:t>
              </a:r>
              <a:endParaRPr lang="it-IT"/>
            </a:p>
          </p:txBody>
        </p:sp>
        <p:sp>
          <p:nvSpPr>
            <p:cNvPr id="1370201" name="Line 89"/>
            <p:cNvSpPr>
              <a:spLocks noChangeShapeType="1"/>
            </p:cNvSpPr>
            <p:nvPr/>
          </p:nvSpPr>
          <p:spPr bwMode="auto">
            <a:xfrm>
              <a:off x="1283" y="860"/>
              <a:ext cx="13" cy="3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202" name="Line 90"/>
            <p:cNvSpPr>
              <a:spLocks noChangeShapeType="1"/>
            </p:cNvSpPr>
            <p:nvPr/>
          </p:nvSpPr>
          <p:spPr bwMode="auto">
            <a:xfrm>
              <a:off x="1304" y="924"/>
              <a:ext cx="13" cy="3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203" name="Oval 91"/>
            <p:cNvSpPr>
              <a:spLocks noChangeArrowheads="1"/>
            </p:cNvSpPr>
            <p:nvPr/>
          </p:nvSpPr>
          <p:spPr bwMode="auto">
            <a:xfrm>
              <a:off x="1270" y="1020"/>
              <a:ext cx="26" cy="26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204" name="Oval 92"/>
            <p:cNvSpPr>
              <a:spLocks noChangeArrowheads="1"/>
            </p:cNvSpPr>
            <p:nvPr/>
          </p:nvSpPr>
          <p:spPr bwMode="auto">
            <a:xfrm>
              <a:off x="1309" y="1191"/>
              <a:ext cx="25" cy="26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0205" name="Rectangle 93"/>
            <p:cNvSpPr>
              <a:spLocks noChangeArrowheads="1"/>
            </p:cNvSpPr>
            <p:nvPr/>
          </p:nvSpPr>
          <p:spPr bwMode="auto">
            <a:xfrm rot="-5400000">
              <a:off x="-187" y="2087"/>
              <a:ext cx="188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0">
                  <a:solidFill>
                    <a:srgbClr val="000000"/>
                  </a:solidFill>
                  <a:latin typeface="Arial" pitchFamily="34" charset="0"/>
                </a:rPr>
                <a:t>depth of centre of mass (m b.g.l.)</a:t>
              </a:r>
              <a:endParaRPr lang="it-IT"/>
            </a:p>
          </p:txBody>
        </p:sp>
      </p:grpSp>
      <p:sp>
        <p:nvSpPr>
          <p:cNvPr id="1370206" name="Line 94"/>
          <p:cNvSpPr>
            <a:spLocks noChangeShapeType="1"/>
          </p:cNvSpPr>
          <p:nvPr/>
        </p:nvSpPr>
        <p:spPr bwMode="auto">
          <a:xfrm flipV="1">
            <a:off x="1974850" y="6043613"/>
            <a:ext cx="1588" cy="165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207" name="Rectangle 95"/>
          <p:cNvSpPr>
            <a:spLocks noChangeArrowheads="1"/>
          </p:cNvSpPr>
          <p:nvPr/>
        </p:nvSpPr>
        <p:spPr bwMode="auto">
          <a:xfrm>
            <a:off x="1960563" y="6291263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300" b="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it-IT"/>
          </a:p>
        </p:txBody>
      </p:sp>
      <p:sp>
        <p:nvSpPr>
          <p:cNvPr id="1370208" name="Line 96"/>
          <p:cNvSpPr>
            <a:spLocks noChangeShapeType="1"/>
          </p:cNvSpPr>
          <p:nvPr/>
        </p:nvSpPr>
        <p:spPr bwMode="auto">
          <a:xfrm flipH="1">
            <a:off x="1809750" y="6043613"/>
            <a:ext cx="1651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0209" name="Rectangle 97"/>
          <p:cNvSpPr>
            <a:spLocks noChangeArrowheads="1"/>
          </p:cNvSpPr>
          <p:nvPr/>
        </p:nvSpPr>
        <p:spPr bwMode="auto">
          <a:xfrm>
            <a:off x="1533525" y="5957888"/>
            <a:ext cx="239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300" b="0">
                <a:solidFill>
                  <a:srgbClr val="000000"/>
                </a:solidFill>
                <a:latin typeface="Arial" pitchFamily="34" charset="0"/>
              </a:rPr>
              <a:t>-14</a:t>
            </a:r>
            <a:endParaRPr lang="it-IT"/>
          </a:p>
        </p:txBody>
      </p:sp>
      <p:sp>
        <p:nvSpPr>
          <p:cNvPr id="98" name="CasellaDiTesto 97"/>
          <p:cNvSpPr txBox="1"/>
          <p:nvPr/>
        </p:nvSpPr>
        <p:spPr>
          <a:xfrm>
            <a:off x="6908800" y="6515100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Deiana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VZJ, 2008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8" name="Rectangle 2"/>
          <p:cNvSpPr>
            <a:spLocks noChangeArrowheads="1"/>
          </p:cNvSpPr>
          <p:nvPr/>
        </p:nvSpPr>
        <p:spPr bwMode="auto">
          <a:xfrm>
            <a:off x="711200" y="1633538"/>
            <a:ext cx="7781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1200">
                <a:solidFill>
                  <a:srgbClr val="FF3300"/>
                </a:solidFill>
                <a:latin typeface="Arial" pitchFamily="34" charset="0"/>
              </a:rPr>
              <a:t>1 hr                    2 hr               3 hr              5.5 hr             7 hr             8 hr               9 hr             10 hr            11 hr </a:t>
            </a:r>
            <a:endParaRPr lang="it-IT" sz="4000">
              <a:solidFill>
                <a:srgbClr val="FF3300"/>
              </a:solidFill>
            </a:endParaRPr>
          </a:p>
        </p:txBody>
      </p:sp>
      <p:sp>
        <p:nvSpPr>
          <p:cNvPr id="1371139" name="Text Box 3"/>
          <p:cNvSpPr txBox="1">
            <a:spLocks noChangeArrowheads="1"/>
          </p:cNvSpPr>
          <p:nvPr/>
        </p:nvSpPr>
        <p:spPr bwMode="auto">
          <a:xfrm>
            <a:off x="3159125" y="628650"/>
            <a:ext cx="246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/>
              <a:t>Injection phase</a:t>
            </a:r>
          </a:p>
        </p:txBody>
      </p:sp>
      <p:sp>
        <p:nvSpPr>
          <p:cNvPr id="1371140" name="Text Box 4"/>
          <p:cNvSpPr txBox="1">
            <a:spLocks noChangeArrowheads="1"/>
          </p:cNvSpPr>
          <p:nvPr/>
        </p:nvSpPr>
        <p:spPr bwMode="auto">
          <a:xfrm>
            <a:off x="3006725" y="5197475"/>
            <a:ext cx="301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2000" b="0"/>
              <a:t>measured using zop GPR</a:t>
            </a:r>
          </a:p>
        </p:txBody>
      </p:sp>
      <p:sp>
        <p:nvSpPr>
          <p:cNvPr id="1371141" name="Rectangle 5"/>
          <p:cNvSpPr>
            <a:spLocks noChangeArrowheads="1"/>
          </p:cNvSpPr>
          <p:nvPr/>
        </p:nvSpPr>
        <p:spPr bwMode="auto">
          <a:xfrm>
            <a:off x="72850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2" name="Rectangle 6"/>
          <p:cNvSpPr>
            <a:spLocks noChangeArrowheads="1"/>
          </p:cNvSpPr>
          <p:nvPr/>
        </p:nvSpPr>
        <p:spPr bwMode="auto">
          <a:xfrm>
            <a:off x="81867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3" name="Rectangle 7"/>
          <p:cNvSpPr>
            <a:spLocks noChangeArrowheads="1"/>
          </p:cNvSpPr>
          <p:nvPr/>
        </p:nvSpPr>
        <p:spPr bwMode="auto">
          <a:xfrm>
            <a:off x="63198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4" name="Rectangle 8"/>
          <p:cNvSpPr>
            <a:spLocks noChangeArrowheads="1"/>
          </p:cNvSpPr>
          <p:nvPr/>
        </p:nvSpPr>
        <p:spPr bwMode="auto">
          <a:xfrm>
            <a:off x="43640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5" name="Rectangle 9"/>
          <p:cNvSpPr>
            <a:spLocks noChangeArrowheads="1"/>
          </p:cNvSpPr>
          <p:nvPr/>
        </p:nvSpPr>
        <p:spPr bwMode="auto">
          <a:xfrm>
            <a:off x="53419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6" name="Rectangle 10"/>
          <p:cNvSpPr>
            <a:spLocks noChangeArrowheads="1"/>
          </p:cNvSpPr>
          <p:nvPr/>
        </p:nvSpPr>
        <p:spPr bwMode="auto">
          <a:xfrm>
            <a:off x="35131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7" name="Rectangle 11"/>
          <p:cNvSpPr>
            <a:spLocks noChangeArrowheads="1"/>
          </p:cNvSpPr>
          <p:nvPr/>
        </p:nvSpPr>
        <p:spPr bwMode="auto">
          <a:xfrm>
            <a:off x="16716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8" name="Rectangle 12"/>
          <p:cNvSpPr>
            <a:spLocks noChangeArrowheads="1"/>
          </p:cNvSpPr>
          <p:nvPr/>
        </p:nvSpPr>
        <p:spPr bwMode="auto">
          <a:xfrm>
            <a:off x="25606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49" name="Rectangle 13"/>
          <p:cNvSpPr>
            <a:spLocks noChangeArrowheads="1"/>
          </p:cNvSpPr>
          <p:nvPr/>
        </p:nvSpPr>
        <p:spPr bwMode="auto">
          <a:xfrm>
            <a:off x="884238" y="4883150"/>
            <a:ext cx="1730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1200" b="0">
                <a:solidFill>
                  <a:srgbClr val="000000"/>
                </a:solidFill>
                <a:latin typeface="Symbol" pitchFamily="18" charset="2"/>
              </a:rPr>
              <a:t>Dq</a:t>
            </a:r>
            <a:endParaRPr lang="it-IT" sz="1200" b="0">
              <a:latin typeface="Symbol" pitchFamily="18" charset="2"/>
            </a:endParaRPr>
          </a:p>
        </p:txBody>
      </p:sp>
      <p:sp>
        <p:nvSpPr>
          <p:cNvPr id="1371150" name="Rectangle 14"/>
          <p:cNvSpPr>
            <a:spLocks noChangeArrowheads="1"/>
          </p:cNvSpPr>
          <p:nvPr/>
        </p:nvSpPr>
        <p:spPr bwMode="auto">
          <a:xfrm rot="-5400000">
            <a:off x="-172243" y="3207544"/>
            <a:ext cx="8493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0">
                <a:solidFill>
                  <a:srgbClr val="000000"/>
                </a:solidFill>
                <a:latin typeface="Arial" pitchFamily="34" charset="0"/>
              </a:rPr>
              <a:t>depth (m b.g.l.)</a:t>
            </a:r>
            <a:endParaRPr lang="it-IT" sz="1800"/>
          </a:p>
        </p:txBody>
      </p:sp>
      <p:sp>
        <p:nvSpPr>
          <p:cNvPr id="1371151" name="Line 15"/>
          <p:cNvSpPr>
            <a:spLocks noChangeShapeType="1"/>
          </p:cNvSpPr>
          <p:nvPr/>
        </p:nvSpPr>
        <p:spPr bwMode="auto">
          <a:xfrm>
            <a:off x="0" y="2212975"/>
            <a:ext cx="8905875" cy="127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71152" name="Line 16"/>
          <p:cNvSpPr>
            <a:spLocks noChangeShapeType="1"/>
          </p:cNvSpPr>
          <p:nvPr/>
        </p:nvSpPr>
        <p:spPr bwMode="auto">
          <a:xfrm>
            <a:off x="76200" y="4562475"/>
            <a:ext cx="8905875" cy="127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71153" name="Line 17"/>
          <p:cNvSpPr>
            <a:spLocks noChangeShapeType="1"/>
          </p:cNvSpPr>
          <p:nvPr/>
        </p:nvSpPr>
        <p:spPr bwMode="auto">
          <a:xfrm>
            <a:off x="581025" y="4557713"/>
            <a:ext cx="704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4" name="Line 18"/>
          <p:cNvSpPr>
            <a:spLocks noChangeShapeType="1"/>
          </p:cNvSpPr>
          <p:nvPr/>
        </p:nvSpPr>
        <p:spPr bwMode="auto">
          <a:xfrm flipV="1">
            <a:off x="682625" y="45577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5" name="Line 19"/>
          <p:cNvSpPr>
            <a:spLocks noChangeShapeType="1"/>
          </p:cNvSpPr>
          <p:nvPr/>
        </p:nvSpPr>
        <p:spPr bwMode="auto">
          <a:xfrm flipV="1">
            <a:off x="882650" y="45577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6" name="Line 20"/>
          <p:cNvSpPr>
            <a:spLocks noChangeShapeType="1"/>
          </p:cNvSpPr>
          <p:nvPr/>
        </p:nvSpPr>
        <p:spPr bwMode="auto">
          <a:xfrm flipV="1">
            <a:off x="1084263" y="4557713"/>
            <a:ext cx="1587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7" name="Line 21"/>
          <p:cNvSpPr>
            <a:spLocks noChangeShapeType="1"/>
          </p:cNvSpPr>
          <p:nvPr/>
        </p:nvSpPr>
        <p:spPr bwMode="auto">
          <a:xfrm flipV="1">
            <a:off x="1285875" y="4557713"/>
            <a:ext cx="1588" cy="365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8" name="Line 22"/>
          <p:cNvSpPr>
            <a:spLocks noChangeShapeType="1"/>
          </p:cNvSpPr>
          <p:nvPr/>
        </p:nvSpPr>
        <p:spPr bwMode="auto">
          <a:xfrm flipV="1">
            <a:off x="581025" y="4557713"/>
            <a:ext cx="1588" cy="714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59" name="Line 23"/>
          <p:cNvSpPr>
            <a:spLocks noChangeShapeType="1"/>
          </p:cNvSpPr>
          <p:nvPr/>
        </p:nvSpPr>
        <p:spPr bwMode="auto">
          <a:xfrm flipV="1">
            <a:off x="782638" y="4557713"/>
            <a:ext cx="1587" cy="714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0" name="Line 24"/>
          <p:cNvSpPr>
            <a:spLocks noChangeShapeType="1"/>
          </p:cNvSpPr>
          <p:nvPr/>
        </p:nvSpPr>
        <p:spPr bwMode="auto">
          <a:xfrm flipV="1">
            <a:off x="984250" y="4557713"/>
            <a:ext cx="1588" cy="714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1" name="Line 25"/>
          <p:cNvSpPr>
            <a:spLocks noChangeShapeType="1"/>
          </p:cNvSpPr>
          <p:nvPr/>
        </p:nvSpPr>
        <p:spPr bwMode="auto">
          <a:xfrm flipV="1">
            <a:off x="1185863" y="4557713"/>
            <a:ext cx="1587" cy="714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2" name="Rectangle 26"/>
          <p:cNvSpPr>
            <a:spLocks noChangeArrowheads="1"/>
          </p:cNvSpPr>
          <p:nvPr/>
        </p:nvSpPr>
        <p:spPr bwMode="auto">
          <a:xfrm>
            <a:off x="519113" y="46640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63" name="Rectangle 27"/>
          <p:cNvSpPr>
            <a:spLocks noChangeArrowheads="1"/>
          </p:cNvSpPr>
          <p:nvPr/>
        </p:nvSpPr>
        <p:spPr bwMode="auto">
          <a:xfrm>
            <a:off x="720725" y="46640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64" name="Rectangle 28"/>
          <p:cNvSpPr>
            <a:spLocks noChangeArrowheads="1"/>
          </p:cNvSpPr>
          <p:nvPr/>
        </p:nvSpPr>
        <p:spPr bwMode="auto">
          <a:xfrm>
            <a:off x="920750" y="46640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65" name="Rectangle 29"/>
          <p:cNvSpPr>
            <a:spLocks noChangeArrowheads="1"/>
          </p:cNvSpPr>
          <p:nvPr/>
        </p:nvSpPr>
        <p:spPr bwMode="auto">
          <a:xfrm>
            <a:off x="1122363" y="46640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66" name="Line 30"/>
          <p:cNvSpPr>
            <a:spLocks noChangeShapeType="1"/>
          </p:cNvSpPr>
          <p:nvPr/>
        </p:nvSpPr>
        <p:spPr bwMode="auto">
          <a:xfrm>
            <a:off x="581025" y="2212975"/>
            <a:ext cx="1588" cy="23447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7" name="Line 31"/>
          <p:cNvSpPr>
            <a:spLocks noChangeShapeType="1"/>
          </p:cNvSpPr>
          <p:nvPr/>
        </p:nvSpPr>
        <p:spPr bwMode="auto">
          <a:xfrm flipH="1">
            <a:off x="546100" y="4324350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8" name="Line 32"/>
          <p:cNvSpPr>
            <a:spLocks noChangeShapeType="1"/>
          </p:cNvSpPr>
          <p:nvPr/>
        </p:nvSpPr>
        <p:spPr bwMode="auto">
          <a:xfrm flipH="1">
            <a:off x="546100" y="3854450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69" name="Line 33"/>
          <p:cNvSpPr>
            <a:spLocks noChangeShapeType="1"/>
          </p:cNvSpPr>
          <p:nvPr/>
        </p:nvSpPr>
        <p:spPr bwMode="auto">
          <a:xfrm flipH="1">
            <a:off x="546100" y="33861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0" name="Line 34"/>
          <p:cNvSpPr>
            <a:spLocks noChangeShapeType="1"/>
          </p:cNvSpPr>
          <p:nvPr/>
        </p:nvSpPr>
        <p:spPr bwMode="auto">
          <a:xfrm flipH="1">
            <a:off x="546100" y="2916238"/>
            <a:ext cx="349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1" name="Line 35"/>
          <p:cNvSpPr>
            <a:spLocks noChangeShapeType="1"/>
          </p:cNvSpPr>
          <p:nvPr/>
        </p:nvSpPr>
        <p:spPr bwMode="auto">
          <a:xfrm flipH="1">
            <a:off x="546100" y="2447925"/>
            <a:ext cx="349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2" name="Line 36"/>
          <p:cNvSpPr>
            <a:spLocks noChangeShapeType="1"/>
          </p:cNvSpPr>
          <p:nvPr/>
        </p:nvSpPr>
        <p:spPr bwMode="auto">
          <a:xfrm flipH="1">
            <a:off x="511175" y="455771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3" name="Line 37"/>
          <p:cNvSpPr>
            <a:spLocks noChangeShapeType="1"/>
          </p:cNvSpPr>
          <p:nvPr/>
        </p:nvSpPr>
        <p:spPr bwMode="auto">
          <a:xfrm flipH="1">
            <a:off x="511175" y="4089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4" name="Line 38"/>
          <p:cNvSpPr>
            <a:spLocks noChangeShapeType="1"/>
          </p:cNvSpPr>
          <p:nvPr/>
        </p:nvSpPr>
        <p:spPr bwMode="auto">
          <a:xfrm flipH="1">
            <a:off x="511175" y="36195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5" name="Line 39"/>
          <p:cNvSpPr>
            <a:spLocks noChangeShapeType="1"/>
          </p:cNvSpPr>
          <p:nvPr/>
        </p:nvSpPr>
        <p:spPr bwMode="auto">
          <a:xfrm flipH="1">
            <a:off x="511175" y="315118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6" name="Line 40"/>
          <p:cNvSpPr>
            <a:spLocks noChangeShapeType="1"/>
          </p:cNvSpPr>
          <p:nvPr/>
        </p:nvSpPr>
        <p:spPr bwMode="auto">
          <a:xfrm flipH="1">
            <a:off x="511175" y="268287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7" name="Line 41"/>
          <p:cNvSpPr>
            <a:spLocks noChangeShapeType="1"/>
          </p:cNvSpPr>
          <p:nvPr/>
        </p:nvSpPr>
        <p:spPr bwMode="auto">
          <a:xfrm flipH="1">
            <a:off x="511175" y="221297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78" name="Rectangle 42"/>
          <p:cNvSpPr>
            <a:spLocks noChangeArrowheads="1"/>
          </p:cNvSpPr>
          <p:nvPr/>
        </p:nvSpPr>
        <p:spPr bwMode="auto">
          <a:xfrm>
            <a:off x="382588" y="4521200"/>
            <a:ext cx="1111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-20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79" name="Rectangle 43"/>
          <p:cNvSpPr>
            <a:spLocks noChangeArrowheads="1"/>
          </p:cNvSpPr>
          <p:nvPr/>
        </p:nvSpPr>
        <p:spPr bwMode="auto">
          <a:xfrm>
            <a:off x="382588" y="4052888"/>
            <a:ext cx="1111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-16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80" name="Rectangle 44"/>
          <p:cNvSpPr>
            <a:spLocks noChangeArrowheads="1"/>
          </p:cNvSpPr>
          <p:nvPr/>
        </p:nvSpPr>
        <p:spPr bwMode="auto">
          <a:xfrm>
            <a:off x="382588" y="3582988"/>
            <a:ext cx="1111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-12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81" name="Rectangle 45"/>
          <p:cNvSpPr>
            <a:spLocks noChangeArrowheads="1"/>
          </p:cNvSpPr>
          <p:nvPr/>
        </p:nvSpPr>
        <p:spPr bwMode="auto">
          <a:xfrm>
            <a:off x="419100" y="3114675"/>
            <a:ext cx="682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-8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82" name="Rectangle 46"/>
          <p:cNvSpPr>
            <a:spLocks noChangeArrowheads="1"/>
          </p:cNvSpPr>
          <p:nvPr/>
        </p:nvSpPr>
        <p:spPr bwMode="auto">
          <a:xfrm>
            <a:off x="419100" y="2644775"/>
            <a:ext cx="682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-4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83" name="Rectangle 47"/>
          <p:cNvSpPr>
            <a:spLocks noChangeArrowheads="1"/>
          </p:cNvSpPr>
          <p:nvPr/>
        </p:nvSpPr>
        <p:spPr bwMode="auto">
          <a:xfrm>
            <a:off x="439738" y="2176463"/>
            <a:ext cx="428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84" name="Freeform 48"/>
          <p:cNvSpPr>
            <a:spLocks/>
          </p:cNvSpPr>
          <p:nvPr/>
        </p:nvSpPr>
        <p:spPr bwMode="auto">
          <a:xfrm>
            <a:off x="581025" y="2506663"/>
            <a:ext cx="257175" cy="2022475"/>
          </a:xfrm>
          <a:custGeom>
            <a:avLst/>
            <a:gdLst/>
            <a:ahLst/>
            <a:cxnLst>
              <a:cxn ang="0">
                <a:pos x="807" y="92"/>
              </a:cxn>
              <a:cxn ang="0">
                <a:pos x="758" y="277"/>
              </a:cxn>
              <a:cxn ang="0">
                <a:pos x="406" y="462"/>
              </a:cxn>
              <a:cxn ang="0">
                <a:pos x="162" y="647"/>
              </a:cxn>
              <a:cxn ang="0">
                <a:pos x="0" y="831"/>
              </a:cxn>
              <a:cxn ang="0">
                <a:pos x="0" y="1016"/>
              </a:cxn>
              <a:cxn ang="0">
                <a:pos x="33" y="1200"/>
              </a:cxn>
              <a:cxn ang="0">
                <a:pos x="65" y="1385"/>
              </a:cxn>
              <a:cxn ang="0">
                <a:pos x="71" y="1569"/>
              </a:cxn>
              <a:cxn ang="0">
                <a:pos x="54" y="1755"/>
              </a:cxn>
              <a:cxn ang="0">
                <a:pos x="17" y="1939"/>
              </a:cxn>
              <a:cxn ang="0">
                <a:pos x="4" y="2124"/>
              </a:cxn>
              <a:cxn ang="0">
                <a:pos x="20" y="2308"/>
              </a:cxn>
              <a:cxn ang="0">
                <a:pos x="10" y="2493"/>
              </a:cxn>
              <a:cxn ang="0">
                <a:pos x="0" y="2677"/>
              </a:cxn>
              <a:cxn ang="0">
                <a:pos x="11" y="2862"/>
              </a:cxn>
              <a:cxn ang="0">
                <a:pos x="0" y="3046"/>
              </a:cxn>
              <a:cxn ang="0">
                <a:pos x="87" y="3231"/>
              </a:cxn>
              <a:cxn ang="0">
                <a:pos x="152" y="3415"/>
              </a:cxn>
              <a:cxn ang="0">
                <a:pos x="168" y="3600"/>
              </a:cxn>
              <a:cxn ang="0">
                <a:pos x="176" y="3784"/>
              </a:cxn>
              <a:cxn ang="0">
                <a:pos x="78" y="3969"/>
              </a:cxn>
              <a:cxn ang="0">
                <a:pos x="1" y="4154"/>
              </a:cxn>
              <a:cxn ang="0">
                <a:pos x="13" y="4339"/>
              </a:cxn>
              <a:cxn ang="0">
                <a:pos x="26" y="4523"/>
              </a:cxn>
              <a:cxn ang="0">
                <a:pos x="36" y="4708"/>
              </a:cxn>
              <a:cxn ang="0">
                <a:pos x="27" y="4892"/>
              </a:cxn>
              <a:cxn ang="0">
                <a:pos x="33" y="5077"/>
              </a:cxn>
              <a:cxn ang="0">
                <a:pos x="22" y="5262"/>
              </a:cxn>
              <a:cxn ang="0">
                <a:pos x="6" y="5447"/>
              </a:cxn>
              <a:cxn ang="0">
                <a:pos x="0" y="5631"/>
              </a:cxn>
              <a:cxn ang="0">
                <a:pos x="3" y="5816"/>
              </a:cxn>
              <a:cxn ang="0">
                <a:pos x="0" y="6000"/>
              </a:cxn>
              <a:cxn ang="0">
                <a:pos x="0" y="6185"/>
              </a:cxn>
              <a:cxn ang="0">
                <a:pos x="0" y="6369"/>
              </a:cxn>
            </a:cxnLst>
            <a:rect l="0" t="0" r="r" b="b"/>
            <a:pathLst>
              <a:path w="807" h="6369">
                <a:moveTo>
                  <a:pt x="798" y="0"/>
                </a:moveTo>
                <a:lnTo>
                  <a:pt x="807" y="92"/>
                </a:lnTo>
                <a:lnTo>
                  <a:pt x="802" y="184"/>
                </a:lnTo>
                <a:lnTo>
                  <a:pt x="758" y="277"/>
                </a:lnTo>
                <a:lnTo>
                  <a:pt x="572" y="369"/>
                </a:lnTo>
                <a:lnTo>
                  <a:pt x="406" y="462"/>
                </a:lnTo>
                <a:lnTo>
                  <a:pt x="275" y="554"/>
                </a:lnTo>
                <a:lnTo>
                  <a:pt x="162" y="647"/>
                </a:lnTo>
                <a:lnTo>
                  <a:pt x="47" y="739"/>
                </a:lnTo>
                <a:lnTo>
                  <a:pt x="0" y="831"/>
                </a:lnTo>
                <a:lnTo>
                  <a:pt x="0" y="923"/>
                </a:lnTo>
                <a:lnTo>
                  <a:pt x="0" y="1016"/>
                </a:lnTo>
                <a:lnTo>
                  <a:pt x="0" y="1108"/>
                </a:lnTo>
                <a:lnTo>
                  <a:pt x="33" y="1200"/>
                </a:lnTo>
                <a:lnTo>
                  <a:pt x="54" y="1292"/>
                </a:lnTo>
                <a:lnTo>
                  <a:pt x="65" y="1385"/>
                </a:lnTo>
                <a:lnTo>
                  <a:pt x="80" y="1477"/>
                </a:lnTo>
                <a:lnTo>
                  <a:pt x="71" y="1569"/>
                </a:lnTo>
                <a:lnTo>
                  <a:pt x="65" y="1662"/>
                </a:lnTo>
                <a:lnTo>
                  <a:pt x="54" y="1755"/>
                </a:lnTo>
                <a:lnTo>
                  <a:pt x="31" y="1847"/>
                </a:lnTo>
                <a:lnTo>
                  <a:pt x="17" y="1939"/>
                </a:lnTo>
                <a:lnTo>
                  <a:pt x="7" y="2031"/>
                </a:lnTo>
                <a:lnTo>
                  <a:pt x="4" y="2124"/>
                </a:lnTo>
                <a:lnTo>
                  <a:pt x="1" y="2216"/>
                </a:lnTo>
                <a:lnTo>
                  <a:pt x="20" y="2308"/>
                </a:lnTo>
                <a:lnTo>
                  <a:pt x="16" y="2400"/>
                </a:lnTo>
                <a:lnTo>
                  <a:pt x="10" y="2493"/>
                </a:lnTo>
                <a:lnTo>
                  <a:pt x="3" y="2585"/>
                </a:lnTo>
                <a:lnTo>
                  <a:pt x="0" y="2677"/>
                </a:lnTo>
                <a:lnTo>
                  <a:pt x="0" y="2769"/>
                </a:lnTo>
                <a:lnTo>
                  <a:pt x="11" y="2862"/>
                </a:lnTo>
                <a:lnTo>
                  <a:pt x="5" y="2954"/>
                </a:lnTo>
                <a:lnTo>
                  <a:pt x="0" y="3046"/>
                </a:lnTo>
                <a:lnTo>
                  <a:pt x="21" y="3139"/>
                </a:lnTo>
                <a:lnTo>
                  <a:pt x="87" y="3231"/>
                </a:lnTo>
                <a:lnTo>
                  <a:pt x="131" y="3323"/>
                </a:lnTo>
                <a:lnTo>
                  <a:pt x="152" y="3415"/>
                </a:lnTo>
                <a:lnTo>
                  <a:pt x="189" y="3508"/>
                </a:lnTo>
                <a:lnTo>
                  <a:pt x="168" y="3600"/>
                </a:lnTo>
                <a:lnTo>
                  <a:pt x="183" y="3692"/>
                </a:lnTo>
                <a:lnTo>
                  <a:pt x="176" y="3784"/>
                </a:lnTo>
                <a:lnTo>
                  <a:pt x="118" y="3877"/>
                </a:lnTo>
                <a:lnTo>
                  <a:pt x="78" y="3969"/>
                </a:lnTo>
                <a:lnTo>
                  <a:pt x="51" y="4062"/>
                </a:lnTo>
                <a:lnTo>
                  <a:pt x="1" y="4154"/>
                </a:lnTo>
                <a:lnTo>
                  <a:pt x="30" y="4247"/>
                </a:lnTo>
                <a:lnTo>
                  <a:pt x="13" y="4339"/>
                </a:lnTo>
                <a:lnTo>
                  <a:pt x="6" y="4431"/>
                </a:lnTo>
                <a:lnTo>
                  <a:pt x="26" y="4523"/>
                </a:lnTo>
                <a:lnTo>
                  <a:pt x="23" y="4616"/>
                </a:lnTo>
                <a:lnTo>
                  <a:pt x="36" y="4708"/>
                </a:lnTo>
                <a:lnTo>
                  <a:pt x="40" y="4800"/>
                </a:lnTo>
                <a:lnTo>
                  <a:pt x="27" y="4892"/>
                </a:lnTo>
                <a:lnTo>
                  <a:pt x="32" y="4985"/>
                </a:lnTo>
                <a:lnTo>
                  <a:pt x="33" y="5077"/>
                </a:lnTo>
                <a:lnTo>
                  <a:pt x="16" y="5169"/>
                </a:lnTo>
                <a:lnTo>
                  <a:pt x="22" y="5262"/>
                </a:lnTo>
                <a:lnTo>
                  <a:pt x="3" y="5355"/>
                </a:lnTo>
                <a:lnTo>
                  <a:pt x="6" y="5447"/>
                </a:lnTo>
                <a:lnTo>
                  <a:pt x="0" y="5539"/>
                </a:lnTo>
                <a:lnTo>
                  <a:pt x="0" y="5631"/>
                </a:lnTo>
                <a:lnTo>
                  <a:pt x="0" y="5724"/>
                </a:lnTo>
                <a:lnTo>
                  <a:pt x="3" y="5816"/>
                </a:lnTo>
                <a:lnTo>
                  <a:pt x="0" y="5908"/>
                </a:lnTo>
                <a:lnTo>
                  <a:pt x="0" y="6000"/>
                </a:lnTo>
                <a:lnTo>
                  <a:pt x="0" y="6093"/>
                </a:lnTo>
                <a:lnTo>
                  <a:pt x="0" y="6185"/>
                </a:lnTo>
                <a:lnTo>
                  <a:pt x="0" y="6277"/>
                </a:lnTo>
                <a:lnTo>
                  <a:pt x="0" y="636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85" name="Line 49"/>
          <p:cNvSpPr>
            <a:spLocks noChangeShapeType="1"/>
          </p:cNvSpPr>
          <p:nvPr/>
        </p:nvSpPr>
        <p:spPr bwMode="auto">
          <a:xfrm>
            <a:off x="2259013" y="4568825"/>
            <a:ext cx="704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86" name="Line 50"/>
          <p:cNvSpPr>
            <a:spLocks noChangeShapeType="1"/>
          </p:cNvSpPr>
          <p:nvPr/>
        </p:nvSpPr>
        <p:spPr bwMode="auto">
          <a:xfrm flipV="1">
            <a:off x="2359025" y="456882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87" name="Line 51"/>
          <p:cNvSpPr>
            <a:spLocks noChangeShapeType="1"/>
          </p:cNvSpPr>
          <p:nvPr/>
        </p:nvSpPr>
        <p:spPr bwMode="auto">
          <a:xfrm flipV="1">
            <a:off x="2560638" y="4568825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88" name="Line 52"/>
          <p:cNvSpPr>
            <a:spLocks noChangeShapeType="1"/>
          </p:cNvSpPr>
          <p:nvPr/>
        </p:nvSpPr>
        <p:spPr bwMode="auto">
          <a:xfrm flipV="1">
            <a:off x="2762250" y="4568825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89" name="Line 53"/>
          <p:cNvSpPr>
            <a:spLocks noChangeShapeType="1"/>
          </p:cNvSpPr>
          <p:nvPr/>
        </p:nvSpPr>
        <p:spPr bwMode="auto">
          <a:xfrm flipV="1">
            <a:off x="2963863" y="4568825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0" name="Line 54"/>
          <p:cNvSpPr>
            <a:spLocks noChangeShapeType="1"/>
          </p:cNvSpPr>
          <p:nvPr/>
        </p:nvSpPr>
        <p:spPr bwMode="auto">
          <a:xfrm flipV="1">
            <a:off x="2459038" y="4568825"/>
            <a:ext cx="1587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1" name="Line 55"/>
          <p:cNvSpPr>
            <a:spLocks noChangeShapeType="1"/>
          </p:cNvSpPr>
          <p:nvPr/>
        </p:nvSpPr>
        <p:spPr bwMode="auto">
          <a:xfrm flipV="1">
            <a:off x="2660650" y="4568825"/>
            <a:ext cx="1588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2" name="Line 56"/>
          <p:cNvSpPr>
            <a:spLocks noChangeShapeType="1"/>
          </p:cNvSpPr>
          <p:nvPr/>
        </p:nvSpPr>
        <p:spPr bwMode="auto">
          <a:xfrm flipV="1">
            <a:off x="2862263" y="4568825"/>
            <a:ext cx="1587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3" name="Rectangle 57"/>
          <p:cNvSpPr>
            <a:spLocks noChangeArrowheads="1"/>
          </p:cNvSpPr>
          <p:nvPr/>
        </p:nvSpPr>
        <p:spPr bwMode="auto">
          <a:xfrm>
            <a:off x="2195513" y="4675188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94" name="Rectangle 58"/>
          <p:cNvSpPr>
            <a:spLocks noChangeArrowheads="1"/>
          </p:cNvSpPr>
          <p:nvPr/>
        </p:nvSpPr>
        <p:spPr bwMode="auto">
          <a:xfrm>
            <a:off x="2397125" y="4675188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95" name="Rectangle 59"/>
          <p:cNvSpPr>
            <a:spLocks noChangeArrowheads="1"/>
          </p:cNvSpPr>
          <p:nvPr/>
        </p:nvSpPr>
        <p:spPr bwMode="auto">
          <a:xfrm>
            <a:off x="2598738" y="4675188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96" name="Rectangle 60"/>
          <p:cNvSpPr>
            <a:spLocks noChangeArrowheads="1"/>
          </p:cNvSpPr>
          <p:nvPr/>
        </p:nvSpPr>
        <p:spPr bwMode="auto">
          <a:xfrm>
            <a:off x="2800350" y="4675188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197" name="Freeform 61"/>
          <p:cNvSpPr>
            <a:spLocks/>
          </p:cNvSpPr>
          <p:nvPr/>
        </p:nvSpPr>
        <p:spPr bwMode="auto">
          <a:xfrm>
            <a:off x="2259013" y="2514600"/>
            <a:ext cx="381000" cy="2025650"/>
          </a:xfrm>
          <a:custGeom>
            <a:avLst/>
            <a:gdLst/>
            <a:ahLst/>
            <a:cxnLst>
              <a:cxn ang="0">
                <a:pos x="971" y="92"/>
              </a:cxn>
              <a:cxn ang="0">
                <a:pos x="962" y="278"/>
              </a:cxn>
              <a:cxn ang="0">
                <a:pos x="1146" y="462"/>
              </a:cxn>
              <a:cxn ang="0">
                <a:pos x="1087" y="647"/>
              </a:cxn>
              <a:cxn ang="0">
                <a:pos x="1203" y="832"/>
              </a:cxn>
              <a:cxn ang="0">
                <a:pos x="1055" y="1017"/>
              </a:cxn>
              <a:cxn ang="0">
                <a:pos x="801" y="1202"/>
              </a:cxn>
              <a:cxn ang="0">
                <a:pos x="502" y="1387"/>
              </a:cxn>
              <a:cxn ang="0">
                <a:pos x="186" y="1571"/>
              </a:cxn>
              <a:cxn ang="0">
                <a:pos x="74" y="1757"/>
              </a:cxn>
              <a:cxn ang="0">
                <a:pos x="115" y="1941"/>
              </a:cxn>
              <a:cxn ang="0">
                <a:pos x="133" y="2127"/>
              </a:cxn>
              <a:cxn ang="0">
                <a:pos x="123" y="2311"/>
              </a:cxn>
              <a:cxn ang="0">
                <a:pos x="87" y="2496"/>
              </a:cxn>
              <a:cxn ang="0">
                <a:pos x="74" y="2681"/>
              </a:cxn>
              <a:cxn ang="0">
                <a:pos x="94" y="2865"/>
              </a:cxn>
              <a:cxn ang="0">
                <a:pos x="107" y="3049"/>
              </a:cxn>
              <a:cxn ang="0">
                <a:pos x="102" y="3235"/>
              </a:cxn>
              <a:cxn ang="0">
                <a:pos x="85" y="3419"/>
              </a:cxn>
              <a:cxn ang="0">
                <a:pos x="0" y="3605"/>
              </a:cxn>
              <a:cxn ang="0">
                <a:pos x="0" y="3789"/>
              </a:cxn>
              <a:cxn ang="0">
                <a:pos x="0" y="3974"/>
              </a:cxn>
              <a:cxn ang="0">
                <a:pos x="71" y="4159"/>
              </a:cxn>
              <a:cxn ang="0">
                <a:pos x="132" y="4344"/>
              </a:cxn>
              <a:cxn ang="0">
                <a:pos x="170" y="4529"/>
              </a:cxn>
              <a:cxn ang="0">
                <a:pos x="137" y="4714"/>
              </a:cxn>
              <a:cxn ang="0">
                <a:pos x="113" y="4898"/>
              </a:cxn>
              <a:cxn ang="0">
                <a:pos x="132" y="5084"/>
              </a:cxn>
              <a:cxn ang="0">
                <a:pos x="107" y="5268"/>
              </a:cxn>
              <a:cxn ang="0">
                <a:pos x="83" y="5454"/>
              </a:cxn>
              <a:cxn ang="0">
                <a:pos x="57" y="5638"/>
              </a:cxn>
              <a:cxn ang="0">
                <a:pos x="0" y="5823"/>
              </a:cxn>
              <a:cxn ang="0">
                <a:pos x="0" y="6008"/>
              </a:cxn>
              <a:cxn ang="0">
                <a:pos x="0" y="6193"/>
              </a:cxn>
              <a:cxn ang="0">
                <a:pos x="0" y="6378"/>
              </a:cxn>
            </a:cxnLst>
            <a:rect l="0" t="0" r="r" b="b"/>
            <a:pathLst>
              <a:path w="1203" h="6378">
                <a:moveTo>
                  <a:pt x="972" y="0"/>
                </a:moveTo>
                <a:lnTo>
                  <a:pt x="971" y="92"/>
                </a:lnTo>
                <a:lnTo>
                  <a:pt x="909" y="184"/>
                </a:lnTo>
                <a:lnTo>
                  <a:pt x="962" y="278"/>
                </a:lnTo>
                <a:lnTo>
                  <a:pt x="1043" y="370"/>
                </a:lnTo>
                <a:lnTo>
                  <a:pt x="1146" y="462"/>
                </a:lnTo>
                <a:lnTo>
                  <a:pt x="1118" y="554"/>
                </a:lnTo>
                <a:lnTo>
                  <a:pt x="1087" y="647"/>
                </a:lnTo>
                <a:lnTo>
                  <a:pt x="1124" y="740"/>
                </a:lnTo>
                <a:lnTo>
                  <a:pt x="1203" y="832"/>
                </a:lnTo>
                <a:lnTo>
                  <a:pt x="1174" y="924"/>
                </a:lnTo>
                <a:lnTo>
                  <a:pt x="1055" y="1017"/>
                </a:lnTo>
                <a:lnTo>
                  <a:pt x="894" y="1109"/>
                </a:lnTo>
                <a:lnTo>
                  <a:pt x="801" y="1202"/>
                </a:lnTo>
                <a:lnTo>
                  <a:pt x="659" y="1294"/>
                </a:lnTo>
                <a:lnTo>
                  <a:pt x="502" y="1387"/>
                </a:lnTo>
                <a:lnTo>
                  <a:pt x="340" y="1479"/>
                </a:lnTo>
                <a:lnTo>
                  <a:pt x="186" y="1571"/>
                </a:lnTo>
                <a:lnTo>
                  <a:pt x="85" y="1664"/>
                </a:lnTo>
                <a:lnTo>
                  <a:pt x="74" y="1757"/>
                </a:lnTo>
                <a:lnTo>
                  <a:pt x="93" y="1849"/>
                </a:lnTo>
                <a:lnTo>
                  <a:pt x="115" y="1941"/>
                </a:lnTo>
                <a:lnTo>
                  <a:pt x="126" y="2033"/>
                </a:lnTo>
                <a:lnTo>
                  <a:pt x="133" y="2127"/>
                </a:lnTo>
                <a:lnTo>
                  <a:pt x="133" y="2219"/>
                </a:lnTo>
                <a:lnTo>
                  <a:pt x="123" y="2311"/>
                </a:lnTo>
                <a:lnTo>
                  <a:pt x="102" y="2403"/>
                </a:lnTo>
                <a:lnTo>
                  <a:pt x="87" y="2496"/>
                </a:lnTo>
                <a:lnTo>
                  <a:pt x="89" y="2589"/>
                </a:lnTo>
                <a:lnTo>
                  <a:pt x="74" y="2681"/>
                </a:lnTo>
                <a:lnTo>
                  <a:pt x="77" y="2773"/>
                </a:lnTo>
                <a:lnTo>
                  <a:pt x="94" y="2865"/>
                </a:lnTo>
                <a:lnTo>
                  <a:pt x="107" y="2957"/>
                </a:lnTo>
                <a:lnTo>
                  <a:pt x="107" y="3049"/>
                </a:lnTo>
                <a:lnTo>
                  <a:pt x="105" y="3143"/>
                </a:lnTo>
                <a:lnTo>
                  <a:pt x="102" y="3235"/>
                </a:lnTo>
                <a:lnTo>
                  <a:pt x="113" y="3327"/>
                </a:lnTo>
                <a:lnTo>
                  <a:pt x="85" y="3419"/>
                </a:lnTo>
                <a:lnTo>
                  <a:pt x="10" y="3513"/>
                </a:lnTo>
                <a:lnTo>
                  <a:pt x="0" y="3605"/>
                </a:lnTo>
                <a:lnTo>
                  <a:pt x="0" y="3697"/>
                </a:lnTo>
                <a:lnTo>
                  <a:pt x="0" y="3789"/>
                </a:lnTo>
                <a:lnTo>
                  <a:pt x="0" y="3882"/>
                </a:lnTo>
                <a:lnTo>
                  <a:pt x="0" y="3974"/>
                </a:lnTo>
                <a:lnTo>
                  <a:pt x="0" y="4067"/>
                </a:lnTo>
                <a:lnTo>
                  <a:pt x="71" y="4159"/>
                </a:lnTo>
                <a:lnTo>
                  <a:pt x="134" y="4252"/>
                </a:lnTo>
                <a:lnTo>
                  <a:pt x="132" y="4344"/>
                </a:lnTo>
                <a:lnTo>
                  <a:pt x="135" y="4436"/>
                </a:lnTo>
                <a:lnTo>
                  <a:pt x="170" y="4529"/>
                </a:lnTo>
                <a:lnTo>
                  <a:pt x="161" y="4622"/>
                </a:lnTo>
                <a:lnTo>
                  <a:pt x="137" y="4714"/>
                </a:lnTo>
                <a:lnTo>
                  <a:pt x="105" y="4806"/>
                </a:lnTo>
                <a:lnTo>
                  <a:pt x="113" y="4898"/>
                </a:lnTo>
                <a:lnTo>
                  <a:pt x="132" y="4992"/>
                </a:lnTo>
                <a:lnTo>
                  <a:pt x="132" y="5084"/>
                </a:lnTo>
                <a:lnTo>
                  <a:pt x="109" y="5176"/>
                </a:lnTo>
                <a:lnTo>
                  <a:pt x="107" y="5268"/>
                </a:lnTo>
                <a:lnTo>
                  <a:pt x="84" y="5361"/>
                </a:lnTo>
                <a:lnTo>
                  <a:pt x="83" y="5454"/>
                </a:lnTo>
                <a:lnTo>
                  <a:pt x="72" y="5546"/>
                </a:lnTo>
                <a:lnTo>
                  <a:pt x="57" y="5638"/>
                </a:lnTo>
                <a:lnTo>
                  <a:pt x="12" y="5731"/>
                </a:lnTo>
                <a:lnTo>
                  <a:pt x="0" y="5823"/>
                </a:lnTo>
                <a:lnTo>
                  <a:pt x="0" y="5916"/>
                </a:lnTo>
                <a:lnTo>
                  <a:pt x="0" y="6008"/>
                </a:lnTo>
                <a:lnTo>
                  <a:pt x="0" y="6101"/>
                </a:lnTo>
                <a:lnTo>
                  <a:pt x="0" y="6193"/>
                </a:lnTo>
                <a:lnTo>
                  <a:pt x="0" y="6285"/>
                </a:lnTo>
                <a:lnTo>
                  <a:pt x="0" y="63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8" name="Line 62"/>
          <p:cNvSpPr>
            <a:spLocks noChangeShapeType="1"/>
          </p:cNvSpPr>
          <p:nvPr/>
        </p:nvSpPr>
        <p:spPr bwMode="auto">
          <a:xfrm>
            <a:off x="3187700" y="4565650"/>
            <a:ext cx="704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199" name="Line 63"/>
          <p:cNvSpPr>
            <a:spLocks noChangeShapeType="1"/>
          </p:cNvSpPr>
          <p:nvPr/>
        </p:nvSpPr>
        <p:spPr bwMode="auto">
          <a:xfrm flipV="1">
            <a:off x="3287713" y="4565650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0" name="Line 64"/>
          <p:cNvSpPr>
            <a:spLocks noChangeShapeType="1"/>
          </p:cNvSpPr>
          <p:nvPr/>
        </p:nvSpPr>
        <p:spPr bwMode="auto">
          <a:xfrm flipV="1">
            <a:off x="3489325" y="456565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1" name="Line 65"/>
          <p:cNvSpPr>
            <a:spLocks noChangeShapeType="1"/>
          </p:cNvSpPr>
          <p:nvPr/>
        </p:nvSpPr>
        <p:spPr bwMode="auto">
          <a:xfrm flipV="1">
            <a:off x="3690938" y="4565650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2" name="Line 66"/>
          <p:cNvSpPr>
            <a:spLocks noChangeShapeType="1"/>
          </p:cNvSpPr>
          <p:nvPr/>
        </p:nvSpPr>
        <p:spPr bwMode="auto">
          <a:xfrm flipV="1">
            <a:off x="3892550" y="456565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3" name="Line 67"/>
          <p:cNvSpPr>
            <a:spLocks noChangeShapeType="1"/>
          </p:cNvSpPr>
          <p:nvPr/>
        </p:nvSpPr>
        <p:spPr bwMode="auto">
          <a:xfrm flipV="1">
            <a:off x="3187700" y="4565650"/>
            <a:ext cx="1588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4" name="Line 68"/>
          <p:cNvSpPr>
            <a:spLocks noChangeShapeType="1"/>
          </p:cNvSpPr>
          <p:nvPr/>
        </p:nvSpPr>
        <p:spPr bwMode="auto">
          <a:xfrm flipV="1">
            <a:off x="3387725" y="4565650"/>
            <a:ext cx="1588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5" name="Line 69"/>
          <p:cNvSpPr>
            <a:spLocks noChangeShapeType="1"/>
          </p:cNvSpPr>
          <p:nvPr/>
        </p:nvSpPr>
        <p:spPr bwMode="auto">
          <a:xfrm flipV="1">
            <a:off x="3589338" y="4565650"/>
            <a:ext cx="1587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6" name="Line 70"/>
          <p:cNvSpPr>
            <a:spLocks noChangeShapeType="1"/>
          </p:cNvSpPr>
          <p:nvPr/>
        </p:nvSpPr>
        <p:spPr bwMode="auto">
          <a:xfrm flipV="1">
            <a:off x="3790950" y="4565650"/>
            <a:ext cx="1588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07" name="Rectangle 71"/>
          <p:cNvSpPr>
            <a:spLocks noChangeArrowheads="1"/>
          </p:cNvSpPr>
          <p:nvPr/>
        </p:nvSpPr>
        <p:spPr bwMode="auto">
          <a:xfrm>
            <a:off x="3124200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08" name="Rectangle 72"/>
          <p:cNvSpPr>
            <a:spLocks noChangeArrowheads="1"/>
          </p:cNvSpPr>
          <p:nvPr/>
        </p:nvSpPr>
        <p:spPr bwMode="auto">
          <a:xfrm>
            <a:off x="3325813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09" name="Rectangle 73"/>
          <p:cNvSpPr>
            <a:spLocks noChangeArrowheads="1"/>
          </p:cNvSpPr>
          <p:nvPr/>
        </p:nvSpPr>
        <p:spPr bwMode="auto">
          <a:xfrm>
            <a:off x="3527425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10" name="Rectangle 74"/>
          <p:cNvSpPr>
            <a:spLocks noChangeArrowheads="1"/>
          </p:cNvSpPr>
          <p:nvPr/>
        </p:nvSpPr>
        <p:spPr bwMode="auto">
          <a:xfrm>
            <a:off x="3729038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11" name="Line 75"/>
          <p:cNvSpPr>
            <a:spLocks noChangeShapeType="1"/>
          </p:cNvSpPr>
          <p:nvPr/>
        </p:nvSpPr>
        <p:spPr bwMode="auto">
          <a:xfrm>
            <a:off x="3187700" y="2217738"/>
            <a:ext cx="1588" cy="2347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2" name="Freeform 76"/>
          <p:cNvSpPr>
            <a:spLocks/>
          </p:cNvSpPr>
          <p:nvPr/>
        </p:nvSpPr>
        <p:spPr bwMode="auto">
          <a:xfrm>
            <a:off x="3187700" y="2511425"/>
            <a:ext cx="434975" cy="2025650"/>
          </a:xfrm>
          <a:custGeom>
            <a:avLst/>
            <a:gdLst/>
            <a:ahLst/>
            <a:cxnLst>
              <a:cxn ang="0">
                <a:pos x="879" y="92"/>
              </a:cxn>
              <a:cxn ang="0">
                <a:pos x="1068" y="278"/>
              </a:cxn>
              <a:cxn ang="0">
                <a:pos x="1182" y="462"/>
              </a:cxn>
              <a:cxn ang="0">
                <a:pos x="1335" y="647"/>
              </a:cxn>
              <a:cxn ang="0">
                <a:pos x="1295" y="832"/>
              </a:cxn>
              <a:cxn ang="0">
                <a:pos x="1371" y="1017"/>
              </a:cxn>
              <a:cxn ang="0">
                <a:pos x="1338" y="1202"/>
              </a:cxn>
              <a:cxn ang="0">
                <a:pos x="1368" y="1387"/>
              </a:cxn>
              <a:cxn ang="0">
                <a:pos x="1043" y="1571"/>
              </a:cxn>
              <a:cxn ang="0">
                <a:pos x="707" y="1757"/>
              </a:cxn>
              <a:cxn ang="0">
                <a:pos x="397" y="1941"/>
              </a:cxn>
              <a:cxn ang="0">
                <a:pos x="115" y="2127"/>
              </a:cxn>
              <a:cxn ang="0">
                <a:pos x="93" y="2311"/>
              </a:cxn>
              <a:cxn ang="0">
                <a:pos x="64" y="2496"/>
              </a:cxn>
              <a:cxn ang="0">
                <a:pos x="29" y="2681"/>
              </a:cxn>
              <a:cxn ang="0">
                <a:pos x="31" y="2865"/>
              </a:cxn>
              <a:cxn ang="0">
                <a:pos x="7" y="3049"/>
              </a:cxn>
              <a:cxn ang="0">
                <a:pos x="99" y="3235"/>
              </a:cxn>
              <a:cxn ang="0">
                <a:pos x="178" y="3419"/>
              </a:cxn>
              <a:cxn ang="0">
                <a:pos x="221" y="3605"/>
              </a:cxn>
              <a:cxn ang="0">
                <a:pos x="202" y="3789"/>
              </a:cxn>
              <a:cxn ang="0">
                <a:pos x="107" y="3974"/>
              </a:cxn>
              <a:cxn ang="0">
                <a:pos x="0" y="4159"/>
              </a:cxn>
              <a:cxn ang="0">
                <a:pos x="0" y="4344"/>
              </a:cxn>
              <a:cxn ang="0">
                <a:pos x="0" y="4529"/>
              </a:cxn>
              <a:cxn ang="0">
                <a:pos x="0" y="4714"/>
              </a:cxn>
              <a:cxn ang="0">
                <a:pos x="0" y="4898"/>
              </a:cxn>
              <a:cxn ang="0">
                <a:pos x="0" y="5084"/>
              </a:cxn>
              <a:cxn ang="0">
                <a:pos x="0" y="5268"/>
              </a:cxn>
              <a:cxn ang="0">
                <a:pos x="0" y="5454"/>
              </a:cxn>
              <a:cxn ang="0">
                <a:pos x="0" y="5638"/>
              </a:cxn>
              <a:cxn ang="0">
                <a:pos x="110" y="5823"/>
              </a:cxn>
              <a:cxn ang="0">
                <a:pos x="218" y="6008"/>
              </a:cxn>
              <a:cxn ang="0">
                <a:pos x="220" y="6193"/>
              </a:cxn>
              <a:cxn ang="0">
                <a:pos x="291" y="6378"/>
              </a:cxn>
            </a:cxnLst>
            <a:rect l="0" t="0" r="r" b="b"/>
            <a:pathLst>
              <a:path w="1371" h="6378">
                <a:moveTo>
                  <a:pt x="738" y="0"/>
                </a:moveTo>
                <a:lnTo>
                  <a:pt x="879" y="92"/>
                </a:lnTo>
                <a:lnTo>
                  <a:pt x="994" y="184"/>
                </a:lnTo>
                <a:lnTo>
                  <a:pt x="1068" y="278"/>
                </a:lnTo>
                <a:lnTo>
                  <a:pt x="1134" y="370"/>
                </a:lnTo>
                <a:lnTo>
                  <a:pt x="1182" y="462"/>
                </a:lnTo>
                <a:lnTo>
                  <a:pt x="1284" y="554"/>
                </a:lnTo>
                <a:lnTo>
                  <a:pt x="1335" y="647"/>
                </a:lnTo>
                <a:lnTo>
                  <a:pt x="1286" y="740"/>
                </a:lnTo>
                <a:lnTo>
                  <a:pt x="1295" y="832"/>
                </a:lnTo>
                <a:lnTo>
                  <a:pt x="1338" y="924"/>
                </a:lnTo>
                <a:lnTo>
                  <a:pt x="1371" y="1017"/>
                </a:lnTo>
                <a:lnTo>
                  <a:pt x="1340" y="1109"/>
                </a:lnTo>
                <a:lnTo>
                  <a:pt x="1338" y="1202"/>
                </a:lnTo>
                <a:lnTo>
                  <a:pt x="1345" y="1294"/>
                </a:lnTo>
                <a:lnTo>
                  <a:pt x="1368" y="1387"/>
                </a:lnTo>
                <a:lnTo>
                  <a:pt x="1248" y="1479"/>
                </a:lnTo>
                <a:lnTo>
                  <a:pt x="1043" y="1571"/>
                </a:lnTo>
                <a:lnTo>
                  <a:pt x="835" y="1664"/>
                </a:lnTo>
                <a:lnTo>
                  <a:pt x="707" y="1757"/>
                </a:lnTo>
                <a:lnTo>
                  <a:pt x="551" y="1849"/>
                </a:lnTo>
                <a:lnTo>
                  <a:pt x="397" y="1941"/>
                </a:lnTo>
                <a:lnTo>
                  <a:pt x="230" y="2033"/>
                </a:lnTo>
                <a:lnTo>
                  <a:pt x="115" y="2127"/>
                </a:lnTo>
                <a:lnTo>
                  <a:pt x="80" y="2219"/>
                </a:lnTo>
                <a:lnTo>
                  <a:pt x="93" y="2311"/>
                </a:lnTo>
                <a:lnTo>
                  <a:pt x="82" y="2403"/>
                </a:lnTo>
                <a:lnTo>
                  <a:pt x="64" y="2496"/>
                </a:lnTo>
                <a:lnTo>
                  <a:pt x="40" y="2589"/>
                </a:lnTo>
                <a:lnTo>
                  <a:pt x="29" y="2681"/>
                </a:lnTo>
                <a:lnTo>
                  <a:pt x="39" y="2773"/>
                </a:lnTo>
                <a:lnTo>
                  <a:pt x="31" y="2865"/>
                </a:lnTo>
                <a:lnTo>
                  <a:pt x="5" y="2957"/>
                </a:lnTo>
                <a:lnTo>
                  <a:pt x="7" y="3049"/>
                </a:lnTo>
                <a:lnTo>
                  <a:pt x="41" y="3143"/>
                </a:lnTo>
                <a:lnTo>
                  <a:pt x="99" y="3235"/>
                </a:lnTo>
                <a:lnTo>
                  <a:pt x="160" y="3327"/>
                </a:lnTo>
                <a:lnTo>
                  <a:pt x="178" y="3419"/>
                </a:lnTo>
                <a:lnTo>
                  <a:pt x="212" y="3513"/>
                </a:lnTo>
                <a:lnTo>
                  <a:pt x="221" y="3605"/>
                </a:lnTo>
                <a:lnTo>
                  <a:pt x="234" y="3697"/>
                </a:lnTo>
                <a:lnTo>
                  <a:pt x="202" y="3789"/>
                </a:lnTo>
                <a:lnTo>
                  <a:pt x="188" y="3882"/>
                </a:lnTo>
                <a:lnTo>
                  <a:pt x="107" y="3974"/>
                </a:lnTo>
                <a:lnTo>
                  <a:pt x="55" y="4067"/>
                </a:lnTo>
                <a:lnTo>
                  <a:pt x="0" y="4159"/>
                </a:lnTo>
                <a:lnTo>
                  <a:pt x="0" y="4252"/>
                </a:lnTo>
                <a:lnTo>
                  <a:pt x="0" y="4344"/>
                </a:lnTo>
                <a:lnTo>
                  <a:pt x="0" y="4436"/>
                </a:lnTo>
                <a:lnTo>
                  <a:pt x="0" y="4529"/>
                </a:lnTo>
                <a:lnTo>
                  <a:pt x="0" y="4622"/>
                </a:lnTo>
                <a:lnTo>
                  <a:pt x="0" y="4714"/>
                </a:lnTo>
                <a:lnTo>
                  <a:pt x="0" y="4806"/>
                </a:lnTo>
                <a:lnTo>
                  <a:pt x="0" y="4898"/>
                </a:lnTo>
                <a:lnTo>
                  <a:pt x="0" y="4992"/>
                </a:lnTo>
                <a:lnTo>
                  <a:pt x="0" y="5084"/>
                </a:lnTo>
                <a:lnTo>
                  <a:pt x="0" y="5176"/>
                </a:lnTo>
                <a:lnTo>
                  <a:pt x="0" y="5268"/>
                </a:lnTo>
                <a:lnTo>
                  <a:pt x="0" y="5361"/>
                </a:lnTo>
                <a:lnTo>
                  <a:pt x="0" y="5454"/>
                </a:lnTo>
                <a:lnTo>
                  <a:pt x="0" y="5546"/>
                </a:lnTo>
                <a:lnTo>
                  <a:pt x="0" y="5638"/>
                </a:lnTo>
                <a:lnTo>
                  <a:pt x="11" y="5731"/>
                </a:lnTo>
                <a:lnTo>
                  <a:pt x="110" y="5823"/>
                </a:lnTo>
                <a:lnTo>
                  <a:pt x="181" y="5916"/>
                </a:lnTo>
                <a:lnTo>
                  <a:pt x="218" y="6008"/>
                </a:lnTo>
                <a:lnTo>
                  <a:pt x="197" y="6101"/>
                </a:lnTo>
                <a:lnTo>
                  <a:pt x="220" y="6193"/>
                </a:lnTo>
                <a:lnTo>
                  <a:pt x="246" y="6285"/>
                </a:lnTo>
                <a:lnTo>
                  <a:pt x="291" y="6378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3" name="Line 77"/>
          <p:cNvSpPr>
            <a:spLocks noChangeShapeType="1"/>
          </p:cNvSpPr>
          <p:nvPr/>
        </p:nvSpPr>
        <p:spPr bwMode="auto">
          <a:xfrm>
            <a:off x="5030788" y="4570413"/>
            <a:ext cx="708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4" name="Line 78"/>
          <p:cNvSpPr>
            <a:spLocks noChangeShapeType="1"/>
          </p:cNvSpPr>
          <p:nvPr/>
        </p:nvSpPr>
        <p:spPr bwMode="auto">
          <a:xfrm flipV="1">
            <a:off x="5132388" y="4570413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5" name="Line 79"/>
          <p:cNvSpPr>
            <a:spLocks noChangeShapeType="1"/>
          </p:cNvSpPr>
          <p:nvPr/>
        </p:nvSpPr>
        <p:spPr bwMode="auto">
          <a:xfrm flipV="1">
            <a:off x="5334000" y="4570413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6" name="Line 80"/>
          <p:cNvSpPr>
            <a:spLocks noChangeShapeType="1"/>
          </p:cNvSpPr>
          <p:nvPr/>
        </p:nvSpPr>
        <p:spPr bwMode="auto">
          <a:xfrm flipV="1">
            <a:off x="5537200" y="4570413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7" name="Line 81"/>
          <p:cNvSpPr>
            <a:spLocks noChangeShapeType="1"/>
          </p:cNvSpPr>
          <p:nvPr/>
        </p:nvSpPr>
        <p:spPr bwMode="auto">
          <a:xfrm flipV="1">
            <a:off x="5738813" y="4570413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8" name="Line 82"/>
          <p:cNvSpPr>
            <a:spLocks noChangeShapeType="1"/>
          </p:cNvSpPr>
          <p:nvPr/>
        </p:nvSpPr>
        <p:spPr bwMode="auto">
          <a:xfrm flipV="1">
            <a:off x="5030788" y="457041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19" name="Line 83"/>
          <p:cNvSpPr>
            <a:spLocks noChangeShapeType="1"/>
          </p:cNvSpPr>
          <p:nvPr/>
        </p:nvSpPr>
        <p:spPr bwMode="auto">
          <a:xfrm flipV="1">
            <a:off x="5232400" y="457041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0" name="Line 84"/>
          <p:cNvSpPr>
            <a:spLocks noChangeShapeType="1"/>
          </p:cNvSpPr>
          <p:nvPr/>
        </p:nvSpPr>
        <p:spPr bwMode="auto">
          <a:xfrm flipV="1">
            <a:off x="5435600" y="457041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1" name="Line 85"/>
          <p:cNvSpPr>
            <a:spLocks noChangeShapeType="1"/>
          </p:cNvSpPr>
          <p:nvPr/>
        </p:nvSpPr>
        <p:spPr bwMode="auto">
          <a:xfrm flipV="1">
            <a:off x="5638800" y="457041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2" name="Rectangle 86"/>
          <p:cNvSpPr>
            <a:spLocks noChangeArrowheads="1"/>
          </p:cNvSpPr>
          <p:nvPr/>
        </p:nvSpPr>
        <p:spPr bwMode="auto">
          <a:xfrm>
            <a:off x="4967288" y="46767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23" name="Rectangle 87"/>
          <p:cNvSpPr>
            <a:spLocks noChangeArrowheads="1"/>
          </p:cNvSpPr>
          <p:nvPr/>
        </p:nvSpPr>
        <p:spPr bwMode="auto">
          <a:xfrm>
            <a:off x="5170488" y="46767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24" name="Rectangle 88"/>
          <p:cNvSpPr>
            <a:spLocks noChangeArrowheads="1"/>
          </p:cNvSpPr>
          <p:nvPr/>
        </p:nvSpPr>
        <p:spPr bwMode="auto">
          <a:xfrm>
            <a:off x="5372100" y="46767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25" name="Rectangle 89"/>
          <p:cNvSpPr>
            <a:spLocks noChangeArrowheads="1"/>
          </p:cNvSpPr>
          <p:nvPr/>
        </p:nvSpPr>
        <p:spPr bwMode="auto">
          <a:xfrm>
            <a:off x="5575300" y="4676775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26" name="Line 90"/>
          <p:cNvSpPr>
            <a:spLocks noChangeShapeType="1"/>
          </p:cNvSpPr>
          <p:nvPr/>
        </p:nvSpPr>
        <p:spPr bwMode="auto">
          <a:xfrm>
            <a:off x="5030788" y="2209800"/>
            <a:ext cx="1587" cy="2360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7" name="Freeform 91"/>
          <p:cNvSpPr>
            <a:spLocks/>
          </p:cNvSpPr>
          <p:nvPr/>
        </p:nvSpPr>
        <p:spPr bwMode="auto">
          <a:xfrm>
            <a:off x="5030788" y="2505075"/>
            <a:ext cx="473075" cy="2035175"/>
          </a:xfrm>
          <a:custGeom>
            <a:avLst/>
            <a:gdLst/>
            <a:ahLst/>
            <a:cxnLst>
              <a:cxn ang="0">
                <a:pos x="1274" y="92"/>
              </a:cxn>
              <a:cxn ang="0">
                <a:pos x="1289" y="279"/>
              </a:cxn>
              <a:cxn ang="0">
                <a:pos x="1410" y="464"/>
              </a:cxn>
              <a:cxn ang="0">
                <a:pos x="1407" y="650"/>
              </a:cxn>
              <a:cxn ang="0">
                <a:pos x="1329" y="836"/>
              </a:cxn>
              <a:cxn ang="0">
                <a:pos x="1318" y="1022"/>
              </a:cxn>
              <a:cxn ang="0">
                <a:pos x="1376" y="1207"/>
              </a:cxn>
              <a:cxn ang="0">
                <a:pos x="1480" y="1394"/>
              </a:cxn>
              <a:cxn ang="0">
                <a:pos x="1446" y="1579"/>
              </a:cxn>
              <a:cxn ang="0">
                <a:pos x="1208" y="1765"/>
              </a:cxn>
              <a:cxn ang="0">
                <a:pos x="932" y="1951"/>
              </a:cxn>
              <a:cxn ang="0">
                <a:pos x="596" y="2137"/>
              </a:cxn>
              <a:cxn ang="0">
                <a:pos x="310" y="2322"/>
              </a:cxn>
              <a:cxn ang="0">
                <a:pos x="161" y="2509"/>
              </a:cxn>
              <a:cxn ang="0">
                <a:pos x="155" y="2694"/>
              </a:cxn>
              <a:cxn ang="0">
                <a:pos x="195" y="2879"/>
              </a:cxn>
              <a:cxn ang="0">
                <a:pos x="209" y="3064"/>
              </a:cxn>
              <a:cxn ang="0">
                <a:pos x="213" y="3251"/>
              </a:cxn>
              <a:cxn ang="0">
                <a:pos x="264" y="3436"/>
              </a:cxn>
              <a:cxn ang="0">
                <a:pos x="153" y="3622"/>
              </a:cxn>
              <a:cxn ang="0">
                <a:pos x="71" y="3808"/>
              </a:cxn>
              <a:cxn ang="0">
                <a:pos x="0" y="3994"/>
              </a:cxn>
              <a:cxn ang="0">
                <a:pos x="0" y="4179"/>
              </a:cxn>
              <a:cxn ang="0">
                <a:pos x="111" y="4366"/>
              </a:cxn>
              <a:cxn ang="0">
                <a:pos x="165" y="4551"/>
              </a:cxn>
              <a:cxn ang="0">
                <a:pos x="157" y="4737"/>
              </a:cxn>
              <a:cxn ang="0">
                <a:pos x="81" y="4923"/>
              </a:cxn>
              <a:cxn ang="0">
                <a:pos x="88" y="5109"/>
              </a:cxn>
              <a:cxn ang="0">
                <a:pos x="34" y="5294"/>
              </a:cxn>
              <a:cxn ang="0">
                <a:pos x="18" y="5481"/>
              </a:cxn>
              <a:cxn ang="0">
                <a:pos x="0" y="5666"/>
              </a:cxn>
              <a:cxn ang="0">
                <a:pos x="0" y="5852"/>
              </a:cxn>
              <a:cxn ang="0">
                <a:pos x="0" y="6038"/>
              </a:cxn>
              <a:cxn ang="0">
                <a:pos x="0" y="6224"/>
              </a:cxn>
              <a:cxn ang="0">
                <a:pos x="0" y="6409"/>
              </a:cxn>
            </a:cxnLst>
            <a:rect l="0" t="0" r="r" b="b"/>
            <a:pathLst>
              <a:path w="1492" h="6409">
                <a:moveTo>
                  <a:pt x="1214" y="0"/>
                </a:moveTo>
                <a:lnTo>
                  <a:pt x="1274" y="92"/>
                </a:lnTo>
                <a:lnTo>
                  <a:pt x="1260" y="185"/>
                </a:lnTo>
                <a:lnTo>
                  <a:pt x="1289" y="279"/>
                </a:lnTo>
                <a:lnTo>
                  <a:pt x="1347" y="371"/>
                </a:lnTo>
                <a:lnTo>
                  <a:pt x="1410" y="464"/>
                </a:lnTo>
                <a:lnTo>
                  <a:pt x="1415" y="557"/>
                </a:lnTo>
                <a:lnTo>
                  <a:pt x="1407" y="650"/>
                </a:lnTo>
                <a:lnTo>
                  <a:pt x="1320" y="743"/>
                </a:lnTo>
                <a:lnTo>
                  <a:pt x="1329" y="836"/>
                </a:lnTo>
                <a:lnTo>
                  <a:pt x="1335" y="928"/>
                </a:lnTo>
                <a:lnTo>
                  <a:pt x="1318" y="1022"/>
                </a:lnTo>
                <a:lnTo>
                  <a:pt x="1348" y="1115"/>
                </a:lnTo>
                <a:lnTo>
                  <a:pt x="1376" y="1207"/>
                </a:lnTo>
                <a:lnTo>
                  <a:pt x="1402" y="1300"/>
                </a:lnTo>
                <a:lnTo>
                  <a:pt x="1480" y="1394"/>
                </a:lnTo>
                <a:lnTo>
                  <a:pt x="1492" y="1486"/>
                </a:lnTo>
                <a:lnTo>
                  <a:pt x="1446" y="1579"/>
                </a:lnTo>
                <a:lnTo>
                  <a:pt x="1334" y="1672"/>
                </a:lnTo>
                <a:lnTo>
                  <a:pt x="1208" y="1765"/>
                </a:lnTo>
                <a:lnTo>
                  <a:pt x="1085" y="1858"/>
                </a:lnTo>
                <a:lnTo>
                  <a:pt x="932" y="1951"/>
                </a:lnTo>
                <a:lnTo>
                  <a:pt x="763" y="2043"/>
                </a:lnTo>
                <a:lnTo>
                  <a:pt x="596" y="2137"/>
                </a:lnTo>
                <a:lnTo>
                  <a:pt x="431" y="2230"/>
                </a:lnTo>
                <a:lnTo>
                  <a:pt x="310" y="2322"/>
                </a:lnTo>
                <a:lnTo>
                  <a:pt x="214" y="2415"/>
                </a:lnTo>
                <a:lnTo>
                  <a:pt x="161" y="2509"/>
                </a:lnTo>
                <a:lnTo>
                  <a:pt x="158" y="2601"/>
                </a:lnTo>
                <a:lnTo>
                  <a:pt x="155" y="2694"/>
                </a:lnTo>
                <a:lnTo>
                  <a:pt x="168" y="2787"/>
                </a:lnTo>
                <a:lnTo>
                  <a:pt x="195" y="2879"/>
                </a:lnTo>
                <a:lnTo>
                  <a:pt x="203" y="2972"/>
                </a:lnTo>
                <a:lnTo>
                  <a:pt x="209" y="3064"/>
                </a:lnTo>
                <a:lnTo>
                  <a:pt x="220" y="3158"/>
                </a:lnTo>
                <a:lnTo>
                  <a:pt x="213" y="3251"/>
                </a:lnTo>
                <a:lnTo>
                  <a:pt x="235" y="3343"/>
                </a:lnTo>
                <a:lnTo>
                  <a:pt x="264" y="3436"/>
                </a:lnTo>
                <a:lnTo>
                  <a:pt x="245" y="3530"/>
                </a:lnTo>
                <a:lnTo>
                  <a:pt x="153" y="3622"/>
                </a:lnTo>
                <a:lnTo>
                  <a:pt x="106" y="3715"/>
                </a:lnTo>
                <a:lnTo>
                  <a:pt x="71" y="3808"/>
                </a:lnTo>
                <a:lnTo>
                  <a:pt x="24" y="3901"/>
                </a:lnTo>
                <a:lnTo>
                  <a:pt x="0" y="3994"/>
                </a:lnTo>
                <a:lnTo>
                  <a:pt x="0" y="4087"/>
                </a:lnTo>
                <a:lnTo>
                  <a:pt x="0" y="4179"/>
                </a:lnTo>
                <a:lnTo>
                  <a:pt x="78" y="4273"/>
                </a:lnTo>
                <a:lnTo>
                  <a:pt x="111" y="4366"/>
                </a:lnTo>
                <a:lnTo>
                  <a:pt x="116" y="4458"/>
                </a:lnTo>
                <a:lnTo>
                  <a:pt x="165" y="4551"/>
                </a:lnTo>
                <a:lnTo>
                  <a:pt x="182" y="4645"/>
                </a:lnTo>
                <a:lnTo>
                  <a:pt x="157" y="4737"/>
                </a:lnTo>
                <a:lnTo>
                  <a:pt x="97" y="4830"/>
                </a:lnTo>
                <a:lnTo>
                  <a:pt x="81" y="4923"/>
                </a:lnTo>
                <a:lnTo>
                  <a:pt x="89" y="5016"/>
                </a:lnTo>
                <a:lnTo>
                  <a:pt x="88" y="5109"/>
                </a:lnTo>
                <a:lnTo>
                  <a:pt x="60" y="5202"/>
                </a:lnTo>
                <a:lnTo>
                  <a:pt x="34" y="5294"/>
                </a:lnTo>
                <a:lnTo>
                  <a:pt x="13" y="5388"/>
                </a:lnTo>
                <a:lnTo>
                  <a:pt x="18" y="5481"/>
                </a:lnTo>
                <a:lnTo>
                  <a:pt x="5" y="5573"/>
                </a:lnTo>
                <a:lnTo>
                  <a:pt x="0" y="5666"/>
                </a:lnTo>
                <a:lnTo>
                  <a:pt x="0" y="5760"/>
                </a:lnTo>
                <a:lnTo>
                  <a:pt x="0" y="5852"/>
                </a:lnTo>
                <a:lnTo>
                  <a:pt x="0" y="5945"/>
                </a:lnTo>
                <a:lnTo>
                  <a:pt x="0" y="6038"/>
                </a:lnTo>
                <a:lnTo>
                  <a:pt x="0" y="6131"/>
                </a:lnTo>
                <a:lnTo>
                  <a:pt x="0" y="6224"/>
                </a:lnTo>
                <a:lnTo>
                  <a:pt x="0" y="6317"/>
                </a:lnTo>
                <a:lnTo>
                  <a:pt x="0" y="640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8" name="Line 92"/>
          <p:cNvSpPr>
            <a:spLocks noChangeShapeType="1"/>
          </p:cNvSpPr>
          <p:nvPr/>
        </p:nvSpPr>
        <p:spPr bwMode="auto">
          <a:xfrm>
            <a:off x="5995988" y="4565650"/>
            <a:ext cx="7064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29" name="Line 93"/>
          <p:cNvSpPr>
            <a:spLocks noChangeShapeType="1"/>
          </p:cNvSpPr>
          <p:nvPr/>
        </p:nvSpPr>
        <p:spPr bwMode="auto">
          <a:xfrm flipV="1">
            <a:off x="6096000" y="456565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0" name="Line 94"/>
          <p:cNvSpPr>
            <a:spLocks noChangeShapeType="1"/>
          </p:cNvSpPr>
          <p:nvPr/>
        </p:nvSpPr>
        <p:spPr bwMode="auto">
          <a:xfrm flipV="1">
            <a:off x="6297613" y="4565650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1" name="Line 95"/>
          <p:cNvSpPr>
            <a:spLocks noChangeShapeType="1"/>
          </p:cNvSpPr>
          <p:nvPr/>
        </p:nvSpPr>
        <p:spPr bwMode="auto">
          <a:xfrm flipV="1">
            <a:off x="6500813" y="4565650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2" name="Line 96"/>
          <p:cNvSpPr>
            <a:spLocks noChangeShapeType="1"/>
          </p:cNvSpPr>
          <p:nvPr/>
        </p:nvSpPr>
        <p:spPr bwMode="auto">
          <a:xfrm flipV="1">
            <a:off x="6702425" y="4565650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3" name="Line 97"/>
          <p:cNvSpPr>
            <a:spLocks noChangeShapeType="1"/>
          </p:cNvSpPr>
          <p:nvPr/>
        </p:nvSpPr>
        <p:spPr bwMode="auto">
          <a:xfrm flipV="1">
            <a:off x="5995988" y="4565650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4" name="Line 98"/>
          <p:cNvSpPr>
            <a:spLocks noChangeShapeType="1"/>
          </p:cNvSpPr>
          <p:nvPr/>
        </p:nvSpPr>
        <p:spPr bwMode="auto">
          <a:xfrm flipV="1">
            <a:off x="6197600" y="4565650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5" name="Line 99"/>
          <p:cNvSpPr>
            <a:spLocks noChangeShapeType="1"/>
          </p:cNvSpPr>
          <p:nvPr/>
        </p:nvSpPr>
        <p:spPr bwMode="auto">
          <a:xfrm flipV="1">
            <a:off x="6399213" y="4565650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6" name="Line 100"/>
          <p:cNvSpPr>
            <a:spLocks noChangeShapeType="1"/>
          </p:cNvSpPr>
          <p:nvPr/>
        </p:nvSpPr>
        <p:spPr bwMode="auto">
          <a:xfrm flipV="1">
            <a:off x="6600825" y="4565650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37" name="Rectangle 101"/>
          <p:cNvSpPr>
            <a:spLocks noChangeArrowheads="1"/>
          </p:cNvSpPr>
          <p:nvPr/>
        </p:nvSpPr>
        <p:spPr bwMode="auto">
          <a:xfrm>
            <a:off x="5932488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38" name="Rectangle 102"/>
          <p:cNvSpPr>
            <a:spLocks noChangeArrowheads="1"/>
          </p:cNvSpPr>
          <p:nvPr/>
        </p:nvSpPr>
        <p:spPr bwMode="auto">
          <a:xfrm>
            <a:off x="6134100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39" name="Rectangle 103"/>
          <p:cNvSpPr>
            <a:spLocks noChangeArrowheads="1"/>
          </p:cNvSpPr>
          <p:nvPr/>
        </p:nvSpPr>
        <p:spPr bwMode="auto">
          <a:xfrm>
            <a:off x="6335713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40" name="Rectangle 104"/>
          <p:cNvSpPr>
            <a:spLocks noChangeArrowheads="1"/>
          </p:cNvSpPr>
          <p:nvPr/>
        </p:nvSpPr>
        <p:spPr bwMode="auto">
          <a:xfrm>
            <a:off x="6538913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41" name="Line 105"/>
          <p:cNvSpPr>
            <a:spLocks noChangeShapeType="1"/>
          </p:cNvSpPr>
          <p:nvPr/>
        </p:nvSpPr>
        <p:spPr bwMode="auto">
          <a:xfrm>
            <a:off x="5995988" y="2212975"/>
            <a:ext cx="1587" cy="23526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2" name="Freeform 106"/>
          <p:cNvSpPr>
            <a:spLocks/>
          </p:cNvSpPr>
          <p:nvPr/>
        </p:nvSpPr>
        <p:spPr bwMode="auto">
          <a:xfrm>
            <a:off x="5995988" y="2506663"/>
            <a:ext cx="436562" cy="2028825"/>
          </a:xfrm>
          <a:custGeom>
            <a:avLst/>
            <a:gdLst/>
            <a:ahLst/>
            <a:cxnLst>
              <a:cxn ang="0">
                <a:pos x="1030" y="92"/>
              </a:cxn>
              <a:cxn ang="0">
                <a:pos x="1180" y="278"/>
              </a:cxn>
              <a:cxn ang="0">
                <a:pos x="1307" y="463"/>
              </a:cxn>
              <a:cxn ang="0">
                <a:pos x="1318" y="648"/>
              </a:cxn>
              <a:cxn ang="0">
                <a:pos x="1279" y="833"/>
              </a:cxn>
              <a:cxn ang="0">
                <a:pos x="1300" y="1019"/>
              </a:cxn>
              <a:cxn ang="0">
                <a:pos x="1345" y="1204"/>
              </a:cxn>
              <a:cxn ang="0">
                <a:pos x="1375" y="1389"/>
              </a:cxn>
              <a:cxn ang="0">
                <a:pos x="1269" y="1574"/>
              </a:cxn>
              <a:cxn ang="0">
                <a:pos x="1077" y="1760"/>
              </a:cxn>
              <a:cxn ang="0">
                <a:pos x="937" y="1945"/>
              </a:cxn>
              <a:cxn ang="0">
                <a:pos x="648" y="2130"/>
              </a:cxn>
              <a:cxn ang="0">
                <a:pos x="444" y="2315"/>
              </a:cxn>
              <a:cxn ang="0">
                <a:pos x="285" y="2501"/>
              </a:cxn>
              <a:cxn ang="0">
                <a:pos x="187" y="2686"/>
              </a:cxn>
              <a:cxn ang="0">
                <a:pos x="172" y="2870"/>
              </a:cxn>
              <a:cxn ang="0">
                <a:pos x="152" y="3055"/>
              </a:cxn>
              <a:cxn ang="0">
                <a:pos x="258" y="3241"/>
              </a:cxn>
              <a:cxn ang="0">
                <a:pos x="409" y="3425"/>
              </a:cxn>
              <a:cxn ang="0">
                <a:pos x="435" y="3611"/>
              </a:cxn>
              <a:cxn ang="0">
                <a:pos x="374" y="3796"/>
              </a:cxn>
              <a:cxn ang="0">
                <a:pos x="163" y="3982"/>
              </a:cxn>
              <a:cxn ang="0">
                <a:pos x="0" y="4166"/>
              </a:cxn>
              <a:cxn ang="0">
                <a:pos x="0" y="4352"/>
              </a:cxn>
              <a:cxn ang="0">
                <a:pos x="0" y="4537"/>
              </a:cxn>
              <a:cxn ang="0">
                <a:pos x="0" y="4723"/>
              </a:cxn>
              <a:cxn ang="0">
                <a:pos x="0" y="4907"/>
              </a:cxn>
              <a:cxn ang="0">
                <a:pos x="0" y="5093"/>
              </a:cxn>
              <a:cxn ang="0">
                <a:pos x="0" y="5278"/>
              </a:cxn>
              <a:cxn ang="0">
                <a:pos x="0" y="5464"/>
              </a:cxn>
              <a:cxn ang="0">
                <a:pos x="0" y="5648"/>
              </a:cxn>
              <a:cxn ang="0">
                <a:pos x="0" y="5834"/>
              </a:cxn>
              <a:cxn ang="0">
                <a:pos x="0" y="6019"/>
              </a:cxn>
              <a:cxn ang="0">
                <a:pos x="0" y="6205"/>
              </a:cxn>
              <a:cxn ang="0">
                <a:pos x="0" y="6389"/>
              </a:cxn>
            </a:cxnLst>
            <a:rect l="0" t="0" r="r" b="b"/>
            <a:pathLst>
              <a:path w="1375" h="6389">
                <a:moveTo>
                  <a:pt x="904" y="0"/>
                </a:moveTo>
                <a:lnTo>
                  <a:pt x="1030" y="92"/>
                </a:lnTo>
                <a:lnTo>
                  <a:pt x="1087" y="184"/>
                </a:lnTo>
                <a:lnTo>
                  <a:pt x="1180" y="278"/>
                </a:lnTo>
                <a:lnTo>
                  <a:pt x="1258" y="370"/>
                </a:lnTo>
                <a:lnTo>
                  <a:pt x="1307" y="463"/>
                </a:lnTo>
                <a:lnTo>
                  <a:pt x="1329" y="555"/>
                </a:lnTo>
                <a:lnTo>
                  <a:pt x="1318" y="648"/>
                </a:lnTo>
                <a:lnTo>
                  <a:pt x="1282" y="741"/>
                </a:lnTo>
                <a:lnTo>
                  <a:pt x="1279" y="833"/>
                </a:lnTo>
                <a:lnTo>
                  <a:pt x="1286" y="925"/>
                </a:lnTo>
                <a:lnTo>
                  <a:pt x="1300" y="1019"/>
                </a:lnTo>
                <a:lnTo>
                  <a:pt x="1351" y="1111"/>
                </a:lnTo>
                <a:lnTo>
                  <a:pt x="1345" y="1204"/>
                </a:lnTo>
                <a:lnTo>
                  <a:pt x="1349" y="1296"/>
                </a:lnTo>
                <a:lnTo>
                  <a:pt x="1375" y="1389"/>
                </a:lnTo>
                <a:lnTo>
                  <a:pt x="1366" y="1482"/>
                </a:lnTo>
                <a:lnTo>
                  <a:pt x="1269" y="1574"/>
                </a:lnTo>
                <a:lnTo>
                  <a:pt x="1152" y="1666"/>
                </a:lnTo>
                <a:lnTo>
                  <a:pt x="1077" y="1760"/>
                </a:lnTo>
                <a:lnTo>
                  <a:pt x="1031" y="1852"/>
                </a:lnTo>
                <a:lnTo>
                  <a:pt x="937" y="1945"/>
                </a:lnTo>
                <a:lnTo>
                  <a:pt x="794" y="2037"/>
                </a:lnTo>
                <a:lnTo>
                  <a:pt x="648" y="2130"/>
                </a:lnTo>
                <a:lnTo>
                  <a:pt x="522" y="2223"/>
                </a:lnTo>
                <a:lnTo>
                  <a:pt x="444" y="2315"/>
                </a:lnTo>
                <a:lnTo>
                  <a:pt x="354" y="2407"/>
                </a:lnTo>
                <a:lnTo>
                  <a:pt x="285" y="2501"/>
                </a:lnTo>
                <a:lnTo>
                  <a:pt x="223" y="2593"/>
                </a:lnTo>
                <a:lnTo>
                  <a:pt x="187" y="2686"/>
                </a:lnTo>
                <a:lnTo>
                  <a:pt x="178" y="2778"/>
                </a:lnTo>
                <a:lnTo>
                  <a:pt x="172" y="2870"/>
                </a:lnTo>
                <a:lnTo>
                  <a:pt x="150" y="2963"/>
                </a:lnTo>
                <a:lnTo>
                  <a:pt x="152" y="3055"/>
                </a:lnTo>
                <a:lnTo>
                  <a:pt x="184" y="3148"/>
                </a:lnTo>
                <a:lnTo>
                  <a:pt x="258" y="3241"/>
                </a:lnTo>
                <a:lnTo>
                  <a:pt x="340" y="3333"/>
                </a:lnTo>
                <a:lnTo>
                  <a:pt x="409" y="3425"/>
                </a:lnTo>
                <a:lnTo>
                  <a:pt x="459" y="3519"/>
                </a:lnTo>
                <a:lnTo>
                  <a:pt x="435" y="3611"/>
                </a:lnTo>
                <a:lnTo>
                  <a:pt x="421" y="3704"/>
                </a:lnTo>
                <a:lnTo>
                  <a:pt x="374" y="3796"/>
                </a:lnTo>
                <a:lnTo>
                  <a:pt x="287" y="3889"/>
                </a:lnTo>
                <a:lnTo>
                  <a:pt x="163" y="3982"/>
                </a:lnTo>
                <a:lnTo>
                  <a:pt x="66" y="4074"/>
                </a:lnTo>
                <a:lnTo>
                  <a:pt x="0" y="4166"/>
                </a:lnTo>
                <a:lnTo>
                  <a:pt x="0" y="4260"/>
                </a:lnTo>
                <a:lnTo>
                  <a:pt x="0" y="4352"/>
                </a:lnTo>
                <a:lnTo>
                  <a:pt x="0" y="4445"/>
                </a:lnTo>
                <a:lnTo>
                  <a:pt x="0" y="4537"/>
                </a:lnTo>
                <a:lnTo>
                  <a:pt x="0" y="4630"/>
                </a:lnTo>
                <a:lnTo>
                  <a:pt x="0" y="4723"/>
                </a:lnTo>
                <a:lnTo>
                  <a:pt x="0" y="4815"/>
                </a:lnTo>
                <a:lnTo>
                  <a:pt x="0" y="4907"/>
                </a:lnTo>
                <a:lnTo>
                  <a:pt x="0" y="5001"/>
                </a:lnTo>
                <a:lnTo>
                  <a:pt x="0" y="5093"/>
                </a:lnTo>
                <a:lnTo>
                  <a:pt x="0" y="5186"/>
                </a:lnTo>
                <a:lnTo>
                  <a:pt x="0" y="5278"/>
                </a:lnTo>
                <a:lnTo>
                  <a:pt x="0" y="5371"/>
                </a:lnTo>
                <a:lnTo>
                  <a:pt x="0" y="5464"/>
                </a:lnTo>
                <a:lnTo>
                  <a:pt x="0" y="5556"/>
                </a:lnTo>
                <a:lnTo>
                  <a:pt x="0" y="5648"/>
                </a:lnTo>
                <a:lnTo>
                  <a:pt x="0" y="5742"/>
                </a:lnTo>
                <a:lnTo>
                  <a:pt x="0" y="5834"/>
                </a:lnTo>
                <a:lnTo>
                  <a:pt x="0" y="5927"/>
                </a:lnTo>
                <a:lnTo>
                  <a:pt x="0" y="6019"/>
                </a:lnTo>
                <a:lnTo>
                  <a:pt x="0" y="6112"/>
                </a:lnTo>
                <a:lnTo>
                  <a:pt x="0" y="6205"/>
                </a:lnTo>
                <a:lnTo>
                  <a:pt x="0" y="6297"/>
                </a:lnTo>
                <a:lnTo>
                  <a:pt x="0" y="638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3" name="Line 107"/>
          <p:cNvSpPr>
            <a:spLocks noChangeShapeType="1"/>
          </p:cNvSpPr>
          <p:nvPr/>
        </p:nvSpPr>
        <p:spPr bwMode="auto">
          <a:xfrm>
            <a:off x="6959600" y="4573588"/>
            <a:ext cx="708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4" name="Line 108"/>
          <p:cNvSpPr>
            <a:spLocks noChangeShapeType="1"/>
          </p:cNvSpPr>
          <p:nvPr/>
        </p:nvSpPr>
        <p:spPr bwMode="auto">
          <a:xfrm flipV="1">
            <a:off x="7059613" y="457358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5" name="Line 109"/>
          <p:cNvSpPr>
            <a:spLocks noChangeShapeType="1"/>
          </p:cNvSpPr>
          <p:nvPr/>
        </p:nvSpPr>
        <p:spPr bwMode="auto">
          <a:xfrm flipV="1">
            <a:off x="7262813" y="457358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6" name="Line 110"/>
          <p:cNvSpPr>
            <a:spLocks noChangeShapeType="1"/>
          </p:cNvSpPr>
          <p:nvPr/>
        </p:nvSpPr>
        <p:spPr bwMode="auto">
          <a:xfrm flipV="1">
            <a:off x="7464425" y="45735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7" name="Line 111"/>
          <p:cNvSpPr>
            <a:spLocks noChangeShapeType="1"/>
          </p:cNvSpPr>
          <p:nvPr/>
        </p:nvSpPr>
        <p:spPr bwMode="auto">
          <a:xfrm flipV="1">
            <a:off x="7667625" y="45735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8" name="Line 112"/>
          <p:cNvSpPr>
            <a:spLocks noChangeShapeType="1"/>
          </p:cNvSpPr>
          <p:nvPr/>
        </p:nvSpPr>
        <p:spPr bwMode="auto">
          <a:xfrm flipV="1">
            <a:off x="6959600" y="45735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49" name="Line 113"/>
          <p:cNvSpPr>
            <a:spLocks noChangeShapeType="1"/>
          </p:cNvSpPr>
          <p:nvPr/>
        </p:nvSpPr>
        <p:spPr bwMode="auto">
          <a:xfrm flipV="1">
            <a:off x="7161213" y="457358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50" name="Line 114"/>
          <p:cNvSpPr>
            <a:spLocks noChangeShapeType="1"/>
          </p:cNvSpPr>
          <p:nvPr/>
        </p:nvSpPr>
        <p:spPr bwMode="auto">
          <a:xfrm flipV="1">
            <a:off x="7362825" y="45735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51" name="Line 115"/>
          <p:cNvSpPr>
            <a:spLocks noChangeShapeType="1"/>
          </p:cNvSpPr>
          <p:nvPr/>
        </p:nvSpPr>
        <p:spPr bwMode="auto">
          <a:xfrm flipV="1">
            <a:off x="7566025" y="45735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52" name="Rectangle 116"/>
          <p:cNvSpPr>
            <a:spLocks noChangeArrowheads="1"/>
          </p:cNvSpPr>
          <p:nvPr/>
        </p:nvSpPr>
        <p:spPr bwMode="auto">
          <a:xfrm>
            <a:off x="6896100" y="46799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53" name="Rectangle 117"/>
          <p:cNvSpPr>
            <a:spLocks noChangeArrowheads="1"/>
          </p:cNvSpPr>
          <p:nvPr/>
        </p:nvSpPr>
        <p:spPr bwMode="auto">
          <a:xfrm>
            <a:off x="7097713" y="46799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54" name="Rectangle 118"/>
          <p:cNvSpPr>
            <a:spLocks noChangeArrowheads="1"/>
          </p:cNvSpPr>
          <p:nvPr/>
        </p:nvSpPr>
        <p:spPr bwMode="auto">
          <a:xfrm>
            <a:off x="7300913" y="46799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55" name="Rectangle 119"/>
          <p:cNvSpPr>
            <a:spLocks noChangeArrowheads="1"/>
          </p:cNvSpPr>
          <p:nvPr/>
        </p:nvSpPr>
        <p:spPr bwMode="auto">
          <a:xfrm>
            <a:off x="7502525" y="46799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56" name="Line 120"/>
          <p:cNvSpPr>
            <a:spLocks noChangeShapeType="1"/>
          </p:cNvSpPr>
          <p:nvPr/>
        </p:nvSpPr>
        <p:spPr bwMode="auto">
          <a:xfrm>
            <a:off x="6959600" y="2214563"/>
            <a:ext cx="1588" cy="23590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57" name="Freeform 121"/>
          <p:cNvSpPr>
            <a:spLocks/>
          </p:cNvSpPr>
          <p:nvPr/>
        </p:nvSpPr>
        <p:spPr bwMode="auto">
          <a:xfrm>
            <a:off x="6959600" y="2509838"/>
            <a:ext cx="446088" cy="2033587"/>
          </a:xfrm>
          <a:custGeom>
            <a:avLst/>
            <a:gdLst/>
            <a:ahLst/>
            <a:cxnLst>
              <a:cxn ang="0">
                <a:pos x="1225" y="93"/>
              </a:cxn>
              <a:cxn ang="0">
                <a:pos x="1309" y="279"/>
              </a:cxn>
              <a:cxn ang="0">
                <a:pos x="1369" y="464"/>
              </a:cxn>
              <a:cxn ang="0">
                <a:pos x="1349" y="650"/>
              </a:cxn>
              <a:cxn ang="0">
                <a:pos x="1286" y="836"/>
              </a:cxn>
              <a:cxn ang="0">
                <a:pos x="1284" y="1022"/>
              </a:cxn>
              <a:cxn ang="0">
                <a:pos x="1325" y="1207"/>
              </a:cxn>
              <a:cxn ang="0">
                <a:pos x="1409" y="1393"/>
              </a:cxn>
              <a:cxn ang="0">
                <a:pos x="1334" y="1578"/>
              </a:cxn>
              <a:cxn ang="0">
                <a:pos x="1161" y="1765"/>
              </a:cxn>
              <a:cxn ang="0">
                <a:pos x="1042" y="1950"/>
              </a:cxn>
              <a:cxn ang="0">
                <a:pos x="839" y="2136"/>
              </a:cxn>
              <a:cxn ang="0">
                <a:pos x="681" y="2321"/>
              </a:cxn>
              <a:cxn ang="0">
                <a:pos x="481" y="2507"/>
              </a:cxn>
              <a:cxn ang="0">
                <a:pos x="328" y="2693"/>
              </a:cxn>
              <a:cxn ang="0">
                <a:pos x="252" y="2878"/>
              </a:cxn>
              <a:cxn ang="0">
                <a:pos x="201" y="3063"/>
              </a:cxn>
              <a:cxn ang="0">
                <a:pos x="266" y="3249"/>
              </a:cxn>
              <a:cxn ang="0">
                <a:pos x="300" y="3434"/>
              </a:cxn>
              <a:cxn ang="0">
                <a:pos x="327" y="3621"/>
              </a:cxn>
              <a:cxn ang="0">
                <a:pos x="280" y="3806"/>
              </a:cxn>
              <a:cxn ang="0">
                <a:pos x="131" y="3992"/>
              </a:cxn>
              <a:cxn ang="0">
                <a:pos x="24" y="4177"/>
              </a:cxn>
              <a:cxn ang="0">
                <a:pos x="0" y="4363"/>
              </a:cxn>
              <a:cxn ang="0">
                <a:pos x="0" y="4549"/>
              </a:cxn>
              <a:cxn ang="0">
                <a:pos x="14" y="4735"/>
              </a:cxn>
              <a:cxn ang="0">
                <a:pos x="0" y="4920"/>
              </a:cxn>
              <a:cxn ang="0">
                <a:pos x="6" y="5106"/>
              </a:cxn>
              <a:cxn ang="0">
                <a:pos x="8" y="5291"/>
              </a:cxn>
              <a:cxn ang="0">
                <a:pos x="0" y="5478"/>
              </a:cxn>
              <a:cxn ang="0">
                <a:pos x="0" y="5663"/>
              </a:cxn>
              <a:cxn ang="0">
                <a:pos x="0" y="5849"/>
              </a:cxn>
              <a:cxn ang="0">
                <a:pos x="0" y="6034"/>
              </a:cxn>
              <a:cxn ang="0">
                <a:pos x="0" y="6221"/>
              </a:cxn>
              <a:cxn ang="0">
                <a:pos x="0" y="6406"/>
              </a:cxn>
            </a:cxnLst>
            <a:rect l="0" t="0" r="r" b="b"/>
            <a:pathLst>
              <a:path w="1409" h="6406">
                <a:moveTo>
                  <a:pt x="1160" y="0"/>
                </a:moveTo>
                <a:lnTo>
                  <a:pt x="1225" y="93"/>
                </a:lnTo>
                <a:lnTo>
                  <a:pt x="1257" y="185"/>
                </a:lnTo>
                <a:lnTo>
                  <a:pt x="1309" y="279"/>
                </a:lnTo>
                <a:lnTo>
                  <a:pt x="1383" y="372"/>
                </a:lnTo>
                <a:lnTo>
                  <a:pt x="1369" y="464"/>
                </a:lnTo>
                <a:lnTo>
                  <a:pt x="1396" y="557"/>
                </a:lnTo>
                <a:lnTo>
                  <a:pt x="1349" y="650"/>
                </a:lnTo>
                <a:lnTo>
                  <a:pt x="1308" y="743"/>
                </a:lnTo>
                <a:lnTo>
                  <a:pt x="1286" y="836"/>
                </a:lnTo>
                <a:lnTo>
                  <a:pt x="1278" y="928"/>
                </a:lnTo>
                <a:lnTo>
                  <a:pt x="1284" y="1022"/>
                </a:lnTo>
                <a:lnTo>
                  <a:pt x="1332" y="1114"/>
                </a:lnTo>
                <a:lnTo>
                  <a:pt x="1325" y="1207"/>
                </a:lnTo>
                <a:lnTo>
                  <a:pt x="1370" y="1300"/>
                </a:lnTo>
                <a:lnTo>
                  <a:pt x="1409" y="1393"/>
                </a:lnTo>
                <a:lnTo>
                  <a:pt x="1407" y="1486"/>
                </a:lnTo>
                <a:lnTo>
                  <a:pt x="1334" y="1578"/>
                </a:lnTo>
                <a:lnTo>
                  <a:pt x="1231" y="1671"/>
                </a:lnTo>
                <a:lnTo>
                  <a:pt x="1161" y="1765"/>
                </a:lnTo>
                <a:lnTo>
                  <a:pt x="1113" y="1857"/>
                </a:lnTo>
                <a:lnTo>
                  <a:pt x="1042" y="1950"/>
                </a:lnTo>
                <a:lnTo>
                  <a:pt x="939" y="2042"/>
                </a:lnTo>
                <a:lnTo>
                  <a:pt x="839" y="2136"/>
                </a:lnTo>
                <a:lnTo>
                  <a:pt x="764" y="2229"/>
                </a:lnTo>
                <a:lnTo>
                  <a:pt x="681" y="2321"/>
                </a:lnTo>
                <a:lnTo>
                  <a:pt x="587" y="2414"/>
                </a:lnTo>
                <a:lnTo>
                  <a:pt x="481" y="2507"/>
                </a:lnTo>
                <a:lnTo>
                  <a:pt x="413" y="2600"/>
                </a:lnTo>
                <a:lnTo>
                  <a:pt x="328" y="2693"/>
                </a:lnTo>
                <a:lnTo>
                  <a:pt x="290" y="2785"/>
                </a:lnTo>
                <a:lnTo>
                  <a:pt x="252" y="2878"/>
                </a:lnTo>
                <a:lnTo>
                  <a:pt x="220" y="2970"/>
                </a:lnTo>
                <a:lnTo>
                  <a:pt x="201" y="3063"/>
                </a:lnTo>
                <a:lnTo>
                  <a:pt x="229" y="3157"/>
                </a:lnTo>
                <a:lnTo>
                  <a:pt x="266" y="3249"/>
                </a:lnTo>
                <a:lnTo>
                  <a:pt x="304" y="3342"/>
                </a:lnTo>
                <a:lnTo>
                  <a:pt x="300" y="3434"/>
                </a:lnTo>
                <a:lnTo>
                  <a:pt x="344" y="3528"/>
                </a:lnTo>
                <a:lnTo>
                  <a:pt x="327" y="3621"/>
                </a:lnTo>
                <a:lnTo>
                  <a:pt x="314" y="3713"/>
                </a:lnTo>
                <a:lnTo>
                  <a:pt x="280" y="3806"/>
                </a:lnTo>
                <a:lnTo>
                  <a:pt x="209" y="3899"/>
                </a:lnTo>
                <a:lnTo>
                  <a:pt x="131" y="3992"/>
                </a:lnTo>
                <a:lnTo>
                  <a:pt x="102" y="4085"/>
                </a:lnTo>
                <a:lnTo>
                  <a:pt x="24" y="4177"/>
                </a:lnTo>
                <a:lnTo>
                  <a:pt x="16" y="4271"/>
                </a:lnTo>
                <a:lnTo>
                  <a:pt x="0" y="4363"/>
                </a:lnTo>
                <a:lnTo>
                  <a:pt x="0" y="4456"/>
                </a:lnTo>
                <a:lnTo>
                  <a:pt x="0" y="4549"/>
                </a:lnTo>
                <a:lnTo>
                  <a:pt x="17" y="4642"/>
                </a:lnTo>
                <a:lnTo>
                  <a:pt x="14" y="4735"/>
                </a:lnTo>
                <a:lnTo>
                  <a:pt x="3" y="4827"/>
                </a:lnTo>
                <a:lnTo>
                  <a:pt x="0" y="4920"/>
                </a:lnTo>
                <a:lnTo>
                  <a:pt x="0" y="5014"/>
                </a:lnTo>
                <a:lnTo>
                  <a:pt x="6" y="5106"/>
                </a:lnTo>
                <a:lnTo>
                  <a:pt x="0" y="5199"/>
                </a:lnTo>
                <a:lnTo>
                  <a:pt x="8" y="5291"/>
                </a:lnTo>
                <a:lnTo>
                  <a:pt x="0" y="5385"/>
                </a:lnTo>
                <a:lnTo>
                  <a:pt x="0" y="5478"/>
                </a:lnTo>
                <a:lnTo>
                  <a:pt x="0" y="5570"/>
                </a:lnTo>
                <a:lnTo>
                  <a:pt x="0" y="5663"/>
                </a:lnTo>
                <a:lnTo>
                  <a:pt x="0" y="5757"/>
                </a:lnTo>
                <a:lnTo>
                  <a:pt x="0" y="5849"/>
                </a:lnTo>
                <a:lnTo>
                  <a:pt x="0" y="5942"/>
                </a:lnTo>
                <a:lnTo>
                  <a:pt x="0" y="6034"/>
                </a:lnTo>
                <a:lnTo>
                  <a:pt x="0" y="6128"/>
                </a:lnTo>
                <a:lnTo>
                  <a:pt x="0" y="6221"/>
                </a:lnTo>
                <a:lnTo>
                  <a:pt x="0" y="6313"/>
                </a:lnTo>
                <a:lnTo>
                  <a:pt x="0" y="6406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58" name="Rectangle 122"/>
          <p:cNvSpPr>
            <a:spLocks noChangeArrowheads="1"/>
          </p:cNvSpPr>
          <p:nvPr/>
        </p:nvSpPr>
        <p:spPr bwMode="auto">
          <a:xfrm>
            <a:off x="7850188" y="46672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59" name="Line 123"/>
          <p:cNvSpPr>
            <a:spLocks noChangeShapeType="1"/>
          </p:cNvSpPr>
          <p:nvPr/>
        </p:nvSpPr>
        <p:spPr bwMode="auto">
          <a:xfrm>
            <a:off x="7912100" y="4573588"/>
            <a:ext cx="6985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0" name="Line 124"/>
          <p:cNvSpPr>
            <a:spLocks noChangeShapeType="1"/>
          </p:cNvSpPr>
          <p:nvPr/>
        </p:nvSpPr>
        <p:spPr bwMode="auto">
          <a:xfrm flipV="1">
            <a:off x="8012113" y="457358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1" name="Line 125"/>
          <p:cNvSpPr>
            <a:spLocks noChangeShapeType="1"/>
          </p:cNvSpPr>
          <p:nvPr/>
        </p:nvSpPr>
        <p:spPr bwMode="auto">
          <a:xfrm flipV="1">
            <a:off x="8210550" y="45735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2" name="Line 126"/>
          <p:cNvSpPr>
            <a:spLocks noChangeShapeType="1"/>
          </p:cNvSpPr>
          <p:nvPr/>
        </p:nvSpPr>
        <p:spPr bwMode="auto">
          <a:xfrm flipV="1">
            <a:off x="8410575" y="45735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3" name="Line 127"/>
          <p:cNvSpPr>
            <a:spLocks noChangeShapeType="1"/>
          </p:cNvSpPr>
          <p:nvPr/>
        </p:nvSpPr>
        <p:spPr bwMode="auto">
          <a:xfrm flipV="1">
            <a:off x="8610600" y="45735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4" name="Line 128"/>
          <p:cNvSpPr>
            <a:spLocks noChangeShapeType="1"/>
          </p:cNvSpPr>
          <p:nvPr/>
        </p:nvSpPr>
        <p:spPr bwMode="auto">
          <a:xfrm flipV="1">
            <a:off x="7912100" y="45735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5" name="Line 129"/>
          <p:cNvSpPr>
            <a:spLocks noChangeShapeType="1"/>
          </p:cNvSpPr>
          <p:nvPr/>
        </p:nvSpPr>
        <p:spPr bwMode="auto">
          <a:xfrm flipV="1">
            <a:off x="8112125" y="45735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6" name="Line 130"/>
          <p:cNvSpPr>
            <a:spLocks noChangeShapeType="1"/>
          </p:cNvSpPr>
          <p:nvPr/>
        </p:nvSpPr>
        <p:spPr bwMode="auto">
          <a:xfrm flipV="1">
            <a:off x="8310563" y="457358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7" name="Line 131"/>
          <p:cNvSpPr>
            <a:spLocks noChangeShapeType="1"/>
          </p:cNvSpPr>
          <p:nvPr/>
        </p:nvSpPr>
        <p:spPr bwMode="auto">
          <a:xfrm flipV="1">
            <a:off x="8510588" y="457358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68" name="Rectangle 132"/>
          <p:cNvSpPr>
            <a:spLocks noChangeArrowheads="1"/>
          </p:cNvSpPr>
          <p:nvPr/>
        </p:nvSpPr>
        <p:spPr bwMode="auto">
          <a:xfrm>
            <a:off x="8048625" y="4678363"/>
            <a:ext cx="149225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69" name="Rectangle 133"/>
          <p:cNvSpPr>
            <a:spLocks noChangeArrowheads="1"/>
          </p:cNvSpPr>
          <p:nvPr/>
        </p:nvSpPr>
        <p:spPr bwMode="auto">
          <a:xfrm>
            <a:off x="8248650" y="4678363"/>
            <a:ext cx="149225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70" name="Rectangle 134"/>
          <p:cNvSpPr>
            <a:spLocks noChangeArrowheads="1"/>
          </p:cNvSpPr>
          <p:nvPr/>
        </p:nvSpPr>
        <p:spPr bwMode="auto">
          <a:xfrm>
            <a:off x="8448675" y="4678363"/>
            <a:ext cx="149225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71" name="Line 135"/>
          <p:cNvSpPr>
            <a:spLocks noChangeShapeType="1"/>
          </p:cNvSpPr>
          <p:nvPr/>
        </p:nvSpPr>
        <p:spPr bwMode="auto">
          <a:xfrm>
            <a:off x="7912100" y="2227263"/>
            <a:ext cx="1588" cy="2346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2" name="Freeform 136"/>
          <p:cNvSpPr>
            <a:spLocks/>
          </p:cNvSpPr>
          <p:nvPr/>
        </p:nvSpPr>
        <p:spPr bwMode="auto">
          <a:xfrm>
            <a:off x="7912100" y="2520950"/>
            <a:ext cx="474663" cy="2024063"/>
          </a:xfrm>
          <a:custGeom>
            <a:avLst/>
            <a:gdLst/>
            <a:ahLst/>
            <a:cxnLst>
              <a:cxn ang="0">
                <a:pos x="1214" y="91"/>
              </a:cxn>
              <a:cxn ang="0">
                <a:pos x="1305" y="275"/>
              </a:cxn>
              <a:cxn ang="0">
                <a:pos x="1426" y="457"/>
              </a:cxn>
              <a:cxn ang="0">
                <a:pos x="1413" y="641"/>
              </a:cxn>
              <a:cxn ang="0">
                <a:pos x="1423" y="823"/>
              </a:cxn>
              <a:cxn ang="0">
                <a:pos x="1441" y="1007"/>
              </a:cxn>
              <a:cxn ang="0">
                <a:pos x="1432" y="1189"/>
              </a:cxn>
              <a:cxn ang="0">
                <a:pos x="1496" y="1372"/>
              </a:cxn>
              <a:cxn ang="0">
                <a:pos x="1396" y="1555"/>
              </a:cxn>
              <a:cxn ang="0">
                <a:pos x="1221" y="1738"/>
              </a:cxn>
              <a:cxn ang="0">
                <a:pos x="1124" y="1921"/>
              </a:cxn>
              <a:cxn ang="0">
                <a:pos x="946" y="2104"/>
              </a:cxn>
              <a:cxn ang="0">
                <a:pos x="850" y="2286"/>
              </a:cxn>
              <a:cxn ang="0">
                <a:pos x="663" y="2470"/>
              </a:cxn>
              <a:cxn ang="0">
                <a:pos x="484" y="2652"/>
              </a:cxn>
              <a:cxn ang="0">
                <a:pos x="363" y="2835"/>
              </a:cxn>
              <a:cxn ang="0">
                <a:pos x="269" y="3017"/>
              </a:cxn>
              <a:cxn ang="0">
                <a:pos x="382" y="3200"/>
              </a:cxn>
              <a:cxn ang="0">
                <a:pos x="533" y="3383"/>
              </a:cxn>
              <a:cxn ang="0">
                <a:pos x="605" y="3566"/>
              </a:cxn>
              <a:cxn ang="0">
                <a:pos x="561" y="3749"/>
              </a:cxn>
              <a:cxn ang="0">
                <a:pos x="381" y="3932"/>
              </a:cxn>
              <a:cxn ang="0">
                <a:pos x="157" y="4115"/>
              </a:cxn>
              <a:cxn ang="0">
                <a:pos x="84" y="4298"/>
              </a:cxn>
              <a:cxn ang="0">
                <a:pos x="78" y="4480"/>
              </a:cxn>
              <a:cxn ang="0">
                <a:pos x="61" y="4664"/>
              </a:cxn>
              <a:cxn ang="0">
                <a:pos x="73" y="4846"/>
              </a:cxn>
              <a:cxn ang="0">
                <a:pos x="61" y="5030"/>
              </a:cxn>
              <a:cxn ang="0">
                <a:pos x="50" y="5212"/>
              </a:cxn>
              <a:cxn ang="0">
                <a:pos x="63" y="5396"/>
              </a:cxn>
              <a:cxn ang="0">
                <a:pos x="57" y="5578"/>
              </a:cxn>
              <a:cxn ang="0">
                <a:pos x="25" y="5761"/>
              </a:cxn>
              <a:cxn ang="0">
                <a:pos x="0" y="5944"/>
              </a:cxn>
              <a:cxn ang="0">
                <a:pos x="0" y="6127"/>
              </a:cxn>
              <a:cxn ang="0">
                <a:pos x="0" y="6310"/>
              </a:cxn>
            </a:cxnLst>
            <a:rect l="0" t="0" r="r" b="b"/>
            <a:pathLst>
              <a:path w="1496" h="6310">
                <a:moveTo>
                  <a:pt x="1170" y="0"/>
                </a:moveTo>
                <a:lnTo>
                  <a:pt x="1214" y="91"/>
                </a:lnTo>
                <a:lnTo>
                  <a:pt x="1251" y="183"/>
                </a:lnTo>
                <a:lnTo>
                  <a:pt x="1305" y="275"/>
                </a:lnTo>
                <a:lnTo>
                  <a:pt x="1390" y="366"/>
                </a:lnTo>
                <a:lnTo>
                  <a:pt x="1426" y="457"/>
                </a:lnTo>
                <a:lnTo>
                  <a:pt x="1461" y="548"/>
                </a:lnTo>
                <a:lnTo>
                  <a:pt x="1413" y="641"/>
                </a:lnTo>
                <a:lnTo>
                  <a:pt x="1406" y="732"/>
                </a:lnTo>
                <a:lnTo>
                  <a:pt x="1423" y="823"/>
                </a:lnTo>
                <a:lnTo>
                  <a:pt x="1431" y="914"/>
                </a:lnTo>
                <a:lnTo>
                  <a:pt x="1441" y="1007"/>
                </a:lnTo>
                <a:lnTo>
                  <a:pt x="1468" y="1098"/>
                </a:lnTo>
                <a:lnTo>
                  <a:pt x="1432" y="1189"/>
                </a:lnTo>
                <a:lnTo>
                  <a:pt x="1472" y="1280"/>
                </a:lnTo>
                <a:lnTo>
                  <a:pt x="1496" y="1372"/>
                </a:lnTo>
                <a:lnTo>
                  <a:pt x="1469" y="1464"/>
                </a:lnTo>
                <a:lnTo>
                  <a:pt x="1396" y="1555"/>
                </a:lnTo>
                <a:lnTo>
                  <a:pt x="1285" y="1646"/>
                </a:lnTo>
                <a:lnTo>
                  <a:pt x="1221" y="1738"/>
                </a:lnTo>
                <a:lnTo>
                  <a:pt x="1203" y="1829"/>
                </a:lnTo>
                <a:lnTo>
                  <a:pt x="1124" y="1921"/>
                </a:lnTo>
                <a:lnTo>
                  <a:pt x="1032" y="2012"/>
                </a:lnTo>
                <a:lnTo>
                  <a:pt x="946" y="2104"/>
                </a:lnTo>
                <a:lnTo>
                  <a:pt x="890" y="2195"/>
                </a:lnTo>
                <a:lnTo>
                  <a:pt x="850" y="2286"/>
                </a:lnTo>
                <a:lnTo>
                  <a:pt x="772" y="2378"/>
                </a:lnTo>
                <a:lnTo>
                  <a:pt x="663" y="2470"/>
                </a:lnTo>
                <a:lnTo>
                  <a:pt x="570" y="2561"/>
                </a:lnTo>
                <a:lnTo>
                  <a:pt x="484" y="2652"/>
                </a:lnTo>
                <a:lnTo>
                  <a:pt x="427" y="2743"/>
                </a:lnTo>
                <a:lnTo>
                  <a:pt x="363" y="2835"/>
                </a:lnTo>
                <a:lnTo>
                  <a:pt x="298" y="2926"/>
                </a:lnTo>
                <a:lnTo>
                  <a:pt x="269" y="3017"/>
                </a:lnTo>
                <a:lnTo>
                  <a:pt x="319" y="3109"/>
                </a:lnTo>
                <a:lnTo>
                  <a:pt x="382" y="3200"/>
                </a:lnTo>
                <a:lnTo>
                  <a:pt x="464" y="3292"/>
                </a:lnTo>
                <a:lnTo>
                  <a:pt x="533" y="3383"/>
                </a:lnTo>
                <a:lnTo>
                  <a:pt x="597" y="3475"/>
                </a:lnTo>
                <a:lnTo>
                  <a:pt x="605" y="3566"/>
                </a:lnTo>
                <a:lnTo>
                  <a:pt x="601" y="3658"/>
                </a:lnTo>
                <a:lnTo>
                  <a:pt x="561" y="3749"/>
                </a:lnTo>
                <a:lnTo>
                  <a:pt x="487" y="3841"/>
                </a:lnTo>
                <a:lnTo>
                  <a:pt x="381" y="3932"/>
                </a:lnTo>
                <a:lnTo>
                  <a:pt x="273" y="4023"/>
                </a:lnTo>
                <a:lnTo>
                  <a:pt x="157" y="4115"/>
                </a:lnTo>
                <a:lnTo>
                  <a:pt x="112" y="4207"/>
                </a:lnTo>
                <a:lnTo>
                  <a:pt x="84" y="4298"/>
                </a:lnTo>
                <a:lnTo>
                  <a:pt x="73" y="4389"/>
                </a:lnTo>
                <a:lnTo>
                  <a:pt x="78" y="4480"/>
                </a:lnTo>
                <a:lnTo>
                  <a:pt x="71" y="4573"/>
                </a:lnTo>
                <a:lnTo>
                  <a:pt x="61" y="4664"/>
                </a:lnTo>
                <a:lnTo>
                  <a:pt x="66" y="4755"/>
                </a:lnTo>
                <a:lnTo>
                  <a:pt x="73" y="4846"/>
                </a:lnTo>
                <a:lnTo>
                  <a:pt x="79" y="4939"/>
                </a:lnTo>
                <a:lnTo>
                  <a:pt x="61" y="5030"/>
                </a:lnTo>
                <a:lnTo>
                  <a:pt x="45" y="5121"/>
                </a:lnTo>
                <a:lnTo>
                  <a:pt x="50" y="5212"/>
                </a:lnTo>
                <a:lnTo>
                  <a:pt x="51" y="5304"/>
                </a:lnTo>
                <a:lnTo>
                  <a:pt x="63" y="5396"/>
                </a:lnTo>
                <a:lnTo>
                  <a:pt x="51" y="5487"/>
                </a:lnTo>
                <a:lnTo>
                  <a:pt x="57" y="5578"/>
                </a:lnTo>
                <a:lnTo>
                  <a:pt x="49" y="5670"/>
                </a:lnTo>
                <a:lnTo>
                  <a:pt x="25" y="5761"/>
                </a:lnTo>
                <a:lnTo>
                  <a:pt x="0" y="5853"/>
                </a:lnTo>
                <a:lnTo>
                  <a:pt x="0" y="5944"/>
                </a:lnTo>
                <a:lnTo>
                  <a:pt x="0" y="6036"/>
                </a:lnTo>
                <a:lnTo>
                  <a:pt x="0" y="6127"/>
                </a:lnTo>
                <a:lnTo>
                  <a:pt x="0" y="6218"/>
                </a:lnTo>
                <a:lnTo>
                  <a:pt x="0" y="631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3" name="AutoShape 137"/>
          <p:cNvSpPr>
            <a:spLocks noChangeAspect="1" noChangeArrowheads="1" noTextEdit="1"/>
          </p:cNvSpPr>
          <p:nvPr/>
        </p:nvSpPr>
        <p:spPr bwMode="auto">
          <a:xfrm>
            <a:off x="3095625" y="2217738"/>
            <a:ext cx="79533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4" name="Line 138"/>
          <p:cNvSpPr>
            <a:spLocks noChangeShapeType="1"/>
          </p:cNvSpPr>
          <p:nvPr/>
        </p:nvSpPr>
        <p:spPr bwMode="auto">
          <a:xfrm>
            <a:off x="1374775" y="4560888"/>
            <a:ext cx="70643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5" name="Line 139"/>
          <p:cNvSpPr>
            <a:spLocks noChangeShapeType="1"/>
          </p:cNvSpPr>
          <p:nvPr/>
        </p:nvSpPr>
        <p:spPr bwMode="auto">
          <a:xfrm flipV="1">
            <a:off x="1474788" y="456088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6" name="Line 140"/>
          <p:cNvSpPr>
            <a:spLocks noChangeShapeType="1"/>
          </p:cNvSpPr>
          <p:nvPr/>
        </p:nvSpPr>
        <p:spPr bwMode="auto">
          <a:xfrm flipV="1">
            <a:off x="1676400" y="45608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7" name="Line 141"/>
          <p:cNvSpPr>
            <a:spLocks noChangeShapeType="1"/>
          </p:cNvSpPr>
          <p:nvPr/>
        </p:nvSpPr>
        <p:spPr bwMode="auto">
          <a:xfrm flipV="1">
            <a:off x="1879600" y="456088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8" name="Line 142"/>
          <p:cNvSpPr>
            <a:spLocks noChangeShapeType="1"/>
          </p:cNvSpPr>
          <p:nvPr/>
        </p:nvSpPr>
        <p:spPr bwMode="auto">
          <a:xfrm flipV="1">
            <a:off x="2081213" y="456088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79" name="Line 143"/>
          <p:cNvSpPr>
            <a:spLocks noChangeShapeType="1"/>
          </p:cNvSpPr>
          <p:nvPr/>
        </p:nvSpPr>
        <p:spPr bwMode="auto">
          <a:xfrm flipV="1">
            <a:off x="1374775" y="45608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0" name="Line 144"/>
          <p:cNvSpPr>
            <a:spLocks noChangeShapeType="1"/>
          </p:cNvSpPr>
          <p:nvPr/>
        </p:nvSpPr>
        <p:spPr bwMode="auto">
          <a:xfrm flipV="1">
            <a:off x="1576388" y="456088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1" name="Line 145"/>
          <p:cNvSpPr>
            <a:spLocks noChangeShapeType="1"/>
          </p:cNvSpPr>
          <p:nvPr/>
        </p:nvSpPr>
        <p:spPr bwMode="auto">
          <a:xfrm flipV="1">
            <a:off x="1778000" y="456088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2" name="Line 146"/>
          <p:cNvSpPr>
            <a:spLocks noChangeShapeType="1"/>
          </p:cNvSpPr>
          <p:nvPr/>
        </p:nvSpPr>
        <p:spPr bwMode="auto">
          <a:xfrm flipV="1">
            <a:off x="1979613" y="456088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3" name="Rectangle 147"/>
          <p:cNvSpPr>
            <a:spLocks noChangeArrowheads="1"/>
          </p:cNvSpPr>
          <p:nvPr/>
        </p:nvSpPr>
        <p:spPr bwMode="auto">
          <a:xfrm>
            <a:off x="1311275" y="46672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84" name="Rectangle 148"/>
          <p:cNvSpPr>
            <a:spLocks noChangeArrowheads="1"/>
          </p:cNvSpPr>
          <p:nvPr/>
        </p:nvSpPr>
        <p:spPr bwMode="auto">
          <a:xfrm>
            <a:off x="1512888" y="46672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85" name="Rectangle 149"/>
          <p:cNvSpPr>
            <a:spLocks noChangeArrowheads="1"/>
          </p:cNvSpPr>
          <p:nvPr/>
        </p:nvSpPr>
        <p:spPr bwMode="auto">
          <a:xfrm>
            <a:off x="1714500" y="46672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86" name="Rectangle 150"/>
          <p:cNvSpPr>
            <a:spLocks noChangeArrowheads="1"/>
          </p:cNvSpPr>
          <p:nvPr/>
        </p:nvSpPr>
        <p:spPr bwMode="auto">
          <a:xfrm>
            <a:off x="1917700" y="4667250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287" name="Line 151"/>
          <p:cNvSpPr>
            <a:spLocks noChangeShapeType="1"/>
          </p:cNvSpPr>
          <p:nvPr/>
        </p:nvSpPr>
        <p:spPr bwMode="auto">
          <a:xfrm>
            <a:off x="1374775" y="2214563"/>
            <a:ext cx="1588" cy="2346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8" name="Freeform 152"/>
          <p:cNvSpPr>
            <a:spLocks/>
          </p:cNvSpPr>
          <p:nvPr/>
        </p:nvSpPr>
        <p:spPr bwMode="auto">
          <a:xfrm>
            <a:off x="1374775" y="2508250"/>
            <a:ext cx="349250" cy="2022475"/>
          </a:xfrm>
          <a:custGeom>
            <a:avLst/>
            <a:gdLst/>
            <a:ahLst/>
            <a:cxnLst>
              <a:cxn ang="0">
                <a:pos x="950" y="92"/>
              </a:cxn>
              <a:cxn ang="0">
                <a:pos x="1029" y="278"/>
              </a:cxn>
              <a:cxn ang="0">
                <a:pos x="1067" y="463"/>
              </a:cxn>
              <a:cxn ang="0">
                <a:pos x="1038" y="648"/>
              </a:cxn>
              <a:cxn ang="0">
                <a:pos x="904" y="833"/>
              </a:cxn>
              <a:cxn ang="0">
                <a:pos x="610" y="1019"/>
              </a:cxn>
              <a:cxn ang="0">
                <a:pos x="419" y="1204"/>
              </a:cxn>
              <a:cxn ang="0">
                <a:pos x="260" y="1389"/>
              </a:cxn>
              <a:cxn ang="0">
                <a:pos x="116" y="1574"/>
              </a:cxn>
              <a:cxn ang="0">
                <a:pos x="57" y="1760"/>
              </a:cxn>
              <a:cxn ang="0">
                <a:pos x="60" y="1945"/>
              </a:cxn>
              <a:cxn ang="0">
                <a:pos x="14" y="2130"/>
              </a:cxn>
              <a:cxn ang="0">
                <a:pos x="20" y="2315"/>
              </a:cxn>
              <a:cxn ang="0">
                <a:pos x="15" y="2501"/>
              </a:cxn>
              <a:cxn ang="0">
                <a:pos x="6" y="2686"/>
              </a:cxn>
              <a:cxn ang="0">
                <a:pos x="16" y="2870"/>
              </a:cxn>
              <a:cxn ang="0">
                <a:pos x="0" y="3055"/>
              </a:cxn>
              <a:cxn ang="0">
                <a:pos x="51" y="3241"/>
              </a:cxn>
              <a:cxn ang="0">
                <a:pos x="125" y="3425"/>
              </a:cxn>
              <a:cxn ang="0">
                <a:pos x="157" y="3611"/>
              </a:cxn>
              <a:cxn ang="0">
                <a:pos x="167" y="3796"/>
              </a:cxn>
              <a:cxn ang="0">
                <a:pos x="91" y="3982"/>
              </a:cxn>
              <a:cxn ang="0">
                <a:pos x="21" y="4166"/>
              </a:cxn>
              <a:cxn ang="0">
                <a:pos x="0" y="4352"/>
              </a:cxn>
              <a:cxn ang="0">
                <a:pos x="0" y="4537"/>
              </a:cxn>
              <a:cxn ang="0">
                <a:pos x="0" y="4723"/>
              </a:cxn>
              <a:cxn ang="0">
                <a:pos x="0" y="4907"/>
              </a:cxn>
              <a:cxn ang="0">
                <a:pos x="0" y="5093"/>
              </a:cxn>
              <a:cxn ang="0">
                <a:pos x="0" y="5278"/>
              </a:cxn>
              <a:cxn ang="0">
                <a:pos x="0" y="5464"/>
              </a:cxn>
              <a:cxn ang="0">
                <a:pos x="0" y="5648"/>
              </a:cxn>
              <a:cxn ang="0">
                <a:pos x="0" y="5834"/>
              </a:cxn>
              <a:cxn ang="0">
                <a:pos x="0" y="6019"/>
              </a:cxn>
              <a:cxn ang="0">
                <a:pos x="0" y="6205"/>
              </a:cxn>
              <a:cxn ang="0">
                <a:pos x="0" y="6389"/>
              </a:cxn>
            </a:cxnLst>
            <a:rect l="0" t="0" r="r" b="b"/>
            <a:pathLst>
              <a:path w="1104" h="6389">
                <a:moveTo>
                  <a:pt x="893" y="0"/>
                </a:moveTo>
                <a:lnTo>
                  <a:pt x="950" y="92"/>
                </a:lnTo>
                <a:lnTo>
                  <a:pt x="955" y="184"/>
                </a:lnTo>
                <a:lnTo>
                  <a:pt x="1029" y="278"/>
                </a:lnTo>
                <a:lnTo>
                  <a:pt x="1104" y="370"/>
                </a:lnTo>
                <a:lnTo>
                  <a:pt x="1067" y="463"/>
                </a:lnTo>
                <a:lnTo>
                  <a:pt x="1063" y="555"/>
                </a:lnTo>
                <a:lnTo>
                  <a:pt x="1038" y="648"/>
                </a:lnTo>
                <a:lnTo>
                  <a:pt x="945" y="741"/>
                </a:lnTo>
                <a:lnTo>
                  <a:pt x="904" y="833"/>
                </a:lnTo>
                <a:lnTo>
                  <a:pt x="760" y="925"/>
                </a:lnTo>
                <a:lnTo>
                  <a:pt x="610" y="1019"/>
                </a:lnTo>
                <a:lnTo>
                  <a:pt x="530" y="1111"/>
                </a:lnTo>
                <a:lnTo>
                  <a:pt x="419" y="1204"/>
                </a:lnTo>
                <a:lnTo>
                  <a:pt x="314" y="1296"/>
                </a:lnTo>
                <a:lnTo>
                  <a:pt x="260" y="1389"/>
                </a:lnTo>
                <a:lnTo>
                  <a:pt x="177" y="1482"/>
                </a:lnTo>
                <a:lnTo>
                  <a:pt x="116" y="1574"/>
                </a:lnTo>
                <a:lnTo>
                  <a:pt x="76" y="1666"/>
                </a:lnTo>
                <a:lnTo>
                  <a:pt x="57" y="1760"/>
                </a:lnTo>
                <a:lnTo>
                  <a:pt x="50" y="1852"/>
                </a:lnTo>
                <a:lnTo>
                  <a:pt x="60" y="1945"/>
                </a:lnTo>
                <a:lnTo>
                  <a:pt x="37" y="2037"/>
                </a:lnTo>
                <a:lnTo>
                  <a:pt x="14" y="2130"/>
                </a:lnTo>
                <a:lnTo>
                  <a:pt x="8" y="2223"/>
                </a:lnTo>
                <a:lnTo>
                  <a:pt x="20" y="2315"/>
                </a:lnTo>
                <a:lnTo>
                  <a:pt x="20" y="2407"/>
                </a:lnTo>
                <a:lnTo>
                  <a:pt x="15" y="2501"/>
                </a:lnTo>
                <a:lnTo>
                  <a:pt x="3" y="2593"/>
                </a:lnTo>
                <a:lnTo>
                  <a:pt x="6" y="2686"/>
                </a:lnTo>
                <a:lnTo>
                  <a:pt x="15" y="2778"/>
                </a:lnTo>
                <a:lnTo>
                  <a:pt x="16" y="2870"/>
                </a:lnTo>
                <a:lnTo>
                  <a:pt x="0" y="2963"/>
                </a:lnTo>
                <a:lnTo>
                  <a:pt x="0" y="3055"/>
                </a:lnTo>
                <a:lnTo>
                  <a:pt x="14" y="3148"/>
                </a:lnTo>
                <a:lnTo>
                  <a:pt x="51" y="3241"/>
                </a:lnTo>
                <a:lnTo>
                  <a:pt x="113" y="3333"/>
                </a:lnTo>
                <a:lnTo>
                  <a:pt x="125" y="3425"/>
                </a:lnTo>
                <a:lnTo>
                  <a:pt x="155" y="3519"/>
                </a:lnTo>
                <a:lnTo>
                  <a:pt x="157" y="3611"/>
                </a:lnTo>
                <a:lnTo>
                  <a:pt x="179" y="3704"/>
                </a:lnTo>
                <a:lnTo>
                  <a:pt x="167" y="3796"/>
                </a:lnTo>
                <a:lnTo>
                  <a:pt x="137" y="3889"/>
                </a:lnTo>
                <a:lnTo>
                  <a:pt x="91" y="3982"/>
                </a:lnTo>
                <a:lnTo>
                  <a:pt x="93" y="4074"/>
                </a:lnTo>
                <a:lnTo>
                  <a:pt x="21" y="4166"/>
                </a:lnTo>
                <a:lnTo>
                  <a:pt x="18" y="4260"/>
                </a:lnTo>
                <a:lnTo>
                  <a:pt x="0" y="4352"/>
                </a:lnTo>
                <a:lnTo>
                  <a:pt x="0" y="4445"/>
                </a:lnTo>
                <a:lnTo>
                  <a:pt x="0" y="4537"/>
                </a:lnTo>
                <a:lnTo>
                  <a:pt x="0" y="4630"/>
                </a:lnTo>
                <a:lnTo>
                  <a:pt x="0" y="4723"/>
                </a:lnTo>
                <a:lnTo>
                  <a:pt x="0" y="4815"/>
                </a:lnTo>
                <a:lnTo>
                  <a:pt x="0" y="4907"/>
                </a:lnTo>
                <a:lnTo>
                  <a:pt x="0" y="5001"/>
                </a:lnTo>
                <a:lnTo>
                  <a:pt x="0" y="5093"/>
                </a:lnTo>
                <a:lnTo>
                  <a:pt x="0" y="5186"/>
                </a:lnTo>
                <a:lnTo>
                  <a:pt x="0" y="5278"/>
                </a:lnTo>
                <a:lnTo>
                  <a:pt x="0" y="5371"/>
                </a:lnTo>
                <a:lnTo>
                  <a:pt x="0" y="5464"/>
                </a:lnTo>
                <a:lnTo>
                  <a:pt x="0" y="5556"/>
                </a:lnTo>
                <a:lnTo>
                  <a:pt x="0" y="5648"/>
                </a:lnTo>
                <a:lnTo>
                  <a:pt x="0" y="5742"/>
                </a:lnTo>
                <a:lnTo>
                  <a:pt x="0" y="5834"/>
                </a:lnTo>
                <a:lnTo>
                  <a:pt x="0" y="5927"/>
                </a:lnTo>
                <a:lnTo>
                  <a:pt x="0" y="6019"/>
                </a:lnTo>
                <a:lnTo>
                  <a:pt x="0" y="6112"/>
                </a:lnTo>
                <a:lnTo>
                  <a:pt x="0" y="6205"/>
                </a:lnTo>
                <a:lnTo>
                  <a:pt x="0" y="6297"/>
                </a:lnTo>
                <a:lnTo>
                  <a:pt x="0" y="6389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89" name="Line 153"/>
          <p:cNvSpPr>
            <a:spLocks noChangeShapeType="1"/>
          </p:cNvSpPr>
          <p:nvPr/>
        </p:nvSpPr>
        <p:spPr bwMode="auto">
          <a:xfrm flipV="1">
            <a:off x="2259013" y="4562475"/>
            <a:ext cx="1587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0" name="Line 154"/>
          <p:cNvSpPr>
            <a:spLocks noChangeShapeType="1"/>
          </p:cNvSpPr>
          <p:nvPr/>
        </p:nvSpPr>
        <p:spPr bwMode="auto">
          <a:xfrm>
            <a:off x="2259013" y="2220913"/>
            <a:ext cx="1587" cy="23415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1" name="Line 155"/>
          <p:cNvSpPr>
            <a:spLocks noChangeShapeType="1"/>
          </p:cNvSpPr>
          <p:nvPr/>
        </p:nvSpPr>
        <p:spPr bwMode="auto">
          <a:xfrm>
            <a:off x="4057650" y="4567238"/>
            <a:ext cx="701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2" name="Line 156"/>
          <p:cNvSpPr>
            <a:spLocks noChangeShapeType="1"/>
          </p:cNvSpPr>
          <p:nvPr/>
        </p:nvSpPr>
        <p:spPr bwMode="auto">
          <a:xfrm flipV="1">
            <a:off x="4157663" y="456723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3" name="Line 157"/>
          <p:cNvSpPr>
            <a:spLocks noChangeShapeType="1"/>
          </p:cNvSpPr>
          <p:nvPr/>
        </p:nvSpPr>
        <p:spPr bwMode="auto">
          <a:xfrm flipV="1">
            <a:off x="4357688" y="4567238"/>
            <a:ext cx="1587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4" name="Line 158"/>
          <p:cNvSpPr>
            <a:spLocks noChangeShapeType="1"/>
          </p:cNvSpPr>
          <p:nvPr/>
        </p:nvSpPr>
        <p:spPr bwMode="auto">
          <a:xfrm flipV="1">
            <a:off x="4559300" y="456723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5" name="Line 159"/>
          <p:cNvSpPr>
            <a:spLocks noChangeShapeType="1"/>
          </p:cNvSpPr>
          <p:nvPr/>
        </p:nvSpPr>
        <p:spPr bwMode="auto">
          <a:xfrm flipV="1">
            <a:off x="4759325" y="4567238"/>
            <a:ext cx="1588" cy="349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6" name="Line 160"/>
          <p:cNvSpPr>
            <a:spLocks noChangeShapeType="1"/>
          </p:cNvSpPr>
          <p:nvPr/>
        </p:nvSpPr>
        <p:spPr bwMode="auto">
          <a:xfrm flipV="1">
            <a:off x="4057650" y="456723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7" name="Line 161"/>
          <p:cNvSpPr>
            <a:spLocks noChangeShapeType="1"/>
          </p:cNvSpPr>
          <p:nvPr/>
        </p:nvSpPr>
        <p:spPr bwMode="auto">
          <a:xfrm flipV="1">
            <a:off x="4257675" y="4567238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8" name="Line 162"/>
          <p:cNvSpPr>
            <a:spLocks noChangeShapeType="1"/>
          </p:cNvSpPr>
          <p:nvPr/>
        </p:nvSpPr>
        <p:spPr bwMode="auto">
          <a:xfrm flipV="1">
            <a:off x="4459288" y="456723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299" name="Line 163"/>
          <p:cNvSpPr>
            <a:spLocks noChangeShapeType="1"/>
          </p:cNvSpPr>
          <p:nvPr/>
        </p:nvSpPr>
        <p:spPr bwMode="auto">
          <a:xfrm flipV="1">
            <a:off x="4659313" y="4567238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300" name="Rectangle 164"/>
          <p:cNvSpPr>
            <a:spLocks noChangeArrowheads="1"/>
          </p:cNvSpPr>
          <p:nvPr/>
        </p:nvSpPr>
        <p:spPr bwMode="auto">
          <a:xfrm>
            <a:off x="3995738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301" name="Rectangle 165"/>
          <p:cNvSpPr>
            <a:spLocks noChangeArrowheads="1"/>
          </p:cNvSpPr>
          <p:nvPr/>
        </p:nvSpPr>
        <p:spPr bwMode="auto">
          <a:xfrm>
            <a:off x="4195763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0.02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302" name="Rectangle 166"/>
          <p:cNvSpPr>
            <a:spLocks noChangeArrowheads="1"/>
          </p:cNvSpPr>
          <p:nvPr/>
        </p:nvSpPr>
        <p:spPr bwMode="auto">
          <a:xfrm>
            <a:off x="4395788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0.04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303" name="Rectangle 167"/>
          <p:cNvSpPr>
            <a:spLocks noChangeArrowheads="1"/>
          </p:cNvSpPr>
          <p:nvPr/>
        </p:nvSpPr>
        <p:spPr bwMode="auto">
          <a:xfrm>
            <a:off x="4595813" y="4672013"/>
            <a:ext cx="1492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it-IT" sz="600" b="0">
                <a:solidFill>
                  <a:srgbClr val="000000"/>
                </a:solidFill>
                <a:latin typeface="Arial" pitchFamily="34" charset="0"/>
              </a:rPr>
              <a:t>0.06</a:t>
            </a:r>
            <a:endParaRPr lang="it-IT" sz="1800" b="0">
              <a:latin typeface="Arial" pitchFamily="34" charset="0"/>
            </a:endParaRPr>
          </a:p>
        </p:txBody>
      </p:sp>
      <p:sp>
        <p:nvSpPr>
          <p:cNvPr id="1371304" name="Line 168"/>
          <p:cNvSpPr>
            <a:spLocks noChangeShapeType="1"/>
          </p:cNvSpPr>
          <p:nvPr/>
        </p:nvSpPr>
        <p:spPr bwMode="auto">
          <a:xfrm>
            <a:off x="4057650" y="2225675"/>
            <a:ext cx="1588" cy="2341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71305" name="Freeform 169"/>
          <p:cNvSpPr>
            <a:spLocks/>
          </p:cNvSpPr>
          <p:nvPr/>
        </p:nvSpPr>
        <p:spPr bwMode="auto">
          <a:xfrm>
            <a:off x="4057650" y="2517775"/>
            <a:ext cx="468313" cy="2019300"/>
          </a:xfrm>
          <a:custGeom>
            <a:avLst/>
            <a:gdLst/>
            <a:ahLst/>
            <a:cxnLst>
              <a:cxn ang="0">
                <a:pos x="1131" y="91"/>
              </a:cxn>
              <a:cxn ang="0">
                <a:pos x="1255" y="276"/>
              </a:cxn>
              <a:cxn ang="0">
                <a:pos x="1320" y="459"/>
              </a:cxn>
              <a:cxn ang="0">
                <a:pos x="1281" y="644"/>
              </a:cxn>
              <a:cxn ang="0">
                <a:pos x="1309" y="827"/>
              </a:cxn>
              <a:cxn ang="0">
                <a:pos x="1334" y="1011"/>
              </a:cxn>
              <a:cxn ang="0">
                <a:pos x="1419" y="1195"/>
              </a:cxn>
              <a:cxn ang="0">
                <a:pos x="1475" y="1379"/>
              </a:cxn>
              <a:cxn ang="0">
                <a:pos x="1295" y="1562"/>
              </a:cxn>
              <a:cxn ang="0">
                <a:pos x="1006" y="1747"/>
              </a:cxn>
              <a:cxn ang="0">
                <a:pos x="707" y="1930"/>
              </a:cxn>
              <a:cxn ang="0">
                <a:pos x="350" y="2114"/>
              </a:cxn>
              <a:cxn ang="0">
                <a:pos x="192" y="2298"/>
              </a:cxn>
              <a:cxn ang="0">
                <a:pos x="149" y="2482"/>
              </a:cxn>
              <a:cxn ang="0">
                <a:pos x="148" y="2665"/>
              </a:cxn>
              <a:cxn ang="0">
                <a:pos x="189" y="2849"/>
              </a:cxn>
              <a:cxn ang="0">
                <a:pos x="181" y="3032"/>
              </a:cxn>
              <a:cxn ang="0">
                <a:pos x="239" y="3216"/>
              </a:cxn>
              <a:cxn ang="0">
                <a:pos x="323" y="3400"/>
              </a:cxn>
              <a:cxn ang="0">
                <a:pos x="325" y="3584"/>
              </a:cxn>
              <a:cxn ang="0">
                <a:pos x="259" y="3767"/>
              </a:cxn>
              <a:cxn ang="0">
                <a:pos x="124" y="3952"/>
              </a:cxn>
              <a:cxn ang="0">
                <a:pos x="0" y="4135"/>
              </a:cxn>
              <a:cxn ang="0">
                <a:pos x="0" y="4319"/>
              </a:cxn>
              <a:cxn ang="0">
                <a:pos x="0" y="4503"/>
              </a:cxn>
              <a:cxn ang="0">
                <a:pos x="0" y="4687"/>
              </a:cxn>
              <a:cxn ang="0">
                <a:pos x="19" y="4870"/>
              </a:cxn>
              <a:cxn ang="0">
                <a:pos x="6" y="5055"/>
              </a:cxn>
              <a:cxn ang="0">
                <a:pos x="0" y="5238"/>
              </a:cxn>
              <a:cxn ang="0">
                <a:pos x="0" y="5423"/>
              </a:cxn>
              <a:cxn ang="0">
                <a:pos x="0" y="5606"/>
              </a:cxn>
              <a:cxn ang="0">
                <a:pos x="0" y="5790"/>
              </a:cxn>
              <a:cxn ang="0">
                <a:pos x="0" y="5974"/>
              </a:cxn>
              <a:cxn ang="0">
                <a:pos x="0" y="6158"/>
              </a:cxn>
              <a:cxn ang="0">
                <a:pos x="0" y="6341"/>
              </a:cxn>
            </a:cxnLst>
            <a:rect l="0" t="0" r="r" b="b"/>
            <a:pathLst>
              <a:path w="1475" h="6341">
                <a:moveTo>
                  <a:pt x="1087" y="0"/>
                </a:moveTo>
                <a:lnTo>
                  <a:pt x="1131" y="91"/>
                </a:lnTo>
                <a:lnTo>
                  <a:pt x="1197" y="183"/>
                </a:lnTo>
                <a:lnTo>
                  <a:pt x="1255" y="276"/>
                </a:lnTo>
                <a:lnTo>
                  <a:pt x="1293" y="368"/>
                </a:lnTo>
                <a:lnTo>
                  <a:pt x="1320" y="459"/>
                </a:lnTo>
                <a:lnTo>
                  <a:pt x="1303" y="551"/>
                </a:lnTo>
                <a:lnTo>
                  <a:pt x="1281" y="644"/>
                </a:lnTo>
                <a:lnTo>
                  <a:pt x="1274" y="735"/>
                </a:lnTo>
                <a:lnTo>
                  <a:pt x="1309" y="827"/>
                </a:lnTo>
                <a:lnTo>
                  <a:pt x="1320" y="919"/>
                </a:lnTo>
                <a:lnTo>
                  <a:pt x="1334" y="1011"/>
                </a:lnTo>
                <a:lnTo>
                  <a:pt x="1348" y="1103"/>
                </a:lnTo>
                <a:lnTo>
                  <a:pt x="1419" y="1195"/>
                </a:lnTo>
                <a:lnTo>
                  <a:pt x="1447" y="1286"/>
                </a:lnTo>
                <a:lnTo>
                  <a:pt x="1475" y="1379"/>
                </a:lnTo>
                <a:lnTo>
                  <a:pt x="1404" y="1471"/>
                </a:lnTo>
                <a:lnTo>
                  <a:pt x="1295" y="1562"/>
                </a:lnTo>
                <a:lnTo>
                  <a:pt x="1136" y="1654"/>
                </a:lnTo>
                <a:lnTo>
                  <a:pt x="1006" y="1747"/>
                </a:lnTo>
                <a:lnTo>
                  <a:pt x="860" y="1838"/>
                </a:lnTo>
                <a:lnTo>
                  <a:pt x="707" y="1930"/>
                </a:lnTo>
                <a:lnTo>
                  <a:pt x="529" y="2022"/>
                </a:lnTo>
                <a:lnTo>
                  <a:pt x="350" y="2114"/>
                </a:lnTo>
                <a:lnTo>
                  <a:pt x="234" y="2206"/>
                </a:lnTo>
                <a:lnTo>
                  <a:pt x="192" y="2298"/>
                </a:lnTo>
                <a:lnTo>
                  <a:pt x="159" y="2389"/>
                </a:lnTo>
                <a:lnTo>
                  <a:pt x="149" y="2482"/>
                </a:lnTo>
                <a:lnTo>
                  <a:pt x="149" y="2574"/>
                </a:lnTo>
                <a:lnTo>
                  <a:pt x="148" y="2665"/>
                </a:lnTo>
                <a:lnTo>
                  <a:pt x="176" y="2757"/>
                </a:lnTo>
                <a:lnTo>
                  <a:pt x="189" y="2849"/>
                </a:lnTo>
                <a:lnTo>
                  <a:pt x="180" y="2940"/>
                </a:lnTo>
                <a:lnTo>
                  <a:pt x="181" y="3032"/>
                </a:lnTo>
                <a:lnTo>
                  <a:pt x="205" y="3125"/>
                </a:lnTo>
                <a:lnTo>
                  <a:pt x="239" y="3216"/>
                </a:lnTo>
                <a:lnTo>
                  <a:pt x="294" y="3308"/>
                </a:lnTo>
                <a:lnTo>
                  <a:pt x="323" y="3400"/>
                </a:lnTo>
                <a:lnTo>
                  <a:pt x="355" y="3492"/>
                </a:lnTo>
                <a:lnTo>
                  <a:pt x="325" y="3584"/>
                </a:lnTo>
                <a:lnTo>
                  <a:pt x="308" y="3676"/>
                </a:lnTo>
                <a:lnTo>
                  <a:pt x="259" y="3767"/>
                </a:lnTo>
                <a:lnTo>
                  <a:pt x="204" y="3860"/>
                </a:lnTo>
                <a:lnTo>
                  <a:pt x="124" y="3952"/>
                </a:lnTo>
                <a:lnTo>
                  <a:pt x="64" y="4043"/>
                </a:lnTo>
                <a:lnTo>
                  <a:pt x="0" y="4135"/>
                </a:lnTo>
                <a:lnTo>
                  <a:pt x="0" y="4228"/>
                </a:lnTo>
                <a:lnTo>
                  <a:pt x="0" y="4319"/>
                </a:lnTo>
                <a:lnTo>
                  <a:pt x="0" y="4411"/>
                </a:lnTo>
                <a:lnTo>
                  <a:pt x="0" y="4503"/>
                </a:lnTo>
                <a:lnTo>
                  <a:pt x="0" y="4596"/>
                </a:lnTo>
                <a:lnTo>
                  <a:pt x="0" y="4687"/>
                </a:lnTo>
                <a:lnTo>
                  <a:pt x="18" y="4779"/>
                </a:lnTo>
                <a:lnTo>
                  <a:pt x="19" y="4870"/>
                </a:lnTo>
                <a:lnTo>
                  <a:pt x="26" y="4963"/>
                </a:lnTo>
                <a:lnTo>
                  <a:pt x="6" y="5055"/>
                </a:lnTo>
                <a:lnTo>
                  <a:pt x="0" y="5147"/>
                </a:lnTo>
                <a:lnTo>
                  <a:pt x="0" y="5238"/>
                </a:lnTo>
                <a:lnTo>
                  <a:pt x="0" y="5331"/>
                </a:lnTo>
                <a:lnTo>
                  <a:pt x="0" y="5423"/>
                </a:lnTo>
                <a:lnTo>
                  <a:pt x="0" y="5514"/>
                </a:lnTo>
                <a:lnTo>
                  <a:pt x="0" y="5606"/>
                </a:lnTo>
                <a:lnTo>
                  <a:pt x="0" y="5699"/>
                </a:lnTo>
                <a:lnTo>
                  <a:pt x="0" y="5790"/>
                </a:lnTo>
                <a:lnTo>
                  <a:pt x="0" y="5882"/>
                </a:lnTo>
                <a:lnTo>
                  <a:pt x="0" y="5974"/>
                </a:lnTo>
                <a:lnTo>
                  <a:pt x="0" y="6066"/>
                </a:lnTo>
                <a:lnTo>
                  <a:pt x="0" y="6158"/>
                </a:lnTo>
                <a:lnTo>
                  <a:pt x="0" y="6250"/>
                </a:lnTo>
                <a:lnTo>
                  <a:pt x="0" y="6341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170"/>
          <p:cNvGrpSpPr>
            <a:grpSpLocks/>
          </p:cNvGrpSpPr>
          <p:nvPr/>
        </p:nvGrpSpPr>
        <p:grpSpPr bwMode="auto">
          <a:xfrm>
            <a:off x="582613" y="2474913"/>
            <a:ext cx="8396287" cy="3565525"/>
            <a:chOff x="367" y="1559"/>
            <a:chExt cx="5289" cy="2246"/>
          </a:xfrm>
        </p:grpSpPr>
        <p:sp>
          <p:nvSpPr>
            <p:cNvPr id="1371307" name="Text Box 171"/>
            <p:cNvSpPr txBox="1">
              <a:spLocks noChangeArrowheads="1"/>
            </p:cNvSpPr>
            <p:nvPr/>
          </p:nvSpPr>
          <p:spPr bwMode="auto">
            <a:xfrm>
              <a:off x="1059" y="3555"/>
              <a:ext cx="385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2000" b="0">
                  <a:solidFill>
                    <a:srgbClr val="FF3300"/>
                  </a:solidFill>
                </a:rPr>
                <a:t>simulation results: isotropic model with K</a:t>
              </a:r>
              <a:r>
                <a:rPr lang="it-IT" sz="2000" b="0" baseline="-25000">
                  <a:solidFill>
                    <a:srgbClr val="FF3300"/>
                  </a:solidFill>
                </a:rPr>
                <a:t>s</a:t>
              </a:r>
              <a:r>
                <a:rPr lang="it-IT" sz="2000" b="0">
                  <a:solidFill>
                    <a:srgbClr val="FF3300"/>
                  </a:solidFill>
                </a:rPr>
                <a:t> = 5 m/d</a:t>
              </a:r>
            </a:p>
          </p:txBody>
        </p:sp>
        <p:sp>
          <p:nvSpPr>
            <p:cNvPr id="1371308" name="Freeform 172"/>
            <p:cNvSpPr>
              <a:spLocks/>
            </p:cNvSpPr>
            <p:nvPr/>
          </p:nvSpPr>
          <p:spPr bwMode="auto">
            <a:xfrm>
              <a:off x="367" y="1560"/>
              <a:ext cx="372" cy="1237"/>
            </a:xfrm>
            <a:custGeom>
              <a:avLst/>
              <a:gdLst/>
              <a:ahLst/>
              <a:cxnLst>
                <a:cxn ang="0">
                  <a:pos x="1642" y="0"/>
                </a:cxn>
                <a:cxn ang="0">
                  <a:pos x="1847" y="92"/>
                </a:cxn>
                <a:cxn ang="0">
                  <a:pos x="1862" y="184"/>
                </a:cxn>
                <a:cxn ang="0">
                  <a:pos x="1741" y="276"/>
                </a:cxn>
                <a:cxn ang="0">
                  <a:pos x="1575" y="369"/>
                </a:cxn>
                <a:cxn ang="0">
                  <a:pos x="1386" y="461"/>
                </a:cxn>
                <a:cxn ang="0">
                  <a:pos x="1175" y="554"/>
                </a:cxn>
                <a:cxn ang="0">
                  <a:pos x="935" y="646"/>
                </a:cxn>
                <a:cxn ang="0">
                  <a:pos x="691" y="739"/>
                </a:cxn>
                <a:cxn ang="0">
                  <a:pos x="462" y="831"/>
                </a:cxn>
                <a:cxn ang="0">
                  <a:pos x="255" y="923"/>
                </a:cxn>
                <a:cxn ang="0">
                  <a:pos x="92" y="1015"/>
                </a:cxn>
                <a:cxn ang="0">
                  <a:pos x="0" y="1108"/>
                </a:cxn>
                <a:cxn ang="0">
                  <a:pos x="0" y="1200"/>
                </a:cxn>
                <a:cxn ang="0">
                  <a:pos x="0" y="1292"/>
                </a:cxn>
                <a:cxn ang="0">
                  <a:pos x="0" y="2677"/>
                </a:cxn>
                <a:cxn ang="0">
                  <a:pos x="0" y="2769"/>
                </a:cxn>
                <a:cxn ang="0">
                  <a:pos x="0" y="2861"/>
                </a:cxn>
                <a:cxn ang="0">
                  <a:pos x="0" y="2954"/>
                </a:cxn>
                <a:cxn ang="0">
                  <a:pos x="0" y="3046"/>
                </a:cxn>
                <a:cxn ang="0">
                  <a:pos x="0" y="3138"/>
                </a:cxn>
                <a:cxn ang="0">
                  <a:pos x="0" y="3231"/>
                </a:cxn>
                <a:cxn ang="0">
                  <a:pos x="0" y="4061"/>
                </a:cxn>
                <a:cxn ang="0">
                  <a:pos x="0" y="4154"/>
                </a:cxn>
                <a:cxn ang="0">
                  <a:pos x="0" y="4246"/>
                </a:cxn>
                <a:cxn ang="0">
                  <a:pos x="0" y="4339"/>
                </a:cxn>
                <a:cxn ang="0">
                  <a:pos x="0" y="4431"/>
                </a:cxn>
                <a:cxn ang="0">
                  <a:pos x="0" y="4523"/>
                </a:cxn>
                <a:cxn ang="0">
                  <a:pos x="0" y="4615"/>
                </a:cxn>
                <a:cxn ang="0">
                  <a:pos x="0" y="4708"/>
                </a:cxn>
                <a:cxn ang="0">
                  <a:pos x="0" y="4800"/>
                </a:cxn>
                <a:cxn ang="0">
                  <a:pos x="0" y="4892"/>
                </a:cxn>
                <a:cxn ang="0">
                  <a:pos x="0" y="4984"/>
                </a:cxn>
                <a:cxn ang="0">
                  <a:pos x="0" y="5077"/>
                </a:cxn>
                <a:cxn ang="0">
                  <a:pos x="0" y="5169"/>
                </a:cxn>
                <a:cxn ang="0">
                  <a:pos x="0" y="5261"/>
                </a:cxn>
                <a:cxn ang="0">
                  <a:pos x="0" y="5354"/>
                </a:cxn>
                <a:cxn ang="0">
                  <a:pos x="0" y="5447"/>
                </a:cxn>
                <a:cxn ang="0">
                  <a:pos x="0" y="5539"/>
                </a:cxn>
                <a:cxn ang="0">
                  <a:pos x="0" y="5631"/>
                </a:cxn>
                <a:cxn ang="0">
                  <a:pos x="0" y="5723"/>
                </a:cxn>
                <a:cxn ang="0">
                  <a:pos x="0" y="5816"/>
                </a:cxn>
                <a:cxn ang="0">
                  <a:pos x="0" y="5908"/>
                </a:cxn>
                <a:cxn ang="0">
                  <a:pos x="0" y="6000"/>
                </a:cxn>
                <a:cxn ang="0">
                  <a:pos x="0" y="6092"/>
                </a:cxn>
                <a:cxn ang="0">
                  <a:pos x="0" y="6185"/>
                </a:cxn>
              </a:cxnLst>
              <a:rect l="0" t="0" r="r" b="b"/>
              <a:pathLst>
                <a:path w="1862" h="6185">
                  <a:moveTo>
                    <a:pt x="1642" y="0"/>
                  </a:moveTo>
                  <a:lnTo>
                    <a:pt x="1847" y="92"/>
                  </a:lnTo>
                  <a:lnTo>
                    <a:pt x="1862" y="184"/>
                  </a:lnTo>
                  <a:lnTo>
                    <a:pt x="1741" y="276"/>
                  </a:lnTo>
                  <a:lnTo>
                    <a:pt x="1575" y="369"/>
                  </a:lnTo>
                  <a:lnTo>
                    <a:pt x="1386" y="461"/>
                  </a:lnTo>
                  <a:lnTo>
                    <a:pt x="1175" y="554"/>
                  </a:lnTo>
                  <a:lnTo>
                    <a:pt x="935" y="646"/>
                  </a:lnTo>
                  <a:lnTo>
                    <a:pt x="691" y="739"/>
                  </a:lnTo>
                  <a:lnTo>
                    <a:pt x="462" y="831"/>
                  </a:lnTo>
                  <a:lnTo>
                    <a:pt x="255" y="923"/>
                  </a:lnTo>
                  <a:lnTo>
                    <a:pt x="92" y="1015"/>
                  </a:lnTo>
                  <a:lnTo>
                    <a:pt x="0" y="1108"/>
                  </a:lnTo>
                  <a:lnTo>
                    <a:pt x="0" y="1200"/>
                  </a:lnTo>
                  <a:lnTo>
                    <a:pt x="0" y="1292"/>
                  </a:lnTo>
                  <a:lnTo>
                    <a:pt x="0" y="2677"/>
                  </a:lnTo>
                  <a:lnTo>
                    <a:pt x="0" y="2769"/>
                  </a:lnTo>
                  <a:lnTo>
                    <a:pt x="0" y="2861"/>
                  </a:lnTo>
                  <a:lnTo>
                    <a:pt x="0" y="2954"/>
                  </a:lnTo>
                  <a:lnTo>
                    <a:pt x="0" y="3046"/>
                  </a:lnTo>
                  <a:lnTo>
                    <a:pt x="0" y="3138"/>
                  </a:lnTo>
                  <a:lnTo>
                    <a:pt x="0" y="3231"/>
                  </a:lnTo>
                  <a:lnTo>
                    <a:pt x="0" y="4061"/>
                  </a:lnTo>
                  <a:lnTo>
                    <a:pt x="0" y="4154"/>
                  </a:lnTo>
                  <a:lnTo>
                    <a:pt x="0" y="4246"/>
                  </a:lnTo>
                  <a:lnTo>
                    <a:pt x="0" y="4339"/>
                  </a:lnTo>
                  <a:lnTo>
                    <a:pt x="0" y="4431"/>
                  </a:lnTo>
                  <a:lnTo>
                    <a:pt x="0" y="4523"/>
                  </a:lnTo>
                  <a:lnTo>
                    <a:pt x="0" y="4615"/>
                  </a:lnTo>
                  <a:lnTo>
                    <a:pt x="0" y="4708"/>
                  </a:lnTo>
                  <a:lnTo>
                    <a:pt x="0" y="4800"/>
                  </a:lnTo>
                  <a:lnTo>
                    <a:pt x="0" y="4892"/>
                  </a:lnTo>
                  <a:lnTo>
                    <a:pt x="0" y="4984"/>
                  </a:lnTo>
                  <a:lnTo>
                    <a:pt x="0" y="5077"/>
                  </a:lnTo>
                  <a:lnTo>
                    <a:pt x="0" y="5169"/>
                  </a:lnTo>
                  <a:lnTo>
                    <a:pt x="0" y="5261"/>
                  </a:lnTo>
                  <a:lnTo>
                    <a:pt x="0" y="5354"/>
                  </a:lnTo>
                  <a:lnTo>
                    <a:pt x="0" y="5447"/>
                  </a:lnTo>
                  <a:lnTo>
                    <a:pt x="0" y="5539"/>
                  </a:lnTo>
                  <a:lnTo>
                    <a:pt x="0" y="5631"/>
                  </a:lnTo>
                  <a:lnTo>
                    <a:pt x="0" y="5723"/>
                  </a:lnTo>
                  <a:lnTo>
                    <a:pt x="0" y="5816"/>
                  </a:lnTo>
                  <a:lnTo>
                    <a:pt x="0" y="5908"/>
                  </a:lnTo>
                  <a:lnTo>
                    <a:pt x="0" y="6000"/>
                  </a:lnTo>
                  <a:lnTo>
                    <a:pt x="0" y="6092"/>
                  </a:lnTo>
                  <a:lnTo>
                    <a:pt x="0" y="6185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09" name="Freeform 173"/>
            <p:cNvSpPr>
              <a:spLocks/>
            </p:cNvSpPr>
            <p:nvPr/>
          </p:nvSpPr>
          <p:spPr bwMode="auto">
            <a:xfrm>
              <a:off x="1423" y="1566"/>
              <a:ext cx="627" cy="1238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2170" y="92"/>
                </a:cxn>
                <a:cxn ang="0">
                  <a:pos x="2347" y="184"/>
                </a:cxn>
                <a:cxn ang="0">
                  <a:pos x="2502" y="276"/>
                </a:cxn>
                <a:cxn ang="0">
                  <a:pos x="2652" y="370"/>
                </a:cxn>
                <a:cxn ang="0">
                  <a:pos x="2810" y="462"/>
                </a:cxn>
                <a:cxn ang="0">
                  <a:pos x="2953" y="554"/>
                </a:cxn>
                <a:cxn ang="0">
                  <a:pos x="3068" y="646"/>
                </a:cxn>
                <a:cxn ang="0">
                  <a:pos x="3134" y="739"/>
                </a:cxn>
                <a:cxn ang="0">
                  <a:pos x="3013" y="832"/>
                </a:cxn>
                <a:cxn ang="0">
                  <a:pos x="2748" y="924"/>
                </a:cxn>
                <a:cxn ang="0">
                  <a:pos x="2423" y="1016"/>
                </a:cxn>
                <a:cxn ang="0">
                  <a:pos x="2065" y="1109"/>
                </a:cxn>
                <a:cxn ang="0">
                  <a:pos x="1694" y="1201"/>
                </a:cxn>
                <a:cxn ang="0">
                  <a:pos x="1310" y="1294"/>
                </a:cxn>
                <a:cxn ang="0">
                  <a:pos x="942" y="1386"/>
                </a:cxn>
                <a:cxn ang="0">
                  <a:pos x="610" y="1479"/>
                </a:cxn>
                <a:cxn ang="0">
                  <a:pos x="325" y="1571"/>
                </a:cxn>
                <a:cxn ang="0">
                  <a:pos x="110" y="1663"/>
                </a:cxn>
                <a:cxn ang="0">
                  <a:pos x="0" y="2588"/>
                </a:cxn>
                <a:cxn ang="0">
                  <a:pos x="0" y="2681"/>
                </a:cxn>
                <a:cxn ang="0">
                  <a:pos x="0" y="2773"/>
                </a:cxn>
                <a:cxn ang="0">
                  <a:pos x="0" y="2865"/>
                </a:cxn>
                <a:cxn ang="0">
                  <a:pos x="0" y="2957"/>
                </a:cxn>
                <a:cxn ang="0">
                  <a:pos x="0" y="3049"/>
                </a:cxn>
                <a:cxn ang="0">
                  <a:pos x="0" y="3141"/>
                </a:cxn>
                <a:cxn ang="0">
                  <a:pos x="0" y="3235"/>
                </a:cxn>
                <a:cxn ang="0">
                  <a:pos x="0" y="4066"/>
                </a:cxn>
                <a:cxn ang="0">
                  <a:pos x="0" y="4159"/>
                </a:cxn>
                <a:cxn ang="0">
                  <a:pos x="0" y="4251"/>
                </a:cxn>
                <a:cxn ang="0">
                  <a:pos x="0" y="4344"/>
                </a:cxn>
                <a:cxn ang="0">
                  <a:pos x="0" y="4436"/>
                </a:cxn>
                <a:cxn ang="0">
                  <a:pos x="0" y="4528"/>
                </a:cxn>
                <a:cxn ang="0">
                  <a:pos x="0" y="4621"/>
                </a:cxn>
                <a:cxn ang="0">
                  <a:pos x="0" y="4714"/>
                </a:cxn>
                <a:cxn ang="0">
                  <a:pos x="0" y="4806"/>
                </a:cxn>
                <a:cxn ang="0">
                  <a:pos x="0" y="4898"/>
                </a:cxn>
                <a:cxn ang="0">
                  <a:pos x="0" y="4990"/>
                </a:cxn>
                <a:cxn ang="0">
                  <a:pos x="0" y="5084"/>
                </a:cxn>
                <a:cxn ang="0">
                  <a:pos x="0" y="5176"/>
                </a:cxn>
                <a:cxn ang="0">
                  <a:pos x="0" y="5268"/>
                </a:cxn>
                <a:cxn ang="0">
                  <a:pos x="0" y="5360"/>
                </a:cxn>
                <a:cxn ang="0">
                  <a:pos x="0" y="5453"/>
                </a:cxn>
                <a:cxn ang="0">
                  <a:pos x="0" y="5546"/>
                </a:cxn>
                <a:cxn ang="0">
                  <a:pos x="0" y="5638"/>
                </a:cxn>
                <a:cxn ang="0">
                  <a:pos x="1" y="5730"/>
                </a:cxn>
                <a:cxn ang="0">
                  <a:pos x="1" y="5823"/>
                </a:cxn>
                <a:cxn ang="0">
                  <a:pos x="1" y="5915"/>
                </a:cxn>
                <a:cxn ang="0">
                  <a:pos x="2" y="6008"/>
                </a:cxn>
                <a:cxn ang="0">
                  <a:pos x="2" y="6100"/>
                </a:cxn>
                <a:cxn ang="0">
                  <a:pos x="2" y="6193"/>
                </a:cxn>
              </a:cxnLst>
              <a:rect l="0" t="0" r="r" b="b"/>
              <a:pathLst>
                <a:path w="3134" h="6193">
                  <a:moveTo>
                    <a:pt x="1938" y="0"/>
                  </a:moveTo>
                  <a:lnTo>
                    <a:pt x="2170" y="92"/>
                  </a:lnTo>
                  <a:lnTo>
                    <a:pt x="2347" y="184"/>
                  </a:lnTo>
                  <a:lnTo>
                    <a:pt x="2502" y="276"/>
                  </a:lnTo>
                  <a:lnTo>
                    <a:pt x="2652" y="370"/>
                  </a:lnTo>
                  <a:lnTo>
                    <a:pt x="2810" y="462"/>
                  </a:lnTo>
                  <a:lnTo>
                    <a:pt x="2953" y="554"/>
                  </a:lnTo>
                  <a:lnTo>
                    <a:pt x="3068" y="646"/>
                  </a:lnTo>
                  <a:lnTo>
                    <a:pt x="3134" y="739"/>
                  </a:lnTo>
                  <a:lnTo>
                    <a:pt x="3013" y="832"/>
                  </a:lnTo>
                  <a:lnTo>
                    <a:pt x="2748" y="924"/>
                  </a:lnTo>
                  <a:lnTo>
                    <a:pt x="2423" y="1016"/>
                  </a:lnTo>
                  <a:lnTo>
                    <a:pt x="2065" y="1109"/>
                  </a:lnTo>
                  <a:lnTo>
                    <a:pt x="1694" y="1201"/>
                  </a:lnTo>
                  <a:lnTo>
                    <a:pt x="1310" y="1294"/>
                  </a:lnTo>
                  <a:lnTo>
                    <a:pt x="942" y="1386"/>
                  </a:lnTo>
                  <a:lnTo>
                    <a:pt x="610" y="1479"/>
                  </a:lnTo>
                  <a:lnTo>
                    <a:pt x="325" y="1571"/>
                  </a:lnTo>
                  <a:lnTo>
                    <a:pt x="110" y="1663"/>
                  </a:lnTo>
                  <a:lnTo>
                    <a:pt x="0" y="2588"/>
                  </a:lnTo>
                  <a:lnTo>
                    <a:pt x="0" y="2681"/>
                  </a:lnTo>
                  <a:lnTo>
                    <a:pt x="0" y="2773"/>
                  </a:lnTo>
                  <a:lnTo>
                    <a:pt x="0" y="2865"/>
                  </a:lnTo>
                  <a:lnTo>
                    <a:pt x="0" y="2957"/>
                  </a:lnTo>
                  <a:lnTo>
                    <a:pt x="0" y="3049"/>
                  </a:lnTo>
                  <a:lnTo>
                    <a:pt x="0" y="3141"/>
                  </a:lnTo>
                  <a:lnTo>
                    <a:pt x="0" y="3235"/>
                  </a:lnTo>
                  <a:lnTo>
                    <a:pt x="0" y="4066"/>
                  </a:lnTo>
                  <a:lnTo>
                    <a:pt x="0" y="4159"/>
                  </a:lnTo>
                  <a:lnTo>
                    <a:pt x="0" y="4251"/>
                  </a:lnTo>
                  <a:lnTo>
                    <a:pt x="0" y="4344"/>
                  </a:lnTo>
                  <a:lnTo>
                    <a:pt x="0" y="4436"/>
                  </a:lnTo>
                  <a:lnTo>
                    <a:pt x="0" y="4528"/>
                  </a:lnTo>
                  <a:lnTo>
                    <a:pt x="0" y="4621"/>
                  </a:lnTo>
                  <a:lnTo>
                    <a:pt x="0" y="4714"/>
                  </a:lnTo>
                  <a:lnTo>
                    <a:pt x="0" y="4806"/>
                  </a:lnTo>
                  <a:lnTo>
                    <a:pt x="0" y="4898"/>
                  </a:lnTo>
                  <a:lnTo>
                    <a:pt x="0" y="4990"/>
                  </a:lnTo>
                  <a:lnTo>
                    <a:pt x="0" y="5084"/>
                  </a:lnTo>
                  <a:lnTo>
                    <a:pt x="0" y="5176"/>
                  </a:lnTo>
                  <a:lnTo>
                    <a:pt x="0" y="5268"/>
                  </a:lnTo>
                  <a:lnTo>
                    <a:pt x="0" y="5360"/>
                  </a:lnTo>
                  <a:lnTo>
                    <a:pt x="0" y="5453"/>
                  </a:lnTo>
                  <a:lnTo>
                    <a:pt x="0" y="5546"/>
                  </a:lnTo>
                  <a:lnTo>
                    <a:pt x="0" y="5638"/>
                  </a:lnTo>
                  <a:lnTo>
                    <a:pt x="1" y="5730"/>
                  </a:lnTo>
                  <a:lnTo>
                    <a:pt x="1" y="5823"/>
                  </a:lnTo>
                  <a:lnTo>
                    <a:pt x="1" y="5915"/>
                  </a:lnTo>
                  <a:lnTo>
                    <a:pt x="2" y="6008"/>
                  </a:lnTo>
                  <a:lnTo>
                    <a:pt x="2" y="6100"/>
                  </a:lnTo>
                  <a:lnTo>
                    <a:pt x="2" y="6193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0" name="Freeform 174"/>
            <p:cNvSpPr>
              <a:spLocks/>
            </p:cNvSpPr>
            <p:nvPr/>
          </p:nvSpPr>
          <p:spPr bwMode="auto">
            <a:xfrm>
              <a:off x="2008" y="1564"/>
              <a:ext cx="688" cy="1238"/>
            </a:xfrm>
            <a:custGeom>
              <a:avLst/>
              <a:gdLst/>
              <a:ahLst/>
              <a:cxnLst>
                <a:cxn ang="0">
                  <a:pos x="1839" y="0"/>
                </a:cxn>
                <a:cxn ang="0">
                  <a:pos x="2090" y="92"/>
                </a:cxn>
                <a:cxn ang="0">
                  <a:pos x="2306" y="184"/>
                </a:cxn>
                <a:cxn ang="0">
                  <a:pos x="2500" y="276"/>
                </a:cxn>
                <a:cxn ang="0">
                  <a:pos x="2683" y="370"/>
                </a:cxn>
                <a:cxn ang="0">
                  <a:pos x="2871" y="462"/>
                </a:cxn>
                <a:cxn ang="0">
                  <a:pos x="3045" y="554"/>
                </a:cxn>
                <a:cxn ang="0">
                  <a:pos x="3190" y="646"/>
                </a:cxn>
                <a:cxn ang="0">
                  <a:pos x="3306" y="739"/>
                </a:cxn>
                <a:cxn ang="0">
                  <a:pos x="3388" y="832"/>
                </a:cxn>
                <a:cxn ang="0">
                  <a:pos x="3431" y="924"/>
                </a:cxn>
                <a:cxn ang="0">
                  <a:pos x="3440" y="1016"/>
                </a:cxn>
                <a:cxn ang="0">
                  <a:pos x="3427" y="1109"/>
                </a:cxn>
                <a:cxn ang="0">
                  <a:pos x="3404" y="1201"/>
                </a:cxn>
                <a:cxn ang="0">
                  <a:pos x="3371" y="1294"/>
                </a:cxn>
                <a:cxn ang="0">
                  <a:pos x="3329" y="1386"/>
                </a:cxn>
                <a:cxn ang="0">
                  <a:pos x="3279" y="1479"/>
                </a:cxn>
                <a:cxn ang="0">
                  <a:pos x="3130" y="1571"/>
                </a:cxn>
                <a:cxn ang="0">
                  <a:pos x="2843" y="1663"/>
                </a:cxn>
                <a:cxn ang="0">
                  <a:pos x="2507" y="1756"/>
                </a:cxn>
                <a:cxn ang="0">
                  <a:pos x="2152" y="1849"/>
                </a:cxn>
                <a:cxn ang="0">
                  <a:pos x="1787" y="1941"/>
                </a:cxn>
                <a:cxn ang="0">
                  <a:pos x="1418" y="2033"/>
                </a:cxn>
                <a:cxn ang="0">
                  <a:pos x="1048" y="2125"/>
                </a:cxn>
                <a:cxn ang="0">
                  <a:pos x="697" y="2219"/>
                </a:cxn>
                <a:cxn ang="0">
                  <a:pos x="386" y="2311"/>
                </a:cxn>
                <a:cxn ang="0">
                  <a:pos x="140" y="2403"/>
                </a:cxn>
                <a:cxn ang="0">
                  <a:pos x="21" y="2495"/>
                </a:cxn>
                <a:cxn ang="0">
                  <a:pos x="1" y="2588"/>
                </a:cxn>
                <a:cxn ang="0">
                  <a:pos x="1" y="2681"/>
                </a:cxn>
                <a:cxn ang="0">
                  <a:pos x="1" y="2773"/>
                </a:cxn>
                <a:cxn ang="0">
                  <a:pos x="1" y="2865"/>
                </a:cxn>
                <a:cxn ang="0">
                  <a:pos x="1" y="2957"/>
                </a:cxn>
                <a:cxn ang="0">
                  <a:pos x="1" y="3049"/>
                </a:cxn>
                <a:cxn ang="0">
                  <a:pos x="1" y="3141"/>
                </a:cxn>
                <a:cxn ang="0">
                  <a:pos x="1" y="3235"/>
                </a:cxn>
                <a:cxn ang="0">
                  <a:pos x="1" y="4066"/>
                </a:cxn>
                <a:cxn ang="0">
                  <a:pos x="1" y="4159"/>
                </a:cxn>
                <a:cxn ang="0">
                  <a:pos x="1" y="4251"/>
                </a:cxn>
                <a:cxn ang="0">
                  <a:pos x="1" y="4344"/>
                </a:cxn>
                <a:cxn ang="0">
                  <a:pos x="1" y="4436"/>
                </a:cxn>
                <a:cxn ang="0">
                  <a:pos x="1" y="4528"/>
                </a:cxn>
                <a:cxn ang="0">
                  <a:pos x="1" y="4621"/>
                </a:cxn>
                <a:cxn ang="0">
                  <a:pos x="1" y="4714"/>
                </a:cxn>
                <a:cxn ang="0">
                  <a:pos x="1" y="4806"/>
                </a:cxn>
                <a:cxn ang="0">
                  <a:pos x="1" y="4898"/>
                </a:cxn>
                <a:cxn ang="0">
                  <a:pos x="1" y="4990"/>
                </a:cxn>
                <a:cxn ang="0">
                  <a:pos x="1" y="5084"/>
                </a:cxn>
                <a:cxn ang="0">
                  <a:pos x="1" y="5176"/>
                </a:cxn>
                <a:cxn ang="0">
                  <a:pos x="1" y="5268"/>
                </a:cxn>
                <a:cxn ang="0">
                  <a:pos x="1" y="5360"/>
                </a:cxn>
                <a:cxn ang="0">
                  <a:pos x="1" y="5453"/>
                </a:cxn>
                <a:cxn ang="0">
                  <a:pos x="1" y="5546"/>
                </a:cxn>
                <a:cxn ang="0">
                  <a:pos x="3" y="5638"/>
                </a:cxn>
                <a:cxn ang="0">
                  <a:pos x="6" y="5730"/>
                </a:cxn>
                <a:cxn ang="0">
                  <a:pos x="0" y="5823"/>
                </a:cxn>
                <a:cxn ang="0">
                  <a:pos x="0" y="5915"/>
                </a:cxn>
                <a:cxn ang="0">
                  <a:pos x="0" y="6008"/>
                </a:cxn>
                <a:cxn ang="0">
                  <a:pos x="0" y="6100"/>
                </a:cxn>
                <a:cxn ang="0">
                  <a:pos x="0" y="6193"/>
                </a:cxn>
              </a:cxnLst>
              <a:rect l="0" t="0" r="r" b="b"/>
              <a:pathLst>
                <a:path w="3440" h="6193">
                  <a:moveTo>
                    <a:pt x="1839" y="0"/>
                  </a:moveTo>
                  <a:lnTo>
                    <a:pt x="2090" y="92"/>
                  </a:lnTo>
                  <a:lnTo>
                    <a:pt x="2306" y="184"/>
                  </a:lnTo>
                  <a:lnTo>
                    <a:pt x="2500" y="276"/>
                  </a:lnTo>
                  <a:lnTo>
                    <a:pt x="2683" y="370"/>
                  </a:lnTo>
                  <a:lnTo>
                    <a:pt x="2871" y="462"/>
                  </a:lnTo>
                  <a:lnTo>
                    <a:pt x="3045" y="554"/>
                  </a:lnTo>
                  <a:lnTo>
                    <a:pt x="3190" y="646"/>
                  </a:lnTo>
                  <a:lnTo>
                    <a:pt x="3306" y="739"/>
                  </a:lnTo>
                  <a:lnTo>
                    <a:pt x="3388" y="832"/>
                  </a:lnTo>
                  <a:lnTo>
                    <a:pt x="3431" y="924"/>
                  </a:lnTo>
                  <a:lnTo>
                    <a:pt x="3440" y="1016"/>
                  </a:lnTo>
                  <a:lnTo>
                    <a:pt x="3427" y="1109"/>
                  </a:lnTo>
                  <a:lnTo>
                    <a:pt x="3404" y="1201"/>
                  </a:lnTo>
                  <a:lnTo>
                    <a:pt x="3371" y="1294"/>
                  </a:lnTo>
                  <a:lnTo>
                    <a:pt x="3329" y="1386"/>
                  </a:lnTo>
                  <a:lnTo>
                    <a:pt x="3279" y="1479"/>
                  </a:lnTo>
                  <a:lnTo>
                    <a:pt x="3130" y="1571"/>
                  </a:lnTo>
                  <a:lnTo>
                    <a:pt x="2843" y="1663"/>
                  </a:lnTo>
                  <a:lnTo>
                    <a:pt x="2507" y="1756"/>
                  </a:lnTo>
                  <a:lnTo>
                    <a:pt x="2152" y="1849"/>
                  </a:lnTo>
                  <a:lnTo>
                    <a:pt x="1787" y="1941"/>
                  </a:lnTo>
                  <a:lnTo>
                    <a:pt x="1418" y="2033"/>
                  </a:lnTo>
                  <a:lnTo>
                    <a:pt x="1048" y="2125"/>
                  </a:lnTo>
                  <a:lnTo>
                    <a:pt x="697" y="2219"/>
                  </a:lnTo>
                  <a:lnTo>
                    <a:pt x="386" y="2311"/>
                  </a:lnTo>
                  <a:lnTo>
                    <a:pt x="140" y="2403"/>
                  </a:lnTo>
                  <a:lnTo>
                    <a:pt x="21" y="2495"/>
                  </a:lnTo>
                  <a:lnTo>
                    <a:pt x="1" y="2588"/>
                  </a:lnTo>
                  <a:lnTo>
                    <a:pt x="1" y="2681"/>
                  </a:lnTo>
                  <a:lnTo>
                    <a:pt x="1" y="2773"/>
                  </a:lnTo>
                  <a:lnTo>
                    <a:pt x="1" y="2865"/>
                  </a:lnTo>
                  <a:lnTo>
                    <a:pt x="1" y="2957"/>
                  </a:lnTo>
                  <a:lnTo>
                    <a:pt x="1" y="3049"/>
                  </a:lnTo>
                  <a:lnTo>
                    <a:pt x="1" y="3141"/>
                  </a:lnTo>
                  <a:lnTo>
                    <a:pt x="1" y="3235"/>
                  </a:lnTo>
                  <a:lnTo>
                    <a:pt x="1" y="4066"/>
                  </a:lnTo>
                  <a:lnTo>
                    <a:pt x="1" y="4159"/>
                  </a:lnTo>
                  <a:lnTo>
                    <a:pt x="1" y="4251"/>
                  </a:lnTo>
                  <a:lnTo>
                    <a:pt x="1" y="4344"/>
                  </a:lnTo>
                  <a:lnTo>
                    <a:pt x="1" y="4436"/>
                  </a:lnTo>
                  <a:lnTo>
                    <a:pt x="1" y="4528"/>
                  </a:lnTo>
                  <a:lnTo>
                    <a:pt x="1" y="4621"/>
                  </a:lnTo>
                  <a:lnTo>
                    <a:pt x="1" y="4714"/>
                  </a:lnTo>
                  <a:lnTo>
                    <a:pt x="1" y="4806"/>
                  </a:lnTo>
                  <a:lnTo>
                    <a:pt x="1" y="4898"/>
                  </a:lnTo>
                  <a:lnTo>
                    <a:pt x="1" y="4990"/>
                  </a:lnTo>
                  <a:lnTo>
                    <a:pt x="1" y="5084"/>
                  </a:lnTo>
                  <a:lnTo>
                    <a:pt x="1" y="5176"/>
                  </a:lnTo>
                  <a:lnTo>
                    <a:pt x="1" y="5268"/>
                  </a:lnTo>
                  <a:lnTo>
                    <a:pt x="1" y="5360"/>
                  </a:lnTo>
                  <a:lnTo>
                    <a:pt x="1" y="5453"/>
                  </a:lnTo>
                  <a:lnTo>
                    <a:pt x="1" y="5546"/>
                  </a:lnTo>
                  <a:lnTo>
                    <a:pt x="3" y="5638"/>
                  </a:lnTo>
                  <a:lnTo>
                    <a:pt x="6" y="5730"/>
                  </a:lnTo>
                  <a:lnTo>
                    <a:pt x="0" y="5823"/>
                  </a:lnTo>
                  <a:lnTo>
                    <a:pt x="0" y="5915"/>
                  </a:lnTo>
                  <a:lnTo>
                    <a:pt x="0" y="6008"/>
                  </a:lnTo>
                  <a:lnTo>
                    <a:pt x="0" y="6100"/>
                  </a:lnTo>
                  <a:lnTo>
                    <a:pt x="0" y="6193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1" name="Freeform 175"/>
            <p:cNvSpPr>
              <a:spLocks/>
            </p:cNvSpPr>
            <p:nvPr/>
          </p:nvSpPr>
          <p:spPr bwMode="auto">
            <a:xfrm>
              <a:off x="3169" y="1559"/>
              <a:ext cx="701" cy="1245"/>
            </a:xfrm>
            <a:custGeom>
              <a:avLst/>
              <a:gdLst/>
              <a:ahLst/>
              <a:cxnLst>
                <a:cxn ang="0">
                  <a:pos x="2018" y="0"/>
                </a:cxn>
                <a:cxn ang="0">
                  <a:pos x="2268" y="93"/>
                </a:cxn>
                <a:cxn ang="0">
                  <a:pos x="2468" y="185"/>
                </a:cxn>
                <a:cxn ang="0">
                  <a:pos x="2647" y="278"/>
                </a:cxn>
                <a:cxn ang="0">
                  <a:pos x="2823" y="372"/>
                </a:cxn>
                <a:cxn ang="0">
                  <a:pos x="3008" y="464"/>
                </a:cxn>
                <a:cxn ang="0">
                  <a:pos x="3176" y="557"/>
                </a:cxn>
                <a:cxn ang="0">
                  <a:pos x="3308" y="650"/>
                </a:cxn>
                <a:cxn ang="0">
                  <a:pos x="3409" y="743"/>
                </a:cxn>
                <a:cxn ang="0">
                  <a:pos x="3476" y="836"/>
                </a:cxn>
                <a:cxn ang="0">
                  <a:pos x="3504" y="929"/>
                </a:cxn>
                <a:cxn ang="0">
                  <a:pos x="3504" y="1021"/>
                </a:cxn>
                <a:cxn ang="0">
                  <a:pos x="3490" y="1115"/>
                </a:cxn>
                <a:cxn ang="0">
                  <a:pos x="3473" y="1208"/>
                </a:cxn>
                <a:cxn ang="0">
                  <a:pos x="3400" y="1300"/>
                </a:cxn>
                <a:cxn ang="0">
                  <a:pos x="3286" y="1393"/>
                </a:cxn>
                <a:cxn ang="0">
                  <a:pos x="3165" y="1487"/>
                </a:cxn>
                <a:cxn ang="0">
                  <a:pos x="3041" y="1579"/>
                </a:cxn>
                <a:cxn ang="0">
                  <a:pos x="2905" y="1672"/>
                </a:cxn>
                <a:cxn ang="0">
                  <a:pos x="2796" y="1765"/>
                </a:cxn>
                <a:cxn ang="0">
                  <a:pos x="2743" y="1858"/>
                </a:cxn>
                <a:cxn ang="0">
                  <a:pos x="2752" y="1951"/>
                </a:cxn>
                <a:cxn ang="0">
                  <a:pos x="2787" y="2044"/>
                </a:cxn>
                <a:cxn ang="0">
                  <a:pos x="2849" y="2136"/>
                </a:cxn>
                <a:cxn ang="0">
                  <a:pos x="2957" y="2230"/>
                </a:cxn>
                <a:cxn ang="0">
                  <a:pos x="3094" y="2323"/>
                </a:cxn>
                <a:cxn ang="0">
                  <a:pos x="3060" y="2415"/>
                </a:cxn>
                <a:cxn ang="0">
                  <a:pos x="2857" y="2508"/>
                </a:cxn>
                <a:cxn ang="0">
                  <a:pos x="2587" y="2602"/>
                </a:cxn>
                <a:cxn ang="0">
                  <a:pos x="2251" y="2694"/>
                </a:cxn>
                <a:cxn ang="0">
                  <a:pos x="1865" y="2787"/>
                </a:cxn>
                <a:cxn ang="0">
                  <a:pos x="1461" y="2880"/>
                </a:cxn>
                <a:cxn ang="0">
                  <a:pos x="1063" y="2972"/>
                </a:cxn>
                <a:cxn ang="0">
                  <a:pos x="693" y="3065"/>
                </a:cxn>
                <a:cxn ang="0">
                  <a:pos x="371" y="3157"/>
                </a:cxn>
                <a:cxn ang="0">
                  <a:pos x="122" y="3251"/>
                </a:cxn>
                <a:cxn ang="0">
                  <a:pos x="1" y="3344"/>
                </a:cxn>
                <a:cxn ang="0">
                  <a:pos x="1" y="3994"/>
                </a:cxn>
                <a:cxn ang="0">
                  <a:pos x="1" y="4087"/>
                </a:cxn>
                <a:cxn ang="0">
                  <a:pos x="1" y="4180"/>
                </a:cxn>
                <a:cxn ang="0">
                  <a:pos x="1" y="4272"/>
                </a:cxn>
                <a:cxn ang="0">
                  <a:pos x="1" y="4366"/>
                </a:cxn>
                <a:cxn ang="0">
                  <a:pos x="1" y="4459"/>
                </a:cxn>
                <a:cxn ang="0">
                  <a:pos x="1" y="4551"/>
                </a:cxn>
                <a:cxn ang="0">
                  <a:pos x="1" y="4644"/>
                </a:cxn>
                <a:cxn ang="0">
                  <a:pos x="1" y="4738"/>
                </a:cxn>
                <a:cxn ang="0">
                  <a:pos x="1" y="4830"/>
                </a:cxn>
                <a:cxn ang="0">
                  <a:pos x="1" y="4923"/>
                </a:cxn>
                <a:cxn ang="0">
                  <a:pos x="1" y="5016"/>
                </a:cxn>
                <a:cxn ang="0">
                  <a:pos x="1" y="5109"/>
                </a:cxn>
                <a:cxn ang="0">
                  <a:pos x="0" y="5202"/>
                </a:cxn>
                <a:cxn ang="0">
                  <a:pos x="0" y="5295"/>
                </a:cxn>
                <a:cxn ang="0">
                  <a:pos x="0" y="5387"/>
                </a:cxn>
                <a:cxn ang="0">
                  <a:pos x="0" y="5481"/>
                </a:cxn>
                <a:cxn ang="0">
                  <a:pos x="0" y="5574"/>
                </a:cxn>
                <a:cxn ang="0">
                  <a:pos x="0" y="5666"/>
                </a:cxn>
                <a:cxn ang="0">
                  <a:pos x="0" y="5759"/>
                </a:cxn>
                <a:cxn ang="0">
                  <a:pos x="0" y="5853"/>
                </a:cxn>
                <a:cxn ang="0">
                  <a:pos x="0" y="5945"/>
                </a:cxn>
                <a:cxn ang="0">
                  <a:pos x="0" y="6038"/>
                </a:cxn>
                <a:cxn ang="0">
                  <a:pos x="0" y="6131"/>
                </a:cxn>
                <a:cxn ang="0">
                  <a:pos x="0" y="6224"/>
                </a:cxn>
              </a:cxnLst>
              <a:rect l="0" t="0" r="r" b="b"/>
              <a:pathLst>
                <a:path w="3504" h="6224">
                  <a:moveTo>
                    <a:pt x="2018" y="0"/>
                  </a:moveTo>
                  <a:lnTo>
                    <a:pt x="2268" y="93"/>
                  </a:lnTo>
                  <a:lnTo>
                    <a:pt x="2468" y="185"/>
                  </a:lnTo>
                  <a:lnTo>
                    <a:pt x="2647" y="278"/>
                  </a:lnTo>
                  <a:lnTo>
                    <a:pt x="2823" y="372"/>
                  </a:lnTo>
                  <a:lnTo>
                    <a:pt x="3008" y="464"/>
                  </a:lnTo>
                  <a:lnTo>
                    <a:pt x="3176" y="557"/>
                  </a:lnTo>
                  <a:lnTo>
                    <a:pt x="3308" y="650"/>
                  </a:lnTo>
                  <a:lnTo>
                    <a:pt x="3409" y="743"/>
                  </a:lnTo>
                  <a:lnTo>
                    <a:pt x="3476" y="836"/>
                  </a:lnTo>
                  <a:lnTo>
                    <a:pt x="3504" y="929"/>
                  </a:lnTo>
                  <a:lnTo>
                    <a:pt x="3504" y="1021"/>
                  </a:lnTo>
                  <a:lnTo>
                    <a:pt x="3490" y="1115"/>
                  </a:lnTo>
                  <a:lnTo>
                    <a:pt x="3473" y="1208"/>
                  </a:lnTo>
                  <a:lnTo>
                    <a:pt x="3400" y="1300"/>
                  </a:lnTo>
                  <a:lnTo>
                    <a:pt x="3286" y="1393"/>
                  </a:lnTo>
                  <a:lnTo>
                    <a:pt x="3165" y="1487"/>
                  </a:lnTo>
                  <a:lnTo>
                    <a:pt x="3041" y="1579"/>
                  </a:lnTo>
                  <a:lnTo>
                    <a:pt x="2905" y="1672"/>
                  </a:lnTo>
                  <a:lnTo>
                    <a:pt x="2796" y="1765"/>
                  </a:lnTo>
                  <a:lnTo>
                    <a:pt x="2743" y="1858"/>
                  </a:lnTo>
                  <a:lnTo>
                    <a:pt x="2752" y="1951"/>
                  </a:lnTo>
                  <a:lnTo>
                    <a:pt x="2787" y="2044"/>
                  </a:lnTo>
                  <a:lnTo>
                    <a:pt x="2849" y="2136"/>
                  </a:lnTo>
                  <a:lnTo>
                    <a:pt x="2957" y="2230"/>
                  </a:lnTo>
                  <a:lnTo>
                    <a:pt x="3094" y="2323"/>
                  </a:lnTo>
                  <a:lnTo>
                    <a:pt x="3060" y="2415"/>
                  </a:lnTo>
                  <a:lnTo>
                    <a:pt x="2857" y="2508"/>
                  </a:lnTo>
                  <a:lnTo>
                    <a:pt x="2587" y="2602"/>
                  </a:lnTo>
                  <a:lnTo>
                    <a:pt x="2251" y="2694"/>
                  </a:lnTo>
                  <a:lnTo>
                    <a:pt x="1865" y="2787"/>
                  </a:lnTo>
                  <a:lnTo>
                    <a:pt x="1461" y="2880"/>
                  </a:lnTo>
                  <a:lnTo>
                    <a:pt x="1063" y="2972"/>
                  </a:lnTo>
                  <a:lnTo>
                    <a:pt x="693" y="3065"/>
                  </a:lnTo>
                  <a:lnTo>
                    <a:pt x="371" y="3157"/>
                  </a:lnTo>
                  <a:lnTo>
                    <a:pt x="122" y="3251"/>
                  </a:lnTo>
                  <a:lnTo>
                    <a:pt x="1" y="3344"/>
                  </a:lnTo>
                  <a:lnTo>
                    <a:pt x="1" y="3994"/>
                  </a:lnTo>
                  <a:lnTo>
                    <a:pt x="1" y="4087"/>
                  </a:lnTo>
                  <a:lnTo>
                    <a:pt x="1" y="4180"/>
                  </a:lnTo>
                  <a:lnTo>
                    <a:pt x="1" y="4272"/>
                  </a:lnTo>
                  <a:lnTo>
                    <a:pt x="1" y="4366"/>
                  </a:lnTo>
                  <a:lnTo>
                    <a:pt x="1" y="4459"/>
                  </a:lnTo>
                  <a:lnTo>
                    <a:pt x="1" y="4551"/>
                  </a:lnTo>
                  <a:lnTo>
                    <a:pt x="1" y="4644"/>
                  </a:lnTo>
                  <a:lnTo>
                    <a:pt x="1" y="4738"/>
                  </a:lnTo>
                  <a:lnTo>
                    <a:pt x="1" y="4830"/>
                  </a:lnTo>
                  <a:lnTo>
                    <a:pt x="1" y="4923"/>
                  </a:lnTo>
                  <a:lnTo>
                    <a:pt x="1" y="5016"/>
                  </a:lnTo>
                  <a:lnTo>
                    <a:pt x="1" y="5109"/>
                  </a:lnTo>
                  <a:lnTo>
                    <a:pt x="0" y="5202"/>
                  </a:lnTo>
                  <a:lnTo>
                    <a:pt x="0" y="5295"/>
                  </a:lnTo>
                  <a:lnTo>
                    <a:pt x="0" y="5387"/>
                  </a:lnTo>
                  <a:lnTo>
                    <a:pt x="0" y="5481"/>
                  </a:lnTo>
                  <a:lnTo>
                    <a:pt x="0" y="5574"/>
                  </a:lnTo>
                  <a:lnTo>
                    <a:pt x="0" y="5666"/>
                  </a:lnTo>
                  <a:lnTo>
                    <a:pt x="0" y="5759"/>
                  </a:lnTo>
                  <a:lnTo>
                    <a:pt x="0" y="5853"/>
                  </a:lnTo>
                  <a:lnTo>
                    <a:pt x="0" y="5945"/>
                  </a:lnTo>
                  <a:lnTo>
                    <a:pt x="0" y="6038"/>
                  </a:lnTo>
                  <a:lnTo>
                    <a:pt x="0" y="6131"/>
                  </a:lnTo>
                  <a:lnTo>
                    <a:pt x="0" y="6224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2" name="Freeform 176"/>
            <p:cNvSpPr>
              <a:spLocks/>
            </p:cNvSpPr>
            <p:nvPr/>
          </p:nvSpPr>
          <p:spPr bwMode="auto">
            <a:xfrm>
              <a:off x="3777" y="1561"/>
              <a:ext cx="691" cy="1241"/>
            </a:xfrm>
            <a:custGeom>
              <a:avLst/>
              <a:gdLst/>
              <a:ahLst/>
              <a:cxnLst>
                <a:cxn ang="0">
                  <a:pos x="2215" y="93"/>
                </a:cxn>
                <a:cxn ang="0">
                  <a:pos x="2597" y="277"/>
                </a:cxn>
                <a:cxn ang="0">
                  <a:pos x="2949" y="463"/>
                </a:cxn>
                <a:cxn ang="0">
                  <a:pos x="3246" y="648"/>
                </a:cxn>
                <a:cxn ang="0">
                  <a:pos x="3415" y="834"/>
                </a:cxn>
                <a:cxn ang="0">
                  <a:pos x="3455" y="1018"/>
                </a:cxn>
                <a:cxn ang="0">
                  <a:pos x="3448" y="1204"/>
                </a:cxn>
                <a:cxn ang="0">
                  <a:pos x="3362" y="1389"/>
                </a:cxn>
                <a:cxn ang="0">
                  <a:pos x="3124" y="1575"/>
                </a:cxn>
                <a:cxn ang="0">
                  <a:pos x="2899" y="1759"/>
                </a:cxn>
                <a:cxn ang="0">
                  <a:pos x="2844" y="1945"/>
                </a:cxn>
                <a:cxn ang="0">
                  <a:pos x="2756" y="2130"/>
                </a:cxn>
                <a:cxn ang="0">
                  <a:pos x="2717" y="2316"/>
                </a:cxn>
                <a:cxn ang="0">
                  <a:pos x="2919" y="2500"/>
                </a:cxn>
                <a:cxn ang="0">
                  <a:pos x="2910" y="2686"/>
                </a:cxn>
                <a:cxn ang="0">
                  <a:pos x="2280" y="2871"/>
                </a:cxn>
                <a:cxn ang="0">
                  <a:pos x="1673" y="3056"/>
                </a:cxn>
                <a:cxn ang="0">
                  <a:pos x="1025" y="3241"/>
                </a:cxn>
                <a:cxn ang="0">
                  <a:pos x="361" y="3426"/>
                </a:cxn>
                <a:cxn ang="0">
                  <a:pos x="1" y="3982"/>
                </a:cxn>
                <a:cxn ang="0">
                  <a:pos x="1" y="4167"/>
                </a:cxn>
                <a:cxn ang="0">
                  <a:pos x="1" y="4353"/>
                </a:cxn>
                <a:cxn ang="0">
                  <a:pos x="1" y="4538"/>
                </a:cxn>
                <a:cxn ang="0">
                  <a:pos x="1" y="4723"/>
                </a:cxn>
                <a:cxn ang="0">
                  <a:pos x="1" y="4908"/>
                </a:cxn>
                <a:cxn ang="0">
                  <a:pos x="1" y="5094"/>
                </a:cxn>
                <a:cxn ang="0">
                  <a:pos x="1" y="5279"/>
                </a:cxn>
                <a:cxn ang="0">
                  <a:pos x="1" y="5464"/>
                </a:cxn>
                <a:cxn ang="0">
                  <a:pos x="0" y="5649"/>
                </a:cxn>
                <a:cxn ang="0">
                  <a:pos x="0" y="5835"/>
                </a:cxn>
                <a:cxn ang="0">
                  <a:pos x="0" y="6020"/>
                </a:cxn>
                <a:cxn ang="0">
                  <a:pos x="0" y="6205"/>
                </a:cxn>
              </a:cxnLst>
              <a:rect l="0" t="0" r="r" b="b"/>
              <a:pathLst>
                <a:path w="3455" h="6205">
                  <a:moveTo>
                    <a:pt x="1959" y="0"/>
                  </a:moveTo>
                  <a:lnTo>
                    <a:pt x="2215" y="93"/>
                  </a:lnTo>
                  <a:lnTo>
                    <a:pt x="2422" y="185"/>
                  </a:lnTo>
                  <a:lnTo>
                    <a:pt x="2597" y="277"/>
                  </a:lnTo>
                  <a:lnTo>
                    <a:pt x="2767" y="371"/>
                  </a:lnTo>
                  <a:lnTo>
                    <a:pt x="2949" y="463"/>
                  </a:lnTo>
                  <a:lnTo>
                    <a:pt x="3115" y="556"/>
                  </a:lnTo>
                  <a:lnTo>
                    <a:pt x="3246" y="648"/>
                  </a:lnTo>
                  <a:lnTo>
                    <a:pt x="3348" y="741"/>
                  </a:lnTo>
                  <a:lnTo>
                    <a:pt x="3415" y="834"/>
                  </a:lnTo>
                  <a:lnTo>
                    <a:pt x="3448" y="926"/>
                  </a:lnTo>
                  <a:lnTo>
                    <a:pt x="3455" y="1018"/>
                  </a:lnTo>
                  <a:lnTo>
                    <a:pt x="3455" y="1112"/>
                  </a:lnTo>
                  <a:lnTo>
                    <a:pt x="3448" y="1204"/>
                  </a:lnTo>
                  <a:lnTo>
                    <a:pt x="3425" y="1297"/>
                  </a:lnTo>
                  <a:lnTo>
                    <a:pt x="3362" y="1389"/>
                  </a:lnTo>
                  <a:lnTo>
                    <a:pt x="3254" y="1482"/>
                  </a:lnTo>
                  <a:lnTo>
                    <a:pt x="3124" y="1575"/>
                  </a:lnTo>
                  <a:lnTo>
                    <a:pt x="2994" y="1667"/>
                  </a:lnTo>
                  <a:lnTo>
                    <a:pt x="2899" y="1759"/>
                  </a:lnTo>
                  <a:lnTo>
                    <a:pt x="2853" y="1853"/>
                  </a:lnTo>
                  <a:lnTo>
                    <a:pt x="2844" y="1945"/>
                  </a:lnTo>
                  <a:lnTo>
                    <a:pt x="2821" y="2038"/>
                  </a:lnTo>
                  <a:lnTo>
                    <a:pt x="2756" y="2130"/>
                  </a:lnTo>
                  <a:lnTo>
                    <a:pt x="2704" y="2223"/>
                  </a:lnTo>
                  <a:lnTo>
                    <a:pt x="2717" y="2316"/>
                  </a:lnTo>
                  <a:lnTo>
                    <a:pt x="2800" y="2408"/>
                  </a:lnTo>
                  <a:lnTo>
                    <a:pt x="2919" y="2500"/>
                  </a:lnTo>
                  <a:lnTo>
                    <a:pt x="3040" y="2594"/>
                  </a:lnTo>
                  <a:lnTo>
                    <a:pt x="2910" y="2686"/>
                  </a:lnTo>
                  <a:lnTo>
                    <a:pt x="2623" y="2779"/>
                  </a:lnTo>
                  <a:lnTo>
                    <a:pt x="2280" y="2871"/>
                  </a:lnTo>
                  <a:lnTo>
                    <a:pt x="1958" y="2963"/>
                  </a:lnTo>
                  <a:lnTo>
                    <a:pt x="1673" y="3056"/>
                  </a:lnTo>
                  <a:lnTo>
                    <a:pt x="1365" y="3148"/>
                  </a:lnTo>
                  <a:lnTo>
                    <a:pt x="1025" y="3241"/>
                  </a:lnTo>
                  <a:lnTo>
                    <a:pt x="682" y="3334"/>
                  </a:lnTo>
                  <a:lnTo>
                    <a:pt x="361" y="3426"/>
                  </a:lnTo>
                  <a:lnTo>
                    <a:pt x="134" y="3518"/>
                  </a:lnTo>
                  <a:lnTo>
                    <a:pt x="1" y="3982"/>
                  </a:lnTo>
                  <a:lnTo>
                    <a:pt x="1" y="4075"/>
                  </a:lnTo>
                  <a:lnTo>
                    <a:pt x="1" y="4167"/>
                  </a:lnTo>
                  <a:lnTo>
                    <a:pt x="1" y="4259"/>
                  </a:lnTo>
                  <a:lnTo>
                    <a:pt x="1" y="4353"/>
                  </a:lnTo>
                  <a:lnTo>
                    <a:pt x="1" y="4445"/>
                  </a:lnTo>
                  <a:lnTo>
                    <a:pt x="1" y="4538"/>
                  </a:lnTo>
                  <a:lnTo>
                    <a:pt x="1" y="4630"/>
                  </a:lnTo>
                  <a:lnTo>
                    <a:pt x="1" y="4723"/>
                  </a:lnTo>
                  <a:lnTo>
                    <a:pt x="1" y="4816"/>
                  </a:lnTo>
                  <a:lnTo>
                    <a:pt x="1" y="4908"/>
                  </a:lnTo>
                  <a:lnTo>
                    <a:pt x="1" y="5000"/>
                  </a:lnTo>
                  <a:lnTo>
                    <a:pt x="1" y="5094"/>
                  </a:lnTo>
                  <a:lnTo>
                    <a:pt x="1" y="5186"/>
                  </a:lnTo>
                  <a:lnTo>
                    <a:pt x="1" y="5279"/>
                  </a:lnTo>
                  <a:lnTo>
                    <a:pt x="1" y="5371"/>
                  </a:lnTo>
                  <a:lnTo>
                    <a:pt x="1" y="5464"/>
                  </a:lnTo>
                  <a:lnTo>
                    <a:pt x="2" y="5557"/>
                  </a:lnTo>
                  <a:lnTo>
                    <a:pt x="0" y="5649"/>
                  </a:lnTo>
                  <a:lnTo>
                    <a:pt x="0" y="5741"/>
                  </a:lnTo>
                  <a:lnTo>
                    <a:pt x="0" y="5835"/>
                  </a:lnTo>
                  <a:lnTo>
                    <a:pt x="0" y="5927"/>
                  </a:lnTo>
                  <a:lnTo>
                    <a:pt x="0" y="6020"/>
                  </a:lnTo>
                  <a:lnTo>
                    <a:pt x="0" y="6112"/>
                  </a:lnTo>
                  <a:lnTo>
                    <a:pt x="0" y="6205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3" name="Freeform 177"/>
            <p:cNvSpPr>
              <a:spLocks/>
            </p:cNvSpPr>
            <p:nvPr/>
          </p:nvSpPr>
          <p:spPr bwMode="auto">
            <a:xfrm>
              <a:off x="4384" y="1562"/>
              <a:ext cx="690" cy="1244"/>
            </a:xfrm>
            <a:custGeom>
              <a:avLst/>
              <a:gdLst/>
              <a:ahLst/>
              <a:cxnLst>
                <a:cxn ang="0">
                  <a:pos x="2192" y="92"/>
                </a:cxn>
                <a:cxn ang="0">
                  <a:pos x="2589" y="277"/>
                </a:cxn>
                <a:cxn ang="0">
                  <a:pos x="2953" y="464"/>
                </a:cxn>
                <a:cxn ang="0">
                  <a:pos x="3237" y="649"/>
                </a:cxn>
                <a:cxn ang="0">
                  <a:pos x="3408" y="835"/>
                </a:cxn>
                <a:cxn ang="0">
                  <a:pos x="3450" y="1020"/>
                </a:cxn>
                <a:cxn ang="0">
                  <a:pos x="3432" y="1206"/>
                </a:cxn>
                <a:cxn ang="0">
                  <a:pos x="3332" y="1392"/>
                </a:cxn>
                <a:cxn ang="0">
                  <a:pos x="3124" y="1578"/>
                </a:cxn>
                <a:cxn ang="0">
                  <a:pos x="2997" y="1763"/>
                </a:cxn>
                <a:cxn ang="0">
                  <a:pos x="2993" y="1949"/>
                </a:cxn>
                <a:cxn ang="0">
                  <a:pos x="2956" y="2134"/>
                </a:cxn>
                <a:cxn ang="0">
                  <a:pos x="3036" y="2321"/>
                </a:cxn>
                <a:cxn ang="0">
                  <a:pos x="3166" y="2506"/>
                </a:cxn>
                <a:cxn ang="0">
                  <a:pos x="3292" y="2692"/>
                </a:cxn>
                <a:cxn ang="0">
                  <a:pos x="3071" y="2877"/>
                </a:cxn>
                <a:cxn ang="0">
                  <a:pos x="2479" y="3062"/>
                </a:cxn>
                <a:cxn ang="0">
                  <a:pos x="1729" y="3249"/>
                </a:cxn>
                <a:cxn ang="0">
                  <a:pos x="937" y="3434"/>
                </a:cxn>
                <a:cxn ang="0">
                  <a:pos x="233" y="3620"/>
                </a:cxn>
                <a:cxn ang="0">
                  <a:pos x="2" y="3991"/>
                </a:cxn>
                <a:cxn ang="0">
                  <a:pos x="2" y="4177"/>
                </a:cxn>
                <a:cxn ang="0">
                  <a:pos x="2" y="4363"/>
                </a:cxn>
                <a:cxn ang="0">
                  <a:pos x="3" y="4548"/>
                </a:cxn>
                <a:cxn ang="0">
                  <a:pos x="2" y="4734"/>
                </a:cxn>
                <a:cxn ang="0">
                  <a:pos x="2" y="4919"/>
                </a:cxn>
                <a:cxn ang="0">
                  <a:pos x="2" y="5106"/>
                </a:cxn>
                <a:cxn ang="0">
                  <a:pos x="2" y="5291"/>
                </a:cxn>
                <a:cxn ang="0">
                  <a:pos x="2" y="5477"/>
                </a:cxn>
                <a:cxn ang="0">
                  <a:pos x="0" y="5662"/>
                </a:cxn>
                <a:cxn ang="0">
                  <a:pos x="0" y="5849"/>
                </a:cxn>
                <a:cxn ang="0">
                  <a:pos x="0" y="6034"/>
                </a:cxn>
                <a:cxn ang="0">
                  <a:pos x="0" y="6220"/>
                </a:cxn>
              </a:cxnLst>
              <a:rect l="0" t="0" r="r" b="b"/>
              <a:pathLst>
                <a:path w="3450" h="6220">
                  <a:moveTo>
                    <a:pt x="1939" y="0"/>
                  </a:moveTo>
                  <a:lnTo>
                    <a:pt x="2192" y="92"/>
                  </a:lnTo>
                  <a:lnTo>
                    <a:pt x="2401" y="185"/>
                  </a:lnTo>
                  <a:lnTo>
                    <a:pt x="2589" y="277"/>
                  </a:lnTo>
                  <a:lnTo>
                    <a:pt x="2770" y="371"/>
                  </a:lnTo>
                  <a:lnTo>
                    <a:pt x="2953" y="464"/>
                  </a:lnTo>
                  <a:lnTo>
                    <a:pt x="3111" y="556"/>
                  </a:lnTo>
                  <a:lnTo>
                    <a:pt x="3237" y="649"/>
                  </a:lnTo>
                  <a:lnTo>
                    <a:pt x="3337" y="742"/>
                  </a:lnTo>
                  <a:lnTo>
                    <a:pt x="3408" y="835"/>
                  </a:lnTo>
                  <a:lnTo>
                    <a:pt x="3444" y="928"/>
                  </a:lnTo>
                  <a:lnTo>
                    <a:pt x="3450" y="1020"/>
                  </a:lnTo>
                  <a:lnTo>
                    <a:pt x="3444" y="1114"/>
                  </a:lnTo>
                  <a:lnTo>
                    <a:pt x="3432" y="1206"/>
                  </a:lnTo>
                  <a:lnTo>
                    <a:pt x="3402" y="1299"/>
                  </a:lnTo>
                  <a:lnTo>
                    <a:pt x="3332" y="1392"/>
                  </a:lnTo>
                  <a:lnTo>
                    <a:pt x="3224" y="1485"/>
                  </a:lnTo>
                  <a:lnTo>
                    <a:pt x="3124" y="1578"/>
                  </a:lnTo>
                  <a:lnTo>
                    <a:pt x="3045" y="1670"/>
                  </a:lnTo>
                  <a:lnTo>
                    <a:pt x="2997" y="1763"/>
                  </a:lnTo>
                  <a:lnTo>
                    <a:pt x="2984" y="1857"/>
                  </a:lnTo>
                  <a:lnTo>
                    <a:pt x="2993" y="1949"/>
                  </a:lnTo>
                  <a:lnTo>
                    <a:pt x="2982" y="2042"/>
                  </a:lnTo>
                  <a:lnTo>
                    <a:pt x="2956" y="2134"/>
                  </a:lnTo>
                  <a:lnTo>
                    <a:pt x="2969" y="2228"/>
                  </a:lnTo>
                  <a:lnTo>
                    <a:pt x="3036" y="2321"/>
                  </a:lnTo>
                  <a:lnTo>
                    <a:pt x="3108" y="2413"/>
                  </a:lnTo>
                  <a:lnTo>
                    <a:pt x="3166" y="2506"/>
                  </a:lnTo>
                  <a:lnTo>
                    <a:pt x="3225" y="2599"/>
                  </a:lnTo>
                  <a:lnTo>
                    <a:pt x="3292" y="2692"/>
                  </a:lnTo>
                  <a:lnTo>
                    <a:pt x="3300" y="2785"/>
                  </a:lnTo>
                  <a:lnTo>
                    <a:pt x="3071" y="2877"/>
                  </a:lnTo>
                  <a:lnTo>
                    <a:pt x="2795" y="2970"/>
                  </a:lnTo>
                  <a:lnTo>
                    <a:pt x="2479" y="3062"/>
                  </a:lnTo>
                  <a:lnTo>
                    <a:pt x="2112" y="3155"/>
                  </a:lnTo>
                  <a:lnTo>
                    <a:pt x="1729" y="3249"/>
                  </a:lnTo>
                  <a:lnTo>
                    <a:pt x="1335" y="3341"/>
                  </a:lnTo>
                  <a:lnTo>
                    <a:pt x="937" y="3434"/>
                  </a:lnTo>
                  <a:lnTo>
                    <a:pt x="554" y="3526"/>
                  </a:lnTo>
                  <a:lnTo>
                    <a:pt x="233" y="3620"/>
                  </a:lnTo>
                  <a:lnTo>
                    <a:pt x="80" y="3713"/>
                  </a:lnTo>
                  <a:lnTo>
                    <a:pt x="2" y="3991"/>
                  </a:lnTo>
                  <a:lnTo>
                    <a:pt x="2" y="4084"/>
                  </a:lnTo>
                  <a:lnTo>
                    <a:pt x="2" y="4177"/>
                  </a:lnTo>
                  <a:lnTo>
                    <a:pt x="2" y="4269"/>
                  </a:lnTo>
                  <a:lnTo>
                    <a:pt x="2" y="4363"/>
                  </a:lnTo>
                  <a:lnTo>
                    <a:pt x="2" y="4455"/>
                  </a:lnTo>
                  <a:lnTo>
                    <a:pt x="3" y="4548"/>
                  </a:lnTo>
                  <a:lnTo>
                    <a:pt x="3" y="4641"/>
                  </a:lnTo>
                  <a:lnTo>
                    <a:pt x="2" y="4734"/>
                  </a:lnTo>
                  <a:lnTo>
                    <a:pt x="2" y="4827"/>
                  </a:lnTo>
                  <a:lnTo>
                    <a:pt x="2" y="4919"/>
                  </a:lnTo>
                  <a:lnTo>
                    <a:pt x="2" y="5012"/>
                  </a:lnTo>
                  <a:lnTo>
                    <a:pt x="2" y="5106"/>
                  </a:lnTo>
                  <a:lnTo>
                    <a:pt x="2" y="5198"/>
                  </a:lnTo>
                  <a:lnTo>
                    <a:pt x="2" y="5291"/>
                  </a:lnTo>
                  <a:lnTo>
                    <a:pt x="2" y="5383"/>
                  </a:lnTo>
                  <a:lnTo>
                    <a:pt x="2" y="5477"/>
                  </a:lnTo>
                  <a:lnTo>
                    <a:pt x="3" y="5570"/>
                  </a:lnTo>
                  <a:lnTo>
                    <a:pt x="0" y="5662"/>
                  </a:lnTo>
                  <a:lnTo>
                    <a:pt x="0" y="5755"/>
                  </a:lnTo>
                  <a:lnTo>
                    <a:pt x="0" y="5849"/>
                  </a:lnTo>
                  <a:lnTo>
                    <a:pt x="0" y="5941"/>
                  </a:lnTo>
                  <a:lnTo>
                    <a:pt x="0" y="6034"/>
                  </a:lnTo>
                  <a:lnTo>
                    <a:pt x="0" y="6126"/>
                  </a:lnTo>
                  <a:lnTo>
                    <a:pt x="0" y="6220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4" name="Freeform 178"/>
            <p:cNvSpPr>
              <a:spLocks/>
            </p:cNvSpPr>
            <p:nvPr/>
          </p:nvSpPr>
          <p:spPr bwMode="auto">
            <a:xfrm>
              <a:off x="4984" y="1570"/>
              <a:ext cx="672" cy="1237"/>
            </a:xfrm>
            <a:custGeom>
              <a:avLst/>
              <a:gdLst/>
              <a:ahLst/>
              <a:cxnLst>
                <a:cxn ang="0">
                  <a:pos x="2135" y="91"/>
                </a:cxn>
                <a:cxn ang="0">
                  <a:pos x="2547" y="274"/>
                </a:cxn>
                <a:cxn ang="0">
                  <a:pos x="2902" y="457"/>
                </a:cxn>
                <a:cxn ang="0">
                  <a:pos x="3161" y="639"/>
                </a:cxn>
                <a:cxn ang="0">
                  <a:pos x="3308" y="823"/>
                </a:cxn>
                <a:cxn ang="0">
                  <a:pos x="3347" y="1005"/>
                </a:cxn>
                <a:cxn ang="0">
                  <a:pos x="3358" y="1189"/>
                </a:cxn>
                <a:cxn ang="0">
                  <a:pos x="3303" y="1371"/>
                </a:cxn>
                <a:cxn ang="0">
                  <a:pos x="3031" y="1555"/>
                </a:cxn>
                <a:cxn ang="0">
                  <a:pos x="2825" y="1737"/>
                </a:cxn>
                <a:cxn ang="0">
                  <a:pos x="2793" y="1920"/>
                </a:cxn>
                <a:cxn ang="0">
                  <a:pos x="2774" y="2103"/>
                </a:cxn>
                <a:cxn ang="0">
                  <a:pos x="2719" y="2286"/>
                </a:cxn>
                <a:cxn ang="0">
                  <a:pos x="2892" y="2469"/>
                </a:cxn>
                <a:cxn ang="0">
                  <a:pos x="3056" y="2652"/>
                </a:cxn>
                <a:cxn ang="0">
                  <a:pos x="3215" y="2834"/>
                </a:cxn>
                <a:cxn ang="0">
                  <a:pos x="3073" y="3017"/>
                </a:cxn>
                <a:cxn ang="0">
                  <a:pos x="2562" y="3200"/>
                </a:cxn>
                <a:cxn ang="0">
                  <a:pos x="1748" y="3383"/>
                </a:cxn>
                <a:cxn ang="0">
                  <a:pos x="894" y="3566"/>
                </a:cxn>
                <a:cxn ang="0">
                  <a:pos x="203" y="3749"/>
                </a:cxn>
                <a:cxn ang="0">
                  <a:pos x="1" y="3932"/>
                </a:cxn>
                <a:cxn ang="0">
                  <a:pos x="1" y="4114"/>
                </a:cxn>
                <a:cxn ang="0">
                  <a:pos x="1" y="4298"/>
                </a:cxn>
                <a:cxn ang="0">
                  <a:pos x="2" y="4480"/>
                </a:cxn>
                <a:cxn ang="0">
                  <a:pos x="2" y="4664"/>
                </a:cxn>
                <a:cxn ang="0">
                  <a:pos x="1" y="4846"/>
                </a:cxn>
                <a:cxn ang="0">
                  <a:pos x="1" y="5030"/>
                </a:cxn>
                <a:cxn ang="0">
                  <a:pos x="1" y="5212"/>
                </a:cxn>
                <a:cxn ang="0">
                  <a:pos x="1" y="5395"/>
                </a:cxn>
                <a:cxn ang="0">
                  <a:pos x="0" y="5578"/>
                </a:cxn>
                <a:cxn ang="0">
                  <a:pos x="0" y="5761"/>
                </a:cxn>
                <a:cxn ang="0">
                  <a:pos x="0" y="5944"/>
                </a:cxn>
                <a:cxn ang="0">
                  <a:pos x="0" y="6127"/>
                </a:cxn>
              </a:cxnLst>
              <a:rect l="0" t="0" r="r" b="b"/>
              <a:pathLst>
                <a:path w="3358" h="6127">
                  <a:moveTo>
                    <a:pt x="1877" y="0"/>
                  </a:moveTo>
                  <a:lnTo>
                    <a:pt x="2135" y="91"/>
                  </a:lnTo>
                  <a:lnTo>
                    <a:pt x="2354" y="182"/>
                  </a:lnTo>
                  <a:lnTo>
                    <a:pt x="2547" y="274"/>
                  </a:lnTo>
                  <a:lnTo>
                    <a:pt x="2728" y="366"/>
                  </a:lnTo>
                  <a:lnTo>
                    <a:pt x="2902" y="457"/>
                  </a:lnTo>
                  <a:lnTo>
                    <a:pt x="3048" y="548"/>
                  </a:lnTo>
                  <a:lnTo>
                    <a:pt x="3161" y="639"/>
                  </a:lnTo>
                  <a:lnTo>
                    <a:pt x="3248" y="732"/>
                  </a:lnTo>
                  <a:lnTo>
                    <a:pt x="3308" y="823"/>
                  </a:lnTo>
                  <a:lnTo>
                    <a:pt x="3338" y="914"/>
                  </a:lnTo>
                  <a:lnTo>
                    <a:pt x="3347" y="1005"/>
                  </a:lnTo>
                  <a:lnTo>
                    <a:pt x="3351" y="1098"/>
                  </a:lnTo>
                  <a:lnTo>
                    <a:pt x="3358" y="1189"/>
                  </a:lnTo>
                  <a:lnTo>
                    <a:pt x="3355" y="1280"/>
                  </a:lnTo>
                  <a:lnTo>
                    <a:pt x="3303" y="1371"/>
                  </a:lnTo>
                  <a:lnTo>
                    <a:pt x="3178" y="1463"/>
                  </a:lnTo>
                  <a:lnTo>
                    <a:pt x="3031" y="1555"/>
                  </a:lnTo>
                  <a:lnTo>
                    <a:pt x="2906" y="1646"/>
                  </a:lnTo>
                  <a:lnTo>
                    <a:pt x="2825" y="1737"/>
                  </a:lnTo>
                  <a:lnTo>
                    <a:pt x="2787" y="1829"/>
                  </a:lnTo>
                  <a:lnTo>
                    <a:pt x="2793" y="1920"/>
                  </a:lnTo>
                  <a:lnTo>
                    <a:pt x="2800" y="2012"/>
                  </a:lnTo>
                  <a:lnTo>
                    <a:pt x="2774" y="2103"/>
                  </a:lnTo>
                  <a:lnTo>
                    <a:pt x="2726" y="2195"/>
                  </a:lnTo>
                  <a:lnTo>
                    <a:pt x="2719" y="2286"/>
                  </a:lnTo>
                  <a:lnTo>
                    <a:pt x="2792" y="2377"/>
                  </a:lnTo>
                  <a:lnTo>
                    <a:pt x="2892" y="2469"/>
                  </a:lnTo>
                  <a:lnTo>
                    <a:pt x="2984" y="2561"/>
                  </a:lnTo>
                  <a:lnTo>
                    <a:pt x="3056" y="2652"/>
                  </a:lnTo>
                  <a:lnTo>
                    <a:pt x="3127" y="2743"/>
                  </a:lnTo>
                  <a:lnTo>
                    <a:pt x="3215" y="2834"/>
                  </a:lnTo>
                  <a:lnTo>
                    <a:pt x="3228" y="2926"/>
                  </a:lnTo>
                  <a:lnTo>
                    <a:pt x="3073" y="3017"/>
                  </a:lnTo>
                  <a:lnTo>
                    <a:pt x="2859" y="3108"/>
                  </a:lnTo>
                  <a:lnTo>
                    <a:pt x="2562" y="3200"/>
                  </a:lnTo>
                  <a:lnTo>
                    <a:pt x="2181" y="3291"/>
                  </a:lnTo>
                  <a:lnTo>
                    <a:pt x="1748" y="3383"/>
                  </a:lnTo>
                  <a:lnTo>
                    <a:pt x="1314" y="3474"/>
                  </a:lnTo>
                  <a:lnTo>
                    <a:pt x="894" y="3566"/>
                  </a:lnTo>
                  <a:lnTo>
                    <a:pt x="509" y="3657"/>
                  </a:lnTo>
                  <a:lnTo>
                    <a:pt x="203" y="3749"/>
                  </a:lnTo>
                  <a:lnTo>
                    <a:pt x="55" y="3840"/>
                  </a:lnTo>
                  <a:lnTo>
                    <a:pt x="1" y="3932"/>
                  </a:lnTo>
                  <a:lnTo>
                    <a:pt x="1" y="4023"/>
                  </a:lnTo>
                  <a:lnTo>
                    <a:pt x="1" y="4114"/>
                  </a:lnTo>
                  <a:lnTo>
                    <a:pt x="1" y="4206"/>
                  </a:lnTo>
                  <a:lnTo>
                    <a:pt x="1" y="4298"/>
                  </a:lnTo>
                  <a:lnTo>
                    <a:pt x="2" y="4389"/>
                  </a:lnTo>
                  <a:lnTo>
                    <a:pt x="2" y="4480"/>
                  </a:lnTo>
                  <a:lnTo>
                    <a:pt x="2" y="4571"/>
                  </a:lnTo>
                  <a:lnTo>
                    <a:pt x="2" y="4664"/>
                  </a:lnTo>
                  <a:lnTo>
                    <a:pt x="1" y="4755"/>
                  </a:lnTo>
                  <a:lnTo>
                    <a:pt x="1" y="4846"/>
                  </a:lnTo>
                  <a:lnTo>
                    <a:pt x="1" y="4937"/>
                  </a:lnTo>
                  <a:lnTo>
                    <a:pt x="1" y="5030"/>
                  </a:lnTo>
                  <a:lnTo>
                    <a:pt x="1" y="5121"/>
                  </a:lnTo>
                  <a:lnTo>
                    <a:pt x="1" y="5212"/>
                  </a:lnTo>
                  <a:lnTo>
                    <a:pt x="1" y="5303"/>
                  </a:lnTo>
                  <a:lnTo>
                    <a:pt x="1" y="5395"/>
                  </a:lnTo>
                  <a:lnTo>
                    <a:pt x="2" y="5487"/>
                  </a:lnTo>
                  <a:lnTo>
                    <a:pt x="0" y="5578"/>
                  </a:lnTo>
                  <a:lnTo>
                    <a:pt x="0" y="5669"/>
                  </a:lnTo>
                  <a:lnTo>
                    <a:pt x="0" y="5761"/>
                  </a:lnTo>
                  <a:lnTo>
                    <a:pt x="0" y="5852"/>
                  </a:lnTo>
                  <a:lnTo>
                    <a:pt x="0" y="5944"/>
                  </a:lnTo>
                  <a:lnTo>
                    <a:pt x="0" y="6035"/>
                  </a:lnTo>
                  <a:lnTo>
                    <a:pt x="0" y="6127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5" name="Freeform 179"/>
            <p:cNvSpPr>
              <a:spLocks/>
            </p:cNvSpPr>
            <p:nvPr/>
          </p:nvSpPr>
          <p:spPr bwMode="auto">
            <a:xfrm>
              <a:off x="866" y="1562"/>
              <a:ext cx="541" cy="1237"/>
            </a:xfrm>
            <a:custGeom>
              <a:avLst/>
              <a:gdLst/>
              <a:ahLst/>
              <a:cxnLst>
                <a:cxn ang="0">
                  <a:pos x="1882" y="0"/>
                </a:cxn>
                <a:cxn ang="0">
                  <a:pos x="2114" y="93"/>
                </a:cxn>
                <a:cxn ang="0">
                  <a:pos x="2294" y="185"/>
                </a:cxn>
                <a:cxn ang="0">
                  <a:pos x="2452" y="277"/>
                </a:cxn>
                <a:cxn ang="0">
                  <a:pos x="2595" y="371"/>
                </a:cxn>
                <a:cxn ang="0">
                  <a:pos x="2704" y="463"/>
                </a:cxn>
                <a:cxn ang="0">
                  <a:pos x="2611" y="556"/>
                </a:cxn>
                <a:cxn ang="0">
                  <a:pos x="2397" y="648"/>
                </a:cxn>
                <a:cxn ang="0">
                  <a:pos x="2127" y="741"/>
                </a:cxn>
                <a:cxn ang="0">
                  <a:pos x="1819" y="834"/>
                </a:cxn>
                <a:cxn ang="0">
                  <a:pos x="1495" y="926"/>
                </a:cxn>
                <a:cxn ang="0">
                  <a:pos x="1158" y="1018"/>
                </a:cxn>
                <a:cxn ang="0">
                  <a:pos x="830" y="1112"/>
                </a:cxn>
                <a:cxn ang="0">
                  <a:pos x="526" y="1204"/>
                </a:cxn>
                <a:cxn ang="0">
                  <a:pos x="266" y="1297"/>
                </a:cxn>
                <a:cxn ang="0">
                  <a:pos x="94" y="1389"/>
                </a:cxn>
                <a:cxn ang="0">
                  <a:pos x="0" y="1482"/>
                </a:cxn>
                <a:cxn ang="0">
                  <a:pos x="0" y="2686"/>
                </a:cxn>
                <a:cxn ang="0">
                  <a:pos x="0" y="2779"/>
                </a:cxn>
                <a:cxn ang="0">
                  <a:pos x="0" y="2871"/>
                </a:cxn>
                <a:cxn ang="0">
                  <a:pos x="0" y="2963"/>
                </a:cxn>
                <a:cxn ang="0">
                  <a:pos x="0" y="3056"/>
                </a:cxn>
                <a:cxn ang="0">
                  <a:pos x="0" y="3148"/>
                </a:cxn>
                <a:cxn ang="0">
                  <a:pos x="0" y="3241"/>
                </a:cxn>
                <a:cxn ang="0">
                  <a:pos x="0" y="4075"/>
                </a:cxn>
                <a:cxn ang="0">
                  <a:pos x="0" y="4167"/>
                </a:cxn>
                <a:cxn ang="0">
                  <a:pos x="0" y="4259"/>
                </a:cxn>
                <a:cxn ang="0">
                  <a:pos x="0" y="4353"/>
                </a:cxn>
                <a:cxn ang="0">
                  <a:pos x="0" y="4445"/>
                </a:cxn>
                <a:cxn ang="0">
                  <a:pos x="0" y="4538"/>
                </a:cxn>
                <a:cxn ang="0">
                  <a:pos x="0" y="4630"/>
                </a:cxn>
                <a:cxn ang="0">
                  <a:pos x="0" y="4723"/>
                </a:cxn>
                <a:cxn ang="0">
                  <a:pos x="0" y="4816"/>
                </a:cxn>
                <a:cxn ang="0">
                  <a:pos x="0" y="4908"/>
                </a:cxn>
                <a:cxn ang="0">
                  <a:pos x="0" y="5000"/>
                </a:cxn>
                <a:cxn ang="0">
                  <a:pos x="0" y="5094"/>
                </a:cxn>
                <a:cxn ang="0">
                  <a:pos x="0" y="5186"/>
                </a:cxn>
                <a:cxn ang="0">
                  <a:pos x="0" y="5279"/>
                </a:cxn>
                <a:cxn ang="0">
                  <a:pos x="0" y="5371"/>
                </a:cxn>
                <a:cxn ang="0">
                  <a:pos x="0" y="5464"/>
                </a:cxn>
                <a:cxn ang="0">
                  <a:pos x="0" y="5557"/>
                </a:cxn>
                <a:cxn ang="0">
                  <a:pos x="0" y="5649"/>
                </a:cxn>
                <a:cxn ang="0">
                  <a:pos x="0" y="5741"/>
                </a:cxn>
                <a:cxn ang="0">
                  <a:pos x="1" y="5835"/>
                </a:cxn>
                <a:cxn ang="0">
                  <a:pos x="1" y="5927"/>
                </a:cxn>
                <a:cxn ang="0">
                  <a:pos x="1" y="6020"/>
                </a:cxn>
                <a:cxn ang="0">
                  <a:pos x="1" y="6112"/>
                </a:cxn>
                <a:cxn ang="0">
                  <a:pos x="1" y="6205"/>
                </a:cxn>
              </a:cxnLst>
              <a:rect l="0" t="0" r="r" b="b"/>
              <a:pathLst>
                <a:path w="2704" h="6205">
                  <a:moveTo>
                    <a:pt x="1882" y="0"/>
                  </a:moveTo>
                  <a:lnTo>
                    <a:pt x="2114" y="93"/>
                  </a:lnTo>
                  <a:lnTo>
                    <a:pt x="2294" y="185"/>
                  </a:lnTo>
                  <a:lnTo>
                    <a:pt x="2452" y="277"/>
                  </a:lnTo>
                  <a:lnTo>
                    <a:pt x="2595" y="371"/>
                  </a:lnTo>
                  <a:lnTo>
                    <a:pt x="2704" y="463"/>
                  </a:lnTo>
                  <a:lnTo>
                    <a:pt x="2611" y="556"/>
                  </a:lnTo>
                  <a:lnTo>
                    <a:pt x="2397" y="648"/>
                  </a:lnTo>
                  <a:lnTo>
                    <a:pt x="2127" y="741"/>
                  </a:lnTo>
                  <a:lnTo>
                    <a:pt x="1819" y="834"/>
                  </a:lnTo>
                  <a:lnTo>
                    <a:pt x="1495" y="926"/>
                  </a:lnTo>
                  <a:lnTo>
                    <a:pt x="1158" y="1018"/>
                  </a:lnTo>
                  <a:lnTo>
                    <a:pt x="830" y="1112"/>
                  </a:lnTo>
                  <a:lnTo>
                    <a:pt x="526" y="1204"/>
                  </a:lnTo>
                  <a:lnTo>
                    <a:pt x="266" y="1297"/>
                  </a:lnTo>
                  <a:lnTo>
                    <a:pt x="94" y="1389"/>
                  </a:lnTo>
                  <a:lnTo>
                    <a:pt x="0" y="1482"/>
                  </a:lnTo>
                  <a:lnTo>
                    <a:pt x="0" y="2686"/>
                  </a:lnTo>
                  <a:lnTo>
                    <a:pt x="0" y="2779"/>
                  </a:lnTo>
                  <a:lnTo>
                    <a:pt x="0" y="2871"/>
                  </a:lnTo>
                  <a:lnTo>
                    <a:pt x="0" y="2963"/>
                  </a:lnTo>
                  <a:lnTo>
                    <a:pt x="0" y="3056"/>
                  </a:lnTo>
                  <a:lnTo>
                    <a:pt x="0" y="3148"/>
                  </a:lnTo>
                  <a:lnTo>
                    <a:pt x="0" y="3241"/>
                  </a:lnTo>
                  <a:lnTo>
                    <a:pt x="0" y="4075"/>
                  </a:lnTo>
                  <a:lnTo>
                    <a:pt x="0" y="4167"/>
                  </a:lnTo>
                  <a:lnTo>
                    <a:pt x="0" y="4259"/>
                  </a:lnTo>
                  <a:lnTo>
                    <a:pt x="0" y="4353"/>
                  </a:lnTo>
                  <a:lnTo>
                    <a:pt x="0" y="4445"/>
                  </a:lnTo>
                  <a:lnTo>
                    <a:pt x="0" y="4538"/>
                  </a:lnTo>
                  <a:lnTo>
                    <a:pt x="0" y="4630"/>
                  </a:lnTo>
                  <a:lnTo>
                    <a:pt x="0" y="4723"/>
                  </a:lnTo>
                  <a:lnTo>
                    <a:pt x="0" y="4816"/>
                  </a:lnTo>
                  <a:lnTo>
                    <a:pt x="0" y="4908"/>
                  </a:lnTo>
                  <a:lnTo>
                    <a:pt x="0" y="5000"/>
                  </a:lnTo>
                  <a:lnTo>
                    <a:pt x="0" y="5094"/>
                  </a:lnTo>
                  <a:lnTo>
                    <a:pt x="0" y="5186"/>
                  </a:lnTo>
                  <a:lnTo>
                    <a:pt x="0" y="5279"/>
                  </a:lnTo>
                  <a:lnTo>
                    <a:pt x="0" y="5371"/>
                  </a:lnTo>
                  <a:lnTo>
                    <a:pt x="0" y="5464"/>
                  </a:lnTo>
                  <a:lnTo>
                    <a:pt x="0" y="5557"/>
                  </a:lnTo>
                  <a:lnTo>
                    <a:pt x="0" y="5649"/>
                  </a:lnTo>
                  <a:lnTo>
                    <a:pt x="0" y="5741"/>
                  </a:lnTo>
                  <a:lnTo>
                    <a:pt x="1" y="5835"/>
                  </a:lnTo>
                  <a:lnTo>
                    <a:pt x="1" y="5927"/>
                  </a:lnTo>
                  <a:lnTo>
                    <a:pt x="1" y="6020"/>
                  </a:lnTo>
                  <a:lnTo>
                    <a:pt x="1" y="6112"/>
                  </a:lnTo>
                  <a:lnTo>
                    <a:pt x="1" y="6205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16" name="Freeform 180"/>
            <p:cNvSpPr>
              <a:spLocks/>
            </p:cNvSpPr>
            <p:nvPr/>
          </p:nvSpPr>
          <p:spPr bwMode="auto">
            <a:xfrm>
              <a:off x="2556" y="1568"/>
              <a:ext cx="693" cy="1235"/>
            </a:xfrm>
            <a:custGeom>
              <a:avLst/>
              <a:gdLst/>
              <a:ahLst/>
              <a:cxnLst>
                <a:cxn ang="0">
                  <a:pos x="1956" y="0"/>
                </a:cxn>
                <a:cxn ang="0">
                  <a:pos x="2207" y="92"/>
                </a:cxn>
                <a:cxn ang="0">
                  <a:pos x="2411" y="183"/>
                </a:cxn>
                <a:cxn ang="0">
                  <a:pos x="2592" y="275"/>
                </a:cxn>
                <a:cxn ang="0">
                  <a:pos x="2769" y="368"/>
                </a:cxn>
                <a:cxn ang="0">
                  <a:pos x="2954" y="460"/>
                </a:cxn>
                <a:cxn ang="0">
                  <a:pos x="3121" y="551"/>
                </a:cxn>
                <a:cxn ang="0">
                  <a:pos x="3255" y="643"/>
                </a:cxn>
                <a:cxn ang="0">
                  <a:pos x="3360" y="736"/>
                </a:cxn>
                <a:cxn ang="0">
                  <a:pos x="3432" y="827"/>
                </a:cxn>
                <a:cxn ang="0">
                  <a:pos x="3462" y="919"/>
                </a:cxn>
                <a:cxn ang="0">
                  <a:pos x="3462" y="1011"/>
                </a:cxn>
                <a:cxn ang="0">
                  <a:pos x="3445" y="1103"/>
                </a:cxn>
                <a:cxn ang="0">
                  <a:pos x="3414" y="1195"/>
                </a:cxn>
                <a:cxn ang="0">
                  <a:pos x="3379" y="1287"/>
                </a:cxn>
                <a:cxn ang="0">
                  <a:pos x="3333" y="1378"/>
                </a:cxn>
                <a:cxn ang="0">
                  <a:pos x="3255" y="1471"/>
                </a:cxn>
                <a:cxn ang="0">
                  <a:pos x="3160" y="1563"/>
                </a:cxn>
                <a:cxn ang="0">
                  <a:pos x="3093" y="1654"/>
                </a:cxn>
                <a:cxn ang="0">
                  <a:pos x="3056" y="1746"/>
                </a:cxn>
                <a:cxn ang="0">
                  <a:pos x="3060" y="1839"/>
                </a:cxn>
                <a:cxn ang="0">
                  <a:pos x="3085" y="1930"/>
                </a:cxn>
                <a:cxn ang="0">
                  <a:pos x="3094" y="2022"/>
                </a:cxn>
                <a:cxn ang="0">
                  <a:pos x="2924" y="2114"/>
                </a:cxn>
                <a:cxn ang="0">
                  <a:pos x="2628" y="2206"/>
                </a:cxn>
                <a:cxn ang="0">
                  <a:pos x="2304" y="2298"/>
                </a:cxn>
                <a:cxn ang="0">
                  <a:pos x="1978" y="2390"/>
                </a:cxn>
                <a:cxn ang="0">
                  <a:pos x="1646" y="2481"/>
                </a:cxn>
                <a:cxn ang="0">
                  <a:pos x="1283" y="2574"/>
                </a:cxn>
                <a:cxn ang="0">
                  <a:pos x="924" y="2666"/>
                </a:cxn>
                <a:cxn ang="0">
                  <a:pos x="592" y="2757"/>
                </a:cxn>
                <a:cxn ang="0">
                  <a:pos x="308" y="2849"/>
                </a:cxn>
                <a:cxn ang="0">
                  <a:pos x="105" y="2941"/>
                </a:cxn>
                <a:cxn ang="0">
                  <a:pos x="2" y="3032"/>
                </a:cxn>
                <a:cxn ang="0">
                  <a:pos x="2" y="3124"/>
                </a:cxn>
                <a:cxn ang="0">
                  <a:pos x="2" y="3217"/>
                </a:cxn>
                <a:cxn ang="0">
                  <a:pos x="2" y="3952"/>
                </a:cxn>
                <a:cxn ang="0">
                  <a:pos x="2" y="4044"/>
                </a:cxn>
                <a:cxn ang="0">
                  <a:pos x="2" y="4135"/>
                </a:cxn>
                <a:cxn ang="0">
                  <a:pos x="2" y="4227"/>
                </a:cxn>
                <a:cxn ang="0">
                  <a:pos x="2" y="4320"/>
                </a:cxn>
                <a:cxn ang="0">
                  <a:pos x="2" y="4411"/>
                </a:cxn>
                <a:cxn ang="0">
                  <a:pos x="2" y="4503"/>
                </a:cxn>
                <a:cxn ang="0">
                  <a:pos x="2" y="4595"/>
                </a:cxn>
                <a:cxn ang="0">
                  <a:pos x="2" y="4688"/>
                </a:cxn>
                <a:cxn ang="0">
                  <a:pos x="2" y="4779"/>
                </a:cxn>
                <a:cxn ang="0">
                  <a:pos x="2" y="4871"/>
                </a:cxn>
                <a:cxn ang="0">
                  <a:pos x="2" y="4962"/>
                </a:cxn>
                <a:cxn ang="0">
                  <a:pos x="2" y="5055"/>
                </a:cxn>
                <a:cxn ang="0">
                  <a:pos x="2" y="5147"/>
                </a:cxn>
                <a:cxn ang="0">
                  <a:pos x="2" y="5239"/>
                </a:cxn>
                <a:cxn ang="0">
                  <a:pos x="2" y="5330"/>
                </a:cxn>
                <a:cxn ang="0">
                  <a:pos x="2" y="5423"/>
                </a:cxn>
                <a:cxn ang="0">
                  <a:pos x="2" y="5515"/>
                </a:cxn>
                <a:cxn ang="0">
                  <a:pos x="7" y="5606"/>
                </a:cxn>
                <a:cxn ang="0">
                  <a:pos x="14" y="5698"/>
                </a:cxn>
                <a:cxn ang="0">
                  <a:pos x="0" y="5791"/>
                </a:cxn>
                <a:cxn ang="0">
                  <a:pos x="0" y="5882"/>
                </a:cxn>
                <a:cxn ang="0">
                  <a:pos x="0" y="5974"/>
                </a:cxn>
                <a:cxn ang="0">
                  <a:pos x="0" y="6066"/>
                </a:cxn>
                <a:cxn ang="0">
                  <a:pos x="0" y="6158"/>
                </a:cxn>
              </a:cxnLst>
              <a:rect l="0" t="0" r="r" b="b"/>
              <a:pathLst>
                <a:path w="3462" h="6158">
                  <a:moveTo>
                    <a:pt x="1956" y="0"/>
                  </a:moveTo>
                  <a:lnTo>
                    <a:pt x="2207" y="92"/>
                  </a:lnTo>
                  <a:lnTo>
                    <a:pt x="2411" y="183"/>
                  </a:lnTo>
                  <a:lnTo>
                    <a:pt x="2592" y="275"/>
                  </a:lnTo>
                  <a:lnTo>
                    <a:pt x="2769" y="368"/>
                  </a:lnTo>
                  <a:lnTo>
                    <a:pt x="2954" y="460"/>
                  </a:lnTo>
                  <a:lnTo>
                    <a:pt x="3121" y="551"/>
                  </a:lnTo>
                  <a:lnTo>
                    <a:pt x="3255" y="643"/>
                  </a:lnTo>
                  <a:lnTo>
                    <a:pt x="3360" y="736"/>
                  </a:lnTo>
                  <a:lnTo>
                    <a:pt x="3432" y="827"/>
                  </a:lnTo>
                  <a:lnTo>
                    <a:pt x="3462" y="919"/>
                  </a:lnTo>
                  <a:lnTo>
                    <a:pt x="3462" y="1011"/>
                  </a:lnTo>
                  <a:lnTo>
                    <a:pt x="3445" y="1103"/>
                  </a:lnTo>
                  <a:lnTo>
                    <a:pt x="3414" y="1195"/>
                  </a:lnTo>
                  <a:lnTo>
                    <a:pt x="3379" y="1287"/>
                  </a:lnTo>
                  <a:lnTo>
                    <a:pt x="3333" y="1378"/>
                  </a:lnTo>
                  <a:lnTo>
                    <a:pt x="3255" y="1471"/>
                  </a:lnTo>
                  <a:lnTo>
                    <a:pt x="3160" y="1563"/>
                  </a:lnTo>
                  <a:lnTo>
                    <a:pt x="3093" y="1654"/>
                  </a:lnTo>
                  <a:lnTo>
                    <a:pt x="3056" y="1746"/>
                  </a:lnTo>
                  <a:lnTo>
                    <a:pt x="3060" y="1839"/>
                  </a:lnTo>
                  <a:lnTo>
                    <a:pt x="3085" y="1930"/>
                  </a:lnTo>
                  <a:lnTo>
                    <a:pt x="3094" y="2022"/>
                  </a:lnTo>
                  <a:lnTo>
                    <a:pt x="2924" y="2114"/>
                  </a:lnTo>
                  <a:lnTo>
                    <a:pt x="2628" y="2206"/>
                  </a:lnTo>
                  <a:lnTo>
                    <a:pt x="2304" y="2298"/>
                  </a:lnTo>
                  <a:lnTo>
                    <a:pt x="1978" y="2390"/>
                  </a:lnTo>
                  <a:lnTo>
                    <a:pt x="1646" y="2481"/>
                  </a:lnTo>
                  <a:lnTo>
                    <a:pt x="1283" y="2574"/>
                  </a:lnTo>
                  <a:lnTo>
                    <a:pt x="924" y="2666"/>
                  </a:lnTo>
                  <a:lnTo>
                    <a:pt x="592" y="2757"/>
                  </a:lnTo>
                  <a:lnTo>
                    <a:pt x="308" y="2849"/>
                  </a:lnTo>
                  <a:lnTo>
                    <a:pt x="105" y="2941"/>
                  </a:lnTo>
                  <a:lnTo>
                    <a:pt x="2" y="3032"/>
                  </a:lnTo>
                  <a:lnTo>
                    <a:pt x="2" y="3124"/>
                  </a:lnTo>
                  <a:lnTo>
                    <a:pt x="2" y="3217"/>
                  </a:lnTo>
                  <a:lnTo>
                    <a:pt x="2" y="3952"/>
                  </a:lnTo>
                  <a:lnTo>
                    <a:pt x="2" y="4044"/>
                  </a:lnTo>
                  <a:lnTo>
                    <a:pt x="2" y="4135"/>
                  </a:lnTo>
                  <a:lnTo>
                    <a:pt x="2" y="4227"/>
                  </a:lnTo>
                  <a:lnTo>
                    <a:pt x="2" y="4320"/>
                  </a:lnTo>
                  <a:lnTo>
                    <a:pt x="2" y="4411"/>
                  </a:lnTo>
                  <a:lnTo>
                    <a:pt x="2" y="4503"/>
                  </a:lnTo>
                  <a:lnTo>
                    <a:pt x="2" y="4595"/>
                  </a:lnTo>
                  <a:lnTo>
                    <a:pt x="2" y="4688"/>
                  </a:lnTo>
                  <a:lnTo>
                    <a:pt x="2" y="4779"/>
                  </a:lnTo>
                  <a:lnTo>
                    <a:pt x="2" y="4871"/>
                  </a:lnTo>
                  <a:lnTo>
                    <a:pt x="2" y="4962"/>
                  </a:lnTo>
                  <a:lnTo>
                    <a:pt x="2" y="5055"/>
                  </a:lnTo>
                  <a:lnTo>
                    <a:pt x="2" y="5147"/>
                  </a:lnTo>
                  <a:lnTo>
                    <a:pt x="2" y="5239"/>
                  </a:lnTo>
                  <a:lnTo>
                    <a:pt x="2" y="5330"/>
                  </a:lnTo>
                  <a:lnTo>
                    <a:pt x="2" y="5423"/>
                  </a:lnTo>
                  <a:lnTo>
                    <a:pt x="2" y="5515"/>
                  </a:lnTo>
                  <a:lnTo>
                    <a:pt x="7" y="5606"/>
                  </a:lnTo>
                  <a:lnTo>
                    <a:pt x="14" y="5698"/>
                  </a:lnTo>
                  <a:lnTo>
                    <a:pt x="0" y="5791"/>
                  </a:lnTo>
                  <a:lnTo>
                    <a:pt x="0" y="5882"/>
                  </a:lnTo>
                  <a:lnTo>
                    <a:pt x="0" y="5974"/>
                  </a:lnTo>
                  <a:lnTo>
                    <a:pt x="0" y="6066"/>
                  </a:lnTo>
                  <a:lnTo>
                    <a:pt x="0" y="6158"/>
                  </a:lnTo>
                </a:path>
              </a:pathLst>
            </a:custGeom>
            <a:noFill/>
            <a:ln w="11113" cap="flat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181"/>
          <p:cNvGrpSpPr>
            <a:grpSpLocks/>
          </p:cNvGrpSpPr>
          <p:nvPr/>
        </p:nvGrpSpPr>
        <p:grpSpPr bwMode="auto">
          <a:xfrm>
            <a:off x="250825" y="2470150"/>
            <a:ext cx="8686800" cy="4040188"/>
            <a:chOff x="158" y="1556"/>
            <a:chExt cx="5472" cy="2545"/>
          </a:xfrm>
        </p:grpSpPr>
        <p:sp>
          <p:nvSpPr>
            <p:cNvPr id="1371318" name="Text Box 182"/>
            <p:cNvSpPr txBox="1">
              <a:spLocks noChangeArrowheads="1"/>
            </p:cNvSpPr>
            <p:nvPr/>
          </p:nvSpPr>
          <p:spPr bwMode="auto">
            <a:xfrm>
              <a:off x="158" y="3851"/>
              <a:ext cx="54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2000" b="0">
                  <a:solidFill>
                    <a:schemeClr val="accent2"/>
                  </a:solidFill>
                </a:rPr>
                <a:t>simulation results: anisotropic model with K</a:t>
              </a:r>
              <a:r>
                <a:rPr lang="it-IT" sz="2000" b="0" baseline="-25000">
                  <a:solidFill>
                    <a:schemeClr val="accent2"/>
                  </a:solidFill>
                </a:rPr>
                <a:t>sH</a:t>
              </a:r>
              <a:r>
                <a:rPr lang="it-IT" sz="2000" b="0">
                  <a:solidFill>
                    <a:schemeClr val="accent2"/>
                  </a:solidFill>
                </a:rPr>
                <a:t> = 288 m/d, </a:t>
              </a:r>
              <a:r>
                <a:rPr lang="it-IT" sz="2000" b="0">
                  <a:solidFill>
                    <a:schemeClr val="accent2"/>
                  </a:solidFill>
                  <a:latin typeface="Symbol" pitchFamily="18" charset="2"/>
                </a:rPr>
                <a:t>a</a:t>
              </a:r>
              <a:r>
                <a:rPr lang="it-IT" sz="2000" b="0">
                  <a:solidFill>
                    <a:schemeClr val="accent2"/>
                  </a:solidFill>
                </a:rPr>
                <a:t> = K</a:t>
              </a:r>
              <a:r>
                <a:rPr lang="it-IT" sz="2000" b="0" baseline="-25000">
                  <a:solidFill>
                    <a:schemeClr val="accent2"/>
                  </a:solidFill>
                </a:rPr>
                <a:t>sH</a:t>
              </a:r>
              <a:r>
                <a:rPr lang="it-IT" sz="2000" b="0">
                  <a:solidFill>
                    <a:schemeClr val="accent2"/>
                  </a:solidFill>
                </a:rPr>
                <a:t>/K</a:t>
              </a:r>
              <a:r>
                <a:rPr lang="it-IT" sz="2000" b="0" baseline="-25000">
                  <a:solidFill>
                    <a:schemeClr val="accent2"/>
                  </a:solidFill>
                </a:rPr>
                <a:t>sV</a:t>
              </a:r>
              <a:r>
                <a:rPr lang="it-IT" sz="2000" b="0">
                  <a:solidFill>
                    <a:schemeClr val="accent2"/>
                  </a:solidFill>
                </a:rPr>
                <a:t> = 3</a:t>
              </a:r>
            </a:p>
          </p:txBody>
        </p:sp>
        <p:sp>
          <p:nvSpPr>
            <p:cNvPr id="1371319" name="Freeform 183"/>
            <p:cNvSpPr>
              <a:spLocks/>
            </p:cNvSpPr>
            <p:nvPr/>
          </p:nvSpPr>
          <p:spPr bwMode="auto">
            <a:xfrm>
              <a:off x="2003" y="1567"/>
              <a:ext cx="400" cy="1238"/>
            </a:xfrm>
            <a:custGeom>
              <a:avLst/>
              <a:gdLst/>
              <a:ahLst/>
              <a:cxnLst>
                <a:cxn ang="0">
                  <a:pos x="1033" y="93"/>
                </a:cxn>
                <a:cxn ang="0">
                  <a:pos x="1251" y="277"/>
                </a:cxn>
                <a:cxn ang="0">
                  <a:pos x="1437" y="462"/>
                </a:cxn>
                <a:cxn ang="0">
                  <a:pos x="1553" y="647"/>
                </a:cxn>
                <a:cxn ang="0">
                  <a:pos x="1593" y="832"/>
                </a:cxn>
                <a:cxn ang="0">
                  <a:pos x="1593" y="1016"/>
                </a:cxn>
                <a:cxn ang="0">
                  <a:pos x="1551" y="1201"/>
                </a:cxn>
                <a:cxn ang="0">
                  <a:pos x="1414" y="1386"/>
                </a:cxn>
                <a:cxn ang="0">
                  <a:pos x="1199" y="1571"/>
                </a:cxn>
                <a:cxn ang="0">
                  <a:pos x="962" y="1755"/>
                </a:cxn>
                <a:cxn ang="0">
                  <a:pos x="734" y="1940"/>
                </a:cxn>
                <a:cxn ang="0">
                  <a:pos x="532" y="2125"/>
                </a:cxn>
                <a:cxn ang="0">
                  <a:pos x="358" y="2309"/>
                </a:cxn>
                <a:cxn ang="0">
                  <a:pos x="212" y="2494"/>
                </a:cxn>
                <a:cxn ang="0">
                  <a:pos x="100" y="2679"/>
                </a:cxn>
                <a:cxn ang="0">
                  <a:pos x="33" y="2864"/>
                </a:cxn>
                <a:cxn ang="0">
                  <a:pos x="16" y="3048"/>
                </a:cxn>
                <a:cxn ang="0">
                  <a:pos x="23" y="3233"/>
                </a:cxn>
                <a:cxn ang="0">
                  <a:pos x="34" y="3418"/>
                </a:cxn>
                <a:cxn ang="0">
                  <a:pos x="50" y="3603"/>
                </a:cxn>
                <a:cxn ang="0">
                  <a:pos x="63" y="3787"/>
                </a:cxn>
                <a:cxn ang="0">
                  <a:pos x="71" y="3972"/>
                </a:cxn>
                <a:cxn ang="0">
                  <a:pos x="75" y="4157"/>
                </a:cxn>
                <a:cxn ang="0">
                  <a:pos x="71" y="4342"/>
                </a:cxn>
                <a:cxn ang="0">
                  <a:pos x="60" y="4526"/>
                </a:cxn>
                <a:cxn ang="0">
                  <a:pos x="46" y="4711"/>
                </a:cxn>
                <a:cxn ang="0">
                  <a:pos x="33" y="4896"/>
                </a:cxn>
                <a:cxn ang="0">
                  <a:pos x="25" y="5080"/>
                </a:cxn>
                <a:cxn ang="0">
                  <a:pos x="34" y="5265"/>
                </a:cxn>
                <a:cxn ang="0">
                  <a:pos x="47" y="5450"/>
                </a:cxn>
                <a:cxn ang="0">
                  <a:pos x="63" y="5635"/>
                </a:cxn>
                <a:cxn ang="0">
                  <a:pos x="0" y="5819"/>
                </a:cxn>
                <a:cxn ang="0">
                  <a:pos x="0" y="6004"/>
                </a:cxn>
                <a:cxn ang="0">
                  <a:pos x="0" y="6189"/>
                </a:cxn>
              </a:cxnLst>
              <a:rect l="0" t="0" r="r" b="b"/>
              <a:pathLst>
                <a:path w="1598" h="6189">
                  <a:moveTo>
                    <a:pt x="920" y="0"/>
                  </a:moveTo>
                  <a:lnTo>
                    <a:pt x="1033" y="93"/>
                  </a:lnTo>
                  <a:lnTo>
                    <a:pt x="1144" y="185"/>
                  </a:lnTo>
                  <a:lnTo>
                    <a:pt x="1251" y="277"/>
                  </a:lnTo>
                  <a:lnTo>
                    <a:pt x="1352" y="370"/>
                  </a:lnTo>
                  <a:lnTo>
                    <a:pt x="1437" y="462"/>
                  </a:lnTo>
                  <a:lnTo>
                    <a:pt x="1506" y="555"/>
                  </a:lnTo>
                  <a:lnTo>
                    <a:pt x="1553" y="647"/>
                  </a:lnTo>
                  <a:lnTo>
                    <a:pt x="1580" y="739"/>
                  </a:lnTo>
                  <a:lnTo>
                    <a:pt x="1593" y="832"/>
                  </a:lnTo>
                  <a:lnTo>
                    <a:pt x="1598" y="924"/>
                  </a:lnTo>
                  <a:lnTo>
                    <a:pt x="1593" y="1016"/>
                  </a:lnTo>
                  <a:lnTo>
                    <a:pt x="1578" y="1109"/>
                  </a:lnTo>
                  <a:lnTo>
                    <a:pt x="1551" y="1201"/>
                  </a:lnTo>
                  <a:lnTo>
                    <a:pt x="1495" y="1293"/>
                  </a:lnTo>
                  <a:lnTo>
                    <a:pt x="1414" y="1386"/>
                  </a:lnTo>
                  <a:lnTo>
                    <a:pt x="1311" y="1478"/>
                  </a:lnTo>
                  <a:lnTo>
                    <a:pt x="1199" y="1571"/>
                  </a:lnTo>
                  <a:lnTo>
                    <a:pt x="1082" y="1663"/>
                  </a:lnTo>
                  <a:lnTo>
                    <a:pt x="962" y="1755"/>
                  </a:lnTo>
                  <a:lnTo>
                    <a:pt x="846" y="1848"/>
                  </a:lnTo>
                  <a:lnTo>
                    <a:pt x="734" y="1940"/>
                  </a:lnTo>
                  <a:lnTo>
                    <a:pt x="630" y="2032"/>
                  </a:lnTo>
                  <a:lnTo>
                    <a:pt x="532" y="2125"/>
                  </a:lnTo>
                  <a:lnTo>
                    <a:pt x="441" y="2217"/>
                  </a:lnTo>
                  <a:lnTo>
                    <a:pt x="358" y="2309"/>
                  </a:lnTo>
                  <a:lnTo>
                    <a:pt x="281" y="2402"/>
                  </a:lnTo>
                  <a:lnTo>
                    <a:pt x="212" y="2494"/>
                  </a:lnTo>
                  <a:lnTo>
                    <a:pt x="151" y="2587"/>
                  </a:lnTo>
                  <a:lnTo>
                    <a:pt x="100" y="2679"/>
                  </a:lnTo>
                  <a:lnTo>
                    <a:pt x="60" y="2771"/>
                  </a:lnTo>
                  <a:lnTo>
                    <a:pt x="33" y="2864"/>
                  </a:lnTo>
                  <a:lnTo>
                    <a:pt x="19" y="2956"/>
                  </a:lnTo>
                  <a:lnTo>
                    <a:pt x="16" y="3048"/>
                  </a:lnTo>
                  <a:lnTo>
                    <a:pt x="19" y="3141"/>
                  </a:lnTo>
                  <a:lnTo>
                    <a:pt x="23" y="3233"/>
                  </a:lnTo>
                  <a:lnTo>
                    <a:pt x="28" y="3326"/>
                  </a:lnTo>
                  <a:lnTo>
                    <a:pt x="34" y="3418"/>
                  </a:lnTo>
                  <a:lnTo>
                    <a:pt x="41" y="3510"/>
                  </a:lnTo>
                  <a:lnTo>
                    <a:pt x="50" y="3603"/>
                  </a:lnTo>
                  <a:lnTo>
                    <a:pt x="57" y="3695"/>
                  </a:lnTo>
                  <a:lnTo>
                    <a:pt x="63" y="3787"/>
                  </a:lnTo>
                  <a:lnTo>
                    <a:pt x="69" y="3880"/>
                  </a:lnTo>
                  <a:lnTo>
                    <a:pt x="71" y="3972"/>
                  </a:lnTo>
                  <a:lnTo>
                    <a:pt x="74" y="4064"/>
                  </a:lnTo>
                  <a:lnTo>
                    <a:pt x="75" y="4157"/>
                  </a:lnTo>
                  <a:lnTo>
                    <a:pt x="74" y="4249"/>
                  </a:lnTo>
                  <a:lnTo>
                    <a:pt x="71" y="4342"/>
                  </a:lnTo>
                  <a:lnTo>
                    <a:pt x="66" y="4434"/>
                  </a:lnTo>
                  <a:lnTo>
                    <a:pt x="60" y="4526"/>
                  </a:lnTo>
                  <a:lnTo>
                    <a:pt x="53" y="4619"/>
                  </a:lnTo>
                  <a:lnTo>
                    <a:pt x="46" y="4711"/>
                  </a:lnTo>
                  <a:lnTo>
                    <a:pt x="40" y="4803"/>
                  </a:lnTo>
                  <a:lnTo>
                    <a:pt x="33" y="4896"/>
                  </a:lnTo>
                  <a:lnTo>
                    <a:pt x="27" y="4988"/>
                  </a:lnTo>
                  <a:lnTo>
                    <a:pt x="25" y="5080"/>
                  </a:lnTo>
                  <a:lnTo>
                    <a:pt x="29" y="5173"/>
                  </a:lnTo>
                  <a:lnTo>
                    <a:pt x="34" y="5265"/>
                  </a:lnTo>
                  <a:lnTo>
                    <a:pt x="40" y="5358"/>
                  </a:lnTo>
                  <a:lnTo>
                    <a:pt x="47" y="5450"/>
                  </a:lnTo>
                  <a:lnTo>
                    <a:pt x="56" y="5542"/>
                  </a:lnTo>
                  <a:lnTo>
                    <a:pt x="63" y="5635"/>
                  </a:lnTo>
                  <a:lnTo>
                    <a:pt x="71" y="5727"/>
                  </a:lnTo>
                  <a:lnTo>
                    <a:pt x="0" y="5819"/>
                  </a:lnTo>
                  <a:lnTo>
                    <a:pt x="0" y="5912"/>
                  </a:lnTo>
                  <a:lnTo>
                    <a:pt x="0" y="6004"/>
                  </a:lnTo>
                  <a:lnTo>
                    <a:pt x="0" y="6097"/>
                  </a:lnTo>
                  <a:lnTo>
                    <a:pt x="0" y="6189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0" name="Freeform 184"/>
            <p:cNvSpPr>
              <a:spLocks/>
            </p:cNvSpPr>
            <p:nvPr/>
          </p:nvSpPr>
          <p:spPr bwMode="auto">
            <a:xfrm>
              <a:off x="363" y="1564"/>
              <a:ext cx="222" cy="1233"/>
            </a:xfrm>
            <a:custGeom>
              <a:avLst/>
              <a:gdLst/>
              <a:ahLst/>
              <a:cxnLst>
                <a:cxn ang="0">
                  <a:pos x="886" y="92"/>
                </a:cxn>
                <a:cxn ang="0">
                  <a:pos x="874" y="276"/>
                </a:cxn>
                <a:cxn ang="0">
                  <a:pos x="829" y="460"/>
                </a:cxn>
                <a:cxn ang="0">
                  <a:pos x="737" y="644"/>
                </a:cxn>
                <a:cxn ang="0">
                  <a:pos x="592" y="828"/>
                </a:cxn>
                <a:cxn ang="0">
                  <a:pos x="425" y="1012"/>
                </a:cxn>
                <a:cxn ang="0">
                  <a:pos x="262" y="1196"/>
                </a:cxn>
                <a:cxn ang="0">
                  <a:pos x="123" y="1380"/>
                </a:cxn>
                <a:cxn ang="0">
                  <a:pos x="31" y="1564"/>
                </a:cxn>
                <a:cxn ang="0">
                  <a:pos x="1" y="1748"/>
                </a:cxn>
                <a:cxn ang="0">
                  <a:pos x="1" y="1932"/>
                </a:cxn>
                <a:cxn ang="0">
                  <a:pos x="1" y="2116"/>
                </a:cxn>
                <a:cxn ang="0">
                  <a:pos x="1" y="2300"/>
                </a:cxn>
                <a:cxn ang="0">
                  <a:pos x="1" y="2484"/>
                </a:cxn>
                <a:cxn ang="0">
                  <a:pos x="1" y="2668"/>
                </a:cxn>
                <a:cxn ang="0">
                  <a:pos x="1" y="2852"/>
                </a:cxn>
                <a:cxn ang="0">
                  <a:pos x="2" y="3036"/>
                </a:cxn>
                <a:cxn ang="0">
                  <a:pos x="4" y="3220"/>
                </a:cxn>
                <a:cxn ang="0">
                  <a:pos x="6" y="3404"/>
                </a:cxn>
                <a:cxn ang="0">
                  <a:pos x="8" y="3588"/>
                </a:cxn>
                <a:cxn ang="0">
                  <a:pos x="11" y="3772"/>
                </a:cxn>
                <a:cxn ang="0">
                  <a:pos x="13" y="3956"/>
                </a:cxn>
                <a:cxn ang="0">
                  <a:pos x="13" y="4140"/>
                </a:cxn>
                <a:cxn ang="0">
                  <a:pos x="13" y="4324"/>
                </a:cxn>
                <a:cxn ang="0">
                  <a:pos x="12" y="4508"/>
                </a:cxn>
                <a:cxn ang="0">
                  <a:pos x="8" y="4692"/>
                </a:cxn>
                <a:cxn ang="0">
                  <a:pos x="6" y="4876"/>
                </a:cxn>
                <a:cxn ang="0">
                  <a:pos x="4" y="5060"/>
                </a:cxn>
                <a:cxn ang="0">
                  <a:pos x="6" y="5244"/>
                </a:cxn>
                <a:cxn ang="0">
                  <a:pos x="8" y="5428"/>
                </a:cxn>
                <a:cxn ang="0">
                  <a:pos x="11" y="5612"/>
                </a:cxn>
                <a:cxn ang="0">
                  <a:pos x="0" y="5796"/>
                </a:cxn>
                <a:cxn ang="0">
                  <a:pos x="0" y="5980"/>
                </a:cxn>
                <a:cxn ang="0">
                  <a:pos x="0" y="6164"/>
                </a:cxn>
              </a:cxnLst>
              <a:rect l="0" t="0" r="r" b="b"/>
              <a:pathLst>
                <a:path w="886" h="6164">
                  <a:moveTo>
                    <a:pt x="863" y="0"/>
                  </a:moveTo>
                  <a:lnTo>
                    <a:pt x="886" y="92"/>
                  </a:lnTo>
                  <a:lnTo>
                    <a:pt x="885" y="184"/>
                  </a:lnTo>
                  <a:lnTo>
                    <a:pt x="874" y="276"/>
                  </a:lnTo>
                  <a:lnTo>
                    <a:pt x="857" y="368"/>
                  </a:lnTo>
                  <a:lnTo>
                    <a:pt x="829" y="460"/>
                  </a:lnTo>
                  <a:lnTo>
                    <a:pt x="790" y="552"/>
                  </a:lnTo>
                  <a:lnTo>
                    <a:pt x="737" y="644"/>
                  </a:lnTo>
                  <a:lnTo>
                    <a:pt x="672" y="736"/>
                  </a:lnTo>
                  <a:lnTo>
                    <a:pt x="592" y="828"/>
                  </a:lnTo>
                  <a:lnTo>
                    <a:pt x="510" y="920"/>
                  </a:lnTo>
                  <a:lnTo>
                    <a:pt x="425" y="1012"/>
                  </a:lnTo>
                  <a:lnTo>
                    <a:pt x="342" y="1104"/>
                  </a:lnTo>
                  <a:lnTo>
                    <a:pt x="262" y="1196"/>
                  </a:lnTo>
                  <a:lnTo>
                    <a:pt x="189" y="1288"/>
                  </a:lnTo>
                  <a:lnTo>
                    <a:pt x="123" y="1380"/>
                  </a:lnTo>
                  <a:lnTo>
                    <a:pt x="69" y="1472"/>
                  </a:lnTo>
                  <a:lnTo>
                    <a:pt x="31" y="1564"/>
                  </a:lnTo>
                  <a:lnTo>
                    <a:pt x="6" y="1656"/>
                  </a:lnTo>
                  <a:lnTo>
                    <a:pt x="1" y="1748"/>
                  </a:lnTo>
                  <a:lnTo>
                    <a:pt x="1" y="1840"/>
                  </a:lnTo>
                  <a:lnTo>
                    <a:pt x="1" y="1932"/>
                  </a:lnTo>
                  <a:lnTo>
                    <a:pt x="1" y="2024"/>
                  </a:lnTo>
                  <a:lnTo>
                    <a:pt x="1" y="2116"/>
                  </a:lnTo>
                  <a:lnTo>
                    <a:pt x="1" y="2208"/>
                  </a:lnTo>
                  <a:lnTo>
                    <a:pt x="1" y="2300"/>
                  </a:lnTo>
                  <a:lnTo>
                    <a:pt x="1" y="2392"/>
                  </a:lnTo>
                  <a:lnTo>
                    <a:pt x="1" y="2484"/>
                  </a:lnTo>
                  <a:lnTo>
                    <a:pt x="1" y="2576"/>
                  </a:lnTo>
                  <a:lnTo>
                    <a:pt x="1" y="2668"/>
                  </a:lnTo>
                  <a:lnTo>
                    <a:pt x="1" y="2760"/>
                  </a:lnTo>
                  <a:lnTo>
                    <a:pt x="1" y="2852"/>
                  </a:lnTo>
                  <a:lnTo>
                    <a:pt x="1" y="2944"/>
                  </a:lnTo>
                  <a:lnTo>
                    <a:pt x="2" y="3036"/>
                  </a:lnTo>
                  <a:lnTo>
                    <a:pt x="2" y="3128"/>
                  </a:lnTo>
                  <a:lnTo>
                    <a:pt x="4" y="3220"/>
                  </a:lnTo>
                  <a:lnTo>
                    <a:pt x="5" y="3312"/>
                  </a:lnTo>
                  <a:lnTo>
                    <a:pt x="6" y="3404"/>
                  </a:lnTo>
                  <a:lnTo>
                    <a:pt x="7" y="3496"/>
                  </a:lnTo>
                  <a:lnTo>
                    <a:pt x="8" y="3588"/>
                  </a:lnTo>
                  <a:lnTo>
                    <a:pt x="10" y="3680"/>
                  </a:lnTo>
                  <a:lnTo>
                    <a:pt x="11" y="3772"/>
                  </a:lnTo>
                  <a:lnTo>
                    <a:pt x="12" y="3864"/>
                  </a:lnTo>
                  <a:lnTo>
                    <a:pt x="13" y="3956"/>
                  </a:lnTo>
                  <a:lnTo>
                    <a:pt x="13" y="4048"/>
                  </a:lnTo>
                  <a:lnTo>
                    <a:pt x="13" y="4140"/>
                  </a:lnTo>
                  <a:lnTo>
                    <a:pt x="13" y="4232"/>
                  </a:lnTo>
                  <a:lnTo>
                    <a:pt x="13" y="4324"/>
                  </a:lnTo>
                  <a:lnTo>
                    <a:pt x="12" y="4416"/>
                  </a:lnTo>
                  <a:lnTo>
                    <a:pt x="12" y="4508"/>
                  </a:lnTo>
                  <a:lnTo>
                    <a:pt x="11" y="4600"/>
                  </a:lnTo>
                  <a:lnTo>
                    <a:pt x="8" y="4692"/>
                  </a:lnTo>
                  <a:lnTo>
                    <a:pt x="7" y="4784"/>
                  </a:lnTo>
                  <a:lnTo>
                    <a:pt x="6" y="4876"/>
                  </a:lnTo>
                  <a:lnTo>
                    <a:pt x="5" y="4968"/>
                  </a:lnTo>
                  <a:lnTo>
                    <a:pt x="4" y="5060"/>
                  </a:lnTo>
                  <a:lnTo>
                    <a:pt x="5" y="5152"/>
                  </a:lnTo>
                  <a:lnTo>
                    <a:pt x="6" y="5244"/>
                  </a:lnTo>
                  <a:lnTo>
                    <a:pt x="7" y="5336"/>
                  </a:lnTo>
                  <a:lnTo>
                    <a:pt x="8" y="5428"/>
                  </a:lnTo>
                  <a:lnTo>
                    <a:pt x="10" y="5520"/>
                  </a:lnTo>
                  <a:lnTo>
                    <a:pt x="11" y="5612"/>
                  </a:lnTo>
                  <a:lnTo>
                    <a:pt x="13" y="5704"/>
                  </a:lnTo>
                  <a:lnTo>
                    <a:pt x="0" y="5796"/>
                  </a:lnTo>
                  <a:lnTo>
                    <a:pt x="0" y="5888"/>
                  </a:lnTo>
                  <a:lnTo>
                    <a:pt x="0" y="5980"/>
                  </a:lnTo>
                  <a:lnTo>
                    <a:pt x="0" y="6072"/>
                  </a:lnTo>
                  <a:lnTo>
                    <a:pt x="0" y="6164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1" name="Freeform 185"/>
            <p:cNvSpPr>
              <a:spLocks/>
            </p:cNvSpPr>
            <p:nvPr/>
          </p:nvSpPr>
          <p:spPr bwMode="auto">
            <a:xfrm>
              <a:off x="1423" y="1560"/>
              <a:ext cx="387" cy="1244"/>
            </a:xfrm>
            <a:custGeom>
              <a:avLst/>
              <a:gdLst/>
              <a:ahLst/>
              <a:cxnLst>
                <a:cxn ang="0">
                  <a:pos x="1106" y="93"/>
                </a:cxn>
                <a:cxn ang="0">
                  <a:pos x="1319" y="279"/>
                </a:cxn>
                <a:cxn ang="0">
                  <a:pos x="1488" y="465"/>
                </a:cxn>
                <a:cxn ang="0">
                  <a:pos x="1551" y="650"/>
                </a:cxn>
                <a:cxn ang="0">
                  <a:pos x="1435" y="836"/>
                </a:cxn>
                <a:cxn ang="0">
                  <a:pos x="1234" y="1022"/>
                </a:cxn>
                <a:cxn ang="0">
                  <a:pos x="1005" y="1207"/>
                </a:cxn>
                <a:cxn ang="0">
                  <a:pos x="771" y="1393"/>
                </a:cxn>
                <a:cxn ang="0">
                  <a:pos x="551" y="1579"/>
                </a:cxn>
                <a:cxn ang="0">
                  <a:pos x="352" y="1764"/>
                </a:cxn>
                <a:cxn ang="0">
                  <a:pos x="189" y="1950"/>
                </a:cxn>
                <a:cxn ang="0">
                  <a:pos x="72" y="2135"/>
                </a:cxn>
                <a:cxn ang="0">
                  <a:pos x="11" y="2321"/>
                </a:cxn>
                <a:cxn ang="0">
                  <a:pos x="2" y="2507"/>
                </a:cxn>
                <a:cxn ang="0">
                  <a:pos x="2" y="2692"/>
                </a:cxn>
                <a:cxn ang="0">
                  <a:pos x="3" y="2878"/>
                </a:cxn>
                <a:cxn ang="0">
                  <a:pos x="6" y="3064"/>
                </a:cxn>
                <a:cxn ang="0">
                  <a:pos x="11" y="3249"/>
                </a:cxn>
                <a:cxn ang="0">
                  <a:pos x="18" y="3435"/>
                </a:cxn>
                <a:cxn ang="0">
                  <a:pos x="26" y="3621"/>
                </a:cxn>
                <a:cxn ang="0">
                  <a:pos x="34" y="3806"/>
                </a:cxn>
                <a:cxn ang="0">
                  <a:pos x="39" y="3992"/>
                </a:cxn>
                <a:cxn ang="0">
                  <a:pos x="40" y="4178"/>
                </a:cxn>
                <a:cxn ang="0">
                  <a:pos x="39" y="4363"/>
                </a:cxn>
                <a:cxn ang="0">
                  <a:pos x="33" y="4549"/>
                </a:cxn>
                <a:cxn ang="0">
                  <a:pos x="26" y="4735"/>
                </a:cxn>
                <a:cxn ang="0">
                  <a:pos x="18" y="4920"/>
                </a:cxn>
                <a:cxn ang="0">
                  <a:pos x="12" y="5106"/>
                </a:cxn>
                <a:cxn ang="0">
                  <a:pos x="19" y="5292"/>
                </a:cxn>
                <a:cxn ang="0">
                  <a:pos x="26" y="5477"/>
                </a:cxn>
                <a:cxn ang="0">
                  <a:pos x="35" y="5663"/>
                </a:cxn>
                <a:cxn ang="0">
                  <a:pos x="0" y="5849"/>
                </a:cxn>
                <a:cxn ang="0">
                  <a:pos x="0" y="6034"/>
                </a:cxn>
                <a:cxn ang="0">
                  <a:pos x="0" y="6220"/>
                </a:cxn>
              </a:cxnLst>
              <a:rect l="0" t="0" r="r" b="b"/>
              <a:pathLst>
                <a:path w="1551" h="6220">
                  <a:moveTo>
                    <a:pt x="994" y="0"/>
                  </a:moveTo>
                  <a:lnTo>
                    <a:pt x="1106" y="93"/>
                  </a:lnTo>
                  <a:lnTo>
                    <a:pt x="1217" y="186"/>
                  </a:lnTo>
                  <a:lnTo>
                    <a:pt x="1319" y="279"/>
                  </a:lnTo>
                  <a:lnTo>
                    <a:pt x="1412" y="372"/>
                  </a:lnTo>
                  <a:lnTo>
                    <a:pt x="1488" y="465"/>
                  </a:lnTo>
                  <a:lnTo>
                    <a:pt x="1541" y="557"/>
                  </a:lnTo>
                  <a:lnTo>
                    <a:pt x="1551" y="650"/>
                  </a:lnTo>
                  <a:lnTo>
                    <a:pt x="1514" y="743"/>
                  </a:lnTo>
                  <a:lnTo>
                    <a:pt x="1435" y="836"/>
                  </a:lnTo>
                  <a:lnTo>
                    <a:pt x="1340" y="929"/>
                  </a:lnTo>
                  <a:lnTo>
                    <a:pt x="1234" y="1022"/>
                  </a:lnTo>
                  <a:lnTo>
                    <a:pt x="1121" y="1114"/>
                  </a:lnTo>
                  <a:lnTo>
                    <a:pt x="1005" y="1207"/>
                  </a:lnTo>
                  <a:lnTo>
                    <a:pt x="886" y="1300"/>
                  </a:lnTo>
                  <a:lnTo>
                    <a:pt x="771" y="1393"/>
                  </a:lnTo>
                  <a:lnTo>
                    <a:pt x="659" y="1486"/>
                  </a:lnTo>
                  <a:lnTo>
                    <a:pt x="551" y="1579"/>
                  </a:lnTo>
                  <a:lnTo>
                    <a:pt x="448" y="1671"/>
                  </a:lnTo>
                  <a:lnTo>
                    <a:pt x="352" y="1764"/>
                  </a:lnTo>
                  <a:lnTo>
                    <a:pt x="266" y="1857"/>
                  </a:lnTo>
                  <a:lnTo>
                    <a:pt x="189" y="1950"/>
                  </a:lnTo>
                  <a:lnTo>
                    <a:pt x="125" y="2043"/>
                  </a:lnTo>
                  <a:lnTo>
                    <a:pt x="72" y="2135"/>
                  </a:lnTo>
                  <a:lnTo>
                    <a:pt x="35" y="2228"/>
                  </a:lnTo>
                  <a:lnTo>
                    <a:pt x="11" y="2321"/>
                  </a:lnTo>
                  <a:lnTo>
                    <a:pt x="3" y="2414"/>
                  </a:lnTo>
                  <a:lnTo>
                    <a:pt x="2" y="2507"/>
                  </a:lnTo>
                  <a:lnTo>
                    <a:pt x="2" y="2600"/>
                  </a:lnTo>
                  <a:lnTo>
                    <a:pt x="2" y="2692"/>
                  </a:lnTo>
                  <a:lnTo>
                    <a:pt x="2" y="2785"/>
                  </a:lnTo>
                  <a:lnTo>
                    <a:pt x="3" y="2878"/>
                  </a:lnTo>
                  <a:lnTo>
                    <a:pt x="5" y="2971"/>
                  </a:lnTo>
                  <a:lnTo>
                    <a:pt x="6" y="3064"/>
                  </a:lnTo>
                  <a:lnTo>
                    <a:pt x="8" y="3157"/>
                  </a:lnTo>
                  <a:lnTo>
                    <a:pt x="11" y="3249"/>
                  </a:lnTo>
                  <a:lnTo>
                    <a:pt x="14" y="3342"/>
                  </a:lnTo>
                  <a:lnTo>
                    <a:pt x="18" y="3435"/>
                  </a:lnTo>
                  <a:lnTo>
                    <a:pt x="22" y="3528"/>
                  </a:lnTo>
                  <a:lnTo>
                    <a:pt x="26" y="3621"/>
                  </a:lnTo>
                  <a:lnTo>
                    <a:pt x="31" y="3714"/>
                  </a:lnTo>
                  <a:lnTo>
                    <a:pt x="34" y="3806"/>
                  </a:lnTo>
                  <a:lnTo>
                    <a:pt x="37" y="3899"/>
                  </a:lnTo>
                  <a:lnTo>
                    <a:pt x="39" y="3992"/>
                  </a:lnTo>
                  <a:lnTo>
                    <a:pt x="40" y="4085"/>
                  </a:lnTo>
                  <a:lnTo>
                    <a:pt x="40" y="4178"/>
                  </a:lnTo>
                  <a:lnTo>
                    <a:pt x="40" y="4271"/>
                  </a:lnTo>
                  <a:lnTo>
                    <a:pt x="39" y="4363"/>
                  </a:lnTo>
                  <a:lnTo>
                    <a:pt x="37" y="4456"/>
                  </a:lnTo>
                  <a:lnTo>
                    <a:pt x="33" y="4549"/>
                  </a:lnTo>
                  <a:lnTo>
                    <a:pt x="30" y="4642"/>
                  </a:lnTo>
                  <a:lnTo>
                    <a:pt x="26" y="4735"/>
                  </a:lnTo>
                  <a:lnTo>
                    <a:pt x="21" y="4828"/>
                  </a:lnTo>
                  <a:lnTo>
                    <a:pt x="18" y="4920"/>
                  </a:lnTo>
                  <a:lnTo>
                    <a:pt x="14" y="5013"/>
                  </a:lnTo>
                  <a:lnTo>
                    <a:pt x="12" y="5106"/>
                  </a:lnTo>
                  <a:lnTo>
                    <a:pt x="15" y="5199"/>
                  </a:lnTo>
                  <a:lnTo>
                    <a:pt x="19" y="5292"/>
                  </a:lnTo>
                  <a:lnTo>
                    <a:pt x="22" y="5384"/>
                  </a:lnTo>
                  <a:lnTo>
                    <a:pt x="26" y="5477"/>
                  </a:lnTo>
                  <a:lnTo>
                    <a:pt x="32" y="5570"/>
                  </a:lnTo>
                  <a:lnTo>
                    <a:pt x="35" y="5663"/>
                  </a:lnTo>
                  <a:lnTo>
                    <a:pt x="40" y="5756"/>
                  </a:lnTo>
                  <a:lnTo>
                    <a:pt x="0" y="5849"/>
                  </a:lnTo>
                  <a:lnTo>
                    <a:pt x="0" y="5941"/>
                  </a:lnTo>
                  <a:lnTo>
                    <a:pt x="0" y="6034"/>
                  </a:lnTo>
                  <a:lnTo>
                    <a:pt x="0" y="6127"/>
                  </a:lnTo>
                  <a:lnTo>
                    <a:pt x="0" y="6220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2" name="Freeform 186"/>
            <p:cNvSpPr>
              <a:spLocks/>
            </p:cNvSpPr>
            <p:nvPr/>
          </p:nvSpPr>
          <p:spPr bwMode="auto">
            <a:xfrm>
              <a:off x="865" y="1560"/>
              <a:ext cx="333" cy="1239"/>
            </a:xfrm>
            <a:custGeom>
              <a:avLst/>
              <a:gdLst/>
              <a:ahLst/>
              <a:cxnLst>
                <a:cxn ang="0">
                  <a:pos x="1064" y="93"/>
                </a:cxn>
                <a:cxn ang="0">
                  <a:pos x="1267" y="278"/>
                </a:cxn>
                <a:cxn ang="0">
                  <a:pos x="1333" y="464"/>
                </a:cxn>
                <a:cxn ang="0">
                  <a:pos x="1246" y="649"/>
                </a:cxn>
                <a:cxn ang="0">
                  <a:pos x="1073" y="835"/>
                </a:cxn>
                <a:cxn ang="0">
                  <a:pos x="869" y="1020"/>
                </a:cxn>
                <a:cxn ang="0">
                  <a:pos x="661" y="1206"/>
                </a:cxn>
                <a:cxn ang="0">
                  <a:pos x="459" y="1391"/>
                </a:cxn>
                <a:cxn ang="0">
                  <a:pos x="279" y="1577"/>
                </a:cxn>
                <a:cxn ang="0">
                  <a:pos x="132" y="1763"/>
                </a:cxn>
                <a:cxn ang="0">
                  <a:pos x="35" y="1948"/>
                </a:cxn>
                <a:cxn ang="0">
                  <a:pos x="2" y="2134"/>
                </a:cxn>
                <a:cxn ang="0">
                  <a:pos x="1" y="2319"/>
                </a:cxn>
                <a:cxn ang="0">
                  <a:pos x="1" y="2505"/>
                </a:cxn>
                <a:cxn ang="0">
                  <a:pos x="1" y="2690"/>
                </a:cxn>
                <a:cxn ang="0">
                  <a:pos x="2" y="2876"/>
                </a:cxn>
                <a:cxn ang="0">
                  <a:pos x="3" y="3061"/>
                </a:cxn>
                <a:cxn ang="0">
                  <a:pos x="7" y="3247"/>
                </a:cxn>
                <a:cxn ang="0">
                  <a:pos x="12" y="3432"/>
                </a:cxn>
                <a:cxn ang="0">
                  <a:pos x="18" y="3618"/>
                </a:cxn>
                <a:cxn ang="0">
                  <a:pos x="22" y="3804"/>
                </a:cxn>
                <a:cxn ang="0">
                  <a:pos x="26" y="3989"/>
                </a:cxn>
                <a:cxn ang="0">
                  <a:pos x="27" y="4175"/>
                </a:cxn>
                <a:cxn ang="0">
                  <a:pos x="26" y="4360"/>
                </a:cxn>
                <a:cxn ang="0">
                  <a:pos x="22" y="4546"/>
                </a:cxn>
                <a:cxn ang="0">
                  <a:pos x="16" y="4731"/>
                </a:cxn>
                <a:cxn ang="0">
                  <a:pos x="12" y="4917"/>
                </a:cxn>
                <a:cxn ang="0">
                  <a:pos x="8" y="5102"/>
                </a:cxn>
                <a:cxn ang="0">
                  <a:pos x="12" y="5288"/>
                </a:cxn>
                <a:cxn ang="0">
                  <a:pos x="18" y="5473"/>
                </a:cxn>
                <a:cxn ang="0">
                  <a:pos x="24" y="5659"/>
                </a:cxn>
                <a:cxn ang="0">
                  <a:pos x="0" y="5844"/>
                </a:cxn>
                <a:cxn ang="0">
                  <a:pos x="0" y="6030"/>
                </a:cxn>
                <a:cxn ang="0">
                  <a:pos x="0" y="6216"/>
                </a:cxn>
              </a:cxnLst>
              <a:rect l="0" t="0" r="r" b="b"/>
              <a:pathLst>
                <a:path w="1333" h="6216">
                  <a:moveTo>
                    <a:pt x="956" y="0"/>
                  </a:moveTo>
                  <a:lnTo>
                    <a:pt x="1064" y="93"/>
                  </a:lnTo>
                  <a:lnTo>
                    <a:pt x="1170" y="185"/>
                  </a:lnTo>
                  <a:lnTo>
                    <a:pt x="1267" y="278"/>
                  </a:lnTo>
                  <a:lnTo>
                    <a:pt x="1322" y="371"/>
                  </a:lnTo>
                  <a:lnTo>
                    <a:pt x="1333" y="464"/>
                  </a:lnTo>
                  <a:lnTo>
                    <a:pt x="1302" y="557"/>
                  </a:lnTo>
                  <a:lnTo>
                    <a:pt x="1246" y="649"/>
                  </a:lnTo>
                  <a:lnTo>
                    <a:pt x="1168" y="742"/>
                  </a:lnTo>
                  <a:lnTo>
                    <a:pt x="1073" y="835"/>
                  </a:lnTo>
                  <a:lnTo>
                    <a:pt x="973" y="928"/>
                  </a:lnTo>
                  <a:lnTo>
                    <a:pt x="869" y="1020"/>
                  </a:lnTo>
                  <a:lnTo>
                    <a:pt x="765" y="1113"/>
                  </a:lnTo>
                  <a:lnTo>
                    <a:pt x="661" y="1206"/>
                  </a:lnTo>
                  <a:lnTo>
                    <a:pt x="559" y="1299"/>
                  </a:lnTo>
                  <a:lnTo>
                    <a:pt x="459" y="1391"/>
                  </a:lnTo>
                  <a:lnTo>
                    <a:pt x="365" y="1484"/>
                  </a:lnTo>
                  <a:lnTo>
                    <a:pt x="279" y="1577"/>
                  </a:lnTo>
                  <a:lnTo>
                    <a:pt x="201" y="1670"/>
                  </a:lnTo>
                  <a:lnTo>
                    <a:pt x="132" y="1763"/>
                  </a:lnTo>
                  <a:lnTo>
                    <a:pt x="76" y="1855"/>
                  </a:lnTo>
                  <a:lnTo>
                    <a:pt x="35" y="1948"/>
                  </a:lnTo>
                  <a:lnTo>
                    <a:pt x="8" y="2041"/>
                  </a:lnTo>
                  <a:lnTo>
                    <a:pt x="2" y="2134"/>
                  </a:lnTo>
                  <a:lnTo>
                    <a:pt x="1" y="2226"/>
                  </a:lnTo>
                  <a:lnTo>
                    <a:pt x="1" y="2319"/>
                  </a:lnTo>
                  <a:lnTo>
                    <a:pt x="1" y="2412"/>
                  </a:lnTo>
                  <a:lnTo>
                    <a:pt x="1" y="2505"/>
                  </a:lnTo>
                  <a:lnTo>
                    <a:pt x="1" y="2598"/>
                  </a:lnTo>
                  <a:lnTo>
                    <a:pt x="1" y="2690"/>
                  </a:lnTo>
                  <a:lnTo>
                    <a:pt x="1" y="2783"/>
                  </a:lnTo>
                  <a:lnTo>
                    <a:pt x="2" y="2876"/>
                  </a:lnTo>
                  <a:lnTo>
                    <a:pt x="3" y="2969"/>
                  </a:lnTo>
                  <a:lnTo>
                    <a:pt x="3" y="3061"/>
                  </a:lnTo>
                  <a:lnTo>
                    <a:pt x="6" y="3154"/>
                  </a:lnTo>
                  <a:lnTo>
                    <a:pt x="7" y="3247"/>
                  </a:lnTo>
                  <a:lnTo>
                    <a:pt x="9" y="3340"/>
                  </a:lnTo>
                  <a:lnTo>
                    <a:pt x="12" y="3432"/>
                  </a:lnTo>
                  <a:lnTo>
                    <a:pt x="14" y="3525"/>
                  </a:lnTo>
                  <a:lnTo>
                    <a:pt x="18" y="3618"/>
                  </a:lnTo>
                  <a:lnTo>
                    <a:pt x="20" y="3711"/>
                  </a:lnTo>
                  <a:lnTo>
                    <a:pt x="22" y="3804"/>
                  </a:lnTo>
                  <a:lnTo>
                    <a:pt x="25" y="3896"/>
                  </a:lnTo>
                  <a:lnTo>
                    <a:pt x="26" y="3989"/>
                  </a:lnTo>
                  <a:lnTo>
                    <a:pt x="26" y="4082"/>
                  </a:lnTo>
                  <a:lnTo>
                    <a:pt x="27" y="4175"/>
                  </a:lnTo>
                  <a:lnTo>
                    <a:pt x="26" y="4267"/>
                  </a:lnTo>
                  <a:lnTo>
                    <a:pt x="26" y="4360"/>
                  </a:lnTo>
                  <a:lnTo>
                    <a:pt x="24" y="4453"/>
                  </a:lnTo>
                  <a:lnTo>
                    <a:pt x="22" y="4546"/>
                  </a:lnTo>
                  <a:lnTo>
                    <a:pt x="19" y="4638"/>
                  </a:lnTo>
                  <a:lnTo>
                    <a:pt x="16" y="4731"/>
                  </a:lnTo>
                  <a:lnTo>
                    <a:pt x="14" y="4824"/>
                  </a:lnTo>
                  <a:lnTo>
                    <a:pt x="12" y="4917"/>
                  </a:lnTo>
                  <a:lnTo>
                    <a:pt x="9" y="5010"/>
                  </a:lnTo>
                  <a:lnTo>
                    <a:pt x="8" y="5102"/>
                  </a:lnTo>
                  <a:lnTo>
                    <a:pt x="9" y="5195"/>
                  </a:lnTo>
                  <a:lnTo>
                    <a:pt x="12" y="5288"/>
                  </a:lnTo>
                  <a:lnTo>
                    <a:pt x="14" y="5381"/>
                  </a:lnTo>
                  <a:lnTo>
                    <a:pt x="18" y="5473"/>
                  </a:lnTo>
                  <a:lnTo>
                    <a:pt x="20" y="5566"/>
                  </a:lnTo>
                  <a:lnTo>
                    <a:pt x="24" y="5659"/>
                  </a:lnTo>
                  <a:lnTo>
                    <a:pt x="26" y="5752"/>
                  </a:lnTo>
                  <a:lnTo>
                    <a:pt x="0" y="5844"/>
                  </a:lnTo>
                  <a:lnTo>
                    <a:pt x="0" y="5937"/>
                  </a:lnTo>
                  <a:lnTo>
                    <a:pt x="0" y="6030"/>
                  </a:lnTo>
                  <a:lnTo>
                    <a:pt x="0" y="6123"/>
                  </a:lnTo>
                  <a:lnTo>
                    <a:pt x="0" y="6216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3" name="Freeform 187"/>
            <p:cNvSpPr>
              <a:spLocks/>
            </p:cNvSpPr>
            <p:nvPr/>
          </p:nvSpPr>
          <p:spPr bwMode="auto">
            <a:xfrm>
              <a:off x="2555" y="1557"/>
              <a:ext cx="417" cy="1241"/>
            </a:xfrm>
            <a:custGeom>
              <a:avLst/>
              <a:gdLst/>
              <a:ahLst/>
              <a:cxnLst>
                <a:cxn ang="0">
                  <a:pos x="1094" y="93"/>
                </a:cxn>
                <a:cxn ang="0">
                  <a:pos x="1320" y="277"/>
                </a:cxn>
                <a:cxn ang="0">
                  <a:pos x="1512" y="462"/>
                </a:cxn>
                <a:cxn ang="0">
                  <a:pos x="1628" y="647"/>
                </a:cxn>
                <a:cxn ang="0">
                  <a:pos x="1666" y="831"/>
                </a:cxn>
                <a:cxn ang="0">
                  <a:pos x="1664" y="1016"/>
                </a:cxn>
                <a:cxn ang="0">
                  <a:pos x="1625" y="1201"/>
                </a:cxn>
                <a:cxn ang="0">
                  <a:pos x="1560" y="1386"/>
                </a:cxn>
                <a:cxn ang="0">
                  <a:pos x="1439" y="1570"/>
                </a:cxn>
                <a:cxn ang="0">
                  <a:pos x="1239" y="1755"/>
                </a:cxn>
                <a:cxn ang="0">
                  <a:pos x="1011" y="1940"/>
                </a:cxn>
                <a:cxn ang="0">
                  <a:pos x="791" y="2124"/>
                </a:cxn>
                <a:cxn ang="0">
                  <a:pos x="593" y="2309"/>
                </a:cxn>
                <a:cxn ang="0">
                  <a:pos x="416" y="2494"/>
                </a:cxn>
                <a:cxn ang="0">
                  <a:pos x="264" y="2679"/>
                </a:cxn>
                <a:cxn ang="0">
                  <a:pos x="148" y="2863"/>
                </a:cxn>
                <a:cxn ang="0">
                  <a:pos x="68" y="3048"/>
                </a:cxn>
                <a:cxn ang="0">
                  <a:pos x="39" y="3233"/>
                </a:cxn>
                <a:cxn ang="0">
                  <a:pos x="47" y="3418"/>
                </a:cxn>
                <a:cxn ang="0">
                  <a:pos x="65" y="3602"/>
                </a:cxn>
                <a:cxn ang="0">
                  <a:pos x="81" y="3787"/>
                </a:cxn>
                <a:cxn ang="0">
                  <a:pos x="91" y="3972"/>
                </a:cxn>
                <a:cxn ang="0">
                  <a:pos x="94" y="4156"/>
                </a:cxn>
                <a:cxn ang="0">
                  <a:pos x="89" y="4341"/>
                </a:cxn>
                <a:cxn ang="0">
                  <a:pos x="77" y="4526"/>
                </a:cxn>
                <a:cxn ang="0">
                  <a:pos x="60" y="4711"/>
                </a:cxn>
                <a:cxn ang="0">
                  <a:pos x="42" y="4895"/>
                </a:cxn>
                <a:cxn ang="0">
                  <a:pos x="33" y="5080"/>
                </a:cxn>
                <a:cxn ang="0">
                  <a:pos x="42" y="5265"/>
                </a:cxn>
                <a:cxn ang="0">
                  <a:pos x="58" y="5449"/>
                </a:cxn>
                <a:cxn ang="0">
                  <a:pos x="75" y="5634"/>
                </a:cxn>
                <a:cxn ang="0">
                  <a:pos x="0" y="5819"/>
                </a:cxn>
                <a:cxn ang="0">
                  <a:pos x="0" y="6004"/>
                </a:cxn>
                <a:cxn ang="0">
                  <a:pos x="0" y="6188"/>
                </a:cxn>
              </a:cxnLst>
              <a:rect l="0" t="0" r="r" b="b"/>
              <a:pathLst>
                <a:path w="1669" h="6188">
                  <a:moveTo>
                    <a:pt x="976" y="0"/>
                  </a:moveTo>
                  <a:lnTo>
                    <a:pt x="1094" y="93"/>
                  </a:lnTo>
                  <a:lnTo>
                    <a:pt x="1209" y="185"/>
                  </a:lnTo>
                  <a:lnTo>
                    <a:pt x="1320" y="277"/>
                  </a:lnTo>
                  <a:lnTo>
                    <a:pt x="1423" y="370"/>
                  </a:lnTo>
                  <a:lnTo>
                    <a:pt x="1512" y="462"/>
                  </a:lnTo>
                  <a:lnTo>
                    <a:pt x="1581" y="554"/>
                  </a:lnTo>
                  <a:lnTo>
                    <a:pt x="1628" y="647"/>
                  </a:lnTo>
                  <a:lnTo>
                    <a:pt x="1654" y="739"/>
                  </a:lnTo>
                  <a:lnTo>
                    <a:pt x="1666" y="831"/>
                  </a:lnTo>
                  <a:lnTo>
                    <a:pt x="1669" y="924"/>
                  </a:lnTo>
                  <a:lnTo>
                    <a:pt x="1664" y="1016"/>
                  </a:lnTo>
                  <a:lnTo>
                    <a:pt x="1648" y="1109"/>
                  </a:lnTo>
                  <a:lnTo>
                    <a:pt x="1625" y="1201"/>
                  </a:lnTo>
                  <a:lnTo>
                    <a:pt x="1595" y="1293"/>
                  </a:lnTo>
                  <a:lnTo>
                    <a:pt x="1560" y="1386"/>
                  </a:lnTo>
                  <a:lnTo>
                    <a:pt x="1510" y="1478"/>
                  </a:lnTo>
                  <a:lnTo>
                    <a:pt x="1439" y="1570"/>
                  </a:lnTo>
                  <a:lnTo>
                    <a:pt x="1347" y="1663"/>
                  </a:lnTo>
                  <a:lnTo>
                    <a:pt x="1239" y="1755"/>
                  </a:lnTo>
                  <a:lnTo>
                    <a:pt x="1126" y="1847"/>
                  </a:lnTo>
                  <a:lnTo>
                    <a:pt x="1011" y="1940"/>
                  </a:lnTo>
                  <a:lnTo>
                    <a:pt x="899" y="2032"/>
                  </a:lnTo>
                  <a:lnTo>
                    <a:pt x="791" y="2124"/>
                  </a:lnTo>
                  <a:lnTo>
                    <a:pt x="689" y="2217"/>
                  </a:lnTo>
                  <a:lnTo>
                    <a:pt x="593" y="2309"/>
                  </a:lnTo>
                  <a:lnTo>
                    <a:pt x="503" y="2402"/>
                  </a:lnTo>
                  <a:lnTo>
                    <a:pt x="416" y="2494"/>
                  </a:lnTo>
                  <a:lnTo>
                    <a:pt x="336" y="2586"/>
                  </a:lnTo>
                  <a:lnTo>
                    <a:pt x="264" y="2679"/>
                  </a:lnTo>
                  <a:lnTo>
                    <a:pt x="201" y="2771"/>
                  </a:lnTo>
                  <a:lnTo>
                    <a:pt x="148" y="2863"/>
                  </a:lnTo>
                  <a:lnTo>
                    <a:pt x="102" y="2956"/>
                  </a:lnTo>
                  <a:lnTo>
                    <a:pt x="68" y="3048"/>
                  </a:lnTo>
                  <a:lnTo>
                    <a:pt x="47" y="3140"/>
                  </a:lnTo>
                  <a:lnTo>
                    <a:pt x="39" y="3233"/>
                  </a:lnTo>
                  <a:lnTo>
                    <a:pt x="41" y="3325"/>
                  </a:lnTo>
                  <a:lnTo>
                    <a:pt x="47" y="3418"/>
                  </a:lnTo>
                  <a:lnTo>
                    <a:pt x="55" y="3510"/>
                  </a:lnTo>
                  <a:lnTo>
                    <a:pt x="65" y="3602"/>
                  </a:lnTo>
                  <a:lnTo>
                    <a:pt x="73" y="3695"/>
                  </a:lnTo>
                  <a:lnTo>
                    <a:pt x="81" y="3787"/>
                  </a:lnTo>
                  <a:lnTo>
                    <a:pt x="87" y="3879"/>
                  </a:lnTo>
                  <a:lnTo>
                    <a:pt x="91" y="3972"/>
                  </a:lnTo>
                  <a:lnTo>
                    <a:pt x="93" y="4064"/>
                  </a:lnTo>
                  <a:lnTo>
                    <a:pt x="94" y="4156"/>
                  </a:lnTo>
                  <a:lnTo>
                    <a:pt x="93" y="4249"/>
                  </a:lnTo>
                  <a:lnTo>
                    <a:pt x="89" y="4341"/>
                  </a:lnTo>
                  <a:lnTo>
                    <a:pt x="84" y="4433"/>
                  </a:lnTo>
                  <a:lnTo>
                    <a:pt x="77" y="4526"/>
                  </a:lnTo>
                  <a:lnTo>
                    <a:pt x="68" y="4618"/>
                  </a:lnTo>
                  <a:lnTo>
                    <a:pt x="60" y="4711"/>
                  </a:lnTo>
                  <a:lnTo>
                    <a:pt x="51" y="4803"/>
                  </a:lnTo>
                  <a:lnTo>
                    <a:pt x="42" y="4895"/>
                  </a:lnTo>
                  <a:lnTo>
                    <a:pt x="35" y="4988"/>
                  </a:lnTo>
                  <a:lnTo>
                    <a:pt x="33" y="5080"/>
                  </a:lnTo>
                  <a:lnTo>
                    <a:pt x="38" y="5172"/>
                  </a:lnTo>
                  <a:lnTo>
                    <a:pt x="42" y="5265"/>
                  </a:lnTo>
                  <a:lnTo>
                    <a:pt x="50" y="5357"/>
                  </a:lnTo>
                  <a:lnTo>
                    <a:pt x="58" y="5449"/>
                  </a:lnTo>
                  <a:lnTo>
                    <a:pt x="67" y="5542"/>
                  </a:lnTo>
                  <a:lnTo>
                    <a:pt x="75" y="5634"/>
                  </a:lnTo>
                  <a:lnTo>
                    <a:pt x="85" y="5726"/>
                  </a:lnTo>
                  <a:lnTo>
                    <a:pt x="0" y="5819"/>
                  </a:lnTo>
                  <a:lnTo>
                    <a:pt x="0" y="5911"/>
                  </a:lnTo>
                  <a:lnTo>
                    <a:pt x="0" y="6004"/>
                  </a:lnTo>
                  <a:lnTo>
                    <a:pt x="0" y="6096"/>
                  </a:lnTo>
                  <a:lnTo>
                    <a:pt x="0" y="6188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4" name="Freeform 188"/>
            <p:cNvSpPr>
              <a:spLocks/>
            </p:cNvSpPr>
            <p:nvPr/>
          </p:nvSpPr>
          <p:spPr bwMode="auto">
            <a:xfrm>
              <a:off x="3169" y="1556"/>
              <a:ext cx="432" cy="1246"/>
            </a:xfrm>
            <a:custGeom>
              <a:avLst/>
              <a:gdLst/>
              <a:ahLst/>
              <a:cxnLst>
                <a:cxn ang="0">
                  <a:pos x="1129" y="93"/>
                </a:cxn>
                <a:cxn ang="0">
                  <a:pos x="1365" y="279"/>
                </a:cxn>
                <a:cxn ang="0">
                  <a:pos x="1564" y="464"/>
                </a:cxn>
                <a:cxn ang="0">
                  <a:pos x="1685" y="650"/>
                </a:cxn>
                <a:cxn ang="0">
                  <a:pos x="1724" y="836"/>
                </a:cxn>
                <a:cxn ang="0">
                  <a:pos x="1718" y="1022"/>
                </a:cxn>
                <a:cxn ang="0">
                  <a:pos x="1675" y="1208"/>
                </a:cxn>
                <a:cxn ang="0">
                  <a:pos x="1609" y="1394"/>
                </a:cxn>
                <a:cxn ang="0">
                  <a:pos x="1533" y="1580"/>
                </a:cxn>
                <a:cxn ang="0">
                  <a:pos x="1407" y="1766"/>
                </a:cxn>
                <a:cxn ang="0">
                  <a:pos x="1209" y="1952"/>
                </a:cxn>
                <a:cxn ang="0">
                  <a:pos x="992" y="2138"/>
                </a:cxn>
                <a:cxn ang="0">
                  <a:pos x="784" y="2324"/>
                </a:cxn>
                <a:cxn ang="0">
                  <a:pos x="591" y="2510"/>
                </a:cxn>
                <a:cxn ang="0">
                  <a:pos x="419" y="2696"/>
                </a:cxn>
                <a:cxn ang="0">
                  <a:pos x="275" y="2882"/>
                </a:cxn>
                <a:cxn ang="0">
                  <a:pos x="162" y="3067"/>
                </a:cxn>
                <a:cxn ang="0">
                  <a:pos x="83" y="3253"/>
                </a:cxn>
                <a:cxn ang="0">
                  <a:pos x="61" y="3439"/>
                </a:cxn>
                <a:cxn ang="0">
                  <a:pos x="76" y="3625"/>
                </a:cxn>
                <a:cxn ang="0">
                  <a:pos x="94" y="3811"/>
                </a:cxn>
                <a:cxn ang="0">
                  <a:pos x="105" y="3997"/>
                </a:cxn>
                <a:cxn ang="0">
                  <a:pos x="108" y="4183"/>
                </a:cxn>
                <a:cxn ang="0">
                  <a:pos x="102" y="4369"/>
                </a:cxn>
                <a:cxn ang="0">
                  <a:pos x="88" y="4555"/>
                </a:cxn>
                <a:cxn ang="0">
                  <a:pos x="69" y="4741"/>
                </a:cxn>
                <a:cxn ang="0">
                  <a:pos x="50" y="4927"/>
                </a:cxn>
                <a:cxn ang="0">
                  <a:pos x="38" y="5113"/>
                </a:cxn>
                <a:cxn ang="0">
                  <a:pos x="49" y="5299"/>
                </a:cxn>
                <a:cxn ang="0">
                  <a:pos x="63" y="5485"/>
                </a:cxn>
                <a:cxn ang="0">
                  <a:pos x="83" y="5670"/>
                </a:cxn>
                <a:cxn ang="0">
                  <a:pos x="0" y="5856"/>
                </a:cxn>
                <a:cxn ang="0">
                  <a:pos x="0" y="6042"/>
                </a:cxn>
                <a:cxn ang="0">
                  <a:pos x="0" y="6228"/>
                </a:cxn>
              </a:cxnLst>
              <a:rect l="0" t="0" r="r" b="b"/>
              <a:pathLst>
                <a:path w="1726" h="6228">
                  <a:moveTo>
                    <a:pt x="1006" y="0"/>
                  </a:moveTo>
                  <a:lnTo>
                    <a:pt x="1129" y="93"/>
                  </a:lnTo>
                  <a:lnTo>
                    <a:pt x="1248" y="186"/>
                  </a:lnTo>
                  <a:lnTo>
                    <a:pt x="1365" y="279"/>
                  </a:lnTo>
                  <a:lnTo>
                    <a:pt x="1472" y="372"/>
                  </a:lnTo>
                  <a:lnTo>
                    <a:pt x="1564" y="464"/>
                  </a:lnTo>
                  <a:lnTo>
                    <a:pt x="1637" y="557"/>
                  </a:lnTo>
                  <a:lnTo>
                    <a:pt x="1685" y="650"/>
                  </a:lnTo>
                  <a:lnTo>
                    <a:pt x="1712" y="743"/>
                  </a:lnTo>
                  <a:lnTo>
                    <a:pt x="1724" y="836"/>
                  </a:lnTo>
                  <a:lnTo>
                    <a:pt x="1726" y="929"/>
                  </a:lnTo>
                  <a:lnTo>
                    <a:pt x="1718" y="1022"/>
                  </a:lnTo>
                  <a:lnTo>
                    <a:pt x="1701" y="1115"/>
                  </a:lnTo>
                  <a:lnTo>
                    <a:pt x="1675" y="1208"/>
                  </a:lnTo>
                  <a:lnTo>
                    <a:pt x="1644" y="1301"/>
                  </a:lnTo>
                  <a:lnTo>
                    <a:pt x="1609" y="1394"/>
                  </a:lnTo>
                  <a:lnTo>
                    <a:pt x="1572" y="1487"/>
                  </a:lnTo>
                  <a:lnTo>
                    <a:pt x="1533" y="1580"/>
                  </a:lnTo>
                  <a:lnTo>
                    <a:pt x="1479" y="1673"/>
                  </a:lnTo>
                  <a:lnTo>
                    <a:pt x="1407" y="1766"/>
                  </a:lnTo>
                  <a:lnTo>
                    <a:pt x="1314" y="1859"/>
                  </a:lnTo>
                  <a:lnTo>
                    <a:pt x="1209" y="1952"/>
                  </a:lnTo>
                  <a:lnTo>
                    <a:pt x="1100" y="2045"/>
                  </a:lnTo>
                  <a:lnTo>
                    <a:pt x="992" y="2138"/>
                  </a:lnTo>
                  <a:lnTo>
                    <a:pt x="886" y="2231"/>
                  </a:lnTo>
                  <a:lnTo>
                    <a:pt x="784" y="2324"/>
                  </a:lnTo>
                  <a:lnTo>
                    <a:pt x="684" y="2417"/>
                  </a:lnTo>
                  <a:lnTo>
                    <a:pt x="591" y="2510"/>
                  </a:lnTo>
                  <a:lnTo>
                    <a:pt x="502" y="2603"/>
                  </a:lnTo>
                  <a:lnTo>
                    <a:pt x="419" y="2696"/>
                  </a:lnTo>
                  <a:lnTo>
                    <a:pt x="343" y="2789"/>
                  </a:lnTo>
                  <a:lnTo>
                    <a:pt x="275" y="2882"/>
                  </a:lnTo>
                  <a:lnTo>
                    <a:pt x="214" y="2975"/>
                  </a:lnTo>
                  <a:lnTo>
                    <a:pt x="162" y="3067"/>
                  </a:lnTo>
                  <a:lnTo>
                    <a:pt x="117" y="3160"/>
                  </a:lnTo>
                  <a:lnTo>
                    <a:pt x="83" y="3253"/>
                  </a:lnTo>
                  <a:lnTo>
                    <a:pt x="63" y="3346"/>
                  </a:lnTo>
                  <a:lnTo>
                    <a:pt x="61" y="3439"/>
                  </a:lnTo>
                  <a:lnTo>
                    <a:pt x="67" y="3532"/>
                  </a:lnTo>
                  <a:lnTo>
                    <a:pt x="76" y="3625"/>
                  </a:lnTo>
                  <a:lnTo>
                    <a:pt x="86" y="3718"/>
                  </a:lnTo>
                  <a:lnTo>
                    <a:pt x="94" y="3811"/>
                  </a:lnTo>
                  <a:lnTo>
                    <a:pt x="101" y="3904"/>
                  </a:lnTo>
                  <a:lnTo>
                    <a:pt x="105" y="3997"/>
                  </a:lnTo>
                  <a:lnTo>
                    <a:pt x="108" y="4090"/>
                  </a:lnTo>
                  <a:lnTo>
                    <a:pt x="108" y="4183"/>
                  </a:lnTo>
                  <a:lnTo>
                    <a:pt x="107" y="4276"/>
                  </a:lnTo>
                  <a:lnTo>
                    <a:pt x="102" y="4369"/>
                  </a:lnTo>
                  <a:lnTo>
                    <a:pt x="96" y="4462"/>
                  </a:lnTo>
                  <a:lnTo>
                    <a:pt x="88" y="4555"/>
                  </a:lnTo>
                  <a:lnTo>
                    <a:pt x="78" y="4648"/>
                  </a:lnTo>
                  <a:lnTo>
                    <a:pt x="69" y="4741"/>
                  </a:lnTo>
                  <a:lnTo>
                    <a:pt x="59" y="4834"/>
                  </a:lnTo>
                  <a:lnTo>
                    <a:pt x="50" y="4927"/>
                  </a:lnTo>
                  <a:lnTo>
                    <a:pt x="41" y="5020"/>
                  </a:lnTo>
                  <a:lnTo>
                    <a:pt x="38" y="5113"/>
                  </a:lnTo>
                  <a:lnTo>
                    <a:pt x="43" y="5206"/>
                  </a:lnTo>
                  <a:lnTo>
                    <a:pt x="49" y="5299"/>
                  </a:lnTo>
                  <a:lnTo>
                    <a:pt x="55" y="5392"/>
                  </a:lnTo>
                  <a:lnTo>
                    <a:pt x="63" y="5485"/>
                  </a:lnTo>
                  <a:lnTo>
                    <a:pt x="74" y="5577"/>
                  </a:lnTo>
                  <a:lnTo>
                    <a:pt x="83" y="5670"/>
                  </a:lnTo>
                  <a:lnTo>
                    <a:pt x="93" y="5763"/>
                  </a:lnTo>
                  <a:lnTo>
                    <a:pt x="0" y="5856"/>
                  </a:lnTo>
                  <a:lnTo>
                    <a:pt x="0" y="5949"/>
                  </a:lnTo>
                  <a:lnTo>
                    <a:pt x="0" y="6042"/>
                  </a:lnTo>
                  <a:lnTo>
                    <a:pt x="0" y="6135"/>
                  </a:lnTo>
                  <a:lnTo>
                    <a:pt x="0" y="6228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5" name="Freeform 189"/>
            <p:cNvSpPr>
              <a:spLocks/>
            </p:cNvSpPr>
            <p:nvPr/>
          </p:nvSpPr>
          <p:spPr bwMode="auto">
            <a:xfrm>
              <a:off x="3778" y="1557"/>
              <a:ext cx="412" cy="1245"/>
            </a:xfrm>
            <a:custGeom>
              <a:avLst/>
              <a:gdLst/>
              <a:ahLst/>
              <a:cxnLst>
                <a:cxn ang="0">
                  <a:pos x="1085" y="93"/>
                </a:cxn>
                <a:cxn ang="0">
                  <a:pos x="1308" y="279"/>
                </a:cxn>
                <a:cxn ang="0">
                  <a:pos x="1497" y="465"/>
                </a:cxn>
                <a:cxn ang="0">
                  <a:pos x="1610" y="650"/>
                </a:cxn>
                <a:cxn ang="0">
                  <a:pos x="1645" y="836"/>
                </a:cxn>
                <a:cxn ang="0">
                  <a:pos x="1641" y="1022"/>
                </a:cxn>
                <a:cxn ang="0">
                  <a:pos x="1606" y="1208"/>
                </a:cxn>
                <a:cxn ang="0">
                  <a:pos x="1552" y="1394"/>
                </a:cxn>
                <a:cxn ang="0">
                  <a:pos x="1495" y="1579"/>
                </a:cxn>
                <a:cxn ang="0">
                  <a:pos x="1438" y="1765"/>
                </a:cxn>
                <a:cxn ang="0">
                  <a:pos x="1325" y="1951"/>
                </a:cxn>
                <a:cxn ang="0">
                  <a:pos x="1146" y="2137"/>
                </a:cxn>
                <a:cxn ang="0">
                  <a:pos x="953" y="2323"/>
                </a:cxn>
                <a:cxn ang="0">
                  <a:pos x="759" y="2509"/>
                </a:cxn>
                <a:cxn ang="0">
                  <a:pos x="577" y="2694"/>
                </a:cxn>
                <a:cxn ang="0">
                  <a:pos x="415" y="2880"/>
                </a:cxn>
                <a:cxn ang="0">
                  <a:pos x="276" y="3066"/>
                </a:cxn>
                <a:cxn ang="0">
                  <a:pos x="164" y="3252"/>
                </a:cxn>
                <a:cxn ang="0">
                  <a:pos x="97" y="3438"/>
                </a:cxn>
                <a:cxn ang="0">
                  <a:pos x="90" y="3623"/>
                </a:cxn>
                <a:cxn ang="0">
                  <a:pos x="107" y="3809"/>
                </a:cxn>
                <a:cxn ang="0">
                  <a:pos x="117" y="3995"/>
                </a:cxn>
                <a:cxn ang="0">
                  <a:pos x="121" y="4181"/>
                </a:cxn>
                <a:cxn ang="0">
                  <a:pos x="115" y="4367"/>
                </a:cxn>
                <a:cxn ang="0">
                  <a:pos x="98" y="4552"/>
                </a:cxn>
                <a:cxn ang="0">
                  <a:pos x="77" y="4738"/>
                </a:cxn>
                <a:cxn ang="0">
                  <a:pos x="56" y="4924"/>
                </a:cxn>
                <a:cxn ang="0">
                  <a:pos x="43" y="5110"/>
                </a:cxn>
                <a:cxn ang="0">
                  <a:pos x="53" y="5296"/>
                </a:cxn>
                <a:cxn ang="0">
                  <a:pos x="69" y="5481"/>
                </a:cxn>
                <a:cxn ang="0">
                  <a:pos x="89" y="5667"/>
                </a:cxn>
                <a:cxn ang="0">
                  <a:pos x="0" y="5853"/>
                </a:cxn>
                <a:cxn ang="0">
                  <a:pos x="0" y="6039"/>
                </a:cxn>
                <a:cxn ang="0">
                  <a:pos x="0" y="6225"/>
                </a:cxn>
              </a:cxnLst>
              <a:rect l="0" t="0" r="r" b="b"/>
              <a:pathLst>
                <a:path w="1647" h="6225">
                  <a:moveTo>
                    <a:pt x="968" y="0"/>
                  </a:moveTo>
                  <a:lnTo>
                    <a:pt x="1085" y="93"/>
                  </a:lnTo>
                  <a:lnTo>
                    <a:pt x="1199" y="186"/>
                  </a:lnTo>
                  <a:lnTo>
                    <a:pt x="1308" y="279"/>
                  </a:lnTo>
                  <a:lnTo>
                    <a:pt x="1409" y="372"/>
                  </a:lnTo>
                  <a:lnTo>
                    <a:pt x="1497" y="465"/>
                  </a:lnTo>
                  <a:lnTo>
                    <a:pt x="1565" y="558"/>
                  </a:lnTo>
                  <a:lnTo>
                    <a:pt x="1610" y="650"/>
                  </a:lnTo>
                  <a:lnTo>
                    <a:pt x="1635" y="743"/>
                  </a:lnTo>
                  <a:lnTo>
                    <a:pt x="1645" y="836"/>
                  </a:lnTo>
                  <a:lnTo>
                    <a:pt x="1647" y="929"/>
                  </a:lnTo>
                  <a:lnTo>
                    <a:pt x="1641" y="1022"/>
                  </a:lnTo>
                  <a:lnTo>
                    <a:pt x="1627" y="1115"/>
                  </a:lnTo>
                  <a:lnTo>
                    <a:pt x="1606" y="1208"/>
                  </a:lnTo>
                  <a:lnTo>
                    <a:pt x="1581" y="1301"/>
                  </a:lnTo>
                  <a:lnTo>
                    <a:pt x="1552" y="1394"/>
                  </a:lnTo>
                  <a:lnTo>
                    <a:pt x="1523" y="1487"/>
                  </a:lnTo>
                  <a:lnTo>
                    <a:pt x="1495" y="1579"/>
                  </a:lnTo>
                  <a:lnTo>
                    <a:pt x="1468" y="1672"/>
                  </a:lnTo>
                  <a:lnTo>
                    <a:pt x="1438" y="1765"/>
                  </a:lnTo>
                  <a:lnTo>
                    <a:pt x="1389" y="1858"/>
                  </a:lnTo>
                  <a:lnTo>
                    <a:pt x="1325" y="1951"/>
                  </a:lnTo>
                  <a:lnTo>
                    <a:pt x="1240" y="2044"/>
                  </a:lnTo>
                  <a:lnTo>
                    <a:pt x="1146" y="2137"/>
                  </a:lnTo>
                  <a:lnTo>
                    <a:pt x="1050" y="2230"/>
                  </a:lnTo>
                  <a:lnTo>
                    <a:pt x="953" y="2323"/>
                  </a:lnTo>
                  <a:lnTo>
                    <a:pt x="855" y="2416"/>
                  </a:lnTo>
                  <a:lnTo>
                    <a:pt x="759" y="2509"/>
                  </a:lnTo>
                  <a:lnTo>
                    <a:pt x="665" y="2601"/>
                  </a:lnTo>
                  <a:lnTo>
                    <a:pt x="577" y="2694"/>
                  </a:lnTo>
                  <a:lnTo>
                    <a:pt x="493" y="2787"/>
                  </a:lnTo>
                  <a:lnTo>
                    <a:pt x="415" y="2880"/>
                  </a:lnTo>
                  <a:lnTo>
                    <a:pt x="342" y="2973"/>
                  </a:lnTo>
                  <a:lnTo>
                    <a:pt x="276" y="3066"/>
                  </a:lnTo>
                  <a:lnTo>
                    <a:pt x="215" y="3159"/>
                  </a:lnTo>
                  <a:lnTo>
                    <a:pt x="164" y="3252"/>
                  </a:lnTo>
                  <a:lnTo>
                    <a:pt x="123" y="3345"/>
                  </a:lnTo>
                  <a:lnTo>
                    <a:pt x="97" y="3438"/>
                  </a:lnTo>
                  <a:lnTo>
                    <a:pt x="87" y="3530"/>
                  </a:lnTo>
                  <a:lnTo>
                    <a:pt x="90" y="3623"/>
                  </a:lnTo>
                  <a:lnTo>
                    <a:pt x="98" y="3716"/>
                  </a:lnTo>
                  <a:lnTo>
                    <a:pt x="107" y="3809"/>
                  </a:lnTo>
                  <a:lnTo>
                    <a:pt x="113" y="3902"/>
                  </a:lnTo>
                  <a:lnTo>
                    <a:pt x="117" y="3995"/>
                  </a:lnTo>
                  <a:lnTo>
                    <a:pt x="121" y="4088"/>
                  </a:lnTo>
                  <a:lnTo>
                    <a:pt x="121" y="4181"/>
                  </a:lnTo>
                  <a:lnTo>
                    <a:pt x="119" y="4274"/>
                  </a:lnTo>
                  <a:lnTo>
                    <a:pt x="115" y="4367"/>
                  </a:lnTo>
                  <a:lnTo>
                    <a:pt x="108" y="4459"/>
                  </a:lnTo>
                  <a:lnTo>
                    <a:pt x="98" y="4552"/>
                  </a:lnTo>
                  <a:lnTo>
                    <a:pt x="88" y="4645"/>
                  </a:lnTo>
                  <a:lnTo>
                    <a:pt x="77" y="4738"/>
                  </a:lnTo>
                  <a:lnTo>
                    <a:pt x="66" y="4831"/>
                  </a:lnTo>
                  <a:lnTo>
                    <a:pt x="56" y="4924"/>
                  </a:lnTo>
                  <a:lnTo>
                    <a:pt x="47" y="5017"/>
                  </a:lnTo>
                  <a:lnTo>
                    <a:pt x="43" y="5110"/>
                  </a:lnTo>
                  <a:lnTo>
                    <a:pt x="47" y="5203"/>
                  </a:lnTo>
                  <a:lnTo>
                    <a:pt x="53" y="5296"/>
                  </a:lnTo>
                  <a:lnTo>
                    <a:pt x="60" y="5389"/>
                  </a:lnTo>
                  <a:lnTo>
                    <a:pt x="69" y="5481"/>
                  </a:lnTo>
                  <a:lnTo>
                    <a:pt x="79" y="5574"/>
                  </a:lnTo>
                  <a:lnTo>
                    <a:pt x="89" y="5667"/>
                  </a:lnTo>
                  <a:lnTo>
                    <a:pt x="100" y="5760"/>
                  </a:lnTo>
                  <a:lnTo>
                    <a:pt x="0" y="5853"/>
                  </a:lnTo>
                  <a:lnTo>
                    <a:pt x="0" y="5946"/>
                  </a:lnTo>
                  <a:lnTo>
                    <a:pt x="0" y="6039"/>
                  </a:lnTo>
                  <a:lnTo>
                    <a:pt x="0" y="6132"/>
                  </a:lnTo>
                  <a:lnTo>
                    <a:pt x="0" y="6225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6" name="Freeform 190"/>
            <p:cNvSpPr>
              <a:spLocks/>
            </p:cNvSpPr>
            <p:nvPr/>
          </p:nvSpPr>
          <p:spPr bwMode="auto">
            <a:xfrm>
              <a:off x="4384" y="1561"/>
              <a:ext cx="402" cy="1243"/>
            </a:xfrm>
            <a:custGeom>
              <a:avLst/>
              <a:gdLst/>
              <a:ahLst/>
              <a:cxnLst>
                <a:cxn ang="0">
                  <a:pos x="1060" y="93"/>
                </a:cxn>
                <a:cxn ang="0">
                  <a:pos x="1277" y="278"/>
                </a:cxn>
                <a:cxn ang="0">
                  <a:pos x="1461" y="464"/>
                </a:cxn>
                <a:cxn ang="0">
                  <a:pos x="1573" y="650"/>
                </a:cxn>
                <a:cxn ang="0">
                  <a:pos x="1606" y="835"/>
                </a:cxn>
                <a:cxn ang="0">
                  <a:pos x="1603" y="1021"/>
                </a:cxn>
                <a:cxn ang="0">
                  <a:pos x="1567" y="1206"/>
                </a:cxn>
                <a:cxn ang="0">
                  <a:pos x="1515" y="1392"/>
                </a:cxn>
                <a:cxn ang="0">
                  <a:pos x="1460" y="1577"/>
                </a:cxn>
                <a:cxn ang="0">
                  <a:pos x="1407" y="1763"/>
                </a:cxn>
                <a:cxn ang="0">
                  <a:pos x="1346" y="1948"/>
                </a:cxn>
                <a:cxn ang="0">
                  <a:pos x="1229" y="2134"/>
                </a:cxn>
                <a:cxn ang="0">
                  <a:pos x="1060" y="2320"/>
                </a:cxn>
                <a:cxn ang="0">
                  <a:pos x="876" y="2505"/>
                </a:cxn>
                <a:cxn ang="0">
                  <a:pos x="695" y="2691"/>
                </a:cxn>
                <a:cxn ang="0">
                  <a:pos x="529" y="2876"/>
                </a:cxn>
                <a:cxn ang="0">
                  <a:pos x="379" y="3062"/>
                </a:cxn>
                <a:cxn ang="0">
                  <a:pos x="252" y="3247"/>
                </a:cxn>
                <a:cxn ang="0">
                  <a:pos x="161" y="3433"/>
                </a:cxn>
                <a:cxn ang="0">
                  <a:pos x="121" y="3619"/>
                </a:cxn>
                <a:cxn ang="0">
                  <a:pos x="122" y="3804"/>
                </a:cxn>
                <a:cxn ang="0">
                  <a:pos x="132" y="3990"/>
                </a:cxn>
                <a:cxn ang="0">
                  <a:pos x="135" y="4175"/>
                </a:cxn>
                <a:cxn ang="0">
                  <a:pos x="127" y="4361"/>
                </a:cxn>
                <a:cxn ang="0">
                  <a:pos x="109" y="4546"/>
                </a:cxn>
                <a:cxn ang="0">
                  <a:pos x="85" y="4732"/>
                </a:cxn>
                <a:cxn ang="0">
                  <a:pos x="63" y="4918"/>
                </a:cxn>
                <a:cxn ang="0">
                  <a:pos x="49" y="5103"/>
                </a:cxn>
                <a:cxn ang="0">
                  <a:pos x="58" y="5289"/>
                </a:cxn>
                <a:cxn ang="0">
                  <a:pos x="73" y="5474"/>
                </a:cxn>
                <a:cxn ang="0">
                  <a:pos x="95" y="5660"/>
                </a:cxn>
                <a:cxn ang="0">
                  <a:pos x="0" y="5845"/>
                </a:cxn>
                <a:cxn ang="0">
                  <a:pos x="0" y="6031"/>
                </a:cxn>
                <a:cxn ang="0">
                  <a:pos x="0" y="6216"/>
                </a:cxn>
              </a:cxnLst>
              <a:rect l="0" t="0" r="r" b="b"/>
              <a:pathLst>
                <a:path w="1609" h="6216">
                  <a:moveTo>
                    <a:pt x="947" y="0"/>
                  </a:moveTo>
                  <a:lnTo>
                    <a:pt x="1060" y="93"/>
                  </a:lnTo>
                  <a:lnTo>
                    <a:pt x="1170" y="186"/>
                  </a:lnTo>
                  <a:lnTo>
                    <a:pt x="1277" y="278"/>
                  </a:lnTo>
                  <a:lnTo>
                    <a:pt x="1376" y="371"/>
                  </a:lnTo>
                  <a:lnTo>
                    <a:pt x="1461" y="464"/>
                  </a:lnTo>
                  <a:lnTo>
                    <a:pt x="1527" y="557"/>
                  </a:lnTo>
                  <a:lnTo>
                    <a:pt x="1573" y="650"/>
                  </a:lnTo>
                  <a:lnTo>
                    <a:pt x="1597" y="742"/>
                  </a:lnTo>
                  <a:lnTo>
                    <a:pt x="1606" y="835"/>
                  </a:lnTo>
                  <a:lnTo>
                    <a:pt x="1609" y="928"/>
                  </a:lnTo>
                  <a:lnTo>
                    <a:pt x="1603" y="1021"/>
                  </a:lnTo>
                  <a:lnTo>
                    <a:pt x="1589" y="1113"/>
                  </a:lnTo>
                  <a:lnTo>
                    <a:pt x="1567" y="1206"/>
                  </a:lnTo>
                  <a:lnTo>
                    <a:pt x="1543" y="1299"/>
                  </a:lnTo>
                  <a:lnTo>
                    <a:pt x="1515" y="1392"/>
                  </a:lnTo>
                  <a:lnTo>
                    <a:pt x="1487" y="1485"/>
                  </a:lnTo>
                  <a:lnTo>
                    <a:pt x="1460" y="1577"/>
                  </a:lnTo>
                  <a:lnTo>
                    <a:pt x="1433" y="1670"/>
                  </a:lnTo>
                  <a:lnTo>
                    <a:pt x="1407" y="1763"/>
                  </a:lnTo>
                  <a:lnTo>
                    <a:pt x="1380" y="1856"/>
                  </a:lnTo>
                  <a:lnTo>
                    <a:pt x="1346" y="1948"/>
                  </a:lnTo>
                  <a:lnTo>
                    <a:pt x="1295" y="2041"/>
                  </a:lnTo>
                  <a:lnTo>
                    <a:pt x="1229" y="2134"/>
                  </a:lnTo>
                  <a:lnTo>
                    <a:pt x="1148" y="2227"/>
                  </a:lnTo>
                  <a:lnTo>
                    <a:pt x="1060" y="2320"/>
                  </a:lnTo>
                  <a:lnTo>
                    <a:pt x="970" y="2412"/>
                  </a:lnTo>
                  <a:lnTo>
                    <a:pt x="876" y="2505"/>
                  </a:lnTo>
                  <a:lnTo>
                    <a:pt x="784" y="2598"/>
                  </a:lnTo>
                  <a:lnTo>
                    <a:pt x="695" y="2691"/>
                  </a:lnTo>
                  <a:lnTo>
                    <a:pt x="610" y="2784"/>
                  </a:lnTo>
                  <a:lnTo>
                    <a:pt x="529" y="2876"/>
                  </a:lnTo>
                  <a:lnTo>
                    <a:pt x="451" y="2969"/>
                  </a:lnTo>
                  <a:lnTo>
                    <a:pt x="379" y="3062"/>
                  </a:lnTo>
                  <a:lnTo>
                    <a:pt x="310" y="3155"/>
                  </a:lnTo>
                  <a:lnTo>
                    <a:pt x="252" y="3247"/>
                  </a:lnTo>
                  <a:lnTo>
                    <a:pt x="201" y="3340"/>
                  </a:lnTo>
                  <a:lnTo>
                    <a:pt x="161" y="3433"/>
                  </a:lnTo>
                  <a:lnTo>
                    <a:pt x="134" y="3526"/>
                  </a:lnTo>
                  <a:lnTo>
                    <a:pt x="121" y="3619"/>
                  </a:lnTo>
                  <a:lnTo>
                    <a:pt x="117" y="3711"/>
                  </a:lnTo>
                  <a:lnTo>
                    <a:pt x="122" y="3804"/>
                  </a:lnTo>
                  <a:lnTo>
                    <a:pt x="128" y="3897"/>
                  </a:lnTo>
                  <a:lnTo>
                    <a:pt x="132" y="3990"/>
                  </a:lnTo>
                  <a:lnTo>
                    <a:pt x="134" y="4082"/>
                  </a:lnTo>
                  <a:lnTo>
                    <a:pt x="135" y="4175"/>
                  </a:lnTo>
                  <a:lnTo>
                    <a:pt x="131" y="4268"/>
                  </a:lnTo>
                  <a:lnTo>
                    <a:pt x="127" y="4361"/>
                  </a:lnTo>
                  <a:lnTo>
                    <a:pt x="118" y="4454"/>
                  </a:lnTo>
                  <a:lnTo>
                    <a:pt x="109" y="4546"/>
                  </a:lnTo>
                  <a:lnTo>
                    <a:pt x="97" y="4639"/>
                  </a:lnTo>
                  <a:lnTo>
                    <a:pt x="85" y="4732"/>
                  </a:lnTo>
                  <a:lnTo>
                    <a:pt x="73" y="4825"/>
                  </a:lnTo>
                  <a:lnTo>
                    <a:pt x="63" y="4918"/>
                  </a:lnTo>
                  <a:lnTo>
                    <a:pt x="53" y="5010"/>
                  </a:lnTo>
                  <a:lnTo>
                    <a:pt x="49" y="5103"/>
                  </a:lnTo>
                  <a:lnTo>
                    <a:pt x="52" y="5196"/>
                  </a:lnTo>
                  <a:lnTo>
                    <a:pt x="58" y="5289"/>
                  </a:lnTo>
                  <a:lnTo>
                    <a:pt x="65" y="5381"/>
                  </a:lnTo>
                  <a:lnTo>
                    <a:pt x="73" y="5474"/>
                  </a:lnTo>
                  <a:lnTo>
                    <a:pt x="84" y="5567"/>
                  </a:lnTo>
                  <a:lnTo>
                    <a:pt x="95" y="5660"/>
                  </a:lnTo>
                  <a:lnTo>
                    <a:pt x="105" y="5753"/>
                  </a:lnTo>
                  <a:lnTo>
                    <a:pt x="0" y="5845"/>
                  </a:lnTo>
                  <a:lnTo>
                    <a:pt x="0" y="5938"/>
                  </a:lnTo>
                  <a:lnTo>
                    <a:pt x="0" y="6031"/>
                  </a:lnTo>
                  <a:lnTo>
                    <a:pt x="0" y="6124"/>
                  </a:lnTo>
                  <a:lnTo>
                    <a:pt x="0" y="6216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371327" name="Freeform 191"/>
            <p:cNvSpPr>
              <a:spLocks/>
            </p:cNvSpPr>
            <p:nvPr/>
          </p:nvSpPr>
          <p:spPr bwMode="auto">
            <a:xfrm>
              <a:off x="4985" y="1567"/>
              <a:ext cx="391" cy="1238"/>
            </a:xfrm>
            <a:custGeom>
              <a:avLst/>
              <a:gdLst/>
              <a:ahLst/>
              <a:cxnLst>
                <a:cxn ang="0">
                  <a:pos x="1017" y="93"/>
                </a:cxn>
                <a:cxn ang="0">
                  <a:pos x="1227" y="277"/>
                </a:cxn>
                <a:cxn ang="0">
                  <a:pos x="1408" y="462"/>
                </a:cxn>
                <a:cxn ang="0">
                  <a:pos x="1520" y="647"/>
                </a:cxn>
                <a:cxn ang="0">
                  <a:pos x="1560" y="831"/>
                </a:cxn>
                <a:cxn ang="0">
                  <a:pos x="1566" y="1016"/>
                </a:cxn>
                <a:cxn ang="0">
                  <a:pos x="1541" y="1201"/>
                </a:cxn>
                <a:cxn ang="0">
                  <a:pos x="1498" y="1386"/>
                </a:cxn>
                <a:cxn ang="0">
                  <a:pos x="1449" y="1570"/>
                </a:cxn>
                <a:cxn ang="0">
                  <a:pos x="1401" y="1755"/>
                </a:cxn>
                <a:cxn ang="0">
                  <a:pos x="1354" y="1940"/>
                </a:cxn>
                <a:cxn ang="0">
                  <a:pos x="1284" y="2124"/>
                </a:cxn>
                <a:cxn ang="0">
                  <a:pos x="1153" y="2309"/>
                </a:cxn>
                <a:cxn ang="0">
                  <a:pos x="983" y="2494"/>
                </a:cxn>
                <a:cxn ang="0">
                  <a:pos x="803" y="2679"/>
                </a:cxn>
                <a:cxn ang="0">
                  <a:pos x="633" y="2863"/>
                </a:cxn>
                <a:cxn ang="0">
                  <a:pos x="477" y="3048"/>
                </a:cxn>
                <a:cxn ang="0">
                  <a:pos x="338" y="3233"/>
                </a:cxn>
                <a:cxn ang="0">
                  <a:pos x="233" y="3418"/>
                </a:cxn>
                <a:cxn ang="0">
                  <a:pos x="170" y="3602"/>
                </a:cxn>
                <a:cxn ang="0">
                  <a:pos x="145" y="3787"/>
                </a:cxn>
                <a:cxn ang="0">
                  <a:pos x="148" y="3972"/>
                </a:cxn>
                <a:cxn ang="0">
                  <a:pos x="148" y="4156"/>
                </a:cxn>
                <a:cxn ang="0">
                  <a:pos x="139" y="4341"/>
                </a:cxn>
                <a:cxn ang="0">
                  <a:pos x="119" y="4526"/>
                </a:cxn>
                <a:cxn ang="0">
                  <a:pos x="94" y="4711"/>
                </a:cxn>
                <a:cxn ang="0">
                  <a:pos x="68" y="4895"/>
                </a:cxn>
                <a:cxn ang="0">
                  <a:pos x="53" y="5080"/>
                </a:cxn>
                <a:cxn ang="0">
                  <a:pos x="62" y="5265"/>
                </a:cxn>
                <a:cxn ang="0">
                  <a:pos x="78" y="5449"/>
                </a:cxn>
                <a:cxn ang="0">
                  <a:pos x="99" y="5634"/>
                </a:cxn>
                <a:cxn ang="0">
                  <a:pos x="0" y="5819"/>
                </a:cxn>
                <a:cxn ang="0">
                  <a:pos x="0" y="6004"/>
                </a:cxn>
                <a:cxn ang="0">
                  <a:pos x="0" y="6188"/>
                </a:cxn>
              </a:cxnLst>
              <a:rect l="0" t="0" r="r" b="b"/>
              <a:pathLst>
                <a:path w="1566" h="6188">
                  <a:moveTo>
                    <a:pt x="908" y="0"/>
                  </a:moveTo>
                  <a:lnTo>
                    <a:pt x="1017" y="93"/>
                  </a:lnTo>
                  <a:lnTo>
                    <a:pt x="1124" y="185"/>
                  </a:lnTo>
                  <a:lnTo>
                    <a:pt x="1227" y="277"/>
                  </a:lnTo>
                  <a:lnTo>
                    <a:pt x="1323" y="370"/>
                  </a:lnTo>
                  <a:lnTo>
                    <a:pt x="1408" y="462"/>
                  </a:lnTo>
                  <a:lnTo>
                    <a:pt x="1473" y="554"/>
                  </a:lnTo>
                  <a:lnTo>
                    <a:pt x="1520" y="647"/>
                  </a:lnTo>
                  <a:lnTo>
                    <a:pt x="1547" y="739"/>
                  </a:lnTo>
                  <a:lnTo>
                    <a:pt x="1560" y="831"/>
                  </a:lnTo>
                  <a:lnTo>
                    <a:pt x="1566" y="924"/>
                  </a:lnTo>
                  <a:lnTo>
                    <a:pt x="1566" y="1016"/>
                  </a:lnTo>
                  <a:lnTo>
                    <a:pt x="1557" y="1109"/>
                  </a:lnTo>
                  <a:lnTo>
                    <a:pt x="1541" y="1201"/>
                  </a:lnTo>
                  <a:lnTo>
                    <a:pt x="1522" y="1293"/>
                  </a:lnTo>
                  <a:lnTo>
                    <a:pt x="1498" y="1386"/>
                  </a:lnTo>
                  <a:lnTo>
                    <a:pt x="1473" y="1478"/>
                  </a:lnTo>
                  <a:lnTo>
                    <a:pt x="1449" y="1570"/>
                  </a:lnTo>
                  <a:lnTo>
                    <a:pt x="1425" y="1663"/>
                  </a:lnTo>
                  <a:lnTo>
                    <a:pt x="1401" y="1755"/>
                  </a:lnTo>
                  <a:lnTo>
                    <a:pt x="1377" y="1847"/>
                  </a:lnTo>
                  <a:lnTo>
                    <a:pt x="1354" y="1940"/>
                  </a:lnTo>
                  <a:lnTo>
                    <a:pt x="1327" y="2032"/>
                  </a:lnTo>
                  <a:lnTo>
                    <a:pt x="1284" y="2124"/>
                  </a:lnTo>
                  <a:lnTo>
                    <a:pt x="1227" y="2217"/>
                  </a:lnTo>
                  <a:lnTo>
                    <a:pt x="1153" y="2309"/>
                  </a:lnTo>
                  <a:lnTo>
                    <a:pt x="1071" y="2402"/>
                  </a:lnTo>
                  <a:lnTo>
                    <a:pt x="983" y="2494"/>
                  </a:lnTo>
                  <a:lnTo>
                    <a:pt x="892" y="2586"/>
                  </a:lnTo>
                  <a:lnTo>
                    <a:pt x="803" y="2679"/>
                  </a:lnTo>
                  <a:lnTo>
                    <a:pt x="716" y="2771"/>
                  </a:lnTo>
                  <a:lnTo>
                    <a:pt x="633" y="2863"/>
                  </a:lnTo>
                  <a:lnTo>
                    <a:pt x="553" y="2956"/>
                  </a:lnTo>
                  <a:lnTo>
                    <a:pt x="477" y="3048"/>
                  </a:lnTo>
                  <a:lnTo>
                    <a:pt x="404" y="3140"/>
                  </a:lnTo>
                  <a:lnTo>
                    <a:pt x="338" y="3233"/>
                  </a:lnTo>
                  <a:lnTo>
                    <a:pt x="281" y="3325"/>
                  </a:lnTo>
                  <a:lnTo>
                    <a:pt x="233" y="3418"/>
                  </a:lnTo>
                  <a:lnTo>
                    <a:pt x="196" y="3510"/>
                  </a:lnTo>
                  <a:lnTo>
                    <a:pt x="170" y="3602"/>
                  </a:lnTo>
                  <a:lnTo>
                    <a:pt x="153" y="3695"/>
                  </a:lnTo>
                  <a:lnTo>
                    <a:pt x="145" y="3787"/>
                  </a:lnTo>
                  <a:lnTo>
                    <a:pt x="146" y="3879"/>
                  </a:lnTo>
                  <a:lnTo>
                    <a:pt x="148" y="3972"/>
                  </a:lnTo>
                  <a:lnTo>
                    <a:pt x="149" y="4064"/>
                  </a:lnTo>
                  <a:lnTo>
                    <a:pt x="148" y="4156"/>
                  </a:lnTo>
                  <a:lnTo>
                    <a:pt x="145" y="4249"/>
                  </a:lnTo>
                  <a:lnTo>
                    <a:pt x="139" y="4341"/>
                  </a:lnTo>
                  <a:lnTo>
                    <a:pt x="129" y="4433"/>
                  </a:lnTo>
                  <a:lnTo>
                    <a:pt x="119" y="4526"/>
                  </a:lnTo>
                  <a:lnTo>
                    <a:pt x="106" y="4618"/>
                  </a:lnTo>
                  <a:lnTo>
                    <a:pt x="94" y="4711"/>
                  </a:lnTo>
                  <a:lnTo>
                    <a:pt x="81" y="4803"/>
                  </a:lnTo>
                  <a:lnTo>
                    <a:pt x="68" y="4895"/>
                  </a:lnTo>
                  <a:lnTo>
                    <a:pt x="59" y="4988"/>
                  </a:lnTo>
                  <a:lnTo>
                    <a:pt x="53" y="5080"/>
                  </a:lnTo>
                  <a:lnTo>
                    <a:pt x="57" y="5172"/>
                  </a:lnTo>
                  <a:lnTo>
                    <a:pt x="62" y="5265"/>
                  </a:lnTo>
                  <a:lnTo>
                    <a:pt x="68" y="5357"/>
                  </a:lnTo>
                  <a:lnTo>
                    <a:pt x="78" y="5449"/>
                  </a:lnTo>
                  <a:lnTo>
                    <a:pt x="89" y="5542"/>
                  </a:lnTo>
                  <a:lnTo>
                    <a:pt x="99" y="5634"/>
                  </a:lnTo>
                  <a:lnTo>
                    <a:pt x="111" y="5726"/>
                  </a:lnTo>
                  <a:lnTo>
                    <a:pt x="0" y="5819"/>
                  </a:lnTo>
                  <a:lnTo>
                    <a:pt x="0" y="5911"/>
                  </a:lnTo>
                  <a:lnTo>
                    <a:pt x="0" y="6004"/>
                  </a:lnTo>
                  <a:lnTo>
                    <a:pt x="0" y="6096"/>
                  </a:lnTo>
                  <a:lnTo>
                    <a:pt x="0" y="6188"/>
                  </a:lnTo>
                </a:path>
              </a:pathLst>
            </a:custGeom>
            <a:noFill/>
            <a:ln w="142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192"/>
          <p:cNvGrpSpPr>
            <a:grpSpLocks/>
          </p:cNvGrpSpPr>
          <p:nvPr/>
        </p:nvGrpSpPr>
        <p:grpSpPr bwMode="auto">
          <a:xfrm>
            <a:off x="354013" y="5159375"/>
            <a:ext cx="1117600" cy="952500"/>
            <a:chOff x="-704" y="3157"/>
            <a:chExt cx="704" cy="600"/>
          </a:xfrm>
        </p:grpSpPr>
        <p:pic>
          <p:nvPicPr>
            <p:cNvPr id="1371329" name="Picture 193"/>
            <p:cNvPicPr>
              <a:picLocks noChangeAspect="1" noChangeArrowheads="1"/>
            </p:cNvPicPr>
            <p:nvPr/>
          </p:nvPicPr>
          <p:blipFill>
            <a:blip r:embed="rId2"/>
            <a:srcRect b="29803"/>
            <a:stretch>
              <a:fillRect/>
            </a:stretch>
          </p:blipFill>
          <p:spPr bwMode="auto">
            <a:xfrm>
              <a:off x="-704" y="3157"/>
              <a:ext cx="704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71330" name="Freeform 194"/>
            <p:cNvSpPr>
              <a:spLocks/>
            </p:cNvSpPr>
            <p:nvPr/>
          </p:nvSpPr>
          <p:spPr bwMode="auto">
            <a:xfrm flipV="1">
              <a:off x="-485" y="3426"/>
              <a:ext cx="305" cy="43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378" y="1"/>
                </a:cxn>
                <a:cxn ang="0">
                  <a:pos x="779" y="102"/>
                </a:cxn>
              </a:cxnLst>
              <a:rect l="0" t="0" r="r" b="b"/>
              <a:pathLst>
                <a:path w="779" h="108">
                  <a:moveTo>
                    <a:pt x="0" y="108"/>
                  </a:moveTo>
                  <a:cubicBezTo>
                    <a:pt x="124" y="55"/>
                    <a:pt x="248" y="2"/>
                    <a:pt x="378" y="1"/>
                  </a:cubicBezTo>
                  <a:cubicBezTo>
                    <a:pt x="508" y="0"/>
                    <a:pt x="643" y="51"/>
                    <a:pt x="779" y="1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71331" name="Freeform 195"/>
            <p:cNvSpPr>
              <a:spLocks/>
            </p:cNvSpPr>
            <p:nvPr/>
          </p:nvSpPr>
          <p:spPr bwMode="auto">
            <a:xfrm>
              <a:off x="-485" y="3382"/>
              <a:ext cx="305" cy="42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378" y="1"/>
                </a:cxn>
                <a:cxn ang="0">
                  <a:pos x="779" y="102"/>
                </a:cxn>
              </a:cxnLst>
              <a:rect l="0" t="0" r="r" b="b"/>
              <a:pathLst>
                <a:path w="779" h="108">
                  <a:moveTo>
                    <a:pt x="0" y="108"/>
                  </a:moveTo>
                  <a:cubicBezTo>
                    <a:pt x="124" y="55"/>
                    <a:pt x="248" y="2"/>
                    <a:pt x="378" y="1"/>
                  </a:cubicBezTo>
                  <a:cubicBezTo>
                    <a:pt x="508" y="0"/>
                    <a:pt x="643" y="51"/>
                    <a:pt x="779" y="1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71332" name="Line 196"/>
            <p:cNvSpPr>
              <a:spLocks noChangeShapeType="1"/>
            </p:cNvSpPr>
            <p:nvPr/>
          </p:nvSpPr>
          <p:spPr bwMode="auto">
            <a:xfrm>
              <a:off x="-335" y="3382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71333" name="Line 197"/>
            <p:cNvSpPr>
              <a:spLocks noChangeShapeType="1"/>
            </p:cNvSpPr>
            <p:nvPr/>
          </p:nvSpPr>
          <p:spPr bwMode="auto">
            <a:xfrm>
              <a:off x="-335" y="3424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71334" name="Rectangle 198"/>
            <p:cNvSpPr>
              <a:spLocks noChangeArrowheads="1"/>
            </p:cNvSpPr>
            <p:nvPr/>
          </p:nvSpPr>
          <p:spPr bwMode="auto">
            <a:xfrm>
              <a:off x="-631" y="3572"/>
              <a:ext cx="6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/>
                <a:t>Fresnel zone</a:t>
              </a:r>
            </a:p>
          </p:txBody>
        </p:sp>
      </p:grpSp>
      <p:sp>
        <p:nvSpPr>
          <p:cNvPr id="200" name="CasellaDiTesto 199"/>
          <p:cNvSpPr txBox="1"/>
          <p:nvPr/>
        </p:nvSpPr>
        <p:spPr>
          <a:xfrm>
            <a:off x="6908800" y="6515100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Deiana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VZJ, 2008</a:t>
            </a:r>
            <a:endParaRPr lang="it-IT" sz="1400" dirty="0"/>
          </a:p>
        </p:txBody>
      </p:sp>
      <p:sp>
        <p:nvSpPr>
          <p:cNvPr id="201" name="Pagina iniziale 200">
            <a:hlinkClick r:id="rId3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198658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Hydro-geophysics: </a:t>
            </a:r>
            <a:r>
              <a:rPr lang="en-GB" alt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GB" alt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Glimpse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number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applications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l">
              <a:spcAft>
                <a:spcPts val="2400"/>
              </a:spcAft>
              <a:buClr>
                <a:srgbClr val="CC0000"/>
              </a:buClr>
            </a:pPr>
            <a:r>
              <a:rPr lang="en-US" sz="2300" b="1" dirty="0" smtClean="0">
                <a:solidFill>
                  <a:srgbClr val="C00000"/>
                </a:solidFill>
              </a:rPr>
              <a:t>Aquifer characterization</a:t>
            </a:r>
            <a:endParaRPr lang="en-US" sz="2300" b="1" dirty="0" smtClean="0"/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Conclusions and outlook</a:t>
            </a:r>
            <a:endParaRPr lang="en-US" sz="23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538315" y="727178"/>
            <a:ext cx="44259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b="1" dirty="0" err="1">
                <a:solidFill>
                  <a:srgbClr val="CC0000"/>
                </a:solidFill>
                <a:latin typeface="Comic Sans MS" pitchFamily="66" charset="0"/>
              </a:rPr>
              <a:t>Geophysical</a:t>
            </a:r>
            <a:r>
              <a:rPr lang="it-IT" altLang="en-US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it-IT" altLang="en-US" b="1" dirty="0" err="1">
                <a:solidFill>
                  <a:srgbClr val="CC0000"/>
                </a:solidFill>
                <a:latin typeface="Comic Sans MS" pitchFamily="66" charset="0"/>
              </a:rPr>
              <a:t>measurements</a:t>
            </a:r>
            <a:endParaRPr lang="it-IT" altLang="en-US" b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30723" name="Rectangle 3" descr="Granito"/>
          <p:cNvSpPr>
            <a:spLocks noChangeArrowheads="1"/>
          </p:cNvSpPr>
          <p:nvPr/>
        </p:nvSpPr>
        <p:spPr bwMode="auto">
          <a:xfrm>
            <a:off x="1706563" y="3069860"/>
            <a:ext cx="6321425" cy="290036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en-US" sz="16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719263" y="3044460"/>
            <a:ext cx="6283325" cy="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55838" y="2285635"/>
            <a:ext cx="27305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 flipV="1">
            <a:off x="2535238" y="2285635"/>
            <a:ext cx="27305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2533650" y="2298335"/>
            <a:ext cx="0" cy="706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2346325" y="2037985"/>
            <a:ext cx="404813" cy="23495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en-US">
              <a:solidFill>
                <a:schemeClr val="tx1"/>
              </a:solidFill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419225" y="1561735"/>
            <a:ext cx="1227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1600">
                <a:solidFill>
                  <a:schemeClr val="tx1"/>
                </a:solidFill>
                <a:latin typeface="Comic Sans MS" pitchFamily="66" charset="0"/>
              </a:rPr>
              <a:t>instrument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448300" y="5452698"/>
            <a:ext cx="238918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1600">
                <a:solidFill>
                  <a:schemeClr val="tx1"/>
                </a:solidFill>
                <a:latin typeface="Comic Sans MS" pitchFamily="66" charset="0"/>
              </a:rPr>
              <a:t>domain of investigation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921000" y="1820498"/>
            <a:ext cx="3713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2400">
                <a:solidFill>
                  <a:schemeClr val="tx1"/>
                </a:solidFill>
                <a:latin typeface="Comic Sans MS" pitchFamily="66" charset="0"/>
              </a:rPr>
              <a:t>G </a:t>
            </a:r>
            <a:r>
              <a:rPr lang="it-IT" altLang="en-US" sz="1600">
                <a:solidFill>
                  <a:schemeClr val="tx1"/>
                </a:solidFill>
                <a:latin typeface="Comic Sans MS" pitchFamily="66" charset="0"/>
              </a:rPr>
              <a:t>= measured (geo)physical quantity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1935163" y="4074748"/>
            <a:ext cx="4873625" cy="904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2400">
                <a:solidFill>
                  <a:schemeClr val="tx1"/>
                </a:solidFill>
                <a:latin typeface="Comic Sans MS" pitchFamily="66" charset="0"/>
              </a:rPr>
              <a:t>P</a:t>
            </a:r>
            <a:r>
              <a:rPr lang="it-IT" altLang="en-US" sz="1600">
                <a:solidFill>
                  <a:schemeClr val="tx1"/>
                </a:solidFill>
                <a:latin typeface="Comic Sans MS" pitchFamily="66" charset="0"/>
              </a:rPr>
              <a:t>= (geo)physical parameter spatially distributed </a:t>
            </a:r>
          </a:p>
          <a:p>
            <a:pPr eaLnBrk="1" hangingPunct="1"/>
            <a:r>
              <a:rPr lang="it-IT" altLang="en-US" sz="1600">
                <a:solidFill>
                  <a:schemeClr val="tx1"/>
                </a:solidFill>
                <a:latin typeface="Comic Sans MS" pitchFamily="66" charset="0"/>
              </a:rPr>
              <a:t>in the subsoil, influencing response </a:t>
            </a:r>
            <a:r>
              <a:rPr lang="it-IT" altLang="en-US" sz="2400">
                <a:solidFill>
                  <a:schemeClr val="tx1"/>
                </a:solidFill>
                <a:latin typeface="Comic Sans MS" pitchFamily="66" charset="0"/>
              </a:rPr>
              <a:t>G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606675" y="6178185"/>
            <a:ext cx="461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2400">
                <a:solidFill>
                  <a:schemeClr val="tx1"/>
                </a:solidFill>
                <a:latin typeface="Comic Sans MS" pitchFamily="66" charset="0"/>
              </a:rPr>
              <a:t>G = G(P, F = forcing conditions)</a:t>
            </a:r>
          </a:p>
        </p:txBody>
      </p:sp>
    </p:spTree>
    <p:extLst>
      <p:ext uri="{BB962C8B-B14F-4D97-AF65-F5344CB8AC3E}">
        <p14:creationId xmlns:p14="http://schemas.microsoft.com/office/powerpoint/2010/main" val="8091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 animBg="1"/>
      <p:bldP spid="860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 smtClean="0">
                <a:solidFill>
                  <a:schemeClr val="accent6"/>
                </a:solidFill>
              </a:rPr>
              <a:t>saline tracer test to identify 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 smtClean="0">
                <a:solidFill>
                  <a:schemeClr val="accent6"/>
                </a:solidFill>
              </a:rPr>
              <a:t>travel times and hydraulic conductivity structure</a:t>
            </a:r>
            <a:endParaRPr lang="en-GB" sz="2200" b="1" dirty="0">
              <a:solidFill>
                <a:schemeClr val="accent6"/>
              </a:solidFill>
            </a:endParaRPr>
          </a:p>
        </p:txBody>
      </p:sp>
      <p:pic>
        <p:nvPicPr>
          <p:cNvPr id="19" name="Picture 2" descr="E:\Giorgio\GSA\settolo.jpg"/>
          <p:cNvPicPr>
            <a:picLocks noChangeAspect="1" noChangeArrowheads="1"/>
          </p:cNvPicPr>
          <p:nvPr/>
        </p:nvPicPr>
        <p:blipFill>
          <a:blip r:embed="rId2"/>
          <a:srcRect l="23250" t="27120" r="36924" b="35904"/>
          <a:stretch>
            <a:fillRect/>
          </a:stretch>
        </p:blipFill>
        <p:spPr bwMode="auto">
          <a:xfrm>
            <a:off x="1491868" y="2136220"/>
            <a:ext cx="6340649" cy="4162097"/>
          </a:xfrm>
          <a:prstGeom prst="rect">
            <a:avLst/>
          </a:prstGeom>
          <a:noFill/>
        </p:spPr>
      </p:pic>
      <p:cxnSp>
        <p:nvCxnSpPr>
          <p:cNvPr id="20" name="Connettore 1 19"/>
          <p:cNvCxnSpPr>
            <a:stCxn id="21" idx="5"/>
          </p:cNvCxnSpPr>
          <p:nvPr/>
        </p:nvCxnSpPr>
        <p:spPr>
          <a:xfrm rot="16200000" flipH="1">
            <a:off x="4640012" y="4125398"/>
            <a:ext cx="1077507" cy="1198379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/>
          <p:cNvSpPr/>
          <p:nvPr/>
        </p:nvSpPr>
        <p:spPr>
          <a:xfrm>
            <a:off x="4475916" y="4082175"/>
            <a:ext cx="121445" cy="1214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4211569" y="3306528"/>
            <a:ext cx="121445" cy="1214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3673956" y="3946989"/>
            <a:ext cx="121445" cy="12144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3252170" y="2994902"/>
            <a:ext cx="121445" cy="12144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5774727" y="5244510"/>
            <a:ext cx="121445" cy="12144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/>
          <p:cNvCxnSpPr/>
          <p:nvPr/>
        </p:nvCxnSpPr>
        <p:spPr>
          <a:xfrm rot="16200000" flipH="1">
            <a:off x="4085002" y="3643540"/>
            <a:ext cx="650311" cy="2191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12420000" flipH="1">
            <a:off x="3813122" y="3978822"/>
            <a:ext cx="650311" cy="2191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8940000" flipH="1">
            <a:off x="3680230" y="3582582"/>
            <a:ext cx="650311" cy="2191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 rot="360000">
            <a:off x="3894698" y="403151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15 m</a:t>
            </a:r>
            <a:endParaRPr lang="it-IT" sz="1200" dirty="0"/>
          </a:p>
        </p:txBody>
      </p:sp>
      <p:sp>
        <p:nvSpPr>
          <p:cNvPr id="30" name="CasellaDiTesto 29"/>
          <p:cNvSpPr txBox="1"/>
          <p:nvPr/>
        </p:nvSpPr>
        <p:spPr>
          <a:xfrm rot="-2880000">
            <a:off x="3825106" y="359722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15 m</a:t>
            </a:r>
            <a:endParaRPr lang="it-IT" sz="1200" dirty="0"/>
          </a:p>
        </p:txBody>
      </p:sp>
      <p:sp>
        <p:nvSpPr>
          <p:cNvPr id="31" name="CasellaDiTesto 30"/>
          <p:cNvSpPr txBox="1"/>
          <p:nvPr/>
        </p:nvSpPr>
        <p:spPr>
          <a:xfrm rot="2400000">
            <a:off x="3493985" y="318119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20 m</a:t>
            </a:r>
            <a:endParaRPr lang="it-IT" sz="1200" dirty="0"/>
          </a:p>
        </p:txBody>
      </p:sp>
      <p:sp>
        <p:nvSpPr>
          <p:cNvPr id="32" name="CasellaDiTesto 31"/>
          <p:cNvSpPr txBox="1"/>
          <p:nvPr/>
        </p:nvSpPr>
        <p:spPr>
          <a:xfrm rot="4260000">
            <a:off x="4247035" y="361948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15 m</a:t>
            </a:r>
            <a:endParaRPr lang="it-IT" sz="1200" dirty="0"/>
          </a:p>
        </p:txBody>
      </p:sp>
      <p:sp>
        <p:nvSpPr>
          <p:cNvPr id="33" name="CasellaDiTesto 32"/>
          <p:cNvSpPr txBox="1"/>
          <p:nvPr/>
        </p:nvSpPr>
        <p:spPr>
          <a:xfrm rot="2400000">
            <a:off x="4964312" y="450014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3</a:t>
            </a:r>
            <a:r>
              <a:rPr lang="it-IT" sz="1200" dirty="0" smtClean="0"/>
              <a:t>5 m</a:t>
            </a:r>
            <a:endParaRPr lang="it-IT" sz="1200" dirty="0"/>
          </a:p>
        </p:txBody>
      </p:sp>
      <p:cxnSp>
        <p:nvCxnSpPr>
          <p:cNvPr id="34" name="Connettore 1 33"/>
          <p:cNvCxnSpPr>
            <a:stCxn id="24" idx="5"/>
          </p:cNvCxnSpPr>
          <p:nvPr/>
        </p:nvCxnSpPr>
        <p:spPr>
          <a:xfrm rot="16200000" flipH="1">
            <a:off x="3396847" y="3057544"/>
            <a:ext cx="579583" cy="661617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o 46"/>
          <p:cNvGrpSpPr/>
          <p:nvPr/>
        </p:nvGrpSpPr>
        <p:grpSpPr>
          <a:xfrm>
            <a:off x="3418780" y="2355325"/>
            <a:ext cx="2750592" cy="626606"/>
            <a:chOff x="3418780" y="1847325"/>
            <a:chExt cx="2750592" cy="626606"/>
          </a:xfrm>
        </p:grpSpPr>
        <p:cxnSp>
          <p:nvCxnSpPr>
            <p:cNvPr id="35" name="Connettore 2 6"/>
            <p:cNvCxnSpPr>
              <a:cxnSpLocks noChangeShapeType="1"/>
            </p:cNvCxnSpPr>
            <p:nvPr/>
          </p:nvCxnSpPr>
          <p:spPr bwMode="auto">
            <a:xfrm rot="10800000" flipV="1">
              <a:off x="3418780" y="2053243"/>
              <a:ext cx="854451" cy="420688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36" name="CasellaDiTesto 4"/>
            <p:cNvSpPr txBox="1">
              <a:spLocks noChangeArrowheads="1"/>
            </p:cNvSpPr>
            <p:nvPr/>
          </p:nvSpPr>
          <p:spPr bwMode="auto">
            <a:xfrm>
              <a:off x="3490987" y="1847325"/>
              <a:ext cx="267838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 dirty="0" smtClean="0"/>
                <a:t>saline </a:t>
              </a:r>
              <a:r>
                <a:rPr lang="it-IT" sz="1400" dirty="0" err="1" smtClean="0"/>
                <a:t>tracer</a:t>
              </a:r>
              <a:r>
                <a:rPr lang="it-IT" sz="1400" dirty="0" smtClean="0"/>
                <a:t> </a:t>
              </a:r>
              <a:r>
                <a:rPr lang="it-IT" sz="1400" dirty="0" err="1"/>
                <a:t>injection</a:t>
              </a:r>
              <a:r>
                <a:rPr lang="it-IT" sz="1400" dirty="0"/>
                <a:t> </a:t>
              </a:r>
              <a:r>
                <a:rPr lang="it-IT" sz="1400" dirty="0" err="1"/>
                <a:t>well</a:t>
              </a:r>
              <a:endParaRPr lang="it-IT" sz="1400" dirty="0"/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5954624" y="4525243"/>
            <a:ext cx="2357448" cy="721056"/>
            <a:chOff x="5954624" y="4017243"/>
            <a:chExt cx="2357448" cy="721056"/>
          </a:xfrm>
        </p:grpSpPr>
        <p:cxnSp>
          <p:nvCxnSpPr>
            <p:cNvPr id="37" name="Connettore 2 36"/>
            <p:cNvCxnSpPr>
              <a:cxnSpLocks noChangeShapeType="1"/>
            </p:cNvCxnSpPr>
            <p:nvPr/>
          </p:nvCxnSpPr>
          <p:spPr bwMode="auto">
            <a:xfrm rot="10800000" flipV="1">
              <a:off x="5954624" y="4301150"/>
              <a:ext cx="826054" cy="43714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38" name="CasellaDiTesto 7"/>
            <p:cNvSpPr txBox="1">
              <a:spLocks noChangeArrowheads="1"/>
            </p:cNvSpPr>
            <p:nvPr/>
          </p:nvSpPr>
          <p:spPr bwMode="auto">
            <a:xfrm>
              <a:off x="5987120" y="4017243"/>
              <a:ext cx="2324952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pumping</a:t>
              </a:r>
              <a:r>
                <a:rPr lang="it-IT" sz="1400" dirty="0"/>
                <a:t> </a:t>
              </a:r>
              <a:r>
                <a:rPr lang="it-IT" sz="1400" dirty="0" err="1" smtClean="0"/>
                <a:t>well</a:t>
              </a:r>
              <a:r>
                <a:rPr lang="it-IT" sz="1400" dirty="0" smtClean="0"/>
                <a:t> (200 l/s)</a:t>
              </a:r>
              <a:endParaRPr lang="it-IT" sz="1400" dirty="0"/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3821743" y="3317896"/>
            <a:ext cx="3207439" cy="759134"/>
            <a:chOff x="3821743" y="2809896"/>
            <a:chExt cx="3207439" cy="759134"/>
          </a:xfrm>
        </p:grpSpPr>
        <p:cxnSp>
          <p:nvCxnSpPr>
            <p:cNvPr id="39" name="Connettore 2 38"/>
            <p:cNvCxnSpPr>
              <a:cxnSpLocks noChangeShapeType="1"/>
            </p:cNvCxnSpPr>
            <p:nvPr/>
          </p:nvCxnSpPr>
          <p:spPr bwMode="auto">
            <a:xfrm rot="10800000">
              <a:off x="4420794" y="2875210"/>
              <a:ext cx="732958" cy="172547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40" name="Connettore 2 13"/>
            <p:cNvCxnSpPr>
              <a:cxnSpLocks noChangeShapeType="1"/>
            </p:cNvCxnSpPr>
            <p:nvPr/>
          </p:nvCxnSpPr>
          <p:spPr bwMode="auto">
            <a:xfrm rot="10800000" flipV="1">
              <a:off x="3821743" y="3074451"/>
              <a:ext cx="1384866" cy="369741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41" name="Connettore 2 16"/>
            <p:cNvCxnSpPr>
              <a:cxnSpLocks noChangeShapeType="1"/>
            </p:cNvCxnSpPr>
            <p:nvPr/>
          </p:nvCxnSpPr>
          <p:spPr bwMode="auto">
            <a:xfrm rot="10800000" flipV="1">
              <a:off x="4635746" y="3090128"/>
              <a:ext cx="651912" cy="478902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42" name="CasellaDiTesto 10"/>
            <p:cNvSpPr txBox="1">
              <a:spLocks noChangeArrowheads="1"/>
            </p:cNvSpPr>
            <p:nvPr/>
          </p:nvSpPr>
          <p:spPr bwMode="auto">
            <a:xfrm>
              <a:off x="5012797" y="2809896"/>
              <a:ext cx="201638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/>
                <a:t>ERT equipped wells</a:t>
              </a: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1196414" y="2440397"/>
            <a:ext cx="1900511" cy="554383"/>
            <a:chOff x="1196414" y="1932397"/>
            <a:chExt cx="1900511" cy="554383"/>
          </a:xfrm>
        </p:grpSpPr>
        <p:sp>
          <p:nvSpPr>
            <p:cNvPr id="43" name="Freccia a destra 14"/>
            <p:cNvSpPr>
              <a:spLocks noChangeArrowheads="1"/>
            </p:cNvSpPr>
            <p:nvPr/>
          </p:nvSpPr>
          <p:spPr bwMode="auto">
            <a:xfrm rot="2520000">
              <a:off x="2371229" y="19323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CasellaDiTesto 7"/>
            <p:cNvSpPr txBox="1">
              <a:spLocks noChangeArrowheads="1"/>
            </p:cNvSpPr>
            <p:nvPr/>
          </p:nvSpPr>
          <p:spPr bwMode="auto">
            <a:xfrm>
              <a:off x="1196414" y="2209781"/>
              <a:ext cx="1404654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6"/>
                  </a:solidFill>
                </a:rPr>
                <a:t>flow direction</a:t>
              </a:r>
            </a:p>
          </p:txBody>
        </p:sp>
      </p:grpSp>
      <p:pic>
        <p:nvPicPr>
          <p:cNvPr id="18" name="Picture 3" descr="E:\Giorgio\Settolo\EsperimentoIniezione\foto\P923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19" y="4472754"/>
            <a:ext cx="2946581" cy="220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CasellaDiTesto 49"/>
          <p:cNvSpPr txBox="1"/>
          <p:nvPr/>
        </p:nvSpPr>
        <p:spPr>
          <a:xfrm>
            <a:off x="7061200" y="6502400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Perri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JAG, 2012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5624513" y="1916113"/>
            <a:ext cx="31956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Experimental Test Area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 t="5952"/>
          <a:stretch>
            <a:fillRect/>
          </a:stretch>
        </p:blipFill>
        <p:spPr bwMode="auto">
          <a:xfrm>
            <a:off x="5759450" y="1422400"/>
            <a:ext cx="3097213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6011863" y="1557338"/>
            <a:ext cx="2808287" cy="7191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6" name="Connettore 1 15"/>
          <p:cNvCxnSpPr/>
          <p:nvPr/>
        </p:nvCxnSpPr>
        <p:spPr>
          <a:xfrm>
            <a:off x="5651500" y="2276475"/>
            <a:ext cx="334803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83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37013"/>
            <a:ext cx="215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43"/>
          <p:cNvGrpSpPr>
            <a:grpSpLocks/>
          </p:cNvGrpSpPr>
          <p:nvPr/>
        </p:nvGrpSpPr>
        <p:grpSpPr bwMode="auto">
          <a:xfrm>
            <a:off x="179388" y="1166813"/>
            <a:ext cx="5009705" cy="1182687"/>
            <a:chOff x="178947" y="1167135"/>
            <a:chExt cx="5010059" cy="1182365"/>
          </a:xfrm>
        </p:grpSpPr>
        <p:pic>
          <p:nvPicPr>
            <p:cNvPr id="75795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0508" y="1916832"/>
              <a:ext cx="3125888" cy="43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CasellaDiTesto 42"/>
            <p:cNvSpPr txBox="1"/>
            <p:nvPr/>
          </p:nvSpPr>
          <p:spPr>
            <a:xfrm>
              <a:off x="178947" y="1167135"/>
              <a:ext cx="5010059" cy="4000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 err="1"/>
                <a:t>Time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1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/>
                <a:t>(</a:t>
              </a:r>
              <a:r>
                <a:rPr lang="it-IT" sz="2000" dirty="0" err="1"/>
                <a:t>hh</a:t>
              </a:r>
              <a:r>
                <a:rPr lang="it-IT" sz="2000" dirty="0"/>
                <a:t>:mm):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00:34</a:t>
              </a:r>
              <a:r>
                <a:rPr lang="it-IT" sz="2000" dirty="0">
                  <a:solidFill>
                    <a:srgbClr val="002060"/>
                  </a:solidFill>
                </a:rPr>
                <a:t>  </a:t>
              </a:r>
              <a:r>
                <a:rPr lang="it-IT" sz="2000" dirty="0" err="1"/>
                <a:t>after</a:t>
              </a:r>
              <a:r>
                <a:rPr lang="it-IT" sz="2000" dirty="0"/>
                <a:t> </a:t>
              </a:r>
              <a:r>
                <a:rPr lang="it-IT" sz="2000" dirty="0" err="1"/>
                <a:t>injection</a:t>
              </a:r>
              <a:r>
                <a:rPr lang="it-IT" sz="2000" dirty="0"/>
                <a:t>  </a:t>
              </a:r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7456488" y="1890713"/>
            <a:ext cx="12923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70C0"/>
                </a:solidFill>
              </a:rPr>
              <a:t>water table</a:t>
            </a:r>
          </a:p>
        </p:txBody>
      </p:sp>
      <p:grpSp>
        <p:nvGrpSpPr>
          <p:cNvPr id="102" name="Gruppo 101"/>
          <p:cNvGrpSpPr/>
          <p:nvPr/>
        </p:nvGrpSpPr>
        <p:grpSpPr>
          <a:xfrm>
            <a:off x="165100" y="2542620"/>
            <a:ext cx="5334000" cy="4162097"/>
            <a:chOff x="165100" y="2542620"/>
            <a:chExt cx="5334000" cy="4162097"/>
          </a:xfrm>
        </p:grpSpPr>
        <p:pic>
          <p:nvPicPr>
            <p:cNvPr id="66" name="Picture 2" descr="E:\Giorgio\GSA\settolo.jpg"/>
            <p:cNvPicPr>
              <a:picLocks noChangeAspect="1" noChangeArrowheads="1"/>
            </p:cNvPicPr>
            <p:nvPr/>
          </p:nvPicPr>
          <p:blipFill>
            <a:blip r:embed="rId6"/>
            <a:srcRect l="24824" t="27120" r="41672" b="35904"/>
            <a:stretch>
              <a:fillRect/>
            </a:stretch>
          </p:blipFill>
          <p:spPr bwMode="auto">
            <a:xfrm>
              <a:off x="165100" y="2542620"/>
              <a:ext cx="5334000" cy="4162097"/>
            </a:xfrm>
            <a:prstGeom prst="rect">
              <a:avLst/>
            </a:prstGeom>
            <a:noFill/>
          </p:spPr>
        </p:pic>
        <p:cxnSp>
          <p:nvCxnSpPr>
            <p:cNvPr id="67" name="Connettore 1 66"/>
            <p:cNvCxnSpPr>
              <a:stCxn id="68" idx="5"/>
            </p:cNvCxnSpPr>
            <p:nvPr/>
          </p:nvCxnSpPr>
          <p:spPr>
            <a:xfrm rot="16200000" flipH="1">
              <a:off x="3062598" y="4531798"/>
              <a:ext cx="1077507" cy="1198379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e 67"/>
            <p:cNvSpPr/>
            <p:nvPr/>
          </p:nvSpPr>
          <p:spPr>
            <a:xfrm>
              <a:off x="2898502" y="4488575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/>
            <p:cNvSpPr/>
            <p:nvPr/>
          </p:nvSpPr>
          <p:spPr>
            <a:xfrm>
              <a:off x="2634155" y="3712928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/>
            <p:cNvSpPr/>
            <p:nvPr/>
          </p:nvSpPr>
          <p:spPr>
            <a:xfrm>
              <a:off x="2096542" y="4353389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/>
            <p:cNvSpPr/>
            <p:nvPr/>
          </p:nvSpPr>
          <p:spPr>
            <a:xfrm>
              <a:off x="1674756" y="3401302"/>
              <a:ext cx="121445" cy="121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/>
            <p:cNvSpPr/>
            <p:nvPr/>
          </p:nvSpPr>
          <p:spPr>
            <a:xfrm>
              <a:off x="4197313" y="5650910"/>
              <a:ext cx="121445" cy="12144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3" name="Connettore 2 72"/>
            <p:cNvCxnSpPr/>
            <p:nvPr/>
          </p:nvCxnSpPr>
          <p:spPr>
            <a:xfrm rot="16200000" flipH="1">
              <a:off x="2507588" y="4049940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2 73"/>
            <p:cNvCxnSpPr/>
            <p:nvPr/>
          </p:nvCxnSpPr>
          <p:spPr>
            <a:xfrm rot="12420000" flipH="1">
              <a:off x="2235708" y="438522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/>
            <p:cNvCxnSpPr/>
            <p:nvPr/>
          </p:nvCxnSpPr>
          <p:spPr>
            <a:xfrm rot="8940000" flipH="1">
              <a:off x="2102816" y="398898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/>
            <p:cNvSpPr txBox="1"/>
            <p:nvPr/>
          </p:nvSpPr>
          <p:spPr>
            <a:xfrm rot="360000">
              <a:off x="2317284" y="44379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77" name="CasellaDiTesto 76"/>
            <p:cNvSpPr txBox="1"/>
            <p:nvPr/>
          </p:nvSpPr>
          <p:spPr>
            <a:xfrm rot="18720000">
              <a:off x="2247692" y="400362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 rot="2400000">
              <a:off x="1916571" y="358759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20 m</a:t>
              </a:r>
              <a:endParaRPr lang="it-IT" sz="1200" dirty="0"/>
            </a:p>
          </p:txBody>
        </p:sp>
        <p:sp>
          <p:nvSpPr>
            <p:cNvPr id="79" name="CasellaDiTesto 78"/>
            <p:cNvSpPr txBox="1"/>
            <p:nvPr/>
          </p:nvSpPr>
          <p:spPr>
            <a:xfrm rot="4260000">
              <a:off x="2669621" y="402588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80" name="CasellaDiTesto 79"/>
            <p:cNvSpPr txBox="1"/>
            <p:nvPr/>
          </p:nvSpPr>
          <p:spPr>
            <a:xfrm rot="2400000">
              <a:off x="3386898" y="490654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</a:t>
              </a:r>
              <a:r>
                <a:rPr lang="it-IT" sz="1200" dirty="0" smtClean="0"/>
                <a:t>5 m</a:t>
              </a:r>
              <a:endParaRPr lang="it-IT" sz="1200" dirty="0"/>
            </a:p>
          </p:txBody>
        </p:sp>
        <p:cxnSp>
          <p:nvCxnSpPr>
            <p:cNvPr id="81" name="Connettore 1 80"/>
            <p:cNvCxnSpPr>
              <a:stCxn id="71" idx="5"/>
            </p:cNvCxnSpPr>
            <p:nvPr/>
          </p:nvCxnSpPr>
          <p:spPr>
            <a:xfrm rot="16200000" flipH="1">
              <a:off x="1819433" y="3463944"/>
              <a:ext cx="579583" cy="661617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ccia a destra 14"/>
            <p:cNvSpPr>
              <a:spLocks noChangeArrowheads="1"/>
            </p:cNvSpPr>
            <p:nvPr/>
          </p:nvSpPr>
          <p:spPr bwMode="auto">
            <a:xfrm rot="2520000">
              <a:off x="895415" y="28975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2505075" y="3297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49" name="Connettore 1 48"/>
            <p:cNvCxnSpPr/>
            <p:nvPr/>
          </p:nvCxnSpPr>
          <p:spPr>
            <a:xfrm rot="5400000">
              <a:off x="1879603" y="3594102"/>
              <a:ext cx="1130296" cy="9524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CasellaDiTesto 98"/>
            <p:cNvSpPr txBox="1"/>
            <p:nvPr/>
          </p:nvSpPr>
          <p:spPr>
            <a:xfrm>
              <a:off x="1819275" y="4186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</a:rPr>
                <a:t>3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CasellaDiTesto 99"/>
            <p:cNvSpPr txBox="1"/>
            <p:nvPr/>
          </p:nvSpPr>
          <p:spPr>
            <a:xfrm rot="-3000000">
              <a:off x="473074" y="5126038"/>
              <a:ext cx="1863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dirty="0" smtClean="0">
                  <a:solidFill>
                    <a:srgbClr val="FFFF00"/>
                  </a:solidFill>
                </a:rPr>
                <a:t>monitoring line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4" name="Gruppo 103"/>
          <p:cNvGrpSpPr/>
          <p:nvPr/>
        </p:nvGrpSpPr>
        <p:grpSpPr>
          <a:xfrm>
            <a:off x="5688013" y="1050925"/>
            <a:ext cx="3348037" cy="536575"/>
            <a:chOff x="5688013" y="1050925"/>
            <a:chExt cx="3348037" cy="536575"/>
          </a:xfrm>
        </p:grpSpPr>
        <p:sp>
          <p:nvSpPr>
            <p:cNvPr id="22" name="CasellaDiTesto 21"/>
            <p:cNvSpPr txBox="1"/>
            <p:nvPr/>
          </p:nvSpPr>
          <p:spPr bwMode="auto">
            <a:xfrm>
              <a:off x="8662988" y="105727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3" name="CasellaDiTesto 22"/>
            <p:cNvSpPr txBox="1"/>
            <p:nvPr/>
          </p:nvSpPr>
          <p:spPr bwMode="auto">
            <a:xfrm>
              <a:off x="5872163" y="105092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3" name="Rettangolo 102"/>
            <p:cNvSpPr/>
            <p:nvPr/>
          </p:nvSpPr>
          <p:spPr bwMode="auto">
            <a:xfrm>
              <a:off x="5816600" y="1460500"/>
              <a:ext cx="12700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21" name="Connettore 1 20"/>
            <p:cNvCxnSpPr/>
            <p:nvPr/>
          </p:nvCxnSpPr>
          <p:spPr bwMode="auto">
            <a:xfrm>
              <a:off x="5688013" y="1544638"/>
              <a:ext cx="3348037" cy="0"/>
            </a:xfrm>
            <a:prstGeom prst="line">
              <a:avLst/>
            </a:prstGeom>
            <a:ln w="762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CasellaDiTesto 104"/>
          <p:cNvSpPr txBox="1"/>
          <p:nvPr/>
        </p:nvSpPr>
        <p:spPr>
          <a:xfrm>
            <a:off x="2070100" y="1663700"/>
            <a:ext cx="2795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/>
              <a:t>resistivity</a:t>
            </a:r>
            <a:r>
              <a:rPr lang="it-IT" sz="1300" dirty="0" smtClean="0"/>
              <a:t> </a:t>
            </a:r>
            <a:r>
              <a:rPr lang="it-IT" sz="1300" dirty="0" err="1" smtClean="0"/>
              <a:t>ratio</a:t>
            </a:r>
            <a:r>
              <a:rPr lang="it-IT" sz="1300" dirty="0" smtClean="0"/>
              <a:t> </a:t>
            </a:r>
            <a:r>
              <a:rPr lang="it-IT" sz="1300" dirty="0" err="1" smtClean="0"/>
              <a:t>w.r.t.</a:t>
            </a:r>
            <a:r>
              <a:rPr lang="it-IT" sz="1300" dirty="0" smtClean="0"/>
              <a:t> background</a:t>
            </a:r>
            <a:endParaRPr lang="it-IT" sz="1300" dirty="0"/>
          </a:p>
        </p:txBody>
      </p:sp>
      <p:sp>
        <p:nvSpPr>
          <p:cNvPr id="106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 t="5511"/>
          <a:stretch>
            <a:fillRect/>
          </a:stretch>
        </p:blipFill>
        <p:spPr bwMode="auto">
          <a:xfrm>
            <a:off x="5759450" y="1397000"/>
            <a:ext cx="3097213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6011863" y="1557338"/>
            <a:ext cx="2808287" cy="7191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6" name="Connettore 1 15"/>
          <p:cNvCxnSpPr/>
          <p:nvPr/>
        </p:nvCxnSpPr>
        <p:spPr>
          <a:xfrm>
            <a:off x="5651500" y="2276475"/>
            <a:ext cx="334803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37013"/>
            <a:ext cx="215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54"/>
          <p:cNvGrpSpPr>
            <a:grpSpLocks/>
          </p:cNvGrpSpPr>
          <p:nvPr/>
        </p:nvGrpSpPr>
        <p:grpSpPr bwMode="auto">
          <a:xfrm>
            <a:off x="179388" y="1166813"/>
            <a:ext cx="5009705" cy="1182687"/>
            <a:chOff x="178947" y="1167135"/>
            <a:chExt cx="5010059" cy="1182365"/>
          </a:xfrm>
        </p:grpSpPr>
        <p:pic>
          <p:nvPicPr>
            <p:cNvPr id="76813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0508" y="1916832"/>
              <a:ext cx="3125888" cy="43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CasellaDiTesto 57"/>
            <p:cNvSpPr txBox="1"/>
            <p:nvPr/>
          </p:nvSpPr>
          <p:spPr>
            <a:xfrm>
              <a:off x="178947" y="1167135"/>
              <a:ext cx="5010059" cy="4000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 err="1"/>
                <a:t>Time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4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/>
                <a:t>(</a:t>
              </a:r>
              <a:r>
                <a:rPr lang="it-IT" sz="2000" dirty="0" err="1"/>
                <a:t>hh</a:t>
              </a:r>
              <a:r>
                <a:rPr lang="it-IT" sz="2000" dirty="0"/>
                <a:t>:mm): </a:t>
              </a:r>
              <a:r>
                <a:rPr lang="it-IT" sz="2000" b="1" dirty="0">
                  <a:solidFill>
                    <a:srgbClr val="FF0000"/>
                  </a:solidFill>
                </a:rPr>
                <a:t>03:27</a:t>
              </a:r>
              <a:r>
                <a:rPr lang="it-IT" sz="2000" dirty="0">
                  <a:solidFill>
                    <a:srgbClr val="002060"/>
                  </a:solidFill>
                </a:rPr>
                <a:t>  </a:t>
              </a:r>
              <a:r>
                <a:rPr lang="it-IT" sz="2000" dirty="0" err="1"/>
                <a:t>after</a:t>
              </a:r>
              <a:r>
                <a:rPr lang="it-IT" sz="2000" dirty="0"/>
                <a:t> </a:t>
              </a:r>
              <a:r>
                <a:rPr lang="it-IT" sz="2000" dirty="0" err="1"/>
                <a:t>injection</a:t>
              </a:r>
              <a:r>
                <a:rPr lang="it-IT" sz="2000" dirty="0"/>
                <a:t>  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7456488" y="1890713"/>
            <a:ext cx="12923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70C0"/>
                </a:solidFill>
              </a:rPr>
              <a:t>water table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165100" y="2542620"/>
            <a:ext cx="5334000" cy="4162097"/>
            <a:chOff x="165100" y="2542620"/>
            <a:chExt cx="5334000" cy="4162097"/>
          </a:xfrm>
        </p:grpSpPr>
        <p:pic>
          <p:nvPicPr>
            <p:cNvPr id="29" name="Picture 2" descr="E:\Giorgio\GSA\settolo.jpg"/>
            <p:cNvPicPr>
              <a:picLocks noChangeAspect="1" noChangeArrowheads="1"/>
            </p:cNvPicPr>
            <p:nvPr/>
          </p:nvPicPr>
          <p:blipFill>
            <a:blip r:embed="rId6"/>
            <a:srcRect l="24824" t="27120" r="41672" b="35904"/>
            <a:stretch>
              <a:fillRect/>
            </a:stretch>
          </p:blipFill>
          <p:spPr bwMode="auto">
            <a:xfrm>
              <a:off x="165100" y="2542620"/>
              <a:ext cx="5334000" cy="4162097"/>
            </a:xfrm>
            <a:prstGeom prst="rect">
              <a:avLst/>
            </a:prstGeom>
            <a:noFill/>
          </p:spPr>
        </p:pic>
        <p:cxnSp>
          <p:nvCxnSpPr>
            <p:cNvPr id="30" name="Connettore 1 29"/>
            <p:cNvCxnSpPr>
              <a:stCxn id="31" idx="5"/>
            </p:cNvCxnSpPr>
            <p:nvPr/>
          </p:nvCxnSpPr>
          <p:spPr>
            <a:xfrm rot="16200000" flipH="1">
              <a:off x="3062598" y="4531798"/>
              <a:ext cx="1077507" cy="1198379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e 30"/>
            <p:cNvSpPr/>
            <p:nvPr/>
          </p:nvSpPr>
          <p:spPr>
            <a:xfrm>
              <a:off x="2898502" y="4488575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31"/>
            <p:cNvSpPr/>
            <p:nvPr/>
          </p:nvSpPr>
          <p:spPr>
            <a:xfrm>
              <a:off x="2634155" y="3712928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e 32"/>
            <p:cNvSpPr/>
            <p:nvPr/>
          </p:nvSpPr>
          <p:spPr>
            <a:xfrm>
              <a:off x="2096542" y="4353389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e 33"/>
            <p:cNvSpPr/>
            <p:nvPr/>
          </p:nvSpPr>
          <p:spPr>
            <a:xfrm>
              <a:off x="1674756" y="3401302"/>
              <a:ext cx="121445" cy="121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e 34"/>
            <p:cNvSpPr/>
            <p:nvPr/>
          </p:nvSpPr>
          <p:spPr>
            <a:xfrm>
              <a:off x="4197313" y="5650910"/>
              <a:ext cx="121445" cy="12144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7" name="Connettore 2 36"/>
            <p:cNvCxnSpPr/>
            <p:nvPr/>
          </p:nvCxnSpPr>
          <p:spPr>
            <a:xfrm rot="16200000" flipH="1">
              <a:off x="2507588" y="4049940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 rot="12420000" flipH="1">
              <a:off x="2235708" y="438522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>
            <a:xfrm rot="8940000" flipH="1">
              <a:off x="2102816" y="398898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 rot="360000">
              <a:off x="2317284" y="44379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4" name="CasellaDiTesto 43"/>
            <p:cNvSpPr txBox="1"/>
            <p:nvPr/>
          </p:nvSpPr>
          <p:spPr>
            <a:xfrm rot="18720000">
              <a:off x="2247692" y="400362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6" name="CasellaDiTesto 45"/>
            <p:cNvSpPr txBox="1"/>
            <p:nvPr/>
          </p:nvSpPr>
          <p:spPr>
            <a:xfrm rot="2400000">
              <a:off x="1916571" y="358759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20 m</a:t>
              </a:r>
              <a:endParaRPr lang="it-IT" sz="1200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 rot="4260000">
              <a:off x="2669621" y="402588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 rot="2400000">
              <a:off x="3386898" y="490654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</a:t>
              </a:r>
              <a:r>
                <a:rPr lang="it-IT" sz="1200" dirty="0" smtClean="0"/>
                <a:t>5 m</a:t>
              </a:r>
              <a:endParaRPr lang="it-IT" sz="1200" dirty="0"/>
            </a:p>
          </p:txBody>
        </p:sp>
        <p:cxnSp>
          <p:nvCxnSpPr>
            <p:cNvPr id="52" name="Connettore 1 51"/>
            <p:cNvCxnSpPr>
              <a:stCxn id="34" idx="5"/>
            </p:cNvCxnSpPr>
            <p:nvPr/>
          </p:nvCxnSpPr>
          <p:spPr>
            <a:xfrm rot="16200000" flipH="1">
              <a:off x="1819433" y="3463944"/>
              <a:ext cx="579583" cy="661617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ccia a destra 14"/>
            <p:cNvSpPr>
              <a:spLocks noChangeArrowheads="1"/>
            </p:cNvSpPr>
            <p:nvPr/>
          </p:nvSpPr>
          <p:spPr bwMode="auto">
            <a:xfrm rot="2520000">
              <a:off x="895415" y="28975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2505075" y="3297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55" name="Connettore 1 54"/>
            <p:cNvCxnSpPr/>
            <p:nvPr/>
          </p:nvCxnSpPr>
          <p:spPr>
            <a:xfrm rot="5400000">
              <a:off x="1879603" y="3594102"/>
              <a:ext cx="1130296" cy="9524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/>
            <p:cNvSpPr txBox="1"/>
            <p:nvPr/>
          </p:nvSpPr>
          <p:spPr>
            <a:xfrm>
              <a:off x="1819275" y="4186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</a:rPr>
                <a:t>3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 rot="-3000000">
              <a:off x="473074" y="5126038"/>
              <a:ext cx="1863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dirty="0" smtClean="0">
                  <a:solidFill>
                    <a:srgbClr val="FFFF00"/>
                  </a:solidFill>
                </a:rPr>
                <a:t>monitoring line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5688013" y="1050925"/>
            <a:ext cx="3348037" cy="536575"/>
            <a:chOff x="5688013" y="1050925"/>
            <a:chExt cx="3348037" cy="536575"/>
          </a:xfrm>
        </p:grpSpPr>
        <p:sp>
          <p:nvSpPr>
            <p:cNvPr id="60" name="CasellaDiTesto 59"/>
            <p:cNvSpPr txBox="1"/>
            <p:nvPr/>
          </p:nvSpPr>
          <p:spPr bwMode="auto">
            <a:xfrm>
              <a:off x="8662988" y="105727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1" name="CasellaDiTesto 60"/>
            <p:cNvSpPr txBox="1"/>
            <p:nvPr/>
          </p:nvSpPr>
          <p:spPr bwMode="auto">
            <a:xfrm>
              <a:off x="5872163" y="105092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2" name="Rettangolo 61"/>
            <p:cNvSpPr/>
            <p:nvPr/>
          </p:nvSpPr>
          <p:spPr bwMode="auto">
            <a:xfrm>
              <a:off x="5816600" y="1460500"/>
              <a:ext cx="12700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3" name="Connettore 1 62"/>
            <p:cNvCxnSpPr/>
            <p:nvPr/>
          </p:nvCxnSpPr>
          <p:spPr bwMode="auto">
            <a:xfrm>
              <a:off x="5688013" y="1544638"/>
              <a:ext cx="3348037" cy="0"/>
            </a:xfrm>
            <a:prstGeom prst="line">
              <a:avLst/>
            </a:prstGeom>
            <a:ln w="762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CasellaDiTesto 63"/>
          <p:cNvSpPr txBox="1"/>
          <p:nvPr/>
        </p:nvSpPr>
        <p:spPr>
          <a:xfrm>
            <a:off x="2070100" y="1663700"/>
            <a:ext cx="2795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/>
              <a:t>resistivity</a:t>
            </a:r>
            <a:r>
              <a:rPr lang="it-IT" sz="1300" dirty="0" smtClean="0"/>
              <a:t> </a:t>
            </a:r>
            <a:r>
              <a:rPr lang="it-IT" sz="1300" dirty="0" err="1" smtClean="0"/>
              <a:t>ratio</a:t>
            </a:r>
            <a:r>
              <a:rPr lang="it-IT" sz="1300" dirty="0" smtClean="0"/>
              <a:t> </a:t>
            </a:r>
            <a:r>
              <a:rPr lang="it-IT" sz="1300" dirty="0" err="1" smtClean="0"/>
              <a:t>w.r.t.</a:t>
            </a:r>
            <a:r>
              <a:rPr lang="it-IT" sz="1300" dirty="0" smtClean="0"/>
              <a:t> background</a:t>
            </a:r>
            <a:endParaRPr lang="it-IT" sz="1300" dirty="0"/>
          </a:p>
        </p:txBody>
      </p:sp>
      <p:sp>
        <p:nvSpPr>
          <p:cNvPr id="68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 t="5733"/>
          <a:stretch>
            <a:fillRect/>
          </a:stretch>
        </p:blipFill>
        <p:spPr bwMode="auto">
          <a:xfrm>
            <a:off x="5759450" y="1409700"/>
            <a:ext cx="3101975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6011863" y="1557338"/>
            <a:ext cx="2808287" cy="7191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4" name="Connettore 1 13"/>
          <p:cNvCxnSpPr/>
          <p:nvPr/>
        </p:nvCxnSpPr>
        <p:spPr>
          <a:xfrm>
            <a:off x="5651500" y="2276475"/>
            <a:ext cx="334803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8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37013"/>
            <a:ext cx="215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3"/>
          <p:cNvGrpSpPr>
            <a:grpSpLocks/>
          </p:cNvGrpSpPr>
          <p:nvPr/>
        </p:nvGrpSpPr>
        <p:grpSpPr bwMode="auto">
          <a:xfrm>
            <a:off x="179388" y="1166813"/>
            <a:ext cx="5166799" cy="1182687"/>
            <a:chOff x="178946" y="1167135"/>
            <a:chExt cx="5167071" cy="1182365"/>
          </a:xfrm>
        </p:grpSpPr>
        <p:pic>
          <p:nvPicPr>
            <p:cNvPr id="79885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0508" y="1916832"/>
              <a:ext cx="3125888" cy="43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asellaDiTesto 46"/>
            <p:cNvSpPr txBox="1"/>
            <p:nvPr/>
          </p:nvSpPr>
          <p:spPr>
            <a:xfrm>
              <a:off x="178946" y="1167135"/>
              <a:ext cx="5167071" cy="4000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 err="1"/>
                <a:t>Time</a:t>
              </a:r>
              <a:r>
                <a:rPr lang="it-IT" sz="2000" dirty="0"/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13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/>
                <a:t>(</a:t>
              </a:r>
              <a:r>
                <a:rPr lang="it-IT" sz="2000" dirty="0" err="1"/>
                <a:t>hh</a:t>
              </a:r>
              <a:r>
                <a:rPr lang="it-IT" sz="2000" dirty="0"/>
                <a:t>:mm): </a:t>
              </a:r>
              <a:r>
                <a:rPr lang="it-IT" sz="2000" b="1" dirty="0">
                  <a:solidFill>
                    <a:srgbClr val="FF0000"/>
                  </a:solidFill>
                </a:rPr>
                <a:t>11:30</a:t>
              </a:r>
              <a:r>
                <a:rPr lang="it-IT" sz="2000" dirty="0">
                  <a:solidFill>
                    <a:srgbClr val="FF0000"/>
                  </a:solidFill>
                </a:rPr>
                <a:t> 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 err="1"/>
                <a:t>after</a:t>
              </a:r>
              <a:r>
                <a:rPr lang="it-IT" sz="2000" dirty="0"/>
                <a:t> </a:t>
              </a:r>
              <a:r>
                <a:rPr lang="it-IT" sz="2000" dirty="0" err="1"/>
                <a:t>injection</a:t>
              </a:r>
              <a:r>
                <a:rPr lang="it-IT" sz="2000" dirty="0"/>
                <a:t>  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7456488" y="1890713"/>
            <a:ext cx="12923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70C0"/>
                </a:solidFill>
              </a:rPr>
              <a:t>water table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165100" y="2542620"/>
            <a:ext cx="5334000" cy="4162097"/>
            <a:chOff x="165100" y="2542620"/>
            <a:chExt cx="5334000" cy="4162097"/>
          </a:xfrm>
        </p:grpSpPr>
        <p:pic>
          <p:nvPicPr>
            <p:cNvPr id="30" name="Picture 2" descr="E:\Giorgio\GSA\settolo.jpg"/>
            <p:cNvPicPr>
              <a:picLocks noChangeAspect="1" noChangeArrowheads="1"/>
            </p:cNvPicPr>
            <p:nvPr/>
          </p:nvPicPr>
          <p:blipFill>
            <a:blip r:embed="rId6"/>
            <a:srcRect l="24824" t="27120" r="41672" b="35904"/>
            <a:stretch>
              <a:fillRect/>
            </a:stretch>
          </p:blipFill>
          <p:spPr bwMode="auto">
            <a:xfrm>
              <a:off x="165100" y="2542620"/>
              <a:ext cx="5334000" cy="4162097"/>
            </a:xfrm>
            <a:prstGeom prst="rect">
              <a:avLst/>
            </a:prstGeom>
            <a:noFill/>
          </p:spPr>
        </p:pic>
        <p:cxnSp>
          <p:nvCxnSpPr>
            <p:cNvPr id="31" name="Connettore 1 30"/>
            <p:cNvCxnSpPr>
              <a:stCxn id="32" idx="5"/>
            </p:cNvCxnSpPr>
            <p:nvPr/>
          </p:nvCxnSpPr>
          <p:spPr>
            <a:xfrm rot="16200000" flipH="1">
              <a:off x="3062598" y="4531798"/>
              <a:ext cx="1077507" cy="1198379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e 31"/>
            <p:cNvSpPr/>
            <p:nvPr/>
          </p:nvSpPr>
          <p:spPr>
            <a:xfrm>
              <a:off x="2898502" y="4488575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e 35"/>
            <p:cNvSpPr/>
            <p:nvPr/>
          </p:nvSpPr>
          <p:spPr>
            <a:xfrm>
              <a:off x="2634155" y="3712928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39"/>
            <p:cNvSpPr/>
            <p:nvPr/>
          </p:nvSpPr>
          <p:spPr>
            <a:xfrm>
              <a:off x="2096542" y="4353389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1674756" y="3401302"/>
              <a:ext cx="121445" cy="121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>
              <a:off x="4197313" y="5650910"/>
              <a:ext cx="121445" cy="12144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Connettore 2 42"/>
            <p:cNvCxnSpPr/>
            <p:nvPr/>
          </p:nvCxnSpPr>
          <p:spPr>
            <a:xfrm rot="16200000" flipH="1">
              <a:off x="2507588" y="4049940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 rot="12420000" flipH="1">
              <a:off x="2235708" y="438522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 rot="8940000" flipH="1">
              <a:off x="2102816" y="398898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 rot="360000">
              <a:off x="2317284" y="44379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8" name="CasellaDiTesto 47"/>
            <p:cNvSpPr txBox="1"/>
            <p:nvPr/>
          </p:nvSpPr>
          <p:spPr>
            <a:xfrm rot="18720000">
              <a:off x="2247692" y="400362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 rot="2400000">
              <a:off x="1916571" y="358759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20 m</a:t>
              </a:r>
              <a:endParaRPr lang="it-IT" sz="1200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 rot="4260000">
              <a:off x="2669621" y="402588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 rot="2400000">
              <a:off x="3386898" y="490654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</a:t>
              </a:r>
              <a:r>
                <a:rPr lang="it-IT" sz="1200" dirty="0" smtClean="0"/>
                <a:t>5 m</a:t>
              </a:r>
              <a:endParaRPr lang="it-IT" sz="1200" dirty="0"/>
            </a:p>
          </p:txBody>
        </p:sp>
        <p:cxnSp>
          <p:nvCxnSpPr>
            <p:cNvPr id="52" name="Connettore 1 51"/>
            <p:cNvCxnSpPr>
              <a:stCxn id="41" idx="5"/>
            </p:cNvCxnSpPr>
            <p:nvPr/>
          </p:nvCxnSpPr>
          <p:spPr>
            <a:xfrm rot="16200000" flipH="1">
              <a:off x="1819433" y="3463944"/>
              <a:ext cx="579583" cy="661617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ccia a destra 14"/>
            <p:cNvSpPr>
              <a:spLocks noChangeArrowheads="1"/>
            </p:cNvSpPr>
            <p:nvPr/>
          </p:nvSpPr>
          <p:spPr bwMode="auto">
            <a:xfrm rot="2520000">
              <a:off x="895415" y="28975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2505075" y="3297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57" name="Connettore 1 56"/>
            <p:cNvCxnSpPr/>
            <p:nvPr/>
          </p:nvCxnSpPr>
          <p:spPr>
            <a:xfrm rot="5400000">
              <a:off x="1879603" y="3594102"/>
              <a:ext cx="1130296" cy="9524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/>
            <p:cNvSpPr txBox="1"/>
            <p:nvPr/>
          </p:nvSpPr>
          <p:spPr>
            <a:xfrm>
              <a:off x="1819275" y="4186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</a:rPr>
                <a:t>3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 rot="-3000000">
              <a:off x="473074" y="5126038"/>
              <a:ext cx="1863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dirty="0" smtClean="0">
                  <a:solidFill>
                    <a:srgbClr val="FFFF00"/>
                  </a:solidFill>
                </a:rPr>
                <a:t>monitoring line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0" name="Gruppo 59"/>
          <p:cNvGrpSpPr/>
          <p:nvPr/>
        </p:nvGrpSpPr>
        <p:grpSpPr>
          <a:xfrm>
            <a:off x="5688013" y="1050925"/>
            <a:ext cx="3348037" cy="536575"/>
            <a:chOff x="5688013" y="1050925"/>
            <a:chExt cx="3348037" cy="536575"/>
          </a:xfrm>
        </p:grpSpPr>
        <p:sp>
          <p:nvSpPr>
            <p:cNvPr id="61" name="CasellaDiTesto 60"/>
            <p:cNvSpPr txBox="1"/>
            <p:nvPr/>
          </p:nvSpPr>
          <p:spPr bwMode="auto">
            <a:xfrm>
              <a:off x="8662988" y="105727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2" name="CasellaDiTesto 61"/>
            <p:cNvSpPr txBox="1"/>
            <p:nvPr/>
          </p:nvSpPr>
          <p:spPr bwMode="auto">
            <a:xfrm>
              <a:off x="5872163" y="105092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3" name="Rettangolo 62"/>
            <p:cNvSpPr/>
            <p:nvPr/>
          </p:nvSpPr>
          <p:spPr bwMode="auto">
            <a:xfrm>
              <a:off x="5816600" y="1460500"/>
              <a:ext cx="12700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4" name="Connettore 1 63"/>
            <p:cNvCxnSpPr/>
            <p:nvPr/>
          </p:nvCxnSpPr>
          <p:spPr bwMode="auto">
            <a:xfrm>
              <a:off x="5688013" y="1544638"/>
              <a:ext cx="3348037" cy="0"/>
            </a:xfrm>
            <a:prstGeom prst="line">
              <a:avLst/>
            </a:prstGeom>
            <a:ln w="762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64"/>
          <p:cNvSpPr txBox="1"/>
          <p:nvPr/>
        </p:nvSpPr>
        <p:spPr>
          <a:xfrm>
            <a:off x="2070100" y="1663700"/>
            <a:ext cx="2795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/>
              <a:t>resistivity</a:t>
            </a:r>
            <a:r>
              <a:rPr lang="it-IT" sz="1300" dirty="0" smtClean="0"/>
              <a:t> </a:t>
            </a:r>
            <a:r>
              <a:rPr lang="it-IT" sz="1300" dirty="0" err="1" smtClean="0"/>
              <a:t>ratio</a:t>
            </a:r>
            <a:r>
              <a:rPr lang="it-IT" sz="1300" dirty="0" smtClean="0"/>
              <a:t> </a:t>
            </a:r>
            <a:r>
              <a:rPr lang="it-IT" sz="1300" dirty="0" err="1" smtClean="0"/>
              <a:t>w.r.t.</a:t>
            </a:r>
            <a:r>
              <a:rPr lang="it-IT" sz="1300" dirty="0" smtClean="0"/>
              <a:t> background</a:t>
            </a:r>
            <a:endParaRPr lang="it-IT" sz="1300" dirty="0"/>
          </a:p>
        </p:txBody>
      </p:sp>
      <p:sp>
        <p:nvSpPr>
          <p:cNvPr id="66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 t="5292"/>
          <a:stretch>
            <a:fillRect/>
          </a:stretch>
        </p:blipFill>
        <p:spPr bwMode="auto">
          <a:xfrm>
            <a:off x="5759450" y="1384300"/>
            <a:ext cx="3109913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6011863" y="1557338"/>
            <a:ext cx="2808287" cy="7191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4" name="Connettore 1 13"/>
          <p:cNvCxnSpPr/>
          <p:nvPr/>
        </p:nvCxnSpPr>
        <p:spPr>
          <a:xfrm>
            <a:off x="5651500" y="2276475"/>
            <a:ext cx="334803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902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37013"/>
            <a:ext cx="215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3"/>
          <p:cNvGrpSpPr>
            <a:grpSpLocks/>
          </p:cNvGrpSpPr>
          <p:nvPr/>
        </p:nvGrpSpPr>
        <p:grpSpPr bwMode="auto">
          <a:xfrm>
            <a:off x="179388" y="1166813"/>
            <a:ext cx="5166799" cy="1182687"/>
            <a:chOff x="178946" y="1167135"/>
            <a:chExt cx="5167071" cy="1182365"/>
          </a:xfrm>
        </p:grpSpPr>
        <p:pic>
          <p:nvPicPr>
            <p:cNvPr id="80909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0508" y="1916832"/>
              <a:ext cx="3125888" cy="43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asellaDiTesto 46"/>
            <p:cNvSpPr txBox="1"/>
            <p:nvPr/>
          </p:nvSpPr>
          <p:spPr>
            <a:xfrm>
              <a:off x="178946" y="1167135"/>
              <a:ext cx="5167071" cy="4000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 err="1"/>
                <a:t>Time</a:t>
              </a:r>
              <a:r>
                <a:rPr lang="it-IT" sz="2000" dirty="0"/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21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/>
                <a:t>(</a:t>
              </a:r>
              <a:r>
                <a:rPr lang="it-IT" sz="2000" dirty="0" err="1"/>
                <a:t>hh</a:t>
              </a:r>
              <a:r>
                <a:rPr lang="it-IT" sz="2000" dirty="0"/>
                <a:t>:mm):</a:t>
              </a:r>
              <a:r>
                <a:rPr lang="it-IT" sz="2000" dirty="0">
                  <a:solidFill>
                    <a:schemeClr val="bg1"/>
                  </a:solidFill>
                </a:rPr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21:43</a:t>
              </a:r>
              <a:r>
                <a:rPr lang="it-IT" sz="2000" dirty="0">
                  <a:solidFill>
                    <a:srgbClr val="FF0000"/>
                  </a:solidFill>
                </a:rPr>
                <a:t>  </a:t>
              </a:r>
              <a:r>
                <a:rPr lang="it-IT" sz="2000" dirty="0" err="1"/>
                <a:t>after</a:t>
              </a:r>
              <a:r>
                <a:rPr lang="it-IT" sz="2000" dirty="0"/>
                <a:t> </a:t>
              </a:r>
              <a:r>
                <a:rPr lang="it-IT" sz="2000" dirty="0" err="1"/>
                <a:t>injection</a:t>
              </a:r>
              <a:r>
                <a:rPr lang="it-IT" sz="2000" dirty="0"/>
                <a:t>  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7456488" y="1890713"/>
            <a:ext cx="12923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70C0"/>
                </a:solidFill>
              </a:rPr>
              <a:t>water table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165100" y="2542620"/>
            <a:ext cx="5334000" cy="4162097"/>
            <a:chOff x="165100" y="2542620"/>
            <a:chExt cx="5334000" cy="4162097"/>
          </a:xfrm>
        </p:grpSpPr>
        <p:pic>
          <p:nvPicPr>
            <p:cNvPr id="30" name="Picture 2" descr="E:\Giorgio\GSA\settolo.jpg"/>
            <p:cNvPicPr>
              <a:picLocks noChangeAspect="1" noChangeArrowheads="1"/>
            </p:cNvPicPr>
            <p:nvPr/>
          </p:nvPicPr>
          <p:blipFill>
            <a:blip r:embed="rId6"/>
            <a:srcRect l="24824" t="27120" r="41672" b="35904"/>
            <a:stretch>
              <a:fillRect/>
            </a:stretch>
          </p:blipFill>
          <p:spPr bwMode="auto">
            <a:xfrm>
              <a:off x="165100" y="2542620"/>
              <a:ext cx="5334000" cy="4162097"/>
            </a:xfrm>
            <a:prstGeom prst="rect">
              <a:avLst/>
            </a:prstGeom>
            <a:noFill/>
          </p:spPr>
        </p:pic>
        <p:cxnSp>
          <p:nvCxnSpPr>
            <p:cNvPr id="31" name="Connettore 1 30"/>
            <p:cNvCxnSpPr>
              <a:stCxn id="32" idx="5"/>
            </p:cNvCxnSpPr>
            <p:nvPr/>
          </p:nvCxnSpPr>
          <p:spPr>
            <a:xfrm rot="16200000" flipH="1">
              <a:off x="3062598" y="4531798"/>
              <a:ext cx="1077507" cy="1198379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e 31"/>
            <p:cNvSpPr/>
            <p:nvPr/>
          </p:nvSpPr>
          <p:spPr>
            <a:xfrm>
              <a:off x="2898502" y="4488575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e 35"/>
            <p:cNvSpPr/>
            <p:nvPr/>
          </p:nvSpPr>
          <p:spPr>
            <a:xfrm>
              <a:off x="2634155" y="3712928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39"/>
            <p:cNvSpPr/>
            <p:nvPr/>
          </p:nvSpPr>
          <p:spPr>
            <a:xfrm>
              <a:off x="2096542" y="4353389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1674756" y="3401302"/>
              <a:ext cx="121445" cy="121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>
              <a:off x="4197313" y="5650910"/>
              <a:ext cx="121445" cy="12144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Connettore 2 42"/>
            <p:cNvCxnSpPr/>
            <p:nvPr/>
          </p:nvCxnSpPr>
          <p:spPr>
            <a:xfrm rot="16200000" flipH="1">
              <a:off x="2507588" y="4049940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 rot="12420000" flipH="1">
              <a:off x="2235708" y="438522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 rot="8940000" flipH="1">
              <a:off x="2102816" y="398898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 rot="360000">
              <a:off x="2317284" y="44379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8" name="CasellaDiTesto 47"/>
            <p:cNvSpPr txBox="1"/>
            <p:nvPr/>
          </p:nvSpPr>
          <p:spPr>
            <a:xfrm rot="18720000">
              <a:off x="2247692" y="400362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 rot="2400000">
              <a:off x="1916571" y="358759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20 m</a:t>
              </a:r>
              <a:endParaRPr lang="it-IT" sz="1200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 rot="4260000">
              <a:off x="2669621" y="402588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 rot="2400000">
              <a:off x="3386898" y="490654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</a:t>
              </a:r>
              <a:r>
                <a:rPr lang="it-IT" sz="1200" dirty="0" smtClean="0"/>
                <a:t>5 m</a:t>
              </a:r>
              <a:endParaRPr lang="it-IT" sz="1200" dirty="0"/>
            </a:p>
          </p:txBody>
        </p:sp>
        <p:cxnSp>
          <p:nvCxnSpPr>
            <p:cNvPr id="52" name="Connettore 1 51"/>
            <p:cNvCxnSpPr>
              <a:stCxn id="41" idx="5"/>
            </p:cNvCxnSpPr>
            <p:nvPr/>
          </p:nvCxnSpPr>
          <p:spPr>
            <a:xfrm rot="16200000" flipH="1">
              <a:off x="1819433" y="3463944"/>
              <a:ext cx="579583" cy="661617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ccia a destra 14"/>
            <p:cNvSpPr>
              <a:spLocks noChangeArrowheads="1"/>
            </p:cNvSpPr>
            <p:nvPr/>
          </p:nvSpPr>
          <p:spPr bwMode="auto">
            <a:xfrm rot="2520000">
              <a:off x="895415" y="28975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2505075" y="3297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57" name="Connettore 1 56"/>
            <p:cNvCxnSpPr/>
            <p:nvPr/>
          </p:nvCxnSpPr>
          <p:spPr>
            <a:xfrm rot="5400000">
              <a:off x="1879603" y="3594102"/>
              <a:ext cx="1130296" cy="9524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/>
            <p:cNvSpPr txBox="1"/>
            <p:nvPr/>
          </p:nvSpPr>
          <p:spPr>
            <a:xfrm>
              <a:off x="1819275" y="4186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</a:rPr>
                <a:t>3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 rot="-3000000">
              <a:off x="473074" y="5126038"/>
              <a:ext cx="1863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dirty="0" smtClean="0">
                  <a:solidFill>
                    <a:srgbClr val="FFFF00"/>
                  </a:solidFill>
                </a:rPr>
                <a:t>monitoring line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0" name="Gruppo 59"/>
          <p:cNvGrpSpPr/>
          <p:nvPr/>
        </p:nvGrpSpPr>
        <p:grpSpPr>
          <a:xfrm>
            <a:off x="5688013" y="1050925"/>
            <a:ext cx="3348037" cy="536575"/>
            <a:chOff x="5688013" y="1050925"/>
            <a:chExt cx="3348037" cy="536575"/>
          </a:xfrm>
        </p:grpSpPr>
        <p:sp>
          <p:nvSpPr>
            <p:cNvPr id="61" name="CasellaDiTesto 60"/>
            <p:cNvSpPr txBox="1"/>
            <p:nvPr/>
          </p:nvSpPr>
          <p:spPr bwMode="auto">
            <a:xfrm>
              <a:off x="8662988" y="105727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2" name="CasellaDiTesto 61"/>
            <p:cNvSpPr txBox="1"/>
            <p:nvPr/>
          </p:nvSpPr>
          <p:spPr bwMode="auto">
            <a:xfrm>
              <a:off x="5872163" y="105092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3" name="Rettangolo 62"/>
            <p:cNvSpPr/>
            <p:nvPr/>
          </p:nvSpPr>
          <p:spPr bwMode="auto">
            <a:xfrm>
              <a:off x="5816600" y="1460500"/>
              <a:ext cx="12700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4" name="Connettore 1 63"/>
            <p:cNvCxnSpPr/>
            <p:nvPr/>
          </p:nvCxnSpPr>
          <p:spPr bwMode="auto">
            <a:xfrm>
              <a:off x="5688013" y="1544638"/>
              <a:ext cx="3348037" cy="0"/>
            </a:xfrm>
            <a:prstGeom prst="line">
              <a:avLst/>
            </a:prstGeom>
            <a:ln w="762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64"/>
          <p:cNvSpPr txBox="1"/>
          <p:nvPr/>
        </p:nvSpPr>
        <p:spPr>
          <a:xfrm>
            <a:off x="2070100" y="1663700"/>
            <a:ext cx="2795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/>
              <a:t>resistivity</a:t>
            </a:r>
            <a:r>
              <a:rPr lang="it-IT" sz="1300" dirty="0" smtClean="0"/>
              <a:t> </a:t>
            </a:r>
            <a:r>
              <a:rPr lang="it-IT" sz="1300" dirty="0" err="1" smtClean="0"/>
              <a:t>ratio</a:t>
            </a:r>
            <a:r>
              <a:rPr lang="it-IT" sz="1300" dirty="0" smtClean="0"/>
              <a:t> </a:t>
            </a:r>
            <a:r>
              <a:rPr lang="it-IT" sz="1300" dirty="0" err="1" smtClean="0"/>
              <a:t>w.r.t.</a:t>
            </a:r>
            <a:r>
              <a:rPr lang="it-IT" sz="1300" dirty="0" smtClean="0"/>
              <a:t> background</a:t>
            </a:r>
            <a:endParaRPr lang="it-IT" sz="1300" dirty="0"/>
          </a:p>
        </p:txBody>
      </p:sp>
      <p:sp>
        <p:nvSpPr>
          <p:cNvPr id="66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/>
          <a:srcRect t="5511"/>
          <a:stretch>
            <a:fillRect/>
          </a:stretch>
        </p:blipFill>
        <p:spPr bwMode="auto">
          <a:xfrm>
            <a:off x="5759450" y="1397000"/>
            <a:ext cx="311785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6011863" y="1557338"/>
            <a:ext cx="2808287" cy="71913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4" name="Connettore 1 13"/>
          <p:cNvCxnSpPr/>
          <p:nvPr/>
        </p:nvCxnSpPr>
        <p:spPr>
          <a:xfrm>
            <a:off x="5651500" y="2276475"/>
            <a:ext cx="334803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037013"/>
            <a:ext cx="2159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3"/>
          <p:cNvGrpSpPr>
            <a:grpSpLocks/>
          </p:cNvGrpSpPr>
          <p:nvPr/>
        </p:nvGrpSpPr>
        <p:grpSpPr bwMode="auto">
          <a:xfrm>
            <a:off x="179388" y="1166813"/>
            <a:ext cx="5166799" cy="1182687"/>
            <a:chOff x="178946" y="1167135"/>
            <a:chExt cx="5167071" cy="1182365"/>
          </a:xfrm>
        </p:grpSpPr>
        <p:pic>
          <p:nvPicPr>
            <p:cNvPr id="81933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0508" y="1916832"/>
              <a:ext cx="3125888" cy="43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CasellaDiTesto 46"/>
            <p:cNvSpPr txBox="1"/>
            <p:nvPr/>
          </p:nvSpPr>
          <p:spPr>
            <a:xfrm>
              <a:off x="178946" y="1167135"/>
              <a:ext cx="5167071" cy="4000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dirty="0" err="1"/>
                <a:t>Time</a:t>
              </a:r>
              <a:r>
                <a:rPr lang="it-IT" sz="2000" dirty="0"/>
                <a:t> </a:t>
              </a:r>
              <a:r>
                <a:rPr lang="it-IT" sz="2000" b="1" dirty="0">
                  <a:solidFill>
                    <a:srgbClr val="FF0000"/>
                  </a:solidFill>
                </a:rPr>
                <a:t>26</a:t>
              </a:r>
              <a:r>
                <a:rPr lang="it-IT" sz="2000" dirty="0">
                  <a:solidFill>
                    <a:srgbClr val="002060"/>
                  </a:solidFill>
                </a:rPr>
                <a:t> </a:t>
              </a:r>
              <a:r>
                <a:rPr lang="it-IT" sz="2000" dirty="0"/>
                <a:t>(</a:t>
              </a:r>
              <a:r>
                <a:rPr lang="it-IT" sz="2000" dirty="0" err="1"/>
                <a:t>hh</a:t>
              </a:r>
              <a:r>
                <a:rPr lang="it-IT" sz="2000" dirty="0"/>
                <a:t>:mm): </a:t>
              </a:r>
              <a:r>
                <a:rPr lang="it-IT" sz="2000" b="1" dirty="0">
                  <a:solidFill>
                    <a:srgbClr val="FF0000"/>
                  </a:solidFill>
                </a:rPr>
                <a:t>54:27</a:t>
              </a:r>
              <a:r>
                <a:rPr lang="it-IT" sz="2000" dirty="0">
                  <a:solidFill>
                    <a:srgbClr val="002060"/>
                  </a:solidFill>
                </a:rPr>
                <a:t>  </a:t>
              </a:r>
              <a:r>
                <a:rPr lang="it-IT" sz="2000" dirty="0" err="1"/>
                <a:t>after</a:t>
              </a:r>
              <a:r>
                <a:rPr lang="it-IT" sz="2000" dirty="0"/>
                <a:t> </a:t>
              </a:r>
              <a:r>
                <a:rPr lang="it-IT" sz="2000" dirty="0" err="1"/>
                <a:t>injection</a:t>
              </a:r>
              <a:r>
                <a:rPr lang="it-IT" sz="2000" dirty="0"/>
                <a:t>  </a:t>
              </a:r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7456488" y="1890713"/>
            <a:ext cx="129234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70C0"/>
                </a:solidFill>
              </a:rPr>
              <a:t>water table</a:t>
            </a:r>
          </a:p>
        </p:txBody>
      </p:sp>
      <p:grpSp>
        <p:nvGrpSpPr>
          <p:cNvPr id="31" name="Gruppo 30"/>
          <p:cNvGrpSpPr/>
          <p:nvPr/>
        </p:nvGrpSpPr>
        <p:grpSpPr>
          <a:xfrm>
            <a:off x="165100" y="2542620"/>
            <a:ext cx="5334000" cy="4162097"/>
            <a:chOff x="165100" y="2542620"/>
            <a:chExt cx="5334000" cy="4162097"/>
          </a:xfrm>
        </p:grpSpPr>
        <p:pic>
          <p:nvPicPr>
            <p:cNvPr id="32" name="Picture 2" descr="E:\Giorgio\GSA\settolo.jpg"/>
            <p:cNvPicPr>
              <a:picLocks noChangeAspect="1" noChangeArrowheads="1"/>
            </p:cNvPicPr>
            <p:nvPr/>
          </p:nvPicPr>
          <p:blipFill>
            <a:blip r:embed="rId6"/>
            <a:srcRect l="24824" t="27120" r="41672" b="35904"/>
            <a:stretch>
              <a:fillRect/>
            </a:stretch>
          </p:blipFill>
          <p:spPr bwMode="auto">
            <a:xfrm>
              <a:off x="165100" y="2542620"/>
              <a:ext cx="5334000" cy="4162097"/>
            </a:xfrm>
            <a:prstGeom prst="rect">
              <a:avLst/>
            </a:prstGeom>
            <a:noFill/>
          </p:spPr>
        </p:pic>
        <p:cxnSp>
          <p:nvCxnSpPr>
            <p:cNvPr id="36" name="Connettore 1 35"/>
            <p:cNvCxnSpPr>
              <a:stCxn id="40" idx="5"/>
            </p:cNvCxnSpPr>
            <p:nvPr/>
          </p:nvCxnSpPr>
          <p:spPr>
            <a:xfrm rot="16200000" flipH="1">
              <a:off x="3062598" y="4531798"/>
              <a:ext cx="1077507" cy="1198379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e 39"/>
            <p:cNvSpPr/>
            <p:nvPr/>
          </p:nvSpPr>
          <p:spPr>
            <a:xfrm>
              <a:off x="2898502" y="4488575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2634155" y="3712928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>
              <a:off x="2096542" y="4353389"/>
              <a:ext cx="121445" cy="121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/>
            <p:cNvSpPr/>
            <p:nvPr/>
          </p:nvSpPr>
          <p:spPr>
            <a:xfrm>
              <a:off x="1674756" y="3401302"/>
              <a:ext cx="121445" cy="121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e 43"/>
            <p:cNvSpPr/>
            <p:nvPr/>
          </p:nvSpPr>
          <p:spPr>
            <a:xfrm>
              <a:off x="4197313" y="5650910"/>
              <a:ext cx="121445" cy="12144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5" name="Connettore 2 44"/>
            <p:cNvCxnSpPr/>
            <p:nvPr/>
          </p:nvCxnSpPr>
          <p:spPr>
            <a:xfrm rot="16200000" flipH="1">
              <a:off x="2507588" y="4049940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12420000" flipH="1">
              <a:off x="2235708" y="438522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/>
            <p:cNvCxnSpPr/>
            <p:nvPr/>
          </p:nvCxnSpPr>
          <p:spPr>
            <a:xfrm rot="8940000" flipH="1">
              <a:off x="2102816" y="3988982"/>
              <a:ext cx="650311" cy="21917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/>
            <p:cNvSpPr txBox="1"/>
            <p:nvPr/>
          </p:nvSpPr>
          <p:spPr>
            <a:xfrm rot="360000">
              <a:off x="2317284" y="44379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0" name="CasellaDiTesto 49"/>
            <p:cNvSpPr txBox="1"/>
            <p:nvPr/>
          </p:nvSpPr>
          <p:spPr>
            <a:xfrm rot="18720000">
              <a:off x="2247692" y="400362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 rot="2400000">
              <a:off x="1916571" y="358759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20 m</a:t>
              </a:r>
              <a:endParaRPr lang="it-IT" sz="1200" dirty="0"/>
            </a:p>
          </p:txBody>
        </p:sp>
        <p:sp>
          <p:nvSpPr>
            <p:cNvPr id="52" name="CasellaDiTesto 51"/>
            <p:cNvSpPr txBox="1"/>
            <p:nvPr/>
          </p:nvSpPr>
          <p:spPr>
            <a:xfrm rot="4260000">
              <a:off x="2669621" y="402588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15 m</a:t>
              </a:r>
              <a:endParaRPr lang="it-IT" sz="1200" dirty="0"/>
            </a:p>
          </p:txBody>
        </p:sp>
        <p:sp>
          <p:nvSpPr>
            <p:cNvPr id="55" name="CasellaDiTesto 54"/>
            <p:cNvSpPr txBox="1"/>
            <p:nvPr/>
          </p:nvSpPr>
          <p:spPr>
            <a:xfrm rot="2400000">
              <a:off x="3386898" y="4906545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</a:t>
              </a:r>
              <a:r>
                <a:rPr lang="it-IT" sz="1200" dirty="0" smtClean="0"/>
                <a:t>5 m</a:t>
              </a:r>
              <a:endParaRPr lang="it-IT" sz="1200" dirty="0"/>
            </a:p>
          </p:txBody>
        </p:sp>
        <p:cxnSp>
          <p:nvCxnSpPr>
            <p:cNvPr id="56" name="Connettore 1 55"/>
            <p:cNvCxnSpPr>
              <a:stCxn id="43" idx="5"/>
            </p:cNvCxnSpPr>
            <p:nvPr/>
          </p:nvCxnSpPr>
          <p:spPr>
            <a:xfrm rot="16200000" flipH="1">
              <a:off x="1819433" y="3463944"/>
              <a:ext cx="579583" cy="661617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ccia a destra 14"/>
            <p:cNvSpPr>
              <a:spLocks noChangeArrowheads="1"/>
            </p:cNvSpPr>
            <p:nvPr/>
          </p:nvSpPr>
          <p:spPr bwMode="auto">
            <a:xfrm rot="2520000">
              <a:off x="895415" y="2897597"/>
              <a:ext cx="725696" cy="316917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2505075" y="3297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59" name="Connettore 1 58"/>
            <p:cNvCxnSpPr/>
            <p:nvPr/>
          </p:nvCxnSpPr>
          <p:spPr>
            <a:xfrm rot="5400000">
              <a:off x="1879603" y="3594102"/>
              <a:ext cx="1130296" cy="9524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819275" y="4186238"/>
              <a:ext cx="2873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</a:rPr>
                <a:t>3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 rot="-3000000">
              <a:off x="473074" y="5126038"/>
              <a:ext cx="1863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dirty="0" smtClean="0">
                  <a:solidFill>
                    <a:srgbClr val="FFFF00"/>
                  </a:solidFill>
                </a:rPr>
                <a:t>monitoring line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uppo 61"/>
          <p:cNvGrpSpPr/>
          <p:nvPr/>
        </p:nvGrpSpPr>
        <p:grpSpPr>
          <a:xfrm>
            <a:off x="5688013" y="1050925"/>
            <a:ext cx="3348037" cy="536575"/>
            <a:chOff x="5688013" y="1050925"/>
            <a:chExt cx="3348037" cy="536575"/>
          </a:xfrm>
        </p:grpSpPr>
        <p:sp>
          <p:nvSpPr>
            <p:cNvPr id="63" name="CasellaDiTesto 62"/>
            <p:cNvSpPr txBox="1"/>
            <p:nvPr/>
          </p:nvSpPr>
          <p:spPr bwMode="auto">
            <a:xfrm>
              <a:off x="8662988" y="105727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4" name="CasellaDiTesto 63"/>
            <p:cNvSpPr txBox="1"/>
            <p:nvPr/>
          </p:nvSpPr>
          <p:spPr bwMode="auto">
            <a:xfrm>
              <a:off x="5872163" y="1050925"/>
              <a:ext cx="2873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65" name="Rettangolo 64"/>
            <p:cNvSpPr/>
            <p:nvPr/>
          </p:nvSpPr>
          <p:spPr bwMode="auto">
            <a:xfrm>
              <a:off x="5816600" y="1460500"/>
              <a:ext cx="127000" cy="127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6" name="Connettore 1 65"/>
            <p:cNvCxnSpPr/>
            <p:nvPr/>
          </p:nvCxnSpPr>
          <p:spPr bwMode="auto">
            <a:xfrm>
              <a:off x="5688013" y="1544638"/>
              <a:ext cx="3348037" cy="0"/>
            </a:xfrm>
            <a:prstGeom prst="line">
              <a:avLst/>
            </a:prstGeom>
            <a:ln w="76200">
              <a:solidFill>
                <a:srgbClr val="FFFF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CasellaDiTesto 66"/>
          <p:cNvSpPr txBox="1"/>
          <p:nvPr/>
        </p:nvSpPr>
        <p:spPr>
          <a:xfrm>
            <a:off x="2070100" y="1663700"/>
            <a:ext cx="2795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 err="1" smtClean="0"/>
              <a:t>resistivity</a:t>
            </a:r>
            <a:r>
              <a:rPr lang="it-IT" sz="1300" dirty="0" smtClean="0"/>
              <a:t> </a:t>
            </a:r>
            <a:r>
              <a:rPr lang="it-IT" sz="1300" dirty="0" err="1" smtClean="0"/>
              <a:t>ratio</a:t>
            </a:r>
            <a:r>
              <a:rPr lang="it-IT" sz="1300" dirty="0" smtClean="0"/>
              <a:t> </a:t>
            </a:r>
            <a:r>
              <a:rPr lang="it-IT" sz="1300" dirty="0" err="1" smtClean="0"/>
              <a:t>w.r.t.</a:t>
            </a:r>
            <a:r>
              <a:rPr lang="it-IT" sz="1300" dirty="0" smtClean="0"/>
              <a:t> background</a:t>
            </a:r>
            <a:endParaRPr lang="it-IT" sz="1300" dirty="0"/>
          </a:p>
        </p:txBody>
      </p:sp>
      <p:sp>
        <p:nvSpPr>
          <p:cNvPr id="68" name="Sottotitolo 8"/>
          <p:cNvSpPr txBox="1">
            <a:spLocks/>
          </p:cNvSpPr>
          <p:nvPr/>
        </p:nvSpPr>
        <p:spPr bwMode="auto">
          <a:xfrm>
            <a:off x="266700" y="715963"/>
            <a:ext cx="858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GB" sz="2200" b="1" dirty="0">
                <a:solidFill>
                  <a:srgbClr val="C00000"/>
                </a:solidFill>
              </a:rPr>
              <a:t> EXPERIMENTAL TEST </a:t>
            </a:r>
            <a:r>
              <a:rPr lang="en-GB" sz="2200" b="1" dirty="0" smtClean="0">
                <a:solidFill>
                  <a:srgbClr val="C00000"/>
                </a:solidFill>
              </a:rPr>
              <a:t>AREA – </a:t>
            </a:r>
            <a:r>
              <a:rPr lang="en-GB" sz="2200" b="1" dirty="0" err="1" smtClean="0">
                <a:solidFill>
                  <a:srgbClr val="C00000"/>
                </a:solidFill>
              </a:rPr>
              <a:t>Valdobbiadene</a:t>
            </a:r>
            <a:r>
              <a:rPr lang="en-GB" sz="2200" b="1" dirty="0" smtClean="0">
                <a:solidFill>
                  <a:srgbClr val="C00000"/>
                </a:solidFill>
              </a:rPr>
              <a:t> – NE Italy</a:t>
            </a:r>
          </a:p>
          <a:p>
            <a:pPr marL="319088" indent="-319088"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endParaRPr lang="en-GB" sz="1200" b="1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194299" y="3060701"/>
            <a:ext cx="3686175" cy="157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indent="-609600" algn="l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r>
              <a:rPr lang="en-US" sz="2000" dirty="0" smtClean="0"/>
              <a:t>Great care must be taken when interpreting ERT results: </a:t>
            </a:r>
          </a:p>
          <a:p>
            <a:pPr indent="-609600" algn="l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endParaRPr lang="en-US" sz="2000" dirty="0" smtClean="0"/>
          </a:p>
          <a:p>
            <a:pPr indent="-609600" algn="l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r>
              <a:rPr lang="en-US" sz="2000" dirty="0" smtClean="0"/>
              <a:t>Resolution depends dramatically on the acquisition configuration</a:t>
            </a:r>
          </a:p>
          <a:p>
            <a:pPr indent="-609600" algn="l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r>
              <a:rPr lang="en-US" sz="2000" dirty="0" smtClean="0"/>
              <a:t>(surface </a:t>
            </a:r>
            <a:r>
              <a:rPr lang="en-US" sz="2000" dirty="0" err="1" smtClean="0"/>
              <a:t>vs</a:t>
            </a:r>
            <a:r>
              <a:rPr lang="en-US" sz="2000" dirty="0" smtClean="0"/>
              <a:t> cross-hole)</a:t>
            </a:r>
            <a:endParaRPr lang="en-US" sz="20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5750" y="777875"/>
            <a:ext cx="8715375" cy="865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CommonBullets" pitchFamily="34" charset="2"/>
              <a:buNone/>
            </a:pPr>
            <a:r>
              <a:rPr lang="en-US" sz="2000" b="1" dirty="0" smtClean="0">
                <a:solidFill>
                  <a:srgbClr val="CC0000"/>
                </a:solidFill>
              </a:rPr>
              <a:t>INFORMATION CONTENT IN</a:t>
            </a:r>
            <a:endParaRPr lang="en-US" sz="2000" b="1" dirty="0">
              <a:solidFill>
                <a:srgbClr val="CC0000"/>
              </a:solidFill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CommonBullets" pitchFamily="34" charset="2"/>
              <a:buNone/>
            </a:pPr>
            <a:r>
              <a:rPr lang="it-IT" sz="2000" b="1" dirty="0">
                <a:solidFill>
                  <a:srgbClr val="CC0000"/>
                </a:solidFill>
              </a:rPr>
              <a:t>TRACER TEST EXPERIMENTS </a:t>
            </a:r>
            <a:r>
              <a:rPr lang="it-IT" sz="2000" b="1" dirty="0" smtClean="0">
                <a:solidFill>
                  <a:srgbClr val="CC0000"/>
                </a:solidFill>
              </a:rPr>
              <a:t>MONITORED WITH ERT</a:t>
            </a:r>
            <a:endParaRPr lang="it-IT" sz="2000" b="1" dirty="0">
              <a:solidFill>
                <a:srgbClr val="CC0000"/>
              </a:solidFill>
            </a:endParaRPr>
          </a:p>
        </p:txBody>
      </p:sp>
      <p:pic>
        <p:nvPicPr>
          <p:cNvPr id="5" name="Immagin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828800"/>
            <a:ext cx="49276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14499" y="5753101"/>
            <a:ext cx="1841501" cy="609599"/>
          </a:xfrm>
          <a:prstGeom prst="rect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indent="-609600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r>
              <a:rPr lang="en-US" sz="1800" dirty="0" smtClean="0">
                <a:solidFill>
                  <a:srgbClr val="CC0000"/>
                </a:solidFill>
              </a:rPr>
              <a:t>Cross-borehole </a:t>
            </a:r>
          </a:p>
          <a:p>
            <a:pPr indent="-609600">
              <a:spcBef>
                <a:spcPts val="0"/>
              </a:spcBef>
              <a:buClr>
                <a:srgbClr val="FF0000"/>
              </a:buClr>
              <a:buFont typeface="CommonBullets" pitchFamily="34" charset="2"/>
              <a:buNone/>
              <a:defRPr/>
            </a:pPr>
            <a:r>
              <a:rPr lang="en-US" sz="1800" dirty="0" smtClean="0">
                <a:solidFill>
                  <a:srgbClr val="CC0000"/>
                </a:solidFill>
              </a:rPr>
              <a:t>ERT results</a:t>
            </a:r>
            <a:endParaRPr lang="en-US" sz="1800" dirty="0"/>
          </a:p>
        </p:txBody>
      </p:sp>
      <p:grpSp>
        <p:nvGrpSpPr>
          <p:cNvPr id="55" name="Gruppo 54"/>
          <p:cNvGrpSpPr/>
          <p:nvPr/>
        </p:nvGrpSpPr>
        <p:grpSpPr>
          <a:xfrm>
            <a:off x="5194300" y="1765300"/>
            <a:ext cx="3898900" cy="4724400"/>
            <a:chOff x="5194300" y="1765300"/>
            <a:chExt cx="3898900" cy="4724400"/>
          </a:xfrm>
        </p:grpSpPr>
        <p:grpSp>
          <p:nvGrpSpPr>
            <p:cNvPr id="53" name="Gruppo 52"/>
            <p:cNvGrpSpPr/>
            <p:nvPr/>
          </p:nvGrpSpPr>
          <p:grpSpPr>
            <a:xfrm>
              <a:off x="5269634" y="1828800"/>
              <a:ext cx="3798166" cy="4546600"/>
              <a:chOff x="5269634" y="1828800"/>
              <a:chExt cx="3798166" cy="4546600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5269634" y="1828800"/>
                <a:ext cx="3798166" cy="4546600"/>
                <a:chOff x="5269634" y="1828800"/>
                <a:chExt cx="3798166" cy="4546600"/>
              </a:xfrm>
            </p:grpSpPr>
            <p:pic>
              <p:nvPicPr>
                <p:cNvPr id="2" name="Immagine 1"/>
                <p:cNvPicPr/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269634" y="1828800"/>
                  <a:ext cx="3798166" cy="38321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Rectangle 7"/>
                <p:cNvSpPr>
                  <a:spLocks noChangeArrowheads="1"/>
                </p:cNvSpPr>
                <p:nvPr/>
              </p:nvSpPr>
              <p:spPr bwMode="auto">
                <a:xfrm>
                  <a:off x="5803899" y="5765801"/>
                  <a:ext cx="1841501" cy="60959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 lIns="90488" tIns="44450" rIns="90488" bIns="44450"/>
                <a:lstStyle/>
                <a:p>
                  <a:pPr indent="-609600">
                    <a:spcBef>
                      <a:spcPts val="0"/>
                    </a:spcBef>
                    <a:buClr>
                      <a:srgbClr val="FF0000"/>
                    </a:buClr>
                    <a:buFont typeface="CommonBullets" pitchFamily="34" charset="2"/>
                    <a:buNone/>
                    <a:defRPr/>
                  </a:pPr>
                  <a:r>
                    <a:rPr lang="en-US" sz="1800" dirty="0" smtClean="0">
                      <a:solidFill>
                        <a:srgbClr val="CC0000"/>
                      </a:solidFill>
                    </a:rPr>
                    <a:t>Surface</a:t>
                  </a:r>
                </a:p>
                <a:p>
                  <a:pPr indent="-609600">
                    <a:spcBef>
                      <a:spcPts val="0"/>
                    </a:spcBef>
                    <a:buClr>
                      <a:srgbClr val="FF0000"/>
                    </a:buClr>
                    <a:buFont typeface="CommonBullets" pitchFamily="34" charset="2"/>
                    <a:buNone/>
                    <a:defRPr/>
                  </a:pPr>
                  <a:r>
                    <a:rPr lang="en-US" sz="1800" dirty="0" smtClean="0">
                      <a:solidFill>
                        <a:srgbClr val="CC0000"/>
                      </a:solidFill>
                    </a:rPr>
                    <a:t>ERT results</a:t>
                  </a:r>
                  <a:endParaRPr lang="en-US" sz="1800" dirty="0"/>
                </a:p>
              </p:txBody>
            </p:sp>
          </p:grpSp>
          <p:grpSp>
            <p:nvGrpSpPr>
              <p:cNvPr id="13" name="Gruppo 12"/>
              <p:cNvGrpSpPr/>
              <p:nvPr/>
            </p:nvGrpSpPr>
            <p:grpSpPr>
              <a:xfrm>
                <a:off x="7618217" y="23769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11" name="Connettore 1 10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Connettore 1 11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" name="Gruppo 13"/>
              <p:cNvGrpSpPr/>
              <p:nvPr/>
            </p:nvGrpSpPr>
            <p:grpSpPr>
              <a:xfrm>
                <a:off x="7618217" y="18365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15" name="Connettore 1 14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Connettore 1 15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" name="Gruppo 16"/>
              <p:cNvGrpSpPr/>
              <p:nvPr/>
            </p:nvGrpSpPr>
            <p:grpSpPr>
              <a:xfrm>
                <a:off x="7618217" y="51319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18" name="Connettore 1 17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Connettore 1 18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0" name="Gruppo 19"/>
              <p:cNvGrpSpPr/>
              <p:nvPr/>
            </p:nvGrpSpPr>
            <p:grpSpPr>
              <a:xfrm>
                <a:off x="7618217" y="40215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21" name="Connettore 1 20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" name="Connettore 1 21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3" name="Gruppo 22"/>
              <p:cNvGrpSpPr/>
              <p:nvPr/>
            </p:nvGrpSpPr>
            <p:grpSpPr>
              <a:xfrm>
                <a:off x="7618217" y="34813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24" name="Connettore 1 23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Connettore 1 24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6" name="Gruppo 25"/>
              <p:cNvGrpSpPr/>
              <p:nvPr/>
            </p:nvGrpSpPr>
            <p:grpSpPr>
              <a:xfrm>
                <a:off x="7618217" y="293273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27" name="Connettore 1 26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Connettore 1 27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9" name="Gruppo 28"/>
              <p:cNvGrpSpPr/>
              <p:nvPr/>
            </p:nvGrpSpPr>
            <p:grpSpPr>
              <a:xfrm>
                <a:off x="7618217" y="45660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30" name="Connettore 1 29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Connettore 1 30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" name="Gruppo 31"/>
              <p:cNvGrpSpPr/>
              <p:nvPr/>
            </p:nvGrpSpPr>
            <p:grpSpPr>
              <a:xfrm>
                <a:off x="6098217" y="23769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33" name="Connettore 1 32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Connettore 1 33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" name="Gruppo 34"/>
              <p:cNvGrpSpPr/>
              <p:nvPr/>
            </p:nvGrpSpPr>
            <p:grpSpPr>
              <a:xfrm>
                <a:off x="6098217" y="18365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36" name="Connettore 1 35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Connettore 1 36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" name="Gruppo 37"/>
              <p:cNvGrpSpPr/>
              <p:nvPr/>
            </p:nvGrpSpPr>
            <p:grpSpPr>
              <a:xfrm>
                <a:off x="6098217" y="51319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39" name="Connettore 1 38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Connettore 1 39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1" name="Gruppo 40"/>
              <p:cNvGrpSpPr/>
              <p:nvPr/>
            </p:nvGrpSpPr>
            <p:grpSpPr>
              <a:xfrm>
                <a:off x="6098217" y="40256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42" name="Connettore 1 41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Connettore 1 42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" name="Gruppo 43"/>
              <p:cNvGrpSpPr/>
              <p:nvPr/>
            </p:nvGrpSpPr>
            <p:grpSpPr>
              <a:xfrm>
                <a:off x="6098217" y="3481355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45" name="Connettore 1 44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Connettore 1 45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" name="Gruppo 46"/>
              <p:cNvGrpSpPr/>
              <p:nvPr/>
            </p:nvGrpSpPr>
            <p:grpSpPr>
              <a:xfrm>
                <a:off x="6098217" y="293273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48" name="Connettore 1 47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Connettore 1 48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" name="Gruppo 49"/>
              <p:cNvGrpSpPr/>
              <p:nvPr/>
            </p:nvGrpSpPr>
            <p:grpSpPr>
              <a:xfrm>
                <a:off x="6098217" y="4566080"/>
                <a:ext cx="249375" cy="402336"/>
                <a:chOff x="6098217" y="2932730"/>
                <a:chExt cx="249375" cy="402336"/>
              </a:xfrm>
            </p:grpSpPr>
            <p:cxnSp>
              <p:nvCxnSpPr>
                <p:cNvPr id="51" name="Connettore 1 50"/>
                <p:cNvCxnSpPr/>
                <p:nvPr/>
              </p:nvCxnSpPr>
              <p:spPr bwMode="auto">
                <a:xfrm rot="16200000" flipV="1">
                  <a:off x="614476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2" name="Connettore 1 51"/>
                <p:cNvCxnSpPr/>
                <p:nvPr/>
              </p:nvCxnSpPr>
              <p:spPr bwMode="auto">
                <a:xfrm rot="16200000" flipV="1">
                  <a:off x="5898712" y="3132235"/>
                  <a:ext cx="402336" cy="33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54" name="Rettangolo 53"/>
            <p:cNvSpPr/>
            <p:nvPr/>
          </p:nvSpPr>
          <p:spPr bwMode="auto">
            <a:xfrm>
              <a:off x="5194300" y="1765300"/>
              <a:ext cx="3898900" cy="47244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56" name="CasellaDiTesto 55"/>
          <p:cNvSpPr txBox="1"/>
          <p:nvPr/>
        </p:nvSpPr>
        <p:spPr>
          <a:xfrm>
            <a:off x="7061200" y="6502400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Perri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JAG, 2012</a:t>
            </a:r>
            <a:endParaRPr lang="it-IT" sz="1400" dirty="0"/>
          </a:p>
        </p:txBody>
      </p:sp>
      <p:sp>
        <p:nvSpPr>
          <p:cNvPr id="57" name="Pagina iniziale 56">
            <a:hlinkClick r:id="rId4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198658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Hydro-geophysics: </a:t>
            </a:r>
            <a:r>
              <a:rPr lang="en-GB" alt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GB" alt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Glimpse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number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applications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l">
              <a:spcAft>
                <a:spcPts val="2400"/>
              </a:spcAft>
              <a:buClr>
                <a:srgbClr val="CC0000"/>
              </a:buClr>
            </a:pPr>
            <a:r>
              <a:rPr lang="en-US" sz="2300" b="1" dirty="0" err="1" smtClean="0">
                <a:solidFill>
                  <a:srgbClr val="C00000"/>
                </a:solidFill>
              </a:rPr>
              <a:t>Hillslope</a:t>
            </a:r>
            <a:r>
              <a:rPr lang="en-US" sz="2300" b="1" dirty="0" smtClean="0">
                <a:solidFill>
                  <a:srgbClr val="C00000"/>
                </a:solidFill>
              </a:rPr>
              <a:t> characterization</a:t>
            </a:r>
            <a:endParaRPr lang="en-US" sz="2300" b="1" dirty="0" smtClean="0"/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Conclusions and outlook</a:t>
            </a:r>
            <a:endParaRPr lang="en-US" sz="23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/>
          <p:cNvPicPr>
            <a:picLocks noChangeAspect="1" noChangeArrowheads="1"/>
          </p:cNvPicPr>
          <p:nvPr/>
        </p:nvPicPr>
        <p:blipFill>
          <a:blip r:embed="rId2"/>
          <a:srcRect t="1985" r="4167" b="862"/>
          <a:stretch>
            <a:fillRect/>
          </a:stretch>
        </p:blipFill>
        <p:spPr bwMode="auto">
          <a:xfrm>
            <a:off x="153988" y="1314450"/>
            <a:ext cx="2519362" cy="411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768600" y="657225"/>
            <a:ext cx="36560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Montemezzo project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857500" y="2117725"/>
            <a:ext cx="2654300" cy="420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773113" y="1636713"/>
            <a:ext cx="88900" cy="127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303213" y="2822575"/>
            <a:ext cx="1376362" cy="52228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156075" eaLnBrk="1" hangingPunct="1"/>
            <a:r>
              <a:rPr lang="it-IT" sz="1400" b="1"/>
              <a:t>St. Vincenzo </a:t>
            </a:r>
          </a:p>
          <a:p>
            <a:pPr algn="l" defTabSz="4156075" eaLnBrk="1" hangingPunct="1"/>
            <a:r>
              <a:rPr lang="it-IT" sz="1400" b="1"/>
              <a:t>Creek basin</a:t>
            </a:r>
          </a:p>
        </p:txBody>
      </p:sp>
      <p:sp>
        <p:nvSpPr>
          <p:cNvPr id="25607" name="Oval 18"/>
          <p:cNvSpPr>
            <a:spLocks noChangeArrowheads="1"/>
          </p:cNvSpPr>
          <p:nvPr/>
        </p:nvSpPr>
        <p:spPr bwMode="auto">
          <a:xfrm>
            <a:off x="2211388" y="2295525"/>
            <a:ext cx="88900" cy="88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560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7863" y="3309938"/>
            <a:ext cx="3810000" cy="285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5486400" y="4483100"/>
            <a:ext cx="3484563" cy="1887538"/>
            <a:chOff x="3478" y="3040"/>
            <a:chExt cx="2195" cy="1189"/>
          </a:xfrm>
        </p:grpSpPr>
        <p:sp>
          <p:nvSpPr>
            <p:cNvPr id="25646" name="Rectangle 41"/>
            <p:cNvSpPr>
              <a:spLocks noChangeArrowheads="1"/>
            </p:cNvSpPr>
            <p:nvPr/>
          </p:nvSpPr>
          <p:spPr bwMode="auto">
            <a:xfrm>
              <a:off x="3478" y="3040"/>
              <a:ext cx="2195" cy="118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5647" name="Picture 42" descr="geralariocappellett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34" y="3086"/>
              <a:ext cx="918" cy="1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48" name="Picture 43" descr="geralariotarg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5" y="3288"/>
              <a:ext cx="1132" cy="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po 20"/>
          <p:cNvGrpSpPr>
            <a:grpSpLocks/>
          </p:cNvGrpSpPr>
          <p:nvPr/>
        </p:nvGrpSpPr>
        <p:grpSpPr bwMode="auto">
          <a:xfrm>
            <a:off x="3765550" y="1436688"/>
            <a:ext cx="4989513" cy="2689225"/>
            <a:chOff x="155579" y="1779588"/>
            <a:chExt cx="8599484" cy="463391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38150" y="1779588"/>
              <a:ext cx="8316913" cy="4633912"/>
              <a:chOff x="276" y="1121"/>
              <a:chExt cx="5239" cy="2919"/>
            </a:xfrm>
          </p:grpSpPr>
          <p:sp>
            <p:nvSpPr>
              <p:cNvPr id="25626" name="Freeform 4"/>
              <p:cNvSpPr>
                <a:spLocks/>
              </p:cNvSpPr>
              <p:nvPr/>
            </p:nvSpPr>
            <p:spPr bwMode="auto">
              <a:xfrm>
                <a:off x="276" y="1121"/>
                <a:ext cx="5238" cy="2919"/>
              </a:xfrm>
              <a:custGeom>
                <a:avLst/>
                <a:gdLst>
                  <a:gd name="T0" fmla="*/ 0 w 5238"/>
                  <a:gd name="T1" fmla="*/ 0 h 2919"/>
                  <a:gd name="T2" fmla="*/ 154 w 5238"/>
                  <a:gd name="T3" fmla="*/ 0 h 2919"/>
                  <a:gd name="T4" fmla="*/ 285 w 5238"/>
                  <a:gd name="T5" fmla="*/ 31 h 2919"/>
                  <a:gd name="T6" fmla="*/ 438 w 5238"/>
                  <a:gd name="T7" fmla="*/ 100 h 2919"/>
                  <a:gd name="T8" fmla="*/ 561 w 5238"/>
                  <a:gd name="T9" fmla="*/ 208 h 2919"/>
                  <a:gd name="T10" fmla="*/ 722 w 5238"/>
                  <a:gd name="T11" fmla="*/ 415 h 2919"/>
                  <a:gd name="T12" fmla="*/ 945 w 5238"/>
                  <a:gd name="T13" fmla="*/ 684 h 2919"/>
                  <a:gd name="T14" fmla="*/ 1137 w 5238"/>
                  <a:gd name="T15" fmla="*/ 922 h 2919"/>
                  <a:gd name="T16" fmla="*/ 1298 w 5238"/>
                  <a:gd name="T17" fmla="*/ 1091 h 2919"/>
                  <a:gd name="T18" fmla="*/ 1437 w 5238"/>
                  <a:gd name="T19" fmla="*/ 1191 h 2919"/>
                  <a:gd name="T20" fmla="*/ 1767 w 5238"/>
                  <a:gd name="T21" fmla="*/ 1383 h 2919"/>
                  <a:gd name="T22" fmla="*/ 2450 w 5238"/>
                  <a:gd name="T23" fmla="*/ 1713 h 2919"/>
                  <a:gd name="T24" fmla="*/ 3003 w 5238"/>
                  <a:gd name="T25" fmla="*/ 1974 h 2919"/>
                  <a:gd name="T26" fmla="*/ 3433 w 5238"/>
                  <a:gd name="T27" fmla="*/ 2166 h 2919"/>
                  <a:gd name="T28" fmla="*/ 3702 w 5238"/>
                  <a:gd name="T29" fmla="*/ 2297 h 2919"/>
                  <a:gd name="T30" fmla="*/ 3833 w 5238"/>
                  <a:gd name="T31" fmla="*/ 2350 h 2919"/>
                  <a:gd name="T32" fmla="*/ 4063 w 5238"/>
                  <a:gd name="T33" fmla="*/ 2389 h 2919"/>
                  <a:gd name="T34" fmla="*/ 4355 w 5238"/>
                  <a:gd name="T35" fmla="*/ 2412 h 2919"/>
                  <a:gd name="T36" fmla="*/ 4516 w 5238"/>
                  <a:gd name="T37" fmla="*/ 2450 h 2919"/>
                  <a:gd name="T38" fmla="*/ 4678 w 5238"/>
                  <a:gd name="T39" fmla="*/ 2573 h 2919"/>
                  <a:gd name="T40" fmla="*/ 4777 w 5238"/>
                  <a:gd name="T41" fmla="*/ 2688 h 2919"/>
                  <a:gd name="T42" fmla="*/ 5000 w 5238"/>
                  <a:gd name="T43" fmla="*/ 2750 h 2919"/>
                  <a:gd name="T44" fmla="*/ 5238 w 5238"/>
                  <a:gd name="T45" fmla="*/ 2742 h 2919"/>
                  <a:gd name="T46" fmla="*/ 5238 w 5238"/>
                  <a:gd name="T47" fmla="*/ 2919 h 2919"/>
                  <a:gd name="T48" fmla="*/ 0 w 5238"/>
                  <a:gd name="T49" fmla="*/ 2919 h 2919"/>
                  <a:gd name="T50" fmla="*/ 0 w 5238"/>
                  <a:gd name="T51" fmla="*/ 0 h 29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38"/>
                  <a:gd name="T79" fmla="*/ 0 h 2919"/>
                  <a:gd name="T80" fmla="*/ 5238 w 5238"/>
                  <a:gd name="T81" fmla="*/ 2919 h 29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38" h="2919">
                    <a:moveTo>
                      <a:pt x="0" y="0"/>
                    </a:moveTo>
                    <a:lnTo>
                      <a:pt x="154" y="0"/>
                    </a:lnTo>
                    <a:lnTo>
                      <a:pt x="285" y="31"/>
                    </a:lnTo>
                    <a:lnTo>
                      <a:pt x="438" y="100"/>
                    </a:lnTo>
                    <a:lnTo>
                      <a:pt x="561" y="208"/>
                    </a:lnTo>
                    <a:lnTo>
                      <a:pt x="722" y="415"/>
                    </a:lnTo>
                    <a:lnTo>
                      <a:pt x="945" y="684"/>
                    </a:lnTo>
                    <a:lnTo>
                      <a:pt x="1137" y="922"/>
                    </a:lnTo>
                    <a:lnTo>
                      <a:pt x="1298" y="1091"/>
                    </a:lnTo>
                    <a:lnTo>
                      <a:pt x="1437" y="1191"/>
                    </a:lnTo>
                    <a:lnTo>
                      <a:pt x="1767" y="1383"/>
                    </a:lnTo>
                    <a:lnTo>
                      <a:pt x="2450" y="1713"/>
                    </a:lnTo>
                    <a:lnTo>
                      <a:pt x="3003" y="1974"/>
                    </a:lnTo>
                    <a:lnTo>
                      <a:pt x="3433" y="2166"/>
                    </a:lnTo>
                    <a:lnTo>
                      <a:pt x="3702" y="2297"/>
                    </a:lnTo>
                    <a:lnTo>
                      <a:pt x="3833" y="2350"/>
                    </a:lnTo>
                    <a:lnTo>
                      <a:pt x="4063" y="2389"/>
                    </a:lnTo>
                    <a:lnTo>
                      <a:pt x="4355" y="2412"/>
                    </a:lnTo>
                    <a:lnTo>
                      <a:pt x="4516" y="2450"/>
                    </a:lnTo>
                    <a:lnTo>
                      <a:pt x="4678" y="2573"/>
                    </a:lnTo>
                    <a:lnTo>
                      <a:pt x="4777" y="2688"/>
                    </a:lnTo>
                    <a:lnTo>
                      <a:pt x="5000" y="2750"/>
                    </a:lnTo>
                    <a:lnTo>
                      <a:pt x="5238" y="2742"/>
                    </a:lnTo>
                    <a:lnTo>
                      <a:pt x="5238" y="2919"/>
                    </a:lnTo>
                    <a:lnTo>
                      <a:pt x="0" y="29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C3A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7" name="Freeform 5"/>
              <p:cNvSpPr>
                <a:spLocks/>
              </p:cNvSpPr>
              <p:nvPr/>
            </p:nvSpPr>
            <p:spPr bwMode="auto">
              <a:xfrm>
                <a:off x="3648" y="3533"/>
                <a:ext cx="1866" cy="376"/>
              </a:xfrm>
              <a:custGeom>
                <a:avLst/>
                <a:gdLst>
                  <a:gd name="T0" fmla="*/ 1375 w 1866"/>
                  <a:gd name="T1" fmla="*/ 253 h 376"/>
                  <a:gd name="T2" fmla="*/ 806 w 1866"/>
                  <a:gd name="T3" fmla="*/ 184 h 376"/>
                  <a:gd name="T4" fmla="*/ 0 w 1866"/>
                  <a:gd name="T5" fmla="*/ 0 h 376"/>
                  <a:gd name="T6" fmla="*/ 200 w 1866"/>
                  <a:gd name="T7" fmla="*/ 92 h 376"/>
                  <a:gd name="T8" fmla="*/ 538 w 1866"/>
                  <a:gd name="T9" fmla="*/ 176 h 376"/>
                  <a:gd name="T10" fmla="*/ 975 w 1866"/>
                  <a:gd name="T11" fmla="*/ 284 h 376"/>
                  <a:gd name="T12" fmla="*/ 1482 w 1866"/>
                  <a:gd name="T13" fmla="*/ 338 h 376"/>
                  <a:gd name="T14" fmla="*/ 1866 w 1866"/>
                  <a:gd name="T15" fmla="*/ 376 h 376"/>
                  <a:gd name="T16" fmla="*/ 1866 w 1866"/>
                  <a:gd name="T17" fmla="*/ 299 h 376"/>
                  <a:gd name="T18" fmla="*/ 1375 w 1866"/>
                  <a:gd name="T19" fmla="*/ 253 h 3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66"/>
                  <a:gd name="T31" fmla="*/ 0 h 376"/>
                  <a:gd name="T32" fmla="*/ 1866 w 1866"/>
                  <a:gd name="T33" fmla="*/ 376 h 3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66" h="376">
                    <a:moveTo>
                      <a:pt x="1375" y="253"/>
                    </a:moveTo>
                    <a:lnTo>
                      <a:pt x="806" y="184"/>
                    </a:lnTo>
                    <a:lnTo>
                      <a:pt x="0" y="0"/>
                    </a:lnTo>
                    <a:lnTo>
                      <a:pt x="200" y="92"/>
                    </a:lnTo>
                    <a:lnTo>
                      <a:pt x="538" y="176"/>
                    </a:lnTo>
                    <a:lnTo>
                      <a:pt x="975" y="284"/>
                    </a:lnTo>
                    <a:lnTo>
                      <a:pt x="1482" y="338"/>
                    </a:lnTo>
                    <a:lnTo>
                      <a:pt x="1866" y="376"/>
                    </a:lnTo>
                    <a:lnTo>
                      <a:pt x="1866" y="299"/>
                    </a:lnTo>
                    <a:lnTo>
                      <a:pt x="1375" y="253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8" name="Freeform 6"/>
              <p:cNvSpPr>
                <a:spLocks/>
              </p:cNvSpPr>
              <p:nvPr/>
            </p:nvSpPr>
            <p:spPr bwMode="auto">
              <a:xfrm>
                <a:off x="5038" y="3787"/>
                <a:ext cx="477" cy="92"/>
              </a:xfrm>
              <a:custGeom>
                <a:avLst/>
                <a:gdLst>
                  <a:gd name="T0" fmla="*/ 0 w 477"/>
                  <a:gd name="T1" fmla="*/ 0 h 92"/>
                  <a:gd name="T2" fmla="*/ 477 w 477"/>
                  <a:gd name="T3" fmla="*/ 0 h 92"/>
                  <a:gd name="T4" fmla="*/ 477 w 477"/>
                  <a:gd name="T5" fmla="*/ 92 h 92"/>
                  <a:gd name="T6" fmla="*/ 238 w 477"/>
                  <a:gd name="T7" fmla="*/ 84 h 92"/>
                  <a:gd name="T8" fmla="*/ 31 w 477"/>
                  <a:gd name="T9" fmla="*/ 46 h 92"/>
                  <a:gd name="T10" fmla="*/ 0 w 477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7"/>
                  <a:gd name="T19" fmla="*/ 0 h 92"/>
                  <a:gd name="T20" fmla="*/ 477 w 477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7" h="92">
                    <a:moveTo>
                      <a:pt x="0" y="0"/>
                    </a:moveTo>
                    <a:lnTo>
                      <a:pt x="477" y="0"/>
                    </a:lnTo>
                    <a:lnTo>
                      <a:pt x="477" y="92"/>
                    </a:lnTo>
                    <a:lnTo>
                      <a:pt x="238" y="84"/>
                    </a:lnTo>
                    <a:lnTo>
                      <a:pt x="31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9" name="Freeform 7"/>
              <p:cNvSpPr>
                <a:spLocks/>
              </p:cNvSpPr>
              <p:nvPr/>
            </p:nvSpPr>
            <p:spPr bwMode="auto">
              <a:xfrm>
                <a:off x="276" y="1160"/>
                <a:ext cx="5238" cy="2880"/>
              </a:xfrm>
              <a:custGeom>
                <a:avLst/>
                <a:gdLst>
                  <a:gd name="T0" fmla="*/ 0 w 5238"/>
                  <a:gd name="T1" fmla="*/ 0 h 2880"/>
                  <a:gd name="T2" fmla="*/ 162 w 5238"/>
                  <a:gd name="T3" fmla="*/ 7 h 2880"/>
                  <a:gd name="T4" fmla="*/ 361 w 5238"/>
                  <a:gd name="T5" fmla="*/ 84 h 2880"/>
                  <a:gd name="T6" fmla="*/ 707 w 5238"/>
                  <a:gd name="T7" fmla="*/ 484 h 2880"/>
                  <a:gd name="T8" fmla="*/ 953 w 5238"/>
                  <a:gd name="T9" fmla="*/ 806 h 2880"/>
                  <a:gd name="T10" fmla="*/ 1229 w 5238"/>
                  <a:gd name="T11" fmla="*/ 1129 h 2880"/>
                  <a:gd name="T12" fmla="*/ 1552 w 5238"/>
                  <a:gd name="T13" fmla="*/ 1344 h 2880"/>
                  <a:gd name="T14" fmla="*/ 2151 w 5238"/>
                  <a:gd name="T15" fmla="*/ 1720 h 2880"/>
                  <a:gd name="T16" fmla="*/ 3034 w 5238"/>
                  <a:gd name="T17" fmla="*/ 2212 h 2880"/>
                  <a:gd name="T18" fmla="*/ 3579 w 5238"/>
                  <a:gd name="T19" fmla="*/ 2473 h 2880"/>
                  <a:gd name="T20" fmla="*/ 4347 w 5238"/>
                  <a:gd name="T21" fmla="*/ 2665 h 2880"/>
                  <a:gd name="T22" fmla="*/ 5238 w 5238"/>
                  <a:gd name="T23" fmla="*/ 2749 h 2880"/>
                  <a:gd name="T24" fmla="*/ 5238 w 5238"/>
                  <a:gd name="T25" fmla="*/ 2880 h 2880"/>
                  <a:gd name="T26" fmla="*/ 0 w 5238"/>
                  <a:gd name="T27" fmla="*/ 2880 h 2880"/>
                  <a:gd name="T28" fmla="*/ 0 w 5238"/>
                  <a:gd name="T29" fmla="*/ 0 h 28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238"/>
                  <a:gd name="T46" fmla="*/ 0 h 2880"/>
                  <a:gd name="T47" fmla="*/ 5238 w 5238"/>
                  <a:gd name="T48" fmla="*/ 2880 h 28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238" h="2880">
                    <a:moveTo>
                      <a:pt x="0" y="0"/>
                    </a:moveTo>
                    <a:lnTo>
                      <a:pt x="162" y="7"/>
                    </a:lnTo>
                    <a:lnTo>
                      <a:pt x="361" y="84"/>
                    </a:lnTo>
                    <a:lnTo>
                      <a:pt x="707" y="484"/>
                    </a:lnTo>
                    <a:lnTo>
                      <a:pt x="953" y="806"/>
                    </a:lnTo>
                    <a:lnTo>
                      <a:pt x="1229" y="1129"/>
                    </a:lnTo>
                    <a:lnTo>
                      <a:pt x="1552" y="1344"/>
                    </a:lnTo>
                    <a:lnTo>
                      <a:pt x="2151" y="1720"/>
                    </a:lnTo>
                    <a:lnTo>
                      <a:pt x="3034" y="2212"/>
                    </a:lnTo>
                    <a:lnTo>
                      <a:pt x="3579" y="2473"/>
                    </a:lnTo>
                    <a:lnTo>
                      <a:pt x="4347" y="2665"/>
                    </a:lnTo>
                    <a:lnTo>
                      <a:pt x="5238" y="2749"/>
                    </a:lnTo>
                    <a:lnTo>
                      <a:pt x="5238" y="2880"/>
                    </a:lnTo>
                    <a:lnTo>
                      <a:pt x="0" y="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z="1400"/>
              </a:p>
            </p:txBody>
          </p:sp>
          <p:sp>
            <p:nvSpPr>
              <p:cNvPr id="25630" name="AutoShape 8"/>
              <p:cNvSpPr>
                <a:spLocks noChangeArrowheads="1"/>
              </p:cNvSpPr>
              <p:nvPr/>
            </p:nvSpPr>
            <p:spPr bwMode="auto">
              <a:xfrm flipV="1">
                <a:off x="4739" y="3697"/>
                <a:ext cx="71" cy="61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31" name="Line 9"/>
              <p:cNvSpPr>
                <a:spLocks noChangeShapeType="1"/>
              </p:cNvSpPr>
              <p:nvPr/>
            </p:nvSpPr>
            <p:spPr bwMode="auto">
              <a:xfrm>
                <a:off x="1628" y="2373"/>
                <a:ext cx="208" cy="1421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2" name="Line 10"/>
              <p:cNvSpPr>
                <a:spLocks noChangeShapeType="1"/>
              </p:cNvSpPr>
              <p:nvPr/>
            </p:nvSpPr>
            <p:spPr bwMode="auto">
              <a:xfrm>
                <a:off x="1772" y="2469"/>
                <a:ext cx="208" cy="1421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3" name="Line 11"/>
              <p:cNvSpPr>
                <a:spLocks noChangeShapeType="1"/>
              </p:cNvSpPr>
              <p:nvPr/>
            </p:nvSpPr>
            <p:spPr bwMode="auto">
              <a:xfrm>
                <a:off x="2012" y="2613"/>
                <a:ext cx="208" cy="1421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4" name="Line 12"/>
              <p:cNvSpPr>
                <a:spLocks noChangeShapeType="1"/>
              </p:cNvSpPr>
              <p:nvPr/>
            </p:nvSpPr>
            <p:spPr bwMode="auto">
              <a:xfrm>
                <a:off x="2440" y="2881"/>
                <a:ext cx="108" cy="1137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5" name="Line 13"/>
              <p:cNvSpPr>
                <a:spLocks noChangeShapeType="1"/>
              </p:cNvSpPr>
              <p:nvPr/>
            </p:nvSpPr>
            <p:spPr bwMode="auto">
              <a:xfrm>
                <a:off x="2880" y="3141"/>
                <a:ext cx="253" cy="883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6" name="Line 14"/>
              <p:cNvSpPr>
                <a:spLocks noChangeShapeType="1"/>
              </p:cNvSpPr>
              <p:nvPr/>
            </p:nvSpPr>
            <p:spPr bwMode="auto">
              <a:xfrm>
                <a:off x="3328" y="3380"/>
                <a:ext cx="177" cy="646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7" name="Line 15"/>
              <p:cNvSpPr>
                <a:spLocks noChangeShapeType="1"/>
              </p:cNvSpPr>
              <p:nvPr/>
            </p:nvSpPr>
            <p:spPr bwMode="auto">
              <a:xfrm flipV="1">
                <a:off x="1428" y="2534"/>
                <a:ext cx="461" cy="715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8" name="Line 16"/>
              <p:cNvSpPr>
                <a:spLocks noChangeShapeType="1"/>
              </p:cNvSpPr>
              <p:nvPr/>
            </p:nvSpPr>
            <p:spPr bwMode="auto">
              <a:xfrm flipV="1">
                <a:off x="1828" y="2857"/>
                <a:ext cx="560" cy="883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39" name="Line 17"/>
              <p:cNvSpPr>
                <a:spLocks noChangeShapeType="1"/>
              </p:cNvSpPr>
              <p:nvPr/>
            </p:nvSpPr>
            <p:spPr bwMode="auto">
              <a:xfrm flipV="1">
                <a:off x="2388" y="3103"/>
                <a:ext cx="415" cy="768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0" name="Line 18"/>
              <p:cNvSpPr>
                <a:spLocks noChangeShapeType="1"/>
              </p:cNvSpPr>
              <p:nvPr/>
            </p:nvSpPr>
            <p:spPr bwMode="auto">
              <a:xfrm flipV="1">
                <a:off x="2888" y="3302"/>
                <a:ext cx="322" cy="669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1" name="Freeform 19"/>
              <p:cNvSpPr>
                <a:spLocks/>
              </p:cNvSpPr>
              <p:nvPr/>
            </p:nvSpPr>
            <p:spPr bwMode="auto">
              <a:xfrm>
                <a:off x="1213" y="3011"/>
                <a:ext cx="2427" cy="514"/>
              </a:xfrm>
              <a:custGeom>
                <a:avLst/>
                <a:gdLst>
                  <a:gd name="T0" fmla="*/ 2427 w 2427"/>
                  <a:gd name="T1" fmla="*/ 514 h 514"/>
                  <a:gd name="T2" fmla="*/ 1813 w 2427"/>
                  <a:gd name="T3" fmla="*/ 399 h 514"/>
                  <a:gd name="T4" fmla="*/ 1007 w 2427"/>
                  <a:gd name="T5" fmla="*/ 222 h 514"/>
                  <a:gd name="T6" fmla="*/ 0 w 2427"/>
                  <a:gd name="T7" fmla="*/ 0 h 5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27"/>
                  <a:gd name="T13" fmla="*/ 0 h 514"/>
                  <a:gd name="T14" fmla="*/ 2427 w 2427"/>
                  <a:gd name="T15" fmla="*/ 514 h 5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27" h="514">
                    <a:moveTo>
                      <a:pt x="2427" y="514"/>
                    </a:moveTo>
                    <a:lnTo>
                      <a:pt x="1813" y="399"/>
                    </a:lnTo>
                    <a:lnTo>
                      <a:pt x="1007" y="22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3399FF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2" name="AutoShape 20"/>
              <p:cNvSpPr>
                <a:spLocks noChangeArrowheads="1"/>
              </p:cNvSpPr>
              <p:nvPr/>
            </p:nvSpPr>
            <p:spPr bwMode="auto">
              <a:xfrm flipV="1">
                <a:off x="1355" y="2993"/>
                <a:ext cx="71" cy="61"/>
              </a:xfrm>
              <a:prstGeom prst="triangle">
                <a:avLst>
                  <a:gd name="adj" fmla="val 50000"/>
                </a:avLst>
              </a:prstGeom>
              <a:solidFill>
                <a:srgbClr val="3399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643" name="Line 21"/>
              <p:cNvSpPr>
                <a:spLocks noChangeShapeType="1"/>
              </p:cNvSpPr>
              <p:nvPr/>
            </p:nvSpPr>
            <p:spPr bwMode="auto">
              <a:xfrm flipV="1">
                <a:off x="3448" y="3633"/>
                <a:ext cx="400" cy="338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4" name="Line 22"/>
              <p:cNvSpPr>
                <a:spLocks noChangeShapeType="1"/>
              </p:cNvSpPr>
              <p:nvPr/>
            </p:nvSpPr>
            <p:spPr bwMode="auto">
              <a:xfrm flipV="1">
                <a:off x="3733" y="3679"/>
                <a:ext cx="314" cy="322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45" name="Line 23"/>
              <p:cNvSpPr>
                <a:spLocks noChangeShapeType="1"/>
              </p:cNvSpPr>
              <p:nvPr/>
            </p:nvSpPr>
            <p:spPr bwMode="auto">
              <a:xfrm>
                <a:off x="3471" y="3448"/>
                <a:ext cx="331" cy="538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546108" y="2265363"/>
              <a:ext cx="710431" cy="1057276"/>
              <a:chOff x="3546109" y="1427"/>
              <a:chExt cx="710431" cy="666"/>
            </a:xfrm>
          </p:grpSpPr>
          <p:sp>
            <p:nvSpPr>
              <p:cNvPr id="25624" name="Line 25"/>
              <p:cNvSpPr>
                <a:spLocks noChangeShapeType="1"/>
              </p:cNvSpPr>
              <p:nvPr/>
            </p:nvSpPr>
            <p:spPr bwMode="auto">
              <a:xfrm>
                <a:off x="3546109" y="1448"/>
                <a:ext cx="0" cy="64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5" name="Text Box 26"/>
              <p:cNvSpPr txBox="1">
                <a:spLocks noChangeArrowheads="1"/>
              </p:cNvSpPr>
              <p:nvPr/>
            </p:nvSpPr>
            <p:spPr bwMode="auto">
              <a:xfrm>
                <a:off x="4255452" y="1427"/>
                <a:ext cx="1088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900">
                    <a:solidFill>
                      <a:srgbClr val="0000FF"/>
                    </a:solidFill>
                  </a:rPr>
                  <a:t>precipitation</a:t>
                </a: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3346449" y="3697290"/>
              <a:ext cx="2074863" cy="669926"/>
              <a:chOff x="2108" y="2329"/>
              <a:chExt cx="1307" cy="422"/>
            </a:xfrm>
          </p:grpSpPr>
          <p:sp>
            <p:nvSpPr>
              <p:cNvPr id="25622" name="Line 28"/>
              <p:cNvSpPr>
                <a:spLocks noChangeShapeType="1"/>
              </p:cNvSpPr>
              <p:nvPr/>
            </p:nvSpPr>
            <p:spPr bwMode="auto">
              <a:xfrm>
                <a:off x="2108" y="2474"/>
                <a:ext cx="561" cy="27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3" name="Text Box 29"/>
              <p:cNvSpPr txBox="1">
                <a:spLocks noChangeArrowheads="1"/>
              </p:cNvSpPr>
              <p:nvPr/>
            </p:nvSpPr>
            <p:spPr bwMode="auto">
              <a:xfrm>
                <a:off x="2182" y="2329"/>
                <a:ext cx="123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900">
                    <a:solidFill>
                      <a:srgbClr val="0000FF"/>
                    </a:solidFill>
                  </a:rPr>
                  <a:t>surface runoff</a:t>
                </a:r>
              </a:p>
            </p:txBody>
          </p:sp>
        </p:grpSp>
        <p:sp>
          <p:nvSpPr>
            <p:cNvPr id="25616" name="Line 30"/>
            <p:cNvSpPr>
              <a:spLocks noChangeShapeType="1"/>
            </p:cNvSpPr>
            <p:nvPr/>
          </p:nvSpPr>
          <p:spPr bwMode="auto">
            <a:xfrm>
              <a:off x="3346450" y="4168775"/>
              <a:ext cx="890588" cy="5000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155579" y="4254502"/>
              <a:ext cx="7112004" cy="2132014"/>
              <a:chOff x="98" y="2680"/>
              <a:chExt cx="4480" cy="1343"/>
            </a:xfrm>
          </p:grpSpPr>
          <p:sp>
            <p:nvSpPr>
              <p:cNvPr id="25619" name="Freeform 32"/>
              <p:cNvSpPr>
                <a:spLocks/>
              </p:cNvSpPr>
              <p:nvPr/>
            </p:nvSpPr>
            <p:spPr bwMode="auto">
              <a:xfrm>
                <a:off x="2120" y="2743"/>
                <a:ext cx="2458" cy="1083"/>
              </a:xfrm>
              <a:custGeom>
                <a:avLst/>
                <a:gdLst>
                  <a:gd name="T0" fmla="*/ 0 w 2673"/>
                  <a:gd name="T1" fmla="*/ 0 h 1206"/>
                  <a:gd name="T2" fmla="*/ 45 w 2673"/>
                  <a:gd name="T3" fmla="*/ 309 h 1206"/>
                  <a:gd name="T4" fmla="*/ 156 w 2673"/>
                  <a:gd name="T5" fmla="*/ 381 h 1206"/>
                  <a:gd name="T6" fmla="*/ 405 w 2673"/>
                  <a:gd name="T7" fmla="*/ 498 h 1206"/>
                  <a:gd name="T8" fmla="*/ 758 w 2673"/>
                  <a:gd name="T9" fmla="*/ 614 h 1206"/>
                  <a:gd name="T10" fmla="*/ 1157 w 2673"/>
                  <a:gd name="T11" fmla="*/ 695 h 1206"/>
                  <a:gd name="T12" fmla="*/ 1475 w 2673"/>
                  <a:gd name="T13" fmla="*/ 705 h 1206"/>
                  <a:gd name="T14" fmla="*/ 1757 w 2673"/>
                  <a:gd name="T15" fmla="*/ 650 h 12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73"/>
                  <a:gd name="T25" fmla="*/ 0 h 1206"/>
                  <a:gd name="T26" fmla="*/ 2673 w 2673"/>
                  <a:gd name="T27" fmla="*/ 1206 h 12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73" h="1206">
                    <a:moveTo>
                      <a:pt x="0" y="0"/>
                    </a:moveTo>
                    <a:lnTo>
                      <a:pt x="69" y="530"/>
                    </a:lnTo>
                    <a:lnTo>
                      <a:pt x="238" y="653"/>
                    </a:lnTo>
                    <a:lnTo>
                      <a:pt x="614" y="853"/>
                    </a:lnTo>
                    <a:lnTo>
                      <a:pt x="1152" y="1052"/>
                    </a:lnTo>
                    <a:lnTo>
                      <a:pt x="1759" y="1190"/>
                    </a:lnTo>
                    <a:lnTo>
                      <a:pt x="2243" y="1206"/>
                    </a:lnTo>
                    <a:lnTo>
                      <a:pt x="2673" y="1114"/>
                    </a:lnTo>
                  </a:path>
                </a:pathLst>
              </a:custGeom>
              <a:noFill/>
              <a:ln w="28575">
                <a:solidFill>
                  <a:srgbClr val="3399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620" name="Text Box 33"/>
              <p:cNvSpPr txBox="1">
                <a:spLocks noChangeArrowheads="1"/>
              </p:cNvSpPr>
              <p:nvPr/>
            </p:nvSpPr>
            <p:spPr bwMode="auto">
              <a:xfrm>
                <a:off x="98" y="3735"/>
                <a:ext cx="3659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900">
                    <a:solidFill>
                      <a:srgbClr val="3399FF"/>
                    </a:solidFill>
                  </a:rPr>
                  <a:t>deep subsurface flow in fractured rock (old water)</a:t>
                </a:r>
              </a:p>
            </p:txBody>
          </p:sp>
          <p:sp>
            <p:nvSpPr>
              <p:cNvPr id="25621" name="Line 34"/>
              <p:cNvSpPr>
                <a:spLocks noChangeShapeType="1"/>
              </p:cNvSpPr>
              <p:nvPr/>
            </p:nvSpPr>
            <p:spPr bwMode="auto">
              <a:xfrm flipH="1" flipV="1">
                <a:off x="2112" y="2680"/>
                <a:ext cx="15" cy="108"/>
              </a:xfrm>
              <a:prstGeom prst="line">
                <a:avLst/>
              </a:prstGeom>
              <a:noFill/>
              <a:ln w="2857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5618" name="Text Box 36"/>
            <p:cNvSpPr txBox="1">
              <a:spLocks noChangeArrowheads="1"/>
            </p:cNvSpPr>
            <p:nvPr/>
          </p:nvSpPr>
          <p:spPr bwMode="auto">
            <a:xfrm>
              <a:off x="3925691" y="4572663"/>
              <a:ext cx="3935025" cy="4572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900">
                  <a:solidFill>
                    <a:srgbClr val="0000FF"/>
                  </a:solidFill>
                </a:rPr>
                <a:t>fast subsurface flow in soil cover</a:t>
              </a:r>
            </a:p>
          </p:txBody>
        </p:sp>
      </p:grp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6687795" y="979562"/>
            <a:ext cx="2381250" cy="157003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Can </a:t>
            </a:r>
            <a:r>
              <a:rPr lang="it-IT" b="1" dirty="0" err="1">
                <a:solidFill>
                  <a:srgbClr val="0000FF"/>
                </a:solidFill>
              </a:rPr>
              <a:t>we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identify</a:t>
            </a:r>
            <a:r>
              <a:rPr lang="it-IT" b="1" dirty="0">
                <a:solidFill>
                  <a:srgbClr val="0000FF"/>
                </a:solidFill>
              </a:rPr>
              <a:t> the </a:t>
            </a:r>
          </a:p>
          <a:p>
            <a:r>
              <a:rPr lang="it-IT" b="1" dirty="0" err="1">
                <a:solidFill>
                  <a:srgbClr val="0000FF"/>
                </a:solidFill>
              </a:rPr>
              <a:t>prevailing</a:t>
            </a:r>
            <a:r>
              <a:rPr lang="it-IT" b="1" dirty="0">
                <a:solidFill>
                  <a:srgbClr val="0000FF"/>
                </a:solidFill>
              </a:rPr>
              <a:t> flow </a:t>
            </a:r>
            <a:r>
              <a:rPr lang="it-IT" b="1" dirty="0" err="1">
                <a:solidFill>
                  <a:srgbClr val="0000FF"/>
                </a:solidFill>
              </a:rPr>
              <a:t>path</a:t>
            </a:r>
            <a:r>
              <a:rPr lang="it-IT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6743700" y="6477000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NSG, 2009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95263" y="2706688"/>
            <a:ext cx="8647112" cy="3535362"/>
            <a:chOff x="195263" y="2706688"/>
            <a:chExt cx="8647112" cy="3535362"/>
          </a:xfrm>
        </p:grpSpPr>
        <p:sp>
          <p:nvSpPr>
            <p:cNvPr id="2059" name="Rectangle 3"/>
            <p:cNvSpPr>
              <a:spLocks noChangeArrowheads="1"/>
            </p:cNvSpPr>
            <p:nvPr/>
          </p:nvSpPr>
          <p:spPr bwMode="auto">
            <a:xfrm>
              <a:off x="195263" y="2706688"/>
              <a:ext cx="8647112" cy="35353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it-IT" altLang="en-US" sz="3600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  <p:graphicFrame>
          <p:nvGraphicFramePr>
            <p:cNvPr id="205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7258921"/>
                </p:ext>
              </p:extLst>
            </p:nvPr>
          </p:nvGraphicFramePr>
          <p:xfrm>
            <a:off x="4095750" y="2962275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0234"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5750" y="2962275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0" name="AutoShape 8"/>
            <p:cNvSpPr>
              <a:spLocks noChangeArrowheads="1"/>
            </p:cNvSpPr>
            <p:nvPr/>
          </p:nvSpPr>
          <p:spPr bwMode="auto">
            <a:xfrm rot="10800000">
              <a:off x="6667500" y="2809875"/>
              <a:ext cx="1447800" cy="1219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t-IT" altLang="en-US"/>
            </a:p>
          </p:txBody>
        </p:sp>
        <p:graphicFrame>
          <p:nvGraphicFramePr>
            <p:cNvPr id="205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7152987"/>
                </p:ext>
              </p:extLst>
            </p:nvPr>
          </p:nvGraphicFramePr>
          <p:xfrm>
            <a:off x="4095750" y="2962275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0235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5750" y="2962275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2893325" y="2962275"/>
              <a:ext cx="3316975" cy="1573213"/>
            </a:xfrm>
            <a:prstGeom prst="rect">
              <a:avLst/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it-IT" altLang="en-US" sz="2400">
                  <a:solidFill>
                    <a:schemeClr val="tx1"/>
                  </a:solidFill>
                  <a:latin typeface="Comic Sans MS" pitchFamily="66" charset="0"/>
                </a:rPr>
                <a:t>PROCESSING</a:t>
              </a:r>
            </a:p>
            <a:p>
              <a:pPr algn="ctr" eaLnBrk="1" hangingPunct="1"/>
              <a:r>
                <a:rPr lang="it-IT" altLang="en-US" sz="2400">
                  <a:solidFill>
                    <a:schemeClr val="tx1"/>
                  </a:solidFill>
                  <a:latin typeface="Comic Sans MS" pitchFamily="66" charset="0"/>
                </a:rPr>
                <a:t>INVERSION</a:t>
              </a:r>
            </a:p>
          </p:txBody>
        </p:sp>
        <p:sp>
          <p:nvSpPr>
            <p:cNvPr id="2062" name="Oval 11"/>
            <p:cNvSpPr>
              <a:spLocks noChangeArrowheads="1"/>
            </p:cNvSpPr>
            <p:nvPr/>
          </p:nvSpPr>
          <p:spPr bwMode="auto">
            <a:xfrm>
              <a:off x="533400" y="4384675"/>
              <a:ext cx="2590800" cy="1828800"/>
            </a:xfrm>
            <a:prstGeom prst="ellipse">
              <a:avLst/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it-IT" altLang="en-US" sz="2400">
                  <a:solidFill>
                    <a:schemeClr val="tx1"/>
                  </a:solidFill>
                  <a:latin typeface="Comic Sans MS" pitchFamily="66" charset="0"/>
                </a:rPr>
                <a:t>distribution</a:t>
              </a:r>
            </a:p>
            <a:p>
              <a:pPr algn="ctr" eaLnBrk="1" hangingPunct="1"/>
              <a:r>
                <a:rPr lang="it-IT" altLang="en-US" sz="2400">
                  <a:solidFill>
                    <a:schemeClr val="tx1"/>
                  </a:solidFill>
                  <a:latin typeface="Comic Sans MS" pitchFamily="66" charset="0"/>
                </a:rPr>
                <a:t>of P(x,y,z)</a:t>
              </a:r>
            </a:p>
            <a:p>
              <a:pPr algn="ctr" eaLnBrk="1" hangingPunct="1"/>
              <a:r>
                <a:rPr lang="it-IT" altLang="en-US" sz="2400">
                  <a:solidFill>
                    <a:schemeClr val="tx1"/>
                  </a:solidFill>
                  <a:latin typeface="Comic Sans MS" pitchFamily="66" charset="0"/>
                </a:rPr>
                <a:t>(estimated)</a:t>
              </a:r>
            </a:p>
          </p:txBody>
        </p:sp>
        <p:sp>
          <p:nvSpPr>
            <p:cNvPr id="2064" name="AutoShape 14"/>
            <p:cNvSpPr>
              <a:spLocks noChangeArrowheads="1"/>
            </p:cNvSpPr>
            <p:nvPr/>
          </p:nvSpPr>
          <p:spPr bwMode="auto">
            <a:xfrm rot="5423636" flipV="1">
              <a:off x="1276350" y="3316288"/>
              <a:ext cx="1447800" cy="1219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  <a:p>
              <a:pPr algn="ctr" eaLnBrk="1" hangingPunct="1"/>
              <a:endParaRPr lang="it-IT" altLang="en-US" sz="2400">
                <a:latin typeface="Comic Sans MS" pitchFamily="66" charset="0"/>
              </a:endParaRPr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7379076" y="5843588"/>
              <a:ext cx="14253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en-US" sz="1800" u="sng">
                  <a:solidFill>
                    <a:schemeClr val="tx1"/>
                  </a:solidFill>
                  <a:latin typeface="Comic Sans MS" pitchFamily="66" charset="0"/>
                </a:rPr>
                <a:t>ANALYSIS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835275" y="4791075"/>
            <a:ext cx="3971925" cy="1219200"/>
            <a:chOff x="2835275" y="4791075"/>
            <a:chExt cx="3971925" cy="1219200"/>
          </a:xfrm>
        </p:grpSpPr>
        <p:sp>
          <p:nvSpPr>
            <p:cNvPr id="2063" name="AutoShape 12"/>
            <p:cNvSpPr>
              <a:spLocks noChangeArrowheads="1"/>
            </p:cNvSpPr>
            <p:nvPr/>
          </p:nvSpPr>
          <p:spPr bwMode="auto">
            <a:xfrm>
              <a:off x="4597400" y="4791075"/>
              <a:ext cx="2209800" cy="1219200"/>
            </a:xfrm>
            <a:prstGeom prst="roundRect">
              <a:avLst>
                <a:gd name="adj" fmla="val 16667"/>
              </a:avLst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it-IT" altLang="en-US" sz="2400" dirty="0">
                  <a:solidFill>
                    <a:schemeClr val="tx1"/>
                  </a:solidFill>
                  <a:latin typeface="Comic Sans MS" pitchFamily="66" charset="0"/>
                </a:rPr>
                <a:t>information</a:t>
              </a:r>
            </a:p>
            <a:p>
              <a:pPr algn="ctr" eaLnBrk="1" hangingPunct="1"/>
              <a:r>
                <a:rPr lang="it-IT" altLang="en-US" sz="2400" dirty="0">
                  <a:solidFill>
                    <a:schemeClr val="tx1"/>
                  </a:solidFill>
                  <a:latin typeface="Comic Sans MS" pitchFamily="66" charset="0"/>
                </a:rPr>
                <a:t>for end </a:t>
              </a:r>
              <a:r>
                <a:rPr lang="it-IT" altLang="en-US" sz="2400" dirty="0" err="1">
                  <a:solidFill>
                    <a:schemeClr val="tx1"/>
                  </a:solidFill>
                  <a:latin typeface="Comic Sans MS" pitchFamily="66" charset="0"/>
                </a:rPr>
                <a:t>users</a:t>
              </a:r>
              <a:endParaRPr lang="it-IT" altLang="en-US" sz="2400" dirty="0">
                <a:solidFill>
                  <a:schemeClr val="tx1"/>
                </a:solidFill>
                <a:latin typeface="Comic Sans MS" pitchFamily="66" charset="0"/>
              </a:endParaRPr>
            </a:p>
            <a:p>
              <a:pPr algn="ctr" eaLnBrk="1" hangingPunct="1"/>
              <a:endParaRPr lang="it-IT" altLang="en-US" sz="600" dirty="0">
                <a:latin typeface="Comic Sans MS" pitchFamily="66" charset="0"/>
              </a:endParaRPr>
            </a:p>
            <a:p>
              <a:pPr algn="ctr" eaLnBrk="1" hangingPunct="1"/>
              <a:r>
                <a:rPr lang="it-IT" altLang="en-US" sz="1200" b="1" dirty="0">
                  <a:solidFill>
                    <a:srgbClr val="C00000"/>
                  </a:solidFill>
                  <a:latin typeface="Comic Sans MS" pitchFamily="66" charset="0"/>
                </a:rPr>
                <a:t>(site </a:t>
              </a:r>
              <a:r>
                <a:rPr lang="it-IT" altLang="en-US" sz="1200" b="1" dirty="0" err="1">
                  <a:solidFill>
                    <a:srgbClr val="C00000"/>
                  </a:solidFill>
                  <a:latin typeface="Comic Sans MS" pitchFamily="66" charset="0"/>
                </a:rPr>
                <a:t>conceptual</a:t>
              </a:r>
              <a:r>
                <a:rPr lang="it-IT" altLang="en-US" sz="1200" b="1" dirty="0">
                  <a:solidFill>
                    <a:srgbClr val="C00000"/>
                  </a:solidFill>
                  <a:latin typeface="Comic Sans MS" pitchFamily="66" charset="0"/>
                </a:rPr>
                <a:t> model)</a:t>
              </a:r>
              <a:endParaRPr lang="it-IT" altLang="en-US" sz="2400" dirty="0">
                <a:latin typeface="Comic Sans MS" pitchFamily="66" charset="0"/>
              </a:endParaRPr>
            </a:p>
          </p:txBody>
        </p:sp>
        <p:sp>
          <p:nvSpPr>
            <p:cNvPr id="2066" name="AutoShape 18"/>
            <p:cNvSpPr>
              <a:spLocks noChangeArrowheads="1"/>
            </p:cNvSpPr>
            <p:nvPr/>
          </p:nvSpPr>
          <p:spPr bwMode="auto">
            <a:xfrm>
              <a:off x="2835275" y="4978400"/>
              <a:ext cx="1670050" cy="582613"/>
            </a:xfrm>
            <a:prstGeom prst="rightArrow">
              <a:avLst>
                <a:gd name="adj1" fmla="val 50000"/>
                <a:gd name="adj2" fmla="val 71662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itchFamily="2" charset="2"/>
                <a:defRPr sz="2600">
                  <a:solidFill>
                    <a:schemeClr val="bg2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t-IT" altLang="en-US"/>
            </a:p>
          </p:txBody>
        </p:sp>
      </p:grp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195263" y="687388"/>
            <a:ext cx="8647112" cy="1839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3600">
                <a:solidFill>
                  <a:srgbClr val="CC0000"/>
                </a:solidFill>
                <a:latin typeface="Comic Sans MS" pitchFamily="66" charset="0"/>
              </a:rPr>
              <a:t>           Physics</a:t>
            </a:r>
          </a:p>
        </p:txBody>
      </p:sp>
      <p:sp>
        <p:nvSpPr>
          <p:cNvPr id="2054" name="Oval 5"/>
          <p:cNvSpPr>
            <a:spLocks noChangeArrowheads="1"/>
          </p:cNvSpPr>
          <p:nvPr/>
        </p:nvSpPr>
        <p:spPr bwMode="auto">
          <a:xfrm>
            <a:off x="381000" y="923925"/>
            <a:ext cx="2133600" cy="1309688"/>
          </a:xfrm>
          <a:prstGeom prst="ellipse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chemeClr val="tx1"/>
                </a:solidFill>
                <a:latin typeface="Comic Sans MS" pitchFamily="66" charset="0"/>
              </a:rPr>
              <a:t>physical </a:t>
            </a:r>
          </a:p>
          <a:p>
            <a:pPr algn="ctr" eaLnBrk="1" hangingPunct="1"/>
            <a:r>
              <a:rPr lang="it-IT" altLang="en-US" sz="2000">
                <a:solidFill>
                  <a:schemeClr val="tx1"/>
                </a:solidFill>
                <a:latin typeface="Comic Sans MS" pitchFamily="66" charset="0"/>
              </a:rPr>
              <a:t>parameter </a:t>
            </a:r>
          </a:p>
          <a:p>
            <a:pPr algn="ctr" eaLnBrk="1" hangingPunct="1"/>
            <a:r>
              <a:rPr lang="it-IT" altLang="en-US" sz="2000">
                <a:solidFill>
                  <a:schemeClr val="tx1"/>
                </a:solidFill>
                <a:latin typeface="Comic Sans MS" pitchFamily="66" charset="0"/>
              </a:rPr>
              <a:t>P(x,y,z)</a:t>
            </a:r>
          </a:p>
        </p:txBody>
      </p:sp>
      <p:sp>
        <p:nvSpPr>
          <p:cNvPr id="2055" name="Oval 6"/>
          <p:cNvSpPr>
            <a:spLocks noChangeArrowheads="1"/>
          </p:cNvSpPr>
          <p:nvPr/>
        </p:nvSpPr>
        <p:spPr bwMode="auto">
          <a:xfrm>
            <a:off x="6821488" y="1855788"/>
            <a:ext cx="2133600" cy="13096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t-IT" altLang="en-US" sz="2400">
              <a:solidFill>
                <a:schemeClr val="tx1"/>
              </a:solidFill>
              <a:latin typeface="Comic Sans MS" pitchFamily="66" charset="0"/>
            </a:endParaRPr>
          </a:p>
          <a:p>
            <a:pPr algn="ctr" eaLnBrk="1" hangingPunct="1"/>
            <a:r>
              <a:rPr lang="it-IT" altLang="en-US" sz="2400">
                <a:solidFill>
                  <a:schemeClr val="tx1"/>
                </a:solidFill>
                <a:latin typeface="Comic Sans MS" pitchFamily="66" charset="0"/>
              </a:rPr>
              <a:t>signal G(x,y)</a:t>
            </a:r>
          </a:p>
          <a:p>
            <a:pPr algn="ctr" eaLnBrk="1" hangingPunct="1"/>
            <a:endParaRPr lang="it-IT" altLang="en-US" sz="24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056" name="AutoShape 13"/>
          <p:cNvSpPr>
            <a:spLocks noChangeArrowheads="1"/>
          </p:cNvSpPr>
          <p:nvPr/>
        </p:nvSpPr>
        <p:spPr bwMode="auto">
          <a:xfrm>
            <a:off x="2686050" y="1184275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t-IT" altLang="en-US" sz="2400">
              <a:latin typeface="Comic Sans MS" pitchFamily="66" charset="0"/>
            </a:endParaRPr>
          </a:p>
        </p:txBody>
      </p:sp>
      <p:sp>
        <p:nvSpPr>
          <p:cNvPr id="2057" name="AutoShape 15"/>
          <p:cNvSpPr>
            <a:spLocks noChangeArrowheads="1"/>
          </p:cNvSpPr>
          <p:nvPr/>
        </p:nvSpPr>
        <p:spPr bwMode="auto">
          <a:xfrm rot="5376364">
            <a:off x="7190581" y="1193007"/>
            <a:ext cx="785813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  <a:p>
            <a:pPr algn="ctr" eaLnBrk="1" hangingPunct="1"/>
            <a:endParaRPr lang="it-IT" altLang="en-US" sz="2400">
              <a:latin typeface="Comic Sans MS" pitchFamily="66" charset="0"/>
            </a:endParaRPr>
          </a:p>
        </p:txBody>
      </p:sp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6831013" y="684213"/>
            <a:ext cx="2008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en-US" sz="1800" u="sng">
                <a:solidFill>
                  <a:schemeClr val="tx1"/>
                </a:solidFill>
                <a:latin typeface="Comic Sans MS" pitchFamily="66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999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8" descr="instruments"/>
          <p:cNvPicPr>
            <a:picLocks noChangeAspect="1" noChangeArrowheads="1"/>
          </p:cNvPicPr>
          <p:nvPr/>
        </p:nvPicPr>
        <p:blipFill>
          <a:blip r:embed="rId2" cstate="print"/>
          <a:srcRect l="510" t="354" r="1019" b="706"/>
          <a:stretch>
            <a:fillRect/>
          </a:stretch>
        </p:blipFill>
        <p:spPr bwMode="auto">
          <a:xfrm>
            <a:off x="528638" y="754063"/>
            <a:ext cx="3876675" cy="607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 rot="15511251" flipV="1">
            <a:off x="1377156" y="3963195"/>
            <a:ext cx="47625" cy="1211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071563" y="3990975"/>
            <a:ext cx="132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b="1"/>
              <a:t>downhill</a:t>
            </a:r>
          </a:p>
        </p:txBody>
      </p:sp>
      <p:sp>
        <p:nvSpPr>
          <p:cNvPr id="5" name="Line 51"/>
          <p:cNvSpPr>
            <a:spLocks noChangeShapeType="1"/>
          </p:cNvSpPr>
          <p:nvPr/>
        </p:nvSpPr>
        <p:spPr bwMode="auto">
          <a:xfrm flipV="1">
            <a:off x="679450" y="1870075"/>
            <a:ext cx="3232150" cy="481013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 type="diamond" w="sm" len="sm"/>
            <a:tailEnd type="diamond" w="sm" len="sm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132138" y="2101850"/>
            <a:ext cx="1781175" cy="3886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343275" y="1970088"/>
            <a:ext cx="5375275" cy="192087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Line 52"/>
          <p:cNvSpPr>
            <a:spLocks noChangeShapeType="1"/>
          </p:cNvSpPr>
          <p:nvPr/>
        </p:nvSpPr>
        <p:spPr bwMode="auto">
          <a:xfrm flipV="1">
            <a:off x="1411288" y="2197100"/>
            <a:ext cx="314325" cy="912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" name="Rectangle 57"/>
          <p:cNvSpPr>
            <a:spLocks noChangeArrowheads="1"/>
          </p:cNvSpPr>
          <p:nvPr/>
        </p:nvSpPr>
        <p:spPr bwMode="auto">
          <a:xfrm>
            <a:off x="4514850" y="1781175"/>
            <a:ext cx="4302125" cy="1566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it-IT" sz="1600" dirty="0" err="1" smtClean="0"/>
              <a:t>We</a:t>
            </a:r>
            <a:r>
              <a:rPr lang="it-IT" sz="1600" dirty="0" smtClean="0"/>
              <a:t> </a:t>
            </a:r>
            <a:r>
              <a:rPr lang="it-IT" sz="1600" dirty="0" err="1"/>
              <a:t>conducted</a:t>
            </a:r>
            <a:r>
              <a:rPr lang="it-IT" sz="1600" dirty="0"/>
              <a:t> </a:t>
            </a:r>
            <a:r>
              <a:rPr lang="it-IT" sz="1600" dirty="0" err="1">
                <a:solidFill>
                  <a:srgbClr val="C00000"/>
                </a:solidFill>
              </a:rPr>
              <a:t>two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irrigation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tests</a:t>
            </a:r>
            <a:r>
              <a:rPr lang="it-IT" sz="1600" dirty="0">
                <a:solidFill>
                  <a:srgbClr val="C00000"/>
                </a:solidFill>
              </a:rPr>
              <a:t> on a </a:t>
            </a:r>
            <a:r>
              <a:rPr lang="it-IT" sz="1600" dirty="0" err="1">
                <a:solidFill>
                  <a:srgbClr val="C00000"/>
                </a:solidFill>
              </a:rPr>
              <a:t>controlled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runoff</a:t>
            </a:r>
            <a:r>
              <a:rPr lang="it-IT" sz="1600" dirty="0">
                <a:solidFill>
                  <a:srgbClr val="C00000"/>
                </a:solidFill>
              </a:rPr>
              <a:t> box</a:t>
            </a:r>
            <a:r>
              <a:rPr lang="it-IT" sz="1600" dirty="0"/>
              <a:t>, </a:t>
            </a:r>
            <a:r>
              <a:rPr lang="it-IT" sz="1600" dirty="0" err="1"/>
              <a:t>equipped</a:t>
            </a:r>
            <a:r>
              <a:rPr lang="it-IT" sz="1600" dirty="0"/>
              <a:t> with TDR, </a:t>
            </a:r>
            <a:r>
              <a:rPr lang="it-IT" sz="1600" dirty="0" err="1"/>
              <a:t>tensiometers</a:t>
            </a:r>
            <a:r>
              <a:rPr lang="it-IT" sz="1600" dirty="0"/>
              <a:t> and </a:t>
            </a:r>
            <a:r>
              <a:rPr lang="it-IT" sz="1600" dirty="0" err="1"/>
              <a:t>boreholes</a:t>
            </a:r>
            <a:r>
              <a:rPr lang="it-IT" sz="1600" dirty="0"/>
              <a:t> </a:t>
            </a:r>
            <a:r>
              <a:rPr lang="it-IT" sz="1600" dirty="0" err="1"/>
              <a:t>having</a:t>
            </a:r>
            <a:r>
              <a:rPr lang="it-IT" sz="1600" dirty="0"/>
              <a:t> </a:t>
            </a:r>
            <a:r>
              <a:rPr lang="it-IT" sz="1600" dirty="0" err="1"/>
              <a:t>electrodes</a:t>
            </a:r>
            <a:r>
              <a:rPr lang="it-IT" sz="1600" dirty="0"/>
              <a:t> </a:t>
            </a:r>
            <a:r>
              <a:rPr lang="it-IT" sz="1600" dirty="0" err="1"/>
              <a:t>installed</a:t>
            </a:r>
            <a:r>
              <a:rPr lang="it-IT" sz="1600" dirty="0"/>
              <a:t> for 3D cross-</a:t>
            </a:r>
            <a:r>
              <a:rPr lang="it-IT" sz="1600" dirty="0" err="1"/>
              <a:t>hole</a:t>
            </a:r>
            <a:r>
              <a:rPr lang="it-IT" sz="1600" dirty="0"/>
              <a:t> ERT.</a:t>
            </a: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1092200" y="3006725"/>
            <a:ext cx="1516063" cy="376238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/>
              <a:t>2D ERT line</a:t>
            </a: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4443413" y="735013"/>
            <a:ext cx="4398962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3200" dirty="0" err="1">
                <a:solidFill>
                  <a:srgbClr val="C00000"/>
                </a:solidFill>
              </a:rPr>
              <a:t>Controlled</a:t>
            </a:r>
            <a:r>
              <a:rPr lang="it-IT" sz="3200" dirty="0">
                <a:solidFill>
                  <a:srgbClr val="C00000"/>
                </a:solidFill>
              </a:rPr>
              <a:t> </a:t>
            </a:r>
            <a:r>
              <a:rPr lang="it-IT" sz="3200" dirty="0" err="1">
                <a:solidFill>
                  <a:srgbClr val="C00000"/>
                </a:solidFill>
              </a:rPr>
              <a:t>irrigation</a:t>
            </a:r>
            <a:r>
              <a:rPr lang="it-IT" sz="3200" dirty="0">
                <a:solidFill>
                  <a:srgbClr val="C00000"/>
                </a:solidFill>
              </a:rPr>
              <a:t> </a:t>
            </a:r>
            <a:r>
              <a:rPr lang="it-IT" sz="3200" dirty="0" err="1">
                <a:solidFill>
                  <a:srgbClr val="C00000"/>
                </a:solidFill>
              </a:rPr>
              <a:t>tests</a:t>
            </a:r>
            <a:endParaRPr lang="it-IT" sz="3200" dirty="0">
              <a:solidFill>
                <a:srgbClr val="C00000"/>
              </a:solidFill>
            </a:endParaRPr>
          </a:p>
        </p:txBody>
      </p: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4948238" y="3886200"/>
            <a:ext cx="4195762" cy="2595563"/>
            <a:chOff x="3117" y="2448"/>
            <a:chExt cx="2643" cy="1635"/>
          </a:xfrm>
        </p:grpSpPr>
        <p:grpSp>
          <p:nvGrpSpPr>
            <p:cNvPr id="13" name="Group 62"/>
            <p:cNvGrpSpPr>
              <a:grpSpLocks/>
            </p:cNvGrpSpPr>
            <p:nvPr/>
          </p:nvGrpSpPr>
          <p:grpSpPr bwMode="auto">
            <a:xfrm>
              <a:off x="3117" y="2455"/>
              <a:ext cx="2643" cy="1628"/>
              <a:chOff x="3093" y="474"/>
              <a:chExt cx="2643" cy="1628"/>
            </a:xfrm>
          </p:grpSpPr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4219" y="1000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TDR2</a:t>
                </a: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3100" y="476"/>
                <a:ext cx="2389" cy="132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4207" y="1576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3231" y="1056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4207" y="560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4703" y="1056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Oval 15"/>
              <p:cNvSpPr>
                <a:spLocks noChangeArrowheads="1"/>
              </p:cNvSpPr>
              <p:nvPr/>
            </p:nvSpPr>
            <p:spPr bwMode="auto">
              <a:xfrm>
                <a:off x="5191" y="1056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3735" y="1056"/>
                <a:ext cx="84" cy="84"/>
              </a:xfrm>
              <a:prstGeom prst="ellipse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AutoShape 17"/>
              <p:cNvSpPr>
                <a:spLocks noChangeArrowheads="1"/>
              </p:cNvSpPr>
              <p:nvPr/>
            </p:nvSpPr>
            <p:spPr bwMode="auto">
              <a:xfrm>
                <a:off x="4205" y="1066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AutoShape 18"/>
              <p:cNvSpPr>
                <a:spLocks noChangeArrowheads="1"/>
              </p:cNvSpPr>
              <p:nvPr/>
            </p:nvSpPr>
            <p:spPr bwMode="auto">
              <a:xfrm>
                <a:off x="4205" y="1282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" name="AutoShape 19"/>
              <p:cNvSpPr>
                <a:spLocks noChangeArrowheads="1"/>
              </p:cNvSpPr>
              <p:nvPr/>
            </p:nvSpPr>
            <p:spPr bwMode="auto">
              <a:xfrm>
                <a:off x="3909" y="1634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" name="AutoShape 20"/>
              <p:cNvSpPr>
                <a:spLocks noChangeArrowheads="1"/>
              </p:cNvSpPr>
              <p:nvPr/>
            </p:nvSpPr>
            <p:spPr bwMode="auto">
              <a:xfrm>
                <a:off x="3341" y="618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" name="AutoShape 21"/>
              <p:cNvSpPr>
                <a:spLocks noChangeArrowheads="1"/>
              </p:cNvSpPr>
              <p:nvPr/>
            </p:nvSpPr>
            <p:spPr bwMode="auto">
              <a:xfrm>
                <a:off x="3421" y="1634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3" name="AutoShape 22"/>
              <p:cNvSpPr>
                <a:spLocks noChangeArrowheads="1"/>
              </p:cNvSpPr>
              <p:nvPr/>
            </p:nvSpPr>
            <p:spPr bwMode="auto">
              <a:xfrm>
                <a:off x="4205" y="882"/>
                <a:ext cx="77" cy="67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4219" y="1192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TDR3</a:t>
                </a:r>
              </a:p>
            </p:txBody>
          </p:sp>
          <p:sp>
            <p:nvSpPr>
              <p:cNvPr id="35" name="Text Box 24"/>
              <p:cNvSpPr txBox="1">
                <a:spLocks noChangeArrowheads="1"/>
              </p:cNvSpPr>
              <p:nvPr/>
            </p:nvSpPr>
            <p:spPr bwMode="auto">
              <a:xfrm>
                <a:off x="3939" y="1624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TDR4</a:t>
                </a:r>
              </a:p>
            </p:txBody>
          </p:sp>
          <p:sp>
            <p:nvSpPr>
              <p:cNvPr id="36" name="Text Box 25"/>
              <p:cNvSpPr txBox="1">
                <a:spLocks noChangeArrowheads="1"/>
              </p:cNvSpPr>
              <p:nvPr/>
            </p:nvSpPr>
            <p:spPr bwMode="auto">
              <a:xfrm>
                <a:off x="3347" y="520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TDR6</a:t>
                </a:r>
              </a:p>
            </p:txBody>
          </p:sp>
          <p:sp>
            <p:nvSpPr>
              <p:cNvPr id="37" name="Text Box 26"/>
              <p:cNvSpPr txBox="1">
                <a:spLocks noChangeArrowheads="1"/>
              </p:cNvSpPr>
              <p:nvPr/>
            </p:nvSpPr>
            <p:spPr bwMode="auto">
              <a:xfrm>
                <a:off x="3153" y="1560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TDR5</a:t>
                </a:r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4219" y="784"/>
                <a:ext cx="325" cy="1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latin typeface="Arial" charset="0"/>
                  </a:rPr>
                  <a:t>TDR1</a:t>
                </a:r>
              </a:p>
            </p:txBody>
          </p:sp>
          <p:sp>
            <p:nvSpPr>
              <p:cNvPr id="39" name="Text Box 28"/>
              <p:cNvSpPr txBox="1">
                <a:spLocks noChangeArrowheads="1"/>
              </p:cNvSpPr>
              <p:nvPr/>
            </p:nvSpPr>
            <p:spPr bwMode="auto">
              <a:xfrm>
                <a:off x="4267" y="1542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>
                    <a:solidFill>
                      <a:schemeClr val="accent2"/>
                    </a:solidFill>
                  </a:rPr>
                  <a:t>D</a:t>
                </a:r>
              </a:p>
            </p:txBody>
          </p:sp>
          <p:sp>
            <p:nvSpPr>
              <p:cNvPr id="40" name="Text Box 29"/>
              <p:cNvSpPr txBox="1">
                <a:spLocks noChangeArrowheads="1"/>
              </p:cNvSpPr>
              <p:nvPr/>
            </p:nvSpPr>
            <p:spPr bwMode="auto">
              <a:xfrm>
                <a:off x="3773" y="929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>
                    <a:solidFill>
                      <a:schemeClr val="accent2"/>
                    </a:solidFill>
                  </a:rPr>
                  <a:t>E</a:t>
                </a:r>
              </a:p>
            </p:txBody>
          </p:sp>
          <p:sp>
            <p:nvSpPr>
              <p:cNvPr id="41" name="Text Box 30"/>
              <p:cNvSpPr txBox="1">
                <a:spLocks noChangeArrowheads="1"/>
              </p:cNvSpPr>
              <p:nvPr/>
            </p:nvSpPr>
            <p:spPr bwMode="auto">
              <a:xfrm>
                <a:off x="4267" y="502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>
                    <a:solidFill>
                      <a:schemeClr val="accent2"/>
                    </a:solidFill>
                  </a:rPr>
                  <a:t>C</a:t>
                </a:r>
              </a:p>
            </p:txBody>
          </p:sp>
          <p:sp>
            <p:nvSpPr>
              <p:cNvPr id="42" name="Text Box 31"/>
              <p:cNvSpPr txBox="1">
                <a:spLocks noChangeArrowheads="1"/>
              </p:cNvSpPr>
              <p:nvPr/>
            </p:nvSpPr>
            <p:spPr bwMode="auto">
              <a:xfrm>
                <a:off x="3277" y="929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/>
                  <a:t>F</a:t>
                </a:r>
              </a:p>
            </p:txBody>
          </p:sp>
          <p:sp>
            <p:nvSpPr>
              <p:cNvPr id="43" name="Text Box 32"/>
              <p:cNvSpPr txBox="1">
                <a:spLocks noChangeArrowheads="1"/>
              </p:cNvSpPr>
              <p:nvPr/>
            </p:nvSpPr>
            <p:spPr bwMode="auto">
              <a:xfrm>
                <a:off x="5229" y="929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/>
                  <a:t>A</a:t>
                </a:r>
              </a:p>
            </p:txBody>
          </p:sp>
          <p:sp>
            <p:nvSpPr>
              <p:cNvPr id="44" name="Text Box 33"/>
              <p:cNvSpPr txBox="1">
                <a:spLocks noChangeArrowheads="1"/>
              </p:cNvSpPr>
              <p:nvPr/>
            </p:nvSpPr>
            <p:spPr bwMode="auto">
              <a:xfrm>
                <a:off x="4749" y="929"/>
                <a:ext cx="18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200" b="1">
                    <a:solidFill>
                      <a:schemeClr val="accent2"/>
                    </a:solidFill>
                  </a:rPr>
                  <a:t>B</a:t>
                </a:r>
              </a:p>
            </p:txBody>
          </p:sp>
          <p:sp>
            <p:nvSpPr>
              <p:cNvPr id="45" name="Rectangle 34"/>
              <p:cNvSpPr>
                <a:spLocks noChangeArrowheads="1"/>
              </p:cNvSpPr>
              <p:nvPr/>
            </p:nvSpPr>
            <p:spPr bwMode="auto">
              <a:xfrm>
                <a:off x="3508" y="1608"/>
                <a:ext cx="56" cy="56"/>
              </a:xfrm>
              <a:prstGeom prst="rect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Rectangle 35"/>
              <p:cNvSpPr>
                <a:spLocks noChangeArrowheads="1"/>
              </p:cNvSpPr>
              <p:nvPr/>
            </p:nvSpPr>
            <p:spPr bwMode="auto">
              <a:xfrm>
                <a:off x="3672" y="1720"/>
                <a:ext cx="56" cy="56"/>
              </a:xfrm>
              <a:prstGeom prst="rect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Rectangle 36"/>
              <p:cNvSpPr>
                <a:spLocks noChangeArrowheads="1"/>
              </p:cNvSpPr>
              <p:nvPr/>
            </p:nvSpPr>
            <p:spPr bwMode="auto">
              <a:xfrm>
                <a:off x="3860" y="1628"/>
                <a:ext cx="56" cy="56"/>
              </a:xfrm>
              <a:prstGeom prst="rect">
                <a:avLst/>
              </a:prstGeom>
              <a:solidFill>
                <a:srgbClr val="5F5F5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" name="Text Box 37"/>
              <p:cNvSpPr txBox="1">
                <a:spLocks noChangeArrowheads="1"/>
              </p:cNvSpPr>
              <p:nvPr/>
            </p:nvSpPr>
            <p:spPr bwMode="auto">
              <a:xfrm>
                <a:off x="3509" y="1516"/>
                <a:ext cx="270" cy="13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800" b="1">
                    <a:latin typeface="Arial" charset="0"/>
                  </a:rPr>
                  <a:t>TS60</a:t>
                </a:r>
              </a:p>
            </p:txBody>
          </p:sp>
          <p:sp>
            <p:nvSpPr>
              <p:cNvPr id="49" name="Text Box 38"/>
              <p:cNvSpPr txBox="1">
                <a:spLocks noChangeArrowheads="1"/>
              </p:cNvSpPr>
              <p:nvPr/>
            </p:nvSpPr>
            <p:spPr bwMode="auto">
              <a:xfrm>
                <a:off x="3841" y="1520"/>
                <a:ext cx="270" cy="13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800" b="1">
                    <a:latin typeface="Arial" charset="0"/>
                  </a:rPr>
                  <a:t>TS30</a:t>
                </a:r>
              </a:p>
            </p:txBody>
          </p:sp>
          <p:sp>
            <p:nvSpPr>
              <p:cNvPr id="50" name="Text Box 39"/>
              <p:cNvSpPr txBox="1">
                <a:spLocks noChangeArrowheads="1"/>
              </p:cNvSpPr>
              <p:nvPr/>
            </p:nvSpPr>
            <p:spPr bwMode="auto">
              <a:xfrm>
                <a:off x="3669" y="1664"/>
                <a:ext cx="270" cy="13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800" b="1">
                    <a:latin typeface="Arial" charset="0"/>
                  </a:rPr>
                  <a:t>TS60</a:t>
                </a:r>
              </a:p>
            </p:txBody>
          </p:sp>
          <p:sp>
            <p:nvSpPr>
              <p:cNvPr id="51" name="Line 43"/>
              <p:cNvSpPr>
                <a:spLocks noChangeShapeType="1"/>
              </p:cNvSpPr>
              <p:nvPr/>
            </p:nvSpPr>
            <p:spPr bwMode="auto">
              <a:xfrm>
                <a:off x="3093" y="1966"/>
                <a:ext cx="23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" name="Text Box 44"/>
              <p:cNvSpPr txBox="1">
                <a:spLocks noChangeArrowheads="1"/>
              </p:cNvSpPr>
              <p:nvPr/>
            </p:nvSpPr>
            <p:spPr bwMode="auto">
              <a:xfrm>
                <a:off x="4103" y="1861"/>
                <a:ext cx="330" cy="21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>
                    <a:latin typeface="Arial" charset="0"/>
                  </a:rPr>
                  <a:t>2 m</a:t>
                </a:r>
              </a:p>
            </p:txBody>
          </p:sp>
          <p:sp>
            <p:nvSpPr>
              <p:cNvPr id="53" name="Line 45"/>
              <p:cNvSpPr>
                <a:spLocks noChangeShapeType="1"/>
              </p:cNvSpPr>
              <p:nvPr/>
            </p:nvSpPr>
            <p:spPr bwMode="auto">
              <a:xfrm>
                <a:off x="5618" y="474"/>
                <a:ext cx="0" cy="1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" name="Line 46"/>
              <p:cNvSpPr>
                <a:spLocks noChangeShapeType="1"/>
              </p:cNvSpPr>
              <p:nvPr/>
            </p:nvSpPr>
            <p:spPr bwMode="auto">
              <a:xfrm>
                <a:off x="5493" y="1741"/>
                <a:ext cx="0" cy="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" name="Line 48"/>
              <p:cNvSpPr>
                <a:spLocks noChangeShapeType="1"/>
              </p:cNvSpPr>
              <p:nvPr/>
            </p:nvSpPr>
            <p:spPr bwMode="auto">
              <a:xfrm flipH="1" flipV="1">
                <a:off x="5329" y="480"/>
                <a:ext cx="3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" name="Line 49"/>
              <p:cNvSpPr>
                <a:spLocks noChangeShapeType="1"/>
              </p:cNvSpPr>
              <p:nvPr/>
            </p:nvSpPr>
            <p:spPr bwMode="auto">
              <a:xfrm flipH="1" flipV="1">
                <a:off x="5329" y="1808"/>
                <a:ext cx="3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5465" y="1052"/>
                <a:ext cx="330" cy="21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>
                    <a:latin typeface="Arial" charset="0"/>
                  </a:rPr>
                  <a:t>1 m</a:t>
                </a:r>
              </a:p>
            </p:txBody>
          </p:sp>
          <p:sp>
            <p:nvSpPr>
              <p:cNvPr id="58" name="Line 47"/>
              <p:cNvSpPr>
                <a:spLocks noChangeShapeType="1"/>
              </p:cNvSpPr>
              <p:nvPr/>
            </p:nvSpPr>
            <p:spPr bwMode="auto">
              <a:xfrm>
                <a:off x="3093" y="1741"/>
                <a:ext cx="0" cy="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4" name="Text Box 63"/>
            <p:cNvSpPr txBox="1">
              <a:spLocks noChangeArrowheads="1"/>
            </p:cNvSpPr>
            <p:nvPr/>
          </p:nvSpPr>
          <p:spPr bwMode="auto">
            <a:xfrm>
              <a:off x="4490" y="3536"/>
              <a:ext cx="981" cy="212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it-IT" sz="1600"/>
                <a:t>RUNOFF BOX</a:t>
              </a:r>
            </a:p>
          </p:txBody>
        </p:sp>
        <p:sp>
          <p:nvSpPr>
            <p:cNvPr id="15" name="Oval 65"/>
            <p:cNvSpPr>
              <a:spLocks noChangeArrowheads="1"/>
            </p:cNvSpPr>
            <p:nvPr/>
          </p:nvSpPr>
          <p:spPr bwMode="auto">
            <a:xfrm>
              <a:off x="3753" y="3031"/>
              <a:ext cx="102" cy="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Oval 66"/>
            <p:cNvSpPr>
              <a:spLocks noChangeArrowheads="1"/>
            </p:cNvSpPr>
            <p:nvPr/>
          </p:nvSpPr>
          <p:spPr bwMode="auto">
            <a:xfrm>
              <a:off x="4712" y="3038"/>
              <a:ext cx="102" cy="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Oval 68"/>
            <p:cNvSpPr>
              <a:spLocks noChangeArrowheads="1"/>
            </p:cNvSpPr>
            <p:nvPr/>
          </p:nvSpPr>
          <p:spPr bwMode="auto">
            <a:xfrm>
              <a:off x="4220" y="2539"/>
              <a:ext cx="102" cy="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auto">
            <a:xfrm>
              <a:off x="4220" y="3547"/>
              <a:ext cx="102" cy="9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79"/>
            <p:cNvSpPr>
              <a:spLocks noChangeArrowheads="1"/>
            </p:cNvSpPr>
            <p:nvPr/>
          </p:nvSpPr>
          <p:spPr bwMode="auto">
            <a:xfrm>
              <a:off x="3120" y="2448"/>
              <a:ext cx="2400" cy="1344"/>
            </a:xfrm>
            <a:prstGeom prst="rect">
              <a:avLst/>
            </a:prstGeom>
            <a:noFill/>
            <a:ln w="38100">
              <a:solidFill>
                <a:srgbClr val="8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9" name="CasellaDiTesto 58"/>
          <p:cNvSpPr txBox="1"/>
          <p:nvPr/>
        </p:nvSpPr>
        <p:spPr>
          <a:xfrm>
            <a:off x="6743700" y="6477000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NSG, 2009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02138" y="733425"/>
            <a:ext cx="4038600" cy="3028950"/>
          </a:xfrm>
          <a:noFill/>
          <a:ln algn="ctr"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644525" y="2136775"/>
            <a:ext cx="7366000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28" name="Text Box 16"/>
          <p:cNvSpPr txBox="1">
            <a:spLocks noChangeArrowheads="1"/>
          </p:cNvSpPr>
          <p:nvPr/>
        </p:nvSpPr>
        <p:spPr bwMode="auto">
          <a:xfrm>
            <a:off x="5980113" y="792163"/>
            <a:ext cx="328612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26629" name="Text Box 17"/>
          <p:cNvSpPr txBox="1">
            <a:spLocks noChangeArrowheads="1"/>
          </p:cNvSpPr>
          <p:nvPr/>
        </p:nvSpPr>
        <p:spPr bwMode="auto">
          <a:xfrm>
            <a:off x="5224463" y="1106488"/>
            <a:ext cx="296862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26630" name="Text Box 19"/>
          <p:cNvSpPr txBox="1">
            <a:spLocks noChangeArrowheads="1"/>
          </p:cNvSpPr>
          <p:nvPr/>
        </p:nvSpPr>
        <p:spPr bwMode="auto">
          <a:xfrm>
            <a:off x="7956550" y="1092200"/>
            <a:ext cx="3492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26631" name="Text Box 20"/>
          <p:cNvSpPr txBox="1">
            <a:spLocks noChangeArrowheads="1"/>
          </p:cNvSpPr>
          <p:nvPr/>
        </p:nvSpPr>
        <p:spPr bwMode="auto">
          <a:xfrm>
            <a:off x="6511925" y="2355850"/>
            <a:ext cx="327025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5808663" y="3143250"/>
            <a:ext cx="322262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F</a:t>
            </a:r>
          </a:p>
        </p:txBody>
      </p:sp>
      <p:sp>
        <p:nvSpPr>
          <p:cNvPr id="26633" name="Line 22"/>
          <p:cNvSpPr>
            <a:spLocks noChangeShapeType="1"/>
          </p:cNvSpPr>
          <p:nvPr/>
        </p:nvSpPr>
        <p:spPr bwMode="auto">
          <a:xfrm>
            <a:off x="6202363" y="1111250"/>
            <a:ext cx="487362" cy="461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34" name="Line 23"/>
          <p:cNvSpPr>
            <a:spLocks noChangeShapeType="1"/>
          </p:cNvSpPr>
          <p:nvPr/>
        </p:nvSpPr>
        <p:spPr bwMode="auto">
          <a:xfrm>
            <a:off x="5454650" y="1411288"/>
            <a:ext cx="206375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35" name="Line 24"/>
          <p:cNvSpPr>
            <a:spLocks noChangeShapeType="1"/>
          </p:cNvSpPr>
          <p:nvPr/>
        </p:nvSpPr>
        <p:spPr bwMode="auto">
          <a:xfrm flipH="1">
            <a:off x="7466013" y="1350963"/>
            <a:ext cx="536575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36" name="Line 25"/>
          <p:cNvSpPr>
            <a:spLocks noChangeShapeType="1"/>
          </p:cNvSpPr>
          <p:nvPr/>
        </p:nvSpPr>
        <p:spPr bwMode="auto">
          <a:xfrm flipH="1">
            <a:off x="6010275" y="2565400"/>
            <a:ext cx="538163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37" name="Line 26"/>
          <p:cNvSpPr>
            <a:spLocks noChangeShapeType="1"/>
          </p:cNvSpPr>
          <p:nvPr/>
        </p:nvSpPr>
        <p:spPr bwMode="auto">
          <a:xfrm flipH="1">
            <a:off x="5314950" y="3341688"/>
            <a:ext cx="538163" cy="185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7302500" y="788988"/>
            <a:ext cx="350838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26639" name="Line 14"/>
          <p:cNvSpPr>
            <a:spLocks noChangeShapeType="1"/>
          </p:cNvSpPr>
          <p:nvPr/>
        </p:nvSpPr>
        <p:spPr bwMode="auto">
          <a:xfrm flipH="1">
            <a:off x="7096125" y="1112838"/>
            <a:ext cx="268288" cy="233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26640" name="Rectangle 27"/>
          <p:cNvSpPr>
            <a:spLocks noChangeArrowheads="1"/>
          </p:cNvSpPr>
          <p:nvPr/>
        </p:nvSpPr>
        <p:spPr bwMode="auto">
          <a:xfrm>
            <a:off x="234950" y="5351463"/>
            <a:ext cx="4229100" cy="7858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it-IT" sz="1800"/>
              <a:t>Six boreholes, 2 m deep.</a:t>
            </a:r>
          </a:p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it-IT" sz="1800"/>
              <a:t>12 electrodes in each borehole.</a:t>
            </a:r>
          </a:p>
        </p:txBody>
      </p:sp>
      <p:pic>
        <p:nvPicPr>
          <p:cNvPr id="26641" name="Picture 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3088" y="898525"/>
            <a:ext cx="3103562" cy="4141788"/>
          </a:xfrm>
          <a:noFill/>
          <a:ln algn="ctr">
            <a:miter lim="800000"/>
            <a:headEnd/>
            <a:tailEnd/>
          </a:ln>
        </p:spPr>
      </p:pic>
      <p:sp>
        <p:nvSpPr>
          <p:cNvPr id="26642" name="Rectangle 11"/>
          <p:cNvSpPr>
            <a:spLocks noChangeArrowheads="1"/>
          </p:cNvSpPr>
          <p:nvPr/>
        </p:nvSpPr>
        <p:spPr bwMode="auto">
          <a:xfrm>
            <a:off x="0" y="885825"/>
            <a:ext cx="5053013" cy="5794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C00000"/>
                </a:solidFill>
              </a:rPr>
              <a:t>Installation of boreholes</a:t>
            </a:r>
          </a:p>
        </p:txBody>
      </p:sp>
      <p:pic>
        <p:nvPicPr>
          <p:cNvPr id="26643" name="Picture 32"/>
          <p:cNvPicPr>
            <a:picLocks noChangeAspect="1" noChangeArrowheads="1"/>
          </p:cNvPicPr>
          <p:nvPr/>
        </p:nvPicPr>
        <p:blipFill>
          <a:blip r:embed="rId4"/>
          <a:srcRect t="18759"/>
          <a:stretch>
            <a:fillRect/>
          </a:stretch>
        </p:blipFill>
        <p:spPr bwMode="auto">
          <a:xfrm>
            <a:off x="4076700" y="3824288"/>
            <a:ext cx="2360613" cy="2557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44" name="Picture 33"/>
          <p:cNvPicPr>
            <a:picLocks noChangeAspect="1" noChangeArrowheads="1"/>
          </p:cNvPicPr>
          <p:nvPr/>
        </p:nvPicPr>
        <p:blipFill>
          <a:blip r:embed="rId5"/>
          <a:srcRect t="8069"/>
          <a:stretch>
            <a:fillRect/>
          </a:stretch>
        </p:blipFill>
        <p:spPr bwMode="auto">
          <a:xfrm>
            <a:off x="6581775" y="3876675"/>
            <a:ext cx="2359025" cy="2894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45" name="Text Box 46"/>
          <p:cNvSpPr txBox="1">
            <a:spLocks noChangeArrowheads="1"/>
          </p:cNvSpPr>
          <p:nvPr/>
        </p:nvSpPr>
        <p:spPr bwMode="auto">
          <a:xfrm>
            <a:off x="6900863" y="3429000"/>
            <a:ext cx="1557337" cy="33655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RUNOFF BOX</a:t>
            </a:r>
          </a:p>
        </p:txBody>
      </p:sp>
      <p:sp>
        <p:nvSpPr>
          <p:cNvPr id="26646" name="Line 49"/>
          <p:cNvSpPr>
            <a:spLocks noChangeShapeType="1"/>
          </p:cNvSpPr>
          <p:nvPr/>
        </p:nvSpPr>
        <p:spPr bwMode="auto">
          <a:xfrm>
            <a:off x="584200" y="3860800"/>
            <a:ext cx="2679700" cy="11557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6647" name="Freeform 52"/>
          <p:cNvSpPr>
            <a:spLocks/>
          </p:cNvSpPr>
          <p:nvPr/>
        </p:nvSpPr>
        <p:spPr bwMode="auto">
          <a:xfrm>
            <a:off x="558800" y="3937000"/>
            <a:ext cx="190500" cy="101600"/>
          </a:xfrm>
          <a:custGeom>
            <a:avLst/>
            <a:gdLst>
              <a:gd name="T0" fmla="*/ 0 w 120"/>
              <a:gd name="T1" fmla="*/ 2147483647 h 64"/>
              <a:gd name="T2" fmla="*/ 2147483647 w 120"/>
              <a:gd name="T3" fmla="*/ 0 h 64"/>
              <a:gd name="T4" fmla="*/ 0 60000 65536"/>
              <a:gd name="T5" fmla="*/ 0 60000 65536"/>
              <a:gd name="T6" fmla="*/ 0 w 120"/>
              <a:gd name="T7" fmla="*/ 0 h 64"/>
              <a:gd name="T8" fmla="*/ 120 w 120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0" h="64">
                <a:moveTo>
                  <a:pt x="0" y="64"/>
                </a:moveTo>
                <a:cubicBezTo>
                  <a:pt x="50" y="38"/>
                  <a:pt x="100" y="12"/>
                  <a:pt x="120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6648" name="Text Box 53"/>
          <p:cNvSpPr txBox="1">
            <a:spLocks noChangeArrowheads="1"/>
          </p:cNvSpPr>
          <p:nvPr/>
        </p:nvSpPr>
        <p:spPr bwMode="auto">
          <a:xfrm>
            <a:off x="563563" y="4127500"/>
            <a:ext cx="6842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solidFill>
                  <a:srgbClr val="FF0000"/>
                </a:solidFill>
              </a:rPr>
              <a:t>30-40°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743700" y="6477000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NSG, 2009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8" descr="1"/>
          <p:cNvPicPr>
            <a:picLocks noChangeAspect="1" noChangeArrowheads="1"/>
          </p:cNvPicPr>
          <p:nvPr/>
        </p:nvPicPr>
        <p:blipFill>
          <a:blip r:embed="rId2"/>
          <a:srcRect l="16377"/>
          <a:stretch>
            <a:fillRect/>
          </a:stretch>
        </p:blipFill>
        <p:spPr bwMode="auto">
          <a:xfrm>
            <a:off x="3149600" y="2819400"/>
            <a:ext cx="34385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47" descr="4"/>
          <p:cNvPicPr>
            <a:picLocks noChangeAspect="1" noChangeArrowheads="1"/>
          </p:cNvPicPr>
          <p:nvPr/>
        </p:nvPicPr>
        <p:blipFill>
          <a:blip r:embed="rId3"/>
          <a:srcRect l="17276" r="12508" b="6720"/>
          <a:stretch>
            <a:fillRect/>
          </a:stretch>
        </p:blipFill>
        <p:spPr bwMode="auto">
          <a:xfrm>
            <a:off x="6032500" y="2795588"/>
            <a:ext cx="29511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647700"/>
            <a:ext cx="3121025" cy="3314700"/>
            <a:chOff x="2" y="480"/>
            <a:chExt cx="1966" cy="2088"/>
          </a:xfrm>
        </p:grpSpPr>
        <p:pic>
          <p:nvPicPr>
            <p:cNvPr id="27761" name="Picture 3"/>
            <p:cNvPicPr>
              <a:picLocks noChangeAspect="1" noChangeArrowheads="1"/>
            </p:cNvPicPr>
            <p:nvPr/>
          </p:nvPicPr>
          <p:blipFill>
            <a:blip r:embed="rId4"/>
            <a:srcRect l="2519"/>
            <a:stretch>
              <a:fillRect/>
            </a:stretch>
          </p:blipFill>
          <p:spPr bwMode="auto">
            <a:xfrm>
              <a:off x="258" y="480"/>
              <a:ext cx="1710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62" name="Line 4"/>
            <p:cNvSpPr>
              <a:spLocks noChangeShapeType="1"/>
            </p:cNvSpPr>
            <p:nvPr/>
          </p:nvSpPr>
          <p:spPr bwMode="auto">
            <a:xfrm>
              <a:off x="410" y="2027"/>
              <a:ext cx="0" cy="54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3" name="Line 5"/>
            <p:cNvSpPr>
              <a:spLocks noChangeShapeType="1"/>
            </p:cNvSpPr>
            <p:nvPr/>
          </p:nvSpPr>
          <p:spPr bwMode="auto">
            <a:xfrm flipH="1">
              <a:off x="1811" y="1679"/>
              <a:ext cx="4" cy="572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4" name="Line 6"/>
            <p:cNvSpPr>
              <a:spLocks noChangeShapeType="1"/>
            </p:cNvSpPr>
            <p:nvPr/>
          </p:nvSpPr>
          <p:spPr bwMode="auto">
            <a:xfrm flipV="1">
              <a:off x="410" y="2198"/>
              <a:ext cx="1405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5" name="Line 7"/>
            <p:cNvSpPr>
              <a:spLocks noChangeShapeType="1"/>
            </p:cNvSpPr>
            <p:nvPr/>
          </p:nvSpPr>
          <p:spPr bwMode="auto">
            <a:xfrm flipV="1">
              <a:off x="325" y="1214"/>
              <a:ext cx="421" cy="106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6" name="Line 8"/>
            <p:cNvSpPr>
              <a:spLocks noChangeShapeType="1"/>
            </p:cNvSpPr>
            <p:nvPr/>
          </p:nvSpPr>
          <p:spPr bwMode="auto">
            <a:xfrm flipV="1">
              <a:off x="72" y="1989"/>
              <a:ext cx="338" cy="88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7" name="Line 9"/>
            <p:cNvSpPr>
              <a:spLocks noChangeShapeType="1"/>
            </p:cNvSpPr>
            <p:nvPr/>
          </p:nvSpPr>
          <p:spPr bwMode="auto">
            <a:xfrm flipH="1">
              <a:off x="138" y="1286"/>
              <a:ext cx="274" cy="7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68" name="Text Box 10"/>
            <p:cNvSpPr txBox="1">
              <a:spLocks noChangeArrowheads="1"/>
            </p:cNvSpPr>
            <p:nvPr/>
          </p:nvSpPr>
          <p:spPr bwMode="auto">
            <a:xfrm>
              <a:off x="2" y="1453"/>
              <a:ext cx="3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it-IT" sz="1400">
                  <a:latin typeface="Arial" charset="0"/>
                </a:rPr>
                <a:t>2 m</a:t>
              </a:r>
            </a:p>
          </p:txBody>
        </p:sp>
        <p:sp>
          <p:nvSpPr>
            <p:cNvPr id="27769" name="Text Box 11"/>
            <p:cNvSpPr txBox="1">
              <a:spLocks noChangeArrowheads="1"/>
            </p:cNvSpPr>
            <p:nvPr/>
          </p:nvSpPr>
          <p:spPr bwMode="auto">
            <a:xfrm>
              <a:off x="906" y="2212"/>
              <a:ext cx="2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it-IT" sz="1200">
                  <a:latin typeface="Arial" charset="0"/>
                </a:rPr>
                <a:t>2 m</a:t>
              </a:r>
            </a:p>
          </p:txBody>
        </p:sp>
        <p:sp>
          <p:nvSpPr>
            <p:cNvPr id="27770" name="Text Box 12"/>
            <p:cNvSpPr txBox="1">
              <a:spLocks noChangeArrowheads="1"/>
            </p:cNvSpPr>
            <p:nvPr/>
          </p:nvSpPr>
          <p:spPr bwMode="auto">
            <a:xfrm>
              <a:off x="1018" y="1104"/>
              <a:ext cx="1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>
                  <a:solidFill>
                    <a:srgbClr val="FF3300"/>
                  </a:solidFill>
                </a:rPr>
                <a:t>C</a:t>
              </a:r>
            </a:p>
          </p:txBody>
        </p:sp>
        <p:sp>
          <p:nvSpPr>
            <p:cNvPr id="27771" name="Text Box 13"/>
            <p:cNvSpPr txBox="1">
              <a:spLocks noChangeArrowheads="1"/>
            </p:cNvSpPr>
            <p:nvPr/>
          </p:nvSpPr>
          <p:spPr bwMode="auto">
            <a:xfrm>
              <a:off x="1018" y="1824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>
                  <a:solidFill>
                    <a:srgbClr val="FF3300"/>
                  </a:solidFill>
                </a:rPr>
                <a:t>D</a:t>
              </a:r>
            </a:p>
          </p:txBody>
        </p:sp>
        <p:sp>
          <p:nvSpPr>
            <p:cNvPr id="27772" name="Text Box 14"/>
            <p:cNvSpPr txBox="1">
              <a:spLocks noChangeArrowheads="1"/>
            </p:cNvSpPr>
            <p:nvPr/>
          </p:nvSpPr>
          <p:spPr bwMode="auto">
            <a:xfrm>
              <a:off x="634" y="1392"/>
              <a:ext cx="20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b="1">
                  <a:solidFill>
                    <a:srgbClr val="FF3300"/>
                  </a:solidFill>
                </a:rPr>
                <a:t>E</a:t>
              </a:r>
            </a:p>
          </p:txBody>
        </p:sp>
        <p:sp>
          <p:nvSpPr>
            <p:cNvPr id="27773" name="Text Box 15"/>
            <p:cNvSpPr txBox="1">
              <a:spLocks noChangeArrowheads="1"/>
            </p:cNvSpPr>
            <p:nvPr/>
          </p:nvSpPr>
          <p:spPr bwMode="auto">
            <a:xfrm>
              <a:off x="1306" y="1248"/>
              <a:ext cx="20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b="1">
                  <a:solidFill>
                    <a:srgbClr val="FF3300"/>
                  </a:solidFill>
                </a:rPr>
                <a:t>B</a:t>
              </a:r>
            </a:p>
          </p:txBody>
        </p:sp>
      </p:grpSp>
      <p:sp>
        <p:nvSpPr>
          <p:cNvPr id="27653" name="Rectangle 16"/>
          <p:cNvSpPr>
            <a:spLocks noChangeArrowheads="1"/>
          </p:cNvSpPr>
          <p:nvPr/>
        </p:nvSpPr>
        <p:spPr bwMode="auto">
          <a:xfrm>
            <a:off x="3657600" y="1447800"/>
            <a:ext cx="324485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GB" sz="1600">
                <a:solidFill>
                  <a:schemeClr val="accent2"/>
                </a:solidFill>
              </a:rPr>
              <a:t>dark blue = 30% of background</a:t>
            </a:r>
          </a:p>
          <a:p>
            <a:pPr algn="l"/>
            <a:endParaRPr lang="en-GB" sz="1600">
              <a:solidFill>
                <a:schemeClr val="accent2"/>
              </a:solidFill>
            </a:endParaRPr>
          </a:p>
          <a:p>
            <a:pPr algn="l"/>
            <a:r>
              <a:rPr lang="en-GB" sz="1600">
                <a:solidFill>
                  <a:schemeClr val="accent2"/>
                </a:solidFill>
              </a:rPr>
              <a:t> </a:t>
            </a:r>
            <a:r>
              <a:rPr lang="en-GB" sz="1600">
                <a:solidFill>
                  <a:srgbClr val="66CCFF"/>
                </a:solidFill>
              </a:rPr>
              <a:t>light blue = 70% of background</a:t>
            </a:r>
            <a:r>
              <a:rPr lang="en-US" sz="16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7654" name="Rectangle 24"/>
          <p:cNvSpPr>
            <a:spLocks noChangeArrowheads="1"/>
          </p:cNvSpPr>
          <p:nvPr/>
        </p:nvSpPr>
        <p:spPr bwMode="auto">
          <a:xfrm>
            <a:off x="0" y="609600"/>
            <a:ext cx="8535988" cy="609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000" b="1">
              <a:solidFill>
                <a:srgbClr val="FF0000"/>
              </a:solidFill>
            </a:endParaRPr>
          </a:p>
          <a:p>
            <a:r>
              <a:rPr lang="it-IT" b="1">
                <a:solidFill>
                  <a:srgbClr val="FF0000"/>
                </a:solidFill>
              </a:rPr>
              <a:t>3D ERT – Resistivity ratio inversion w.r.t. background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04800" y="3856038"/>
            <a:ext cx="2768600" cy="2773362"/>
            <a:chOff x="1996" y="1056"/>
            <a:chExt cx="3280" cy="2995"/>
          </a:xfrm>
        </p:grpSpPr>
        <p:sp>
          <p:nvSpPr>
            <p:cNvPr id="27665" name="Oval 26"/>
            <p:cNvSpPr>
              <a:spLocks noChangeArrowheads="1"/>
            </p:cNvSpPr>
            <p:nvPr/>
          </p:nvSpPr>
          <p:spPr bwMode="auto">
            <a:xfrm>
              <a:off x="3889" y="3287"/>
              <a:ext cx="97" cy="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6" name="Rectangle 27"/>
            <p:cNvSpPr>
              <a:spLocks noChangeArrowheads="1"/>
            </p:cNvSpPr>
            <p:nvPr/>
          </p:nvSpPr>
          <p:spPr bwMode="auto">
            <a:xfrm>
              <a:off x="3850" y="3260"/>
              <a:ext cx="184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7" name="Rectangle 28"/>
            <p:cNvSpPr>
              <a:spLocks noChangeArrowheads="1"/>
            </p:cNvSpPr>
            <p:nvPr/>
          </p:nvSpPr>
          <p:spPr bwMode="auto">
            <a:xfrm>
              <a:off x="3889" y="1747"/>
              <a:ext cx="99" cy="157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8" name="Oval 29"/>
            <p:cNvSpPr>
              <a:spLocks noChangeArrowheads="1"/>
            </p:cNvSpPr>
            <p:nvPr/>
          </p:nvSpPr>
          <p:spPr bwMode="auto">
            <a:xfrm>
              <a:off x="3887" y="1703"/>
              <a:ext cx="97" cy="59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69" name="Oval 30"/>
            <p:cNvSpPr>
              <a:spLocks noChangeArrowheads="1"/>
            </p:cNvSpPr>
            <p:nvPr/>
          </p:nvSpPr>
          <p:spPr bwMode="auto">
            <a:xfrm>
              <a:off x="4003" y="3800"/>
              <a:ext cx="97" cy="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0" name="Rectangle 31"/>
            <p:cNvSpPr>
              <a:spLocks noChangeArrowheads="1"/>
            </p:cNvSpPr>
            <p:nvPr/>
          </p:nvSpPr>
          <p:spPr bwMode="auto">
            <a:xfrm>
              <a:off x="3964" y="3773"/>
              <a:ext cx="184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1" name="Rectangle 32"/>
            <p:cNvSpPr>
              <a:spLocks noChangeArrowheads="1"/>
            </p:cNvSpPr>
            <p:nvPr/>
          </p:nvSpPr>
          <p:spPr bwMode="auto">
            <a:xfrm>
              <a:off x="4003" y="2260"/>
              <a:ext cx="99" cy="157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2" name="Oval 33"/>
            <p:cNvSpPr>
              <a:spLocks noChangeArrowheads="1"/>
            </p:cNvSpPr>
            <p:nvPr/>
          </p:nvSpPr>
          <p:spPr bwMode="auto">
            <a:xfrm>
              <a:off x="4001" y="2216"/>
              <a:ext cx="97" cy="59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3" name="Oval 34"/>
            <p:cNvSpPr>
              <a:spLocks noChangeArrowheads="1"/>
            </p:cNvSpPr>
            <p:nvPr/>
          </p:nvSpPr>
          <p:spPr bwMode="auto">
            <a:xfrm>
              <a:off x="3001" y="3466"/>
              <a:ext cx="97" cy="60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4" name="Rectangle 35"/>
            <p:cNvSpPr>
              <a:spLocks noChangeArrowheads="1"/>
            </p:cNvSpPr>
            <p:nvPr/>
          </p:nvSpPr>
          <p:spPr bwMode="auto">
            <a:xfrm>
              <a:off x="2962" y="3439"/>
              <a:ext cx="184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5" name="Rectangle 36"/>
            <p:cNvSpPr>
              <a:spLocks noChangeArrowheads="1"/>
            </p:cNvSpPr>
            <p:nvPr/>
          </p:nvSpPr>
          <p:spPr bwMode="auto">
            <a:xfrm>
              <a:off x="3001" y="1926"/>
              <a:ext cx="99" cy="157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6" name="Oval 37"/>
            <p:cNvSpPr>
              <a:spLocks noChangeArrowheads="1"/>
            </p:cNvSpPr>
            <p:nvPr/>
          </p:nvSpPr>
          <p:spPr bwMode="auto">
            <a:xfrm>
              <a:off x="2999" y="1882"/>
              <a:ext cx="97" cy="59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7" name="Oval 38"/>
            <p:cNvSpPr>
              <a:spLocks noChangeArrowheads="1"/>
            </p:cNvSpPr>
            <p:nvPr/>
          </p:nvSpPr>
          <p:spPr bwMode="auto">
            <a:xfrm>
              <a:off x="2825" y="2056"/>
              <a:ext cx="97" cy="60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8" name="Oval 39"/>
            <p:cNvSpPr>
              <a:spLocks noChangeArrowheads="1"/>
            </p:cNvSpPr>
            <p:nvPr/>
          </p:nvSpPr>
          <p:spPr bwMode="auto">
            <a:xfrm>
              <a:off x="2625" y="2227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79" name="Oval 40"/>
            <p:cNvSpPr>
              <a:spLocks noChangeArrowheads="1"/>
            </p:cNvSpPr>
            <p:nvPr/>
          </p:nvSpPr>
          <p:spPr bwMode="auto">
            <a:xfrm>
              <a:off x="2841" y="2661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0" name="Oval 41"/>
            <p:cNvSpPr>
              <a:spLocks noChangeArrowheads="1"/>
            </p:cNvSpPr>
            <p:nvPr/>
          </p:nvSpPr>
          <p:spPr bwMode="auto">
            <a:xfrm>
              <a:off x="3201" y="1709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1" name="Oval 42"/>
            <p:cNvSpPr>
              <a:spLocks noChangeArrowheads="1"/>
            </p:cNvSpPr>
            <p:nvPr/>
          </p:nvSpPr>
          <p:spPr bwMode="auto">
            <a:xfrm>
              <a:off x="3394" y="1545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2" name="Oval 43"/>
            <p:cNvSpPr>
              <a:spLocks noChangeArrowheads="1"/>
            </p:cNvSpPr>
            <p:nvPr/>
          </p:nvSpPr>
          <p:spPr bwMode="auto">
            <a:xfrm>
              <a:off x="3636" y="1623"/>
              <a:ext cx="104" cy="6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3" name="Oval 44"/>
            <p:cNvSpPr>
              <a:spLocks noChangeArrowheads="1"/>
            </p:cNvSpPr>
            <p:nvPr/>
          </p:nvSpPr>
          <p:spPr bwMode="auto">
            <a:xfrm>
              <a:off x="3443" y="1794"/>
              <a:ext cx="105" cy="6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4" name="Oval 45"/>
            <p:cNvSpPr>
              <a:spLocks noChangeArrowheads="1"/>
            </p:cNvSpPr>
            <p:nvPr/>
          </p:nvSpPr>
          <p:spPr bwMode="auto">
            <a:xfrm>
              <a:off x="3251" y="1965"/>
              <a:ext cx="104" cy="6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5" name="Oval 46"/>
            <p:cNvSpPr>
              <a:spLocks noChangeArrowheads="1"/>
            </p:cNvSpPr>
            <p:nvPr/>
          </p:nvSpPr>
          <p:spPr bwMode="auto">
            <a:xfrm>
              <a:off x="3515" y="2051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6" name="Oval 47"/>
            <p:cNvSpPr>
              <a:spLocks noChangeArrowheads="1"/>
            </p:cNvSpPr>
            <p:nvPr/>
          </p:nvSpPr>
          <p:spPr bwMode="auto">
            <a:xfrm>
              <a:off x="3700" y="1887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7" name="Oval 48"/>
            <p:cNvSpPr>
              <a:spLocks noChangeArrowheads="1"/>
            </p:cNvSpPr>
            <p:nvPr/>
          </p:nvSpPr>
          <p:spPr bwMode="auto">
            <a:xfrm>
              <a:off x="3743" y="2129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8" name="Oval 49"/>
            <p:cNvSpPr>
              <a:spLocks noChangeArrowheads="1"/>
            </p:cNvSpPr>
            <p:nvPr/>
          </p:nvSpPr>
          <p:spPr bwMode="auto">
            <a:xfrm>
              <a:off x="3557" y="2300"/>
              <a:ext cx="105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9" name="Oval 50"/>
            <p:cNvSpPr>
              <a:spLocks noChangeArrowheads="1"/>
            </p:cNvSpPr>
            <p:nvPr/>
          </p:nvSpPr>
          <p:spPr bwMode="auto">
            <a:xfrm>
              <a:off x="3322" y="2222"/>
              <a:ext cx="105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0" name="Oval 51"/>
            <p:cNvSpPr>
              <a:spLocks noChangeArrowheads="1"/>
            </p:cNvSpPr>
            <p:nvPr/>
          </p:nvSpPr>
          <p:spPr bwMode="auto">
            <a:xfrm>
              <a:off x="3372" y="2471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1" name="Oval 52"/>
            <p:cNvSpPr>
              <a:spLocks noChangeArrowheads="1"/>
            </p:cNvSpPr>
            <p:nvPr/>
          </p:nvSpPr>
          <p:spPr bwMode="auto">
            <a:xfrm>
              <a:off x="3607" y="2557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2" name="Oval 53"/>
            <p:cNvSpPr>
              <a:spLocks noChangeArrowheads="1"/>
            </p:cNvSpPr>
            <p:nvPr/>
          </p:nvSpPr>
          <p:spPr bwMode="auto">
            <a:xfrm>
              <a:off x="4177" y="2046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3" name="Oval 54"/>
            <p:cNvSpPr>
              <a:spLocks noChangeArrowheads="1"/>
            </p:cNvSpPr>
            <p:nvPr/>
          </p:nvSpPr>
          <p:spPr bwMode="auto">
            <a:xfrm>
              <a:off x="4370" y="1875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4" name="Oval 55"/>
            <p:cNvSpPr>
              <a:spLocks noChangeArrowheads="1"/>
            </p:cNvSpPr>
            <p:nvPr/>
          </p:nvSpPr>
          <p:spPr bwMode="auto">
            <a:xfrm>
              <a:off x="4121" y="1791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5" name="Oval 56"/>
            <p:cNvSpPr>
              <a:spLocks noChangeArrowheads="1"/>
            </p:cNvSpPr>
            <p:nvPr/>
          </p:nvSpPr>
          <p:spPr bwMode="auto">
            <a:xfrm>
              <a:off x="4064" y="1549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6" name="Oval 57"/>
            <p:cNvSpPr>
              <a:spLocks noChangeArrowheads="1"/>
            </p:cNvSpPr>
            <p:nvPr/>
          </p:nvSpPr>
          <p:spPr bwMode="auto">
            <a:xfrm>
              <a:off x="3133" y="3988"/>
              <a:ext cx="97" cy="59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7" name="Rectangle 58"/>
            <p:cNvSpPr>
              <a:spLocks noChangeArrowheads="1"/>
            </p:cNvSpPr>
            <p:nvPr/>
          </p:nvSpPr>
          <p:spPr bwMode="auto">
            <a:xfrm>
              <a:off x="3093" y="3961"/>
              <a:ext cx="185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8" name="Rectangle 59"/>
            <p:cNvSpPr>
              <a:spLocks noChangeArrowheads="1"/>
            </p:cNvSpPr>
            <p:nvPr/>
          </p:nvSpPr>
          <p:spPr bwMode="auto">
            <a:xfrm>
              <a:off x="3133" y="2448"/>
              <a:ext cx="98" cy="157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99" name="Oval 60"/>
            <p:cNvSpPr>
              <a:spLocks noChangeArrowheads="1"/>
            </p:cNvSpPr>
            <p:nvPr/>
          </p:nvSpPr>
          <p:spPr bwMode="auto">
            <a:xfrm>
              <a:off x="3131" y="2404"/>
              <a:ext cx="97" cy="59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00" name="Freeform 61"/>
            <p:cNvSpPr>
              <a:spLocks/>
            </p:cNvSpPr>
            <p:nvPr/>
          </p:nvSpPr>
          <p:spPr bwMode="auto">
            <a:xfrm>
              <a:off x="3880" y="1988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1" name="Freeform 62"/>
            <p:cNvSpPr>
              <a:spLocks/>
            </p:cNvSpPr>
            <p:nvPr/>
          </p:nvSpPr>
          <p:spPr bwMode="auto">
            <a:xfrm>
              <a:off x="3880" y="1852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2" name="Freeform 63"/>
            <p:cNvSpPr>
              <a:spLocks/>
            </p:cNvSpPr>
            <p:nvPr/>
          </p:nvSpPr>
          <p:spPr bwMode="auto">
            <a:xfrm>
              <a:off x="3880" y="2116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3" name="Freeform 64"/>
            <p:cNvSpPr>
              <a:spLocks/>
            </p:cNvSpPr>
            <p:nvPr/>
          </p:nvSpPr>
          <p:spPr bwMode="auto">
            <a:xfrm>
              <a:off x="3880" y="2372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4" name="Freeform 65"/>
            <p:cNvSpPr>
              <a:spLocks/>
            </p:cNvSpPr>
            <p:nvPr/>
          </p:nvSpPr>
          <p:spPr bwMode="auto">
            <a:xfrm>
              <a:off x="3880" y="2244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5" name="Freeform 66"/>
            <p:cNvSpPr>
              <a:spLocks/>
            </p:cNvSpPr>
            <p:nvPr/>
          </p:nvSpPr>
          <p:spPr bwMode="auto">
            <a:xfrm>
              <a:off x="3880" y="2515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6" name="Freeform 67"/>
            <p:cNvSpPr>
              <a:spLocks/>
            </p:cNvSpPr>
            <p:nvPr/>
          </p:nvSpPr>
          <p:spPr bwMode="auto">
            <a:xfrm>
              <a:off x="3880" y="2793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7" name="Freeform 68"/>
            <p:cNvSpPr>
              <a:spLocks/>
            </p:cNvSpPr>
            <p:nvPr/>
          </p:nvSpPr>
          <p:spPr bwMode="auto">
            <a:xfrm>
              <a:off x="3880" y="2657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8" name="Freeform 69"/>
            <p:cNvSpPr>
              <a:spLocks/>
            </p:cNvSpPr>
            <p:nvPr/>
          </p:nvSpPr>
          <p:spPr bwMode="auto">
            <a:xfrm>
              <a:off x="3880" y="2914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09" name="Freeform 70"/>
            <p:cNvSpPr>
              <a:spLocks/>
            </p:cNvSpPr>
            <p:nvPr/>
          </p:nvSpPr>
          <p:spPr bwMode="auto">
            <a:xfrm>
              <a:off x="3880" y="3177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0" name="Freeform 71"/>
            <p:cNvSpPr>
              <a:spLocks/>
            </p:cNvSpPr>
            <p:nvPr/>
          </p:nvSpPr>
          <p:spPr bwMode="auto">
            <a:xfrm>
              <a:off x="3880" y="3042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1" name="Freeform 72"/>
            <p:cNvSpPr>
              <a:spLocks/>
            </p:cNvSpPr>
            <p:nvPr/>
          </p:nvSpPr>
          <p:spPr bwMode="auto">
            <a:xfrm>
              <a:off x="3880" y="3299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2" name="Freeform 73"/>
            <p:cNvSpPr>
              <a:spLocks/>
            </p:cNvSpPr>
            <p:nvPr/>
          </p:nvSpPr>
          <p:spPr bwMode="auto">
            <a:xfrm>
              <a:off x="3132" y="2686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3" name="Freeform 74"/>
            <p:cNvSpPr>
              <a:spLocks/>
            </p:cNvSpPr>
            <p:nvPr/>
          </p:nvSpPr>
          <p:spPr bwMode="auto">
            <a:xfrm>
              <a:off x="3132" y="2551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4" name="Freeform 75"/>
            <p:cNvSpPr>
              <a:spLocks/>
            </p:cNvSpPr>
            <p:nvPr/>
          </p:nvSpPr>
          <p:spPr bwMode="auto">
            <a:xfrm>
              <a:off x="3132" y="2814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5" name="Freeform 76"/>
            <p:cNvSpPr>
              <a:spLocks/>
            </p:cNvSpPr>
            <p:nvPr/>
          </p:nvSpPr>
          <p:spPr bwMode="auto">
            <a:xfrm>
              <a:off x="3132" y="3071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6" name="Freeform 77"/>
            <p:cNvSpPr>
              <a:spLocks/>
            </p:cNvSpPr>
            <p:nvPr/>
          </p:nvSpPr>
          <p:spPr bwMode="auto">
            <a:xfrm>
              <a:off x="3132" y="2942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7" name="Freeform 78"/>
            <p:cNvSpPr>
              <a:spLocks/>
            </p:cNvSpPr>
            <p:nvPr/>
          </p:nvSpPr>
          <p:spPr bwMode="auto">
            <a:xfrm>
              <a:off x="3132" y="3213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8" name="Freeform 79"/>
            <p:cNvSpPr>
              <a:spLocks/>
            </p:cNvSpPr>
            <p:nvPr/>
          </p:nvSpPr>
          <p:spPr bwMode="auto">
            <a:xfrm>
              <a:off x="3132" y="3491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19" name="Freeform 80"/>
            <p:cNvSpPr>
              <a:spLocks/>
            </p:cNvSpPr>
            <p:nvPr/>
          </p:nvSpPr>
          <p:spPr bwMode="auto">
            <a:xfrm>
              <a:off x="3132" y="3356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0" name="Freeform 81"/>
            <p:cNvSpPr>
              <a:spLocks/>
            </p:cNvSpPr>
            <p:nvPr/>
          </p:nvSpPr>
          <p:spPr bwMode="auto">
            <a:xfrm>
              <a:off x="3132" y="3612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1" name="Freeform 82"/>
            <p:cNvSpPr>
              <a:spLocks/>
            </p:cNvSpPr>
            <p:nvPr/>
          </p:nvSpPr>
          <p:spPr bwMode="auto">
            <a:xfrm>
              <a:off x="3132" y="3876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2" name="Freeform 83"/>
            <p:cNvSpPr>
              <a:spLocks/>
            </p:cNvSpPr>
            <p:nvPr/>
          </p:nvSpPr>
          <p:spPr bwMode="auto">
            <a:xfrm>
              <a:off x="3132" y="3740"/>
              <a:ext cx="100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0 w 113"/>
                <a:gd name="T5" fmla="*/ 16 h 61"/>
                <a:gd name="T6" fmla="*/ 21 w 113"/>
                <a:gd name="T7" fmla="*/ 21 h 61"/>
                <a:gd name="T8" fmla="*/ 37 w 113"/>
                <a:gd name="T9" fmla="*/ 22 h 61"/>
                <a:gd name="T10" fmla="*/ 51 w 113"/>
                <a:gd name="T11" fmla="*/ 16 h 61"/>
                <a:gd name="T12" fmla="*/ 61 w 113"/>
                <a:gd name="T13" fmla="*/ 5 h 61"/>
                <a:gd name="T14" fmla="*/ 61 w 113"/>
                <a:gd name="T15" fmla="*/ 23 h 61"/>
                <a:gd name="T16" fmla="*/ 50 w 113"/>
                <a:gd name="T17" fmla="*/ 32 h 61"/>
                <a:gd name="T18" fmla="*/ 37 w 113"/>
                <a:gd name="T19" fmla="*/ 37 h 61"/>
                <a:gd name="T20" fmla="*/ 26 w 113"/>
                <a:gd name="T21" fmla="*/ 36 h 61"/>
                <a:gd name="T22" fmla="*/ 12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3" name="Freeform 84"/>
            <p:cNvSpPr>
              <a:spLocks/>
            </p:cNvSpPr>
            <p:nvPr/>
          </p:nvSpPr>
          <p:spPr bwMode="auto">
            <a:xfrm>
              <a:off x="3132" y="3997"/>
              <a:ext cx="100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0 w 113"/>
                <a:gd name="T5" fmla="*/ 15 h 61"/>
                <a:gd name="T6" fmla="*/ 21 w 113"/>
                <a:gd name="T7" fmla="*/ 19 h 61"/>
                <a:gd name="T8" fmla="*/ 37 w 113"/>
                <a:gd name="T9" fmla="*/ 20 h 61"/>
                <a:gd name="T10" fmla="*/ 51 w 113"/>
                <a:gd name="T11" fmla="*/ 15 h 61"/>
                <a:gd name="T12" fmla="*/ 61 w 113"/>
                <a:gd name="T13" fmla="*/ 5 h 61"/>
                <a:gd name="T14" fmla="*/ 61 w 113"/>
                <a:gd name="T15" fmla="*/ 21 h 61"/>
                <a:gd name="T16" fmla="*/ 50 w 113"/>
                <a:gd name="T17" fmla="*/ 29 h 61"/>
                <a:gd name="T18" fmla="*/ 37 w 113"/>
                <a:gd name="T19" fmla="*/ 33 h 61"/>
                <a:gd name="T20" fmla="*/ 26 w 113"/>
                <a:gd name="T21" fmla="*/ 33 h 61"/>
                <a:gd name="T22" fmla="*/ 12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4" name="Freeform 85"/>
            <p:cNvSpPr>
              <a:spLocks/>
            </p:cNvSpPr>
            <p:nvPr/>
          </p:nvSpPr>
          <p:spPr bwMode="auto">
            <a:xfrm>
              <a:off x="2996" y="2173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5" name="Freeform 86"/>
            <p:cNvSpPr>
              <a:spLocks/>
            </p:cNvSpPr>
            <p:nvPr/>
          </p:nvSpPr>
          <p:spPr bwMode="auto">
            <a:xfrm>
              <a:off x="2996" y="2038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6" name="Freeform 87"/>
            <p:cNvSpPr>
              <a:spLocks/>
            </p:cNvSpPr>
            <p:nvPr/>
          </p:nvSpPr>
          <p:spPr bwMode="auto">
            <a:xfrm>
              <a:off x="2996" y="2301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7" name="Freeform 88"/>
            <p:cNvSpPr>
              <a:spLocks/>
            </p:cNvSpPr>
            <p:nvPr/>
          </p:nvSpPr>
          <p:spPr bwMode="auto">
            <a:xfrm>
              <a:off x="2996" y="2558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8" name="Freeform 89"/>
            <p:cNvSpPr>
              <a:spLocks/>
            </p:cNvSpPr>
            <p:nvPr/>
          </p:nvSpPr>
          <p:spPr bwMode="auto">
            <a:xfrm>
              <a:off x="2996" y="2429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29" name="Freeform 90"/>
            <p:cNvSpPr>
              <a:spLocks/>
            </p:cNvSpPr>
            <p:nvPr/>
          </p:nvSpPr>
          <p:spPr bwMode="auto">
            <a:xfrm>
              <a:off x="2996" y="2700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0" name="Freeform 91"/>
            <p:cNvSpPr>
              <a:spLocks/>
            </p:cNvSpPr>
            <p:nvPr/>
          </p:nvSpPr>
          <p:spPr bwMode="auto">
            <a:xfrm>
              <a:off x="2996" y="2978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1" name="Freeform 92"/>
            <p:cNvSpPr>
              <a:spLocks/>
            </p:cNvSpPr>
            <p:nvPr/>
          </p:nvSpPr>
          <p:spPr bwMode="auto">
            <a:xfrm>
              <a:off x="2996" y="2843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2" name="Freeform 93"/>
            <p:cNvSpPr>
              <a:spLocks/>
            </p:cNvSpPr>
            <p:nvPr/>
          </p:nvSpPr>
          <p:spPr bwMode="auto">
            <a:xfrm>
              <a:off x="2996" y="3099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3" name="Freeform 94"/>
            <p:cNvSpPr>
              <a:spLocks/>
            </p:cNvSpPr>
            <p:nvPr/>
          </p:nvSpPr>
          <p:spPr bwMode="auto">
            <a:xfrm>
              <a:off x="2996" y="3363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4" name="Freeform 95"/>
            <p:cNvSpPr>
              <a:spLocks/>
            </p:cNvSpPr>
            <p:nvPr/>
          </p:nvSpPr>
          <p:spPr bwMode="auto">
            <a:xfrm>
              <a:off x="2996" y="3227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5" name="Freeform 96"/>
            <p:cNvSpPr>
              <a:spLocks/>
            </p:cNvSpPr>
            <p:nvPr/>
          </p:nvSpPr>
          <p:spPr bwMode="auto">
            <a:xfrm>
              <a:off x="2996" y="3484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6" name="Freeform 97"/>
            <p:cNvSpPr>
              <a:spLocks/>
            </p:cNvSpPr>
            <p:nvPr/>
          </p:nvSpPr>
          <p:spPr bwMode="auto">
            <a:xfrm>
              <a:off x="4001" y="2508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7" name="Freeform 98"/>
            <p:cNvSpPr>
              <a:spLocks/>
            </p:cNvSpPr>
            <p:nvPr/>
          </p:nvSpPr>
          <p:spPr bwMode="auto">
            <a:xfrm>
              <a:off x="4001" y="2372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8" name="Freeform 99"/>
            <p:cNvSpPr>
              <a:spLocks/>
            </p:cNvSpPr>
            <p:nvPr/>
          </p:nvSpPr>
          <p:spPr bwMode="auto">
            <a:xfrm>
              <a:off x="4001" y="2636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39" name="Freeform 100"/>
            <p:cNvSpPr>
              <a:spLocks/>
            </p:cNvSpPr>
            <p:nvPr/>
          </p:nvSpPr>
          <p:spPr bwMode="auto">
            <a:xfrm>
              <a:off x="4001" y="2892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0" name="Freeform 101"/>
            <p:cNvSpPr>
              <a:spLocks/>
            </p:cNvSpPr>
            <p:nvPr/>
          </p:nvSpPr>
          <p:spPr bwMode="auto">
            <a:xfrm>
              <a:off x="4001" y="2764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1" name="Freeform 102"/>
            <p:cNvSpPr>
              <a:spLocks/>
            </p:cNvSpPr>
            <p:nvPr/>
          </p:nvSpPr>
          <p:spPr bwMode="auto">
            <a:xfrm>
              <a:off x="4001" y="3035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2" name="Freeform 103"/>
            <p:cNvSpPr>
              <a:spLocks/>
            </p:cNvSpPr>
            <p:nvPr/>
          </p:nvSpPr>
          <p:spPr bwMode="auto">
            <a:xfrm>
              <a:off x="4001" y="3313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3" name="Freeform 104"/>
            <p:cNvSpPr>
              <a:spLocks/>
            </p:cNvSpPr>
            <p:nvPr/>
          </p:nvSpPr>
          <p:spPr bwMode="auto">
            <a:xfrm>
              <a:off x="4001" y="3177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4" name="Freeform 105"/>
            <p:cNvSpPr>
              <a:spLocks/>
            </p:cNvSpPr>
            <p:nvPr/>
          </p:nvSpPr>
          <p:spPr bwMode="auto">
            <a:xfrm>
              <a:off x="4001" y="3434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5" name="Freeform 106"/>
            <p:cNvSpPr>
              <a:spLocks/>
            </p:cNvSpPr>
            <p:nvPr/>
          </p:nvSpPr>
          <p:spPr bwMode="auto">
            <a:xfrm>
              <a:off x="4001" y="3697"/>
              <a:ext cx="101" cy="55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10 h 61"/>
                <a:gd name="T4" fmla="*/ 11 w 113"/>
                <a:gd name="T5" fmla="*/ 16 h 61"/>
                <a:gd name="T6" fmla="*/ 22 w 113"/>
                <a:gd name="T7" fmla="*/ 21 h 61"/>
                <a:gd name="T8" fmla="*/ 39 w 113"/>
                <a:gd name="T9" fmla="*/ 22 h 61"/>
                <a:gd name="T10" fmla="*/ 55 w 113"/>
                <a:gd name="T11" fmla="*/ 16 h 61"/>
                <a:gd name="T12" fmla="*/ 64 w 113"/>
                <a:gd name="T13" fmla="*/ 5 h 61"/>
                <a:gd name="T14" fmla="*/ 64 w 113"/>
                <a:gd name="T15" fmla="*/ 23 h 61"/>
                <a:gd name="T16" fmla="*/ 52 w 113"/>
                <a:gd name="T17" fmla="*/ 32 h 61"/>
                <a:gd name="T18" fmla="*/ 39 w 113"/>
                <a:gd name="T19" fmla="*/ 37 h 61"/>
                <a:gd name="T20" fmla="*/ 27 w 113"/>
                <a:gd name="T21" fmla="*/ 36 h 61"/>
                <a:gd name="T22" fmla="*/ 13 w 113"/>
                <a:gd name="T23" fmla="*/ 32 h 61"/>
                <a:gd name="T24" fmla="*/ 4 w 113"/>
                <a:gd name="T25" fmla="*/ 23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6" name="Freeform 107"/>
            <p:cNvSpPr>
              <a:spLocks/>
            </p:cNvSpPr>
            <p:nvPr/>
          </p:nvSpPr>
          <p:spPr bwMode="auto">
            <a:xfrm>
              <a:off x="4001" y="3562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7" name="Freeform 108"/>
            <p:cNvSpPr>
              <a:spLocks/>
            </p:cNvSpPr>
            <p:nvPr/>
          </p:nvSpPr>
          <p:spPr bwMode="auto">
            <a:xfrm>
              <a:off x="4001" y="3819"/>
              <a:ext cx="101" cy="54"/>
            </a:xfrm>
            <a:custGeom>
              <a:avLst/>
              <a:gdLst>
                <a:gd name="T0" fmla="*/ 0 w 113"/>
                <a:gd name="T1" fmla="*/ 0 h 61"/>
                <a:gd name="T2" fmla="*/ 4 w 113"/>
                <a:gd name="T3" fmla="*/ 9 h 61"/>
                <a:gd name="T4" fmla="*/ 11 w 113"/>
                <a:gd name="T5" fmla="*/ 15 h 61"/>
                <a:gd name="T6" fmla="*/ 22 w 113"/>
                <a:gd name="T7" fmla="*/ 19 h 61"/>
                <a:gd name="T8" fmla="*/ 39 w 113"/>
                <a:gd name="T9" fmla="*/ 20 h 61"/>
                <a:gd name="T10" fmla="*/ 55 w 113"/>
                <a:gd name="T11" fmla="*/ 15 h 61"/>
                <a:gd name="T12" fmla="*/ 64 w 113"/>
                <a:gd name="T13" fmla="*/ 5 h 61"/>
                <a:gd name="T14" fmla="*/ 64 w 113"/>
                <a:gd name="T15" fmla="*/ 21 h 61"/>
                <a:gd name="T16" fmla="*/ 52 w 113"/>
                <a:gd name="T17" fmla="*/ 29 h 61"/>
                <a:gd name="T18" fmla="*/ 39 w 113"/>
                <a:gd name="T19" fmla="*/ 33 h 61"/>
                <a:gd name="T20" fmla="*/ 27 w 113"/>
                <a:gd name="T21" fmla="*/ 33 h 61"/>
                <a:gd name="T22" fmla="*/ 13 w 113"/>
                <a:gd name="T23" fmla="*/ 29 h 61"/>
                <a:gd name="T24" fmla="*/ 4 w 113"/>
                <a:gd name="T25" fmla="*/ 21 h 61"/>
                <a:gd name="T26" fmla="*/ 0 w 113"/>
                <a:gd name="T27" fmla="*/ 0 h 6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"/>
                <a:gd name="T43" fmla="*/ 0 h 61"/>
                <a:gd name="T44" fmla="*/ 113 w 113"/>
                <a:gd name="T45" fmla="*/ 61 h 6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" h="61">
                  <a:moveTo>
                    <a:pt x="0" y="0"/>
                  </a:moveTo>
                  <a:lnTo>
                    <a:pt x="8" y="15"/>
                  </a:lnTo>
                  <a:lnTo>
                    <a:pt x="18" y="27"/>
                  </a:lnTo>
                  <a:lnTo>
                    <a:pt x="39" y="36"/>
                  </a:lnTo>
                  <a:lnTo>
                    <a:pt x="68" y="37"/>
                  </a:lnTo>
                  <a:lnTo>
                    <a:pt x="96" y="27"/>
                  </a:lnTo>
                  <a:lnTo>
                    <a:pt x="113" y="10"/>
                  </a:lnTo>
                  <a:lnTo>
                    <a:pt x="113" y="40"/>
                  </a:lnTo>
                  <a:lnTo>
                    <a:pt x="92" y="54"/>
                  </a:lnTo>
                  <a:lnTo>
                    <a:pt x="68" y="61"/>
                  </a:lnTo>
                  <a:lnTo>
                    <a:pt x="47" y="60"/>
                  </a:lnTo>
                  <a:lnTo>
                    <a:pt x="23" y="54"/>
                  </a:lnTo>
                  <a:lnTo>
                    <a:pt x="5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48" name="Oval 109"/>
            <p:cNvSpPr>
              <a:spLocks noChangeArrowheads="1"/>
            </p:cNvSpPr>
            <p:nvPr/>
          </p:nvSpPr>
          <p:spPr bwMode="auto">
            <a:xfrm>
              <a:off x="2876" y="2307"/>
              <a:ext cx="104" cy="6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49" name="Oval 110"/>
            <p:cNvSpPr>
              <a:spLocks noChangeArrowheads="1"/>
            </p:cNvSpPr>
            <p:nvPr/>
          </p:nvSpPr>
          <p:spPr bwMode="auto">
            <a:xfrm>
              <a:off x="2969" y="2543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50" name="Oval 111"/>
            <p:cNvSpPr>
              <a:spLocks noChangeArrowheads="1"/>
            </p:cNvSpPr>
            <p:nvPr/>
          </p:nvSpPr>
          <p:spPr bwMode="auto">
            <a:xfrm>
              <a:off x="3071" y="2139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51" name="Oval 112"/>
            <p:cNvSpPr>
              <a:spLocks noChangeArrowheads="1"/>
            </p:cNvSpPr>
            <p:nvPr/>
          </p:nvSpPr>
          <p:spPr bwMode="auto">
            <a:xfrm>
              <a:off x="3800" y="2386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52" name="Oval 113"/>
            <p:cNvSpPr>
              <a:spLocks noChangeArrowheads="1"/>
            </p:cNvSpPr>
            <p:nvPr/>
          </p:nvSpPr>
          <p:spPr bwMode="auto">
            <a:xfrm>
              <a:off x="3935" y="1960"/>
              <a:ext cx="104" cy="6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753" name="Line 114"/>
            <p:cNvSpPr>
              <a:spLocks noChangeShapeType="1"/>
            </p:cNvSpPr>
            <p:nvPr/>
          </p:nvSpPr>
          <p:spPr bwMode="auto">
            <a:xfrm flipV="1">
              <a:off x="1996" y="1061"/>
              <a:ext cx="1682" cy="151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54" name="Line 115"/>
            <p:cNvSpPr>
              <a:spLocks noChangeShapeType="1"/>
            </p:cNvSpPr>
            <p:nvPr/>
          </p:nvSpPr>
          <p:spPr bwMode="auto">
            <a:xfrm>
              <a:off x="1999" y="2570"/>
              <a:ext cx="1594" cy="519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55" name="Line 116"/>
            <p:cNvSpPr>
              <a:spLocks noChangeShapeType="1"/>
            </p:cNvSpPr>
            <p:nvPr/>
          </p:nvSpPr>
          <p:spPr bwMode="auto">
            <a:xfrm>
              <a:off x="3679" y="1056"/>
              <a:ext cx="1594" cy="519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56" name="Line 117"/>
            <p:cNvSpPr>
              <a:spLocks noChangeShapeType="1"/>
            </p:cNvSpPr>
            <p:nvPr/>
          </p:nvSpPr>
          <p:spPr bwMode="auto">
            <a:xfrm flipV="1">
              <a:off x="3594" y="1572"/>
              <a:ext cx="1682" cy="1513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7757" name="Text Box 118"/>
            <p:cNvSpPr txBox="1">
              <a:spLocks noChangeArrowheads="1"/>
            </p:cNvSpPr>
            <p:nvPr/>
          </p:nvSpPr>
          <p:spPr bwMode="auto">
            <a:xfrm>
              <a:off x="3743" y="1481"/>
              <a:ext cx="390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b="1"/>
                <a:t>B</a:t>
              </a:r>
            </a:p>
          </p:txBody>
        </p:sp>
        <p:sp>
          <p:nvSpPr>
            <p:cNvPr id="27758" name="Text Box 119"/>
            <p:cNvSpPr txBox="1">
              <a:spLocks noChangeArrowheads="1"/>
            </p:cNvSpPr>
            <p:nvPr/>
          </p:nvSpPr>
          <p:spPr bwMode="auto">
            <a:xfrm>
              <a:off x="3884" y="2018"/>
              <a:ext cx="414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b="1"/>
                <a:t>D</a:t>
              </a:r>
            </a:p>
          </p:txBody>
        </p:sp>
        <p:sp>
          <p:nvSpPr>
            <p:cNvPr id="27759" name="Text Box 120"/>
            <p:cNvSpPr txBox="1">
              <a:spLocks noChangeArrowheads="1"/>
            </p:cNvSpPr>
            <p:nvPr/>
          </p:nvSpPr>
          <p:spPr bwMode="auto">
            <a:xfrm>
              <a:off x="2827" y="1647"/>
              <a:ext cx="386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b="1"/>
                <a:t>C</a:t>
              </a:r>
            </a:p>
          </p:txBody>
        </p:sp>
        <p:sp>
          <p:nvSpPr>
            <p:cNvPr id="27760" name="Text Box 121"/>
            <p:cNvSpPr txBox="1">
              <a:spLocks noChangeArrowheads="1"/>
            </p:cNvSpPr>
            <p:nvPr/>
          </p:nvSpPr>
          <p:spPr bwMode="auto">
            <a:xfrm>
              <a:off x="2991" y="2199"/>
              <a:ext cx="387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 b="1"/>
                <a:t>E</a:t>
              </a:r>
            </a:p>
          </p:txBody>
        </p:sp>
      </p:grpSp>
      <p:sp>
        <p:nvSpPr>
          <p:cNvPr id="27656" name="Line 126"/>
          <p:cNvSpPr>
            <a:spLocks noChangeShapeType="1"/>
          </p:cNvSpPr>
          <p:nvPr/>
        </p:nvSpPr>
        <p:spPr bwMode="auto">
          <a:xfrm>
            <a:off x="3225800" y="1193800"/>
            <a:ext cx="0" cy="566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657" name="Text Box 149"/>
          <p:cNvSpPr txBox="1">
            <a:spLocks noChangeArrowheads="1"/>
          </p:cNvSpPr>
          <p:nvPr/>
        </p:nvSpPr>
        <p:spPr bwMode="auto">
          <a:xfrm>
            <a:off x="4094163" y="5699125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/>
              <a:t>After 0.8 h</a:t>
            </a:r>
          </a:p>
        </p:txBody>
      </p:sp>
      <p:sp>
        <p:nvSpPr>
          <p:cNvPr id="27658" name="Text Box 150"/>
          <p:cNvSpPr txBox="1">
            <a:spLocks noChangeArrowheads="1"/>
          </p:cNvSpPr>
          <p:nvPr/>
        </p:nvSpPr>
        <p:spPr bwMode="auto">
          <a:xfrm>
            <a:off x="6821488" y="5681663"/>
            <a:ext cx="127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/>
              <a:t>After 2.4 h</a:t>
            </a:r>
          </a:p>
        </p:txBody>
      </p:sp>
      <p:sp>
        <p:nvSpPr>
          <p:cNvPr id="27659" name="Text Box 151"/>
          <p:cNvSpPr txBox="1">
            <a:spLocks noChangeArrowheads="1"/>
          </p:cNvSpPr>
          <p:nvPr/>
        </p:nvSpPr>
        <p:spPr bwMode="auto">
          <a:xfrm>
            <a:off x="5300663" y="2679700"/>
            <a:ext cx="73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surface</a:t>
            </a:r>
          </a:p>
        </p:txBody>
      </p:sp>
      <p:sp>
        <p:nvSpPr>
          <p:cNvPr id="27660" name="Line 152"/>
          <p:cNvSpPr>
            <a:spLocks noChangeShapeType="1"/>
          </p:cNvSpPr>
          <p:nvPr/>
        </p:nvSpPr>
        <p:spPr bwMode="auto">
          <a:xfrm flipH="1">
            <a:off x="5308600" y="2908300"/>
            <a:ext cx="2921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1" name="Rectangle 154"/>
          <p:cNvSpPr>
            <a:spLocks noChangeArrowheads="1"/>
          </p:cNvSpPr>
          <p:nvPr/>
        </p:nvSpPr>
        <p:spPr bwMode="auto">
          <a:xfrm>
            <a:off x="4584700" y="5249863"/>
            <a:ext cx="2374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1200" b="1">
                <a:solidFill>
                  <a:srgbClr val="FF0000"/>
                </a:solidFill>
              </a:rPr>
              <a:t>soil-bedrock interface</a:t>
            </a:r>
          </a:p>
        </p:txBody>
      </p:sp>
      <p:sp>
        <p:nvSpPr>
          <p:cNvPr id="27662" name="Line 155"/>
          <p:cNvSpPr>
            <a:spLocks noChangeShapeType="1"/>
          </p:cNvSpPr>
          <p:nvPr/>
        </p:nvSpPr>
        <p:spPr bwMode="auto">
          <a:xfrm flipH="1" flipV="1">
            <a:off x="5105400" y="4229100"/>
            <a:ext cx="25400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3" name="Text Box 156"/>
          <p:cNvSpPr txBox="1">
            <a:spLocks noChangeArrowheads="1"/>
          </p:cNvSpPr>
          <p:nvPr/>
        </p:nvSpPr>
        <p:spPr bwMode="auto">
          <a:xfrm>
            <a:off x="6350" y="6577013"/>
            <a:ext cx="1219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/>
              <a:t>RUNOFF BOX</a:t>
            </a:r>
          </a:p>
        </p:txBody>
      </p:sp>
      <p:sp>
        <p:nvSpPr>
          <p:cNvPr id="27664" name="Text Box 157"/>
          <p:cNvSpPr txBox="1">
            <a:spLocks noChangeArrowheads="1"/>
          </p:cNvSpPr>
          <p:nvPr/>
        </p:nvSpPr>
        <p:spPr bwMode="auto">
          <a:xfrm>
            <a:off x="1974850" y="6199188"/>
            <a:ext cx="7080250" cy="527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400" b="1">
                <a:solidFill>
                  <a:srgbClr val="FF0000"/>
                </a:solidFill>
              </a:rPr>
              <a:t>THE INFILTRATION TAKES PLACE VERY QUICKLY, APPARENTLY THROUGH</a:t>
            </a:r>
          </a:p>
          <a:p>
            <a:pPr algn="l"/>
            <a:r>
              <a:rPr lang="it-IT" sz="1400" b="1">
                <a:solidFill>
                  <a:srgbClr val="FF0000"/>
                </a:solidFill>
              </a:rPr>
              <a:t>PREFERENTIAL PATHWAYS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55" name="Text Box 7"/>
          <p:cNvSpPr txBox="1">
            <a:spLocks noChangeArrowheads="1"/>
          </p:cNvSpPr>
          <p:nvPr/>
        </p:nvSpPr>
        <p:spPr bwMode="auto">
          <a:xfrm>
            <a:off x="976313" y="503238"/>
            <a:ext cx="16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it-IT">
              <a:latin typeface="Times New Roman" charset="0"/>
            </a:endParaRPr>
          </a:p>
        </p:txBody>
      </p:sp>
      <p:sp>
        <p:nvSpPr>
          <p:cNvPr id="1538056" name="Text Box 8"/>
          <p:cNvSpPr txBox="1">
            <a:spLocks noChangeArrowheads="1"/>
          </p:cNvSpPr>
          <p:nvPr/>
        </p:nvSpPr>
        <p:spPr bwMode="auto">
          <a:xfrm>
            <a:off x="1708150" y="801688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>
                <a:latin typeface="Arial" charset="0"/>
              </a:rPr>
              <a:t>After 18 h</a:t>
            </a:r>
          </a:p>
        </p:txBody>
      </p:sp>
      <p:sp>
        <p:nvSpPr>
          <p:cNvPr id="1538057" name="Text Box 9"/>
          <p:cNvSpPr txBox="1">
            <a:spLocks noChangeArrowheads="1"/>
          </p:cNvSpPr>
          <p:nvPr/>
        </p:nvSpPr>
        <p:spPr bwMode="auto">
          <a:xfrm>
            <a:off x="1708150" y="1738313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>
                <a:latin typeface="Arial" charset="0"/>
              </a:rPr>
              <a:t>After 19 h</a:t>
            </a:r>
          </a:p>
        </p:txBody>
      </p:sp>
      <p:sp>
        <p:nvSpPr>
          <p:cNvPr id="1538058" name="Text Box 10"/>
          <p:cNvSpPr txBox="1">
            <a:spLocks noChangeArrowheads="1"/>
          </p:cNvSpPr>
          <p:nvPr/>
        </p:nvSpPr>
        <p:spPr bwMode="auto">
          <a:xfrm>
            <a:off x="1708150" y="2746375"/>
            <a:ext cx="1123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>
                <a:latin typeface="Arial" charset="0"/>
              </a:rPr>
              <a:t>After  21 h</a:t>
            </a:r>
          </a:p>
        </p:txBody>
      </p:sp>
      <p:sp>
        <p:nvSpPr>
          <p:cNvPr id="1538059" name="Text Box 11"/>
          <p:cNvSpPr txBox="1">
            <a:spLocks noChangeArrowheads="1"/>
          </p:cNvSpPr>
          <p:nvPr/>
        </p:nvSpPr>
        <p:spPr bwMode="auto">
          <a:xfrm>
            <a:off x="1708150" y="368300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sz="1600">
                <a:latin typeface="Arial" charset="0"/>
              </a:rPr>
              <a:t>After 26 h</a:t>
            </a:r>
          </a:p>
        </p:txBody>
      </p:sp>
      <p:grpSp>
        <p:nvGrpSpPr>
          <p:cNvPr id="2" name="Group 269"/>
          <p:cNvGrpSpPr>
            <a:grpSpLocks/>
          </p:cNvGrpSpPr>
          <p:nvPr/>
        </p:nvGrpSpPr>
        <p:grpSpPr bwMode="auto">
          <a:xfrm rot="1758853">
            <a:off x="2624138" y="3819525"/>
            <a:ext cx="5287962" cy="768350"/>
            <a:chOff x="1511" y="2352"/>
            <a:chExt cx="3331" cy="484"/>
          </a:xfrm>
        </p:grpSpPr>
        <p:sp>
          <p:nvSpPr>
            <p:cNvPr id="1538132" name="Freeform 84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36" y="0"/>
                </a:cxn>
                <a:cxn ang="0">
                  <a:pos x="1438" y="48"/>
                </a:cxn>
                <a:cxn ang="0">
                  <a:pos x="1438" y="50"/>
                </a:cxn>
                <a:cxn ang="0">
                  <a:pos x="1484" y="87"/>
                </a:cxn>
                <a:cxn ang="0">
                  <a:pos x="1518" y="48"/>
                </a:cxn>
                <a:cxn ang="0">
                  <a:pos x="1521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36" y="0"/>
                </a:cxn>
              </a:cxnLst>
              <a:rect l="0" t="0" r="r" b="b"/>
              <a:pathLst>
                <a:path w="6382" h="584">
                  <a:moveTo>
                    <a:pt x="0" y="0"/>
                  </a:move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close/>
                  <a:moveTo>
                    <a:pt x="1436" y="0"/>
                  </a:moveTo>
                  <a:lnTo>
                    <a:pt x="1438" y="48"/>
                  </a:lnTo>
                  <a:lnTo>
                    <a:pt x="1438" y="50"/>
                  </a:lnTo>
                  <a:lnTo>
                    <a:pt x="1484" y="87"/>
                  </a:lnTo>
                  <a:lnTo>
                    <a:pt x="1518" y="48"/>
                  </a:lnTo>
                  <a:lnTo>
                    <a:pt x="1521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rgbClr val="0024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3" name="Freeform 85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1436" y="0"/>
                </a:cxn>
                <a:cxn ang="0">
                  <a:pos x="1438" y="48"/>
                </a:cxn>
                <a:cxn ang="0">
                  <a:pos x="1438" y="50"/>
                </a:cxn>
                <a:cxn ang="0">
                  <a:pos x="1484" y="87"/>
                </a:cxn>
                <a:cxn ang="0">
                  <a:pos x="1518" y="48"/>
                </a:cxn>
                <a:cxn ang="0">
                  <a:pos x="1521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36" y="0"/>
                </a:cxn>
                <a:cxn ang="0">
                  <a:pos x="1364" y="0"/>
                </a:cxn>
                <a:cxn ang="0">
                  <a:pos x="1366" y="48"/>
                </a:cxn>
                <a:cxn ang="0">
                  <a:pos x="1366" y="96"/>
                </a:cxn>
                <a:cxn ang="0">
                  <a:pos x="1387" y="146"/>
                </a:cxn>
                <a:cxn ang="0">
                  <a:pos x="1394" y="152"/>
                </a:cxn>
                <a:cxn ang="0">
                  <a:pos x="1438" y="183"/>
                </a:cxn>
                <a:cxn ang="0">
                  <a:pos x="1484" y="188"/>
                </a:cxn>
                <a:cxn ang="0">
                  <a:pos x="1528" y="181"/>
                </a:cxn>
                <a:cxn ang="0">
                  <a:pos x="1572" y="158"/>
                </a:cxn>
                <a:cxn ang="0">
                  <a:pos x="1597" y="146"/>
                </a:cxn>
                <a:cxn ang="0">
                  <a:pos x="1618" y="133"/>
                </a:cxn>
                <a:cxn ang="0">
                  <a:pos x="1663" y="112"/>
                </a:cxn>
                <a:cxn ang="0">
                  <a:pos x="1677" y="96"/>
                </a:cxn>
                <a:cxn ang="0">
                  <a:pos x="1709" y="66"/>
                </a:cxn>
                <a:cxn ang="0">
                  <a:pos x="1716" y="48"/>
                </a:cxn>
                <a:cxn ang="0">
                  <a:pos x="1719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364" y="0"/>
                </a:cxn>
              </a:cxnLst>
              <a:rect l="0" t="0" r="r" b="b"/>
              <a:pathLst>
                <a:path w="6382" h="584">
                  <a:moveTo>
                    <a:pt x="1436" y="0"/>
                  </a:moveTo>
                  <a:lnTo>
                    <a:pt x="1438" y="48"/>
                  </a:lnTo>
                  <a:lnTo>
                    <a:pt x="1438" y="50"/>
                  </a:lnTo>
                  <a:lnTo>
                    <a:pt x="1484" y="87"/>
                  </a:lnTo>
                  <a:lnTo>
                    <a:pt x="1518" y="48"/>
                  </a:lnTo>
                  <a:lnTo>
                    <a:pt x="1521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36" y="0"/>
                  </a:lnTo>
                  <a:close/>
                  <a:moveTo>
                    <a:pt x="1364" y="0"/>
                  </a:moveTo>
                  <a:lnTo>
                    <a:pt x="1366" y="48"/>
                  </a:lnTo>
                  <a:lnTo>
                    <a:pt x="1366" y="96"/>
                  </a:lnTo>
                  <a:lnTo>
                    <a:pt x="1387" y="146"/>
                  </a:lnTo>
                  <a:lnTo>
                    <a:pt x="1394" y="152"/>
                  </a:lnTo>
                  <a:lnTo>
                    <a:pt x="1438" y="183"/>
                  </a:lnTo>
                  <a:lnTo>
                    <a:pt x="1484" y="188"/>
                  </a:lnTo>
                  <a:lnTo>
                    <a:pt x="1528" y="181"/>
                  </a:lnTo>
                  <a:lnTo>
                    <a:pt x="1572" y="158"/>
                  </a:lnTo>
                  <a:lnTo>
                    <a:pt x="1597" y="146"/>
                  </a:lnTo>
                  <a:lnTo>
                    <a:pt x="1618" y="133"/>
                  </a:lnTo>
                  <a:lnTo>
                    <a:pt x="1663" y="112"/>
                  </a:lnTo>
                  <a:lnTo>
                    <a:pt x="1677" y="96"/>
                  </a:lnTo>
                  <a:lnTo>
                    <a:pt x="1709" y="66"/>
                  </a:lnTo>
                  <a:lnTo>
                    <a:pt x="1716" y="48"/>
                  </a:lnTo>
                  <a:lnTo>
                    <a:pt x="171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364" y="0"/>
                  </a:lnTo>
                  <a:close/>
                </a:path>
              </a:pathLst>
            </a:custGeom>
            <a:solidFill>
              <a:srgbClr val="003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4" name="Freeform 86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1364" y="0"/>
                </a:cxn>
                <a:cxn ang="0">
                  <a:pos x="1366" y="48"/>
                </a:cxn>
                <a:cxn ang="0">
                  <a:pos x="1366" y="96"/>
                </a:cxn>
                <a:cxn ang="0">
                  <a:pos x="1387" y="146"/>
                </a:cxn>
                <a:cxn ang="0">
                  <a:pos x="1394" y="152"/>
                </a:cxn>
                <a:cxn ang="0">
                  <a:pos x="1438" y="183"/>
                </a:cxn>
                <a:cxn ang="0">
                  <a:pos x="1484" y="188"/>
                </a:cxn>
                <a:cxn ang="0">
                  <a:pos x="1528" y="181"/>
                </a:cxn>
                <a:cxn ang="0">
                  <a:pos x="1572" y="158"/>
                </a:cxn>
                <a:cxn ang="0">
                  <a:pos x="1597" y="146"/>
                </a:cxn>
                <a:cxn ang="0">
                  <a:pos x="1618" y="133"/>
                </a:cxn>
                <a:cxn ang="0">
                  <a:pos x="1663" y="112"/>
                </a:cxn>
                <a:cxn ang="0">
                  <a:pos x="1677" y="96"/>
                </a:cxn>
                <a:cxn ang="0">
                  <a:pos x="1709" y="66"/>
                </a:cxn>
                <a:cxn ang="0">
                  <a:pos x="1716" y="48"/>
                </a:cxn>
                <a:cxn ang="0">
                  <a:pos x="1719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364" y="0"/>
                </a:cxn>
                <a:cxn ang="0">
                  <a:pos x="1079" y="0"/>
                </a:cxn>
                <a:cxn ang="0">
                  <a:pos x="1081" y="48"/>
                </a:cxn>
                <a:cxn ang="0">
                  <a:pos x="1111" y="96"/>
                </a:cxn>
                <a:cxn ang="0">
                  <a:pos x="1123" y="114"/>
                </a:cxn>
                <a:cxn ang="0">
                  <a:pos x="1169" y="142"/>
                </a:cxn>
                <a:cxn ang="0">
                  <a:pos x="1178" y="146"/>
                </a:cxn>
                <a:cxn ang="0">
                  <a:pos x="1213" y="165"/>
                </a:cxn>
                <a:cxn ang="0">
                  <a:pos x="1249" y="194"/>
                </a:cxn>
                <a:cxn ang="0">
                  <a:pos x="1258" y="202"/>
                </a:cxn>
                <a:cxn ang="0">
                  <a:pos x="1304" y="236"/>
                </a:cxn>
                <a:cxn ang="0">
                  <a:pos x="1311" y="242"/>
                </a:cxn>
                <a:cxn ang="0">
                  <a:pos x="1348" y="265"/>
                </a:cxn>
                <a:cxn ang="0">
                  <a:pos x="1394" y="283"/>
                </a:cxn>
                <a:cxn ang="0">
                  <a:pos x="1429" y="292"/>
                </a:cxn>
                <a:cxn ang="0">
                  <a:pos x="1438" y="294"/>
                </a:cxn>
                <a:cxn ang="0">
                  <a:pos x="1484" y="296"/>
                </a:cxn>
                <a:cxn ang="0">
                  <a:pos x="1505" y="292"/>
                </a:cxn>
                <a:cxn ang="0">
                  <a:pos x="1528" y="288"/>
                </a:cxn>
                <a:cxn ang="0">
                  <a:pos x="1572" y="273"/>
                </a:cxn>
                <a:cxn ang="0">
                  <a:pos x="1618" y="246"/>
                </a:cxn>
                <a:cxn ang="0">
                  <a:pos x="1622" y="242"/>
                </a:cxn>
                <a:cxn ang="0">
                  <a:pos x="1663" y="211"/>
                </a:cxn>
                <a:cxn ang="0">
                  <a:pos x="1679" y="194"/>
                </a:cxn>
                <a:cxn ang="0">
                  <a:pos x="1709" y="163"/>
                </a:cxn>
                <a:cxn ang="0">
                  <a:pos x="1717" y="146"/>
                </a:cxn>
                <a:cxn ang="0">
                  <a:pos x="1742" y="96"/>
                </a:cxn>
                <a:cxn ang="0">
                  <a:pos x="1753" y="67"/>
                </a:cxn>
                <a:cxn ang="0">
                  <a:pos x="1756" y="48"/>
                </a:cxn>
                <a:cxn ang="0">
                  <a:pos x="1758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079" y="0"/>
                </a:cxn>
              </a:cxnLst>
              <a:rect l="0" t="0" r="r" b="b"/>
              <a:pathLst>
                <a:path w="6382" h="584">
                  <a:moveTo>
                    <a:pt x="1364" y="0"/>
                  </a:moveTo>
                  <a:lnTo>
                    <a:pt x="1366" y="48"/>
                  </a:lnTo>
                  <a:lnTo>
                    <a:pt x="1366" y="96"/>
                  </a:lnTo>
                  <a:lnTo>
                    <a:pt x="1387" y="146"/>
                  </a:lnTo>
                  <a:lnTo>
                    <a:pt x="1394" y="152"/>
                  </a:lnTo>
                  <a:lnTo>
                    <a:pt x="1438" y="183"/>
                  </a:lnTo>
                  <a:lnTo>
                    <a:pt x="1484" y="188"/>
                  </a:lnTo>
                  <a:lnTo>
                    <a:pt x="1528" y="181"/>
                  </a:lnTo>
                  <a:lnTo>
                    <a:pt x="1572" y="158"/>
                  </a:lnTo>
                  <a:lnTo>
                    <a:pt x="1597" y="146"/>
                  </a:lnTo>
                  <a:lnTo>
                    <a:pt x="1618" y="133"/>
                  </a:lnTo>
                  <a:lnTo>
                    <a:pt x="1663" y="112"/>
                  </a:lnTo>
                  <a:lnTo>
                    <a:pt x="1677" y="96"/>
                  </a:lnTo>
                  <a:lnTo>
                    <a:pt x="1709" y="66"/>
                  </a:lnTo>
                  <a:lnTo>
                    <a:pt x="1716" y="48"/>
                  </a:lnTo>
                  <a:lnTo>
                    <a:pt x="171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364" y="0"/>
                  </a:lnTo>
                  <a:close/>
                  <a:moveTo>
                    <a:pt x="1079" y="0"/>
                  </a:moveTo>
                  <a:lnTo>
                    <a:pt x="1081" y="48"/>
                  </a:lnTo>
                  <a:lnTo>
                    <a:pt x="1111" y="96"/>
                  </a:lnTo>
                  <a:lnTo>
                    <a:pt x="1123" y="114"/>
                  </a:lnTo>
                  <a:lnTo>
                    <a:pt x="1169" y="142"/>
                  </a:lnTo>
                  <a:lnTo>
                    <a:pt x="1178" y="146"/>
                  </a:lnTo>
                  <a:lnTo>
                    <a:pt x="1213" y="165"/>
                  </a:lnTo>
                  <a:lnTo>
                    <a:pt x="1249" y="194"/>
                  </a:lnTo>
                  <a:lnTo>
                    <a:pt x="1258" y="202"/>
                  </a:lnTo>
                  <a:lnTo>
                    <a:pt x="1304" y="236"/>
                  </a:lnTo>
                  <a:lnTo>
                    <a:pt x="1311" y="242"/>
                  </a:lnTo>
                  <a:lnTo>
                    <a:pt x="1348" y="265"/>
                  </a:lnTo>
                  <a:lnTo>
                    <a:pt x="1394" y="283"/>
                  </a:lnTo>
                  <a:lnTo>
                    <a:pt x="1429" y="292"/>
                  </a:lnTo>
                  <a:lnTo>
                    <a:pt x="1438" y="294"/>
                  </a:lnTo>
                  <a:lnTo>
                    <a:pt x="1484" y="296"/>
                  </a:lnTo>
                  <a:lnTo>
                    <a:pt x="1505" y="292"/>
                  </a:lnTo>
                  <a:lnTo>
                    <a:pt x="1528" y="288"/>
                  </a:lnTo>
                  <a:lnTo>
                    <a:pt x="1572" y="273"/>
                  </a:lnTo>
                  <a:lnTo>
                    <a:pt x="1618" y="246"/>
                  </a:lnTo>
                  <a:lnTo>
                    <a:pt x="1622" y="242"/>
                  </a:lnTo>
                  <a:lnTo>
                    <a:pt x="1663" y="211"/>
                  </a:lnTo>
                  <a:lnTo>
                    <a:pt x="1679" y="194"/>
                  </a:lnTo>
                  <a:lnTo>
                    <a:pt x="1709" y="163"/>
                  </a:lnTo>
                  <a:lnTo>
                    <a:pt x="1717" y="146"/>
                  </a:lnTo>
                  <a:lnTo>
                    <a:pt x="1742" y="96"/>
                  </a:lnTo>
                  <a:lnTo>
                    <a:pt x="1753" y="67"/>
                  </a:lnTo>
                  <a:lnTo>
                    <a:pt x="1756" y="48"/>
                  </a:lnTo>
                  <a:lnTo>
                    <a:pt x="1758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005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5" name="Freeform 87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1081" y="48"/>
                </a:cxn>
                <a:cxn ang="0">
                  <a:pos x="1123" y="114"/>
                </a:cxn>
                <a:cxn ang="0">
                  <a:pos x="1178" y="146"/>
                </a:cxn>
                <a:cxn ang="0">
                  <a:pos x="1249" y="194"/>
                </a:cxn>
                <a:cxn ang="0">
                  <a:pos x="1304" y="236"/>
                </a:cxn>
                <a:cxn ang="0">
                  <a:pos x="1348" y="265"/>
                </a:cxn>
                <a:cxn ang="0">
                  <a:pos x="1429" y="292"/>
                </a:cxn>
                <a:cxn ang="0">
                  <a:pos x="1484" y="296"/>
                </a:cxn>
                <a:cxn ang="0">
                  <a:pos x="1528" y="288"/>
                </a:cxn>
                <a:cxn ang="0">
                  <a:pos x="1618" y="246"/>
                </a:cxn>
                <a:cxn ang="0">
                  <a:pos x="1663" y="211"/>
                </a:cxn>
                <a:cxn ang="0">
                  <a:pos x="1709" y="163"/>
                </a:cxn>
                <a:cxn ang="0">
                  <a:pos x="1742" y="96"/>
                </a:cxn>
                <a:cxn ang="0">
                  <a:pos x="1756" y="48"/>
                </a:cxn>
                <a:cxn ang="0">
                  <a:pos x="6382" y="0"/>
                </a:cxn>
                <a:cxn ang="0">
                  <a:pos x="0" y="584"/>
                </a:cxn>
                <a:cxn ang="0">
                  <a:pos x="1079" y="0"/>
                </a:cxn>
                <a:cxn ang="0">
                  <a:pos x="1049" y="48"/>
                </a:cxn>
                <a:cxn ang="0">
                  <a:pos x="1079" y="146"/>
                </a:cxn>
                <a:cxn ang="0">
                  <a:pos x="1111" y="194"/>
                </a:cxn>
                <a:cxn ang="0">
                  <a:pos x="1150" y="242"/>
                </a:cxn>
                <a:cxn ang="0">
                  <a:pos x="1196" y="292"/>
                </a:cxn>
                <a:cxn ang="0">
                  <a:pos x="1252" y="340"/>
                </a:cxn>
                <a:cxn ang="0">
                  <a:pos x="1304" y="375"/>
                </a:cxn>
                <a:cxn ang="0">
                  <a:pos x="1348" y="396"/>
                </a:cxn>
                <a:cxn ang="0">
                  <a:pos x="1438" y="419"/>
                </a:cxn>
                <a:cxn ang="0">
                  <a:pos x="1528" y="409"/>
                </a:cxn>
                <a:cxn ang="0">
                  <a:pos x="1578" y="388"/>
                </a:cxn>
                <a:cxn ang="0">
                  <a:pos x="1652" y="340"/>
                </a:cxn>
                <a:cxn ang="0">
                  <a:pos x="1700" y="292"/>
                </a:cxn>
                <a:cxn ang="0">
                  <a:pos x="1733" y="242"/>
                </a:cxn>
                <a:cxn ang="0">
                  <a:pos x="1758" y="194"/>
                </a:cxn>
                <a:cxn ang="0">
                  <a:pos x="1785" y="96"/>
                </a:cxn>
                <a:cxn ang="0">
                  <a:pos x="1786" y="0"/>
                </a:cxn>
                <a:cxn ang="0">
                  <a:pos x="6382" y="584"/>
                </a:cxn>
                <a:cxn ang="0">
                  <a:pos x="0" y="0"/>
                </a:cxn>
              </a:cxnLst>
              <a:rect l="0" t="0" r="r" b="b"/>
              <a:pathLst>
                <a:path w="6382" h="584">
                  <a:moveTo>
                    <a:pt x="1079" y="0"/>
                  </a:moveTo>
                  <a:lnTo>
                    <a:pt x="1081" y="48"/>
                  </a:lnTo>
                  <a:lnTo>
                    <a:pt x="1111" y="96"/>
                  </a:lnTo>
                  <a:lnTo>
                    <a:pt x="1123" y="114"/>
                  </a:lnTo>
                  <a:lnTo>
                    <a:pt x="1169" y="142"/>
                  </a:lnTo>
                  <a:lnTo>
                    <a:pt x="1178" y="146"/>
                  </a:lnTo>
                  <a:lnTo>
                    <a:pt x="1213" y="165"/>
                  </a:lnTo>
                  <a:lnTo>
                    <a:pt x="1249" y="194"/>
                  </a:lnTo>
                  <a:lnTo>
                    <a:pt x="1258" y="202"/>
                  </a:lnTo>
                  <a:lnTo>
                    <a:pt x="1304" y="236"/>
                  </a:lnTo>
                  <a:lnTo>
                    <a:pt x="1311" y="242"/>
                  </a:lnTo>
                  <a:lnTo>
                    <a:pt x="1348" y="265"/>
                  </a:lnTo>
                  <a:lnTo>
                    <a:pt x="1394" y="283"/>
                  </a:lnTo>
                  <a:lnTo>
                    <a:pt x="1429" y="292"/>
                  </a:lnTo>
                  <a:lnTo>
                    <a:pt x="1438" y="294"/>
                  </a:lnTo>
                  <a:lnTo>
                    <a:pt x="1484" y="296"/>
                  </a:lnTo>
                  <a:lnTo>
                    <a:pt x="1505" y="292"/>
                  </a:lnTo>
                  <a:lnTo>
                    <a:pt x="1528" y="288"/>
                  </a:lnTo>
                  <a:lnTo>
                    <a:pt x="1572" y="273"/>
                  </a:lnTo>
                  <a:lnTo>
                    <a:pt x="1618" y="246"/>
                  </a:lnTo>
                  <a:lnTo>
                    <a:pt x="1622" y="242"/>
                  </a:lnTo>
                  <a:lnTo>
                    <a:pt x="1663" y="211"/>
                  </a:lnTo>
                  <a:lnTo>
                    <a:pt x="1679" y="194"/>
                  </a:lnTo>
                  <a:lnTo>
                    <a:pt x="1709" y="163"/>
                  </a:lnTo>
                  <a:lnTo>
                    <a:pt x="1717" y="146"/>
                  </a:lnTo>
                  <a:lnTo>
                    <a:pt x="1742" y="96"/>
                  </a:lnTo>
                  <a:lnTo>
                    <a:pt x="1753" y="67"/>
                  </a:lnTo>
                  <a:lnTo>
                    <a:pt x="1756" y="48"/>
                  </a:lnTo>
                  <a:lnTo>
                    <a:pt x="1758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79" y="0"/>
                  </a:lnTo>
                  <a:close/>
                  <a:moveTo>
                    <a:pt x="1051" y="0"/>
                  </a:moveTo>
                  <a:lnTo>
                    <a:pt x="1049" y="48"/>
                  </a:lnTo>
                  <a:lnTo>
                    <a:pt x="1061" y="96"/>
                  </a:lnTo>
                  <a:lnTo>
                    <a:pt x="1079" y="146"/>
                  </a:lnTo>
                  <a:lnTo>
                    <a:pt x="1079" y="146"/>
                  </a:lnTo>
                  <a:lnTo>
                    <a:pt x="1111" y="194"/>
                  </a:lnTo>
                  <a:lnTo>
                    <a:pt x="1123" y="215"/>
                  </a:lnTo>
                  <a:lnTo>
                    <a:pt x="1150" y="242"/>
                  </a:lnTo>
                  <a:lnTo>
                    <a:pt x="1169" y="267"/>
                  </a:lnTo>
                  <a:lnTo>
                    <a:pt x="1196" y="292"/>
                  </a:lnTo>
                  <a:lnTo>
                    <a:pt x="1213" y="309"/>
                  </a:lnTo>
                  <a:lnTo>
                    <a:pt x="1252" y="340"/>
                  </a:lnTo>
                  <a:lnTo>
                    <a:pt x="1258" y="346"/>
                  </a:lnTo>
                  <a:lnTo>
                    <a:pt x="1304" y="375"/>
                  </a:lnTo>
                  <a:lnTo>
                    <a:pt x="1334" y="388"/>
                  </a:lnTo>
                  <a:lnTo>
                    <a:pt x="1348" y="396"/>
                  </a:lnTo>
                  <a:lnTo>
                    <a:pt x="1394" y="411"/>
                  </a:lnTo>
                  <a:lnTo>
                    <a:pt x="1438" y="419"/>
                  </a:lnTo>
                  <a:lnTo>
                    <a:pt x="1484" y="417"/>
                  </a:lnTo>
                  <a:lnTo>
                    <a:pt x="1528" y="409"/>
                  </a:lnTo>
                  <a:lnTo>
                    <a:pt x="1572" y="392"/>
                  </a:lnTo>
                  <a:lnTo>
                    <a:pt x="1578" y="388"/>
                  </a:lnTo>
                  <a:lnTo>
                    <a:pt x="1618" y="367"/>
                  </a:lnTo>
                  <a:lnTo>
                    <a:pt x="1652" y="340"/>
                  </a:lnTo>
                  <a:lnTo>
                    <a:pt x="1663" y="330"/>
                  </a:lnTo>
                  <a:lnTo>
                    <a:pt x="1700" y="292"/>
                  </a:lnTo>
                  <a:lnTo>
                    <a:pt x="1709" y="283"/>
                  </a:lnTo>
                  <a:lnTo>
                    <a:pt x="1733" y="242"/>
                  </a:lnTo>
                  <a:lnTo>
                    <a:pt x="1753" y="208"/>
                  </a:lnTo>
                  <a:lnTo>
                    <a:pt x="1758" y="194"/>
                  </a:lnTo>
                  <a:lnTo>
                    <a:pt x="1776" y="146"/>
                  </a:lnTo>
                  <a:lnTo>
                    <a:pt x="1785" y="96"/>
                  </a:lnTo>
                  <a:lnTo>
                    <a:pt x="1786" y="48"/>
                  </a:lnTo>
                  <a:lnTo>
                    <a:pt x="178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6" name="Freeform 88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1049" y="48"/>
                </a:cxn>
                <a:cxn ang="0">
                  <a:pos x="1079" y="146"/>
                </a:cxn>
                <a:cxn ang="0">
                  <a:pos x="1111" y="194"/>
                </a:cxn>
                <a:cxn ang="0">
                  <a:pos x="1150" y="242"/>
                </a:cxn>
                <a:cxn ang="0">
                  <a:pos x="1196" y="292"/>
                </a:cxn>
                <a:cxn ang="0">
                  <a:pos x="1252" y="340"/>
                </a:cxn>
                <a:cxn ang="0">
                  <a:pos x="1304" y="375"/>
                </a:cxn>
                <a:cxn ang="0">
                  <a:pos x="1348" y="396"/>
                </a:cxn>
                <a:cxn ang="0">
                  <a:pos x="1438" y="419"/>
                </a:cxn>
                <a:cxn ang="0">
                  <a:pos x="1528" y="409"/>
                </a:cxn>
                <a:cxn ang="0">
                  <a:pos x="1578" y="388"/>
                </a:cxn>
                <a:cxn ang="0">
                  <a:pos x="1652" y="340"/>
                </a:cxn>
                <a:cxn ang="0">
                  <a:pos x="1700" y="292"/>
                </a:cxn>
                <a:cxn ang="0">
                  <a:pos x="1733" y="242"/>
                </a:cxn>
                <a:cxn ang="0">
                  <a:pos x="1758" y="194"/>
                </a:cxn>
                <a:cxn ang="0">
                  <a:pos x="1785" y="96"/>
                </a:cxn>
                <a:cxn ang="0">
                  <a:pos x="1786" y="0"/>
                </a:cxn>
                <a:cxn ang="0">
                  <a:pos x="6382" y="584"/>
                </a:cxn>
                <a:cxn ang="0">
                  <a:pos x="0" y="0"/>
                </a:cxn>
                <a:cxn ang="0">
                  <a:pos x="1024" y="0"/>
                </a:cxn>
                <a:cxn ang="0">
                  <a:pos x="1026" y="96"/>
                </a:cxn>
                <a:cxn ang="0">
                  <a:pos x="1033" y="162"/>
                </a:cxn>
                <a:cxn ang="0">
                  <a:pos x="1061" y="242"/>
                </a:cxn>
                <a:cxn ang="0">
                  <a:pos x="1083" y="292"/>
                </a:cxn>
                <a:cxn ang="0">
                  <a:pos x="1123" y="357"/>
                </a:cxn>
                <a:cxn ang="0">
                  <a:pos x="1169" y="417"/>
                </a:cxn>
                <a:cxn ang="0">
                  <a:pos x="1213" y="469"/>
                </a:cxn>
                <a:cxn ang="0">
                  <a:pos x="1258" y="511"/>
                </a:cxn>
                <a:cxn ang="0">
                  <a:pos x="1304" y="544"/>
                </a:cxn>
                <a:cxn ang="0">
                  <a:pos x="1394" y="584"/>
                </a:cxn>
                <a:cxn ang="0">
                  <a:pos x="0" y="584"/>
                </a:cxn>
                <a:cxn ang="0">
                  <a:pos x="1024" y="0"/>
                </a:cxn>
                <a:cxn ang="0">
                  <a:pos x="1528" y="574"/>
                </a:cxn>
                <a:cxn ang="0">
                  <a:pos x="1599" y="534"/>
                </a:cxn>
                <a:cxn ang="0">
                  <a:pos x="1661" y="486"/>
                </a:cxn>
                <a:cxn ang="0">
                  <a:pos x="1705" y="438"/>
                </a:cxn>
                <a:cxn ang="0">
                  <a:pos x="1740" y="388"/>
                </a:cxn>
                <a:cxn ang="0">
                  <a:pos x="1770" y="340"/>
                </a:cxn>
                <a:cxn ang="0">
                  <a:pos x="1797" y="277"/>
                </a:cxn>
                <a:cxn ang="0">
                  <a:pos x="1818" y="194"/>
                </a:cxn>
                <a:cxn ang="0">
                  <a:pos x="1822" y="96"/>
                </a:cxn>
                <a:cxn ang="0">
                  <a:pos x="1815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1051" y="0"/>
                  </a:moveTo>
                  <a:lnTo>
                    <a:pt x="1049" y="48"/>
                  </a:lnTo>
                  <a:lnTo>
                    <a:pt x="1061" y="96"/>
                  </a:lnTo>
                  <a:lnTo>
                    <a:pt x="1079" y="146"/>
                  </a:lnTo>
                  <a:lnTo>
                    <a:pt x="1079" y="146"/>
                  </a:lnTo>
                  <a:lnTo>
                    <a:pt x="1111" y="194"/>
                  </a:lnTo>
                  <a:lnTo>
                    <a:pt x="1123" y="215"/>
                  </a:lnTo>
                  <a:lnTo>
                    <a:pt x="1150" y="242"/>
                  </a:lnTo>
                  <a:lnTo>
                    <a:pt x="1169" y="267"/>
                  </a:lnTo>
                  <a:lnTo>
                    <a:pt x="1196" y="292"/>
                  </a:lnTo>
                  <a:lnTo>
                    <a:pt x="1213" y="309"/>
                  </a:lnTo>
                  <a:lnTo>
                    <a:pt x="1252" y="340"/>
                  </a:lnTo>
                  <a:lnTo>
                    <a:pt x="1258" y="346"/>
                  </a:lnTo>
                  <a:lnTo>
                    <a:pt x="1304" y="375"/>
                  </a:lnTo>
                  <a:lnTo>
                    <a:pt x="1334" y="388"/>
                  </a:lnTo>
                  <a:lnTo>
                    <a:pt x="1348" y="396"/>
                  </a:lnTo>
                  <a:lnTo>
                    <a:pt x="1394" y="411"/>
                  </a:lnTo>
                  <a:lnTo>
                    <a:pt x="1438" y="419"/>
                  </a:lnTo>
                  <a:lnTo>
                    <a:pt x="1484" y="417"/>
                  </a:lnTo>
                  <a:lnTo>
                    <a:pt x="1528" y="409"/>
                  </a:lnTo>
                  <a:lnTo>
                    <a:pt x="1572" y="392"/>
                  </a:lnTo>
                  <a:lnTo>
                    <a:pt x="1578" y="388"/>
                  </a:lnTo>
                  <a:lnTo>
                    <a:pt x="1618" y="367"/>
                  </a:lnTo>
                  <a:lnTo>
                    <a:pt x="1652" y="340"/>
                  </a:lnTo>
                  <a:lnTo>
                    <a:pt x="1663" y="330"/>
                  </a:lnTo>
                  <a:lnTo>
                    <a:pt x="1700" y="292"/>
                  </a:lnTo>
                  <a:lnTo>
                    <a:pt x="1709" y="283"/>
                  </a:lnTo>
                  <a:lnTo>
                    <a:pt x="1733" y="242"/>
                  </a:lnTo>
                  <a:lnTo>
                    <a:pt x="1753" y="208"/>
                  </a:lnTo>
                  <a:lnTo>
                    <a:pt x="1758" y="194"/>
                  </a:lnTo>
                  <a:lnTo>
                    <a:pt x="1776" y="146"/>
                  </a:lnTo>
                  <a:lnTo>
                    <a:pt x="1785" y="96"/>
                  </a:lnTo>
                  <a:lnTo>
                    <a:pt x="1786" y="48"/>
                  </a:lnTo>
                  <a:lnTo>
                    <a:pt x="178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51" y="0"/>
                  </a:lnTo>
                  <a:close/>
                  <a:moveTo>
                    <a:pt x="1024" y="0"/>
                  </a:moveTo>
                  <a:lnTo>
                    <a:pt x="1022" y="48"/>
                  </a:lnTo>
                  <a:lnTo>
                    <a:pt x="1026" y="96"/>
                  </a:lnTo>
                  <a:lnTo>
                    <a:pt x="1031" y="146"/>
                  </a:lnTo>
                  <a:lnTo>
                    <a:pt x="1033" y="162"/>
                  </a:lnTo>
                  <a:lnTo>
                    <a:pt x="1042" y="194"/>
                  </a:lnTo>
                  <a:lnTo>
                    <a:pt x="1061" y="242"/>
                  </a:lnTo>
                  <a:lnTo>
                    <a:pt x="1079" y="283"/>
                  </a:lnTo>
                  <a:lnTo>
                    <a:pt x="1083" y="292"/>
                  </a:lnTo>
                  <a:lnTo>
                    <a:pt x="1113" y="340"/>
                  </a:lnTo>
                  <a:lnTo>
                    <a:pt x="1123" y="357"/>
                  </a:lnTo>
                  <a:lnTo>
                    <a:pt x="1146" y="388"/>
                  </a:lnTo>
                  <a:lnTo>
                    <a:pt x="1169" y="417"/>
                  </a:lnTo>
                  <a:lnTo>
                    <a:pt x="1187" y="438"/>
                  </a:lnTo>
                  <a:lnTo>
                    <a:pt x="1213" y="469"/>
                  </a:lnTo>
                  <a:lnTo>
                    <a:pt x="1233" y="486"/>
                  </a:lnTo>
                  <a:lnTo>
                    <a:pt x="1258" y="511"/>
                  </a:lnTo>
                  <a:lnTo>
                    <a:pt x="1293" y="534"/>
                  </a:lnTo>
                  <a:lnTo>
                    <a:pt x="1304" y="544"/>
                  </a:lnTo>
                  <a:lnTo>
                    <a:pt x="1348" y="569"/>
                  </a:lnTo>
                  <a:lnTo>
                    <a:pt x="1394" y="584"/>
                  </a:lnTo>
                  <a:lnTo>
                    <a:pt x="139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24" y="0"/>
                  </a:lnTo>
                  <a:close/>
                  <a:moveTo>
                    <a:pt x="1493" y="584"/>
                  </a:moveTo>
                  <a:lnTo>
                    <a:pt x="1528" y="574"/>
                  </a:lnTo>
                  <a:lnTo>
                    <a:pt x="1572" y="553"/>
                  </a:lnTo>
                  <a:lnTo>
                    <a:pt x="1599" y="534"/>
                  </a:lnTo>
                  <a:lnTo>
                    <a:pt x="1618" y="522"/>
                  </a:lnTo>
                  <a:lnTo>
                    <a:pt x="1661" y="486"/>
                  </a:lnTo>
                  <a:lnTo>
                    <a:pt x="1663" y="484"/>
                  </a:lnTo>
                  <a:lnTo>
                    <a:pt x="1705" y="438"/>
                  </a:lnTo>
                  <a:lnTo>
                    <a:pt x="1709" y="434"/>
                  </a:lnTo>
                  <a:lnTo>
                    <a:pt x="1740" y="388"/>
                  </a:lnTo>
                  <a:lnTo>
                    <a:pt x="1753" y="371"/>
                  </a:lnTo>
                  <a:lnTo>
                    <a:pt x="1770" y="340"/>
                  </a:lnTo>
                  <a:lnTo>
                    <a:pt x="1792" y="292"/>
                  </a:lnTo>
                  <a:lnTo>
                    <a:pt x="1797" y="277"/>
                  </a:lnTo>
                  <a:lnTo>
                    <a:pt x="1808" y="242"/>
                  </a:lnTo>
                  <a:lnTo>
                    <a:pt x="1818" y="194"/>
                  </a:lnTo>
                  <a:lnTo>
                    <a:pt x="1824" y="146"/>
                  </a:lnTo>
                  <a:lnTo>
                    <a:pt x="1822" y="96"/>
                  </a:lnTo>
                  <a:lnTo>
                    <a:pt x="1815" y="48"/>
                  </a:lnTo>
                  <a:lnTo>
                    <a:pt x="181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493" y="584"/>
                  </a:lnTo>
                  <a:close/>
                </a:path>
              </a:pathLst>
            </a:custGeom>
            <a:solidFill>
              <a:srgbClr val="008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7" name="Freeform 89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1022" y="48"/>
                </a:cxn>
                <a:cxn ang="0">
                  <a:pos x="1031" y="146"/>
                </a:cxn>
                <a:cxn ang="0">
                  <a:pos x="1042" y="194"/>
                </a:cxn>
                <a:cxn ang="0">
                  <a:pos x="1079" y="283"/>
                </a:cxn>
                <a:cxn ang="0">
                  <a:pos x="1113" y="340"/>
                </a:cxn>
                <a:cxn ang="0">
                  <a:pos x="1146" y="388"/>
                </a:cxn>
                <a:cxn ang="0">
                  <a:pos x="1187" y="438"/>
                </a:cxn>
                <a:cxn ang="0">
                  <a:pos x="1233" y="486"/>
                </a:cxn>
                <a:cxn ang="0">
                  <a:pos x="1293" y="534"/>
                </a:cxn>
                <a:cxn ang="0">
                  <a:pos x="1348" y="569"/>
                </a:cxn>
                <a:cxn ang="0">
                  <a:pos x="1394" y="584"/>
                </a:cxn>
                <a:cxn ang="0">
                  <a:pos x="0" y="0"/>
                </a:cxn>
                <a:cxn ang="0">
                  <a:pos x="1493" y="584"/>
                </a:cxn>
                <a:cxn ang="0">
                  <a:pos x="1572" y="553"/>
                </a:cxn>
                <a:cxn ang="0">
                  <a:pos x="1618" y="522"/>
                </a:cxn>
                <a:cxn ang="0">
                  <a:pos x="1663" y="484"/>
                </a:cxn>
                <a:cxn ang="0">
                  <a:pos x="1709" y="434"/>
                </a:cxn>
                <a:cxn ang="0">
                  <a:pos x="1753" y="371"/>
                </a:cxn>
                <a:cxn ang="0">
                  <a:pos x="1792" y="292"/>
                </a:cxn>
                <a:cxn ang="0">
                  <a:pos x="1808" y="242"/>
                </a:cxn>
                <a:cxn ang="0">
                  <a:pos x="1824" y="146"/>
                </a:cxn>
                <a:cxn ang="0">
                  <a:pos x="1815" y="48"/>
                </a:cxn>
                <a:cxn ang="0">
                  <a:pos x="6382" y="0"/>
                </a:cxn>
                <a:cxn ang="0">
                  <a:pos x="1493" y="584"/>
                </a:cxn>
                <a:cxn ang="0">
                  <a:pos x="999" y="48"/>
                </a:cxn>
                <a:cxn ang="0">
                  <a:pos x="989" y="146"/>
                </a:cxn>
                <a:cxn ang="0">
                  <a:pos x="989" y="194"/>
                </a:cxn>
                <a:cxn ang="0">
                  <a:pos x="992" y="242"/>
                </a:cxn>
                <a:cxn ang="0">
                  <a:pos x="1017" y="340"/>
                </a:cxn>
                <a:cxn ang="0">
                  <a:pos x="1035" y="388"/>
                </a:cxn>
                <a:cxn ang="0">
                  <a:pos x="1077" y="486"/>
                </a:cxn>
                <a:cxn ang="0">
                  <a:pos x="1102" y="534"/>
                </a:cxn>
                <a:cxn ang="0">
                  <a:pos x="1125" y="584"/>
                </a:cxn>
                <a:cxn ang="0">
                  <a:pos x="0" y="0"/>
                </a:cxn>
                <a:cxn ang="0">
                  <a:pos x="1760" y="584"/>
                </a:cxn>
                <a:cxn ang="0">
                  <a:pos x="1797" y="511"/>
                </a:cxn>
                <a:cxn ang="0">
                  <a:pos x="1829" y="438"/>
                </a:cxn>
                <a:cxn ang="0">
                  <a:pos x="1847" y="388"/>
                </a:cxn>
                <a:cxn ang="0">
                  <a:pos x="1870" y="292"/>
                </a:cxn>
                <a:cxn ang="0">
                  <a:pos x="1875" y="194"/>
                </a:cxn>
                <a:cxn ang="0">
                  <a:pos x="1862" y="96"/>
                </a:cxn>
                <a:cxn ang="0">
                  <a:pos x="1845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1024" y="0"/>
                  </a:moveTo>
                  <a:lnTo>
                    <a:pt x="1022" y="48"/>
                  </a:lnTo>
                  <a:lnTo>
                    <a:pt x="1026" y="96"/>
                  </a:lnTo>
                  <a:lnTo>
                    <a:pt x="1031" y="146"/>
                  </a:lnTo>
                  <a:lnTo>
                    <a:pt x="1033" y="162"/>
                  </a:lnTo>
                  <a:lnTo>
                    <a:pt x="1042" y="194"/>
                  </a:lnTo>
                  <a:lnTo>
                    <a:pt x="1061" y="242"/>
                  </a:lnTo>
                  <a:lnTo>
                    <a:pt x="1079" y="283"/>
                  </a:lnTo>
                  <a:lnTo>
                    <a:pt x="1083" y="292"/>
                  </a:lnTo>
                  <a:lnTo>
                    <a:pt x="1113" y="340"/>
                  </a:lnTo>
                  <a:lnTo>
                    <a:pt x="1123" y="357"/>
                  </a:lnTo>
                  <a:lnTo>
                    <a:pt x="1146" y="388"/>
                  </a:lnTo>
                  <a:lnTo>
                    <a:pt x="1169" y="417"/>
                  </a:lnTo>
                  <a:lnTo>
                    <a:pt x="1187" y="438"/>
                  </a:lnTo>
                  <a:lnTo>
                    <a:pt x="1213" y="469"/>
                  </a:lnTo>
                  <a:lnTo>
                    <a:pt x="1233" y="486"/>
                  </a:lnTo>
                  <a:lnTo>
                    <a:pt x="1258" y="511"/>
                  </a:lnTo>
                  <a:lnTo>
                    <a:pt x="1293" y="534"/>
                  </a:lnTo>
                  <a:lnTo>
                    <a:pt x="1304" y="544"/>
                  </a:lnTo>
                  <a:lnTo>
                    <a:pt x="1348" y="569"/>
                  </a:lnTo>
                  <a:lnTo>
                    <a:pt x="1394" y="584"/>
                  </a:lnTo>
                  <a:lnTo>
                    <a:pt x="139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24" y="0"/>
                  </a:lnTo>
                  <a:close/>
                  <a:moveTo>
                    <a:pt x="1493" y="584"/>
                  </a:moveTo>
                  <a:lnTo>
                    <a:pt x="1528" y="574"/>
                  </a:lnTo>
                  <a:lnTo>
                    <a:pt x="1572" y="553"/>
                  </a:lnTo>
                  <a:lnTo>
                    <a:pt x="1599" y="534"/>
                  </a:lnTo>
                  <a:lnTo>
                    <a:pt x="1618" y="522"/>
                  </a:lnTo>
                  <a:lnTo>
                    <a:pt x="1661" y="486"/>
                  </a:lnTo>
                  <a:lnTo>
                    <a:pt x="1663" y="484"/>
                  </a:lnTo>
                  <a:lnTo>
                    <a:pt x="1705" y="438"/>
                  </a:lnTo>
                  <a:lnTo>
                    <a:pt x="1709" y="434"/>
                  </a:lnTo>
                  <a:lnTo>
                    <a:pt x="1740" y="388"/>
                  </a:lnTo>
                  <a:lnTo>
                    <a:pt x="1753" y="371"/>
                  </a:lnTo>
                  <a:lnTo>
                    <a:pt x="1770" y="340"/>
                  </a:lnTo>
                  <a:lnTo>
                    <a:pt x="1792" y="292"/>
                  </a:lnTo>
                  <a:lnTo>
                    <a:pt x="1797" y="277"/>
                  </a:lnTo>
                  <a:lnTo>
                    <a:pt x="1808" y="242"/>
                  </a:lnTo>
                  <a:lnTo>
                    <a:pt x="1818" y="194"/>
                  </a:lnTo>
                  <a:lnTo>
                    <a:pt x="1824" y="146"/>
                  </a:lnTo>
                  <a:lnTo>
                    <a:pt x="1822" y="96"/>
                  </a:lnTo>
                  <a:lnTo>
                    <a:pt x="1815" y="48"/>
                  </a:lnTo>
                  <a:lnTo>
                    <a:pt x="181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493" y="584"/>
                  </a:lnTo>
                  <a:close/>
                  <a:moveTo>
                    <a:pt x="1001" y="0"/>
                  </a:moveTo>
                  <a:lnTo>
                    <a:pt x="999" y="48"/>
                  </a:lnTo>
                  <a:lnTo>
                    <a:pt x="994" y="96"/>
                  </a:lnTo>
                  <a:lnTo>
                    <a:pt x="989" y="146"/>
                  </a:lnTo>
                  <a:lnTo>
                    <a:pt x="989" y="146"/>
                  </a:lnTo>
                  <a:lnTo>
                    <a:pt x="989" y="194"/>
                  </a:lnTo>
                  <a:lnTo>
                    <a:pt x="989" y="202"/>
                  </a:lnTo>
                  <a:lnTo>
                    <a:pt x="992" y="242"/>
                  </a:lnTo>
                  <a:lnTo>
                    <a:pt x="1003" y="292"/>
                  </a:lnTo>
                  <a:lnTo>
                    <a:pt x="1017" y="340"/>
                  </a:lnTo>
                  <a:lnTo>
                    <a:pt x="1033" y="386"/>
                  </a:lnTo>
                  <a:lnTo>
                    <a:pt x="1035" y="388"/>
                  </a:lnTo>
                  <a:lnTo>
                    <a:pt x="1054" y="438"/>
                  </a:lnTo>
                  <a:lnTo>
                    <a:pt x="1077" y="486"/>
                  </a:lnTo>
                  <a:lnTo>
                    <a:pt x="1079" y="490"/>
                  </a:lnTo>
                  <a:lnTo>
                    <a:pt x="1102" y="534"/>
                  </a:lnTo>
                  <a:lnTo>
                    <a:pt x="1123" y="580"/>
                  </a:lnTo>
                  <a:lnTo>
                    <a:pt x="1125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01" y="0"/>
                  </a:lnTo>
                  <a:close/>
                  <a:moveTo>
                    <a:pt x="1760" y="584"/>
                  </a:moveTo>
                  <a:lnTo>
                    <a:pt x="1786" y="534"/>
                  </a:lnTo>
                  <a:lnTo>
                    <a:pt x="1797" y="511"/>
                  </a:lnTo>
                  <a:lnTo>
                    <a:pt x="1808" y="486"/>
                  </a:lnTo>
                  <a:lnTo>
                    <a:pt x="1829" y="438"/>
                  </a:lnTo>
                  <a:lnTo>
                    <a:pt x="1843" y="400"/>
                  </a:lnTo>
                  <a:lnTo>
                    <a:pt x="1847" y="388"/>
                  </a:lnTo>
                  <a:lnTo>
                    <a:pt x="1859" y="340"/>
                  </a:lnTo>
                  <a:lnTo>
                    <a:pt x="1870" y="292"/>
                  </a:lnTo>
                  <a:lnTo>
                    <a:pt x="1875" y="242"/>
                  </a:lnTo>
                  <a:lnTo>
                    <a:pt x="1875" y="194"/>
                  </a:lnTo>
                  <a:lnTo>
                    <a:pt x="1871" y="146"/>
                  </a:lnTo>
                  <a:lnTo>
                    <a:pt x="1862" y="96"/>
                  </a:lnTo>
                  <a:lnTo>
                    <a:pt x="1847" y="48"/>
                  </a:lnTo>
                  <a:lnTo>
                    <a:pt x="184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760" y="584"/>
                  </a:lnTo>
                  <a:close/>
                </a:path>
              </a:pathLst>
            </a:custGeom>
            <a:solidFill>
              <a:srgbClr val="00A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8" name="Freeform 90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999" y="48"/>
                </a:cxn>
                <a:cxn ang="0">
                  <a:pos x="989" y="146"/>
                </a:cxn>
                <a:cxn ang="0">
                  <a:pos x="989" y="194"/>
                </a:cxn>
                <a:cxn ang="0">
                  <a:pos x="992" y="242"/>
                </a:cxn>
                <a:cxn ang="0">
                  <a:pos x="1017" y="340"/>
                </a:cxn>
                <a:cxn ang="0">
                  <a:pos x="1035" y="388"/>
                </a:cxn>
                <a:cxn ang="0">
                  <a:pos x="1077" y="486"/>
                </a:cxn>
                <a:cxn ang="0">
                  <a:pos x="1102" y="534"/>
                </a:cxn>
                <a:cxn ang="0">
                  <a:pos x="1125" y="584"/>
                </a:cxn>
                <a:cxn ang="0">
                  <a:pos x="0" y="0"/>
                </a:cxn>
                <a:cxn ang="0">
                  <a:pos x="1760" y="584"/>
                </a:cxn>
                <a:cxn ang="0">
                  <a:pos x="1797" y="511"/>
                </a:cxn>
                <a:cxn ang="0">
                  <a:pos x="1829" y="438"/>
                </a:cxn>
                <a:cxn ang="0">
                  <a:pos x="1847" y="388"/>
                </a:cxn>
                <a:cxn ang="0">
                  <a:pos x="1870" y="292"/>
                </a:cxn>
                <a:cxn ang="0">
                  <a:pos x="1875" y="194"/>
                </a:cxn>
                <a:cxn ang="0">
                  <a:pos x="1862" y="96"/>
                </a:cxn>
                <a:cxn ang="0">
                  <a:pos x="1845" y="0"/>
                </a:cxn>
                <a:cxn ang="0">
                  <a:pos x="6382" y="584"/>
                </a:cxn>
                <a:cxn ang="0">
                  <a:pos x="978" y="0"/>
                </a:cxn>
                <a:cxn ang="0">
                  <a:pos x="961" y="96"/>
                </a:cxn>
                <a:cxn ang="0">
                  <a:pos x="943" y="146"/>
                </a:cxn>
                <a:cxn ang="0">
                  <a:pos x="929" y="242"/>
                </a:cxn>
                <a:cxn ang="0">
                  <a:pos x="934" y="340"/>
                </a:cxn>
                <a:cxn ang="0">
                  <a:pos x="943" y="402"/>
                </a:cxn>
                <a:cxn ang="0">
                  <a:pos x="962" y="486"/>
                </a:cxn>
                <a:cxn ang="0">
                  <a:pos x="985" y="584"/>
                </a:cxn>
                <a:cxn ang="0">
                  <a:pos x="0" y="0"/>
                </a:cxn>
                <a:cxn ang="0">
                  <a:pos x="1901" y="584"/>
                </a:cxn>
                <a:cxn ang="0">
                  <a:pos x="1923" y="486"/>
                </a:cxn>
                <a:cxn ang="0">
                  <a:pos x="1933" y="434"/>
                </a:cxn>
                <a:cxn ang="0">
                  <a:pos x="1942" y="340"/>
                </a:cxn>
                <a:cxn ang="0">
                  <a:pos x="1940" y="242"/>
                </a:cxn>
                <a:cxn ang="0">
                  <a:pos x="1933" y="194"/>
                </a:cxn>
                <a:cxn ang="0">
                  <a:pos x="1908" y="96"/>
                </a:cxn>
                <a:cxn ang="0">
                  <a:pos x="1889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1001" y="0"/>
                  </a:moveTo>
                  <a:lnTo>
                    <a:pt x="999" y="48"/>
                  </a:lnTo>
                  <a:lnTo>
                    <a:pt x="994" y="96"/>
                  </a:lnTo>
                  <a:lnTo>
                    <a:pt x="989" y="146"/>
                  </a:lnTo>
                  <a:lnTo>
                    <a:pt x="989" y="146"/>
                  </a:lnTo>
                  <a:lnTo>
                    <a:pt x="989" y="194"/>
                  </a:lnTo>
                  <a:lnTo>
                    <a:pt x="989" y="202"/>
                  </a:lnTo>
                  <a:lnTo>
                    <a:pt x="992" y="242"/>
                  </a:lnTo>
                  <a:lnTo>
                    <a:pt x="1003" y="292"/>
                  </a:lnTo>
                  <a:lnTo>
                    <a:pt x="1017" y="340"/>
                  </a:lnTo>
                  <a:lnTo>
                    <a:pt x="1033" y="386"/>
                  </a:lnTo>
                  <a:lnTo>
                    <a:pt x="1035" y="388"/>
                  </a:lnTo>
                  <a:lnTo>
                    <a:pt x="1054" y="438"/>
                  </a:lnTo>
                  <a:lnTo>
                    <a:pt x="1077" y="486"/>
                  </a:lnTo>
                  <a:lnTo>
                    <a:pt x="1079" y="490"/>
                  </a:lnTo>
                  <a:lnTo>
                    <a:pt x="1102" y="534"/>
                  </a:lnTo>
                  <a:lnTo>
                    <a:pt x="1123" y="580"/>
                  </a:lnTo>
                  <a:lnTo>
                    <a:pt x="1125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01" y="0"/>
                  </a:lnTo>
                  <a:close/>
                  <a:moveTo>
                    <a:pt x="1760" y="584"/>
                  </a:moveTo>
                  <a:lnTo>
                    <a:pt x="1786" y="534"/>
                  </a:lnTo>
                  <a:lnTo>
                    <a:pt x="1797" y="511"/>
                  </a:lnTo>
                  <a:lnTo>
                    <a:pt x="1808" y="486"/>
                  </a:lnTo>
                  <a:lnTo>
                    <a:pt x="1829" y="438"/>
                  </a:lnTo>
                  <a:lnTo>
                    <a:pt x="1843" y="400"/>
                  </a:lnTo>
                  <a:lnTo>
                    <a:pt x="1847" y="388"/>
                  </a:lnTo>
                  <a:lnTo>
                    <a:pt x="1859" y="340"/>
                  </a:lnTo>
                  <a:lnTo>
                    <a:pt x="1870" y="292"/>
                  </a:lnTo>
                  <a:lnTo>
                    <a:pt x="1875" y="242"/>
                  </a:lnTo>
                  <a:lnTo>
                    <a:pt x="1875" y="194"/>
                  </a:lnTo>
                  <a:lnTo>
                    <a:pt x="1871" y="146"/>
                  </a:lnTo>
                  <a:lnTo>
                    <a:pt x="1862" y="96"/>
                  </a:lnTo>
                  <a:lnTo>
                    <a:pt x="1847" y="48"/>
                  </a:lnTo>
                  <a:lnTo>
                    <a:pt x="184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760" y="584"/>
                  </a:lnTo>
                  <a:close/>
                  <a:moveTo>
                    <a:pt x="978" y="0"/>
                  </a:moveTo>
                  <a:lnTo>
                    <a:pt x="975" y="48"/>
                  </a:lnTo>
                  <a:lnTo>
                    <a:pt x="961" y="96"/>
                  </a:lnTo>
                  <a:lnTo>
                    <a:pt x="943" y="144"/>
                  </a:lnTo>
                  <a:lnTo>
                    <a:pt x="943" y="146"/>
                  </a:lnTo>
                  <a:lnTo>
                    <a:pt x="932" y="194"/>
                  </a:lnTo>
                  <a:lnTo>
                    <a:pt x="929" y="242"/>
                  </a:lnTo>
                  <a:lnTo>
                    <a:pt x="929" y="292"/>
                  </a:lnTo>
                  <a:lnTo>
                    <a:pt x="934" y="340"/>
                  </a:lnTo>
                  <a:lnTo>
                    <a:pt x="941" y="388"/>
                  </a:lnTo>
                  <a:lnTo>
                    <a:pt x="943" y="402"/>
                  </a:lnTo>
                  <a:lnTo>
                    <a:pt x="952" y="438"/>
                  </a:lnTo>
                  <a:lnTo>
                    <a:pt x="962" y="486"/>
                  </a:lnTo>
                  <a:lnTo>
                    <a:pt x="975" y="534"/>
                  </a:lnTo>
                  <a:lnTo>
                    <a:pt x="985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78" y="0"/>
                  </a:lnTo>
                  <a:close/>
                  <a:moveTo>
                    <a:pt x="1901" y="584"/>
                  </a:moveTo>
                  <a:lnTo>
                    <a:pt x="1912" y="534"/>
                  </a:lnTo>
                  <a:lnTo>
                    <a:pt x="1923" y="486"/>
                  </a:lnTo>
                  <a:lnTo>
                    <a:pt x="1931" y="438"/>
                  </a:lnTo>
                  <a:lnTo>
                    <a:pt x="1933" y="434"/>
                  </a:lnTo>
                  <a:lnTo>
                    <a:pt x="1938" y="388"/>
                  </a:lnTo>
                  <a:lnTo>
                    <a:pt x="1942" y="340"/>
                  </a:lnTo>
                  <a:lnTo>
                    <a:pt x="1944" y="292"/>
                  </a:lnTo>
                  <a:lnTo>
                    <a:pt x="1940" y="242"/>
                  </a:lnTo>
                  <a:lnTo>
                    <a:pt x="1933" y="194"/>
                  </a:lnTo>
                  <a:lnTo>
                    <a:pt x="1933" y="194"/>
                  </a:lnTo>
                  <a:lnTo>
                    <a:pt x="1923" y="146"/>
                  </a:lnTo>
                  <a:lnTo>
                    <a:pt x="1908" y="96"/>
                  </a:lnTo>
                  <a:lnTo>
                    <a:pt x="1896" y="48"/>
                  </a:lnTo>
                  <a:lnTo>
                    <a:pt x="188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901" y="584"/>
                  </a:lnTo>
                  <a:close/>
                </a:path>
              </a:pathLst>
            </a:custGeom>
            <a:solidFill>
              <a:srgbClr val="00B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39" name="Freeform 91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43" y="144"/>
                </a:cxn>
                <a:cxn ang="0">
                  <a:pos x="932" y="194"/>
                </a:cxn>
                <a:cxn ang="0">
                  <a:pos x="929" y="292"/>
                </a:cxn>
                <a:cxn ang="0">
                  <a:pos x="941" y="388"/>
                </a:cxn>
                <a:cxn ang="0">
                  <a:pos x="952" y="438"/>
                </a:cxn>
                <a:cxn ang="0">
                  <a:pos x="975" y="534"/>
                </a:cxn>
                <a:cxn ang="0">
                  <a:pos x="0" y="584"/>
                </a:cxn>
                <a:cxn ang="0">
                  <a:pos x="978" y="0"/>
                </a:cxn>
                <a:cxn ang="0">
                  <a:pos x="1912" y="534"/>
                </a:cxn>
                <a:cxn ang="0">
                  <a:pos x="1931" y="438"/>
                </a:cxn>
                <a:cxn ang="0">
                  <a:pos x="1938" y="388"/>
                </a:cxn>
                <a:cxn ang="0">
                  <a:pos x="1944" y="292"/>
                </a:cxn>
                <a:cxn ang="0">
                  <a:pos x="1933" y="194"/>
                </a:cxn>
                <a:cxn ang="0">
                  <a:pos x="1923" y="146"/>
                </a:cxn>
                <a:cxn ang="0">
                  <a:pos x="1896" y="48"/>
                </a:cxn>
                <a:cxn ang="0">
                  <a:pos x="6382" y="0"/>
                </a:cxn>
                <a:cxn ang="0">
                  <a:pos x="1901" y="584"/>
                </a:cxn>
                <a:cxn ang="0">
                  <a:pos x="948" y="48"/>
                </a:cxn>
                <a:cxn ang="0">
                  <a:pos x="904" y="96"/>
                </a:cxn>
                <a:cxn ang="0">
                  <a:pos x="877" y="146"/>
                </a:cxn>
                <a:cxn ang="0">
                  <a:pos x="856" y="242"/>
                </a:cxn>
                <a:cxn ang="0">
                  <a:pos x="853" y="292"/>
                </a:cxn>
                <a:cxn ang="0">
                  <a:pos x="853" y="388"/>
                </a:cxn>
                <a:cxn ang="0">
                  <a:pos x="854" y="438"/>
                </a:cxn>
                <a:cxn ang="0">
                  <a:pos x="863" y="534"/>
                </a:cxn>
                <a:cxn ang="0">
                  <a:pos x="0" y="584"/>
                </a:cxn>
                <a:cxn ang="0">
                  <a:pos x="950" y="0"/>
                </a:cxn>
                <a:cxn ang="0">
                  <a:pos x="2023" y="569"/>
                </a:cxn>
                <a:cxn ang="0">
                  <a:pos x="2029" y="486"/>
                </a:cxn>
                <a:cxn ang="0">
                  <a:pos x="2029" y="388"/>
                </a:cxn>
                <a:cxn ang="0">
                  <a:pos x="2023" y="306"/>
                </a:cxn>
                <a:cxn ang="0">
                  <a:pos x="2011" y="242"/>
                </a:cxn>
                <a:cxn ang="0">
                  <a:pos x="1977" y="154"/>
                </a:cxn>
                <a:cxn ang="0">
                  <a:pos x="1954" y="96"/>
                </a:cxn>
                <a:cxn ang="0">
                  <a:pos x="1937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978" y="0"/>
                  </a:moveTo>
                  <a:lnTo>
                    <a:pt x="975" y="48"/>
                  </a:lnTo>
                  <a:lnTo>
                    <a:pt x="961" y="96"/>
                  </a:lnTo>
                  <a:lnTo>
                    <a:pt x="943" y="144"/>
                  </a:lnTo>
                  <a:lnTo>
                    <a:pt x="943" y="146"/>
                  </a:lnTo>
                  <a:lnTo>
                    <a:pt x="932" y="194"/>
                  </a:lnTo>
                  <a:lnTo>
                    <a:pt x="929" y="242"/>
                  </a:lnTo>
                  <a:lnTo>
                    <a:pt x="929" y="292"/>
                  </a:lnTo>
                  <a:lnTo>
                    <a:pt x="934" y="340"/>
                  </a:lnTo>
                  <a:lnTo>
                    <a:pt x="941" y="388"/>
                  </a:lnTo>
                  <a:lnTo>
                    <a:pt x="943" y="402"/>
                  </a:lnTo>
                  <a:lnTo>
                    <a:pt x="952" y="438"/>
                  </a:lnTo>
                  <a:lnTo>
                    <a:pt x="962" y="486"/>
                  </a:lnTo>
                  <a:lnTo>
                    <a:pt x="975" y="534"/>
                  </a:lnTo>
                  <a:lnTo>
                    <a:pt x="985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78" y="0"/>
                  </a:lnTo>
                  <a:close/>
                  <a:moveTo>
                    <a:pt x="1901" y="584"/>
                  </a:moveTo>
                  <a:lnTo>
                    <a:pt x="1912" y="534"/>
                  </a:lnTo>
                  <a:lnTo>
                    <a:pt x="1923" y="486"/>
                  </a:lnTo>
                  <a:lnTo>
                    <a:pt x="1931" y="438"/>
                  </a:lnTo>
                  <a:lnTo>
                    <a:pt x="1933" y="434"/>
                  </a:lnTo>
                  <a:lnTo>
                    <a:pt x="1938" y="388"/>
                  </a:lnTo>
                  <a:lnTo>
                    <a:pt x="1942" y="340"/>
                  </a:lnTo>
                  <a:lnTo>
                    <a:pt x="1944" y="292"/>
                  </a:lnTo>
                  <a:lnTo>
                    <a:pt x="1940" y="242"/>
                  </a:lnTo>
                  <a:lnTo>
                    <a:pt x="1933" y="194"/>
                  </a:lnTo>
                  <a:lnTo>
                    <a:pt x="1933" y="194"/>
                  </a:lnTo>
                  <a:lnTo>
                    <a:pt x="1923" y="146"/>
                  </a:lnTo>
                  <a:lnTo>
                    <a:pt x="1908" y="96"/>
                  </a:lnTo>
                  <a:lnTo>
                    <a:pt x="1896" y="48"/>
                  </a:lnTo>
                  <a:lnTo>
                    <a:pt x="188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901" y="584"/>
                  </a:lnTo>
                  <a:close/>
                  <a:moveTo>
                    <a:pt x="950" y="0"/>
                  </a:moveTo>
                  <a:lnTo>
                    <a:pt x="948" y="48"/>
                  </a:lnTo>
                  <a:lnTo>
                    <a:pt x="943" y="60"/>
                  </a:lnTo>
                  <a:lnTo>
                    <a:pt x="904" y="96"/>
                  </a:lnTo>
                  <a:lnTo>
                    <a:pt x="899" y="108"/>
                  </a:lnTo>
                  <a:lnTo>
                    <a:pt x="877" y="146"/>
                  </a:lnTo>
                  <a:lnTo>
                    <a:pt x="865" y="194"/>
                  </a:lnTo>
                  <a:lnTo>
                    <a:pt x="856" y="242"/>
                  </a:lnTo>
                  <a:lnTo>
                    <a:pt x="854" y="281"/>
                  </a:lnTo>
                  <a:lnTo>
                    <a:pt x="853" y="292"/>
                  </a:lnTo>
                  <a:lnTo>
                    <a:pt x="851" y="340"/>
                  </a:lnTo>
                  <a:lnTo>
                    <a:pt x="853" y="388"/>
                  </a:lnTo>
                  <a:lnTo>
                    <a:pt x="854" y="413"/>
                  </a:lnTo>
                  <a:lnTo>
                    <a:pt x="854" y="438"/>
                  </a:lnTo>
                  <a:lnTo>
                    <a:pt x="858" y="486"/>
                  </a:lnTo>
                  <a:lnTo>
                    <a:pt x="863" y="534"/>
                  </a:lnTo>
                  <a:lnTo>
                    <a:pt x="867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50" y="0"/>
                  </a:lnTo>
                  <a:close/>
                  <a:moveTo>
                    <a:pt x="2022" y="584"/>
                  </a:moveTo>
                  <a:lnTo>
                    <a:pt x="2023" y="569"/>
                  </a:lnTo>
                  <a:lnTo>
                    <a:pt x="2025" y="534"/>
                  </a:lnTo>
                  <a:lnTo>
                    <a:pt x="2029" y="486"/>
                  </a:lnTo>
                  <a:lnTo>
                    <a:pt x="2030" y="438"/>
                  </a:lnTo>
                  <a:lnTo>
                    <a:pt x="2029" y="388"/>
                  </a:lnTo>
                  <a:lnTo>
                    <a:pt x="2027" y="340"/>
                  </a:lnTo>
                  <a:lnTo>
                    <a:pt x="2023" y="306"/>
                  </a:lnTo>
                  <a:lnTo>
                    <a:pt x="2022" y="292"/>
                  </a:lnTo>
                  <a:lnTo>
                    <a:pt x="2011" y="242"/>
                  </a:lnTo>
                  <a:lnTo>
                    <a:pt x="1997" y="194"/>
                  </a:lnTo>
                  <a:lnTo>
                    <a:pt x="1977" y="154"/>
                  </a:lnTo>
                  <a:lnTo>
                    <a:pt x="1976" y="146"/>
                  </a:lnTo>
                  <a:lnTo>
                    <a:pt x="1954" y="96"/>
                  </a:lnTo>
                  <a:lnTo>
                    <a:pt x="1942" y="48"/>
                  </a:lnTo>
                  <a:lnTo>
                    <a:pt x="1937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022" y="584"/>
                  </a:lnTo>
                  <a:close/>
                </a:path>
              </a:pathLst>
            </a:custGeom>
            <a:solidFill>
              <a:srgbClr val="00D5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0" name="Freeform 92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948" y="48"/>
                </a:cxn>
                <a:cxn ang="0">
                  <a:pos x="904" y="96"/>
                </a:cxn>
                <a:cxn ang="0">
                  <a:pos x="877" y="146"/>
                </a:cxn>
                <a:cxn ang="0">
                  <a:pos x="856" y="242"/>
                </a:cxn>
                <a:cxn ang="0">
                  <a:pos x="853" y="292"/>
                </a:cxn>
                <a:cxn ang="0">
                  <a:pos x="853" y="388"/>
                </a:cxn>
                <a:cxn ang="0">
                  <a:pos x="854" y="438"/>
                </a:cxn>
                <a:cxn ang="0">
                  <a:pos x="863" y="534"/>
                </a:cxn>
                <a:cxn ang="0">
                  <a:pos x="0" y="584"/>
                </a:cxn>
                <a:cxn ang="0">
                  <a:pos x="950" y="0"/>
                </a:cxn>
                <a:cxn ang="0">
                  <a:pos x="2023" y="569"/>
                </a:cxn>
                <a:cxn ang="0">
                  <a:pos x="2029" y="486"/>
                </a:cxn>
                <a:cxn ang="0">
                  <a:pos x="2029" y="388"/>
                </a:cxn>
                <a:cxn ang="0">
                  <a:pos x="2023" y="306"/>
                </a:cxn>
                <a:cxn ang="0">
                  <a:pos x="2011" y="242"/>
                </a:cxn>
                <a:cxn ang="0">
                  <a:pos x="1977" y="154"/>
                </a:cxn>
                <a:cxn ang="0">
                  <a:pos x="1954" y="96"/>
                </a:cxn>
                <a:cxn ang="0">
                  <a:pos x="1937" y="0"/>
                </a:cxn>
                <a:cxn ang="0">
                  <a:pos x="6382" y="584"/>
                </a:cxn>
                <a:cxn ang="0">
                  <a:pos x="826" y="0"/>
                </a:cxn>
                <a:cxn ang="0">
                  <a:pos x="812" y="96"/>
                </a:cxn>
                <a:cxn ang="0">
                  <a:pos x="798" y="146"/>
                </a:cxn>
                <a:cxn ang="0">
                  <a:pos x="780" y="242"/>
                </a:cxn>
                <a:cxn ang="0">
                  <a:pos x="768" y="340"/>
                </a:cxn>
                <a:cxn ang="0">
                  <a:pos x="764" y="388"/>
                </a:cxn>
                <a:cxn ang="0">
                  <a:pos x="757" y="486"/>
                </a:cxn>
                <a:cxn ang="0">
                  <a:pos x="754" y="584"/>
                </a:cxn>
                <a:cxn ang="0">
                  <a:pos x="0" y="0"/>
                </a:cxn>
                <a:cxn ang="0">
                  <a:pos x="2135" y="584"/>
                </a:cxn>
                <a:cxn ang="0">
                  <a:pos x="2131" y="486"/>
                </a:cxn>
                <a:cxn ang="0">
                  <a:pos x="2122" y="388"/>
                </a:cxn>
                <a:cxn ang="0">
                  <a:pos x="2112" y="323"/>
                </a:cxn>
                <a:cxn ang="0">
                  <a:pos x="2094" y="242"/>
                </a:cxn>
                <a:cxn ang="0">
                  <a:pos x="2068" y="183"/>
                </a:cxn>
                <a:cxn ang="0">
                  <a:pos x="2023" y="125"/>
                </a:cxn>
                <a:cxn ang="0">
                  <a:pos x="1977" y="56"/>
                </a:cxn>
                <a:cxn ang="0">
                  <a:pos x="1969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950" y="0"/>
                  </a:moveTo>
                  <a:lnTo>
                    <a:pt x="948" y="48"/>
                  </a:lnTo>
                  <a:lnTo>
                    <a:pt x="943" y="60"/>
                  </a:lnTo>
                  <a:lnTo>
                    <a:pt x="904" y="96"/>
                  </a:lnTo>
                  <a:lnTo>
                    <a:pt x="899" y="108"/>
                  </a:lnTo>
                  <a:lnTo>
                    <a:pt x="877" y="146"/>
                  </a:lnTo>
                  <a:lnTo>
                    <a:pt x="865" y="194"/>
                  </a:lnTo>
                  <a:lnTo>
                    <a:pt x="856" y="242"/>
                  </a:lnTo>
                  <a:lnTo>
                    <a:pt x="854" y="281"/>
                  </a:lnTo>
                  <a:lnTo>
                    <a:pt x="853" y="292"/>
                  </a:lnTo>
                  <a:lnTo>
                    <a:pt x="851" y="340"/>
                  </a:lnTo>
                  <a:lnTo>
                    <a:pt x="853" y="388"/>
                  </a:lnTo>
                  <a:lnTo>
                    <a:pt x="854" y="413"/>
                  </a:lnTo>
                  <a:lnTo>
                    <a:pt x="854" y="438"/>
                  </a:lnTo>
                  <a:lnTo>
                    <a:pt x="858" y="486"/>
                  </a:lnTo>
                  <a:lnTo>
                    <a:pt x="863" y="534"/>
                  </a:lnTo>
                  <a:lnTo>
                    <a:pt x="867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50" y="0"/>
                  </a:lnTo>
                  <a:close/>
                  <a:moveTo>
                    <a:pt x="2022" y="584"/>
                  </a:moveTo>
                  <a:lnTo>
                    <a:pt x="2023" y="569"/>
                  </a:lnTo>
                  <a:lnTo>
                    <a:pt x="2025" y="534"/>
                  </a:lnTo>
                  <a:lnTo>
                    <a:pt x="2029" y="486"/>
                  </a:lnTo>
                  <a:lnTo>
                    <a:pt x="2030" y="438"/>
                  </a:lnTo>
                  <a:lnTo>
                    <a:pt x="2029" y="388"/>
                  </a:lnTo>
                  <a:lnTo>
                    <a:pt x="2027" y="340"/>
                  </a:lnTo>
                  <a:lnTo>
                    <a:pt x="2023" y="306"/>
                  </a:lnTo>
                  <a:lnTo>
                    <a:pt x="2022" y="292"/>
                  </a:lnTo>
                  <a:lnTo>
                    <a:pt x="2011" y="242"/>
                  </a:lnTo>
                  <a:lnTo>
                    <a:pt x="1997" y="194"/>
                  </a:lnTo>
                  <a:lnTo>
                    <a:pt x="1977" y="154"/>
                  </a:lnTo>
                  <a:lnTo>
                    <a:pt x="1976" y="146"/>
                  </a:lnTo>
                  <a:lnTo>
                    <a:pt x="1954" y="96"/>
                  </a:lnTo>
                  <a:lnTo>
                    <a:pt x="1942" y="48"/>
                  </a:lnTo>
                  <a:lnTo>
                    <a:pt x="1937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022" y="584"/>
                  </a:lnTo>
                  <a:close/>
                  <a:moveTo>
                    <a:pt x="826" y="0"/>
                  </a:moveTo>
                  <a:lnTo>
                    <a:pt x="821" y="48"/>
                  </a:lnTo>
                  <a:lnTo>
                    <a:pt x="812" y="96"/>
                  </a:lnTo>
                  <a:lnTo>
                    <a:pt x="809" y="110"/>
                  </a:lnTo>
                  <a:lnTo>
                    <a:pt x="798" y="146"/>
                  </a:lnTo>
                  <a:lnTo>
                    <a:pt x="787" y="194"/>
                  </a:lnTo>
                  <a:lnTo>
                    <a:pt x="780" y="242"/>
                  </a:lnTo>
                  <a:lnTo>
                    <a:pt x="773" y="292"/>
                  </a:lnTo>
                  <a:lnTo>
                    <a:pt x="768" y="340"/>
                  </a:lnTo>
                  <a:lnTo>
                    <a:pt x="764" y="384"/>
                  </a:lnTo>
                  <a:lnTo>
                    <a:pt x="764" y="388"/>
                  </a:lnTo>
                  <a:lnTo>
                    <a:pt x="761" y="438"/>
                  </a:lnTo>
                  <a:lnTo>
                    <a:pt x="757" y="486"/>
                  </a:lnTo>
                  <a:lnTo>
                    <a:pt x="755" y="534"/>
                  </a:lnTo>
                  <a:lnTo>
                    <a:pt x="75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826" y="0"/>
                  </a:lnTo>
                  <a:close/>
                  <a:moveTo>
                    <a:pt x="2135" y="584"/>
                  </a:moveTo>
                  <a:lnTo>
                    <a:pt x="2133" y="534"/>
                  </a:lnTo>
                  <a:lnTo>
                    <a:pt x="2131" y="486"/>
                  </a:lnTo>
                  <a:lnTo>
                    <a:pt x="2128" y="438"/>
                  </a:lnTo>
                  <a:lnTo>
                    <a:pt x="2122" y="388"/>
                  </a:lnTo>
                  <a:lnTo>
                    <a:pt x="2115" y="340"/>
                  </a:lnTo>
                  <a:lnTo>
                    <a:pt x="2112" y="323"/>
                  </a:lnTo>
                  <a:lnTo>
                    <a:pt x="2106" y="292"/>
                  </a:lnTo>
                  <a:lnTo>
                    <a:pt x="2094" y="242"/>
                  </a:lnTo>
                  <a:lnTo>
                    <a:pt x="2075" y="194"/>
                  </a:lnTo>
                  <a:lnTo>
                    <a:pt x="2068" y="183"/>
                  </a:lnTo>
                  <a:lnTo>
                    <a:pt x="2045" y="146"/>
                  </a:lnTo>
                  <a:lnTo>
                    <a:pt x="2023" y="125"/>
                  </a:lnTo>
                  <a:lnTo>
                    <a:pt x="2004" y="96"/>
                  </a:lnTo>
                  <a:lnTo>
                    <a:pt x="1977" y="56"/>
                  </a:lnTo>
                  <a:lnTo>
                    <a:pt x="1974" y="48"/>
                  </a:lnTo>
                  <a:lnTo>
                    <a:pt x="196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135" y="584"/>
                  </a:lnTo>
                  <a:close/>
                </a:path>
              </a:pathLst>
            </a:custGeom>
            <a:solidFill>
              <a:srgbClr val="00E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1" name="Freeform 93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821" y="48"/>
                </a:cxn>
                <a:cxn ang="0">
                  <a:pos x="809" y="110"/>
                </a:cxn>
                <a:cxn ang="0">
                  <a:pos x="787" y="194"/>
                </a:cxn>
                <a:cxn ang="0">
                  <a:pos x="773" y="292"/>
                </a:cxn>
                <a:cxn ang="0">
                  <a:pos x="764" y="384"/>
                </a:cxn>
                <a:cxn ang="0">
                  <a:pos x="761" y="438"/>
                </a:cxn>
                <a:cxn ang="0">
                  <a:pos x="755" y="534"/>
                </a:cxn>
                <a:cxn ang="0">
                  <a:pos x="0" y="584"/>
                </a:cxn>
                <a:cxn ang="0">
                  <a:pos x="826" y="0"/>
                </a:cxn>
                <a:cxn ang="0">
                  <a:pos x="2133" y="534"/>
                </a:cxn>
                <a:cxn ang="0">
                  <a:pos x="2128" y="438"/>
                </a:cxn>
                <a:cxn ang="0">
                  <a:pos x="2115" y="340"/>
                </a:cxn>
                <a:cxn ang="0">
                  <a:pos x="2106" y="292"/>
                </a:cxn>
                <a:cxn ang="0">
                  <a:pos x="2075" y="194"/>
                </a:cxn>
                <a:cxn ang="0">
                  <a:pos x="2045" y="146"/>
                </a:cxn>
                <a:cxn ang="0">
                  <a:pos x="2004" y="96"/>
                </a:cxn>
                <a:cxn ang="0">
                  <a:pos x="1974" y="48"/>
                </a:cxn>
                <a:cxn ang="0">
                  <a:pos x="6382" y="0"/>
                </a:cxn>
                <a:cxn ang="0">
                  <a:pos x="2135" y="584"/>
                </a:cxn>
                <a:cxn ang="0">
                  <a:pos x="662" y="48"/>
                </a:cxn>
                <a:cxn ang="0">
                  <a:pos x="701" y="96"/>
                </a:cxn>
                <a:cxn ang="0">
                  <a:pos x="708" y="194"/>
                </a:cxn>
                <a:cxn ang="0">
                  <a:pos x="692" y="292"/>
                </a:cxn>
                <a:cxn ang="0">
                  <a:pos x="674" y="382"/>
                </a:cxn>
                <a:cxn ang="0">
                  <a:pos x="663" y="438"/>
                </a:cxn>
                <a:cxn ang="0">
                  <a:pos x="649" y="534"/>
                </a:cxn>
                <a:cxn ang="0">
                  <a:pos x="0" y="584"/>
                </a:cxn>
                <a:cxn ang="0">
                  <a:pos x="663" y="0"/>
                </a:cxn>
                <a:cxn ang="0">
                  <a:pos x="770" y="48"/>
                </a:cxn>
                <a:cxn ang="0">
                  <a:pos x="752" y="48"/>
                </a:cxn>
                <a:cxn ang="0">
                  <a:pos x="773" y="0"/>
                </a:cxn>
                <a:cxn ang="0">
                  <a:pos x="2241" y="534"/>
                </a:cxn>
                <a:cxn ang="0">
                  <a:pos x="2227" y="438"/>
                </a:cxn>
                <a:cxn ang="0">
                  <a:pos x="2209" y="340"/>
                </a:cxn>
                <a:cxn ang="0">
                  <a:pos x="2197" y="292"/>
                </a:cxn>
                <a:cxn ang="0">
                  <a:pos x="2168" y="194"/>
                </a:cxn>
                <a:cxn ang="0">
                  <a:pos x="2156" y="146"/>
                </a:cxn>
                <a:cxn ang="0">
                  <a:pos x="2149" y="48"/>
                </a:cxn>
                <a:cxn ang="0">
                  <a:pos x="2103" y="48"/>
                </a:cxn>
                <a:cxn ang="0">
                  <a:pos x="2023" y="60"/>
                </a:cxn>
                <a:cxn ang="0">
                  <a:pos x="2007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826" y="0"/>
                  </a:moveTo>
                  <a:lnTo>
                    <a:pt x="821" y="48"/>
                  </a:lnTo>
                  <a:lnTo>
                    <a:pt x="812" y="96"/>
                  </a:lnTo>
                  <a:lnTo>
                    <a:pt x="809" y="110"/>
                  </a:lnTo>
                  <a:lnTo>
                    <a:pt x="798" y="146"/>
                  </a:lnTo>
                  <a:lnTo>
                    <a:pt x="787" y="194"/>
                  </a:lnTo>
                  <a:lnTo>
                    <a:pt x="780" y="242"/>
                  </a:lnTo>
                  <a:lnTo>
                    <a:pt x="773" y="292"/>
                  </a:lnTo>
                  <a:lnTo>
                    <a:pt x="768" y="340"/>
                  </a:lnTo>
                  <a:lnTo>
                    <a:pt x="764" y="384"/>
                  </a:lnTo>
                  <a:lnTo>
                    <a:pt x="764" y="388"/>
                  </a:lnTo>
                  <a:lnTo>
                    <a:pt x="761" y="438"/>
                  </a:lnTo>
                  <a:lnTo>
                    <a:pt x="757" y="486"/>
                  </a:lnTo>
                  <a:lnTo>
                    <a:pt x="755" y="534"/>
                  </a:lnTo>
                  <a:lnTo>
                    <a:pt x="75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826" y="0"/>
                  </a:lnTo>
                  <a:close/>
                  <a:moveTo>
                    <a:pt x="2135" y="584"/>
                  </a:moveTo>
                  <a:lnTo>
                    <a:pt x="2133" y="534"/>
                  </a:lnTo>
                  <a:lnTo>
                    <a:pt x="2131" y="486"/>
                  </a:lnTo>
                  <a:lnTo>
                    <a:pt x="2128" y="438"/>
                  </a:lnTo>
                  <a:lnTo>
                    <a:pt x="2122" y="388"/>
                  </a:lnTo>
                  <a:lnTo>
                    <a:pt x="2115" y="340"/>
                  </a:lnTo>
                  <a:lnTo>
                    <a:pt x="2112" y="323"/>
                  </a:lnTo>
                  <a:lnTo>
                    <a:pt x="2106" y="292"/>
                  </a:lnTo>
                  <a:lnTo>
                    <a:pt x="2094" y="242"/>
                  </a:lnTo>
                  <a:lnTo>
                    <a:pt x="2075" y="194"/>
                  </a:lnTo>
                  <a:lnTo>
                    <a:pt x="2068" y="183"/>
                  </a:lnTo>
                  <a:lnTo>
                    <a:pt x="2045" y="146"/>
                  </a:lnTo>
                  <a:lnTo>
                    <a:pt x="2023" y="125"/>
                  </a:lnTo>
                  <a:lnTo>
                    <a:pt x="2004" y="96"/>
                  </a:lnTo>
                  <a:lnTo>
                    <a:pt x="1977" y="56"/>
                  </a:lnTo>
                  <a:lnTo>
                    <a:pt x="1974" y="48"/>
                  </a:lnTo>
                  <a:lnTo>
                    <a:pt x="196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135" y="584"/>
                  </a:lnTo>
                  <a:close/>
                  <a:moveTo>
                    <a:pt x="663" y="0"/>
                  </a:moveTo>
                  <a:lnTo>
                    <a:pt x="662" y="48"/>
                  </a:lnTo>
                  <a:lnTo>
                    <a:pt x="674" y="81"/>
                  </a:lnTo>
                  <a:lnTo>
                    <a:pt x="701" y="96"/>
                  </a:lnTo>
                  <a:lnTo>
                    <a:pt x="709" y="146"/>
                  </a:lnTo>
                  <a:lnTo>
                    <a:pt x="708" y="194"/>
                  </a:lnTo>
                  <a:lnTo>
                    <a:pt x="701" y="242"/>
                  </a:lnTo>
                  <a:lnTo>
                    <a:pt x="692" y="292"/>
                  </a:lnTo>
                  <a:lnTo>
                    <a:pt x="683" y="340"/>
                  </a:lnTo>
                  <a:lnTo>
                    <a:pt x="674" y="382"/>
                  </a:lnTo>
                  <a:lnTo>
                    <a:pt x="672" y="388"/>
                  </a:lnTo>
                  <a:lnTo>
                    <a:pt x="663" y="438"/>
                  </a:lnTo>
                  <a:lnTo>
                    <a:pt x="656" y="486"/>
                  </a:lnTo>
                  <a:lnTo>
                    <a:pt x="649" y="534"/>
                  </a:lnTo>
                  <a:lnTo>
                    <a:pt x="64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63" y="0"/>
                  </a:lnTo>
                  <a:close/>
                  <a:moveTo>
                    <a:pt x="773" y="0"/>
                  </a:moveTo>
                  <a:lnTo>
                    <a:pt x="770" y="48"/>
                  </a:lnTo>
                  <a:lnTo>
                    <a:pt x="764" y="60"/>
                  </a:lnTo>
                  <a:lnTo>
                    <a:pt x="752" y="48"/>
                  </a:lnTo>
                  <a:lnTo>
                    <a:pt x="738" y="0"/>
                  </a:lnTo>
                  <a:lnTo>
                    <a:pt x="773" y="0"/>
                  </a:lnTo>
                  <a:close/>
                  <a:moveTo>
                    <a:pt x="2246" y="584"/>
                  </a:moveTo>
                  <a:lnTo>
                    <a:pt x="2241" y="534"/>
                  </a:lnTo>
                  <a:lnTo>
                    <a:pt x="2234" y="486"/>
                  </a:lnTo>
                  <a:lnTo>
                    <a:pt x="2227" y="438"/>
                  </a:lnTo>
                  <a:lnTo>
                    <a:pt x="2218" y="388"/>
                  </a:lnTo>
                  <a:lnTo>
                    <a:pt x="2209" y="340"/>
                  </a:lnTo>
                  <a:lnTo>
                    <a:pt x="2202" y="317"/>
                  </a:lnTo>
                  <a:lnTo>
                    <a:pt x="2197" y="292"/>
                  </a:lnTo>
                  <a:lnTo>
                    <a:pt x="2183" y="242"/>
                  </a:lnTo>
                  <a:lnTo>
                    <a:pt x="2168" y="194"/>
                  </a:lnTo>
                  <a:lnTo>
                    <a:pt x="2158" y="152"/>
                  </a:lnTo>
                  <a:lnTo>
                    <a:pt x="2156" y="146"/>
                  </a:lnTo>
                  <a:lnTo>
                    <a:pt x="2142" y="96"/>
                  </a:lnTo>
                  <a:lnTo>
                    <a:pt x="2149" y="48"/>
                  </a:lnTo>
                  <a:lnTo>
                    <a:pt x="2112" y="10"/>
                  </a:lnTo>
                  <a:lnTo>
                    <a:pt x="2103" y="48"/>
                  </a:lnTo>
                  <a:lnTo>
                    <a:pt x="2068" y="67"/>
                  </a:lnTo>
                  <a:lnTo>
                    <a:pt x="2023" y="60"/>
                  </a:lnTo>
                  <a:lnTo>
                    <a:pt x="2015" y="48"/>
                  </a:lnTo>
                  <a:lnTo>
                    <a:pt x="2007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246" y="584"/>
                  </a:lnTo>
                  <a:close/>
                </a:path>
              </a:pathLst>
            </a:custGeom>
            <a:solidFill>
              <a:srgbClr val="0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2" name="Freeform 94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662" y="48"/>
                </a:cxn>
                <a:cxn ang="0">
                  <a:pos x="701" y="96"/>
                </a:cxn>
                <a:cxn ang="0">
                  <a:pos x="708" y="194"/>
                </a:cxn>
                <a:cxn ang="0">
                  <a:pos x="692" y="292"/>
                </a:cxn>
                <a:cxn ang="0">
                  <a:pos x="674" y="382"/>
                </a:cxn>
                <a:cxn ang="0">
                  <a:pos x="663" y="438"/>
                </a:cxn>
                <a:cxn ang="0">
                  <a:pos x="649" y="534"/>
                </a:cxn>
                <a:cxn ang="0">
                  <a:pos x="0" y="584"/>
                </a:cxn>
                <a:cxn ang="0">
                  <a:pos x="663" y="0"/>
                </a:cxn>
                <a:cxn ang="0">
                  <a:pos x="770" y="48"/>
                </a:cxn>
                <a:cxn ang="0">
                  <a:pos x="752" y="48"/>
                </a:cxn>
                <a:cxn ang="0">
                  <a:pos x="773" y="0"/>
                </a:cxn>
                <a:cxn ang="0">
                  <a:pos x="2241" y="534"/>
                </a:cxn>
                <a:cxn ang="0">
                  <a:pos x="2227" y="438"/>
                </a:cxn>
                <a:cxn ang="0">
                  <a:pos x="2209" y="340"/>
                </a:cxn>
                <a:cxn ang="0">
                  <a:pos x="2197" y="292"/>
                </a:cxn>
                <a:cxn ang="0">
                  <a:pos x="2168" y="194"/>
                </a:cxn>
                <a:cxn ang="0">
                  <a:pos x="2156" y="146"/>
                </a:cxn>
                <a:cxn ang="0">
                  <a:pos x="2149" y="48"/>
                </a:cxn>
                <a:cxn ang="0">
                  <a:pos x="2103" y="48"/>
                </a:cxn>
                <a:cxn ang="0">
                  <a:pos x="2023" y="60"/>
                </a:cxn>
                <a:cxn ang="0">
                  <a:pos x="2007" y="0"/>
                </a:cxn>
                <a:cxn ang="0">
                  <a:pos x="6382" y="584"/>
                </a:cxn>
                <a:cxn ang="0">
                  <a:pos x="635" y="0"/>
                </a:cxn>
                <a:cxn ang="0">
                  <a:pos x="641" y="96"/>
                </a:cxn>
                <a:cxn ang="0">
                  <a:pos x="637" y="194"/>
                </a:cxn>
                <a:cxn ang="0">
                  <a:pos x="626" y="242"/>
                </a:cxn>
                <a:cxn ang="0">
                  <a:pos x="596" y="340"/>
                </a:cxn>
                <a:cxn ang="0">
                  <a:pos x="580" y="388"/>
                </a:cxn>
                <a:cxn ang="0">
                  <a:pos x="550" y="486"/>
                </a:cxn>
                <a:cxn ang="0">
                  <a:pos x="536" y="534"/>
                </a:cxn>
                <a:cxn ang="0">
                  <a:pos x="0" y="584"/>
                </a:cxn>
                <a:cxn ang="0">
                  <a:pos x="635" y="0"/>
                </a:cxn>
                <a:cxn ang="0">
                  <a:pos x="2352" y="534"/>
                </a:cxn>
                <a:cxn ang="0">
                  <a:pos x="2336" y="463"/>
                </a:cxn>
                <a:cxn ang="0">
                  <a:pos x="2319" y="388"/>
                </a:cxn>
                <a:cxn ang="0">
                  <a:pos x="2292" y="313"/>
                </a:cxn>
                <a:cxn ang="0">
                  <a:pos x="2267" y="242"/>
                </a:cxn>
                <a:cxn ang="0">
                  <a:pos x="2248" y="185"/>
                </a:cxn>
                <a:cxn ang="0">
                  <a:pos x="2229" y="96"/>
                </a:cxn>
                <a:cxn ang="0">
                  <a:pos x="2223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663" y="0"/>
                  </a:moveTo>
                  <a:lnTo>
                    <a:pt x="662" y="48"/>
                  </a:lnTo>
                  <a:lnTo>
                    <a:pt x="674" y="81"/>
                  </a:lnTo>
                  <a:lnTo>
                    <a:pt x="701" y="96"/>
                  </a:lnTo>
                  <a:lnTo>
                    <a:pt x="709" y="146"/>
                  </a:lnTo>
                  <a:lnTo>
                    <a:pt x="708" y="194"/>
                  </a:lnTo>
                  <a:lnTo>
                    <a:pt x="701" y="242"/>
                  </a:lnTo>
                  <a:lnTo>
                    <a:pt x="692" y="292"/>
                  </a:lnTo>
                  <a:lnTo>
                    <a:pt x="683" y="340"/>
                  </a:lnTo>
                  <a:lnTo>
                    <a:pt x="674" y="382"/>
                  </a:lnTo>
                  <a:lnTo>
                    <a:pt x="672" y="388"/>
                  </a:lnTo>
                  <a:lnTo>
                    <a:pt x="663" y="438"/>
                  </a:lnTo>
                  <a:lnTo>
                    <a:pt x="656" y="486"/>
                  </a:lnTo>
                  <a:lnTo>
                    <a:pt x="649" y="534"/>
                  </a:lnTo>
                  <a:lnTo>
                    <a:pt x="64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63" y="0"/>
                  </a:lnTo>
                  <a:close/>
                  <a:moveTo>
                    <a:pt x="773" y="0"/>
                  </a:moveTo>
                  <a:lnTo>
                    <a:pt x="770" y="48"/>
                  </a:lnTo>
                  <a:lnTo>
                    <a:pt x="764" y="60"/>
                  </a:lnTo>
                  <a:lnTo>
                    <a:pt x="752" y="48"/>
                  </a:lnTo>
                  <a:lnTo>
                    <a:pt x="738" y="0"/>
                  </a:lnTo>
                  <a:lnTo>
                    <a:pt x="773" y="0"/>
                  </a:lnTo>
                  <a:close/>
                  <a:moveTo>
                    <a:pt x="2246" y="584"/>
                  </a:moveTo>
                  <a:lnTo>
                    <a:pt x="2241" y="534"/>
                  </a:lnTo>
                  <a:lnTo>
                    <a:pt x="2234" y="486"/>
                  </a:lnTo>
                  <a:lnTo>
                    <a:pt x="2227" y="438"/>
                  </a:lnTo>
                  <a:lnTo>
                    <a:pt x="2218" y="388"/>
                  </a:lnTo>
                  <a:lnTo>
                    <a:pt x="2209" y="340"/>
                  </a:lnTo>
                  <a:lnTo>
                    <a:pt x="2202" y="317"/>
                  </a:lnTo>
                  <a:lnTo>
                    <a:pt x="2197" y="292"/>
                  </a:lnTo>
                  <a:lnTo>
                    <a:pt x="2183" y="242"/>
                  </a:lnTo>
                  <a:lnTo>
                    <a:pt x="2168" y="194"/>
                  </a:lnTo>
                  <a:lnTo>
                    <a:pt x="2158" y="152"/>
                  </a:lnTo>
                  <a:lnTo>
                    <a:pt x="2156" y="146"/>
                  </a:lnTo>
                  <a:lnTo>
                    <a:pt x="2142" y="96"/>
                  </a:lnTo>
                  <a:lnTo>
                    <a:pt x="2149" y="48"/>
                  </a:lnTo>
                  <a:lnTo>
                    <a:pt x="2112" y="10"/>
                  </a:lnTo>
                  <a:lnTo>
                    <a:pt x="2103" y="48"/>
                  </a:lnTo>
                  <a:lnTo>
                    <a:pt x="2068" y="67"/>
                  </a:lnTo>
                  <a:lnTo>
                    <a:pt x="2023" y="60"/>
                  </a:lnTo>
                  <a:lnTo>
                    <a:pt x="2015" y="48"/>
                  </a:lnTo>
                  <a:lnTo>
                    <a:pt x="2007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246" y="584"/>
                  </a:lnTo>
                  <a:close/>
                  <a:moveTo>
                    <a:pt x="635" y="0"/>
                  </a:moveTo>
                  <a:lnTo>
                    <a:pt x="635" y="48"/>
                  </a:lnTo>
                  <a:lnTo>
                    <a:pt x="641" y="96"/>
                  </a:lnTo>
                  <a:lnTo>
                    <a:pt x="642" y="146"/>
                  </a:lnTo>
                  <a:lnTo>
                    <a:pt x="637" y="194"/>
                  </a:lnTo>
                  <a:lnTo>
                    <a:pt x="630" y="233"/>
                  </a:lnTo>
                  <a:lnTo>
                    <a:pt x="626" y="242"/>
                  </a:lnTo>
                  <a:lnTo>
                    <a:pt x="612" y="292"/>
                  </a:lnTo>
                  <a:lnTo>
                    <a:pt x="596" y="340"/>
                  </a:lnTo>
                  <a:lnTo>
                    <a:pt x="584" y="378"/>
                  </a:lnTo>
                  <a:lnTo>
                    <a:pt x="580" y="388"/>
                  </a:lnTo>
                  <a:lnTo>
                    <a:pt x="564" y="438"/>
                  </a:lnTo>
                  <a:lnTo>
                    <a:pt x="550" y="486"/>
                  </a:lnTo>
                  <a:lnTo>
                    <a:pt x="540" y="526"/>
                  </a:lnTo>
                  <a:lnTo>
                    <a:pt x="536" y="534"/>
                  </a:lnTo>
                  <a:lnTo>
                    <a:pt x="52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35" y="0"/>
                  </a:lnTo>
                  <a:close/>
                  <a:moveTo>
                    <a:pt x="2361" y="584"/>
                  </a:moveTo>
                  <a:lnTo>
                    <a:pt x="2352" y="534"/>
                  </a:lnTo>
                  <a:lnTo>
                    <a:pt x="2342" y="486"/>
                  </a:lnTo>
                  <a:lnTo>
                    <a:pt x="2336" y="463"/>
                  </a:lnTo>
                  <a:lnTo>
                    <a:pt x="2331" y="438"/>
                  </a:lnTo>
                  <a:lnTo>
                    <a:pt x="2319" y="388"/>
                  </a:lnTo>
                  <a:lnTo>
                    <a:pt x="2303" y="340"/>
                  </a:lnTo>
                  <a:lnTo>
                    <a:pt x="2292" y="313"/>
                  </a:lnTo>
                  <a:lnTo>
                    <a:pt x="2285" y="292"/>
                  </a:lnTo>
                  <a:lnTo>
                    <a:pt x="2267" y="242"/>
                  </a:lnTo>
                  <a:lnTo>
                    <a:pt x="2250" y="194"/>
                  </a:lnTo>
                  <a:lnTo>
                    <a:pt x="2248" y="185"/>
                  </a:lnTo>
                  <a:lnTo>
                    <a:pt x="2236" y="146"/>
                  </a:lnTo>
                  <a:lnTo>
                    <a:pt x="2229" y="96"/>
                  </a:lnTo>
                  <a:lnTo>
                    <a:pt x="2229" y="48"/>
                  </a:lnTo>
                  <a:lnTo>
                    <a:pt x="222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361" y="584"/>
                  </a:lnTo>
                  <a:close/>
                </a:path>
              </a:pathLst>
            </a:custGeom>
            <a:solidFill>
              <a:srgbClr val="1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3" name="Freeform 95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635" y="48"/>
                </a:cxn>
                <a:cxn ang="0">
                  <a:pos x="642" y="146"/>
                </a:cxn>
                <a:cxn ang="0">
                  <a:pos x="630" y="233"/>
                </a:cxn>
                <a:cxn ang="0">
                  <a:pos x="612" y="292"/>
                </a:cxn>
                <a:cxn ang="0">
                  <a:pos x="584" y="378"/>
                </a:cxn>
                <a:cxn ang="0">
                  <a:pos x="564" y="438"/>
                </a:cxn>
                <a:cxn ang="0">
                  <a:pos x="540" y="526"/>
                </a:cxn>
                <a:cxn ang="0">
                  <a:pos x="524" y="584"/>
                </a:cxn>
                <a:cxn ang="0">
                  <a:pos x="0" y="0"/>
                </a:cxn>
                <a:cxn ang="0">
                  <a:pos x="2361" y="584"/>
                </a:cxn>
                <a:cxn ang="0">
                  <a:pos x="2342" y="486"/>
                </a:cxn>
                <a:cxn ang="0">
                  <a:pos x="2331" y="438"/>
                </a:cxn>
                <a:cxn ang="0">
                  <a:pos x="2303" y="340"/>
                </a:cxn>
                <a:cxn ang="0">
                  <a:pos x="2285" y="292"/>
                </a:cxn>
                <a:cxn ang="0">
                  <a:pos x="2250" y="194"/>
                </a:cxn>
                <a:cxn ang="0">
                  <a:pos x="2236" y="146"/>
                </a:cxn>
                <a:cxn ang="0">
                  <a:pos x="2229" y="48"/>
                </a:cxn>
                <a:cxn ang="0">
                  <a:pos x="6382" y="0"/>
                </a:cxn>
                <a:cxn ang="0">
                  <a:pos x="2361" y="584"/>
                </a:cxn>
                <a:cxn ang="0">
                  <a:pos x="610" y="48"/>
                </a:cxn>
                <a:cxn ang="0">
                  <a:pos x="591" y="146"/>
                </a:cxn>
                <a:cxn ang="0">
                  <a:pos x="573" y="194"/>
                </a:cxn>
                <a:cxn ang="0">
                  <a:pos x="540" y="273"/>
                </a:cxn>
                <a:cxn ang="0">
                  <a:pos x="506" y="340"/>
                </a:cxn>
                <a:cxn ang="0">
                  <a:pos x="480" y="388"/>
                </a:cxn>
                <a:cxn ang="0">
                  <a:pos x="450" y="451"/>
                </a:cxn>
                <a:cxn ang="0">
                  <a:pos x="411" y="534"/>
                </a:cxn>
                <a:cxn ang="0">
                  <a:pos x="391" y="584"/>
                </a:cxn>
                <a:cxn ang="0">
                  <a:pos x="0" y="0"/>
                </a:cxn>
                <a:cxn ang="0">
                  <a:pos x="2481" y="584"/>
                </a:cxn>
                <a:cxn ang="0">
                  <a:pos x="2473" y="534"/>
                </a:cxn>
                <a:cxn ang="0">
                  <a:pos x="2442" y="438"/>
                </a:cxn>
                <a:cxn ang="0">
                  <a:pos x="2423" y="388"/>
                </a:cxn>
                <a:cxn ang="0">
                  <a:pos x="2382" y="302"/>
                </a:cxn>
                <a:cxn ang="0">
                  <a:pos x="2352" y="242"/>
                </a:cxn>
                <a:cxn ang="0">
                  <a:pos x="2329" y="194"/>
                </a:cxn>
                <a:cxn ang="0">
                  <a:pos x="2292" y="119"/>
                </a:cxn>
                <a:cxn ang="0">
                  <a:pos x="2267" y="48"/>
                </a:cxn>
                <a:cxn ang="0">
                  <a:pos x="6382" y="0"/>
                </a:cxn>
                <a:cxn ang="0">
                  <a:pos x="2481" y="584"/>
                </a:cxn>
              </a:cxnLst>
              <a:rect l="0" t="0" r="r" b="b"/>
              <a:pathLst>
                <a:path w="6382" h="584">
                  <a:moveTo>
                    <a:pt x="635" y="0"/>
                  </a:moveTo>
                  <a:lnTo>
                    <a:pt x="635" y="48"/>
                  </a:lnTo>
                  <a:lnTo>
                    <a:pt x="641" y="96"/>
                  </a:lnTo>
                  <a:lnTo>
                    <a:pt x="642" y="146"/>
                  </a:lnTo>
                  <a:lnTo>
                    <a:pt x="637" y="194"/>
                  </a:lnTo>
                  <a:lnTo>
                    <a:pt x="630" y="233"/>
                  </a:lnTo>
                  <a:lnTo>
                    <a:pt x="626" y="242"/>
                  </a:lnTo>
                  <a:lnTo>
                    <a:pt x="612" y="292"/>
                  </a:lnTo>
                  <a:lnTo>
                    <a:pt x="596" y="340"/>
                  </a:lnTo>
                  <a:lnTo>
                    <a:pt x="584" y="378"/>
                  </a:lnTo>
                  <a:lnTo>
                    <a:pt x="580" y="388"/>
                  </a:lnTo>
                  <a:lnTo>
                    <a:pt x="564" y="438"/>
                  </a:lnTo>
                  <a:lnTo>
                    <a:pt x="550" y="486"/>
                  </a:lnTo>
                  <a:lnTo>
                    <a:pt x="540" y="526"/>
                  </a:lnTo>
                  <a:lnTo>
                    <a:pt x="536" y="534"/>
                  </a:lnTo>
                  <a:lnTo>
                    <a:pt x="524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35" y="0"/>
                  </a:lnTo>
                  <a:close/>
                  <a:moveTo>
                    <a:pt x="2361" y="584"/>
                  </a:moveTo>
                  <a:lnTo>
                    <a:pt x="2352" y="534"/>
                  </a:lnTo>
                  <a:lnTo>
                    <a:pt x="2342" y="486"/>
                  </a:lnTo>
                  <a:lnTo>
                    <a:pt x="2336" y="463"/>
                  </a:lnTo>
                  <a:lnTo>
                    <a:pt x="2331" y="438"/>
                  </a:lnTo>
                  <a:lnTo>
                    <a:pt x="2319" y="388"/>
                  </a:lnTo>
                  <a:lnTo>
                    <a:pt x="2303" y="340"/>
                  </a:lnTo>
                  <a:lnTo>
                    <a:pt x="2292" y="313"/>
                  </a:lnTo>
                  <a:lnTo>
                    <a:pt x="2285" y="292"/>
                  </a:lnTo>
                  <a:lnTo>
                    <a:pt x="2267" y="242"/>
                  </a:lnTo>
                  <a:lnTo>
                    <a:pt x="2250" y="194"/>
                  </a:lnTo>
                  <a:lnTo>
                    <a:pt x="2248" y="185"/>
                  </a:lnTo>
                  <a:lnTo>
                    <a:pt x="2236" y="146"/>
                  </a:lnTo>
                  <a:lnTo>
                    <a:pt x="2229" y="96"/>
                  </a:lnTo>
                  <a:lnTo>
                    <a:pt x="2229" y="48"/>
                  </a:lnTo>
                  <a:lnTo>
                    <a:pt x="222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361" y="584"/>
                  </a:lnTo>
                  <a:close/>
                  <a:moveTo>
                    <a:pt x="610" y="0"/>
                  </a:moveTo>
                  <a:lnTo>
                    <a:pt x="610" y="48"/>
                  </a:lnTo>
                  <a:lnTo>
                    <a:pt x="602" y="96"/>
                  </a:lnTo>
                  <a:lnTo>
                    <a:pt x="591" y="146"/>
                  </a:lnTo>
                  <a:lnTo>
                    <a:pt x="584" y="165"/>
                  </a:lnTo>
                  <a:lnTo>
                    <a:pt x="573" y="194"/>
                  </a:lnTo>
                  <a:lnTo>
                    <a:pt x="554" y="242"/>
                  </a:lnTo>
                  <a:lnTo>
                    <a:pt x="540" y="273"/>
                  </a:lnTo>
                  <a:lnTo>
                    <a:pt x="531" y="292"/>
                  </a:lnTo>
                  <a:lnTo>
                    <a:pt x="506" y="340"/>
                  </a:lnTo>
                  <a:lnTo>
                    <a:pt x="494" y="363"/>
                  </a:lnTo>
                  <a:lnTo>
                    <a:pt x="480" y="388"/>
                  </a:lnTo>
                  <a:lnTo>
                    <a:pt x="455" y="438"/>
                  </a:lnTo>
                  <a:lnTo>
                    <a:pt x="450" y="451"/>
                  </a:lnTo>
                  <a:lnTo>
                    <a:pt x="432" y="486"/>
                  </a:lnTo>
                  <a:lnTo>
                    <a:pt x="411" y="534"/>
                  </a:lnTo>
                  <a:lnTo>
                    <a:pt x="405" y="553"/>
                  </a:lnTo>
                  <a:lnTo>
                    <a:pt x="39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10" y="0"/>
                  </a:lnTo>
                  <a:close/>
                  <a:moveTo>
                    <a:pt x="2481" y="584"/>
                  </a:moveTo>
                  <a:lnTo>
                    <a:pt x="2473" y="536"/>
                  </a:lnTo>
                  <a:lnTo>
                    <a:pt x="2473" y="534"/>
                  </a:lnTo>
                  <a:lnTo>
                    <a:pt x="2458" y="486"/>
                  </a:lnTo>
                  <a:lnTo>
                    <a:pt x="2442" y="438"/>
                  </a:lnTo>
                  <a:lnTo>
                    <a:pt x="2427" y="398"/>
                  </a:lnTo>
                  <a:lnTo>
                    <a:pt x="2423" y="388"/>
                  </a:lnTo>
                  <a:lnTo>
                    <a:pt x="2402" y="340"/>
                  </a:lnTo>
                  <a:lnTo>
                    <a:pt x="2382" y="302"/>
                  </a:lnTo>
                  <a:lnTo>
                    <a:pt x="2377" y="292"/>
                  </a:lnTo>
                  <a:lnTo>
                    <a:pt x="2352" y="242"/>
                  </a:lnTo>
                  <a:lnTo>
                    <a:pt x="2336" y="211"/>
                  </a:lnTo>
                  <a:lnTo>
                    <a:pt x="2329" y="194"/>
                  </a:lnTo>
                  <a:lnTo>
                    <a:pt x="2306" y="146"/>
                  </a:lnTo>
                  <a:lnTo>
                    <a:pt x="2292" y="119"/>
                  </a:lnTo>
                  <a:lnTo>
                    <a:pt x="2283" y="96"/>
                  </a:lnTo>
                  <a:lnTo>
                    <a:pt x="2267" y="48"/>
                  </a:lnTo>
                  <a:lnTo>
                    <a:pt x="226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481" y="584"/>
                  </a:lnTo>
                  <a:close/>
                </a:path>
              </a:pathLst>
            </a:custGeom>
            <a:solidFill>
              <a:srgbClr val="34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4" name="Freeform 96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610" y="48"/>
                </a:cxn>
                <a:cxn ang="0">
                  <a:pos x="591" y="146"/>
                </a:cxn>
                <a:cxn ang="0">
                  <a:pos x="573" y="194"/>
                </a:cxn>
                <a:cxn ang="0">
                  <a:pos x="540" y="273"/>
                </a:cxn>
                <a:cxn ang="0">
                  <a:pos x="506" y="340"/>
                </a:cxn>
                <a:cxn ang="0">
                  <a:pos x="480" y="388"/>
                </a:cxn>
                <a:cxn ang="0">
                  <a:pos x="450" y="451"/>
                </a:cxn>
                <a:cxn ang="0">
                  <a:pos x="411" y="534"/>
                </a:cxn>
                <a:cxn ang="0">
                  <a:pos x="391" y="584"/>
                </a:cxn>
                <a:cxn ang="0">
                  <a:pos x="0" y="0"/>
                </a:cxn>
                <a:cxn ang="0">
                  <a:pos x="2481" y="584"/>
                </a:cxn>
                <a:cxn ang="0">
                  <a:pos x="2473" y="534"/>
                </a:cxn>
                <a:cxn ang="0">
                  <a:pos x="2442" y="438"/>
                </a:cxn>
                <a:cxn ang="0">
                  <a:pos x="2423" y="388"/>
                </a:cxn>
                <a:cxn ang="0">
                  <a:pos x="2382" y="302"/>
                </a:cxn>
                <a:cxn ang="0">
                  <a:pos x="2352" y="242"/>
                </a:cxn>
                <a:cxn ang="0">
                  <a:pos x="2329" y="194"/>
                </a:cxn>
                <a:cxn ang="0">
                  <a:pos x="2292" y="119"/>
                </a:cxn>
                <a:cxn ang="0">
                  <a:pos x="2267" y="48"/>
                </a:cxn>
                <a:cxn ang="0">
                  <a:pos x="6382" y="0"/>
                </a:cxn>
                <a:cxn ang="0">
                  <a:pos x="2481" y="584"/>
                </a:cxn>
                <a:cxn ang="0">
                  <a:pos x="586" y="48"/>
                </a:cxn>
                <a:cxn ang="0">
                  <a:pos x="552" y="96"/>
                </a:cxn>
                <a:cxn ang="0">
                  <a:pos x="529" y="146"/>
                </a:cxn>
                <a:cxn ang="0">
                  <a:pos x="494" y="206"/>
                </a:cxn>
                <a:cxn ang="0">
                  <a:pos x="450" y="271"/>
                </a:cxn>
                <a:cxn ang="0">
                  <a:pos x="405" y="330"/>
                </a:cxn>
                <a:cxn ang="0">
                  <a:pos x="359" y="386"/>
                </a:cxn>
                <a:cxn ang="0">
                  <a:pos x="319" y="438"/>
                </a:cxn>
                <a:cxn ang="0">
                  <a:pos x="283" y="486"/>
                </a:cxn>
                <a:cxn ang="0">
                  <a:pos x="250" y="534"/>
                </a:cxn>
                <a:cxn ang="0">
                  <a:pos x="221" y="584"/>
                </a:cxn>
                <a:cxn ang="0">
                  <a:pos x="0" y="0"/>
                </a:cxn>
                <a:cxn ang="0">
                  <a:pos x="2618" y="584"/>
                </a:cxn>
                <a:cxn ang="0">
                  <a:pos x="2605" y="534"/>
                </a:cxn>
                <a:cxn ang="0">
                  <a:pos x="2568" y="438"/>
                </a:cxn>
                <a:cxn ang="0">
                  <a:pos x="2543" y="388"/>
                </a:cxn>
                <a:cxn ang="0">
                  <a:pos x="2517" y="340"/>
                </a:cxn>
                <a:cxn ang="0">
                  <a:pos x="2473" y="275"/>
                </a:cxn>
                <a:cxn ang="0">
                  <a:pos x="2427" y="208"/>
                </a:cxn>
                <a:cxn ang="0">
                  <a:pos x="2388" y="146"/>
                </a:cxn>
                <a:cxn ang="0">
                  <a:pos x="2361" y="96"/>
                </a:cxn>
                <a:cxn ang="0">
                  <a:pos x="2329" y="48"/>
                </a:cxn>
                <a:cxn ang="0">
                  <a:pos x="6382" y="0"/>
                </a:cxn>
                <a:cxn ang="0">
                  <a:pos x="2618" y="584"/>
                </a:cxn>
              </a:cxnLst>
              <a:rect l="0" t="0" r="r" b="b"/>
              <a:pathLst>
                <a:path w="6382" h="584">
                  <a:moveTo>
                    <a:pt x="610" y="0"/>
                  </a:moveTo>
                  <a:lnTo>
                    <a:pt x="610" y="48"/>
                  </a:lnTo>
                  <a:lnTo>
                    <a:pt x="602" y="96"/>
                  </a:lnTo>
                  <a:lnTo>
                    <a:pt x="591" y="146"/>
                  </a:lnTo>
                  <a:lnTo>
                    <a:pt x="584" y="165"/>
                  </a:lnTo>
                  <a:lnTo>
                    <a:pt x="573" y="194"/>
                  </a:lnTo>
                  <a:lnTo>
                    <a:pt x="554" y="242"/>
                  </a:lnTo>
                  <a:lnTo>
                    <a:pt x="540" y="273"/>
                  </a:lnTo>
                  <a:lnTo>
                    <a:pt x="531" y="292"/>
                  </a:lnTo>
                  <a:lnTo>
                    <a:pt x="506" y="340"/>
                  </a:lnTo>
                  <a:lnTo>
                    <a:pt x="494" y="363"/>
                  </a:lnTo>
                  <a:lnTo>
                    <a:pt x="480" y="388"/>
                  </a:lnTo>
                  <a:lnTo>
                    <a:pt x="455" y="438"/>
                  </a:lnTo>
                  <a:lnTo>
                    <a:pt x="450" y="451"/>
                  </a:lnTo>
                  <a:lnTo>
                    <a:pt x="432" y="486"/>
                  </a:lnTo>
                  <a:lnTo>
                    <a:pt x="411" y="534"/>
                  </a:lnTo>
                  <a:lnTo>
                    <a:pt x="405" y="553"/>
                  </a:lnTo>
                  <a:lnTo>
                    <a:pt x="39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10" y="0"/>
                  </a:lnTo>
                  <a:close/>
                  <a:moveTo>
                    <a:pt x="2481" y="584"/>
                  </a:moveTo>
                  <a:lnTo>
                    <a:pt x="2473" y="536"/>
                  </a:lnTo>
                  <a:lnTo>
                    <a:pt x="2473" y="534"/>
                  </a:lnTo>
                  <a:lnTo>
                    <a:pt x="2458" y="486"/>
                  </a:lnTo>
                  <a:lnTo>
                    <a:pt x="2442" y="438"/>
                  </a:lnTo>
                  <a:lnTo>
                    <a:pt x="2427" y="398"/>
                  </a:lnTo>
                  <a:lnTo>
                    <a:pt x="2423" y="388"/>
                  </a:lnTo>
                  <a:lnTo>
                    <a:pt x="2402" y="340"/>
                  </a:lnTo>
                  <a:lnTo>
                    <a:pt x="2382" y="302"/>
                  </a:lnTo>
                  <a:lnTo>
                    <a:pt x="2377" y="292"/>
                  </a:lnTo>
                  <a:lnTo>
                    <a:pt x="2352" y="242"/>
                  </a:lnTo>
                  <a:lnTo>
                    <a:pt x="2336" y="211"/>
                  </a:lnTo>
                  <a:lnTo>
                    <a:pt x="2329" y="194"/>
                  </a:lnTo>
                  <a:lnTo>
                    <a:pt x="2306" y="146"/>
                  </a:lnTo>
                  <a:lnTo>
                    <a:pt x="2292" y="119"/>
                  </a:lnTo>
                  <a:lnTo>
                    <a:pt x="2283" y="96"/>
                  </a:lnTo>
                  <a:lnTo>
                    <a:pt x="2267" y="48"/>
                  </a:lnTo>
                  <a:lnTo>
                    <a:pt x="226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481" y="584"/>
                  </a:lnTo>
                  <a:close/>
                  <a:moveTo>
                    <a:pt x="586" y="0"/>
                  </a:moveTo>
                  <a:lnTo>
                    <a:pt x="586" y="48"/>
                  </a:lnTo>
                  <a:lnTo>
                    <a:pt x="584" y="52"/>
                  </a:lnTo>
                  <a:lnTo>
                    <a:pt x="552" y="96"/>
                  </a:lnTo>
                  <a:lnTo>
                    <a:pt x="540" y="125"/>
                  </a:lnTo>
                  <a:lnTo>
                    <a:pt x="529" y="146"/>
                  </a:lnTo>
                  <a:lnTo>
                    <a:pt x="501" y="194"/>
                  </a:lnTo>
                  <a:lnTo>
                    <a:pt x="494" y="206"/>
                  </a:lnTo>
                  <a:lnTo>
                    <a:pt x="469" y="242"/>
                  </a:lnTo>
                  <a:lnTo>
                    <a:pt x="450" y="271"/>
                  </a:lnTo>
                  <a:lnTo>
                    <a:pt x="434" y="292"/>
                  </a:lnTo>
                  <a:lnTo>
                    <a:pt x="405" y="330"/>
                  </a:lnTo>
                  <a:lnTo>
                    <a:pt x="395" y="340"/>
                  </a:lnTo>
                  <a:lnTo>
                    <a:pt x="359" y="386"/>
                  </a:lnTo>
                  <a:lnTo>
                    <a:pt x="358" y="388"/>
                  </a:lnTo>
                  <a:lnTo>
                    <a:pt x="319" y="438"/>
                  </a:lnTo>
                  <a:lnTo>
                    <a:pt x="315" y="446"/>
                  </a:lnTo>
                  <a:lnTo>
                    <a:pt x="283" y="486"/>
                  </a:lnTo>
                  <a:lnTo>
                    <a:pt x="269" y="509"/>
                  </a:lnTo>
                  <a:lnTo>
                    <a:pt x="250" y="534"/>
                  </a:lnTo>
                  <a:lnTo>
                    <a:pt x="225" y="578"/>
                  </a:lnTo>
                  <a:lnTo>
                    <a:pt x="22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86" y="0"/>
                  </a:lnTo>
                  <a:close/>
                  <a:moveTo>
                    <a:pt x="2618" y="584"/>
                  </a:moveTo>
                  <a:lnTo>
                    <a:pt x="2607" y="544"/>
                  </a:lnTo>
                  <a:lnTo>
                    <a:pt x="2605" y="534"/>
                  </a:lnTo>
                  <a:lnTo>
                    <a:pt x="2587" y="486"/>
                  </a:lnTo>
                  <a:lnTo>
                    <a:pt x="2568" y="438"/>
                  </a:lnTo>
                  <a:lnTo>
                    <a:pt x="2563" y="426"/>
                  </a:lnTo>
                  <a:lnTo>
                    <a:pt x="2543" y="388"/>
                  </a:lnTo>
                  <a:lnTo>
                    <a:pt x="2517" y="342"/>
                  </a:lnTo>
                  <a:lnTo>
                    <a:pt x="2517" y="340"/>
                  </a:lnTo>
                  <a:lnTo>
                    <a:pt x="2485" y="292"/>
                  </a:lnTo>
                  <a:lnTo>
                    <a:pt x="2473" y="275"/>
                  </a:lnTo>
                  <a:lnTo>
                    <a:pt x="2451" y="242"/>
                  </a:lnTo>
                  <a:lnTo>
                    <a:pt x="2427" y="208"/>
                  </a:lnTo>
                  <a:lnTo>
                    <a:pt x="2418" y="194"/>
                  </a:lnTo>
                  <a:lnTo>
                    <a:pt x="2388" y="146"/>
                  </a:lnTo>
                  <a:lnTo>
                    <a:pt x="2382" y="135"/>
                  </a:lnTo>
                  <a:lnTo>
                    <a:pt x="2361" y="96"/>
                  </a:lnTo>
                  <a:lnTo>
                    <a:pt x="2336" y="60"/>
                  </a:lnTo>
                  <a:lnTo>
                    <a:pt x="2329" y="48"/>
                  </a:lnTo>
                  <a:lnTo>
                    <a:pt x="2320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618" y="584"/>
                  </a:lnTo>
                  <a:close/>
                </a:path>
              </a:pathLst>
            </a:custGeom>
            <a:solidFill>
              <a:srgbClr val="4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5" name="Freeform 97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586" y="48"/>
                </a:cxn>
                <a:cxn ang="0">
                  <a:pos x="552" y="96"/>
                </a:cxn>
                <a:cxn ang="0">
                  <a:pos x="529" y="146"/>
                </a:cxn>
                <a:cxn ang="0">
                  <a:pos x="494" y="206"/>
                </a:cxn>
                <a:cxn ang="0">
                  <a:pos x="450" y="271"/>
                </a:cxn>
                <a:cxn ang="0">
                  <a:pos x="405" y="330"/>
                </a:cxn>
                <a:cxn ang="0">
                  <a:pos x="359" y="386"/>
                </a:cxn>
                <a:cxn ang="0">
                  <a:pos x="319" y="438"/>
                </a:cxn>
                <a:cxn ang="0">
                  <a:pos x="283" y="486"/>
                </a:cxn>
                <a:cxn ang="0">
                  <a:pos x="250" y="534"/>
                </a:cxn>
                <a:cxn ang="0">
                  <a:pos x="221" y="584"/>
                </a:cxn>
                <a:cxn ang="0">
                  <a:pos x="0" y="0"/>
                </a:cxn>
                <a:cxn ang="0">
                  <a:pos x="2618" y="584"/>
                </a:cxn>
                <a:cxn ang="0">
                  <a:pos x="2605" y="534"/>
                </a:cxn>
                <a:cxn ang="0">
                  <a:pos x="2568" y="438"/>
                </a:cxn>
                <a:cxn ang="0">
                  <a:pos x="2543" y="388"/>
                </a:cxn>
                <a:cxn ang="0">
                  <a:pos x="2517" y="340"/>
                </a:cxn>
                <a:cxn ang="0">
                  <a:pos x="2473" y="275"/>
                </a:cxn>
                <a:cxn ang="0">
                  <a:pos x="2427" y="208"/>
                </a:cxn>
                <a:cxn ang="0">
                  <a:pos x="2388" y="146"/>
                </a:cxn>
                <a:cxn ang="0">
                  <a:pos x="2361" y="96"/>
                </a:cxn>
                <a:cxn ang="0">
                  <a:pos x="2329" y="48"/>
                </a:cxn>
                <a:cxn ang="0">
                  <a:pos x="6382" y="0"/>
                </a:cxn>
                <a:cxn ang="0">
                  <a:pos x="2618" y="584"/>
                </a:cxn>
                <a:cxn ang="0">
                  <a:pos x="494" y="25"/>
                </a:cxn>
                <a:cxn ang="0">
                  <a:pos x="481" y="96"/>
                </a:cxn>
                <a:cxn ang="0">
                  <a:pos x="450" y="150"/>
                </a:cxn>
                <a:cxn ang="0">
                  <a:pos x="405" y="200"/>
                </a:cxn>
                <a:cxn ang="0">
                  <a:pos x="352" y="242"/>
                </a:cxn>
                <a:cxn ang="0">
                  <a:pos x="285" y="292"/>
                </a:cxn>
                <a:cxn ang="0">
                  <a:pos x="225" y="338"/>
                </a:cxn>
                <a:cxn ang="0">
                  <a:pos x="181" y="373"/>
                </a:cxn>
                <a:cxn ang="0">
                  <a:pos x="135" y="405"/>
                </a:cxn>
                <a:cxn ang="0">
                  <a:pos x="91" y="440"/>
                </a:cxn>
                <a:cxn ang="0">
                  <a:pos x="25" y="486"/>
                </a:cxn>
                <a:cxn ang="0">
                  <a:pos x="0" y="0"/>
                </a:cxn>
                <a:cxn ang="0">
                  <a:pos x="2766" y="584"/>
                </a:cxn>
                <a:cxn ang="0">
                  <a:pos x="2741" y="509"/>
                </a:cxn>
                <a:cxn ang="0">
                  <a:pos x="2715" y="438"/>
                </a:cxn>
                <a:cxn ang="0">
                  <a:pos x="2692" y="388"/>
                </a:cxn>
                <a:cxn ang="0">
                  <a:pos x="2651" y="321"/>
                </a:cxn>
                <a:cxn ang="0">
                  <a:pos x="2607" y="261"/>
                </a:cxn>
                <a:cxn ang="0">
                  <a:pos x="2563" y="219"/>
                </a:cxn>
                <a:cxn ang="0">
                  <a:pos x="2517" y="181"/>
                </a:cxn>
                <a:cxn ang="0">
                  <a:pos x="2473" y="135"/>
                </a:cxn>
                <a:cxn ang="0">
                  <a:pos x="2430" y="48"/>
                </a:cxn>
                <a:cxn ang="0">
                  <a:pos x="2419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586" y="0"/>
                  </a:moveTo>
                  <a:lnTo>
                    <a:pt x="586" y="48"/>
                  </a:lnTo>
                  <a:lnTo>
                    <a:pt x="584" y="52"/>
                  </a:lnTo>
                  <a:lnTo>
                    <a:pt x="552" y="96"/>
                  </a:lnTo>
                  <a:lnTo>
                    <a:pt x="540" y="125"/>
                  </a:lnTo>
                  <a:lnTo>
                    <a:pt x="529" y="146"/>
                  </a:lnTo>
                  <a:lnTo>
                    <a:pt x="501" y="194"/>
                  </a:lnTo>
                  <a:lnTo>
                    <a:pt x="494" y="206"/>
                  </a:lnTo>
                  <a:lnTo>
                    <a:pt x="469" y="242"/>
                  </a:lnTo>
                  <a:lnTo>
                    <a:pt x="450" y="271"/>
                  </a:lnTo>
                  <a:lnTo>
                    <a:pt x="434" y="292"/>
                  </a:lnTo>
                  <a:lnTo>
                    <a:pt x="405" y="330"/>
                  </a:lnTo>
                  <a:lnTo>
                    <a:pt x="395" y="340"/>
                  </a:lnTo>
                  <a:lnTo>
                    <a:pt x="359" y="386"/>
                  </a:lnTo>
                  <a:lnTo>
                    <a:pt x="358" y="388"/>
                  </a:lnTo>
                  <a:lnTo>
                    <a:pt x="319" y="438"/>
                  </a:lnTo>
                  <a:lnTo>
                    <a:pt x="315" y="446"/>
                  </a:lnTo>
                  <a:lnTo>
                    <a:pt x="283" y="486"/>
                  </a:lnTo>
                  <a:lnTo>
                    <a:pt x="269" y="509"/>
                  </a:lnTo>
                  <a:lnTo>
                    <a:pt x="250" y="534"/>
                  </a:lnTo>
                  <a:lnTo>
                    <a:pt x="225" y="578"/>
                  </a:lnTo>
                  <a:lnTo>
                    <a:pt x="22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86" y="0"/>
                  </a:lnTo>
                  <a:close/>
                  <a:moveTo>
                    <a:pt x="2618" y="584"/>
                  </a:moveTo>
                  <a:lnTo>
                    <a:pt x="2607" y="544"/>
                  </a:lnTo>
                  <a:lnTo>
                    <a:pt x="2605" y="534"/>
                  </a:lnTo>
                  <a:lnTo>
                    <a:pt x="2587" y="486"/>
                  </a:lnTo>
                  <a:lnTo>
                    <a:pt x="2568" y="438"/>
                  </a:lnTo>
                  <a:lnTo>
                    <a:pt x="2563" y="426"/>
                  </a:lnTo>
                  <a:lnTo>
                    <a:pt x="2543" y="388"/>
                  </a:lnTo>
                  <a:lnTo>
                    <a:pt x="2517" y="342"/>
                  </a:lnTo>
                  <a:lnTo>
                    <a:pt x="2517" y="340"/>
                  </a:lnTo>
                  <a:lnTo>
                    <a:pt x="2485" y="292"/>
                  </a:lnTo>
                  <a:lnTo>
                    <a:pt x="2473" y="275"/>
                  </a:lnTo>
                  <a:lnTo>
                    <a:pt x="2451" y="242"/>
                  </a:lnTo>
                  <a:lnTo>
                    <a:pt x="2427" y="208"/>
                  </a:lnTo>
                  <a:lnTo>
                    <a:pt x="2418" y="194"/>
                  </a:lnTo>
                  <a:lnTo>
                    <a:pt x="2388" y="146"/>
                  </a:lnTo>
                  <a:lnTo>
                    <a:pt x="2382" y="135"/>
                  </a:lnTo>
                  <a:lnTo>
                    <a:pt x="2361" y="96"/>
                  </a:lnTo>
                  <a:lnTo>
                    <a:pt x="2336" y="60"/>
                  </a:lnTo>
                  <a:lnTo>
                    <a:pt x="2329" y="48"/>
                  </a:lnTo>
                  <a:lnTo>
                    <a:pt x="2320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618" y="584"/>
                  </a:lnTo>
                  <a:close/>
                  <a:moveTo>
                    <a:pt x="510" y="0"/>
                  </a:moveTo>
                  <a:lnTo>
                    <a:pt x="494" y="25"/>
                  </a:lnTo>
                  <a:lnTo>
                    <a:pt x="490" y="48"/>
                  </a:lnTo>
                  <a:lnTo>
                    <a:pt x="481" y="96"/>
                  </a:lnTo>
                  <a:lnTo>
                    <a:pt x="453" y="146"/>
                  </a:lnTo>
                  <a:lnTo>
                    <a:pt x="450" y="150"/>
                  </a:lnTo>
                  <a:lnTo>
                    <a:pt x="411" y="194"/>
                  </a:lnTo>
                  <a:lnTo>
                    <a:pt x="405" y="200"/>
                  </a:lnTo>
                  <a:lnTo>
                    <a:pt x="359" y="238"/>
                  </a:lnTo>
                  <a:lnTo>
                    <a:pt x="352" y="242"/>
                  </a:lnTo>
                  <a:lnTo>
                    <a:pt x="315" y="271"/>
                  </a:lnTo>
                  <a:lnTo>
                    <a:pt x="285" y="292"/>
                  </a:lnTo>
                  <a:lnTo>
                    <a:pt x="269" y="304"/>
                  </a:lnTo>
                  <a:lnTo>
                    <a:pt x="225" y="338"/>
                  </a:lnTo>
                  <a:lnTo>
                    <a:pt x="221" y="340"/>
                  </a:lnTo>
                  <a:lnTo>
                    <a:pt x="181" y="373"/>
                  </a:lnTo>
                  <a:lnTo>
                    <a:pt x="156" y="388"/>
                  </a:lnTo>
                  <a:lnTo>
                    <a:pt x="135" y="405"/>
                  </a:lnTo>
                  <a:lnTo>
                    <a:pt x="92" y="438"/>
                  </a:lnTo>
                  <a:lnTo>
                    <a:pt x="91" y="440"/>
                  </a:lnTo>
                  <a:lnTo>
                    <a:pt x="45" y="473"/>
                  </a:lnTo>
                  <a:lnTo>
                    <a:pt x="25" y="486"/>
                  </a:lnTo>
                  <a:lnTo>
                    <a:pt x="0" y="505"/>
                  </a:lnTo>
                  <a:lnTo>
                    <a:pt x="0" y="0"/>
                  </a:lnTo>
                  <a:lnTo>
                    <a:pt x="510" y="0"/>
                  </a:lnTo>
                  <a:close/>
                  <a:moveTo>
                    <a:pt x="2766" y="584"/>
                  </a:moveTo>
                  <a:lnTo>
                    <a:pt x="2752" y="534"/>
                  </a:lnTo>
                  <a:lnTo>
                    <a:pt x="2741" y="509"/>
                  </a:lnTo>
                  <a:lnTo>
                    <a:pt x="2734" y="486"/>
                  </a:lnTo>
                  <a:lnTo>
                    <a:pt x="2715" y="438"/>
                  </a:lnTo>
                  <a:lnTo>
                    <a:pt x="2697" y="400"/>
                  </a:lnTo>
                  <a:lnTo>
                    <a:pt x="2692" y="388"/>
                  </a:lnTo>
                  <a:lnTo>
                    <a:pt x="2665" y="340"/>
                  </a:lnTo>
                  <a:lnTo>
                    <a:pt x="2651" y="321"/>
                  </a:lnTo>
                  <a:lnTo>
                    <a:pt x="2632" y="292"/>
                  </a:lnTo>
                  <a:lnTo>
                    <a:pt x="2607" y="261"/>
                  </a:lnTo>
                  <a:lnTo>
                    <a:pt x="2591" y="242"/>
                  </a:lnTo>
                  <a:lnTo>
                    <a:pt x="2563" y="219"/>
                  </a:lnTo>
                  <a:lnTo>
                    <a:pt x="2534" y="194"/>
                  </a:lnTo>
                  <a:lnTo>
                    <a:pt x="2517" y="181"/>
                  </a:lnTo>
                  <a:lnTo>
                    <a:pt x="2481" y="146"/>
                  </a:lnTo>
                  <a:lnTo>
                    <a:pt x="2473" y="135"/>
                  </a:lnTo>
                  <a:lnTo>
                    <a:pt x="2446" y="96"/>
                  </a:lnTo>
                  <a:lnTo>
                    <a:pt x="2430" y="48"/>
                  </a:lnTo>
                  <a:lnTo>
                    <a:pt x="2427" y="35"/>
                  </a:lnTo>
                  <a:lnTo>
                    <a:pt x="241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766" y="584"/>
                  </a:lnTo>
                  <a:close/>
                </a:path>
              </a:pathLst>
            </a:custGeom>
            <a:solidFill>
              <a:srgbClr val="61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6" name="Freeform 98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494" y="25"/>
                </a:cxn>
                <a:cxn ang="0">
                  <a:pos x="481" y="96"/>
                </a:cxn>
                <a:cxn ang="0">
                  <a:pos x="450" y="150"/>
                </a:cxn>
                <a:cxn ang="0">
                  <a:pos x="405" y="200"/>
                </a:cxn>
                <a:cxn ang="0">
                  <a:pos x="352" y="242"/>
                </a:cxn>
                <a:cxn ang="0">
                  <a:pos x="285" y="292"/>
                </a:cxn>
                <a:cxn ang="0">
                  <a:pos x="225" y="338"/>
                </a:cxn>
                <a:cxn ang="0">
                  <a:pos x="181" y="373"/>
                </a:cxn>
                <a:cxn ang="0">
                  <a:pos x="135" y="405"/>
                </a:cxn>
                <a:cxn ang="0">
                  <a:pos x="91" y="440"/>
                </a:cxn>
                <a:cxn ang="0">
                  <a:pos x="25" y="486"/>
                </a:cxn>
                <a:cxn ang="0">
                  <a:pos x="0" y="0"/>
                </a:cxn>
                <a:cxn ang="0">
                  <a:pos x="2766" y="584"/>
                </a:cxn>
                <a:cxn ang="0">
                  <a:pos x="2741" y="509"/>
                </a:cxn>
                <a:cxn ang="0">
                  <a:pos x="2715" y="438"/>
                </a:cxn>
                <a:cxn ang="0">
                  <a:pos x="2692" y="388"/>
                </a:cxn>
                <a:cxn ang="0">
                  <a:pos x="2651" y="321"/>
                </a:cxn>
                <a:cxn ang="0">
                  <a:pos x="2607" y="261"/>
                </a:cxn>
                <a:cxn ang="0">
                  <a:pos x="2563" y="219"/>
                </a:cxn>
                <a:cxn ang="0">
                  <a:pos x="2517" y="181"/>
                </a:cxn>
                <a:cxn ang="0">
                  <a:pos x="2473" y="135"/>
                </a:cxn>
                <a:cxn ang="0">
                  <a:pos x="2430" y="48"/>
                </a:cxn>
                <a:cxn ang="0">
                  <a:pos x="2419" y="0"/>
                </a:cxn>
                <a:cxn ang="0">
                  <a:pos x="6382" y="584"/>
                </a:cxn>
                <a:cxn ang="0">
                  <a:pos x="444" y="0"/>
                </a:cxn>
                <a:cxn ang="0">
                  <a:pos x="409" y="96"/>
                </a:cxn>
                <a:cxn ang="0">
                  <a:pos x="359" y="131"/>
                </a:cxn>
                <a:cxn ang="0">
                  <a:pos x="315" y="148"/>
                </a:cxn>
                <a:cxn ang="0">
                  <a:pos x="225" y="163"/>
                </a:cxn>
                <a:cxn ang="0">
                  <a:pos x="135" y="185"/>
                </a:cxn>
                <a:cxn ang="0">
                  <a:pos x="91" y="198"/>
                </a:cxn>
                <a:cxn ang="0">
                  <a:pos x="0" y="219"/>
                </a:cxn>
                <a:cxn ang="0">
                  <a:pos x="444" y="0"/>
                </a:cxn>
                <a:cxn ang="0">
                  <a:pos x="2609" y="48"/>
                </a:cxn>
                <a:cxn ang="0">
                  <a:pos x="2566" y="96"/>
                </a:cxn>
                <a:cxn ang="0">
                  <a:pos x="2557" y="96"/>
                </a:cxn>
                <a:cxn ang="0">
                  <a:pos x="2496" y="48"/>
                </a:cxn>
                <a:cxn ang="0">
                  <a:pos x="2612" y="0"/>
                </a:cxn>
                <a:cxn ang="0">
                  <a:pos x="2922" y="540"/>
                </a:cxn>
                <a:cxn ang="0">
                  <a:pos x="2902" y="486"/>
                </a:cxn>
                <a:cxn ang="0">
                  <a:pos x="2876" y="421"/>
                </a:cxn>
                <a:cxn ang="0">
                  <a:pos x="2839" y="340"/>
                </a:cxn>
                <a:cxn ang="0">
                  <a:pos x="2814" y="292"/>
                </a:cxn>
                <a:cxn ang="0">
                  <a:pos x="2787" y="236"/>
                </a:cxn>
                <a:cxn ang="0">
                  <a:pos x="2761" y="146"/>
                </a:cxn>
                <a:cxn ang="0">
                  <a:pos x="2773" y="48"/>
                </a:cxn>
                <a:cxn ang="0">
                  <a:pos x="6382" y="0"/>
                </a:cxn>
                <a:cxn ang="0">
                  <a:pos x="2936" y="584"/>
                </a:cxn>
              </a:cxnLst>
              <a:rect l="0" t="0" r="r" b="b"/>
              <a:pathLst>
                <a:path w="6382" h="584">
                  <a:moveTo>
                    <a:pt x="510" y="0"/>
                  </a:moveTo>
                  <a:lnTo>
                    <a:pt x="494" y="25"/>
                  </a:lnTo>
                  <a:lnTo>
                    <a:pt x="490" y="48"/>
                  </a:lnTo>
                  <a:lnTo>
                    <a:pt x="481" y="96"/>
                  </a:lnTo>
                  <a:lnTo>
                    <a:pt x="453" y="146"/>
                  </a:lnTo>
                  <a:lnTo>
                    <a:pt x="450" y="150"/>
                  </a:lnTo>
                  <a:lnTo>
                    <a:pt x="411" y="194"/>
                  </a:lnTo>
                  <a:lnTo>
                    <a:pt x="405" y="200"/>
                  </a:lnTo>
                  <a:lnTo>
                    <a:pt x="359" y="238"/>
                  </a:lnTo>
                  <a:lnTo>
                    <a:pt x="352" y="242"/>
                  </a:lnTo>
                  <a:lnTo>
                    <a:pt x="315" y="271"/>
                  </a:lnTo>
                  <a:lnTo>
                    <a:pt x="285" y="292"/>
                  </a:lnTo>
                  <a:lnTo>
                    <a:pt x="269" y="304"/>
                  </a:lnTo>
                  <a:lnTo>
                    <a:pt x="225" y="338"/>
                  </a:lnTo>
                  <a:lnTo>
                    <a:pt x="221" y="340"/>
                  </a:lnTo>
                  <a:lnTo>
                    <a:pt x="181" y="373"/>
                  </a:lnTo>
                  <a:lnTo>
                    <a:pt x="156" y="388"/>
                  </a:lnTo>
                  <a:lnTo>
                    <a:pt x="135" y="405"/>
                  </a:lnTo>
                  <a:lnTo>
                    <a:pt x="92" y="438"/>
                  </a:lnTo>
                  <a:lnTo>
                    <a:pt x="91" y="440"/>
                  </a:lnTo>
                  <a:lnTo>
                    <a:pt x="45" y="473"/>
                  </a:lnTo>
                  <a:lnTo>
                    <a:pt x="25" y="486"/>
                  </a:lnTo>
                  <a:lnTo>
                    <a:pt x="0" y="505"/>
                  </a:lnTo>
                  <a:lnTo>
                    <a:pt x="0" y="0"/>
                  </a:lnTo>
                  <a:lnTo>
                    <a:pt x="510" y="0"/>
                  </a:lnTo>
                  <a:close/>
                  <a:moveTo>
                    <a:pt x="2766" y="584"/>
                  </a:moveTo>
                  <a:lnTo>
                    <a:pt x="2752" y="534"/>
                  </a:lnTo>
                  <a:lnTo>
                    <a:pt x="2741" y="509"/>
                  </a:lnTo>
                  <a:lnTo>
                    <a:pt x="2734" y="486"/>
                  </a:lnTo>
                  <a:lnTo>
                    <a:pt x="2715" y="438"/>
                  </a:lnTo>
                  <a:lnTo>
                    <a:pt x="2697" y="400"/>
                  </a:lnTo>
                  <a:lnTo>
                    <a:pt x="2692" y="388"/>
                  </a:lnTo>
                  <a:lnTo>
                    <a:pt x="2665" y="340"/>
                  </a:lnTo>
                  <a:lnTo>
                    <a:pt x="2651" y="321"/>
                  </a:lnTo>
                  <a:lnTo>
                    <a:pt x="2632" y="292"/>
                  </a:lnTo>
                  <a:lnTo>
                    <a:pt x="2607" y="261"/>
                  </a:lnTo>
                  <a:lnTo>
                    <a:pt x="2591" y="242"/>
                  </a:lnTo>
                  <a:lnTo>
                    <a:pt x="2563" y="219"/>
                  </a:lnTo>
                  <a:lnTo>
                    <a:pt x="2534" y="194"/>
                  </a:lnTo>
                  <a:lnTo>
                    <a:pt x="2517" y="181"/>
                  </a:lnTo>
                  <a:lnTo>
                    <a:pt x="2481" y="146"/>
                  </a:lnTo>
                  <a:lnTo>
                    <a:pt x="2473" y="135"/>
                  </a:lnTo>
                  <a:lnTo>
                    <a:pt x="2446" y="96"/>
                  </a:lnTo>
                  <a:lnTo>
                    <a:pt x="2430" y="48"/>
                  </a:lnTo>
                  <a:lnTo>
                    <a:pt x="2427" y="35"/>
                  </a:lnTo>
                  <a:lnTo>
                    <a:pt x="241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766" y="584"/>
                  </a:lnTo>
                  <a:close/>
                  <a:moveTo>
                    <a:pt x="444" y="0"/>
                  </a:moveTo>
                  <a:lnTo>
                    <a:pt x="437" y="48"/>
                  </a:lnTo>
                  <a:lnTo>
                    <a:pt x="409" y="96"/>
                  </a:lnTo>
                  <a:lnTo>
                    <a:pt x="405" y="102"/>
                  </a:lnTo>
                  <a:lnTo>
                    <a:pt x="359" y="131"/>
                  </a:lnTo>
                  <a:lnTo>
                    <a:pt x="319" y="146"/>
                  </a:lnTo>
                  <a:lnTo>
                    <a:pt x="315" y="148"/>
                  </a:lnTo>
                  <a:lnTo>
                    <a:pt x="269" y="156"/>
                  </a:lnTo>
                  <a:lnTo>
                    <a:pt x="225" y="163"/>
                  </a:lnTo>
                  <a:lnTo>
                    <a:pt x="181" y="171"/>
                  </a:lnTo>
                  <a:lnTo>
                    <a:pt x="135" y="185"/>
                  </a:lnTo>
                  <a:lnTo>
                    <a:pt x="105" y="194"/>
                  </a:lnTo>
                  <a:lnTo>
                    <a:pt x="91" y="198"/>
                  </a:lnTo>
                  <a:lnTo>
                    <a:pt x="45" y="210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44" y="0"/>
                  </a:lnTo>
                  <a:close/>
                  <a:moveTo>
                    <a:pt x="2612" y="0"/>
                  </a:moveTo>
                  <a:lnTo>
                    <a:pt x="2609" y="48"/>
                  </a:lnTo>
                  <a:lnTo>
                    <a:pt x="2607" y="56"/>
                  </a:lnTo>
                  <a:lnTo>
                    <a:pt x="2566" y="96"/>
                  </a:lnTo>
                  <a:lnTo>
                    <a:pt x="2563" y="98"/>
                  </a:lnTo>
                  <a:lnTo>
                    <a:pt x="2557" y="96"/>
                  </a:lnTo>
                  <a:lnTo>
                    <a:pt x="2517" y="77"/>
                  </a:lnTo>
                  <a:lnTo>
                    <a:pt x="2496" y="48"/>
                  </a:lnTo>
                  <a:lnTo>
                    <a:pt x="2485" y="0"/>
                  </a:lnTo>
                  <a:lnTo>
                    <a:pt x="2612" y="0"/>
                  </a:lnTo>
                  <a:close/>
                  <a:moveTo>
                    <a:pt x="2936" y="584"/>
                  </a:moveTo>
                  <a:lnTo>
                    <a:pt x="2922" y="540"/>
                  </a:lnTo>
                  <a:lnTo>
                    <a:pt x="2920" y="534"/>
                  </a:lnTo>
                  <a:lnTo>
                    <a:pt x="2902" y="486"/>
                  </a:lnTo>
                  <a:lnTo>
                    <a:pt x="2885" y="438"/>
                  </a:lnTo>
                  <a:lnTo>
                    <a:pt x="2876" y="421"/>
                  </a:lnTo>
                  <a:lnTo>
                    <a:pt x="2863" y="388"/>
                  </a:lnTo>
                  <a:lnTo>
                    <a:pt x="2839" y="340"/>
                  </a:lnTo>
                  <a:lnTo>
                    <a:pt x="2832" y="325"/>
                  </a:lnTo>
                  <a:lnTo>
                    <a:pt x="2814" y="292"/>
                  </a:lnTo>
                  <a:lnTo>
                    <a:pt x="2789" y="242"/>
                  </a:lnTo>
                  <a:lnTo>
                    <a:pt x="2787" y="236"/>
                  </a:lnTo>
                  <a:lnTo>
                    <a:pt x="2770" y="194"/>
                  </a:lnTo>
                  <a:lnTo>
                    <a:pt x="2761" y="146"/>
                  </a:lnTo>
                  <a:lnTo>
                    <a:pt x="2766" y="96"/>
                  </a:lnTo>
                  <a:lnTo>
                    <a:pt x="2773" y="48"/>
                  </a:lnTo>
                  <a:lnTo>
                    <a:pt x="277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936" y="584"/>
                  </a:lnTo>
                  <a:close/>
                </a:path>
              </a:pathLst>
            </a:custGeom>
            <a:solidFill>
              <a:srgbClr val="7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7" name="Freeform 99"/>
            <p:cNvSpPr>
              <a:spLocks noEditPoints="1"/>
            </p:cNvSpPr>
            <p:nvPr/>
          </p:nvSpPr>
          <p:spPr bwMode="auto">
            <a:xfrm>
              <a:off x="1611" y="2396"/>
              <a:ext cx="3191" cy="291"/>
            </a:xfrm>
            <a:custGeom>
              <a:avLst/>
              <a:gdLst/>
              <a:ahLst/>
              <a:cxnLst>
                <a:cxn ang="0">
                  <a:pos x="437" y="48"/>
                </a:cxn>
                <a:cxn ang="0">
                  <a:pos x="405" y="102"/>
                </a:cxn>
                <a:cxn ang="0">
                  <a:pos x="319" y="146"/>
                </a:cxn>
                <a:cxn ang="0">
                  <a:pos x="269" y="156"/>
                </a:cxn>
                <a:cxn ang="0">
                  <a:pos x="181" y="171"/>
                </a:cxn>
                <a:cxn ang="0">
                  <a:pos x="105" y="194"/>
                </a:cxn>
                <a:cxn ang="0">
                  <a:pos x="45" y="210"/>
                </a:cxn>
                <a:cxn ang="0">
                  <a:pos x="0" y="0"/>
                </a:cxn>
                <a:cxn ang="0">
                  <a:pos x="2612" y="0"/>
                </a:cxn>
                <a:cxn ang="0">
                  <a:pos x="2607" y="56"/>
                </a:cxn>
                <a:cxn ang="0">
                  <a:pos x="2563" y="98"/>
                </a:cxn>
                <a:cxn ang="0">
                  <a:pos x="2517" y="77"/>
                </a:cxn>
                <a:cxn ang="0">
                  <a:pos x="2485" y="0"/>
                </a:cxn>
                <a:cxn ang="0">
                  <a:pos x="2936" y="584"/>
                </a:cxn>
                <a:cxn ang="0">
                  <a:pos x="2920" y="534"/>
                </a:cxn>
                <a:cxn ang="0">
                  <a:pos x="2885" y="438"/>
                </a:cxn>
                <a:cxn ang="0">
                  <a:pos x="2863" y="388"/>
                </a:cxn>
                <a:cxn ang="0">
                  <a:pos x="2832" y="325"/>
                </a:cxn>
                <a:cxn ang="0">
                  <a:pos x="2789" y="242"/>
                </a:cxn>
                <a:cxn ang="0">
                  <a:pos x="2770" y="194"/>
                </a:cxn>
                <a:cxn ang="0">
                  <a:pos x="2766" y="96"/>
                </a:cxn>
                <a:cxn ang="0">
                  <a:pos x="2773" y="0"/>
                </a:cxn>
                <a:cxn ang="0">
                  <a:pos x="6382" y="584"/>
                </a:cxn>
                <a:cxn ang="0">
                  <a:pos x="4830" y="0"/>
                </a:cxn>
                <a:cxn ang="0">
                  <a:pos x="4855" y="50"/>
                </a:cxn>
                <a:cxn ang="0">
                  <a:pos x="4911" y="96"/>
                </a:cxn>
                <a:cxn ang="0">
                  <a:pos x="4989" y="135"/>
                </a:cxn>
                <a:cxn ang="0">
                  <a:pos x="5079" y="140"/>
                </a:cxn>
                <a:cxn ang="0">
                  <a:pos x="5169" y="110"/>
                </a:cxn>
                <a:cxn ang="0">
                  <a:pos x="5210" y="48"/>
                </a:cxn>
                <a:cxn ang="0">
                  <a:pos x="5217" y="0"/>
                </a:cxn>
                <a:cxn ang="0">
                  <a:pos x="6382" y="584"/>
                </a:cxn>
                <a:cxn ang="0">
                  <a:pos x="3146" y="572"/>
                </a:cxn>
                <a:cxn ang="0">
                  <a:pos x="3111" y="486"/>
                </a:cxn>
                <a:cxn ang="0">
                  <a:pos x="3091" y="438"/>
                </a:cxn>
                <a:cxn ang="0">
                  <a:pos x="3056" y="355"/>
                </a:cxn>
                <a:cxn ang="0">
                  <a:pos x="3030" y="292"/>
                </a:cxn>
                <a:cxn ang="0">
                  <a:pos x="3012" y="242"/>
                </a:cxn>
                <a:cxn ang="0">
                  <a:pos x="2991" y="146"/>
                </a:cxn>
                <a:cxn ang="0">
                  <a:pos x="3012" y="89"/>
                </a:cxn>
                <a:cxn ang="0">
                  <a:pos x="3044" y="0"/>
                </a:cxn>
              </a:cxnLst>
              <a:rect l="0" t="0" r="r" b="b"/>
              <a:pathLst>
                <a:path w="6382" h="584">
                  <a:moveTo>
                    <a:pt x="444" y="0"/>
                  </a:moveTo>
                  <a:lnTo>
                    <a:pt x="437" y="48"/>
                  </a:lnTo>
                  <a:lnTo>
                    <a:pt x="409" y="96"/>
                  </a:lnTo>
                  <a:lnTo>
                    <a:pt x="405" y="102"/>
                  </a:lnTo>
                  <a:lnTo>
                    <a:pt x="359" y="131"/>
                  </a:lnTo>
                  <a:lnTo>
                    <a:pt x="319" y="146"/>
                  </a:lnTo>
                  <a:lnTo>
                    <a:pt x="315" y="148"/>
                  </a:lnTo>
                  <a:lnTo>
                    <a:pt x="269" y="156"/>
                  </a:lnTo>
                  <a:lnTo>
                    <a:pt x="225" y="163"/>
                  </a:lnTo>
                  <a:lnTo>
                    <a:pt x="181" y="171"/>
                  </a:lnTo>
                  <a:lnTo>
                    <a:pt x="135" y="185"/>
                  </a:lnTo>
                  <a:lnTo>
                    <a:pt x="105" y="194"/>
                  </a:lnTo>
                  <a:lnTo>
                    <a:pt x="91" y="198"/>
                  </a:lnTo>
                  <a:lnTo>
                    <a:pt x="45" y="210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44" y="0"/>
                  </a:lnTo>
                  <a:close/>
                  <a:moveTo>
                    <a:pt x="2612" y="0"/>
                  </a:moveTo>
                  <a:lnTo>
                    <a:pt x="2609" y="48"/>
                  </a:lnTo>
                  <a:lnTo>
                    <a:pt x="2607" y="56"/>
                  </a:lnTo>
                  <a:lnTo>
                    <a:pt x="2566" y="96"/>
                  </a:lnTo>
                  <a:lnTo>
                    <a:pt x="2563" y="98"/>
                  </a:lnTo>
                  <a:lnTo>
                    <a:pt x="2557" y="96"/>
                  </a:lnTo>
                  <a:lnTo>
                    <a:pt x="2517" y="77"/>
                  </a:lnTo>
                  <a:lnTo>
                    <a:pt x="2496" y="48"/>
                  </a:lnTo>
                  <a:lnTo>
                    <a:pt x="2485" y="0"/>
                  </a:lnTo>
                  <a:lnTo>
                    <a:pt x="2612" y="0"/>
                  </a:lnTo>
                  <a:close/>
                  <a:moveTo>
                    <a:pt x="2936" y="584"/>
                  </a:moveTo>
                  <a:lnTo>
                    <a:pt x="2922" y="540"/>
                  </a:lnTo>
                  <a:lnTo>
                    <a:pt x="2920" y="534"/>
                  </a:lnTo>
                  <a:lnTo>
                    <a:pt x="2902" y="486"/>
                  </a:lnTo>
                  <a:lnTo>
                    <a:pt x="2885" y="438"/>
                  </a:lnTo>
                  <a:lnTo>
                    <a:pt x="2876" y="421"/>
                  </a:lnTo>
                  <a:lnTo>
                    <a:pt x="2863" y="388"/>
                  </a:lnTo>
                  <a:lnTo>
                    <a:pt x="2839" y="340"/>
                  </a:lnTo>
                  <a:lnTo>
                    <a:pt x="2832" y="325"/>
                  </a:lnTo>
                  <a:lnTo>
                    <a:pt x="2814" y="292"/>
                  </a:lnTo>
                  <a:lnTo>
                    <a:pt x="2789" y="242"/>
                  </a:lnTo>
                  <a:lnTo>
                    <a:pt x="2787" y="236"/>
                  </a:lnTo>
                  <a:lnTo>
                    <a:pt x="2770" y="194"/>
                  </a:lnTo>
                  <a:lnTo>
                    <a:pt x="2761" y="146"/>
                  </a:lnTo>
                  <a:lnTo>
                    <a:pt x="2766" y="96"/>
                  </a:lnTo>
                  <a:lnTo>
                    <a:pt x="2773" y="48"/>
                  </a:lnTo>
                  <a:lnTo>
                    <a:pt x="277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936" y="584"/>
                  </a:lnTo>
                  <a:close/>
                  <a:moveTo>
                    <a:pt x="4830" y="0"/>
                  </a:moveTo>
                  <a:lnTo>
                    <a:pt x="4851" y="48"/>
                  </a:lnTo>
                  <a:lnTo>
                    <a:pt x="4855" y="50"/>
                  </a:lnTo>
                  <a:lnTo>
                    <a:pt x="4899" y="85"/>
                  </a:lnTo>
                  <a:lnTo>
                    <a:pt x="4911" y="96"/>
                  </a:lnTo>
                  <a:lnTo>
                    <a:pt x="4945" y="117"/>
                  </a:lnTo>
                  <a:lnTo>
                    <a:pt x="4989" y="135"/>
                  </a:lnTo>
                  <a:lnTo>
                    <a:pt x="5033" y="140"/>
                  </a:lnTo>
                  <a:lnTo>
                    <a:pt x="5079" y="140"/>
                  </a:lnTo>
                  <a:lnTo>
                    <a:pt x="5123" y="133"/>
                  </a:lnTo>
                  <a:lnTo>
                    <a:pt x="5169" y="110"/>
                  </a:lnTo>
                  <a:lnTo>
                    <a:pt x="5182" y="96"/>
                  </a:lnTo>
                  <a:lnTo>
                    <a:pt x="5210" y="48"/>
                  </a:lnTo>
                  <a:lnTo>
                    <a:pt x="5214" y="19"/>
                  </a:lnTo>
                  <a:lnTo>
                    <a:pt x="5217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3150" y="584"/>
                  </a:lnTo>
                  <a:lnTo>
                    <a:pt x="3146" y="572"/>
                  </a:lnTo>
                  <a:lnTo>
                    <a:pt x="3132" y="534"/>
                  </a:lnTo>
                  <a:lnTo>
                    <a:pt x="3111" y="486"/>
                  </a:lnTo>
                  <a:lnTo>
                    <a:pt x="3102" y="461"/>
                  </a:lnTo>
                  <a:lnTo>
                    <a:pt x="3091" y="438"/>
                  </a:lnTo>
                  <a:lnTo>
                    <a:pt x="3070" y="388"/>
                  </a:lnTo>
                  <a:lnTo>
                    <a:pt x="3056" y="355"/>
                  </a:lnTo>
                  <a:lnTo>
                    <a:pt x="3049" y="340"/>
                  </a:lnTo>
                  <a:lnTo>
                    <a:pt x="3030" y="292"/>
                  </a:lnTo>
                  <a:lnTo>
                    <a:pt x="3012" y="242"/>
                  </a:lnTo>
                  <a:lnTo>
                    <a:pt x="3012" y="242"/>
                  </a:lnTo>
                  <a:lnTo>
                    <a:pt x="2998" y="194"/>
                  </a:lnTo>
                  <a:lnTo>
                    <a:pt x="2991" y="146"/>
                  </a:lnTo>
                  <a:lnTo>
                    <a:pt x="3003" y="96"/>
                  </a:lnTo>
                  <a:lnTo>
                    <a:pt x="3012" y="89"/>
                  </a:lnTo>
                  <a:lnTo>
                    <a:pt x="3031" y="48"/>
                  </a:lnTo>
                  <a:lnTo>
                    <a:pt x="3044" y="0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rgbClr val="8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8" name="Freeform 100"/>
            <p:cNvSpPr>
              <a:spLocks noEditPoints="1"/>
            </p:cNvSpPr>
            <p:nvPr/>
          </p:nvSpPr>
          <p:spPr bwMode="auto">
            <a:xfrm>
              <a:off x="3106" y="2396"/>
              <a:ext cx="1696" cy="291"/>
            </a:xfrm>
            <a:custGeom>
              <a:avLst/>
              <a:gdLst/>
              <a:ahLst/>
              <a:cxnLst>
                <a:cxn ang="0">
                  <a:pos x="1860" y="48"/>
                </a:cxn>
                <a:cxn ang="0">
                  <a:pos x="1908" y="85"/>
                </a:cxn>
                <a:cxn ang="0">
                  <a:pos x="1954" y="117"/>
                </a:cxn>
                <a:cxn ang="0">
                  <a:pos x="2042" y="140"/>
                </a:cxn>
                <a:cxn ang="0">
                  <a:pos x="2132" y="133"/>
                </a:cxn>
                <a:cxn ang="0">
                  <a:pos x="2191" y="96"/>
                </a:cxn>
                <a:cxn ang="0">
                  <a:pos x="2223" y="19"/>
                </a:cxn>
                <a:cxn ang="0">
                  <a:pos x="3391" y="0"/>
                </a:cxn>
                <a:cxn ang="0">
                  <a:pos x="159" y="584"/>
                </a:cxn>
                <a:cxn ang="0">
                  <a:pos x="141" y="534"/>
                </a:cxn>
                <a:cxn ang="0">
                  <a:pos x="111" y="461"/>
                </a:cxn>
                <a:cxn ang="0">
                  <a:pos x="79" y="388"/>
                </a:cxn>
                <a:cxn ang="0">
                  <a:pos x="58" y="340"/>
                </a:cxn>
                <a:cxn ang="0">
                  <a:pos x="21" y="242"/>
                </a:cxn>
                <a:cxn ang="0">
                  <a:pos x="7" y="194"/>
                </a:cxn>
                <a:cxn ang="0">
                  <a:pos x="12" y="96"/>
                </a:cxn>
                <a:cxn ang="0">
                  <a:pos x="40" y="48"/>
                </a:cxn>
                <a:cxn ang="0">
                  <a:pos x="1839" y="0"/>
                </a:cxn>
                <a:cxn ang="0">
                  <a:pos x="764" y="48"/>
                </a:cxn>
                <a:cxn ang="0">
                  <a:pos x="822" y="96"/>
                </a:cxn>
                <a:cxn ang="0">
                  <a:pos x="868" y="96"/>
                </a:cxn>
                <a:cxn ang="0">
                  <a:pos x="919" y="62"/>
                </a:cxn>
                <a:cxn ang="0">
                  <a:pos x="940" y="0"/>
                </a:cxn>
                <a:cxn ang="0">
                  <a:pos x="1160" y="48"/>
                </a:cxn>
                <a:cxn ang="0">
                  <a:pos x="1234" y="54"/>
                </a:cxn>
                <a:cxn ang="0">
                  <a:pos x="1238" y="0"/>
                </a:cxn>
                <a:cxn ang="0">
                  <a:pos x="1358" y="48"/>
                </a:cxn>
                <a:cxn ang="0">
                  <a:pos x="1390" y="48"/>
                </a:cxn>
                <a:cxn ang="0">
                  <a:pos x="1568" y="0"/>
                </a:cxn>
                <a:cxn ang="0">
                  <a:pos x="1591" y="96"/>
                </a:cxn>
                <a:cxn ang="0">
                  <a:pos x="1625" y="146"/>
                </a:cxn>
                <a:cxn ang="0">
                  <a:pos x="1662" y="194"/>
                </a:cxn>
                <a:cxn ang="0">
                  <a:pos x="1688" y="242"/>
                </a:cxn>
                <a:cxn ang="0">
                  <a:pos x="1729" y="336"/>
                </a:cxn>
                <a:cxn ang="0">
                  <a:pos x="1750" y="388"/>
                </a:cxn>
                <a:cxn ang="0">
                  <a:pos x="1773" y="440"/>
                </a:cxn>
                <a:cxn ang="0">
                  <a:pos x="1818" y="532"/>
                </a:cxn>
                <a:cxn ang="0">
                  <a:pos x="1849" y="584"/>
                </a:cxn>
                <a:cxn ang="0">
                  <a:pos x="470" y="542"/>
                </a:cxn>
                <a:cxn ang="0">
                  <a:pos x="436" y="486"/>
                </a:cxn>
                <a:cxn ang="0">
                  <a:pos x="405" y="438"/>
                </a:cxn>
                <a:cxn ang="0">
                  <a:pos x="375" y="388"/>
                </a:cxn>
                <a:cxn ang="0">
                  <a:pos x="336" y="307"/>
                </a:cxn>
                <a:cxn ang="0">
                  <a:pos x="318" y="242"/>
                </a:cxn>
                <a:cxn ang="0">
                  <a:pos x="325" y="146"/>
                </a:cxn>
                <a:cxn ang="0">
                  <a:pos x="332" y="48"/>
                </a:cxn>
                <a:cxn ang="0">
                  <a:pos x="742" y="0"/>
                </a:cxn>
                <a:cxn ang="0">
                  <a:pos x="3156" y="48"/>
                </a:cxn>
                <a:cxn ang="0">
                  <a:pos x="3211" y="58"/>
                </a:cxn>
                <a:cxn ang="0">
                  <a:pos x="3223" y="0"/>
                </a:cxn>
                <a:cxn ang="0">
                  <a:pos x="3391" y="584"/>
                </a:cxn>
                <a:cxn ang="0">
                  <a:pos x="2493" y="536"/>
                </a:cxn>
                <a:cxn ang="0">
                  <a:pos x="2527" y="486"/>
                </a:cxn>
                <a:cxn ang="0">
                  <a:pos x="2555" y="438"/>
                </a:cxn>
                <a:cxn ang="0">
                  <a:pos x="2582" y="384"/>
                </a:cxn>
                <a:cxn ang="0">
                  <a:pos x="2612" y="292"/>
                </a:cxn>
                <a:cxn ang="0">
                  <a:pos x="2624" y="194"/>
                </a:cxn>
                <a:cxn ang="0">
                  <a:pos x="2631" y="146"/>
                </a:cxn>
                <a:cxn ang="0">
                  <a:pos x="2643" y="48"/>
                </a:cxn>
                <a:cxn ang="0">
                  <a:pos x="3153" y="0"/>
                </a:cxn>
              </a:cxnLst>
              <a:rect l="0" t="0" r="r" b="b"/>
              <a:pathLst>
                <a:path w="3391" h="584">
                  <a:moveTo>
                    <a:pt x="1839" y="0"/>
                  </a:moveTo>
                  <a:lnTo>
                    <a:pt x="1860" y="48"/>
                  </a:lnTo>
                  <a:lnTo>
                    <a:pt x="1864" y="50"/>
                  </a:lnTo>
                  <a:lnTo>
                    <a:pt x="1908" y="85"/>
                  </a:lnTo>
                  <a:lnTo>
                    <a:pt x="1920" y="96"/>
                  </a:lnTo>
                  <a:lnTo>
                    <a:pt x="1954" y="117"/>
                  </a:lnTo>
                  <a:lnTo>
                    <a:pt x="1998" y="135"/>
                  </a:lnTo>
                  <a:lnTo>
                    <a:pt x="2042" y="140"/>
                  </a:lnTo>
                  <a:lnTo>
                    <a:pt x="2088" y="140"/>
                  </a:lnTo>
                  <a:lnTo>
                    <a:pt x="2132" y="133"/>
                  </a:lnTo>
                  <a:lnTo>
                    <a:pt x="2178" y="110"/>
                  </a:lnTo>
                  <a:lnTo>
                    <a:pt x="2191" y="96"/>
                  </a:lnTo>
                  <a:lnTo>
                    <a:pt x="2219" y="48"/>
                  </a:lnTo>
                  <a:lnTo>
                    <a:pt x="2223" y="19"/>
                  </a:lnTo>
                  <a:lnTo>
                    <a:pt x="2226" y="0"/>
                  </a:lnTo>
                  <a:lnTo>
                    <a:pt x="3391" y="0"/>
                  </a:lnTo>
                  <a:lnTo>
                    <a:pt x="3391" y="584"/>
                  </a:lnTo>
                  <a:lnTo>
                    <a:pt x="159" y="584"/>
                  </a:lnTo>
                  <a:lnTo>
                    <a:pt x="155" y="572"/>
                  </a:lnTo>
                  <a:lnTo>
                    <a:pt x="141" y="534"/>
                  </a:lnTo>
                  <a:lnTo>
                    <a:pt x="120" y="486"/>
                  </a:lnTo>
                  <a:lnTo>
                    <a:pt x="111" y="461"/>
                  </a:lnTo>
                  <a:lnTo>
                    <a:pt x="100" y="438"/>
                  </a:lnTo>
                  <a:lnTo>
                    <a:pt x="79" y="388"/>
                  </a:lnTo>
                  <a:lnTo>
                    <a:pt x="65" y="355"/>
                  </a:lnTo>
                  <a:lnTo>
                    <a:pt x="58" y="340"/>
                  </a:lnTo>
                  <a:lnTo>
                    <a:pt x="39" y="292"/>
                  </a:lnTo>
                  <a:lnTo>
                    <a:pt x="21" y="242"/>
                  </a:lnTo>
                  <a:lnTo>
                    <a:pt x="21" y="242"/>
                  </a:lnTo>
                  <a:lnTo>
                    <a:pt x="7" y="194"/>
                  </a:lnTo>
                  <a:lnTo>
                    <a:pt x="0" y="146"/>
                  </a:lnTo>
                  <a:lnTo>
                    <a:pt x="12" y="96"/>
                  </a:lnTo>
                  <a:lnTo>
                    <a:pt x="21" y="89"/>
                  </a:lnTo>
                  <a:lnTo>
                    <a:pt x="40" y="48"/>
                  </a:lnTo>
                  <a:lnTo>
                    <a:pt x="53" y="0"/>
                  </a:lnTo>
                  <a:lnTo>
                    <a:pt x="1839" y="0"/>
                  </a:lnTo>
                  <a:close/>
                  <a:moveTo>
                    <a:pt x="742" y="0"/>
                  </a:moveTo>
                  <a:lnTo>
                    <a:pt x="764" y="48"/>
                  </a:lnTo>
                  <a:lnTo>
                    <a:pt x="785" y="75"/>
                  </a:lnTo>
                  <a:lnTo>
                    <a:pt x="822" y="96"/>
                  </a:lnTo>
                  <a:lnTo>
                    <a:pt x="829" y="100"/>
                  </a:lnTo>
                  <a:lnTo>
                    <a:pt x="868" y="96"/>
                  </a:lnTo>
                  <a:lnTo>
                    <a:pt x="875" y="96"/>
                  </a:lnTo>
                  <a:lnTo>
                    <a:pt x="919" y="62"/>
                  </a:lnTo>
                  <a:lnTo>
                    <a:pt x="928" y="48"/>
                  </a:lnTo>
                  <a:lnTo>
                    <a:pt x="940" y="0"/>
                  </a:lnTo>
                  <a:lnTo>
                    <a:pt x="1154" y="0"/>
                  </a:lnTo>
                  <a:lnTo>
                    <a:pt x="1160" y="48"/>
                  </a:lnTo>
                  <a:lnTo>
                    <a:pt x="1190" y="89"/>
                  </a:lnTo>
                  <a:lnTo>
                    <a:pt x="1234" y="54"/>
                  </a:lnTo>
                  <a:lnTo>
                    <a:pt x="1236" y="48"/>
                  </a:lnTo>
                  <a:lnTo>
                    <a:pt x="1238" y="0"/>
                  </a:lnTo>
                  <a:lnTo>
                    <a:pt x="1349" y="0"/>
                  </a:lnTo>
                  <a:lnTo>
                    <a:pt x="1358" y="48"/>
                  </a:lnTo>
                  <a:lnTo>
                    <a:pt x="1368" y="64"/>
                  </a:lnTo>
                  <a:lnTo>
                    <a:pt x="1390" y="48"/>
                  </a:lnTo>
                  <a:lnTo>
                    <a:pt x="1402" y="0"/>
                  </a:lnTo>
                  <a:lnTo>
                    <a:pt x="1568" y="0"/>
                  </a:lnTo>
                  <a:lnTo>
                    <a:pt x="1577" y="48"/>
                  </a:lnTo>
                  <a:lnTo>
                    <a:pt x="1591" y="96"/>
                  </a:lnTo>
                  <a:lnTo>
                    <a:pt x="1593" y="100"/>
                  </a:lnTo>
                  <a:lnTo>
                    <a:pt x="1625" y="146"/>
                  </a:lnTo>
                  <a:lnTo>
                    <a:pt x="1639" y="167"/>
                  </a:lnTo>
                  <a:lnTo>
                    <a:pt x="1662" y="194"/>
                  </a:lnTo>
                  <a:lnTo>
                    <a:pt x="1683" y="235"/>
                  </a:lnTo>
                  <a:lnTo>
                    <a:pt x="1688" y="242"/>
                  </a:lnTo>
                  <a:lnTo>
                    <a:pt x="1710" y="292"/>
                  </a:lnTo>
                  <a:lnTo>
                    <a:pt x="1729" y="336"/>
                  </a:lnTo>
                  <a:lnTo>
                    <a:pt x="1729" y="340"/>
                  </a:lnTo>
                  <a:lnTo>
                    <a:pt x="1750" y="388"/>
                  </a:lnTo>
                  <a:lnTo>
                    <a:pt x="1772" y="438"/>
                  </a:lnTo>
                  <a:lnTo>
                    <a:pt x="1773" y="440"/>
                  </a:lnTo>
                  <a:lnTo>
                    <a:pt x="1796" y="486"/>
                  </a:lnTo>
                  <a:lnTo>
                    <a:pt x="1818" y="532"/>
                  </a:lnTo>
                  <a:lnTo>
                    <a:pt x="1819" y="534"/>
                  </a:lnTo>
                  <a:lnTo>
                    <a:pt x="1849" y="584"/>
                  </a:lnTo>
                  <a:lnTo>
                    <a:pt x="495" y="584"/>
                  </a:lnTo>
                  <a:lnTo>
                    <a:pt x="470" y="542"/>
                  </a:lnTo>
                  <a:lnTo>
                    <a:pt x="467" y="534"/>
                  </a:lnTo>
                  <a:lnTo>
                    <a:pt x="436" y="486"/>
                  </a:lnTo>
                  <a:lnTo>
                    <a:pt x="424" y="471"/>
                  </a:lnTo>
                  <a:lnTo>
                    <a:pt x="405" y="438"/>
                  </a:lnTo>
                  <a:lnTo>
                    <a:pt x="380" y="398"/>
                  </a:lnTo>
                  <a:lnTo>
                    <a:pt x="375" y="388"/>
                  </a:lnTo>
                  <a:lnTo>
                    <a:pt x="350" y="340"/>
                  </a:lnTo>
                  <a:lnTo>
                    <a:pt x="336" y="307"/>
                  </a:lnTo>
                  <a:lnTo>
                    <a:pt x="329" y="292"/>
                  </a:lnTo>
                  <a:lnTo>
                    <a:pt x="318" y="242"/>
                  </a:lnTo>
                  <a:lnTo>
                    <a:pt x="318" y="194"/>
                  </a:lnTo>
                  <a:lnTo>
                    <a:pt x="325" y="146"/>
                  </a:lnTo>
                  <a:lnTo>
                    <a:pt x="332" y="96"/>
                  </a:lnTo>
                  <a:lnTo>
                    <a:pt x="332" y="48"/>
                  </a:lnTo>
                  <a:lnTo>
                    <a:pt x="329" y="0"/>
                  </a:lnTo>
                  <a:lnTo>
                    <a:pt x="742" y="0"/>
                  </a:lnTo>
                  <a:close/>
                  <a:moveTo>
                    <a:pt x="3153" y="0"/>
                  </a:moveTo>
                  <a:lnTo>
                    <a:pt x="3156" y="48"/>
                  </a:lnTo>
                  <a:lnTo>
                    <a:pt x="3167" y="69"/>
                  </a:lnTo>
                  <a:lnTo>
                    <a:pt x="3211" y="58"/>
                  </a:lnTo>
                  <a:lnTo>
                    <a:pt x="3218" y="48"/>
                  </a:lnTo>
                  <a:lnTo>
                    <a:pt x="3223" y="0"/>
                  </a:lnTo>
                  <a:lnTo>
                    <a:pt x="3391" y="0"/>
                  </a:lnTo>
                  <a:lnTo>
                    <a:pt x="3391" y="584"/>
                  </a:lnTo>
                  <a:lnTo>
                    <a:pt x="2461" y="584"/>
                  </a:lnTo>
                  <a:lnTo>
                    <a:pt x="2493" y="536"/>
                  </a:lnTo>
                  <a:lnTo>
                    <a:pt x="2493" y="534"/>
                  </a:lnTo>
                  <a:lnTo>
                    <a:pt x="2527" y="486"/>
                  </a:lnTo>
                  <a:lnTo>
                    <a:pt x="2537" y="467"/>
                  </a:lnTo>
                  <a:lnTo>
                    <a:pt x="2555" y="438"/>
                  </a:lnTo>
                  <a:lnTo>
                    <a:pt x="2580" y="388"/>
                  </a:lnTo>
                  <a:lnTo>
                    <a:pt x="2582" y="384"/>
                  </a:lnTo>
                  <a:lnTo>
                    <a:pt x="2599" y="340"/>
                  </a:lnTo>
                  <a:lnTo>
                    <a:pt x="2612" y="292"/>
                  </a:lnTo>
                  <a:lnTo>
                    <a:pt x="2620" y="242"/>
                  </a:lnTo>
                  <a:lnTo>
                    <a:pt x="2624" y="194"/>
                  </a:lnTo>
                  <a:lnTo>
                    <a:pt x="2627" y="173"/>
                  </a:lnTo>
                  <a:lnTo>
                    <a:pt x="2631" y="146"/>
                  </a:lnTo>
                  <a:lnTo>
                    <a:pt x="2636" y="96"/>
                  </a:lnTo>
                  <a:lnTo>
                    <a:pt x="2643" y="48"/>
                  </a:lnTo>
                  <a:lnTo>
                    <a:pt x="2654" y="0"/>
                  </a:lnTo>
                  <a:lnTo>
                    <a:pt x="3153" y="0"/>
                  </a:lnTo>
                  <a:close/>
                </a:path>
              </a:pathLst>
            </a:custGeom>
            <a:solidFill>
              <a:srgbClr val="A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49" name="Freeform 101"/>
            <p:cNvSpPr>
              <a:spLocks noEditPoints="1"/>
            </p:cNvSpPr>
            <p:nvPr/>
          </p:nvSpPr>
          <p:spPr bwMode="auto">
            <a:xfrm>
              <a:off x="3265" y="2396"/>
              <a:ext cx="1537" cy="291"/>
            </a:xfrm>
            <a:custGeom>
              <a:avLst/>
              <a:gdLst/>
              <a:ahLst/>
              <a:cxnLst>
                <a:cxn ang="0">
                  <a:pos x="446" y="48"/>
                </a:cxn>
                <a:cxn ang="0">
                  <a:pos x="504" y="96"/>
                </a:cxn>
                <a:cxn ang="0">
                  <a:pos x="550" y="96"/>
                </a:cxn>
                <a:cxn ang="0">
                  <a:pos x="601" y="62"/>
                </a:cxn>
                <a:cxn ang="0">
                  <a:pos x="622" y="0"/>
                </a:cxn>
                <a:cxn ang="0">
                  <a:pos x="842" y="48"/>
                </a:cxn>
                <a:cxn ang="0">
                  <a:pos x="916" y="54"/>
                </a:cxn>
                <a:cxn ang="0">
                  <a:pos x="920" y="0"/>
                </a:cxn>
                <a:cxn ang="0">
                  <a:pos x="1040" y="48"/>
                </a:cxn>
                <a:cxn ang="0">
                  <a:pos x="1072" y="48"/>
                </a:cxn>
                <a:cxn ang="0">
                  <a:pos x="1250" y="0"/>
                </a:cxn>
                <a:cxn ang="0">
                  <a:pos x="1273" y="96"/>
                </a:cxn>
                <a:cxn ang="0">
                  <a:pos x="1307" y="146"/>
                </a:cxn>
                <a:cxn ang="0">
                  <a:pos x="1344" y="194"/>
                </a:cxn>
                <a:cxn ang="0">
                  <a:pos x="1370" y="242"/>
                </a:cxn>
                <a:cxn ang="0">
                  <a:pos x="1411" y="336"/>
                </a:cxn>
                <a:cxn ang="0">
                  <a:pos x="1432" y="388"/>
                </a:cxn>
                <a:cxn ang="0">
                  <a:pos x="1455" y="440"/>
                </a:cxn>
                <a:cxn ang="0">
                  <a:pos x="1500" y="532"/>
                </a:cxn>
                <a:cxn ang="0">
                  <a:pos x="1531" y="584"/>
                </a:cxn>
                <a:cxn ang="0">
                  <a:pos x="152" y="542"/>
                </a:cxn>
                <a:cxn ang="0">
                  <a:pos x="118" y="486"/>
                </a:cxn>
                <a:cxn ang="0">
                  <a:pos x="87" y="438"/>
                </a:cxn>
                <a:cxn ang="0">
                  <a:pos x="57" y="388"/>
                </a:cxn>
                <a:cxn ang="0">
                  <a:pos x="18" y="307"/>
                </a:cxn>
                <a:cxn ang="0">
                  <a:pos x="0" y="242"/>
                </a:cxn>
                <a:cxn ang="0">
                  <a:pos x="7" y="146"/>
                </a:cxn>
                <a:cxn ang="0">
                  <a:pos x="14" y="48"/>
                </a:cxn>
                <a:cxn ang="0">
                  <a:pos x="424" y="0"/>
                </a:cxn>
                <a:cxn ang="0">
                  <a:pos x="2838" y="48"/>
                </a:cxn>
                <a:cxn ang="0">
                  <a:pos x="2893" y="58"/>
                </a:cxn>
                <a:cxn ang="0">
                  <a:pos x="2905" y="0"/>
                </a:cxn>
                <a:cxn ang="0">
                  <a:pos x="3073" y="584"/>
                </a:cxn>
                <a:cxn ang="0">
                  <a:pos x="2175" y="536"/>
                </a:cxn>
                <a:cxn ang="0">
                  <a:pos x="2209" y="486"/>
                </a:cxn>
                <a:cxn ang="0">
                  <a:pos x="2237" y="438"/>
                </a:cxn>
                <a:cxn ang="0">
                  <a:pos x="2264" y="384"/>
                </a:cxn>
                <a:cxn ang="0">
                  <a:pos x="2294" y="292"/>
                </a:cxn>
                <a:cxn ang="0">
                  <a:pos x="2306" y="194"/>
                </a:cxn>
                <a:cxn ang="0">
                  <a:pos x="2313" y="146"/>
                </a:cxn>
                <a:cxn ang="0">
                  <a:pos x="2325" y="48"/>
                </a:cxn>
                <a:cxn ang="0">
                  <a:pos x="2835" y="0"/>
                </a:cxn>
              </a:cxnLst>
              <a:rect l="0" t="0" r="r" b="b"/>
              <a:pathLst>
                <a:path w="3073" h="584">
                  <a:moveTo>
                    <a:pt x="424" y="0"/>
                  </a:moveTo>
                  <a:lnTo>
                    <a:pt x="446" y="48"/>
                  </a:lnTo>
                  <a:lnTo>
                    <a:pt x="467" y="75"/>
                  </a:lnTo>
                  <a:lnTo>
                    <a:pt x="504" y="96"/>
                  </a:lnTo>
                  <a:lnTo>
                    <a:pt x="511" y="100"/>
                  </a:lnTo>
                  <a:lnTo>
                    <a:pt x="550" y="96"/>
                  </a:lnTo>
                  <a:lnTo>
                    <a:pt x="557" y="96"/>
                  </a:lnTo>
                  <a:lnTo>
                    <a:pt x="601" y="62"/>
                  </a:lnTo>
                  <a:lnTo>
                    <a:pt x="610" y="48"/>
                  </a:lnTo>
                  <a:lnTo>
                    <a:pt x="622" y="0"/>
                  </a:lnTo>
                  <a:lnTo>
                    <a:pt x="836" y="0"/>
                  </a:lnTo>
                  <a:lnTo>
                    <a:pt x="842" y="48"/>
                  </a:lnTo>
                  <a:lnTo>
                    <a:pt x="872" y="89"/>
                  </a:lnTo>
                  <a:lnTo>
                    <a:pt x="916" y="54"/>
                  </a:lnTo>
                  <a:lnTo>
                    <a:pt x="918" y="48"/>
                  </a:lnTo>
                  <a:lnTo>
                    <a:pt x="920" y="0"/>
                  </a:lnTo>
                  <a:lnTo>
                    <a:pt x="1031" y="0"/>
                  </a:lnTo>
                  <a:lnTo>
                    <a:pt x="1040" y="48"/>
                  </a:lnTo>
                  <a:lnTo>
                    <a:pt x="1050" y="64"/>
                  </a:lnTo>
                  <a:lnTo>
                    <a:pt x="1072" y="48"/>
                  </a:lnTo>
                  <a:lnTo>
                    <a:pt x="1084" y="0"/>
                  </a:lnTo>
                  <a:lnTo>
                    <a:pt x="1250" y="0"/>
                  </a:lnTo>
                  <a:lnTo>
                    <a:pt x="1259" y="48"/>
                  </a:lnTo>
                  <a:lnTo>
                    <a:pt x="1273" y="96"/>
                  </a:lnTo>
                  <a:lnTo>
                    <a:pt x="1275" y="100"/>
                  </a:lnTo>
                  <a:lnTo>
                    <a:pt x="1307" y="146"/>
                  </a:lnTo>
                  <a:lnTo>
                    <a:pt x="1321" y="167"/>
                  </a:lnTo>
                  <a:lnTo>
                    <a:pt x="1344" y="194"/>
                  </a:lnTo>
                  <a:lnTo>
                    <a:pt x="1365" y="235"/>
                  </a:lnTo>
                  <a:lnTo>
                    <a:pt x="1370" y="242"/>
                  </a:lnTo>
                  <a:lnTo>
                    <a:pt x="1392" y="292"/>
                  </a:lnTo>
                  <a:lnTo>
                    <a:pt x="1411" y="336"/>
                  </a:lnTo>
                  <a:lnTo>
                    <a:pt x="1411" y="340"/>
                  </a:lnTo>
                  <a:lnTo>
                    <a:pt x="1432" y="388"/>
                  </a:lnTo>
                  <a:lnTo>
                    <a:pt x="1454" y="438"/>
                  </a:lnTo>
                  <a:lnTo>
                    <a:pt x="1455" y="440"/>
                  </a:lnTo>
                  <a:lnTo>
                    <a:pt x="1478" y="486"/>
                  </a:lnTo>
                  <a:lnTo>
                    <a:pt x="1500" y="532"/>
                  </a:lnTo>
                  <a:lnTo>
                    <a:pt x="1501" y="534"/>
                  </a:lnTo>
                  <a:lnTo>
                    <a:pt x="1531" y="584"/>
                  </a:lnTo>
                  <a:lnTo>
                    <a:pt x="177" y="584"/>
                  </a:lnTo>
                  <a:lnTo>
                    <a:pt x="152" y="542"/>
                  </a:lnTo>
                  <a:lnTo>
                    <a:pt x="149" y="534"/>
                  </a:lnTo>
                  <a:lnTo>
                    <a:pt x="118" y="486"/>
                  </a:lnTo>
                  <a:lnTo>
                    <a:pt x="106" y="471"/>
                  </a:lnTo>
                  <a:lnTo>
                    <a:pt x="87" y="438"/>
                  </a:lnTo>
                  <a:lnTo>
                    <a:pt x="62" y="398"/>
                  </a:lnTo>
                  <a:lnTo>
                    <a:pt x="57" y="388"/>
                  </a:lnTo>
                  <a:lnTo>
                    <a:pt x="32" y="340"/>
                  </a:lnTo>
                  <a:lnTo>
                    <a:pt x="18" y="307"/>
                  </a:lnTo>
                  <a:lnTo>
                    <a:pt x="11" y="292"/>
                  </a:lnTo>
                  <a:lnTo>
                    <a:pt x="0" y="242"/>
                  </a:lnTo>
                  <a:lnTo>
                    <a:pt x="0" y="194"/>
                  </a:lnTo>
                  <a:lnTo>
                    <a:pt x="7" y="146"/>
                  </a:lnTo>
                  <a:lnTo>
                    <a:pt x="14" y="96"/>
                  </a:lnTo>
                  <a:lnTo>
                    <a:pt x="14" y="48"/>
                  </a:lnTo>
                  <a:lnTo>
                    <a:pt x="11" y="0"/>
                  </a:lnTo>
                  <a:lnTo>
                    <a:pt x="424" y="0"/>
                  </a:lnTo>
                  <a:close/>
                  <a:moveTo>
                    <a:pt x="2835" y="0"/>
                  </a:moveTo>
                  <a:lnTo>
                    <a:pt x="2838" y="48"/>
                  </a:lnTo>
                  <a:lnTo>
                    <a:pt x="2849" y="69"/>
                  </a:lnTo>
                  <a:lnTo>
                    <a:pt x="2893" y="58"/>
                  </a:lnTo>
                  <a:lnTo>
                    <a:pt x="2900" y="48"/>
                  </a:lnTo>
                  <a:lnTo>
                    <a:pt x="2905" y="0"/>
                  </a:lnTo>
                  <a:lnTo>
                    <a:pt x="3073" y="0"/>
                  </a:lnTo>
                  <a:lnTo>
                    <a:pt x="3073" y="584"/>
                  </a:lnTo>
                  <a:lnTo>
                    <a:pt x="2143" y="584"/>
                  </a:lnTo>
                  <a:lnTo>
                    <a:pt x="2175" y="536"/>
                  </a:lnTo>
                  <a:lnTo>
                    <a:pt x="2175" y="534"/>
                  </a:lnTo>
                  <a:lnTo>
                    <a:pt x="2209" y="486"/>
                  </a:lnTo>
                  <a:lnTo>
                    <a:pt x="2219" y="467"/>
                  </a:lnTo>
                  <a:lnTo>
                    <a:pt x="2237" y="438"/>
                  </a:lnTo>
                  <a:lnTo>
                    <a:pt x="2262" y="388"/>
                  </a:lnTo>
                  <a:lnTo>
                    <a:pt x="2264" y="384"/>
                  </a:lnTo>
                  <a:lnTo>
                    <a:pt x="2281" y="340"/>
                  </a:lnTo>
                  <a:lnTo>
                    <a:pt x="2294" y="292"/>
                  </a:lnTo>
                  <a:lnTo>
                    <a:pt x="2302" y="242"/>
                  </a:lnTo>
                  <a:lnTo>
                    <a:pt x="2306" y="194"/>
                  </a:lnTo>
                  <a:lnTo>
                    <a:pt x="2309" y="173"/>
                  </a:lnTo>
                  <a:lnTo>
                    <a:pt x="2313" y="146"/>
                  </a:lnTo>
                  <a:lnTo>
                    <a:pt x="2318" y="96"/>
                  </a:lnTo>
                  <a:lnTo>
                    <a:pt x="2325" y="48"/>
                  </a:lnTo>
                  <a:lnTo>
                    <a:pt x="2336" y="0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rgbClr val="B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0" name="Line 102"/>
            <p:cNvSpPr>
              <a:spLocks noChangeShapeType="1"/>
            </p:cNvSpPr>
            <p:nvPr/>
          </p:nvSpPr>
          <p:spPr bwMode="auto">
            <a:xfrm>
              <a:off x="1611" y="2687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1" name="Line 103"/>
            <p:cNvSpPr>
              <a:spLocks noChangeShapeType="1"/>
            </p:cNvSpPr>
            <p:nvPr/>
          </p:nvSpPr>
          <p:spPr bwMode="auto">
            <a:xfrm flipV="1">
              <a:off x="1611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2" name="Line 104"/>
            <p:cNvSpPr>
              <a:spLocks noChangeShapeType="1"/>
            </p:cNvSpPr>
            <p:nvPr/>
          </p:nvSpPr>
          <p:spPr bwMode="auto">
            <a:xfrm flipV="1">
              <a:off x="2060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3" name="Line 105"/>
            <p:cNvSpPr>
              <a:spLocks noChangeShapeType="1"/>
            </p:cNvSpPr>
            <p:nvPr/>
          </p:nvSpPr>
          <p:spPr bwMode="auto">
            <a:xfrm flipV="1">
              <a:off x="2510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4" name="Line 106"/>
            <p:cNvSpPr>
              <a:spLocks noChangeShapeType="1"/>
            </p:cNvSpPr>
            <p:nvPr/>
          </p:nvSpPr>
          <p:spPr bwMode="auto">
            <a:xfrm flipV="1">
              <a:off x="2960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5" name="Line 107"/>
            <p:cNvSpPr>
              <a:spLocks noChangeShapeType="1"/>
            </p:cNvSpPr>
            <p:nvPr/>
          </p:nvSpPr>
          <p:spPr bwMode="auto">
            <a:xfrm flipV="1">
              <a:off x="3409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6" name="Line 108"/>
            <p:cNvSpPr>
              <a:spLocks noChangeShapeType="1"/>
            </p:cNvSpPr>
            <p:nvPr/>
          </p:nvSpPr>
          <p:spPr bwMode="auto">
            <a:xfrm flipV="1">
              <a:off x="3858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7" name="Line 109"/>
            <p:cNvSpPr>
              <a:spLocks noChangeShapeType="1"/>
            </p:cNvSpPr>
            <p:nvPr/>
          </p:nvSpPr>
          <p:spPr bwMode="auto">
            <a:xfrm flipV="1">
              <a:off x="4308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8" name="Line 110"/>
            <p:cNvSpPr>
              <a:spLocks noChangeShapeType="1"/>
            </p:cNvSpPr>
            <p:nvPr/>
          </p:nvSpPr>
          <p:spPr bwMode="auto">
            <a:xfrm flipV="1">
              <a:off x="4757" y="2687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59" name="Rectangle 111"/>
            <p:cNvSpPr>
              <a:spLocks noChangeArrowheads="1"/>
            </p:cNvSpPr>
            <p:nvPr/>
          </p:nvSpPr>
          <p:spPr bwMode="auto">
            <a:xfrm>
              <a:off x="1605" y="274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160" name="Rectangle 112"/>
            <p:cNvSpPr>
              <a:spLocks noChangeArrowheads="1"/>
            </p:cNvSpPr>
            <p:nvPr/>
          </p:nvSpPr>
          <p:spPr bwMode="auto">
            <a:xfrm>
              <a:off x="2054" y="274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it-IT" b="1"/>
            </a:p>
          </p:txBody>
        </p:sp>
        <p:sp>
          <p:nvSpPr>
            <p:cNvPr id="1538161" name="Rectangle 113"/>
            <p:cNvSpPr>
              <a:spLocks noChangeArrowheads="1"/>
            </p:cNvSpPr>
            <p:nvPr/>
          </p:nvSpPr>
          <p:spPr bwMode="auto">
            <a:xfrm>
              <a:off x="2482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it-IT" b="1"/>
            </a:p>
          </p:txBody>
        </p:sp>
        <p:sp>
          <p:nvSpPr>
            <p:cNvPr id="1538162" name="Rectangle 114"/>
            <p:cNvSpPr>
              <a:spLocks noChangeArrowheads="1"/>
            </p:cNvSpPr>
            <p:nvPr/>
          </p:nvSpPr>
          <p:spPr bwMode="auto">
            <a:xfrm>
              <a:off x="2931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15</a:t>
              </a:r>
              <a:endParaRPr lang="it-IT" b="1"/>
            </a:p>
          </p:txBody>
        </p:sp>
        <p:sp>
          <p:nvSpPr>
            <p:cNvPr id="1538163" name="Rectangle 115"/>
            <p:cNvSpPr>
              <a:spLocks noChangeArrowheads="1"/>
            </p:cNvSpPr>
            <p:nvPr/>
          </p:nvSpPr>
          <p:spPr bwMode="auto">
            <a:xfrm>
              <a:off x="3381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it-IT" b="1"/>
            </a:p>
          </p:txBody>
        </p:sp>
        <p:sp>
          <p:nvSpPr>
            <p:cNvPr id="1538164" name="Rectangle 116"/>
            <p:cNvSpPr>
              <a:spLocks noChangeArrowheads="1"/>
            </p:cNvSpPr>
            <p:nvPr/>
          </p:nvSpPr>
          <p:spPr bwMode="auto">
            <a:xfrm>
              <a:off x="3830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it-IT" b="1"/>
            </a:p>
          </p:txBody>
        </p:sp>
        <p:sp>
          <p:nvSpPr>
            <p:cNvPr id="1538165" name="Rectangle 117"/>
            <p:cNvSpPr>
              <a:spLocks noChangeArrowheads="1"/>
            </p:cNvSpPr>
            <p:nvPr/>
          </p:nvSpPr>
          <p:spPr bwMode="auto">
            <a:xfrm>
              <a:off x="4279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it-IT" b="1"/>
            </a:p>
          </p:txBody>
        </p:sp>
        <p:sp>
          <p:nvSpPr>
            <p:cNvPr id="1538166" name="Rectangle 118"/>
            <p:cNvSpPr>
              <a:spLocks noChangeArrowheads="1"/>
            </p:cNvSpPr>
            <p:nvPr/>
          </p:nvSpPr>
          <p:spPr bwMode="auto">
            <a:xfrm>
              <a:off x="4729" y="274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it-IT" b="1"/>
            </a:p>
          </p:txBody>
        </p:sp>
        <p:sp>
          <p:nvSpPr>
            <p:cNvPr id="1538167" name="Line 119"/>
            <p:cNvSpPr>
              <a:spLocks noChangeShapeType="1"/>
            </p:cNvSpPr>
            <p:nvPr/>
          </p:nvSpPr>
          <p:spPr bwMode="auto">
            <a:xfrm>
              <a:off x="1611" y="2396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68" name="Line 120"/>
            <p:cNvSpPr>
              <a:spLocks noChangeShapeType="1"/>
            </p:cNvSpPr>
            <p:nvPr/>
          </p:nvSpPr>
          <p:spPr bwMode="auto">
            <a:xfrm flipV="1">
              <a:off x="1611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69" name="Line 121"/>
            <p:cNvSpPr>
              <a:spLocks noChangeShapeType="1"/>
            </p:cNvSpPr>
            <p:nvPr/>
          </p:nvSpPr>
          <p:spPr bwMode="auto">
            <a:xfrm flipV="1">
              <a:off x="2060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0" name="Line 122"/>
            <p:cNvSpPr>
              <a:spLocks noChangeShapeType="1"/>
            </p:cNvSpPr>
            <p:nvPr/>
          </p:nvSpPr>
          <p:spPr bwMode="auto">
            <a:xfrm flipV="1">
              <a:off x="2510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1" name="Line 123"/>
            <p:cNvSpPr>
              <a:spLocks noChangeShapeType="1"/>
            </p:cNvSpPr>
            <p:nvPr/>
          </p:nvSpPr>
          <p:spPr bwMode="auto">
            <a:xfrm flipV="1">
              <a:off x="2960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2" name="Line 124"/>
            <p:cNvSpPr>
              <a:spLocks noChangeShapeType="1"/>
            </p:cNvSpPr>
            <p:nvPr/>
          </p:nvSpPr>
          <p:spPr bwMode="auto">
            <a:xfrm flipV="1">
              <a:off x="3409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3" name="Line 125"/>
            <p:cNvSpPr>
              <a:spLocks noChangeShapeType="1"/>
            </p:cNvSpPr>
            <p:nvPr/>
          </p:nvSpPr>
          <p:spPr bwMode="auto">
            <a:xfrm flipV="1">
              <a:off x="3858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4" name="Line 126"/>
            <p:cNvSpPr>
              <a:spLocks noChangeShapeType="1"/>
            </p:cNvSpPr>
            <p:nvPr/>
          </p:nvSpPr>
          <p:spPr bwMode="auto">
            <a:xfrm flipV="1">
              <a:off x="4308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5" name="Line 127"/>
            <p:cNvSpPr>
              <a:spLocks noChangeShapeType="1"/>
            </p:cNvSpPr>
            <p:nvPr/>
          </p:nvSpPr>
          <p:spPr bwMode="auto">
            <a:xfrm flipV="1">
              <a:off x="4757" y="235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6" name="Line 128"/>
            <p:cNvSpPr>
              <a:spLocks noChangeShapeType="1"/>
            </p:cNvSpPr>
            <p:nvPr/>
          </p:nvSpPr>
          <p:spPr bwMode="auto">
            <a:xfrm flipV="1">
              <a:off x="1611" y="2396"/>
              <a:ext cx="1" cy="2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7" name="Line 129"/>
            <p:cNvSpPr>
              <a:spLocks noChangeShapeType="1"/>
            </p:cNvSpPr>
            <p:nvPr/>
          </p:nvSpPr>
          <p:spPr bwMode="auto">
            <a:xfrm flipH="1">
              <a:off x="1571" y="268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8" name="Line 130"/>
            <p:cNvSpPr>
              <a:spLocks noChangeShapeType="1"/>
            </p:cNvSpPr>
            <p:nvPr/>
          </p:nvSpPr>
          <p:spPr bwMode="auto">
            <a:xfrm flipH="1">
              <a:off x="1571" y="259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79" name="Line 131"/>
            <p:cNvSpPr>
              <a:spLocks noChangeShapeType="1"/>
            </p:cNvSpPr>
            <p:nvPr/>
          </p:nvSpPr>
          <p:spPr bwMode="auto">
            <a:xfrm flipH="1">
              <a:off x="1571" y="249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0" name="Line 132"/>
            <p:cNvSpPr>
              <a:spLocks noChangeShapeType="1"/>
            </p:cNvSpPr>
            <p:nvPr/>
          </p:nvSpPr>
          <p:spPr bwMode="auto">
            <a:xfrm flipH="1">
              <a:off x="1571" y="2396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1" name="Rectangle 133"/>
            <p:cNvSpPr>
              <a:spLocks noChangeArrowheads="1"/>
            </p:cNvSpPr>
            <p:nvPr/>
          </p:nvSpPr>
          <p:spPr bwMode="auto">
            <a:xfrm>
              <a:off x="1511" y="2644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-3</a:t>
              </a:r>
              <a:endParaRPr lang="it-IT" b="1"/>
            </a:p>
          </p:txBody>
        </p:sp>
        <p:sp>
          <p:nvSpPr>
            <p:cNvPr id="1538182" name="Rectangle 134"/>
            <p:cNvSpPr>
              <a:spLocks noChangeArrowheads="1"/>
            </p:cNvSpPr>
            <p:nvPr/>
          </p:nvSpPr>
          <p:spPr bwMode="auto">
            <a:xfrm>
              <a:off x="1511" y="2546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-2</a:t>
              </a:r>
              <a:endParaRPr lang="it-IT" b="1"/>
            </a:p>
          </p:txBody>
        </p:sp>
        <p:sp>
          <p:nvSpPr>
            <p:cNvPr id="1538183" name="Rectangle 135"/>
            <p:cNvSpPr>
              <a:spLocks noChangeArrowheads="1"/>
            </p:cNvSpPr>
            <p:nvPr/>
          </p:nvSpPr>
          <p:spPr bwMode="auto">
            <a:xfrm>
              <a:off x="1511" y="2449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-1</a:t>
              </a:r>
              <a:endParaRPr lang="it-IT" b="1"/>
            </a:p>
          </p:txBody>
        </p:sp>
        <p:sp>
          <p:nvSpPr>
            <p:cNvPr id="1538184" name="Rectangle 136"/>
            <p:cNvSpPr>
              <a:spLocks noChangeArrowheads="1"/>
            </p:cNvSpPr>
            <p:nvPr/>
          </p:nvSpPr>
          <p:spPr bwMode="auto">
            <a:xfrm>
              <a:off x="1537" y="235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185" name="Line 137"/>
            <p:cNvSpPr>
              <a:spLocks noChangeShapeType="1"/>
            </p:cNvSpPr>
            <p:nvPr/>
          </p:nvSpPr>
          <p:spPr bwMode="auto">
            <a:xfrm flipV="1">
              <a:off x="4802" y="2396"/>
              <a:ext cx="1" cy="2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6" name="Line 138"/>
            <p:cNvSpPr>
              <a:spLocks noChangeShapeType="1"/>
            </p:cNvSpPr>
            <p:nvPr/>
          </p:nvSpPr>
          <p:spPr bwMode="auto">
            <a:xfrm flipH="1">
              <a:off x="4802" y="268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7" name="Line 139"/>
            <p:cNvSpPr>
              <a:spLocks noChangeShapeType="1"/>
            </p:cNvSpPr>
            <p:nvPr/>
          </p:nvSpPr>
          <p:spPr bwMode="auto">
            <a:xfrm flipH="1">
              <a:off x="4802" y="259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8" name="Line 140"/>
            <p:cNvSpPr>
              <a:spLocks noChangeShapeType="1"/>
            </p:cNvSpPr>
            <p:nvPr/>
          </p:nvSpPr>
          <p:spPr bwMode="auto">
            <a:xfrm flipH="1">
              <a:off x="4802" y="249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89" name="Line 141"/>
            <p:cNvSpPr>
              <a:spLocks noChangeShapeType="1"/>
            </p:cNvSpPr>
            <p:nvPr/>
          </p:nvSpPr>
          <p:spPr bwMode="auto">
            <a:xfrm flipH="1">
              <a:off x="4802" y="2396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268"/>
          <p:cNvGrpSpPr>
            <a:grpSpLocks/>
          </p:cNvGrpSpPr>
          <p:nvPr/>
        </p:nvGrpSpPr>
        <p:grpSpPr bwMode="auto">
          <a:xfrm rot="1764126">
            <a:off x="2636838" y="2863850"/>
            <a:ext cx="5287962" cy="768350"/>
            <a:chOff x="1511" y="1702"/>
            <a:chExt cx="3331" cy="484"/>
          </a:xfrm>
        </p:grpSpPr>
        <p:sp>
          <p:nvSpPr>
            <p:cNvPr id="1538190" name="Freeform 142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457" y="0"/>
                </a:cxn>
                <a:cxn ang="0">
                  <a:pos x="1449" y="48"/>
                </a:cxn>
                <a:cxn ang="0">
                  <a:pos x="1484" y="84"/>
                </a:cxn>
                <a:cxn ang="0">
                  <a:pos x="1502" y="48"/>
                </a:cxn>
                <a:cxn ang="0">
                  <a:pos x="1496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457" y="0"/>
                </a:cxn>
              </a:cxnLst>
              <a:rect l="0" t="0" r="r" b="b"/>
              <a:pathLst>
                <a:path w="6382" h="583">
                  <a:moveTo>
                    <a:pt x="0" y="0"/>
                  </a:move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close/>
                  <a:moveTo>
                    <a:pt x="1457" y="0"/>
                  </a:moveTo>
                  <a:lnTo>
                    <a:pt x="1449" y="48"/>
                  </a:lnTo>
                  <a:lnTo>
                    <a:pt x="1484" y="84"/>
                  </a:lnTo>
                  <a:lnTo>
                    <a:pt x="1502" y="48"/>
                  </a:lnTo>
                  <a:lnTo>
                    <a:pt x="1496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0000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1" name="Freeform 143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457" y="0"/>
                </a:cxn>
                <a:cxn ang="0">
                  <a:pos x="1449" y="48"/>
                </a:cxn>
                <a:cxn ang="0">
                  <a:pos x="1484" y="84"/>
                </a:cxn>
                <a:cxn ang="0">
                  <a:pos x="1502" y="48"/>
                </a:cxn>
                <a:cxn ang="0">
                  <a:pos x="1496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457" y="0"/>
                </a:cxn>
                <a:cxn ang="0">
                  <a:pos x="1413" y="0"/>
                </a:cxn>
                <a:cxn ang="0">
                  <a:pos x="1410" y="48"/>
                </a:cxn>
                <a:cxn ang="0">
                  <a:pos x="1410" y="96"/>
                </a:cxn>
                <a:cxn ang="0">
                  <a:pos x="1422" y="146"/>
                </a:cxn>
                <a:cxn ang="0">
                  <a:pos x="1438" y="165"/>
                </a:cxn>
                <a:cxn ang="0">
                  <a:pos x="1484" y="174"/>
                </a:cxn>
                <a:cxn ang="0">
                  <a:pos x="1523" y="146"/>
                </a:cxn>
                <a:cxn ang="0">
                  <a:pos x="1528" y="136"/>
                </a:cxn>
                <a:cxn ang="0">
                  <a:pos x="1537" y="96"/>
                </a:cxn>
                <a:cxn ang="0">
                  <a:pos x="1534" y="48"/>
                </a:cxn>
                <a:cxn ang="0">
                  <a:pos x="1532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413" y="0"/>
                </a:cxn>
              </a:cxnLst>
              <a:rect l="0" t="0" r="r" b="b"/>
              <a:pathLst>
                <a:path w="6382" h="583">
                  <a:moveTo>
                    <a:pt x="1457" y="0"/>
                  </a:moveTo>
                  <a:lnTo>
                    <a:pt x="1449" y="48"/>
                  </a:lnTo>
                  <a:lnTo>
                    <a:pt x="1484" y="84"/>
                  </a:lnTo>
                  <a:lnTo>
                    <a:pt x="1502" y="48"/>
                  </a:lnTo>
                  <a:lnTo>
                    <a:pt x="1496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457" y="0"/>
                  </a:lnTo>
                  <a:close/>
                  <a:moveTo>
                    <a:pt x="1413" y="0"/>
                  </a:moveTo>
                  <a:lnTo>
                    <a:pt x="1410" y="48"/>
                  </a:lnTo>
                  <a:lnTo>
                    <a:pt x="1410" y="96"/>
                  </a:lnTo>
                  <a:lnTo>
                    <a:pt x="1422" y="146"/>
                  </a:lnTo>
                  <a:lnTo>
                    <a:pt x="1438" y="165"/>
                  </a:lnTo>
                  <a:lnTo>
                    <a:pt x="1484" y="174"/>
                  </a:lnTo>
                  <a:lnTo>
                    <a:pt x="1523" y="146"/>
                  </a:lnTo>
                  <a:lnTo>
                    <a:pt x="1528" y="136"/>
                  </a:lnTo>
                  <a:lnTo>
                    <a:pt x="1537" y="96"/>
                  </a:lnTo>
                  <a:lnTo>
                    <a:pt x="1534" y="48"/>
                  </a:lnTo>
                  <a:lnTo>
                    <a:pt x="1532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413" y="0"/>
                  </a:lnTo>
                  <a:close/>
                </a:path>
              </a:pathLst>
            </a:custGeom>
            <a:solidFill>
              <a:srgbClr val="0000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2" name="Freeform 144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413" y="0"/>
                </a:cxn>
                <a:cxn ang="0">
                  <a:pos x="1410" y="48"/>
                </a:cxn>
                <a:cxn ang="0">
                  <a:pos x="1410" y="96"/>
                </a:cxn>
                <a:cxn ang="0">
                  <a:pos x="1422" y="146"/>
                </a:cxn>
                <a:cxn ang="0">
                  <a:pos x="1438" y="165"/>
                </a:cxn>
                <a:cxn ang="0">
                  <a:pos x="1484" y="174"/>
                </a:cxn>
                <a:cxn ang="0">
                  <a:pos x="1523" y="146"/>
                </a:cxn>
                <a:cxn ang="0">
                  <a:pos x="1528" y="136"/>
                </a:cxn>
                <a:cxn ang="0">
                  <a:pos x="1537" y="96"/>
                </a:cxn>
                <a:cxn ang="0">
                  <a:pos x="1534" y="48"/>
                </a:cxn>
                <a:cxn ang="0">
                  <a:pos x="1532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413" y="0"/>
                </a:cxn>
                <a:cxn ang="0">
                  <a:pos x="1099" y="0"/>
                </a:cxn>
                <a:cxn ang="0">
                  <a:pos x="1093" y="48"/>
                </a:cxn>
                <a:cxn ang="0">
                  <a:pos x="1123" y="96"/>
                </a:cxn>
                <a:cxn ang="0">
                  <a:pos x="1123" y="96"/>
                </a:cxn>
                <a:cxn ang="0">
                  <a:pos x="1169" y="109"/>
                </a:cxn>
                <a:cxn ang="0">
                  <a:pos x="1183" y="96"/>
                </a:cxn>
                <a:cxn ang="0">
                  <a:pos x="1189" y="48"/>
                </a:cxn>
                <a:cxn ang="0">
                  <a:pos x="1178" y="0"/>
                </a:cxn>
                <a:cxn ang="0">
                  <a:pos x="1374" y="0"/>
                </a:cxn>
                <a:cxn ang="0">
                  <a:pos x="1371" y="48"/>
                </a:cxn>
                <a:cxn ang="0">
                  <a:pos x="1350" y="96"/>
                </a:cxn>
                <a:cxn ang="0">
                  <a:pos x="1348" y="99"/>
                </a:cxn>
                <a:cxn ang="0">
                  <a:pos x="1311" y="146"/>
                </a:cxn>
                <a:cxn ang="0">
                  <a:pos x="1309" y="194"/>
                </a:cxn>
                <a:cxn ang="0">
                  <a:pos x="1348" y="238"/>
                </a:cxn>
                <a:cxn ang="0">
                  <a:pos x="1353" y="241"/>
                </a:cxn>
                <a:cxn ang="0">
                  <a:pos x="1394" y="265"/>
                </a:cxn>
                <a:cxn ang="0">
                  <a:pos x="1438" y="274"/>
                </a:cxn>
                <a:cxn ang="0">
                  <a:pos x="1484" y="272"/>
                </a:cxn>
                <a:cxn ang="0">
                  <a:pos x="1528" y="257"/>
                </a:cxn>
                <a:cxn ang="0">
                  <a:pos x="1551" y="241"/>
                </a:cxn>
                <a:cxn ang="0">
                  <a:pos x="1572" y="222"/>
                </a:cxn>
                <a:cxn ang="0">
                  <a:pos x="1597" y="194"/>
                </a:cxn>
                <a:cxn ang="0">
                  <a:pos x="1618" y="149"/>
                </a:cxn>
                <a:cxn ang="0">
                  <a:pos x="1620" y="146"/>
                </a:cxn>
                <a:cxn ang="0">
                  <a:pos x="1618" y="109"/>
                </a:cxn>
                <a:cxn ang="0">
                  <a:pos x="1617" y="96"/>
                </a:cxn>
                <a:cxn ang="0">
                  <a:pos x="1572" y="76"/>
                </a:cxn>
                <a:cxn ang="0">
                  <a:pos x="1562" y="48"/>
                </a:cxn>
                <a:cxn ang="0">
                  <a:pos x="1560" y="0"/>
                </a:cxn>
                <a:cxn ang="0">
                  <a:pos x="1638" y="0"/>
                </a:cxn>
                <a:cxn ang="0">
                  <a:pos x="1638" y="48"/>
                </a:cxn>
                <a:cxn ang="0">
                  <a:pos x="1663" y="82"/>
                </a:cxn>
                <a:cxn ang="0">
                  <a:pos x="1684" y="48"/>
                </a:cxn>
                <a:cxn ang="0">
                  <a:pos x="1680" y="0"/>
                </a:cxn>
                <a:cxn ang="0">
                  <a:pos x="6382" y="0"/>
                </a:cxn>
                <a:cxn ang="0">
                  <a:pos x="6382" y="583"/>
                </a:cxn>
                <a:cxn ang="0">
                  <a:pos x="0" y="583"/>
                </a:cxn>
                <a:cxn ang="0">
                  <a:pos x="0" y="0"/>
                </a:cxn>
                <a:cxn ang="0">
                  <a:pos x="1099" y="0"/>
                </a:cxn>
              </a:cxnLst>
              <a:rect l="0" t="0" r="r" b="b"/>
              <a:pathLst>
                <a:path w="6382" h="583">
                  <a:moveTo>
                    <a:pt x="1413" y="0"/>
                  </a:moveTo>
                  <a:lnTo>
                    <a:pt x="1410" y="48"/>
                  </a:lnTo>
                  <a:lnTo>
                    <a:pt x="1410" y="96"/>
                  </a:lnTo>
                  <a:lnTo>
                    <a:pt x="1422" y="146"/>
                  </a:lnTo>
                  <a:lnTo>
                    <a:pt x="1438" y="165"/>
                  </a:lnTo>
                  <a:lnTo>
                    <a:pt x="1484" y="174"/>
                  </a:lnTo>
                  <a:lnTo>
                    <a:pt x="1523" y="146"/>
                  </a:lnTo>
                  <a:lnTo>
                    <a:pt x="1528" y="136"/>
                  </a:lnTo>
                  <a:lnTo>
                    <a:pt x="1537" y="96"/>
                  </a:lnTo>
                  <a:lnTo>
                    <a:pt x="1534" y="48"/>
                  </a:lnTo>
                  <a:lnTo>
                    <a:pt x="1532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413" y="0"/>
                  </a:lnTo>
                  <a:close/>
                  <a:moveTo>
                    <a:pt x="1099" y="0"/>
                  </a:moveTo>
                  <a:lnTo>
                    <a:pt x="1093" y="48"/>
                  </a:lnTo>
                  <a:lnTo>
                    <a:pt x="1123" y="96"/>
                  </a:lnTo>
                  <a:lnTo>
                    <a:pt x="1123" y="96"/>
                  </a:lnTo>
                  <a:lnTo>
                    <a:pt x="1169" y="109"/>
                  </a:lnTo>
                  <a:lnTo>
                    <a:pt x="1183" y="96"/>
                  </a:lnTo>
                  <a:lnTo>
                    <a:pt x="1189" y="48"/>
                  </a:lnTo>
                  <a:lnTo>
                    <a:pt x="1178" y="0"/>
                  </a:lnTo>
                  <a:lnTo>
                    <a:pt x="1374" y="0"/>
                  </a:lnTo>
                  <a:lnTo>
                    <a:pt x="1371" y="48"/>
                  </a:lnTo>
                  <a:lnTo>
                    <a:pt x="1350" y="96"/>
                  </a:lnTo>
                  <a:lnTo>
                    <a:pt x="1348" y="99"/>
                  </a:lnTo>
                  <a:lnTo>
                    <a:pt x="1311" y="146"/>
                  </a:lnTo>
                  <a:lnTo>
                    <a:pt x="1309" y="194"/>
                  </a:lnTo>
                  <a:lnTo>
                    <a:pt x="1348" y="238"/>
                  </a:lnTo>
                  <a:lnTo>
                    <a:pt x="1353" y="241"/>
                  </a:lnTo>
                  <a:lnTo>
                    <a:pt x="1394" y="265"/>
                  </a:lnTo>
                  <a:lnTo>
                    <a:pt x="1438" y="274"/>
                  </a:lnTo>
                  <a:lnTo>
                    <a:pt x="1484" y="272"/>
                  </a:lnTo>
                  <a:lnTo>
                    <a:pt x="1528" y="257"/>
                  </a:lnTo>
                  <a:lnTo>
                    <a:pt x="1551" y="241"/>
                  </a:lnTo>
                  <a:lnTo>
                    <a:pt x="1572" y="222"/>
                  </a:lnTo>
                  <a:lnTo>
                    <a:pt x="1597" y="194"/>
                  </a:lnTo>
                  <a:lnTo>
                    <a:pt x="1618" y="149"/>
                  </a:lnTo>
                  <a:lnTo>
                    <a:pt x="1620" y="146"/>
                  </a:lnTo>
                  <a:lnTo>
                    <a:pt x="1618" y="109"/>
                  </a:lnTo>
                  <a:lnTo>
                    <a:pt x="1617" y="96"/>
                  </a:lnTo>
                  <a:lnTo>
                    <a:pt x="1572" y="76"/>
                  </a:lnTo>
                  <a:lnTo>
                    <a:pt x="1562" y="48"/>
                  </a:lnTo>
                  <a:lnTo>
                    <a:pt x="1560" y="0"/>
                  </a:lnTo>
                  <a:lnTo>
                    <a:pt x="1638" y="0"/>
                  </a:lnTo>
                  <a:lnTo>
                    <a:pt x="1638" y="48"/>
                  </a:lnTo>
                  <a:lnTo>
                    <a:pt x="1663" y="82"/>
                  </a:lnTo>
                  <a:lnTo>
                    <a:pt x="1684" y="48"/>
                  </a:lnTo>
                  <a:lnTo>
                    <a:pt x="168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000B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3" name="Freeform 145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093" y="48"/>
                </a:cxn>
                <a:cxn ang="0">
                  <a:pos x="1123" y="96"/>
                </a:cxn>
                <a:cxn ang="0">
                  <a:pos x="1183" y="96"/>
                </a:cxn>
                <a:cxn ang="0">
                  <a:pos x="1178" y="0"/>
                </a:cxn>
                <a:cxn ang="0">
                  <a:pos x="1371" y="48"/>
                </a:cxn>
                <a:cxn ang="0">
                  <a:pos x="1348" y="99"/>
                </a:cxn>
                <a:cxn ang="0">
                  <a:pos x="1309" y="194"/>
                </a:cxn>
                <a:cxn ang="0">
                  <a:pos x="1353" y="241"/>
                </a:cxn>
                <a:cxn ang="0">
                  <a:pos x="1438" y="274"/>
                </a:cxn>
                <a:cxn ang="0">
                  <a:pos x="1528" y="257"/>
                </a:cxn>
                <a:cxn ang="0">
                  <a:pos x="1572" y="222"/>
                </a:cxn>
                <a:cxn ang="0">
                  <a:pos x="1618" y="149"/>
                </a:cxn>
                <a:cxn ang="0">
                  <a:pos x="1618" y="109"/>
                </a:cxn>
                <a:cxn ang="0">
                  <a:pos x="1572" y="76"/>
                </a:cxn>
                <a:cxn ang="0">
                  <a:pos x="1560" y="0"/>
                </a:cxn>
                <a:cxn ang="0">
                  <a:pos x="1638" y="48"/>
                </a:cxn>
                <a:cxn ang="0">
                  <a:pos x="1684" y="48"/>
                </a:cxn>
                <a:cxn ang="0">
                  <a:pos x="6382" y="0"/>
                </a:cxn>
                <a:cxn ang="0">
                  <a:pos x="0" y="583"/>
                </a:cxn>
                <a:cxn ang="0">
                  <a:pos x="1099" y="0"/>
                </a:cxn>
                <a:cxn ang="0">
                  <a:pos x="1065" y="48"/>
                </a:cxn>
                <a:cxn ang="0">
                  <a:pos x="1079" y="99"/>
                </a:cxn>
                <a:cxn ang="0">
                  <a:pos x="1123" y="178"/>
                </a:cxn>
                <a:cxn ang="0">
                  <a:pos x="1169" y="228"/>
                </a:cxn>
                <a:cxn ang="0">
                  <a:pos x="1213" y="272"/>
                </a:cxn>
                <a:cxn ang="0">
                  <a:pos x="1258" y="309"/>
                </a:cxn>
                <a:cxn ang="0">
                  <a:pos x="1304" y="339"/>
                </a:cxn>
                <a:cxn ang="0">
                  <a:pos x="1394" y="374"/>
                </a:cxn>
                <a:cxn ang="0">
                  <a:pos x="1484" y="376"/>
                </a:cxn>
                <a:cxn ang="0">
                  <a:pos x="1569" y="339"/>
                </a:cxn>
                <a:cxn ang="0">
                  <a:pos x="1618" y="299"/>
                </a:cxn>
                <a:cxn ang="0">
                  <a:pos x="1663" y="241"/>
                </a:cxn>
                <a:cxn ang="0">
                  <a:pos x="1687" y="194"/>
                </a:cxn>
                <a:cxn ang="0">
                  <a:pos x="1709" y="142"/>
                </a:cxn>
                <a:cxn ang="0">
                  <a:pos x="1726" y="48"/>
                </a:cxn>
                <a:cxn ang="0">
                  <a:pos x="6382" y="0"/>
                </a:cxn>
                <a:cxn ang="0">
                  <a:pos x="0" y="583"/>
                </a:cxn>
                <a:cxn ang="0">
                  <a:pos x="1067" y="0"/>
                </a:cxn>
                <a:cxn ang="0">
                  <a:pos x="1258" y="13"/>
                </a:cxn>
                <a:cxn ang="0">
                  <a:pos x="1289" y="0"/>
                </a:cxn>
              </a:cxnLst>
              <a:rect l="0" t="0" r="r" b="b"/>
              <a:pathLst>
                <a:path w="6382" h="583">
                  <a:moveTo>
                    <a:pt x="1099" y="0"/>
                  </a:moveTo>
                  <a:lnTo>
                    <a:pt x="1093" y="48"/>
                  </a:lnTo>
                  <a:lnTo>
                    <a:pt x="1123" y="96"/>
                  </a:lnTo>
                  <a:lnTo>
                    <a:pt x="1123" y="96"/>
                  </a:lnTo>
                  <a:lnTo>
                    <a:pt x="1169" y="109"/>
                  </a:lnTo>
                  <a:lnTo>
                    <a:pt x="1183" y="96"/>
                  </a:lnTo>
                  <a:lnTo>
                    <a:pt x="1189" y="48"/>
                  </a:lnTo>
                  <a:lnTo>
                    <a:pt x="1178" y="0"/>
                  </a:lnTo>
                  <a:lnTo>
                    <a:pt x="1374" y="0"/>
                  </a:lnTo>
                  <a:lnTo>
                    <a:pt x="1371" y="48"/>
                  </a:lnTo>
                  <a:lnTo>
                    <a:pt x="1350" y="96"/>
                  </a:lnTo>
                  <a:lnTo>
                    <a:pt x="1348" y="99"/>
                  </a:lnTo>
                  <a:lnTo>
                    <a:pt x="1311" y="146"/>
                  </a:lnTo>
                  <a:lnTo>
                    <a:pt x="1309" y="194"/>
                  </a:lnTo>
                  <a:lnTo>
                    <a:pt x="1348" y="238"/>
                  </a:lnTo>
                  <a:lnTo>
                    <a:pt x="1353" y="241"/>
                  </a:lnTo>
                  <a:lnTo>
                    <a:pt x="1394" y="265"/>
                  </a:lnTo>
                  <a:lnTo>
                    <a:pt x="1438" y="274"/>
                  </a:lnTo>
                  <a:lnTo>
                    <a:pt x="1484" y="272"/>
                  </a:lnTo>
                  <a:lnTo>
                    <a:pt x="1528" y="257"/>
                  </a:lnTo>
                  <a:lnTo>
                    <a:pt x="1551" y="241"/>
                  </a:lnTo>
                  <a:lnTo>
                    <a:pt x="1572" y="222"/>
                  </a:lnTo>
                  <a:lnTo>
                    <a:pt x="1597" y="194"/>
                  </a:lnTo>
                  <a:lnTo>
                    <a:pt x="1618" y="149"/>
                  </a:lnTo>
                  <a:lnTo>
                    <a:pt x="1620" y="146"/>
                  </a:lnTo>
                  <a:lnTo>
                    <a:pt x="1618" y="109"/>
                  </a:lnTo>
                  <a:lnTo>
                    <a:pt x="1617" y="96"/>
                  </a:lnTo>
                  <a:lnTo>
                    <a:pt x="1572" y="76"/>
                  </a:lnTo>
                  <a:lnTo>
                    <a:pt x="1562" y="48"/>
                  </a:lnTo>
                  <a:lnTo>
                    <a:pt x="1560" y="0"/>
                  </a:lnTo>
                  <a:lnTo>
                    <a:pt x="1638" y="0"/>
                  </a:lnTo>
                  <a:lnTo>
                    <a:pt x="1638" y="48"/>
                  </a:lnTo>
                  <a:lnTo>
                    <a:pt x="1663" y="82"/>
                  </a:lnTo>
                  <a:lnTo>
                    <a:pt x="1684" y="48"/>
                  </a:lnTo>
                  <a:lnTo>
                    <a:pt x="168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99" y="0"/>
                  </a:lnTo>
                  <a:close/>
                  <a:moveTo>
                    <a:pt x="1067" y="0"/>
                  </a:moveTo>
                  <a:lnTo>
                    <a:pt x="1065" y="48"/>
                  </a:lnTo>
                  <a:lnTo>
                    <a:pt x="1077" y="96"/>
                  </a:lnTo>
                  <a:lnTo>
                    <a:pt x="1079" y="99"/>
                  </a:lnTo>
                  <a:lnTo>
                    <a:pt x="1104" y="146"/>
                  </a:lnTo>
                  <a:lnTo>
                    <a:pt x="1123" y="178"/>
                  </a:lnTo>
                  <a:lnTo>
                    <a:pt x="1139" y="194"/>
                  </a:lnTo>
                  <a:lnTo>
                    <a:pt x="1169" y="228"/>
                  </a:lnTo>
                  <a:lnTo>
                    <a:pt x="1183" y="241"/>
                  </a:lnTo>
                  <a:lnTo>
                    <a:pt x="1213" y="272"/>
                  </a:lnTo>
                  <a:lnTo>
                    <a:pt x="1236" y="291"/>
                  </a:lnTo>
                  <a:lnTo>
                    <a:pt x="1258" y="309"/>
                  </a:lnTo>
                  <a:lnTo>
                    <a:pt x="1304" y="339"/>
                  </a:lnTo>
                  <a:lnTo>
                    <a:pt x="1304" y="339"/>
                  </a:lnTo>
                  <a:lnTo>
                    <a:pt x="1348" y="361"/>
                  </a:lnTo>
                  <a:lnTo>
                    <a:pt x="1394" y="374"/>
                  </a:lnTo>
                  <a:lnTo>
                    <a:pt x="1438" y="380"/>
                  </a:lnTo>
                  <a:lnTo>
                    <a:pt x="1484" y="376"/>
                  </a:lnTo>
                  <a:lnTo>
                    <a:pt x="1528" y="362"/>
                  </a:lnTo>
                  <a:lnTo>
                    <a:pt x="1569" y="339"/>
                  </a:lnTo>
                  <a:lnTo>
                    <a:pt x="1572" y="337"/>
                  </a:lnTo>
                  <a:lnTo>
                    <a:pt x="1618" y="299"/>
                  </a:lnTo>
                  <a:lnTo>
                    <a:pt x="1625" y="291"/>
                  </a:lnTo>
                  <a:lnTo>
                    <a:pt x="1663" y="241"/>
                  </a:lnTo>
                  <a:lnTo>
                    <a:pt x="1663" y="241"/>
                  </a:lnTo>
                  <a:lnTo>
                    <a:pt x="1687" y="194"/>
                  </a:lnTo>
                  <a:lnTo>
                    <a:pt x="1707" y="146"/>
                  </a:lnTo>
                  <a:lnTo>
                    <a:pt x="1709" y="142"/>
                  </a:lnTo>
                  <a:lnTo>
                    <a:pt x="1717" y="96"/>
                  </a:lnTo>
                  <a:lnTo>
                    <a:pt x="1726" y="48"/>
                  </a:lnTo>
                  <a:lnTo>
                    <a:pt x="172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67" y="0"/>
                  </a:lnTo>
                  <a:close/>
                  <a:moveTo>
                    <a:pt x="1289" y="0"/>
                  </a:moveTo>
                  <a:lnTo>
                    <a:pt x="1258" y="13"/>
                  </a:lnTo>
                  <a:lnTo>
                    <a:pt x="1254" y="0"/>
                  </a:lnTo>
                  <a:lnTo>
                    <a:pt x="1289" y="0"/>
                  </a:lnTo>
                  <a:close/>
                </a:path>
              </a:pathLst>
            </a:custGeom>
            <a:solidFill>
              <a:srgbClr val="0024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4" name="Freeform 146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065" y="48"/>
                </a:cxn>
                <a:cxn ang="0">
                  <a:pos x="1079" y="99"/>
                </a:cxn>
                <a:cxn ang="0">
                  <a:pos x="1123" y="178"/>
                </a:cxn>
                <a:cxn ang="0">
                  <a:pos x="1169" y="228"/>
                </a:cxn>
                <a:cxn ang="0">
                  <a:pos x="1213" y="272"/>
                </a:cxn>
                <a:cxn ang="0">
                  <a:pos x="1258" y="309"/>
                </a:cxn>
                <a:cxn ang="0">
                  <a:pos x="1304" y="339"/>
                </a:cxn>
                <a:cxn ang="0">
                  <a:pos x="1394" y="374"/>
                </a:cxn>
                <a:cxn ang="0">
                  <a:pos x="1484" y="376"/>
                </a:cxn>
                <a:cxn ang="0">
                  <a:pos x="1569" y="339"/>
                </a:cxn>
                <a:cxn ang="0">
                  <a:pos x="1618" y="299"/>
                </a:cxn>
                <a:cxn ang="0">
                  <a:pos x="1663" y="241"/>
                </a:cxn>
                <a:cxn ang="0">
                  <a:pos x="1687" y="194"/>
                </a:cxn>
                <a:cxn ang="0">
                  <a:pos x="1709" y="142"/>
                </a:cxn>
                <a:cxn ang="0">
                  <a:pos x="1726" y="48"/>
                </a:cxn>
                <a:cxn ang="0">
                  <a:pos x="6382" y="0"/>
                </a:cxn>
                <a:cxn ang="0">
                  <a:pos x="0" y="583"/>
                </a:cxn>
                <a:cxn ang="0">
                  <a:pos x="1067" y="0"/>
                </a:cxn>
                <a:cxn ang="0">
                  <a:pos x="1258" y="13"/>
                </a:cxn>
                <a:cxn ang="0">
                  <a:pos x="1289" y="0"/>
                </a:cxn>
                <a:cxn ang="0">
                  <a:pos x="1044" y="48"/>
                </a:cxn>
                <a:cxn ang="0">
                  <a:pos x="1063" y="146"/>
                </a:cxn>
                <a:cxn ang="0">
                  <a:pos x="1079" y="199"/>
                </a:cxn>
                <a:cxn ang="0">
                  <a:pos x="1123" y="284"/>
                </a:cxn>
                <a:cxn ang="0">
                  <a:pos x="1164" y="339"/>
                </a:cxn>
                <a:cxn ang="0">
                  <a:pos x="1208" y="387"/>
                </a:cxn>
                <a:cxn ang="0">
                  <a:pos x="1258" y="432"/>
                </a:cxn>
                <a:cxn ang="0">
                  <a:pos x="1304" y="460"/>
                </a:cxn>
                <a:cxn ang="0">
                  <a:pos x="1362" y="485"/>
                </a:cxn>
                <a:cxn ang="0">
                  <a:pos x="1438" y="499"/>
                </a:cxn>
                <a:cxn ang="0">
                  <a:pos x="1507" y="485"/>
                </a:cxn>
                <a:cxn ang="0">
                  <a:pos x="1572" y="457"/>
                </a:cxn>
                <a:cxn ang="0">
                  <a:pos x="1618" y="422"/>
                </a:cxn>
                <a:cxn ang="0">
                  <a:pos x="1663" y="374"/>
                </a:cxn>
                <a:cxn ang="0">
                  <a:pos x="1709" y="307"/>
                </a:cxn>
                <a:cxn ang="0">
                  <a:pos x="1735" y="241"/>
                </a:cxn>
                <a:cxn ang="0">
                  <a:pos x="1753" y="165"/>
                </a:cxn>
                <a:cxn ang="0">
                  <a:pos x="1756" y="96"/>
                </a:cxn>
                <a:cxn ang="0">
                  <a:pos x="1753" y="0"/>
                </a:cxn>
                <a:cxn ang="0">
                  <a:pos x="6382" y="583"/>
                </a:cxn>
                <a:cxn ang="0">
                  <a:pos x="0" y="0"/>
                </a:cxn>
              </a:cxnLst>
              <a:rect l="0" t="0" r="r" b="b"/>
              <a:pathLst>
                <a:path w="6382" h="583">
                  <a:moveTo>
                    <a:pt x="1067" y="0"/>
                  </a:moveTo>
                  <a:lnTo>
                    <a:pt x="1065" y="48"/>
                  </a:lnTo>
                  <a:lnTo>
                    <a:pt x="1077" y="96"/>
                  </a:lnTo>
                  <a:lnTo>
                    <a:pt x="1079" y="99"/>
                  </a:lnTo>
                  <a:lnTo>
                    <a:pt x="1104" y="146"/>
                  </a:lnTo>
                  <a:lnTo>
                    <a:pt x="1123" y="178"/>
                  </a:lnTo>
                  <a:lnTo>
                    <a:pt x="1139" y="194"/>
                  </a:lnTo>
                  <a:lnTo>
                    <a:pt x="1169" y="228"/>
                  </a:lnTo>
                  <a:lnTo>
                    <a:pt x="1183" y="241"/>
                  </a:lnTo>
                  <a:lnTo>
                    <a:pt x="1213" y="272"/>
                  </a:lnTo>
                  <a:lnTo>
                    <a:pt x="1236" y="291"/>
                  </a:lnTo>
                  <a:lnTo>
                    <a:pt x="1258" y="309"/>
                  </a:lnTo>
                  <a:lnTo>
                    <a:pt x="1304" y="339"/>
                  </a:lnTo>
                  <a:lnTo>
                    <a:pt x="1304" y="339"/>
                  </a:lnTo>
                  <a:lnTo>
                    <a:pt x="1348" y="361"/>
                  </a:lnTo>
                  <a:lnTo>
                    <a:pt x="1394" y="374"/>
                  </a:lnTo>
                  <a:lnTo>
                    <a:pt x="1438" y="380"/>
                  </a:lnTo>
                  <a:lnTo>
                    <a:pt x="1484" y="376"/>
                  </a:lnTo>
                  <a:lnTo>
                    <a:pt x="1528" y="362"/>
                  </a:lnTo>
                  <a:lnTo>
                    <a:pt x="1569" y="339"/>
                  </a:lnTo>
                  <a:lnTo>
                    <a:pt x="1572" y="337"/>
                  </a:lnTo>
                  <a:lnTo>
                    <a:pt x="1618" y="299"/>
                  </a:lnTo>
                  <a:lnTo>
                    <a:pt x="1625" y="291"/>
                  </a:lnTo>
                  <a:lnTo>
                    <a:pt x="1663" y="241"/>
                  </a:lnTo>
                  <a:lnTo>
                    <a:pt x="1663" y="241"/>
                  </a:lnTo>
                  <a:lnTo>
                    <a:pt x="1687" y="194"/>
                  </a:lnTo>
                  <a:lnTo>
                    <a:pt x="1707" y="146"/>
                  </a:lnTo>
                  <a:lnTo>
                    <a:pt x="1709" y="142"/>
                  </a:lnTo>
                  <a:lnTo>
                    <a:pt x="1717" y="96"/>
                  </a:lnTo>
                  <a:lnTo>
                    <a:pt x="1726" y="48"/>
                  </a:lnTo>
                  <a:lnTo>
                    <a:pt x="172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67" y="0"/>
                  </a:lnTo>
                  <a:close/>
                  <a:moveTo>
                    <a:pt x="1289" y="0"/>
                  </a:moveTo>
                  <a:lnTo>
                    <a:pt x="1258" y="13"/>
                  </a:lnTo>
                  <a:lnTo>
                    <a:pt x="1254" y="0"/>
                  </a:lnTo>
                  <a:lnTo>
                    <a:pt x="1289" y="0"/>
                  </a:lnTo>
                  <a:close/>
                  <a:moveTo>
                    <a:pt x="1047" y="0"/>
                  </a:moveTo>
                  <a:lnTo>
                    <a:pt x="1044" y="48"/>
                  </a:lnTo>
                  <a:lnTo>
                    <a:pt x="1053" y="96"/>
                  </a:lnTo>
                  <a:lnTo>
                    <a:pt x="1063" y="146"/>
                  </a:lnTo>
                  <a:lnTo>
                    <a:pt x="1077" y="194"/>
                  </a:lnTo>
                  <a:lnTo>
                    <a:pt x="1079" y="199"/>
                  </a:lnTo>
                  <a:lnTo>
                    <a:pt x="1100" y="241"/>
                  </a:lnTo>
                  <a:lnTo>
                    <a:pt x="1123" y="284"/>
                  </a:lnTo>
                  <a:lnTo>
                    <a:pt x="1129" y="291"/>
                  </a:lnTo>
                  <a:lnTo>
                    <a:pt x="1164" y="339"/>
                  </a:lnTo>
                  <a:lnTo>
                    <a:pt x="1169" y="345"/>
                  </a:lnTo>
                  <a:lnTo>
                    <a:pt x="1208" y="387"/>
                  </a:lnTo>
                  <a:lnTo>
                    <a:pt x="1213" y="393"/>
                  </a:lnTo>
                  <a:lnTo>
                    <a:pt x="1258" y="432"/>
                  </a:lnTo>
                  <a:lnTo>
                    <a:pt x="1267" y="437"/>
                  </a:lnTo>
                  <a:lnTo>
                    <a:pt x="1304" y="460"/>
                  </a:lnTo>
                  <a:lnTo>
                    <a:pt x="1348" y="481"/>
                  </a:lnTo>
                  <a:lnTo>
                    <a:pt x="1362" y="485"/>
                  </a:lnTo>
                  <a:lnTo>
                    <a:pt x="1394" y="495"/>
                  </a:lnTo>
                  <a:lnTo>
                    <a:pt x="1438" y="499"/>
                  </a:lnTo>
                  <a:lnTo>
                    <a:pt x="1484" y="493"/>
                  </a:lnTo>
                  <a:lnTo>
                    <a:pt x="1507" y="485"/>
                  </a:lnTo>
                  <a:lnTo>
                    <a:pt x="1528" y="480"/>
                  </a:lnTo>
                  <a:lnTo>
                    <a:pt x="1572" y="457"/>
                  </a:lnTo>
                  <a:lnTo>
                    <a:pt x="1599" y="437"/>
                  </a:lnTo>
                  <a:lnTo>
                    <a:pt x="1618" y="422"/>
                  </a:lnTo>
                  <a:lnTo>
                    <a:pt x="1650" y="387"/>
                  </a:lnTo>
                  <a:lnTo>
                    <a:pt x="1663" y="374"/>
                  </a:lnTo>
                  <a:lnTo>
                    <a:pt x="1687" y="339"/>
                  </a:lnTo>
                  <a:lnTo>
                    <a:pt x="1709" y="307"/>
                  </a:lnTo>
                  <a:lnTo>
                    <a:pt x="1716" y="291"/>
                  </a:lnTo>
                  <a:lnTo>
                    <a:pt x="1735" y="241"/>
                  </a:lnTo>
                  <a:lnTo>
                    <a:pt x="1748" y="194"/>
                  </a:lnTo>
                  <a:lnTo>
                    <a:pt x="1753" y="165"/>
                  </a:lnTo>
                  <a:lnTo>
                    <a:pt x="1755" y="146"/>
                  </a:lnTo>
                  <a:lnTo>
                    <a:pt x="1756" y="96"/>
                  </a:lnTo>
                  <a:lnTo>
                    <a:pt x="1756" y="48"/>
                  </a:lnTo>
                  <a:lnTo>
                    <a:pt x="175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003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5" name="Freeform 147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044" y="48"/>
                </a:cxn>
                <a:cxn ang="0">
                  <a:pos x="1063" y="146"/>
                </a:cxn>
                <a:cxn ang="0">
                  <a:pos x="1079" y="199"/>
                </a:cxn>
                <a:cxn ang="0">
                  <a:pos x="1123" y="284"/>
                </a:cxn>
                <a:cxn ang="0">
                  <a:pos x="1164" y="339"/>
                </a:cxn>
                <a:cxn ang="0">
                  <a:pos x="1208" y="387"/>
                </a:cxn>
                <a:cxn ang="0">
                  <a:pos x="1258" y="432"/>
                </a:cxn>
                <a:cxn ang="0">
                  <a:pos x="1304" y="460"/>
                </a:cxn>
                <a:cxn ang="0">
                  <a:pos x="1362" y="485"/>
                </a:cxn>
                <a:cxn ang="0">
                  <a:pos x="1438" y="499"/>
                </a:cxn>
                <a:cxn ang="0">
                  <a:pos x="1507" y="485"/>
                </a:cxn>
                <a:cxn ang="0">
                  <a:pos x="1572" y="457"/>
                </a:cxn>
                <a:cxn ang="0">
                  <a:pos x="1618" y="422"/>
                </a:cxn>
                <a:cxn ang="0">
                  <a:pos x="1663" y="374"/>
                </a:cxn>
                <a:cxn ang="0">
                  <a:pos x="1709" y="307"/>
                </a:cxn>
                <a:cxn ang="0">
                  <a:pos x="1735" y="241"/>
                </a:cxn>
                <a:cxn ang="0">
                  <a:pos x="1753" y="165"/>
                </a:cxn>
                <a:cxn ang="0">
                  <a:pos x="1756" y="96"/>
                </a:cxn>
                <a:cxn ang="0">
                  <a:pos x="1753" y="0"/>
                </a:cxn>
                <a:cxn ang="0">
                  <a:pos x="6382" y="583"/>
                </a:cxn>
                <a:cxn ang="0">
                  <a:pos x="0" y="0"/>
                </a:cxn>
                <a:cxn ang="0">
                  <a:pos x="1030" y="0"/>
                </a:cxn>
                <a:cxn ang="0">
                  <a:pos x="1028" y="96"/>
                </a:cxn>
                <a:cxn ang="0">
                  <a:pos x="1033" y="178"/>
                </a:cxn>
                <a:cxn ang="0">
                  <a:pos x="1045" y="241"/>
                </a:cxn>
                <a:cxn ang="0">
                  <a:pos x="1079" y="336"/>
                </a:cxn>
                <a:cxn ang="0">
                  <a:pos x="1106" y="387"/>
                </a:cxn>
                <a:cxn ang="0">
                  <a:pos x="1136" y="437"/>
                </a:cxn>
                <a:cxn ang="0">
                  <a:pos x="1169" y="485"/>
                </a:cxn>
                <a:cxn ang="0">
                  <a:pos x="1213" y="537"/>
                </a:cxn>
                <a:cxn ang="0">
                  <a:pos x="1261" y="583"/>
                </a:cxn>
                <a:cxn ang="0">
                  <a:pos x="0" y="0"/>
                </a:cxn>
                <a:cxn ang="0">
                  <a:pos x="1610" y="583"/>
                </a:cxn>
                <a:cxn ang="0">
                  <a:pos x="1657" y="533"/>
                </a:cxn>
                <a:cxn ang="0">
                  <a:pos x="1694" y="485"/>
                </a:cxn>
                <a:cxn ang="0">
                  <a:pos x="1725" y="437"/>
                </a:cxn>
                <a:cxn ang="0">
                  <a:pos x="1753" y="382"/>
                </a:cxn>
                <a:cxn ang="0">
                  <a:pos x="1785" y="291"/>
                </a:cxn>
                <a:cxn ang="0">
                  <a:pos x="1797" y="194"/>
                </a:cxn>
                <a:cxn ang="0">
                  <a:pos x="1788" y="96"/>
                </a:cxn>
                <a:cxn ang="0">
                  <a:pos x="1776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1047" y="0"/>
                  </a:moveTo>
                  <a:lnTo>
                    <a:pt x="1044" y="48"/>
                  </a:lnTo>
                  <a:lnTo>
                    <a:pt x="1053" y="96"/>
                  </a:lnTo>
                  <a:lnTo>
                    <a:pt x="1063" y="146"/>
                  </a:lnTo>
                  <a:lnTo>
                    <a:pt x="1077" y="194"/>
                  </a:lnTo>
                  <a:lnTo>
                    <a:pt x="1079" y="199"/>
                  </a:lnTo>
                  <a:lnTo>
                    <a:pt x="1100" y="241"/>
                  </a:lnTo>
                  <a:lnTo>
                    <a:pt x="1123" y="284"/>
                  </a:lnTo>
                  <a:lnTo>
                    <a:pt x="1129" y="291"/>
                  </a:lnTo>
                  <a:lnTo>
                    <a:pt x="1164" y="339"/>
                  </a:lnTo>
                  <a:lnTo>
                    <a:pt x="1169" y="345"/>
                  </a:lnTo>
                  <a:lnTo>
                    <a:pt x="1208" y="387"/>
                  </a:lnTo>
                  <a:lnTo>
                    <a:pt x="1213" y="393"/>
                  </a:lnTo>
                  <a:lnTo>
                    <a:pt x="1258" y="432"/>
                  </a:lnTo>
                  <a:lnTo>
                    <a:pt x="1267" y="437"/>
                  </a:lnTo>
                  <a:lnTo>
                    <a:pt x="1304" y="460"/>
                  </a:lnTo>
                  <a:lnTo>
                    <a:pt x="1348" y="481"/>
                  </a:lnTo>
                  <a:lnTo>
                    <a:pt x="1362" y="485"/>
                  </a:lnTo>
                  <a:lnTo>
                    <a:pt x="1394" y="495"/>
                  </a:lnTo>
                  <a:lnTo>
                    <a:pt x="1438" y="499"/>
                  </a:lnTo>
                  <a:lnTo>
                    <a:pt x="1484" y="493"/>
                  </a:lnTo>
                  <a:lnTo>
                    <a:pt x="1507" y="485"/>
                  </a:lnTo>
                  <a:lnTo>
                    <a:pt x="1528" y="480"/>
                  </a:lnTo>
                  <a:lnTo>
                    <a:pt x="1572" y="457"/>
                  </a:lnTo>
                  <a:lnTo>
                    <a:pt x="1599" y="437"/>
                  </a:lnTo>
                  <a:lnTo>
                    <a:pt x="1618" y="422"/>
                  </a:lnTo>
                  <a:lnTo>
                    <a:pt x="1650" y="387"/>
                  </a:lnTo>
                  <a:lnTo>
                    <a:pt x="1663" y="374"/>
                  </a:lnTo>
                  <a:lnTo>
                    <a:pt x="1687" y="339"/>
                  </a:lnTo>
                  <a:lnTo>
                    <a:pt x="1709" y="307"/>
                  </a:lnTo>
                  <a:lnTo>
                    <a:pt x="1716" y="291"/>
                  </a:lnTo>
                  <a:lnTo>
                    <a:pt x="1735" y="241"/>
                  </a:lnTo>
                  <a:lnTo>
                    <a:pt x="1748" y="194"/>
                  </a:lnTo>
                  <a:lnTo>
                    <a:pt x="1753" y="165"/>
                  </a:lnTo>
                  <a:lnTo>
                    <a:pt x="1755" y="146"/>
                  </a:lnTo>
                  <a:lnTo>
                    <a:pt x="1756" y="96"/>
                  </a:lnTo>
                  <a:lnTo>
                    <a:pt x="1756" y="48"/>
                  </a:lnTo>
                  <a:lnTo>
                    <a:pt x="175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47" y="0"/>
                  </a:lnTo>
                  <a:close/>
                  <a:moveTo>
                    <a:pt x="1030" y="0"/>
                  </a:moveTo>
                  <a:lnTo>
                    <a:pt x="1026" y="48"/>
                  </a:lnTo>
                  <a:lnTo>
                    <a:pt x="1028" y="96"/>
                  </a:lnTo>
                  <a:lnTo>
                    <a:pt x="1031" y="146"/>
                  </a:lnTo>
                  <a:lnTo>
                    <a:pt x="1033" y="178"/>
                  </a:lnTo>
                  <a:lnTo>
                    <a:pt x="1035" y="194"/>
                  </a:lnTo>
                  <a:lnTo>
                    <a:pt x="1045" y="241"/>
                  </a:lnTo>
                  <a:lnTo>
                    <a:pt x="1061" y="291"/>
                  </a:lnTo>
                  <a:lnTo>
                    <a:pt x="1079" y="336"/>
                  </a:lnTo>
                  <a:lnTo>
                    <a:pt x="1081" y="339"/>
                  </a:lnTo>
                  <a:lnTo>
                    <a:pt x="1106" y="387"/>
                  </a:lnTo>
                  <a:lnTo>
                    <a:pt x="1123" y="420"/>
                  </a:lnTo>
                  <a:lnTo>
                    <a:pt x="1136" y="437"/>
                  </a:lnTo>
                  <a:lnTo>
                    <a:pt x="1169" y="483"/>
                  </a:lnTo>
                  <a:lnTo>
                    <a:pt x="1169" y="485"/>
                  </a:lnTo>
                  <a:lnTo>
                    <a:pt x="1212" y="533"/>
                  </a:lnTo>
                  <a:lnTo>
                    <a:pt x="1213" y="537"/>
                  </a:lnTo>
                  <a:lnTo>
                    <a:pt x="1258" y="581"/>
                  </a:lnTo>
                  <a:lnTo>
                    <a:pt x="126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30" y="0"/>
                  </a:lnTo>
                  <a:close/>
                  <a:moveTo>
                    <a:pt x="1610" y="583"/>
                  </a:moveTo>
                  <a:lnTo>
                    <a:pt x="1618" y="576"/>
                  </a:lnTo>
                  <a:lnTo>
                    <a:pt x="1657" y="533"/>
                  </a:lnTo>
                  <a:lnTo>
                    <a:pt x="1663" y="528"/>
                  </a:lnTo>
                  <a:lnTo>
                    <a:pt x="1694" y="485"/>
                  </a:lnTo>
                  <a:lnTo>
                    <a:pt x="1709" y="466"/>
                  </a:lnTo>
                  <a:lnTo>
                    <a:pt x="1725" y="437"/>
                  </a:lnTo>
                  <a:lnTo>
                    <a:pt x="1749" y="387"/>
                  </a:lnTo>
                  <a:lnTo>
                    <a:pt x="1753" y="382"/>
                  </a:lnTo>
                  <a:lnTo>
                    <a:pt x="1769" y="339"/>
                  </a:lnTo>
                  <a:lnTo>
                    <a:pt x="1785" y="291"/>
                  </a:lnTo>
                  <a:lnTo>
                    <a:pt x="1793" y="241"/>
                  </a:lnTo>
                  <a:lnTo>
                    <a:pt x="1797" y="194"/>
                  </a:lnTo>
                  <a:lnTo>
                    <a:pt x="1795" y="146"/>
                  </a:lnTo>
                  <a:lnTo>
                    <a:pt x="1788" y="96"/>
                  </a:lnTo>
                  <a:lnTo>
                    <a:pt x="1781" y="48"/>
                  </a:lnTo>
                  <a:lnTo>
                    <a:pt x="1776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610" y="583"/>
                  </a:lnTo>
                  <a:close/>
                </a:path>
              </a:pathLst>
            </a:custGeom>
            <a:solidFill>
              <a:srgbClr val="005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6" name="Freeform 148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026" y="48"/>
                </a:cxn>
                <a:cxn ang="0">
                  <a:pos x="1031" y="146"/>
                </a:cxn>
                <a:cxn ang="0">
                  <a:pos x="1035" y="194"/>
                </a:cxn>
                <a:cxn ang="0">
                  <a:pos x="1061" y="291"/>
                </a:cxn>
                <a:cxn ang="0">
                  <a:pos x="1081" y="339"/>
                </a:cxn>
                <a:cxn ang="0">
                  <a:pos x="1123" y="420"/>
                </a:cxn>
                <a:cxn ang="0">
                  <a:pos x="1169" y="483"/>
                </a:cxn>
                <a:cxn ang="0">
                  <a:pos x="1212" y="533"/>
                </a:cxn>
                <a:cxn ang="0">
                  <a:pos x="1258" y="581"/>
                </a:cxn>
                <a:cxn ang="0">
                  <a:pos x="0" y="583"/>
                </a:cxn>
                <a:cxn ang="0">
                  <a:pos x="1030" y="0"/>
                </a:cxn>
                <a:cxn ang="0">
                  <a:pos x="1618" y="576"/>
                </a:cxn>
                <a:cxn ang="0">
                  <a:pos x="1663" y="528"/>
                </a:cxn>
                <a:cxn ang="0">
                  <a:pos x="1709" y="466"/>
                </a:cxn>
                <a:cxn ang="0">
                  <a:pos x="1749" y="387"/>
                </a:cxn>
                <a:cxn ang="0">
                  <a:pos x="1769" y="339"/>
                </a:cxn>
                <a:cxn ang="0">
                  <a:pos x="1793" y="241"/>
                </a:cxn>
                <a:cxn ang="0">
                  <a:pos x="1795" y="146"/>
                </a:cxn>
                <a:cxn ang="0">
                  <a:pos x="1781" y="48"/>
                </a:cxn>
                <a:cxn ang="0">
                  <a:pos x="6382" y="0"/>
                </a:cxn>
                <a:cxn ang="0">
                  <a:pos x="1610" y="583"/>
                </a:cxn>
                <a:cxn ang="0">
                  <a:pos x="1012" y="48"/>
                </a:cxn>
                <a:cxn ang="0">
                  <a:pos x="1003" y="146"/>
                </a:cxn>
                <a:cxn ang="0">
                  <a:pos x="1001" y="241"/>
                </a:cxn>
                <a:cxn ang="0">
                  <a:pos x="1015" y="339"/>
                </a:cxn>
                <a:cxn ang="0">
                  <a:pos x="1033" y="403"/>
                </a:cxn>
                <a:cxn ang="0">
                  <a:pos x="1067" y="485"/>
                </a:cxn>
                <a:cxn ang="0">
                  <a:pos x="1088" y="533"/>
                </a:cxn>
                <a:cxn ang="0">
                  <a:pos x="0" y="583"/>
                </a:cxn>
                <a:cxn ang="0">
                  <a:pos x="1015" y="0"/>
                </a:cxn>
                <a:cxn ang="0">
                  <a:pos x="1781" y="533"/>
                </a:cxn>
                <a:cxn ang="0">
                  <a:pos x="1801" y="485"/>
                </a:cxn>
                <a:cxn ang="0">
                  <a:pos x="1829" y="387"/>
                </a:cxn>
                <a:cxn ang="0">
                  <a:pos x="1843" y="305"/>
                </a:cxn>
                <a:cxn ang="0">
                  <a:pos x="1845" y="241"/>
                </a:cxn>
                <a:cxn ang="0">
                  <a:pos x="1841" y="194"/>
                </a:cxn>
                <a:cxn ang="0">
                  <a:pos x="1818" y="96"/>
                </a:cxn>
                <a:cxn ang="0">
                  <a:pos x="1797" y="0"/>
                </a:cxn>
                <a:cxn ang="0">
                  <a:pos x="6382" y="0"/>
                </a:cxn>
                <a:cxn ang="0">
                  <a:pos x="1760" y="583"/>
                </a:cxn>
              </a:cxnLst>
              <a:rect l="0" t="0" r="r" b="b"/>
              <a:pathLst>
                <a:path w="6382" h="583">
                  <a:moveTo>
                    <a:pt x="1030" y="0"/>
                  </a:moveTo>
                  <a:lnTo>
                    <a:pt x="1026" y="48"/>
                  </a:lnTo>
                  <a:lnTo>
                    <a:pt x="1028" y="96"/>
                  </a:lnTo>
                  <a:lnTo>
                    <a:pt x="1031" y="146"/>
                  </a:lnTo>
                  <a:lnTo>
                    <a:pt x="1033" y="178"/>
                  </a:lnTo>
                  <a:lnTo>
                    <a:pt x="1035" y="194"/>
                  </a:lnTo>
                  <a:lnTo>
                    <a:pt x="1045" y="241"/>
                  </a:lnTo>
                  <a:lnTo>
                    <a:pt x="1061" y="291"/>
                  </a:lnTo>
                  <a:lnTo>
                    <a:pt x="1079" y="336"/>
                  </a:lnTo>
                  <a:lnTo>
                    <a:pt x="1081" y="339"/>
                  </a:lnTo>
                  <a:lnTo>
                    <a:pt x="1106" y="387"/>
                  </a:lnTo>
                  <a:lnTo>
                    <a:pt x="1123" y="420"/>
                  </a:lnTo>
                  <a:lnTo>
                    <a:pt x="1136" y="437"/>
                  </a:lnTo>
                  <a:lnTo>
                    <a:pt x="1169" y="483"/>
                  </a:lnTo>
                  <a:lnTo>
                    <a:pt x="1169" y="485"/>
                  </a:lnTo>
                  <a:lnTo>
                    <a:pt x="1212" y="533"/>
                  </a:lnTo>
                  <a:lnTo>
                    <a:pt x="1213" y="537"/>
                  </a:lnTo>
                  <a:lnTo>
                    <a:pt x="1258" y="581"/>
                  </a:lnTo>
                  <a:lnTo>
                    <a:pt x="126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30" y="0"/>
                  </a:lnTo>
                  <a:close/>
                  <a:moveTo>
                    <a:pt x="1610" y="583"/>
                  </a:moveTo>
                  <a:lnTo>
                    <a:pt x="1618" y="576"/>
                  </a:lnTo>
                  <a:lnTo>
                    <a:pt x="1657" y="533"/>
                  </a:lnTo>
                  <a:lnTo>
                    <a:pt x="1663" y="528"/>
                  </a:lnTo>
                  <a:lnTo>
                    <a:pt x="1694" y="485"/>
                  </a:lnTo>
                  <a:lnTo>
                    <a:pt x="1709" y="466"/>
                  </a:lnTo>
                  <a:lnTo>
                    <a:pt x="1725" y="437"/>
                  </a:lnTo>
                  <a:lnTo>
                    <a:pt x="1749" y="387"/>
                  </a:lnTo>
                  <a:lnTo>
                    <a:pt x="1753" y="382"/>
                  </a:lnTo>
                  <a:lnTo>
                    <a:pt x="1769" y="339"/>
                  </a:lnTo>
                  <a:lnTo>
                    <a:pt x="1785" y="291"/>
                  </a:lnTo>
                  <a:lnTo>
                    <a:pt x="1793" y="241"/>
                  </a:lnTo>
                  <a:lnTo>
                    <a:pt x="1797" y="194"/>
                  </a:lnTo>
                  <a:lnTo>
                    <a:pt x="1795" y="146"/>
                  </a:lnTo>
                  <a:lnTo>
                    <a:pt x="1788" y="96"/>
                  </a:lnTo>
                  <a:lnTo>
                    <a:pt x="1781" y="48"/>
                  </a:lnTo>
                  <a:lnTo>
                    <a:pt x="1776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610" y="583"/>
                  </a:lnTo>
                  <a:close/>
                  <a:moveTo>
                    <a:pt x="1015" y="0"/>
                  </a:moveTo>
                  <a:lnTo>
                    <a:pt x="1012" y="48"/>
                  </a:lnTo>
                  <a:lnTo>
                    <a:pt x="1008" y="96"/>
                  </a:lnTo>
                  <a:lnTo>
                    <a:pt x="1003" y="146"/>
                  </a:lnTo>
                  <a:lnTo>
                    <a:pt x="999" y="194"/>
                  </a:lnTo>
                  <a:lnTo>
                    <a:pt x="1001" y="241"/>
                  </a:lnTo>
                  <a:lnTo>
                    <a:pt x="1007" y="291"/>
                  </a:lnTo>
                  <a:lnTo>
                    <a:pt x="1015" y="339"/>
                  </a:lnTo>
                  <a:lnTo>
                    <a:pt x="1030" y="387"/>
                  </a:lnTo>
                  <a:lnTo>
                    <a:pt x="1033" y="403"/>
                  </a:lnTo>
                  <a:lnTo>
                    <a:pt x="1047" y="437"/>
                  </a:lnTo>
                  <a:lnTo>
                    <a:pt x="1067" y="485"/>
                  </a:lnTo>
                  <a:lnTo>
                    <a:pt x="1079" y="516"/>
                  </a:lnTo>
                  <a:lnTo>
                    <a:pt x="1088" y="533"/>
                  </a:lnTo>
                  <a:lnTo>
                    <a:pt x="111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15" y="0"/>
                  </a:lnTo>
                  <a:close/>
                  <a:moveTo>
                    <a:pt x="1760" y="583"/>
                  </a:moveTo>
                  <a:lnTo>
                    <a:pt x="1781" y="533"/>
                  </a:lnTo>
                  <a:lnTo>
                    <a:pt x="1797" y="491"/>
                  </a:lnTo>
                  <a:lnTo>
                    <a:pt x="1801" y="485"/>
                  </a:lnTo>
                  <a:lnTo>
                    <a:pt x="1816" y="437"/>
                  </a:lnTo>
                  <a:lnTo>
                    <a:pt x="1829" y="387"/>
                  </a:lnTo>
                  <a:lnTo>
                    <a:pt x="1838" y="339"/>
                  </a:lnTo>
                  <a:lnTo>
                    <a:pt x="1843" y="305"/>
                  </a:lnTo>
                  <a:lnTo>
                    <a:pt x="1845" y="291"/>
                  </a:lnTo>
                  <a:lnTo>
                    <a:pt x="1845" y="241"/>
                  </a:lnTo>
                  <a:lnTo>
                    <a:pt x="1843" y="207"/>
                  </a:lnTo>
                  <a:lnTo>
                    <a:pt x="1841" y="194"/>
                  </a:lnTo>
                  <a:lnTo>
                    <a:pt x="1832" y="146"/>
                  </a:lnTo>
                  <a:lnTo>
                    <a:pt x="1818" y="96"/>
                  </a:lnTo>
                  <a:lnTo>
                    <a:pt x="1804" y="48"/>
                  </a:lnTo>
                  <a:lnTo>
                    <a:pt x="1797" y="0"/>
                  </a:lnTo>
                  <a:lnTo>
                    <a:pt x="1797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760" y="583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7" name="Freeform 149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1012" y="48"/>
                </a:cxn>
                <a:cxn ang="0">
                  <a:pos x="1003" y="146"/>
                </a:cxn>
                <a:cxn ang="0">
                  <a:pos x="1001" y="241"/>
                </a:cxn>
                <a:cxn ang="0">
                  <a:pos x="1015" y="339"/>
                </a:cxn>
                <a:cxn ang="0">
                  <a:pos x="1033" y="403"/>
                </a:cxn>
                <a:cxn ang="0">
                  <a:pos x="1067" y="485"/>
                </a:cxn>
                <a:cxn ang="0">
                  <a:pos x="1088" y="533"/>
                </a:cxn>
                <a:cxn ang="0">
                  <a:pos x="0" y="583"/>
                </a:cxn>
                <a:cxn ang="0">
                  <a:pos x="1015" y="0"/>
                </a:cxn>
                <a:cxn ang="0">
                  <a:pos x="1781" y="533"/>
                </a:cxn>
                <a:cxn ang="0">
                  <a:pos x="1801" y="485"/>
                </a:cxn>
                <a:cxn ang="0">
                  <a:pos x="1829" y="387"/>
                </a:cxn>
                <a:cxn ang="0">
                  <a:pos x="1843" y="305"/>
                </a:cxn>
                <a:cxn ang="0">
                  <a:pos x="1845" y="241"/>
                </a:cxn>
                <a:cxn ang="0">
                  <a:pos x="1841" y="194"/>
                </a:cxn>
                <a:cxn ang="0">
                  <a:pos x="1818" y="96"/>
                </a:cxn>
                <a:cxn ang="0">
                  <a:pos x="1797" y="0"/>
                </a:cxn>
                <a:cxn ang="0">
                  <a:pos x="6382" y="0"/>
                </a:cxn>
                <a:cxn ang="0">
                  <a:pos x="1760" y="583"/>
                </a:cxn>
                <a:cxn ang="0">
                  <a:pos x="998" y="48"/>
                </a:cxn>
                <a:cxn ang="0">
                  <a:pos x="989" y="101"/>
                </a:cxn>
                <a:cxn ang="0">
                  <a:pos x="964" y="194"/>
                </a:cxn>
                <a:cxn ang="0">
                  <a:pos x="955" y="291"/>
                </a:cxn>
                <a:cxn ang="0">
                  <a:pos x="962" y="387"/>
                </a:cxn>
                <a:cxn ang="0">
                  <a:pos x="982" y="485"/>
                </a:cxn>
                <a:cxn ang="0">
                  <a:pos x="994" y="533"/>
                </a:cxn>
                <a:cxn ang="0">
                  <a:pos x="0" y="583"/>
                </a:cxn>
                <a:cxn ang="0">
                  <a:pos x="1001" y="0"/>
                </a:cxn>
                <a:cxn ang="0">
                  <a:pos x="1878" y="533"/>
                </a:cxn>
                <a:cxn ang="0">
                  <a:pos x="1887" y="485"/>
                </a:cxn>
                <a:cxn ang="0">
                  <a:pos x="1900" y="387"/>
                </a:cxn>
                <a:cxn ang="0">
                  <a:pos x="1901" y="291"/>
                </a:cxn>
                <a:cxn ang="0">
                  <a:pos x="1887" y="201"/>
                </a:cxn>
                <a:cxn ang="0">
                  <a:pos x="1871" y="146"/>
                </a:cxn>
                <a:cxn ang="0">
                  <a:pos x="1843" y="82"/>
                </a:cxn>
                <a:cxn ang="0">
                  <a:pos x="1822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1015" y="0"/>
                  </a:moveTo>
                  <a:lnTo>
                    <a:pt x="1012" y="48"/>
                  </a:lnTo>
                  <a:lnTo>
                    <a:pt x="1008" y="96"/>
                  </a:lnTo>
                  <a:lnTo>
                    <a:pt x="1003" y="146"/>
                  </a:lnTo>
                  <a:lnTo>
                    <a:pt x="999" y="194"/>
                  </a:lnTo>
                  <a:lnTo>
                    <a:pt x="1001" y="241"/>
                  </a:lnTo>
                  <a:lnTo>
                    <a:pt x="1007" y="291"/>
                  </a:lnTo>
                  <a:lnTo>
                    <a:pt x="1015" y="339"/>
                  </a:lnTo>
                  <a:lnTo>
                    <a:pt x="1030" y="387"/>
                  </a:lnTo>
                  <a:lnTo>
                    <a:pt x="1033" y="403"/>
                  </a:lnTo>
                  <a:lnTo>
                    <a:pt x="1047" y="437"/>
                  </a:lnTo>
                  <a:lnTo>
                    <a:pt x="1067" y="485"/>
                  </a:lnTo>
                  <a:lnTo>
                    <a:pt x="1079" y="516"/>
                  </a:lnTo>
                  <a:lnTo>
                    <a:pt x="1088" y="533"/>
                  </a:lnTo>
                  <a:lnTo>
                    <a:pt x="111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15" y="0"/>
                  </a:lnTo>
                  <a:close/>
                  <a:moveTo>
                    <a:pt x="1760" y="583"/>
                  </a:moveTo>
                  <a:lnTo>
                    <a:pt x="1781" y="533"/>
                  </a:lnTo>
                  <a:lnTo>
                    <a:pt x="1797" y="491"/>
                  </a:lnTo>
                  <a:lnTo>
                    <a:pt x="1801" y="485"/>
                  </a:lnTo>
                  <a:lnTo>
                    <a:pt x="1816" y="437"/>
                  </a:lnTo>
                  <a:lnTo>
                    <a:pt x="1829" y="387"/>
                  </a:lnTo>
                  <a:lnTo>
                    <a:pt x="1838" y="339"/>
                  </a:lnTo>
                  <a:lnTo>
                    <a:pt x="1843" y="305"/>
                  </a:lnTo>
                  <a:lnTo>
                    <a:pt x="1845" y="291"/>
                  </a:lnTo>
                  <a:lnTo>
                    <a:pt x="1845" y="241"/>
                  </a:lnTo>
                  <a:lnTo>
                    <a:pt x="1843" y="207"/>
                  </a:lnTo>
                  <a:lnTo>
                    <a:pt x="1841" y="194"/>
                  </a:lnTo>
                  <a:lnTo>
                    <a:pt x="1832" y="146"/>
                  </a:lnTo>
                  <a:lnTo>
                    <a:pt x="1818" y="96"/>
                  </a:lnTo>
                  <a:lnTo>
                    <a:pt x="1804" y="48"/>
                  </a:lnTo>
                  <a:lnTo>
                    <a:pt x="1797" y="0"/>
                  </a:lnTo>
                  <a:lnTo>
                    <a:pt x="1797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760" y="583"/>
                  </a:lnTo>
                  <a:close/>
                  <a:moveTo>
                    <a:pt x="1001" y="0"/>
                  </a:moveTo>
                  <a:lnTo>
                    <a:pt x="998" y="48"/>
                  </a:lnTo>
                  <a:lnTo>
                    <a:pt x="989" y="96"/>
                  </a:lnTo>
                  <a:lnTo>
                    <a:pt x="989" y="101"/>
                  </a:lnTo>
                  <a:lnTo>
                    <a:pt x="975" y="146"/>
                  </a:lnTo>
                  <a:lnTo>
                    <a:pt x="964" y="194"/>
                  </a:lnTo>
                  <a:lnTo>
                    <a:pt x="957" y="241"/>
                  </a:lnTo>
                  <a:lnTo>
                    <a:pt x="955" y="291"/>
                  </a:lnTo>
                  <a:lnTo>
                    <a:pt x="957" y="339"/>
                  </a:lnTo>
                  <a:lnTo>
                    <a:pt x="962" y="387"/>
                  </a:lnTo>
                  <a:lnTo>
                    <a:pt x="971" y="437"/>
                  </a:lnTo>
                  <a:lnTo>
                    <a:pt x="982" y="485"/>
                  </a:lnTo>
                  <a:lnTo>
                    <a:pt x="989" y="516"/>
                  </a:lnTo>
                  <a:lnTo>
                    <a:pt x="994" y="533"/>
                  </a:lnTo>
                  <a:lnTo>
                    <a:pt x="1007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01" y="0"/>
                  </a:lnTo>
                  <a:close/>
                  <a:moveTo>
                    <a:pt x="1868" y="583"/>
                  </a:moveTo>
                  <a:lnTo>
                    <a:pt x="1878" y="533"/>
                  </a:lnTo>
                  <a:lnTo>
                    <a:pt x="1887" y="485"/>
                  </a:lnTo>
                  <a:lnTo>
                    <a:pt x="1887" y="485"/>
                  </a:lnTo>
                  <a:lnTo>
                    <a:pt x="1896" y="437"/>
                  </a:lnTo>
                  <a:lnTo>
                    <a:pt x="1900" y="387"/>
                  </a:lnTo>
                  <a:lnTo>
                    <a:pt x="1903" y="339"/>
                  </a:lnTo>
                  <a:lnTo>
                    <a:pt x="1901" y="291"/>
                  </a:lnTo>
                  <a:lnTo>
                    <a:pt x="1896" y="241"/>
                  </a:lnTo>
                  <a:lnTo>
                    <a:pt x="1887" y="201"/>
                  </a:lnTo>
                  <a:lnTo>
                    <a:pt x="1887" y="194"/>
                  </a:lnTo>
                  <a:lnTo>
                    <a:pt x="1871" y="146"/>
                  </a:lnTo>
                  <a:lnTo>
                    <a:pt x="1852" y="96"/>
                  </a:lnTo>
                  <a:lnTo>
                    <a:pt x="1843" y="82"/>
                  </a:lnTo>
                  <a:lnTo>
                    <a:pt x="1829" y="48"/>
                  </a:lnTo>
                  <a:lnTo>
                    <a:pt x="1822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868" y="583"/>
                  </a:lnTo>
                  <a:close/>
                </a:path>
              </a:pathLst>
            </a:custGeom>
            <a:solidFill>
              <a:srgbClr val="008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8" name="Freeform 150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998" y="48"/>
                </a:cxn>
                <a:cxn ang="0">
                  <a:pos x="989" y="101"/>
                </a:cxn>
                <a:cxn ang="0">
                  <a:pos x="964" y="194"/>
                </a:cxn>
                <a:cxn ang="0">
                  <a:pos x="955" y="291"/>
                </a:cxn>
                <a:cxn ang="0">
                  <a:pos x="962" y="387"/>
                </a:cxn>
                <a:cxn ang="0">
                  <a:pos x="982" y="485"/>
                </a:cxn>
                <a:cxn ang="0">
                  <a:pos x="994" y="533"/>
                </a:cxn>
                <a:cxn ang="0">
                  <a:pos x="0" y="583"/>
                </a:cxn>
                <a:cxn ang="0">
                  <a:pos x="1001" y="0"/>
                </a:cxn>
                <a:cxn ang="0">
                  <a:pos x="1878" y="533"/>
                </a:cxn>
                <a:cxn ang="0">
                  <a:pos x="1887" y="485"/>
                </a:cxn>
                <a:cxn ang="0">
                  <a:pos x="1900" y="387"/>
                </a:cxn>
                <a:cxn ang="0">
                  <a:pos x="1901" y="291"/>
                </a:cxn>
                <a:cxn ang="0">
                  <a:pos x="1887" y="201"/>
                </a:cxn>
                <a:cxn ang="0">
                  <a:pos x="1871" y="146"/>
                </a:cxn>
                <a:cxn ang="0">
                  <a:pos x="1843" y="82"/>
                </a:cxn>
                <a:cxn ang="0">
                  <a:pos x="1822" y="0"/>
                </a:cxn>
                <a:cxn ang="0">
                  <a:pos x="6382" y="583"/>
                </a:cxn>
                <a:cxn ang="0">
                  <a:pos x="987" y="0"/>
                </a:cxn>
                <a:cxn ang="0">
                  <a:pos x="968" y="96"/>
                </a:cxn>
                <a:cxn ang="0">
                  <a:pos x="943" y="153"/>
                </a:cxn>
                <a:cxn ang="0">
                  <a:pos x="909" y="241"/>
                </a:cxn>
                <a:cxn ang="0">
                  <a:pos x="899" y="337"/>
                </a:cxn>
                <a:cxn ang="0">
                  <a:pos x="899" y="387"/>
                </a:cxn>
                <a:cxn ang="0">
                  <a:pos x="900" y="437"/>
                </a:cxn>
                <a:cxn ang="0">
                  <a:pos x="911" y="533"/>
                </a:cxn>
                <a:cxn ang="0">
                  <a:pos x="0" y="583"/>
                </a:cxn>
                <a:cxn ang="0">
                  <a:pos x="987" y="0"/>
                </a:cxn>
                <a:cxn ang="0">
                  <a:pos x="1965" y="533"/>
                </a:cxn>
                <a:cxn ang="0">
                  <a:pos x="1970" y="437"/>
                </a:cxn>
                <a:cxn ang="0">
                  <a:pos x="1967" y="339"/>
                </a:cxn>
                <a:cxn ang="0">
                  <a:pos x="1947" y="241"/>
                </a:cxn>
                <a:cxn ang="0">
                  <a:pos x="1931" y="194"/>
                </a:cxn>
                <a:cxn ang="0">
                  <a:pos x="1889" y="96"/>
                </a:cxn>
                <a:cxn ang="0">
                  <a:pos x="1861" y="48"/>
                </a:cxn>
                <a:cxn ang="0">
                  <a:pos x="6382" y="0"/>
                </a:cxn>
                <a:cxn ang="0">
                  <a:pos x="1961" y="583"/>
                </a:cxn>
              </a:cxnLst>
              <a:rect l="0" t="0" r="r" b="b"/>
              <a:pathLst>
                <a:path w="6382" h="583">
                  <a:moveTo>
                    <a:pt x="1001" y="0"/>
                  </a:moveTo>
                  <a:lnTo>
                    <a:pt x="998" y="48"/>
                  </a:lnTo>
                  <a:lnTo>
                    <a:pt x="989" y="96"/>
                  </a:lnTo>
                  <a:lnTo>
                    <a:pt x="989" y="101"/>
                  </a:lnTo>
                  <a:lnTo>
                    <a:pt x="975" y="146"/>
                  </a:lnTo>
                  <a:lnTo>
                    <a:pt x="964" y="194"/>
                  </a:lnTo>
                  <a:lnTo>
                    <a:pt x="957" y="241"/>
                  </a:lnTo>
                  <a:lnTo>
                    <a:pt x="955" y="291"/>
                  </a:lnTo>
                  <a:lnTo>
                    <a:pt x="957" y="339"/>
                  </a:lnTo>
                  <a:lnTo>
                    <a:pt x="962" y="387"/>
                  </a:lnTo>
                  <a:lnTo>
                    <a:pt x="971" y="437"/>
                  </a:lnTo>
                  <a:lnTo>
                    <a:pt x="982" y="485"/>
                  </a:lnTo>
                  <a:lnTo>
                    <a:pt x="989" y="516"/>
                  </a:lnTo>
                  <a:lnTo>
                    <a:pt x="994" y="533"/>
                  </a:lnTo>
                  <a:lnTo>
                    <a:pt x="1007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1001" y="0"/>
                  </a:lnTo>
                  <a:close/>
                  <a:moveTo>
                    <a:pt x="1868" y="583"/>
                  </a:moveTo>
                  <a:lnTo>
                    <a:pt x="1878" y="533"/>
                  </a:lnTo>
                  <a:lnTo>
                    <a:pt x="1887" y="485"/>
                  </a:lnTo>
                  <a:lnTo>
                    <a:pt x="1887" y="485"/>
                  </a:lnTo>
                  <a:lnTo>
                    <a:pt x="1896" y="437"/>
                  </a:lnTo>
                  <a:lnTo>
                    <a:pt x="1900" y="387"/>
                  </a:lnTo>
                  <a:lnTo>
                    <a:pt x="1903" y="339"/>
                  </a:lnTo>
                  <a:lnTo>
                    <a:pt x="1901" y="291"/>
                  </a:lnTo>
                  <a:lnTo>
                    <a:pt x="1896" y="241"/>
                  </a:lnTo>
                  <a:lnTo>
                    <a:pt x="1887" y="201"/>
                  </a:lnTo>
                  <a:lnTo>
                    <a:pt x="1887" y="194"/>
                  </a:lnTo>
                  <a:lnTo>
                    <a:pt x="1871" y="146"/>
                  </a:lnTo>
                  <a:lnTo>
                    <a:pt x="1852" y="96"/>
                  </a:lnTo>
                  <a:lnTo>
                    <a:pt x="1843" y="82"/>
                  </a:lnTo>
                  <a:lnTo>
                    <a:pt x="1829" y="48"/>
                  </a:lnTo>
                  <a:lnTo>
                    <a:pt x="1822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868" y="583"/>
                  </a:lnTo>
                  <a:close/>
                  <a:moveTo>
                    <a:pt x="987" y="0"/>
                  </a:moveTo>
                  <a:lnTo>
                    <a:pt x="984" y="48"/>
                  </a:lnTo>
                  <a:lnTo>
                    <a:pt x="968" y="96"/>
                  </a:lnTo>
                  <a:lnTo>
                    <a:pt x="946" y="146"/>
                  </a:lnTo>
                  <a:lnTo>
                    <a:pt x="943" y="153"/>
                  </a:lnTo>
                  <a:lnTo>
                    <a:pt x="923" y="194"/>
                  </a:lnTo>
                  <a:lnTo>
                    <a:pt x="909" y="241"/>
                  </a:lnTo>
                  <a:lnTo>
                    <a:pt x="902" y="291"/>
                  </a:lnTo>
                  <a:lnTo>
                    <a:pt x="899" y="337"/>
                  </a:lnTo>
                  <a:lnTo>
                    <a:pt x="899" y="339"/>
                  </a:lnTo>
                  <a:lnTo>
                    <a:pt x="899" y="387"/>
                  </a:lnTo>
                  <a:lnTo>
                    <a:pt x="899" y="393"/>
                  </a:lnTo>
                  <a:lnTo>
                    <a:pt x="900" y="437"/>
                  </a:lnTo>
                  <a:lnTo>
                    <a:pt x="906" y="485"/>
                  </a:lnTo>
                  <a:lnTo>
                    <a:pt x="911" y="533"/>
                  </a:lnTo>
                  <a:lnTo>
                    <a:pt x="916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87" y="0"/>
                  </a:lnTo>
                  <a:close/>
                  <a:moveTo>
                    <a:pt x="1961" y="583"/>
                  </a:moveTo>
                  <a:lnTo>
                    <a:pt x="1965" y="533"/>
                  </a:lnTo>
                  <a:lnTo>
                    <a:pt x="1969" y="485"/>
                  </a:lnTo>
                  <a:lnTo>
                    <a:pt x="1970" y="437"/>
                  </a:lnTo>
                  <a:lnTo>
                    <a:pt x="1970" y="387"/>
                  </a:lnTo>
                  <a:lnTo>
                    <a:pt x="1967" y="339"/>
                  </a:lnTo>
                  <a:lnTo>
                    <a:pt x="1958" y="291"/>
                  </a:lnTo>
                  <a:lnTo>
                    <a:pt x="1947" y="241"/>
                  </a:lnTo>
                  <a:lnTo>
                    <a:pt x="1933" y="199"/>
                  </a:lnTo>
                  <a:lnTo>
                    <a:pt x="1931" y="194"/>
                  </a:lnTo>
                  <a:lnTo>
                    <a:pt x="1912" y="146"/>
                  </a:lnTo>
                  <a:lnTo>
                    <a:pt x="1889" y="96"/>
                  </a:lnTo>
                  <a:lnTo>
                    <a:pt x="1887" y="92"/>
                  </a:lnTo>
                  <a:lnTo>
                    <a:pt x="1861" y="48"/>
                  </a:lnTo>
                  <a:lnTo>
                    <a:pt x="185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961" y="583"/>
                  </a:lnTo>
                  <a:close/>
                </a:path>
              </a:pathLst>
            </a:custGeom>
            <a:solidFill>
              <a:srgbClr val="00A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199" name="Freeform 151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984" y="48"/>
                </a:cxn>
                <a:cxn ang="0">
                  <a:pos x="946" y="146"/>
                </a:cxn>
                <a:cxn ang="0">
                  <a:pos x="923" y="194"/>
                </a:cxn>
                <a:cxn ang="0">
                  <a:pos x="902" y="291"/>
                </a:cxn>
                <a:cxn ang="0">
                  <a:pos x="899" y="339"/>
                </a:cxn>
                <a:cxn ang="0">
                  <a:pos x="899" y="393"/>
                </a:cxn>
                <a:cxn ang="0">
                  <a:pos x="906" y="485"/>
                </a:cxn>
                <a:cxn ang="0">
                  <a:pos x="916" y="583"/>
                </a:cxn>
                <a:cxn ang="0">
                  <a:pos x="0" y="0"/>
                </a:cxn>
                <a:cxn ang="0">
                  <a:pos x="1961" y="583"/>
                </a:cxn>
                <a:cxn ang="0">
                  <a:pos x="1969" y="485"/>
                </a:cxn>
                <a:cxn ang="0">
                  <a:pos x="1970" y="387"/>
                </a:cxn>
                <a:cxn ang="0">
                  <a:pos x="1958" y="291"/>
                </a:cxn>
                <a:cxn ang="0">
                  <a:pos x="1933" y="199"/>
                </a:cxn>
                <a:cxn ang="0">
                  <a:pos x="1912" y="146"/>
                </a:cxn>
                <a:cxn ang="0">
                  <a:pos x="1887" y="92"/>
                </a:cxn>
                <a:cxn ang="0">
                  <a:pos x="1850" y="0"/>
                </a:cxn>
                <a:cxn ang="0">
                  <a:pos x="6382" y="583"/>
                </a:cxn>
                <a:cxn ang="0">
                  <a:pos x="971" y="0"/>
                </a:cxn>
                <a:cxn ang="0">
                  <a:pos x="946" y="96"/>
                </a:cxn>
                <a:cxn ang="0">
                  <a:pos x="904" y="146"/>
                </a:cxn>
                <a:cxn ang="0">
                  <a:pos x="876" y="194"/>
                </a:cxn>
                <a:cxn ang="0">
                  <a:pos x="854" y="259"/>
                </a:cxn>
                <a:cxn ang="0">
                  <a:pos x="839" y="339"/>
                </a:cxn>
                <a:cxn ang="0">
                  <a:pos x="833" y="437"/>
                </a:cxn>
                <a:cxn ang="0">
                  <a:pos x="831" y="533"/>
                </a:cxn>
                <a:cxn ang="0">
                  <a:pos x="0" y="583"/>
                </a:cxn>
                <a:cxn ang="0">
                  <a:pos x="971" y="0"/>
                </a:cxn>
                <a:cxn ang="0">
                  <a:pos x="2050" y="533"/>
                </a:cxn>
                <a:cxn ang="0">
                  <a:pos x="2045" y="437"/>
                </a:cxn>
                <a:cxn ang="0">
                  <a:pos x="2032" y="339"/>
                </a:cxn>
                <a:cxn ang="0">
                  <a:pos x="2018" y="291"/>
                </a:cxn>
                <a:cxn ang="0">
                  <a:pos x="1977" y="194"/>
                </a:cxn>
                <a:cxn ang="0">
                  <a:pos x="1951" y="146"/>
                </a:cxn>
                <a:cxn ang="0">
                  <a:pos x="1926" y="96"/>
                </a:cxn>
                <a:cxn ang="0">
                  <a:pos x="1891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987" y="0"/>
                  </a:moveTo>
                  <a:lnTo>
                    <a:pt x="984" y="48"/>
                  </a:lnTo>
                  <a:lnTo>
                    <a:pt x="968" y="96"/>
                  </a:lnTo>
                  <a:lnTo>
                    <a:pt x="946" y="146"/>
                  </a:lnTo>
                  <a:lnTo>
                    <a:pt x="943" y="153"/>
                  </a:lnTo>
                  <a:lnTo>
                    <a:pt x="923" y="194"/>
                  </a:lnTo>
                  <a:lnTo>
                    <a:pt x="909" y="241"/>
                  </a:lnTo>
                  <a:lnTo>
                    <a:pt x="902" y="291"/>
                  </a:lnTo>
                  <a:lnTo>
                    <a:pt x="899" y="337"/>
                  </a:lnTo>
                  <a:lnTo>
                    <a:pt x="899" y="339"/>
                  </a:lnTo>
                  <a:lnTo>
                    <a:pt x="899" y="387"/>
                  </a:lnTo>
                  <a:lnTo>
                    <a:pt x="899" y="393"/>
                  </a:lnTo>
                  <a:lnTo>
                    <a:pt x="900" y="437"/>
                  </a:lnTo>
                  <a:lnTo>
                    <a:pt x="906" y="485"/>
                  </a:lnTo>
                  <a:lnTo>
                    <a:pt x="911" y="533"/>
                  </a:lnTo>
                  <a:lnTo>
                    <a:pt x="916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87" y="0"/>
                  </a:lnTo>
                  <a:close/>
                  <a:moveTo>
                    <a:pt x="1961" y="583"/>
                  </a:moveTo>
                  <a:lnTo>
                    <a:pt x="1965" y="533"/>
                  </a:lnTo>
                  <a:lnTo>
                    <a:pt x="1969" y="485"/>
                  </a:lnTo>
                  <a:lnTo>
                    <a:pt x="1970" y="437"/>
                  </a:lnTo>
                  <a:lnTo>
                    <a:pt x="1970" y="387"/>
                  </a:lnTo>
                  <a:lnTo>
                    <a:pt x="1967" y="339"/>
                  </a:lnTo>
                  <a:lnTo>
                    <a:pt x="1958" y="291"/>
                  </a:lnTo>
                  <a:lnTo>
                    <a:pt x="1947" y="241"/>
                  </a:lnTo>
                  <a:lnTo>
                    <a:pt x="1933" y="199"/>
                  </a:lnTo>
                  <a:lnTo>
                    <a:pt x="1931" y="194"/>
                  </a:lnTo>
                  <a:lnTo>
                    <a:pt x="1912" y="146"/>
                  </a:lnTo>
                  <a:lnTo>
                    <a:pt x="1889" y="96"/>
                  </a:lnTo>
                  <a:lnTo>
                    <a:pt x="1887" y="92"/>
                  </a:lnTo>
                  <a:lnTo>
                    <a:pt x="1861" y="48"/>
                  </a:lnTo>
                  <a:lnTo>
                    <a:pt x="185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1961" y="583"/>
                  </a:lnTo>
                  <a:close/>
                  <a:moveTo>
                    <a:pt x="971" y="0"/>
                  </a:moveTo>
                  <a:lnTo>
                    <a:pt x="968" y="48"/>
                  </a:lnTo>
                  <a:lnTo>
                    <a:pt x="946" y="96"/>
                  </a:lnTo>
                  <a:lnTo>
                    <a:pt x="943" y="101"/>
                  </a:lnTo>
                  <a:lnTo>
                    <a:pt x="904" y="146"/>
                  </a:lnTo>
                  <a:lnTo>
                    <a:pt x="899" y="155"/>
                  </a:lnTo>
                  <a:lnTo>
                    <a:pt x="876" y="194"/>
                  </a:lnTo>
                  <a:lnTo>
                    <a:pt x="858" y="241"/>
                  </a:lnTo>
                  <a:lnTo>
                    <a:pt x="854" y="259"/>
                  </a:lnTo>
                  <a:lnTo>
                    <a:pt x="846" y="291"/>
                  </a:lnTo>
                  <a:lnTo>
                    <a:pt x="839" y="339"/>
                  </a:lnTo>
                  <a:lnTo>
                    <a:pt x="835" y="387"/>
                  </a:lnTo>
                  <a:lnTo>
                    <a:pt x="833" y="437"/>
                  </a:lnTo>
                  <a:lnTo>
                    <a:pt x="831" y="485"/>
                  </a:lnTo>
                  <a:lnTo>
                    <a:pt x="831" y="533"/>
                  </a:lnTo>
                  <a:lnTo>
                    <a:pt x="833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71" y="0"/>
                  </a:lnTo>
                  <a:close/>
                  <a:moveTo>
                    <a:pt x="2050" y="583"/>
                  </a:moveTo>
                  <a:lnTo>
                    <a:pt x="2050" y="533"/>
                  </a:lnTo>
                  <a:lnTo>
                    <a:pt x="2048" y="485"/>
                  </a:lnTo>
                  <a:lnTo>
                    <a:pt x="2045" y="437"/>
                  </a:lnTo>
                  <a:lnTo>
                    <a:pt x="2039" y="387"/>
                  </a:lnTo>
                  <a:lnTo>
                    <a:pt x="2032" y="339"/>
                  </a:lnTo>
                  <a:lnTo>
                    <a:pt x="2023" y="305"/>
                  </a:lnTo>
                  <a:lnTo>
                    <a:pt x="2018" y="291"/>
                  </a:lnTo>
                  <a:lnTo>
                    <a:pt x="2002" y="241"/>
                  </a:lnTo>
                  <a:lnTo>
                    <a:pt x="1977" y="194"/>
                  </a:lnTo>
                  <a:lnTo>
                    <a:pt x="1977" y="194"/>
                  </a:lnTo>
                  <a:lnTo>
                    <a:pt x="1951" y="146"/>
                  </a:lnTo>
                  <a:lnTo>
                    <a:pt x="1933" y="109"/>
                  </a:lnTo>
                  <a:lnTo>
                    <a:pt x="1926" y="96"/>
                  </a:lnTo>
                  <a:lnTo>
                    <a:pt x="1907" y="48"/>
                  </a:lnTo>
                  <a:lnTo>
                    <a:pt x="189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050" y="583"/>
                  </a:lnTo>
                  <a:close/>
                </a:path>
              </a:pathLst>
            </a:custGeom>
            <a:solidFill>
              <a:srgbClr val="00B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0" name="Freeform 152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968" y="48"/>
                </a:cxn>
                <a:cxn ang="0">
                  <a:pos x="943" y="101"/>
                </a:cxn>
                <a:cxn ang="0">
                  <a:pos x="899" y="155"/>
                </a:cxn>
                <a:cxn ang="0">
                  <a:pos x="858" y="241"/>
                </a:cxn>
                <a:cxn ang="0">
                  <a:pos x="846" y="291"/>
                </a:cxn>
                <a:cxn ang="0">
                  <a:pos x="835" y="387"/>
                </a:cxn>
                <a:cxn ang="0">
                  <a:pos x="831" y="485"/>
                </a:cxn>
                <a:cxn ang="0">
                  <a:pos x="833" y="583"/>
                </a:cxn>
                <a:cxn ang="0">
                  <a:pos x="0" y="0"/>
                </a:cxn>
                <a:cxn ang="0">
                  <a:pos x="2050" y="583"/>
                </a:cxn>
                <a:cxn ang="0">
                  <a:pos x="2048" y="485"/>
                </a:cxn>
                <a:cxn ang="0">
                  <a:pos x="2039" y="387"/>
                </a:cxn>
                <a:cxn ang="0">
                  <a:pos x="2023" y="305"/>
                </a:cxn>
                <a:cxn ang="0">
                  <a:pos x="2002" y="241"/>
                </a:cxn>
                <a:cxn ang="0">
                  <a:pos x="1977" y="194"/>
                </a:cxn>
                <a:cxn ang="0">
                  <a:pos x="1933" y="109"/>
                </a:cxn>
                <a:cxn ang="0">
                  <a:pos x="1907" y="48"/>
                </a:cxn>
                <a:cxn ang="0">
                  <a:pos x="6382" y="0"/>
                </a:cxn>
                <a:cxn ang="0">
                  <a:pos x="2050" y="583"/>
                </a:cxn>
                <a:cxn ang="0">
                  <a:pos x="952" y="48"/>
                </a:cxn>
                <a:cxn ang="0">
                  <a:pos x="899" y="96"/>
                </a:cxn>
                <a:cxn ang="0">
                  <a:pos x="854" y="128"/>
                </a:cxn>
                <a:cxn ang="0">
                  <a:pos x="816" y="194"/>
                </a:cxn>
                <a:cxn ang="0">
                  <a:pos x="798" y="241"/>
                </a:cxn>
                <a:cxn ang="0">
                  <a:pos x="777" y="339"/>
                </a:cxn>
                <a:cxn ang="0">
                  <a:pos x="764" y="437"/>
                </a:cxn>
                <a:cxn ang="0">
                  <a:pos x="759" y="485"/>
                </a:cxn>
                <a:cxn ang="0">
                  <a:pos x="752" y="583"/>
                </a:cxn>
                <a:cxn ang="0">
                  <a:pos x="0" y="0"/>
                </a:cxn>
                <a:cxn ang="0">
                  <a:pos x="2137" y="583"/>
                </a:cxn>
                <a:cxn ang="0">
                  <a:pos x="2128" y="485"/>
                </a:cxn>
                <a:cxn ang="0">
                  <a:pos x="2112" y="391"/>
                </a:cxn>
                <a:cxn ang="0">
                  <a:pos x="2101" y="339"/>
                </a:cxn>
                <a:cxn ang="0">
                  <a:pos x="2068" y="247"/>
                </a:cxn>
                <a:cxn ang="0">
                  <a:pos x="2034" y="194"/>
                </a:cxn>
                <a:cxn ang="0">
                  <a:pos x="1995" y="146"/>
                </a:cxn>
                <a:cxn ang="0">
                  <a:pos x="1958" y="96"/>
                </a:cxn>
                <a:cxn ang="0">
                  <a:pos x="1933" y="2"/>
                </a:cxn>
                <a:cxn ang="0">
                  <a:pos x="6382" y="0"/>
                </a:cxn>
                <a:cxn ang="0">
                  <a:pos x="2137" y="583"/>
                </a:cxn>
              </a:cxnLst>
              <a:rect l="0" t="0" r="r" b="b"/>
              <a:pathLst>
                <a:path w="6382" h="583">
                  <a:moveTo>
                    <a:pt x="971" y="0"/>
                  </a:moveTo>
                  <a:lnTo>
                    <a:pt x="968" y="48"/>
                  </a:lnTo>
                  <a:lnTo>
                    <a:pt x="946" y="96"/>
                  </a:lnTo>
                  <a:lnTo>
                    <a:pt x="943" y="101"/>
                  </a:lnTo>
                  <a:lnTo>
                    <a:pt x="904" y="146"/>
                  </a:lnTo>
                  <a:lnTo>
                    <a:pt x="899" y="155"/>
                  </a:lnTo>
                  <a:lnTo>
                    <a:pt x="876" y="194"/>
                  </a:lnTo>
                  <a:lnTo>
                    <a:pt x="858" y="241"/>
                  </a:lnTo>
                  <a:lnTo>
                    <a:pt x="854" y="259"/>
                  </a:lnTo>
                  <a:lnTo>
                    <a:pt x="846" y="291"/>
                  </a:lnTo>
                  <a:lnTo>
                    <a:pt x="839" y="339"/>
                  </a:lnTo>
                  <a:lnTo>
                    <a:pt x="835" y="387"/>
                  </a:lnTo>
                  <a:lnTo>
                    <a:pt x="833" y="437"/>
                  </a:lnTo>
                  <a:lnTo>
                    <a:pt x="831" y="485"/>
                  </a:lnTo>
                  <a:lnTo>
                    <a:pt x="831" y="533"/>
                  </a:lnTo>
                  <a:lnTo>
                    <a:pt x="833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71" y="0"/>
                  </a:lnTo>
                  <a:close/>
                  <a:moveTo>
                    <a:pt x="2050" y="583"/>
                  </a:moveTo>
                  <a:lnTo>
                    <a:pt x="2050" y="533"/>
                  </a:lnTo>
                  <a:lnTo>
                    <a:pt x="2048" y="485"/>
                  </a:lnTo>
                  <a:lnTo>
                    <a:pt x="2045" y="437"/>
                  </a:lnTo>
                  <a:lnTo>
                    <a:pt x="2039" y="387"/>
                  </a:lnTo>
                  <a:lnTo>
                    <a:pt x="2032" y="339"/>
                  </a:lnTo>
                  <a:lnTo>
                    <a:pt x="2023" y="305"/>
                  </a:lnTo>
                  <a:lnTo>
                    <a:pt x="2018" y="291"/>
                  </a:lnTo>
                  <a:lnTo>
                    <a:pt x="2002" y="241"/>
                  </a:lnTo>
                  <a:lnTo>
                    <a:pt x="1977" y="194"/>
                  </a:lnTo>
                  <a:lnTo>
                    <a:pt x="1977" y="194"/>
                  </a:lnTo>
                  <a:lnTo>
                    <a:pt x="1951" y="146"/>
                  </a:lnTo>
                  <a:lnTo>
                    <a:pt x="1933" y="109"/>
                  </a:lnTo>
                  <a:lnTo>
                    <a:pt x="1926" y="96"/>
                  </a:lnTo>
                  <a:lnTo>
                    <a:pt x="1907" y="48"/>
                  </a:lnTo>
                  <a:lnTo>
                    <a:pt x="189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050" y="583"/>
                  </a:lnTo>
                  <a:close/>
                  <a:moveTo>
                    <a:pt x="955" y="0"/>
                  </a:moveTo>
                  <a:lnTo>
                    <a:pt x="952" y="48"/>
                  </a:lnTo>
                  <a:lnTo>
                    <a:pt x="943" y="65"/>
                  </a:lnTo>
                  <a:lnTo>
                    <a:pt x="899" y="96"/>
                  </a:lnTo>
                  <a:lnTo>
                    <a:pt x="897" y="96"/>
                  </a:lnTo>
                  <a:lnTo>
                    <a:pt x="854" y="128"/>
                  </a:lnTo>
                  <a:lnTo>
                    <a:pt x="842" y="146"/>
                  </a:lnTo>
                  <a:lnTo>
                    <a:pt x="816" y="194"/>
                  </a:lnTo>
                  <a:lnTo>
                    <a:pt x="809" y="213"/>
                  </a:lnTo>
                  <a:lnTo>
                    <a:pt x="798" y="241"/>
                  </a:lnTo>
                  <a:lnTo>
                    <a:pt x="786" y="291"/>
                  </a:lnTo>
                  <a:lnTo>
                    <a:pt x="777" y="339"/>
                  </a:lnTo>
                  <a:lnTo>
                    <a:pt x="770" y="387"/>
                  </a:lnTo>
                  <a:lnTo>
                    <a:pt x="764" y="437"/>
                  </a:lnTo>
                  <a:lnTo>
                    <a:pt x="764" y="437"/>
                  </a:lnTo>
                  <a:lnTo>
                    <a:pt x="759" y="485"/>
                  </a:lnTo>
                  <a:lnTo>
                    <a:pt x="755" y="533"/>
                  </a:lnTo>
                  <a:lnTo>
                    <a:pt x="75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55" y="0"/>
                  </a:lnTo>
                  <a:close/>
                  <a:moveTo>
                    <a:pt x="2137" y="583"/>
                  </a:moveTo>
                  <a:lnTo>
                    <a:pt x="2133" y="533"/>
                  </a:lnTo>
                  <a:lnTo>
                    <a:pt x="2128" y="485"/>
                  </a:lnTo>
                  <a:lnTo>
                    <a:pt x="2121" y="437"/>
                  </a:lnTo>
                  <a:lnTo>
                    <a:pt x="2112" y="391"/>
                  </a:lnTo>
                  <a:lnTo>
                    <a:pt x="2112" y="387"/>
                  </a:lnTo>
                  <a:lnTo>
                    <a:pt x="2101" y="339"/>
                  </a:lnTo>
                  <a:lnTo>
                    <a:pt x="2087" y="291"/>
                  </a:lnTo>
                  <a:lnTo>
                    <a:pt x="2068" y="247"/>
                  </a:lnTo>
                  <a:lnTo>
                    <a:pt x="2066" y="241"/>
                  </a:lnTo>
                  <a:lnTo>
                    <a:pt x="2034" y="194"/>
                  </a:lnTo>
                  <a:lnTo>
                    <a:pt x="2023" y="182"/>
                  </a:lnTo>
                  <a:lnTo>
                    <a:pt x="1995" y="146"/>
                  </a:lnTo>
                  <a:lnTo>
                    <a:pt x="1977" y="126"/>
                  </a:lnTo>
                  <a:lnTo>
                    <a:pt x="1958" y="96"/>
                  </a:lnTo>
                  <a:lnTo>
                    <a:pt x="1940" y="48"/>
                  </a:lnTo>
                  <a:lnTo>
                    <a:pt x="1933" y="2"/>
                  </a:lnTo>
                  <a:lnTo>
                    <a:pt x="193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137" y="583"/>
                  </a:lnTo>
                  <a:close/>
                </a:path>
              </a:pathLst>
            </a:custGeom>
            <a:solidFill>
              <a:srgbClr val="00D5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1" name="Freeform 153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952" y="48"/>
                </a:cxn>
                <a:cxn ang="0">
                  <a:pos x="899" y="96"/>
                </a:cxn>
                <a:cxn ang="0">
                  <a:pos x="854" y="128"/>
                </a:cxn>
                <a:cxn ang="0">
                  <a:pos x="816" y="194"/>
                </a:cxn>
                <a:cxn ang="0">
                  <a:pos x="798" y="241"/>
                </a:cxn>
                <a:cxn ang="0">
                  <a:pos x="777" y="339"/>
                </a:cxn>
                <a:cxn ang="0">
                  <a:pos x="764" y="437"/>
                </a:cxn>
                <a:cxn ang="0">
                  <a:pos x="759" y="485"/>
                </a:cxn>
                <a:cxn ang="0">
                  <a:pos x="752" y="583"/>
                </a:cxn>
                <a:cxn ang="0">
                  <a:pos x="0" y="0"/>
                </a:cxn>
                <a:cxn ang="0">
                  <a:pos x="2137" y="583"/>
                </a:cxn>
                <a:cxn ang="0">
                  <a:pos x="2128" y="485"/>
                </a:cxn>
                <a:cxn ang="0">
                  <a:pos x="2112" y="391"/>
                </a:cxn>
                <a:cxn ang="0">
                  <a:pos x="2101" y="339"/>
                </a:cxn>
                <a:cxn ang="0">
                  <a:pos x="2068" y="247"/>
                </a:cxn>
                <a:cxn ang="0">
                  <a:pos x="2034" y="194"/>
                </a:cxn>
                <a:cxn ang="0">
                  <a:pos x="1995" y="146"/>
                </a:cxn>
                <a:cxn ang="0">
                  <a:pos x="1958" y="96"/>
                </a:cxn>
                <a:cxn ang="0">
                  <a:pos x="1933" y="2"/>
                </a:cxn>
                <a:cxn ang="0">
                  <a:pos x="6382" y="0"/>
                </a:cxn>
                <a:cxn ang="0">
                  <a:pos x="2137" y="583"/>
                </a:cxn>
                <a:cxn ang="0">
                  <a:pos x="662" y="48"/>
                </a:cxn>
                <a:cxn ang="0">
                  <a:pos x="711" y="48"/>
                </a:cxn>
                <a:cxn ang="0">
                  <a:pos x="842" y="0"/>
                </a:cxn>
                <a:cxn ang="0">
                  <a:pos x="809" y="92"/>
                </a:cxn>
                <a:cxn ang="0">
                  <a:pos x="768" y="146"/>
                </a:cxn>
                <a:cxn ang="0">
                  <a:pos x="747" y="194"/>
                </a:cxn>
                <a:cxn ang="0">
                  <a:pos x="724" y="291"/>
                </a:cxn>
                <a:cxn ang="0">
                  <a:pos x="715" y="339"/>
                </a:cxn>
                <a:cxn ang="0">
                  <a:pos x="695" y="437"/>
                </a:cxn>
                <a:cxn ang="0">
                  <a:pos x="678" y="533"/>
                </a:cxn>
                <a:cxn ang="0">
                  <a:pos x="671" y="583"/>
                </a:cxn>
                <a:cxn ang="0">
                  <a:pos x="0" y="0"/>
                </a:cxn>
                <a:cxn ang="0">
                  <a:pos x="915" y="0"/>
                </a:cxn>
                <a:cxn ang="0">
                  <a:pos x="879" y="0"/>
                </a:cxn>
                <a:cxn ang="0">
                  <a:pos x="2221" y="583"/>
                </a:cxn>
                <a:cxn ang="0">
                  <a:pos x="2207" y="485"/>
                </a:cxn>
                <a:cxn ang="0">
                  <a:pos x="2198" y="437"/>
                </a:cxn>
                <a:cxn ang="0">
                  <a:pos x="2174" y="339"/>
                </a:cxn>
                <a:cxn ang="0">
                  <a:pos x="2158" y="286"/>
                </a:cxn>
                <a:cxn ang="0">
                  <a:pos x="2112" y="194"/>
                </a:cxn>
                <a:cxn ang="0">
                  <a:pos x="2068" y="155"/>
                </a:cxn>
                <a:cxn ang="0">
                  <a:pos x="2023" y="126"/>
                </a:cxn>
                <a:cxn ang="0">
                  <a:pos x="1977" y="76"/>
                </a:cxn>
                <a:cxn ang="0">
                  <a:pos x="1954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955" y="0"/>
                  </a:moveTo>
                  <a:lnTo>
                    <a:pt x="952" y="48"/>
                  </a:lnTo>
                  <a:lnTo>
                    <a:pt x="943" y="65"/>
                  </a:lnTo>
                  <a:lnTo>
                    <a:pt x="899" y="96"/>
                  </a:lnTo>
                  <a:lnTo>
                    <a:pt x="897" y="96"/>
                  </a:lnTo>
                  <a:lnTo>
                    <a:pt x="854" y="128"/>
                  </a:lnTo>
                  <a:lnTo>
                    <a:pt x="842" y="146"/>
                  </a:lnTo>
                  <a:lnTo>
                    <a:pt x="816" y="194"/>
                  </a:lnTo>
                  <a:lnTo>
                    <a:pt x="809" y="213"/>
                  </a:lnTo>
                  <a:lnTo>
                    <a:pt x="798" y="241"/>
                  </a:lnTo>
                  <a:lnTo>
                    <a:pt x="786" y="291"/>
                  </a:lnTo>
                  <a:lnTo>
                    <a:pt x="777" y="339"/>
                  </a:lnTo>
                  <a:lnTo>
                    <a:pt x="770" y="387"/>
                  </a:lnTo>
                  <a:lnTo>
                    <a:pt x="764" y="437"/>
                  </a:lnTo>
                  <a:lnTo>
                    <a:pt x="764" y="437"/>
                  </a:lnTo>
                  <a:lnTo>
                    <a:pt x="759" y="485"/>
                  </a:lnTo>
                  <a:lnTo>
                    <a:pt x="755" y="533"/>
                  </a:lnTo>
                  <a:lnTo>
                    <a:pt x="75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955" y="0"/>
                  </a:lnTo>
                  <a:close/>
                  <a:moveTo>
                    <a:pt x="2137" y="583"/>
                  </a:moveTo>
                  <a:lnTo>
                    <a:pt x="2133" y="533"/>
                  </a:lnTo>
                  <a:lnTo>
                    <a:pt x="2128" y="485"/>
                  </a:lnTo>
                  <a:lnTo>
                    <a:pt x="2121" y="437"/>
                  </a:lnTo>
                  <a:lnTo>
                    <a:pt x="2112" y="391"/>
                  </a:lnTo>
                  <a:lnTo>
                    <a:pt x="2112" y="387"/>
                  </a:lnTo>
                  <a:lnTo>
                    <a:pt x="2101" y="339"/>
                  </a:lnTo>
                  <a:lnTo>
                    <a:pt x="2087" y="291"/>
                  </a:lnTo>
                  <a:lnTo>
                    <a:pt x="2068" y="247"/>
                  </a:lnTo>
                  <a:lnTo>
                    <a:pt x="2066" y="241"/>
                  </a:lnTo>
                  <a:lnTo>
                    <a:pt x="2034" y="194"/>
                  </a:lnTo>
                  <a:lnTo>
                    <a:pt x="2023" y="182"/>
                  </a:lnTo>
                  <a:lnTo>
                    <a:pt x="1995" y="146"/>
                  </a:lnTo>
                  <a:lnTo>
                    <a:pt x="1977" y="126"/>
                  </a:lnTo>
                  <a:lnTo>
                    <a:pt x="1958" y="96"/>
                  </a:lnTo>
                  <a:lnTo>
                    <a:pt x="1940" y="48"/>
                  </a:lnTo>
                  <a:lnTo>
                    <a:pt x="1933" y="2"/>
                  </a:lnTo>
                  <a:lnTo>
                    <a:pt x="193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137" y="583"/>
                  </a:lnTo>
                  <a:close/>
                  <a:moveTo>
                    <a:pt x="663" y="0"/>
                  </a:moveTo>
                  <a:lnTo>
                    <a:pt x="662" y="48"/>
                  </a:lnTo>
                  <a:lnTo>
                    <a:pt x="674" y="73"/>
                  </a:lnTo>
                  <a:lnTo>
                    <a:pt x="711" y="48"/>
                  </a:lnTo>
                  <a:lnTo>
                    <a:pt x="701" y="0"/>
                  </a:lnTo>
                  <a:lnTo>
                    <a:pt x="842" y="0"/>
                  </a:lnTo>
                  <a:lnTo>
                    <a:pt x="830" y="48"/>
                  </a:lnTo>
                  <a:lnTo>
                    <a:pt x="809" y="92"/>
                  </a:lnTo>
                  <a:lnTo>
                    <a:pt x="805" y="96"/>
                  </a:lnTo>
                  <a:lnTo>
                    <a:pt x="768" y="146"/>
                  </a:lnTo>
                  <a:lnTo>
                    <a:pt x="764" y="151"/>
                  </a:lnTo>
                  <a:lnTo>
                    <a:pt x="747" y="194"/>
                  </a:lnTo>
                  <a:lnTo>
                    <a:pt x="734" y="241"/>
                  </a:lnTo>
                  <a:lnTo>
                    <a:pt x="724" y="291"/>
                  </a:lnTo>
                  <a:lnTo>
                    <a:pt x="718" y="314"/>
                  </a:lnTo>
                  <a:lnTo>
                    <a:pt x="715" y="339"/>
                  </a:lnTo>
                  <a:lnTo>
                    <a:pt x="704" y="387"/>
                  </a:lnTo>
                  <a:lnTo>
                    <a:pt x="695" y="437"/>
                  </a:lnTo>
                  <a:lnTo>
                    <a:pt x="686" y="485"/>
                  </a:lnTo>
                  <a:lnTo>
                    <a:pt x="678" y="533"/>
                  </a:lnTo>
                  <a:lnTo>
                    <a:pt x="674" y="562"/>
                  </a:lnTo>
                  <a:lnTo>
                    <a:pt x="67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63" y="0"/>
                  </a:lnTo>
                  <a:close/>
                  <a:moveTo>
                    <a:pt x="915" y="0"/>
                  </a:moveTo>
                  <a:lnTo>
                    <a:pt x="899" y="26"/>
                  </a:lnTo>
                  <a:lnTo>
                    <a:pt x="879" y="0"/>
                  </a:lnTo>
                  <a:lnTo>
                    <a:pt x="915" y="0"/>
                  </a:lnTo>
                  <a:close/>
                  <a:moveTo>
                    <a:pt x="2221" y="583"/>
                  </a:moveTo>
                  <a:lnTo>
                    <a:pt x="2214" y="533"/>
                  </a:lnTo>
                  <a:lnTo>
                    <a:pt x="2207" y="485"/>
                  </a:lnTo>
                  <a:lnTo>
                    <a:pt x="2202" y="462"/>
                  </a:lnTo>
                  <a:lnTo>
                    <a:pt x="2198" y="437"/>
                  </a:lnTo>
                  <a:lnTo>
                    <a:pt x="2186" y="387"/>
                  </a:lnTo>
                  <a:lnTo>
                    <a:pt x="2174" y="339"/>
                  </a:lnTo>
                  <a:lnTo>
                    <a:pt x="2160" y="291"/>
                  </a:lnTo>
                  <a:lnTo>
                    <a:pt x="2158" y="286"/>
                  </a:lnTo>
                  <a:lnTo>
                    <a:pt x="2140" y="241"/>
                  </a:lnTo>
                  <a:lnTo>
                    <a:pt x="2112" y="194"/>
                  </a:lnTo>
                  <a:lnTo>
                    <a:pt x="2112" y="194"/>
                  </a:lnTo>
                  <a:lnTo>
                    <a:pt x="2068" y="155"/>
                  </a:lnTo>
                  <a:lnTo>
                    <a:pt x="2057" y="146"/>
                  </a:lnTo>
                  <a:lnTo>
                    <a:pt x="2023" y="126"/>
                  </a:lnTo>
                  <a:lnTo>
                    <a:pt x="1993" y="96"/>
                  </a:lnTo>
                  <a:lnTo>
                    <a:pt x="1977" y="76"/>
                  </a:lnTo>
                  <a:lnTo>
                    <a:pt x="1963" y="48"/>
                  </a:lnTo>
                  <a:lnTo>
                    <a:pt x="1954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221" y="583"/>
                  </a:lnTo>
                  <a:close/>
                </a:path>
              </a:pathLst>
            </a:custGeom>
            <a:solidFill>
              <a:srgbClr val="00E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2" name="Freeform 154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662" y="48"/>
                </a:cxn>
                <a:cxn ang="0">
                  <a:pos x="711" y="48"/>
                </a:cxn>
                <a:cxn ang="0">
                  <a:pos x="842" y="0"/>
                </a:cxn>
                <a:cxn ang="0">
                  <a:pos x="809" y="92"/>
                </a:cxn>
                <a:cxn ang="0">
                  <a:pos x="768" y="146"/>
                </a:cxn>
                <a:cxn ang="0">
                  <a:pos x="747" y="194"/>
                </a:cxn>
                <a:cxn ang="0">
                  <a:pos x="724" y="291"/>
                </a:cxn>
                <a:cxn ang="0">
                  <a:pos x="715" y="339"/>
                </a:cxn>
                <a:cxn ang="0">
                  <a:pos x="695" y="437"/>
                </a:cxn>
                <a:cxn ang="0">
                  <a:pos x="678" y="533"/>
                </a:cxn>
                <a:cxn ang="0">
                  <a:pos x="671" y="583"/>
                </a:cxn>
                <a:cxn ang="0">
                  <a:pos x="0" y="0"/>
                </a:cxn>
                <a:cxn ang="0">
                  <a:pos x="915" y="0"/>
                </a:cxn>
                <a:cxn ang="0">
                  <a:pos x="879" y="0"/>
                </a:cxn>
                <a:cxn ang="0">
                  <a:pos x="2221" y="583"/>
                </a:cxn>
                <a:cxn ang="0">
                  <a:pos x="2207" y="485"/>
                </a:cxn>
                <a:cxn ang="0">
                  <a:pos x="2198" y="437"/>
                </a:cxn>
                <a:cxn ang="0">
                  <a:pos x="2174" y="339"/>
                </a:cxn>
                <a:cxn ang="0">
                  <a:pos x="2158" y="286"/>
                </a:cxn>
                <a:cxn ang="0">
                  <a:pos x="2112" y="194"/>
                </a:cxn>
                <a:cxn ang="0">
                  <a:pos x="2068" y="155"/>
                </a:cxn>
                <a:cxn ang="0">
                  <a:pos x="2023" y="126"/>
                </a:cxn>
                <a:cxn ang="0">
                  <a:pos x="1977" y="76"/>
                </a:cxn>
                <a:cxn ang="0">
                  <a:pos x="1954" y="0"/>
                </a:cxn>
                <a:cxn ang="0">
                  <a:pos x="6382" y="583"/>
                </a:cxn>
                <a:cxn ang="0">
                  <a:pos x="644" y="0"/>
                </a:cxn>
                <a:cxn ang="0">
                  <a:pos x="662" y="96"/>
                </a:cxn>
                <a:cxn ang="0">
                  <a:pos x="678" y="146"/>
                </a:cxn>
                <a:cxn ang="0">
                  <a:pos x="674" y="241"/>
                </a:cxn>
                <a:cxn ang="0">
                  <a:pos x="663" y="291"/>
                </a:cxn>
                <a:cxn ang="0">
                  <a:pos x="637" y="387"/>
                </a:cxn>
                <a:cxn ang="0">
                  <a:pos x="625" y="437"/>
                </a:cxn>
                <a:cxn ang="0">
                  <a:pos x="600" y="533"/>
                </a:cxn>
                <a:cxn ang="0">
                  <a:pos x="0" y="583"/>
                </a:cxn>
                <a:cxn ang="0">
                  <a:pos x="644" y="0"/>
                </a:cxn>
                <a:cxn ang="0">
                  <a:pos x="784" y="48"/>
                </a:cxn>
                <a:cxn ang="0">
                  <a:pos x="750" y="48"/>
                </a:cxn>
                <a:cxn ang="0">
                  <a:pos x="794" y="0"/>
                </a:cxn>
                <a:cxn ang="0">
                  <a:pos x="2301" y="533"/>
                </a:cxn>
                <a:cxn ang="0">
                  <a:pos x="2289" y="485"/>
                </a:cxn>
                <a:cxn ang="0">
                  <a:pos x="2262" y="387"/>
                </a:cxn>
                <a:cxn ang="0">
                  <a:pos x="2248" y="337"/>
                </a:cxn>
                <a:cxn ang="0">
                  <a:pos x="2214" y="241"/>
                </a:cxn>
                <a:cxn ang="0">
                  <a:pos x="2197" y="194"/>
                </a:cxn>
                <a:cxn ang="0">
                  <a:pos x="2165" y="96"/>
                </a:cxn>
                <a:cxn ang="0">
                  <a:pos x="2204" y="48"/>
                </a:cxn>
                <a:cxn ang="0">
                  <a:pos x="2158" y="25"/>
                </a:cxn>
                <a:cxn ang="0">
                  <a:pos x="2112" y="92"/>
                </a:cxn>
                <a:cxn ang="0">
                  <a:pos x="2068" y="99"/>
                </a:cxn>
                <a:cxn ang="0">
                  <a:pos x="2023" y="88"/>
                </a:cxn>
                <a:cxn ang="0">
                  <a:pos x="1977" y="3"/>
                </a:cxn>
                <a:cxn ang="0">
                  <a:pos x="6382" y="0"/>
                </a:cxn>
                <a:cxn ang="0">
                  <a:pos x="2310" y="583"/>
                </a:cxn>
              </a:cxnLst>
              <a:rect l="0" t="0" r="r" b="b"/>
              <a:pathLst>
                <a:path w="6382" h="583">
                  <a:moveTo>
                    <a:pt x="663" y="0"/>
                  </a:moveTo>
                  <a:lnTo>
                    <a:pt x="662" y="48"/>
                  </a:lnTo>
                  <a:lnTo>
                    <a:pt x="674" y="73"/>
                  </a:lnTo>
                  <a:lnTo>
                    <a:pt x="711" y="48"/>
                  </a:lnTo>
                  <a:lnTo>
                    <a:pt x="701" y="0"/>
                  </a:lnTo>
                  <a:lnTo>
                    <a:pt x="842" y="0"/>
                  </a:lnTo>
                  <a:lnTo>
                    <a:pt x="830" y="48"/>
                  </a:lnTo>
                  <a:lnTo>
                    <a:pt x="809" y="92"/>
                  </a:lnTo>
                  <a:lnTo>
                    <a:pt x="805" y="96"/>
                  </a:lnTo>
                  <a:lnTo>
                    <a:pt x="768" y="146"/>
                  </a:lnTo>
                  <a:lnTo>
                    <a:pt x="764" y="151"/>
                  </a:lnTo>
                  <a:lnTo>
                    <a:pt x="747" y="194"/>
                  </a:lnTo>
                  <a:lnTo>
                    <a:pt x="734" y="241"/>
                  </a:lnTo>
                  <a:lnTo>
                    <a:pt x="724" y="291"/>
                  </a:lnTo>
                  <a:lnTo>
                    <a:pt x="718" y="314"/>
                  </a:lnTo>
                  <a:lnTo>
                    <a:pt x="715" y="339"/>
                  </a:lnTo>
                  <a:lnTo>
                    <a:pt x="704" y="387"/>
                  </a:lnTo>
                  <a:lnTo>
                    <a:pt x="695" y="437"/>
                  </a:lnTo>
                  <a:lnTo>
                    <a:pt x="686" y="485"/>
                  </a:lnTo>
                  <a:lnTo>
                    <a:pt x="678" y="533"/>
                  </a:lnTo>
                  <a:lnTo>
                    <a:pt x="674" y="562"/>
                  </a:lnTo>
                  <a:lnTo>
                    <a:pt x="67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63" y="0"/>
                  </a:lnTo>
                  <a:close/>
                  <a:moveTo>
                    <a:pt x="915" y="0"/>
                  </a:moveTo>
                  <a:lnTo>
                    <a:pt x="899" y="26"/>
                  </a:lnTo>
                  <a:lnTo>
                    <a:pt x="879" y="0"/>
                  </a:lnTo>
                  <a:lnTo>
                    <a:pt x="915" y="0"/>
                  </a:lnTo>
                  <a:close/>
                  <a:moveTo>
                    <a:pt x="2221" y="583"/>
                  </a:moveTo>
                  <a:lnTo>
                    <a:pt x="2214" y="533"/>
                  </a:lnTo>
                  <a:lnTo>
                    <a:pt x="2207" y="485"/>
                  </a:lnTo>
                  <a:lnTo>
                    <a:pt x="2202" y="462"/>
                  </a:lnTo>
                  <a:lnTo>
                    <a:pt x="2198" y="437"/>
                  </a:lnTo>
                  <a:lnTo>
                    <a:pt x="2186" y="387"/>
                  </a:lnTo>
                  <a:lnTo>
                    <a:pt x="2174" y="339"/>
                  </a:lnTo>
                  <a:lnTo>
                    <a:pt x="2160" y="291"/>
                  </a:lnTo>
                  <a:lnTo>
                    <a:pt x="2158" y="286"/>
                  </a:lnTo>
                  <a:lnTo>
                    <a:pt x="2140" y="241"/>
                  </a:lnTo>
                  <a:lnTo>
                    <a:pt x="2112" y="194"/>
                  </a:lnTo>
                  <a:lnTo>
                    <a:pt x="2112" y="194"/>
                  </a:lnTo>
                  <a:lnTo>
                    <a:pt x="2068" y="155"/>
                  </a:lnTo>
                  <a:lnTo>
                    <a:pt x="2057" y="146"/>
                  </a:lnTo>
                  <a:lnTo>
                    <a:pt x="2023" y="126"/>
                  </a:lnTo>
                  <a:lnTo>
                    <a:pt x="1993" y="96"/>
                  </a:lnTo>
                  <a:lnTo>
                    <a:pt x="1977" y="76"/>
                  </a:lnTo>
                  <a:lnTo>
                    <a:pt x="1963" y="48"/>
                  </a:lnTo>
                  <a:lnTo>
                    <a:pt x="1954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221" y="583"/>
                  </a:lnTo>
                  <a:close/>
                  <a:moveTo>
                    <a:pt x="644" y="0"/>
                  </a:moveTo>
                  <a:lnTo>
                    <a:pt x="644" y="48"/>
                  </a:lnTo>
                  <a:lnTo>
                    <a:pt x="662" y="96"/>
                  </a:lnTo>
                  <a:lnTo>
                    <a:pt x="674" y="140"/>
                  </a:lnTo>
                  <a:lnTo>
                    <a:pt x="678" y="146"/>
                  </a:lnTo>
                  <a:lnTo>
                    <a:pt x="681" y="194"/>
                  </a:lnTo>
                  <a:lnTo>
                    <a:pt x="674" y="241"/>
                  </a:lnTo>
                  <a:lnTo>
                    <a:pt x="674" y="241"/>
                  </a:lnTo>
                  <a:lnTo>
                    <a:pt x="663" y="291"/>
                  </a:lnTo>
                  <a:lnTo>
                    <a:pt x="651" y="339"/>
                  </a:lnTo>
                  <a:lnTo>
                    <a:pt x="637" y="387"/>
                  </a:lnTo>
                  <a:lnTo>
                    <a:pt x="630" y="420"/>
                  </a:lnTo>
                  <a:lnTo>
                    <a:pt x="625" y="437"/>
                  </a:lnTo>
                  <a:lnTo>
                    <a:pt x="612" y="485"/>
                  </a:lnTo>
                  <a:lnTo>
                    <a:pt x="600" y="533"/>
                  </a:lnTo>
                  <a:lnTo>
                    <a:pt x="587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44" y="0"/>
                  </a:lnTo>
                  <a:close/>
                  <a:moveTo>
                    <a:pt x="794" y="0"/>
                  </a:moveTo>
                  <a:lnTo>
                    <a:pt x="784" y="48"/>
                  </a:lnTo>
                  <a:lnTo>
                    <a:pt x="764" y="69"/>
                  </a:lnTo>
                  <a:lnTo>
                    <a:pt x="750" y="48"/>
                  </a:lnTo>
                  <a:lnTo>
                    <a:pt x="743" y="0"/>
                  </a:lnTo>
                  <a:lnTo>
                    <a:pt x="794" y="0"/>
                  </a:lnTo>
                  <a:close/>
                  <a:moveTo>
                    <a:pt x="2310" y="583"/>
                  </a:moveTo>
                  <a:lnTo>
                    <a:pt x="2301" y="533"/>
                  </a:lnTo>
                  <a:lnTo>
                    <a:pt x="2292" y="501"/>
                  </a:lnTo>
                  <a:lnTo>
                    <a:pt x="2289" y="485"/>
                  </a:lnTo>
                  <a:lnTo>
                    <a:pt x="2276" y="437"/>
                  </a:lnTo>
                  <a:lnTo>
                    <a:pt x="2262" y="387"/>
                  </a:lnTo>
                  <a:lnTo>
                    <a:pt x="2248" y="339"/>
                  </a:lnTo>
                  <a:lnTo>
                    <a:pt x="2248" y="337"/>
                  </a:lnTo>
                  <a:lnTo>
                    <a:pt x="2232" y="291"/>
                  </a:lnTo>
                  <a:lnTo>
                    <a:pt x="2214" y="241"/>
                  </a:lnTo>
                  <a:lnTo>
                    <a:pt x="2202" y="207"/>
                  </a:lnTo>
                  <a:lnTo>
                    <a:pt x="2197" y="194"/>
                  </a:lnTo>
                  <a:lnTo>
                    <a:pt x="2179" y="146"/>
                  </a:lnTo>
                  <a:lnTo>
                    <a:pt x="2165" y="96"/>
                  </a:lnTo>
                  <a:lnTo>
                    <a:pt x="2202" y="55"/>
                  </a:lnTo>
                  <a:lnTo>
                    <a:pt x="2204" y="48"/>
                  </a:lnTo>
                  <a:lnTo>
                    <a:pt x="2202" y="32"/>
                  </a:lnTo>
                  <a:lnTo>
                    <a:pt x="2158" y="25"/>
                  </a:lnTo>
                  <a:lnTo>
                    <a:pt x="2147" y="48"/>
                  </a:lnTo>
                  <a:lnTo>
                    <a:pt x="2112" y="92"/>
                  </a:lnTo>
                  <a:lnTo>
                    <a:pt x="2099" y="96"/>
                  </a:lnTo>
                  <a:lnTo>
                    <a:pt x="2068" y="99"/>
                  </a:lnTo>
                  <a:lnTo>
                    <a:pt x="2059" y="96"/>
                  </a:lnTo>
                  <a:lnTo>
                    <a:pt x="2023" y="88"/>
                  </a:lnTo>
                  <a:lnTo>
                    <a:pt x="1988" y="48"/>
                  </a:lnTo>
                  <a:lnTo>
                    <a:pt x="1977" y="3"/>
                  </a:lnTo>
                  <a:lnTo>
                    <a:pt x="1977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310" y="583"/>
                  </a:lnTo>
                  <a:close/>
                </a:path>
              </a:pathLst>
            </a:custGeom>
            <a:solidFill>
              <a:srgbClr val="0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3" name="Freeform 155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644" y="48"/>
                </a:cxn>
                <a:cxn ang="0">
                  <a:pos x="674" y="140"/>
                </a:cxn>
                <a:cxn ang="0">
                  <a:pos x="681" y="194"/>
                </a:cxn>
                <a:cxn ang="0">
                  <a:pos x="674" y="241"/>
                </a:cxn>
                <a:cxn ang="0">
                  <a:pos x="651" y="339"/>
                </a:cxn>
                <a:cxn ang="0">
                  <a:pos x="630" y="420"/>
                </a:cxn>
                <a:cxn ang="0">
                  <a:pos x="612" y="485"/>
                </a:cxn>
                <a:cxn ang="0">
                  <a:pos x="587" y="583"/>
                </a:cxn>
                <a:cxn ang="0">
                  <a:pos x="0" y="0"/>
                </a:cxn>
                <a:cxn ang="0">
                  <a:pos x="794" y="0"/>
                </a:cxn>
                <a:cxn ang="0">
                  <a:pos x="764" y="69"/>
                </a:cxn>
                <a:cxn ang="0">
                  <a:pos x="743" y="0"/>
                </a:cxn>
                <a:cxn ang="0">
                  <a:pos x="2310" y="583"/>
                </a:cxn>
                <a:cxn ang="0">
                  <a:pos x="2292" y="501"/>
                </a:cxn>
                <a:cxn ang="0">
                  <a:pos x="2276" y="437"/>
                </a:cxn>
                <a:cxn ang="0">
                  <a:pos x="2248" y="339"/>
                </a:cxn>
                <a:cxn ang="0">
                  <a:pos x="2232" y="291"/>
                </a:cxn>
                <a:cxn ang="0">
                  <a:pos x="2202" y="207"/>
                </a:cxn>
                <a:cxn ang="0">
                  <a:pos x="2179" y="146"/>
                </a:cxn>
                <a:cxn ang="0">
                  <a:pos x="2202" y="55"/>
                </a:cxn>
                <a:cxn ang="0">
                  <a:pos x="2202" y="32"/>
                </a:cxn>
                <a:cxn ang="0">
                  <a:pos x="2147" y="48"/>
                </a:cxn>
                <a:cxn ang="0">
                  <a:pos x="2099" y="96"/>
                </a:cxn>
                <a:cxn ang="0">
                  <a:pos x="2059" y="96"/>
                </a:cxn>
                <a:cxn ang="0">
                  <a:pos x="1988" y="48"/>
                </a:cxn>
                <a:cxn ang="0">
                  <a:pos x="1977" y="0"/>
                </a:cxn>
                <a:cxn ang="0">
                  <a:pos x="6382" y="583"/>
                </a:cxn>
                <a:cxn ang="0">
                  <a:pos x="626" y="0"/>
                </a:cxn>
                <a:cxn ang="0">
                  <a:pos x="630" y="84"/>
                </a:cxn>
                <a:cxn ang="0">
                  <a:pos x="635" y="146"/>
                </a:cxn>
                <a:cxn ang="0">
                  <a:pos x="630" y="195"/>
                </a:cxn>
                <a:cxn ang="0">
                  <a:pos x="605" y="291"/>
                </a:cxn>
                <a:cxn ang="0">
                  <a:pos x="584" y="349"/>
                </a:cxn>
                <a:cxn ang="0">
                  <a:pos x="550" y="437"/>
                </a:cxn>
                <a:cxn ang="0">
                  <a:pos x="533" y="485"/>
                </a:cxn>
                <a:cxn ang="0">
                  <a:pos x="501" y="583"/>
                </a:cxn>
                <a:cxn ang="0">
                  <a:pos x="0" y="0"/>
                </a:cxn>
                <a:cxn ang="0">
                  <a:pos x="2091" y="0"/>
                </a:cxn>
                <a:cxn ang="0">
                  <a:pos x="2068" y="53"/>
                </a:cxn>
                <a:cxn ang="0">
                  <a:pos x="2015" y="48"/>
                </a:cxn>
                <a:cxn ang="0">
                  <a:pos x="2091" y="0"/>
                </a:cxn>
                <a:cxn ang="0">
                  <a:pos x="2389" y="533"/>
                </a:cxn>
                <a:cxn ang="0">
                  <a:pos x="2375" y="485"/>
                </a:cxn>
                <a:cxn ang="0">
                  <a:pos x="2342" y="387"/>
                </a:cxn>
                <a:cxn ang="0">
                  <a:pos x="2322" y="339"/>
                </a:cxn>
                <a:cxn ang="0">
                  <a:pos x="2292" y="266"/>
                </a:cxn>
                <a:cxn ang="0">
                  <a:pos x="2262" y="194"/>
                </a:cxn>
                <a:cxn ang="0">
                  <a:pos x="2248" y="144"/>
                </a:cxn>
                <a:cxn ang="0">
                  <a:pos x="2237" y="48"/>
                </a:cxn>
                <a:cxn ang="0">
                  <a:pos x="6382" y="0"/>
                </a:cxn>
                <a:cxn ang="0">
                  <a:pos x="2402" y="583"/>
                </a:cxn>
              </a:cxnLst>
              <a:rect l="0" t="0" r="r" b="b"/>
              <a:pathLst>
                <a:path w="6382" h="583">
                  <a:moveTo>
                    <a:pt x="644" y="0"/>
                  </a:moveTo>
                  <a:lnTo>
                    <a:pt x="644" y="48"/>
                  </a:lnTo>
                  <a:lnTo>
                    <a:pt x="662" y="96"/>
                  </a:lnTo>
                  <a:lnTo>
                    <a:pt x="674" y="140"/>
                  </a:lnTo>
                  <a:lnTo>
                    <a:pt x="678" y="146"/>
                  </a:lnTo>
                  <a:lnTo>
                    <a:pt x="681" y="194"/>
                  </a:lnTo>
                  <a:lnTo>
                    <a:pt x="674" y="241"/>
                  </a:lnTo>
                  <a:lnTo>
                    <a:pt x="674" y="241"/>
                  </a:lnTo>
                  <a:lnTo>
                    <a:pt x="663" y="291"/>
                  </a:lnTo>
                  <a:lnTo>
                    <a:pt x="651" y="339"/>
                  </a:lnTo>
                  <a:lnTo>
                    <a:pt x="637" y="387"/>
                  </a:lnTo>
                  <a:lnTo>
                    <a:pt x="630" y="420"/>
                  </a:lnTo>
                  <a:lnTo>
                    <a:pt x="625" y="437"/>
                  </a:lnTo>
                  <a:lnTo>
                    <a:pt x="612" y="485"/>
                  </a:lnTo>
                  <a:lnTo>
                    <a:pt x="600" y="533"/>
                  </a:lnTo>
                  <a:lnTo>
                    <a:pt x="587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44" y="0"/>
                  </a:lnTo>
                  <a:close/>
                  <a:moveTo>
                    <a:pt x="794" y="0"/>
                  </a:moveTo>
                  <a:lnTo>
                    <a:pt x="784" y="48"/>
                  </a:lnTo>
                  <a:lnTo>
                    <a:pt x="764" y="69"/>
                  </a:lnTo>
                  <a:lnTo>
                    <a:pt x="750" y="48"/>
                  </a:lnTo>
                  <a:lnTo>
                    <a:pt x="743" y="0"/>
                  </a:lnTo>
                  <a:lnTo>
                    <a:pt x="794" y="0"/>
                  </a:lnTo>
                  <a:close/>
                  <a:moveTo>
                    <a:pt x="2310" y="583"/>
                  </a:moveTo>
                  <a:lnTo>
                    <a:pt x="2301" y="533"/>
                  </a:lnTo>
                  <a:lnTo>
                    <a:pt x="2292" y="501"/>
                  </a:lnTo>
                  <a:lnTo>
                    <a:pt x="2289" y="485"/>
                  </a:lnTo>
                  <a:lnTo>
                    <a:pt x="2276" y="437"/>
                  </a:lnTo>
                  <a:lnTo>
                    <a:pt x="2262" y="387"/>
                  </a:lnTo>
                  <a:lnTo>
                    <a:pt x="2248" y="339"/>
                  </a:lnTo>
                  <a:lnTo>
                    <a:pt x="2248" y="337"/>
                  </a:lnTo>
                  <a:lnTo>
                    <a:pt x="2232" y="291"/>
                  </a:lnTo>
                  <a:lnTo>
                    <a:pt x="2214" y="241"/>
                  </a:lnTo>
                  <a:lnTo>
                    <a:pt x="2202" y="207"/>
                  </a:lnTo>
                  <a:lnTo>
                    <a:pt x="2197" y="194"/>
                  </a:lnTo>
                  <a:lnTo>
                    <a:pt x="2179" y="146"/>
                  </a:lnTo>
                  <a:lnTo>
                    <a:pt x="2165" y="96"/>
                  </a:lnTo>
                  <a:lnTo>
                    <a:pt x="2202" y="55"/>
                  </a:lnTo>
                  <a:lnTo>
                    <a:pt x="2204" y="48"/>
                  </a:lnTo>
                  <a:lnTo>
                    <a:pt x="2202" y="32"/>
                  </a:lnTo>
                  <a:lnTo>
                    <a:pt x="2158" y="25"/>
                  </a:lnTo>
                  <a:lnTo>
                    <a:pt x="2147" y="48"/>
                  </a:lnTo>
                  <a:lnTo>
                    <a:pt x="2112" y="92"/>
                  </a:lnTo>
                  <a:lnTo>
                    <a:pt x="2099" y="96"/>
                  </a:lnTo>
                  <a:lnTo>
                    <a:pt x="2068" y="99"/>
                  </a:lnTo>
                  <a:lnTo>
                    <a:pt x="2059" y="96"/>
                  </a:lnTo>
                  <a:lnTo>
                    <a:pt x="2023" y="88"/>
                  </a:lnTo>
                  <a:lnTo>
                    <a:pt x="1988" y="48"/>
                  </a:lnTo>
                  <a:lnTo>
                    <a:pt x="1977" y="3"/>
                  </a:lnTo>
                  <a:lnTo>
                    <a:pt x="1977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310" y="583"/>
                  </a:lnTo>
                  <a:close/>
                  <a:moveTo>
                    <a:pt x="626" y="0"/>
                  </a:moveTo>
                  <a:lnTo>
                    <a:pt x="626" y="48"/>
                  </a:lnTo>
                  <a:lnTo>
                    <a:pt x="630" y="84"/>
                  </a:lnTo>
                  <a:lnTo>
                    <a:pt x="632" y="96"/>
                  </a:lnTo>
                  <a:lnTo>
                    <a:pt x="635" y="146"/>
                  </a:lnTo>
                  <a:lnTo>
                    <a:pt x="630" y="194"/>
                  </a:lnTo>
                  <a:lnTo>
                    <a:pt x="630" y="195"/>
                  </a:lnTo>
                  <a:lnTo>
                    <a:pt x="619" y="241"/>
                  </a:lnTo>
                  <a:lnTo>
                    <a:pt x="605" y="291"/>
                  </a:lnTo>
                  <a:lnTo>
                    <a:pt x="587" y="339"/>
                  </a:lnTo>
                  <a:lnTo>
                    <a:pt x="584" y="349"/>
                  </a:lnTo>
                  <a:lnTo>
                    <a:pt x="570" y="387"/>
                  </a:lnTo>
                  <a:lnTo>
                    <a:pt x="550" y="437"/>
                  </a:lnTo>
                  <a:lnTo>
                    <a:pt x="540" y="470"/>
                  </a:lnTo>
                  <a:lnTo>
                    <a:pt x="533" y="485"/>
                  </a:lnTo>
                  <a:lnTo>
                    <a:pt x="517" y="533"/>
                  </a:lnTo>
                  <a:lnTo>
                    <a:pt x="50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26" y="0"/>
                  </a:lnTo>
                  <a:close/>
                  <a:moveTo>
                    <a:pt x="2091" y="0"/>
                  </a:moveTo>
                  <a:lnTo>
                    <a:pt x="2075" y="48"/>
                  </a:lnTo>
                  <a:lnTo>
                    <a:pt x="2068" y="53"/>
                  </a:lnTo>
                  <a:lnTo>
                    <a:pt x="2023" y="55"/>
                  </a:lnTo>
                  <a:lnTo>
                    <a:pt x="2015" y="48"/>
                  </a:lnTo>
                  <a:lnTo>
                    <a:pt x="2004" y="0"/>
                  </a:lnTo>
                  <a:lnTo>
                    <a:pt x="2091" y="0"/>
                  </a:lnTo>
                  <a:close/>
                  <a:moveTo>
                    <a:pt x="2402" y="583"/>
                  </a:moveTo>
                  <a:lnTo>
                    <a:pt x="2389" y="533"/>
                  </a:lnTo>
                  <a:lnTo>
                    <a:pt x="2382" y="510"/>
                  </a:lnTo>
                  <a:lnTo>
                    <a:pt x="2375" y="485"/>
                  </a:lnTo>
                  <a:lnTo>
                    <a:pt x="2359" y="437"/>
                  </a:lnTo>
                  <a:lnTo>
                    <a:pt x="2342" y="387"/>
                  </a:lnTo>
                  <a:lnTo>
                    <a:pt x="2336" y="378"/>
                  </a:lnTo>
                  <a:lnTo>
                    <a:pt x="2322" y="339"/>
                  </a:lnTo>
                  <a:lnTo>
                    <a:pt x="2303" y="291"/>
                  </a:lnTo>
                  <a:lnTo>
                    <a:pt x="2292" y="266"/>
                  </a:lnTo>
                  <a:lnTo>
                    <a:pt x="2282" y="241"/>
                  </a:lnTo>
                  <a:lnTo>
                    <a:pt x="2262" y="194"/>
                  </a:lnTo>
                  <a:lnTo>
                    <a:pt x="2248" y="146"/>
                  </a:lnTo>
                  <a:lnTo>
                    <a:pt x="2248" y="144"/>
                  </a:lnTo>
                  <a:lnTo>
                    <a:pt x="2237" y="96"/>
                  </a:lnTo>
                  <a:lnTo>
                    <a:pt x="2237" y="48"/>
                  </a:lnTo>
                  <a:lnTo>
                    <a:pt x="223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402" y="583"/>
                  </a:lnTo>
                  <a:close/>
                </a:path>
              </a:pathLst>
            </a:custGeom>
            <a:solidFill>
              <a:srgbClr val="1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4" name="Freeform 156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626" y="48"/>
                </a:cxn>
                <a:cxn ang="0">
                  <a:pos x="632" y="96"/>
                </a:cxn>
                <a:cxn ang="0">
                  <a:pos x="630" y="194"/>
                </a:cxn>
                <a:cxn ang="0">
                  <a:pos x="619" y="241"/>
                </a:cxn>
                <a:cxn ang="0">
                  <a:pos x="587" y="339"/>
                </a:cxn>
                <a:cxn ang="0">
                  <a:pos x="570" y="387"/>
                </a:cxn>
                <a:cxn ang="0">
                  <a:pos x="540" y="470"/>
                </a:cxn>
                <a:cxn ang="0">
                  <a:pos x="517" y="533"/>
                </a:cxn>
                <a:cxn ang="0">
                  <a:pos x="0" y="583"/>
                </a:cxn>
                <a:cxn ang="0">
                  <a:pos x="626" y="0"/>
                </a:cxn>
                <a:cxn ang="0">
                  <a:pos x="2075" y="48"/>
                </a:cxn>
                <a:cxn ang="0">
                  <a:pos x="2023" y="55"/>
                </a:cxn>
                <a:cxn ang="0">
                  <a:pos x="2004" y="0"/>
                </a:cxn>
                <a:cxn ang="0">
                  <a:pos x="2402" y="583"/>
                </a:cxn>
                <a:cxn ang="0">
                  <a:pos x="2382" y="510"/>
                </a:cxn>
                <a:cxn ang="0">
                  <a:pos x="2359" y="437"/>
                </a:cxn>
                <a:cxn ang="0">
                  <a:pos x="2336" y="378"/>
                </a:cxn>
                <a:cxn ang="0">
                  <a:pos x="2303" y="291"/>
                </a:cxn>
                <a:cxn ang="0">
                  <a:pos x="2282" y="241"/>
                </a:cxn>
                <a:cxn ang="0">
                  <a:pos x="2248" y="146"/>
                </a:cxn>
                <a:cxn ang="0">
                  <a:pos x="2237" y="96"/>
                </a:cxn>
                <a:cxn ang="0">
                  <a:pos x="2230" y="0"/>
                </a:cxn>
                <a:cxn ang="0">
                  <a:pos x="6382" y="583"/>
                </a:cxn>
                <a:cxn ang="0">
                  <a:pos x="610" y="0"/>
                </a:cxn>
                <a:cxn ang="0">
                  <a:pos x="605" y="96"/>
                </a:cxn>
                <a:cxn ang="0">
                  <a:pos x="584" y="190"/>
                </a:cxn>
                <a:cxn ang="0">
                  <a:pos x="564" y="241"/>
                </a:cxn>
                <a:cxn ang="0">
                  <a:pos x="540" y="301"/>
                </a:cxn>
                <a:cxn ang="0">
                  <a:pos x="495" y="387"/>
                </a:cxn>
                <a:cxn ang="0">
                  <a:pos x="471" y="437"/>
                </a:cxn>
                <a:cxn ang="0">
                  <a:pos x="446" y="485"/>
                </a:cxn>
                <a:cxn ang="0">
                  <a:pos x="405" y="577"/>
                </a:cxn>
                <a:cxn ang="0">
                  <a:pos x="0" y="583"/>
                </a:cxn>
                <a:cxn ang="0">
                  <a:pos x="610" y="0"/>
                </a:cxn>
                <a:cxn ang="0">
                  <a:pos x="2485" y="533"/>
                </a:cxn>
                <a:cxn ang="0">
                  <a:pos x="2467" y="485"/>
                </a:cxn>
                <a:cxn ang="0">
                  <a:pos x="2427" y="389"/>
                </a:cxn>
                <a:cxn ang="0">
                  <a:pos x="2402" y="339"/>
                </a:cxn>
                <a:cxn ang="0">
                  <a:pos x="2377" y="291"/>
                </a:cxn>
                <a:cxn ang="0">
                  <a:pos x="2336" y="220"/>
                </a:cxn>
                <a:cxn ang="0">
                  <a:pos x="2299" y="146"/>
                </a:cxn>
                <a:cxn ang="0">
                  <a:pos x="2278" y="96"/>
                </a:cxn>
                <a:cxn ang="0">
                  <a:pos x="2260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626" y="0"/>
                  </a:moveTo>
                  <a:lnTo>
                    <a:pt x="626" y="48"/>
                  </a:lnTo>
                  <a:lnTo>
                    <a:pt x="630" y="84"/>
                  </a:lnTo>
                  <a:lnTo>
                    <a:pt x="632" y="96"/>
                  </a:lnTo>
                  <a:lnTo>
                    <a:pt x="635" y="146"/>
                  </a:lnTo>
                  <a:lnTo>
                    <a:pt x="630" y="194"/>
                  </a:lnTo>
                  <a:lnTo>
                    <a:pt x="630" y="195"/>
                  </a:lnTo>
                  <a:lnTo>
                    <a:pt x="619" y="241"/>
                  </a:lnTo>
                  <a:lnTo>
                    <a:pt x="605" y="291"/>
                  </a:lnTo>
                  <a:lnTo>
                    <a:pt x="587" y="339"/>
                  </a:lnTo>
                  <a:lnTo>
                    <a:pt x="584" y="349"/>
                  </a:lnTo>
                  <a:lnTo>
                    <a:pt x="570" y="387"/>
                  </a:lnTo>
                  <a:lnTo>
                    <a:pt x="550" y="437"/>
                  </a:lnTo>
                  <a:lnTo>
                    <a:pt x="540" y="470"/>
                  </a:lnTo>
                  <a:lnTo>
                    <a:pt x="533" y="485"/>
                  </a:lnTo>
                  <a:lnTo>
                    <a:pt x="517" y="533"/>
                  </a:lnTo>
                  <a:lnTo>
                    <a:pt x="50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26" y="0"/>
                  </a:lnTo>
                  <a:close/>
                  <a:moveTo>
                    <a:pt x="2091" y="0"/>
                  </a:moveTo>
                  <a:lnTo>
                    <a:pt x="2075" y="48"/>
                  </a:lnTo>
                  <a:lnTo>
                    <a:pt x="2068" y="53"/>
                  </a:lnTo>
                  <a:lnTo>
                    <a:pt x="2023" y="55"/>
                  </a:lnTo>
                  <a:lnTo>
                    <a:pt x="2015" y="48"/>
                  </a:lnTo>
                  <a:lnTo>
                    <a:pt x="2004" y="0"/>
                  </a:lnTo>
                  <a:lnTo>
                    <a:pt x="2091" y="0"/>
                  </a:lnTo>
                  <a:close/>
                  <a:moveTo>
                    <a:pt x="2402" y="583"/>
                  </a:moveTo>
                  <a:lnTo>
                    <a:pt x="2389" y="533"/>
                  </a:lnTo>
                  <a:lnTo>
                    <a:pt x="2382" y="510"/>
                  </a:lnTo>
                  <a:lnTo>
                    <a:pt x="2375" y="485"/>
                  </a:lnTo>
                  <a:lnTo>
                    <a:pt x="2359" y="437"/>
                  </a:lnTo>
                  <a:lnTo>
                    <a:pt x="2342" y="387"/>
                  </a:lnTo>
                  <a:lnTo>
                    <a:pt x="2336" y="378"/>
                  </a:lnTo>
                  <a:lnTo>
                    <a:pt x="2322" y="339"/>
                  </a:lnTo>
                  <a:lnTo>
                    <a:pt x="2303" y="291"/>
                  </a:lnTo>
                  <a:lnTo>
                    <a:pt x="2292" y="266"/>
                  </a:lnTo>
                  <a:lnTo>
                    <a:pt x="2282" y="241"/>
                  </a:lnTo>
                  <a:lnTo>
                    <a:pt x="2262" y="194"/>
                  </a:lnTo>
                  <a:lnTo>
                    <a:pt x="2248" y="146"/>
                  </a:lnTo>
                  <a:lnTo>
                    <a:pt x="2248" y="144"/>
                  </a:lnTo>
                  <a:lnTo>
                    <a:pt x="2237" y="96"/>
                  </a:lnTo>
                  <a:lnTo>
                    <a:pt x="2237" y="48"/>
                  </a:lnTo>
                  <a:lnTo>
                    <a:pt x="223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402" y="583"/>
                  </a:lnTo>
                  <a:close/>
                  <a:moveTo>
                    <a:pt x="610" y="0"/>
                  </a:moveTo>
                  <a:lnTo>
                    <a:pt x="610" y="48"/>
                  </a:lnTo>
                  <a:lnTo>
                    <a:pt x="605" y="96"/>
                  </a:lnTo>
                  <a:lnTo>
                    <a:pt x="596" y="146"/>
                  </a:lnTo>
                  <a:lnTo>
                    <a:pt x="584" y="190"/>
                  </a:lnTo>
                  <a:lnTo>
                    <a:pt x="584" y="194"/>
                  </a:lnTo>
                  <a:lnTo>
                    <a:pt x="564" y="241"/>
                  </a:lnTo>
                  <a:lnTo>
                    <a:pt x="543" y="291"/>
                  </a:lnTo>
                  <a:lnTo>
                    <a:pt x="540" y="301"/>
                  </a:lnTo>
                  <a:lnTo>
                    <a:pt x="520" y="339"/>
                  </a:lnTo>
                  <a:lnTo>
                    <a:pt x="495" y="387"/>
                  </a:lnTo>
                  <a:lnTo>
                    <a:pt x="494" y="391"/>
                  </a:lnTo>
                  <a:lnTo>
                    <a:pt x="471" y="437"/>
                  </a:lnTo>
                  <a:lnTo>
                    <a:pt x="450" y="481"/>
                  </a:lnTo>
                  <a:lnTo>
                    <a:pt x="446" y="485"/>
                  </a:lnTo>
                  <a:lnTo>
                    <a:pt x="423" y="533"/>
                  </a:lnTo>
                  <a:lnTo>
                    <a:pt x="405" y="577"/>
                  </a:lnTo>
                  <a:lnTo>
                    <a:pt x="40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10" y="0"/>
                  </a:lnTo>
                  <a:close/>
                  <a:moveTo>
                    <a:pt x="2499" y="583"/>
                  </a:moveTo>
                  <a:lnTo>
                    <a:pt x="2485" y="533"/>
                  </a:lnTo>
                  <a:lnTo>
                    <a:pt x="2473" y="499"/>
                  </a:lnTo>
                  <a:lnTo>
                    <a:pt x="2467" y="485"/>
                  </a:lnTo>
                  <a:lnTo>
                    <a:pt x="2448" y="437"/>
                  </a:lnTo>
                  <a:lnTo>
                    <a:pt x="2427" y="389"/>
                  </a:lnTo>
                  <a:lnTo>
                    <a:pt x="2427" y="387"/>
                  </a:lnTo>
                  <a:lnTo>
                    <a:pt x="2402" y="339"/>
                  </a:lnTo>
                  <a:lnTo>
                    <a:pt x="2382" y="303"/>
                  </a:lnTo>
                  <a:lnTo>
                    <a:pt x="2377" y="291"/>
                  </a:lnTo>
                  <a:lnTo>
                    <a:pt x="2351" y="241"/>
                  </a:lnTo>
                  <a:lnTo>
                    <a:pt x="2336" y="220"/>
                  </a:lnTo>
                  <a:lnTo>
                    <a:pt x="2324" y="194"/>
                  </a:lnTo>
                  <a:lnTo>
                    <a:pt x="2299" y="146"/>
                  </a:lnTo>
                  <a:lnTo>
                    <a:pt x="2292" y="132"/>
                  </a:lnTo>
                  <a:lnTo>
                    <a:pt x="2278" y="96"/>
                  </a:lnTo>
                  <a:lnTo>
                    <a:pt x="2266" y="48"/>
                  </a:lnTo>
                  <a:lnTo>
                    <a:pt x="226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499" y="583"/>
                  </a:lnTo>
                  <a:close/>
                </a:path>
              </a:pathLst>
            </a:custGeom>
            <a:solidFill>
              <a:srgbClr val="34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5" name="Freeform 157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610" y="48"/>
                </a:cxn>
                <a:cxn ang="0">
                  <a:pos x="596" y="146"/>
                </a:cxn>
                <a:cxn ang="0">
                  <a:pos x="584" y="194"/>
                </a:cxn>
                <a:cxn ang="0">
                  <a:pos x="543" y="291"/>
                </a:cxn>
                <a:cxn ang="0">
                  <a:pos x="520" y="339"/>
                </a:cxn>
                <a:cxn ang="0">
                  <a:pos x="494" y="391"/>
                </a:cxn>
                <a:cxn ang="0">
                  <a:pos x="450" y="481"/>
                </a:cxn>
                <a:cxn ang="0">
                  <a:pos x="423" y="533"/>
                </a:cxn>
                <a:cxn ang="0">
                  <a:pos x="402" y="583"/>
                </a:cxn>
                <a:cxn ang="0">
                  <a:pos x="0" y="0"/>
                </a:cxn>
                <a:cxn ang="0">
                  <a:pos x="2499" y="583"/>
                </a:cxn>
                <a:cxn ang="0">
                  <a:pos x="2473" y="499"/>
                </a:cxn>
                <a:cxn ang="0">
                  <a:pos x="2448" y="437"/>
                </a:cxn>
                <a:cxn ang="0">
                  <a:pos x="2427" y="387"/>
                </a:cxn>
                <a:cxn ang="0">
                  <a:pos x="2382" y="303"/>
                </a:cxn>
                <a:cxn ang="0">
                  <a:pos x="2351" y="241"/>
                </a:cxn>
                <a:cxn ang="0">
                  <a:pos x="2324" y="194"/>
                </a:cxn>
                <a:cxn ang="0">
                  <a:pos x="2292" y="132"/>
                </a:cxn>
                <a:cxn ang="0">
                  <a:pos x="2266" y="48"/>
                </a:cxn>
                <a:cxn ang="0">
                  <a:pos x="6382" y="0"/>
                </a:cxn>
                <a:cxn ang="0">
                  <a:pos x="2499" y="583"/>
                </a:cxn>
                <a:cxn ang="0">
                  <a:pos x="596" y="48"/>
                </a:cxn>
                <a:cxn ang="0">
                  <a:pos x="577" y="96"/>
                </a:cxn>
                <a:cxn ang="0">
                  <a:pos x="540" y="178"/>
                </a:cxn>
                <a:cxn ang="0">
                  <a:pos x="506" y="241"/>
                </a:cxn>
                <a:cxn ang="0">
                  <a:pos x="476" y="291"/>
                </a:cxn>
                <a:cxn ang="0">
                  <a:pos x="444" y="339"/>
                </a:cxn>
                <a:cxn ang="0">
                  <a:pos x="405" y="399"/>
                </a:cxn>
                <a:cxn ang="0">
                  <a:pos x="359" y="464"/>
                </a:cxn>
                <a:cxn ang="0">
                  <a:pos x="315" y="533"/>
                </a:cxn>
                <a:cxn ang="0">
                  <a:pos x="283" y="583"/>
                </a:cxn>
                <a:cxn ang="0">
                  <a:pos x="0" y="0"/>
                </a:cxn>
                <a:cxn ang="0">
                  <a:pos x="2607" y="583"/>
                </a:cxn>
                <a:cxn ang="0">
                  <a:pos x="2591" y="533"/>
                </a:cxn>
                <a:cxn ang="0">
                  <a:pos x="2563" y="464"/>
                </a:cxn>
                <a:cxn ang="0">
                  <a:pos x="2524" y="387"/>
                </a:cxn>
                <a:cxn ang="0">
                  <a:pos x="2494" y="339"/>
                </a:cxn>
                <a:cxn ang="0">
                  <a:pos x="2462" y="291"/>
                </a:cxn>
                <a:cxn ang="0">
                  <a:pos x="2425" y="241"/>
                </a:cxn>
                <a:cxn ang="0">
                  <a:pos x="2382" y="184"/>
                </a:cxn>
                <a:cxn ang="0">
                  <a:pos x="2336" y="122"/>
                </a:cxn>
                <a:cxn ang="0">
                  <a:pos x="2294" y="48"/>
                </a:cxn>
                <a:cxn ang="0">
                  <a:pos x="2289" y="0"/>
                </a:cxn>
                <a:cxn ang="0">
                  <a:pos x="6382" y="583"/>
                </a:cxn>
              </a:cxnLst>
              <a:rect l="0" t="0" r="r" b="b"/>
              <a:pathLst>
                <a:path w="6382" h="583">
                  <a:moveTo>
                    <a:pt x="610" y="0"/>
                  </a:moveTo>
                  <a:lnTo>
                    <a:pt x="610" y="48"/>
                  </a:lnTo>
                  <a:lnTo>
                    <a:pt x="605" y="96"/>
                  </a:lnTo>
                  <a:lnTo>
                    <a:pt x="596" y="146"/>
                  </a:lnTo>
                  <a:lnTo>
                    <a:pt x="584" y="190"/>
                  </a:lnTo>
                  <a:lnTo>
                    <a:pt x="584" y="194"/>
                  </a:lnTo>
                  <a:lnTo>
                    <a:pt x="564" y="241"/>
                  </a:lnTo>
                  <a:lnTo>
                    <a:pt x="543" y="291"/>
                  </a:lnTo>
                  <a:lnTo>
                    <a:pt x="540" y="301"/>
                  </a:lnTo>
                  <a:lnTo>
                    <a:pt x="520" y="339"/>
                  </a:lnTo>
                  <a:lnTo>
                    <a:pt x="495" y="387"/>
                  </a:lnTo>
                  <a:lnTo>
                    <a:pt x="494" y="391"/>
                  </a:lnTo>
                  <a:lnTo>
                    <a:pt x="471" y="437"/>
                  </a:lnTo>
                  <a:lnTo>
                    <a:pt x="450" y="481"/>
                  </a:lnTo>
                  <a:lnTo>
                    <a:pt x="446" y="485"/>
                  </a:lnTo>
                  <a:lnTo>
                    <a:pt x="423" y="533"/>
                  </a:lnTo>
                  <a:lnTo>
                    <a:pt x="405" y="577"/>
                  </a:lnTo>
                  <a:lnTo>
                    <a:pt x="402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610" y="0"/>
                  </a:lnTo>
                  <a:close/>
                  <a:moveTo>
                    <a:pt x="2499" y="583"/>
                  </a:moveTo>
                  <a:lnTo>
                    <a:pt x="2485" y="533"/>
                  </a:lnTo>
                  <a:lnTo>
                    <a:pt x="2473" y="499"/>
                  </a:lnTo>
                  <a:lnTo>
                    <a:pt x="2467" y="485"/>
                  </a:lnTo>
                  <a:lnTo>
                    <a:pt x="2448" y="437"/>
                  </a:lnTo>
                  <a:lnTo>
                    <a:pt x="2427" y="389"/>
                  </a:lnTo>
                  <a:lnTo>
                    <a:pt x="2427" y="387"/>
                  </a:lnTo>
                  <a:lnTo>
                    <a:pt x="2402" y="339"/>
                  </a:lnTo>
                  <a:lnTo>
                    <a:pt x="2382" y="303"/>
                  </a:lnTo>
                  <a:lnTo>
                    <a:pt x="2377" y="291"/>
                  </a:lnTo>
                  <a:lnTo>
                    <a:pt x="2351" y="241"/>
                  </a:lnTo>
                  <a:lnTo>
                    <a:pt x="2336" y="220"/>
                  </a:lnTo>
                  <a:lnTo>
                    <a:pt x="2324" y="194"/>
                  </a:lnTo>
                  <a:lnTo>
                    <a:pt x="2299" y="146"/>
                  </a:lnTo>
                  <a:lnTo>
                    <a:pt x="2292" y="132"/>
                  </a:lnTo>
                  <a:lnTo>
                    <a:pt x="2278" y="96"/>
                  </a:lnTo>
                  <a:lnTo>
                    <a:pt x="2266" y="48"/>
                  </a:lnTo>
                  <a:lnTo>
                    <a:pt x="2260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499" y="583"/>
                  </a:lnTo>
                  <a:close/>
                  <a:moveTo>
                    <a:pt x="596" y="0"/>
                  </a:moveTo>
                  <a:lnTo>
                    <a:pt x="596" y="48"/>
                  </a:lnTo>
                  <a:lnTo>
                    <a:pt x="584" y="86"/>
                  </a:lnTo>
                  <a:lnTo>
                    <a:pt x="577" y="96"/>
                  </a:lnTo>
                  <a:lnTo>
                    <a:pt x="554" y="146"/>
                  </a:lnTo>
                  <a:lnTo>
                    <a:pt x="540" y="178"/>
                  </a:lnTo>
                  <a:lnTo>
                    <a:pt x="531" y="194"/>
                  </a:lnTo>
                  <a:lnTo>
                    <a:pt x="506" y="241"/>
                  </a:lnTo>
                  <a:lnTo>
                    <a:pt x="494" y="263"/>
                  </a:lnTo>
                  <a:lnTo>
                    <a:pt x="476" y="291"/>
                  </a:lnTo>
                  <a:lnTo>
                    <a:pt x="450" y="334"/>
                  </a:lnTo>
                  <a:lnTo>
                    <a:pt x="444" y="339"/>
                  </a:lnTo>
                  <a:lnTo>
                    <a:pt x="411" y="387"/>
                  </a:lnTo>
                  <a:lnTo>
                    <a:pt x="405" y="399"/>
                  </a:lnTo>
                  <a:lnTo>
                    <a:pt x="377" y="437"/>
                  </a:lnTo>
                  <a:lnTo>
                    <a:pt x="359" y="464"/>
                  </a:lnTo>
                  <a:lnTo>
                    <a:pt x="345" y="485"/>
                  </a:lnTo>
                  <a:lnTo>
                    <a:pt x="315" y="533"/>
                  </a:lnTo>
                  <a:lnTo>
                    <a:pt x="313" y="533"/>
                  </a:lnTo>
                  <a:lnTo>
                    <a:pt x="283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596" y="0"/>
                  </a:lnTo>
                  <a:close/>
                  <a:moveTo>
                    <a:pt x="2607" y="583"/>
                  </a:moveTo>
                  <a:lnTo>
                    <a:pt x="2607" y="581"/>
                  </a:lnTo>
                  <a:lnTo>
                    <a:pt x="2591" y="533"/>
                  </a:lnTo>
                  <a:lnTo>
                    <a:pt x="2572" y="485"/>
                  </a:lnTo>
                  <a:lnTo>
                    <a:pt x="2563" y="464"/>
                  </a:lnTo>
                  <a:lnTo>
                    <a:pt x="2550" y="437"/>
                  </a:lnTo>
                  <a:lnTo>
                    <a:pt x="2524" y="387"/>
                  </a:lnTo>
                  <a:lnTo>
                    <a:pt x="2517" y="378"/>
                  </a:lnTo>
                  <a:lnTo>
                    <a:pt x="2494" y="339"/>
                  </a:lnTo>
                  <a:lnTo>
                    <a:pt x="2473" y="309"/>
                  </a:lnTo>
                  <a:lnTo>
                    <a:pt x="2462" y="291"/>
                  </a:lnTo>
                  <a:lnTo>
                    <a:pt x="2427" y="243"/>
                  </a:lnTo>
                  <a:lnTo>
                    <a:pt x="2425" y="241"/>
                  </a:lnTo>
                  <a:lnTo>
                    <a:pt x="2389" y="194"/>
                  </a:lnTo>
                  <a:lnTo>
                    <a:pt x="2382" y="184"/>
                  </a:lnTo>
                  <a:lnTo>
                    <a:pt x="2356" y="146"/>
                  </a:lnTo>
                  <a:lnTo>
                    <a:pt x="2336" y="122"/>
                  </a:lnTo>
                  <a:lnTo>
                    <a:pt x="2322" y="96"/>
                  </a:lnTo>
                  <a:lnTo>
                    <a:pt x="2294" y="48"/>
                  </a:lnTo>
                  <a:lnTo>
                    <a:pt x="2292" y="40"/>
                  </a:lnTo>
                  <a:lnTo>
                    <a:pt x="2289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607" y="583"/>
                  </a:lnTo>
                  <a:close/>
                </a:path>
              </a:pathLst>
            </a:custGeom>
            <a:solidFill>
              <a:srgbClr val="4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6" name="Freeform 158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596" y="48"/>
                </a:cxn>
                <a:cxn ang="0">
                  <a:pos x="577" y="96"/>
                </a:cxn>
                <a:cxn ang="0">
                  <a:pos x="540" y="178"/>
                </a:cxn>
                <a:cxn ang="0">
                  <a:pos x="506" y="241"/>
                </a:cxn>
                <a:cxn ang="0">
                  <a:pos x="476" y="291"/>
                </a:cxn>
                <a:cxn ang="0">
                  <a:pos x="444" y="339"/>
                </a:cxn>
                <a:cxn ang="0">
                  <a:pos x="405" y="399"/>
                </a:cxn>
                <a:cxn ang="0">
                  <a:pos x="359" y="464"/>
                </a:cxn>
                <a:cxn ang="0">
                  <a:pos x="315" y="533"/>
                </a:cxn>
                <a:cxn ang="0">
                  <a:pos x="283" y="583"/>
                </a:cxn>
                <a:cxn ang="0">
                  <a:pos x="0" y="0"/>
                </a:cxn>
                <a:cxn ang="0">
                  <a:pos x="2607" y="583"/>
                </a:cxn>
                <a:cxn ang="0">
                  <a:pos x="2591" y="533"/>
                </a:cxn>
                <a:cxn ang="0">
                  <a:pos x="2563" y="464"/>
                </a:cxn>
                <a:cxn ang="0">
                  <a:pos x="2524" y="387"/>
                </a:cxn>
                <a:cxn ang="0">
                  <a:pos x="2494" y="339"/>
                </a:cxn>
                <a:cxn ang="0">
                  <a:pos x="2462" y="291"/>
                </a:cxn>
                <a:cxn ang="0">
                  <a:pos x="2425" y="241"/>
                </a:cxn>
                <a:cxn ang="0">
                  <a:pos x="2382" y="184"/>
                </a:cxn>
                <a:cxn ang="0">
                  <a:pos x="2336" y="122"/>
                </a:cxn>
                <a:cxn ang="0">
                  <a:pos x="2294" y="48"/>
                </a:cxn>
                <a:cxn ang="0">
                  <a:pos x="2289" y="0"/>
                </a:cxn>
                <a:cxn ang="0">
                  <a:pos x="6382" y="583"/>
                </a:cxn>
                <a:cxn ang="0">
                  <a:pos x="572" y="0"/>
                </a:cxn>
                <a:cxn ang="0">
                  <a:pos x="540" y="78"/>
                </a:cxn>
                <a:cxn ang="0">
                  <a:pos x="499" y="146"/>
                </a:cxn>
                <a:cxn ang="0">
                  <a:pos x="469" y="194"/>
                </a:cxn>
                <a:cxn ang="0">
                  <a:pos x="435" y="241"/>
                </a:cxn>
                <a:cxn ang="0">
                  <a:pos x="395" y="291"/>
                </a:cxn>
                <a:cxn ang="0">
                  <a:pos x="349" y="339"/>
                </a:cxn>
                <a:cxn ang="0">
                  <a:pos x="303" y="387"/>
                </a:cxn>
                <a:cxn ang="0">
                  <a:pos x="255" y="437"/>
                </a:cxn>
                <a:cxn ang="0">
                  <a:pos x="207" y="485"/>
                </a:cxn>
                <a:cxn ang="0">
                  <a:pos x="163" y="533"/>
                </a:cxn>
                <a:cxn ang="0">
                  <a:pos x="121" y="583"/>
                </a:cxn>
                <a:cxn ang="0">
                  <a:pos x="0" y="0"/>
                </a:cxn>
                <a:cxn ang="0">
                  <a:pos x="2731" y="583"/>
                </a:cxn>
                <a:cxn ang="0">
                  <a:pos x="2697" y="495"/>
                </a:cxn>
                <a:cxn ang="0">
                  <a:pos x="2669" y="437"/>
                </a:cxn>
                <a:cxn ang="0">
                  <a:pos x="2642" y="387"/>
                </a:cxn>
                <a:cxn ang="0">
                  <a:pos x="2607" y="334"/>
                </a:cxn>
                <a:cxn ang="0">
                  <a:pos x="2563" y="280"/>
                </a:cxn>
                <a:cxn ang="0">
                  <a:pos x="2517" y="236"/>
                </a:cxn>
                <a:cxn ang="0">
                  <a:pos x="2473" y="192"/>
                </a:cxn>
                <a:cxn ang="0">
                  <a:pos x="2427" y="146"/>
                </a:cxn>
                <a:cxn ang="0">
                  <a:pos x="2381" y="96"/>
                </a:cxn>
                <a:cxn ang="0">
                  <a:pos x="2336" y="34"/>
                </a:cxn>
                <a:cxn ang="0">
                  <a:pos x="6382" y="0"/>
                </a:cxn>
                <a:cxn ang="0">
                  <a:pos x="2731" y="583"/>
                </a:cxn>
              </a:cxnLst>
              <a:rect l="0" t="0" r="r" b="b"/>
              <a:pathLst>
                <a:path w="6382" h="583">
                  <a:moveTo>
                    <a:pt x="596" y="0"/>
                  </a:moveTo>
                  <a:lnTo>
                    <a:pt x="596" y="48"/>
                  </a:lnTo>
                  <a:lnTo>
                    <a:pt x="584" y="86"/>
                  </a:lnTo>
                  <a:lnTo>
                    <a:pt x="577" y="96"/>
                  </a:lnTo>
                  <a:lnTo>
                    <a:pt x="554" y="146"/>
                  </a:lnTo>
                  <a:lnTo>
                    <a:pt x="540" y="178"/>
                  </a:lnTo>
                  <a:lnTo>
                    <a:pt x="531" y="194"/>
                  </a:lnTo>
                  <a:lnTo>
                    <a:pt x="506" y="241"/>
                  </a:lnTo>
                  <a:lnTo>
                    <a:pt x="494" y="263"/>
                  </a:lnTo>
                  <a:lnTo>
                    <a:pt x="476" y="291"/>
                  </a:lnTo>
                  <a:lnTo>
                    <a:pt x="450" y="334"/>
                  </a:lnTo>
                  <a:lnTo>
                    <a:pt x="444" y="339"/>
                  </a:lnTo>
                  <a:lnTo>
                    <a:pt x="411" y="387"/>
                  </a:lnTo>
                  <a:lnTo>
                    <a:pt x="405" y="399"/>
                  </a:lnTo>
                  <a:lnTo>
                    <a:pt x="377" y="437"/>
                  </a:lnTo>
                  <a:lnTo>
                    <a:pt x="359" y="464"/>
                  </a:lnTo>
                  <a:lnTo>
                    <a:pt x="345" y="485"/>
                  </a:lnTo>
                  <a:lnTo>
                    <a:pt x="315" y="533"/>
                  </a:lnTo>
                  <a:lnTo>
                    <a:pt x="313" y="533"/>
                  </a:lnTo>
                  <a:lnTo>
                    <a:pt x="283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596" y="0"/>
                  </a:lnTo>
                  <a:close/>
                  <a:moveTo>
                    <a:pt x="2607" y="583"/>
                  </a:moveTo>
                  <a:lnTo>
                    <a:pt x="2607" y="581"/>
                  </a:lnTo>
                  <a:lnTo>
                    <a:pt x="2591" y="533"/>
                  </a:lnTo>
                  <a:lnTo>
                    <a:pt x="2572" y="485"/>
                  </a:lnTo>
                  <a:lnTo>
                    <a:pt x="2563" y="464"/>
                  </a:lnTo>
                  <a:lnTo>
                    <a:pt x="2550" y="437"/>
                  </a:lnTo>
                  <a:lnTo>
                    <a:pt x="2524" y="387"/>
                  </a:lnTo>
                  <a:lnTo>
                    <a:pt x="2517" y="378"/>
                  </a:lnTo>
                  <a:lnTo>
                    <a:pt x="2494" y="339"/>
                  </a:lnTo>
                  <a:lnTo>
                    <a:pt x="2473" y="309"/>
                  </a:lnTo>
                  <a:lnTo>
                    <a:pt x="2462" y="291"/>
                  </a:lnTo>
                  <a:lnTo>
                    <a:pt x="2427" y="243"/>
                  </a:lnTo>
                  <a:lnTo>
                    <a:pt x="2425" y="241"/>
                  </a:lnTo>
                  <a:lnTo>
                    <a:pt x="2389" y="194"/>
                  </a:lnTo>
                  <a:lnTo>
                    <a:pt x="2382" y="184"/>
                  </a:lnTo>
                  <a:lnTo>
                    <a:pt x="2356" y="146"/>
                  </a:lnTo>
                  <a:lnTo>
                    <a:pt x="2336" y="122"/>
                  </a:lnTo>
                  <a:lnTo>
                    <a:pt x="2322" y="96"/>
                  </a:lnTo>
                  <a:lnTo>
                    <a:pt x="2294" y="48"/>
                  </a:lnTo>
                  <a:lnTo>
                    <a:pt x="2292" y="40"/>
                  </a:lnTo>
                  <a:lnTo>
                    <a:pt x="2289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607" y="583"/>
                  </a:lnTo>
                  <a:close/>
                  <a:moveTo>
                    <a:pt x="572" y="0"/>
                  </a:moveTo>
                  <a:lnTo>
                    <a:pt x="564" y="48"/>
                  </a:lnTo>
                  <a:lnTo>
                    <a:pt x="540" y="78"/>
                  </a:lnTo>
                  <a:lnTo>
                    <a:pt x="524" y="96"/>
                  </a:lnTo>
                  <a:lnTo>
                    <a:pt x="499" y="146"/>
                  </a:lnTo>
                  <a:lnTo>
                    <a:pt x="494" y="153"/>
                  </a:lnTo>
                  <a:lnTo>
                    <a:pt x="469" y="194"/>
                  </a:lnTo>
                  <a:lnTo>
                    <a:pt x="450" y="224"/>
                  </a:lnTo>
                  <a:lnTo>
                    <a:pt x="435" y="241"/>
                  </a:lnTo>
                  <a:lnTo>
                    <a:pt x="405" y="280"/>
                  </a:lnTo>
                  <a:lnTo>
                    <a:pt x="395" y="291"/>
                  </a:lnTo>
                  <a:lnTo>
                    <a:pt x="359" y="330"/>
                  </a:lnTo>
                  <a:lnTo>
                    <a:pt x="349" y="339"/>
                  </a:lnTo>
                  <a:lnTo>
                    <a:pt x="315" y="376"/>
                  </a:lnTo>
                  <a:lnTo>
                    <a:pt x="303" y="387"/>
                  </a:lnTo>
                  <a:lnTo>
                    <a:pt x="269" y="422"/>
                  </a:lnTo>
                  <a:lnTo>
                    <a:pt x="255" y="437"/>
                  </a:lnTo>
                  <a:lnTo>
                    <a:pt x="225" y="468"/>
                  </a:lnTo>
                  <a:lnTo>
                    <a:pt x="207" y="485"/>
                  </a:lnTo>
                  <a:lnTo>
                    <a:pt x="181" y="518"/>
                  </a:lnTo>
                  <a:lnTo>
                    <a:pt x="163" y="533"/>
                  </a:lnTo>
                  <a:lnTo>
                    <a:pt x="135" y="568"/>
                  </a:lnTo>
                  <a:lnTo>
                    <a:pt x="12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572" y="0"/>
                  </a:lnTo>
                  <a:close/>
                  <a:moveTo>
                    <a:pt x="2731" y="583"/>
                  </a:moveTo>
                  <a:lnTo>
                    <a:pt x="2713" y="533"/>
                  </a:lnTo>
                  <a:lnTo>
                    <a:pt x="2697" y="495"/>
                  </a:lnTo>
                  <a:lnTo>
                    <a:pt x="2692" y="485"/>
                  </a:lnTo>
                  <a:lnTo>
                    <a:pt x="2669" y="437"/>
                  </a:lnTo>
                  <a:lnTo>
                    <a:pt x="2651" y="405"/>
                  </a:lnTo>
                  <a:lnTo>
                    <a:pt x="2642" y="387"/>
                  </a:lnTo>
                  <a:lnTo>
                    <a:pt x="2610" y="339"/>
                  </a:lnTo>
                  <a:lnTo>
                    <a:pt x="2607" y="334"/>
                  </a:lnTo>
                  <a:lnTo>
                    <a:pt x="2572" y="291"/>
                  </a:lnTo>
                  <a:lnTo>
                    <a:pt x="2563" y="280"/>
                  </a:lnTo>
                  <a:lnTo>
                    <a:pt x="2524" y="241"/>
                  </a:lnTo>
                  <a:lnTo>
                    <a:pt x="2517" y="236"/>
                  </a:lnTo>
                  <a:lnTo>
                    <a:pt x="2473" y="194"/>
                  </a:lnTo>
                  <a:lnTo>
                    <a:pt x="2473" y="192"/>
                  </a:lnTo>
                  <a:lnTo>
                    <a:pt x="2427" y="146"/>
                  </a:lnTo>
                  <a:lnTo>
                    <a:pt x="2427" y="146"/>
                  </a:lnTo>
                  <a:lnTo>
                    <a:pt x="2382" y="98"/>
                  </a:lnTo>
                  <a:lnTo>
                    <a:pt x="2381" y="96"/>
                  </a:lnTo>
                  <a:lnTo>
                    <a:pt x="2340" y="48"/>
                  </a:lnTo>
                  <a:lnTo>
                    <a:pt x="2336" y="34"/>
                  </a:lnTo>
                  <a:lnTo>
                    <a:pt x="233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731" y="583"/>
                  </a:lnTo>
                  <a:close/>
                </a:path>
              </a:pathLst>
            </a:custGeom>
            <a:solidFill>
              <a:srgbClr val="61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7" name="Freeform 159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564" y="48"/>
                </a:cxn>
                <a:cxn ang="0">
                  <a:pos x="524" y="96"/>
                </a:cxn>
                <a:cxn ang="0">
                  <a:pos x="494" y="153"/>
                </a:cxn>
                <a:cxn ang="0">
                  <a:pos x="450" y="224"/>
                </a:cxn>
                <a:cxn ang="0">
                  <a:pos x="405" y="280"/>
                </a:cxn>
                <a:cxn ang="0">
                  <a:pos x="359" y="330"/>
                </a:cxn>
                <a:cxn ang="0">
                  <a:pos x="315" y="376"/>
                </a:cxn>
                <a:cxn ang="0">
                  <a:pos x="269" y="422"/>
                </a:cxn>
                <a:cxn ang="0">
                  <a:pos x="225" y="468"/>
                </a:cxn>
                <a:cxn ang="0">
                  <a:pos x="181" y="518"/>
                </a:cxn>
                <a:cxn ang="0">
                  <a:pos x="135" y="568"/>
                </a:cxn>
                <a:cxn ang="0">
                  <a:pos x="0" y="583"/>
                </a:cxn>
                <a:cxn ang="0">
                  <a:pos x="572" y="0"/>
                </a:cxn>
                <a:cxn ang="0">
                  <a:pos x="2713" y="533"/>
                </a:cxn>
                <a:cxn ang="0">
                  <a:pos x="2692" y="485"/>
                </a:cxn>
                <a:cxn ang="0">
                  <a:pos x="2651" y="405"/>
                </a:cxn>
                <a:cxn ang="0">
                  <a:pos x="2610" y="339"/>
                </a:cxn>
                <a:cxn ang="0">
                  <a:pos x="2572" y="291"/>
                </a:cxn>
                <a:cxn ang="0">
                  <a:pos x="2524" y="241"/>
                </a:cxn>
                <a:cxn ang="0">
                  <a:pos x="2473" y="194"/>
                </a:cxn>
                <a:cxn ang="0">
                  <a:pos x="2427" y="146"/>
                </a:cxn>
                <a:cxn ang="0">
                  <a:pos x="2382" y="98"/>
                </a:cxn>
                <a:cxn ang="0">
                  <a:pos x="2340" y="48"/>
                </a:cxn>
                <a:cxn ang="0">
                  <a:pos x="2331" y="0"/>
                </a:cxn>
                <a:cxn ang="0">
                  <a:pos x="6382" y="583"/>
                </a:cxn>
                <a:cxn ang="0">
                  <a:pos x="474" y="0"/>
                </a:cxn>
                <a:cxn ang="0">
                  <a:pos x="458" y="96"/>
                </a:cxn>
                <a:cxn ang="0">
                  <a:pos x="432" y="146"/>
                </a:cxn>
                <a:cxn ang="0">
                  <a:pos x="391" y="194"/>
                </a:cxn>
                <a:cxn ang="0">
                  <a:pos x="336" y="241"/>
                </a:cxn>
                <a:cxn ang="0">
                  <a:pos x="273" y="291"/>
                </a:cxn>
                <a:cxn ang="0">
                  <a:pos x="225" y="324"/>
                </a:cxn>
                <a:cxn ang="0">
                  <a:pos x="181" y="353"/>
                </a:cxn>
                <a:cxn ang="0">
                  <a:pos x="121" y="387"/>
                </a:cxn>
                <a:cxn ang="0">
                  <a:pos x="45" y="432"/>
                </a:cxn>
                <a:cxn ang="0">
                  <a:pos x="0" y="457"/>
                </a:cxn>
                <a:cxn ang="0">
                  <a:pos x="474" y="0"/>
                </a:cxn>
                <a:cxn ang="0">
                  <a:pos x="2630" y="48"/>
                </a:cxn>
                <a:cxn ang="0">
                  <a:pos x="2651" y="134"/>
                </a:cxn>
                <a:cxn ang="0">
                  <a:pos x="2732" y="96"/>
                </a:cxn>
                <a:cxn ang="0">
                  <a:pos x="2759" y="48"/>
                </a:cxn>
                <a:cxn ang="0">
                  <a:pos x="6382" y="0"/>
                </a:cxn>
                <a:cxn ang="0">
                  <a:pos x="2872" y="583"/>
                </a:cxn>
                <a:cxn ang="0">
                  <a:pos x="2835" y="485"/>
                </a:cxn>
                <a:cxn ang="0">
                  <a:pos x="2812" y="437"/>
                </a:cxn>
                <a:cxn ang="0">
                  <a:pos x="2787" y="387"/>
                </a:cxn>
                <a:cxn ang="0">
                  <a:pos x="2741" y="307"/>
                </a:cxn>
                <a:cxn ang="0">
                  <a:pos x="2702" y="241"/>
                </a:cxn>
                <a:cxn ang="0">
                  <a:pos x="2669" y="194"/>
                </a:cxn>
                <a:cxn ang="0">
                  <a:pos x="2607" y="169"/>
                </a:cxn>
                <a:cxn ang="0">
                  <a:pos x="2527" y="146"/>
                </a:cxn>
                <a:cxn ang="0">
                  <a:pos x="2473" y="98"/>
                </a:cxn>
                <a:cxn ang="0">
                  <a:pos x="2435" y="48"/>
                </a:cxn>
                <a:cxn ang="0">
                  <a:pos x="2414" y="0"/>
                </a:cxn>
              </a:cxnLst>
              <a:rect l="0" t="0" r="r" b="b"/>
              <a:pathLst>
                <a:path w="6382" h="583">
                  <a:moveTo>
                    <a:pt x="572" y="0"/>
                  </a:moveTo>
                  <a:lnTo>
                    <a:pt x="564" y="48"/>
                  </a:lnTo>
                  <a:lnTo>
                    <a:pt x="540" y="78"/>
                  </a:lnTo>
                  <a:lnTo>
                    <a:pt x="524" y="96"/>
                  </a:lnTo>
                  <a:lnTo>
                    <a:pt x="499" y="146"/>
                  </a:lnTo>
                  <a:lnTo>
                    <a:pt x="494" y="153"/>
                  </a:lnTo>
                  <a:lnTo>
                    <a:pt x="469" y="194"/>
                  </a:lnTo>
                  <a:lnTo>
                    <a:pt x="450" y="224"/>
                  </a:lnTo>
                  <a:lnTo>
                    <a:pt x="435" y="241"/>
                  </a:lnTo>
                  <a:lnTo>
                    <a:pt x="405" y="280"/>
                  </a:lnTo>
                  <a:lnTo>
                    <a:pt x="395" y="291"/>
                  </a:lnTo>
                  <a:lnTo>
                    <a:pt x="359" y="330"/>
                  </a:lnTo>
                  <a:lnTo>
                    <a:pt x="349" y="339"/>
                  </a:lnTo>
                  <a:lnTo>
                    <a:pt x="315" y="376"/>
                  </a:lnTo>
                  <a:lnTo>
                    <a:pt x="303" y="387"/>
                  </a:lnTo>
                  <a:lnTo>
                    <a:pt x="269" y="422"/>
                  </a:lnTo>
                  <a:lnTo>
                    <a:pt x="255" y="437"/>
                  </a:lnTo>
                  <a:lnTo>
                    <a:pt x="225" y="468"/>
                  </a:lnTo>
                  <a:lnTo>
                    <a:pt x="207" y="485"/>
                  </a:lnTo>
                  <a:lnTo>
                    <a:pt x="181" y="518"/>
                  </a:lnTo>
                  <a:lnTo>
                    <a:pt x="163" y="533"/>
                  </a:lnTo>
                  <a:lnTo>
                    <a:pt x="135" y="568"/>
                  </a:lnTo>
                  <a:lnTo>
                    <a:pt x="121" y="583"/>
                  </a:lnTo>
                  <a:lnTo>
                    <a:pt x="0" y="583"/>
                  </a:lnTo>
                  <a:lnTo>
                    <a:pt x="0" y="0"/>
                  </a:lnTo>
                  <a:lnTo>
                    <a:pt x="572" y="0"/>
                  </a:lnTo>
                  <a:close/>
                  <a:moveTo>
                    <a:pt x="2731" y="583"/>
                  </a:moveTo>
                  <a:lnTo>
                    <a:pt x="2713" y="533"/>
                  </a:lnTo>
                  <a:lnTo>
                    <a:pt x="2697" y="495"/>
                  </a:lnTo>
                  <a:lnTo>
                    <a:pt x="2692" y="485"/>
                  </a:lnTo>
                  <a:lnTo>
                    <a:pt x="2669" y="437"/>
                  </a:lnTo>
                  <a:lnTo>
                    <a:pt x="2651" y="405"/>
                  </a:lnTo>
                  <a:lnTo>
                    <a:pt x="2642" y="387"/>
                  </a:lnTo>
                  <a:lnTo>
                    <a:pt x="2610" y="339"/>
                  </a:lnTo>
                  <a:lnTo>
                    <a:pt x="2607" y="334"/>
                  </a:lnTo>
                  <a:lnTo>
                    <a:pt x="2572" y="291"/>
                  </a:lnTo>
                  <a:lnTo>
                    <a:pt x="2563" y="280"/>
                  </a:lnTo>
                  <a:lnTo>
                    <a:pt x="2524" y="241"/>
                  </a:lnTo>
                  <a:lnTo>
                    <a:pt x="2517" y="236"/>
                  </a:lnTo>
                  <a:lnTo>
                    <a:pt x="2473" y="194"/>
                  </a:lnTo>
                  <a:lnTo>
                    <a:pt x="2473" y="192"/>
                  </a:lnTo>
                  <a:lnTo>
                    <a:pt x="2427" y="146"/>
                  </a:lnTo>
                  <a:lnTo>
                    <a:pt x="2427" y="146"/>
                  </a:lnTo>
                  <a:lnTo>
                    <a:pt x="2382" y="98"/>
                  </a:lnTo>
                  <a:lnTo>
                    <a:pt x="2381" y="96"/>
                  </a:lnTo>
                  <a:lnTo>
                    <a:pt x="2340" y="48"/>
                  </a:lnTo>
                  <a:lnTo>
                    <a:pt x="2336" y="34"/>
                  </a:lnTo>
                  <a:lnTo>
                    <a:pt x="233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731" y="583"/>
                  </a:lnTo>
                  <a:close/>
                  <a:moveTo>
                    <a:pt x="474" y="0"/>
                  </a:moveTo>
                  <a:lnTo>
                    <a:pt x="467" y="48"/>
                  </a:lnTo>
                  <a:lnTo>
                    <a:pt x="458" y="96"/>
                  </a:lnTo>
                  <a:lnTo>
                    <a:pt x="450" y="115"/>
                  </a:lnTo>
                  <a:lnTo>
                    <a:pt x="432" y="146"/>
                  </a:lnTo>
                  <a:lnTo>
                    <a:pt x="405" y="182"/>
                  </a:lnTo>
                  <a:lnTo>
                    <a:pt x="391" y="194"/>
                  </a:lnTo>
                  <a:lnTo>
                    <a:pt x="359" y="224"/>
                  </a:lnTo>
                  <a:lnTo>
                    <a:pt x="336" y="241"/>
                  </a:lnTo>
                  <a:lnTo>
                    <a:pt x="315" y="261"/>
                  </a:lnTo>
                  <a:lnTo>
                    <a:pt x="273" y="291"/>
                  </a:lnTo>
                  <a:lnTo>
                    <a:pt x="269" y="293"/>
                  </a:lnTo>
                  <a:lnTo>
                    <a:pt x="225" y="324"/>
                  </a:lnTo>
                  <a:lnTo>
                    <a:pt x="198" y="339"/>
                  </a:lnTo>
                  <a:lnTo>
                    <a:pt x="181" y="353"/>
                  </a:lnTo>
                  <a:lnTo>
                    <a:pt x="135" y="382"/>
                  </a:lnTo>
                  <a:lnTo>
                    <a:pt x="121" y="387"/>
                  </a:lnTo>
                  <a:lnTo>
                    <a:pt x="91" y="407"/>
                  </a:lnTo>
                  <a:lnTo>
                    <a:pt x="45" y="432"/>
                  </a:lnTo>
                  <a:lnTo>
                    <a:pt x="36" y="437"/>
                  </a:lnTo>
                  <a:lnTo>
                    <a:pt x="0" y="457"/>
                  </a:lnTo>
                  <a:lnTo>
                    <a:pt x="0" y="0"/>
                  </a:lnTo>
                  <a:lnTo>
                    <a:pt x="474" y="0"/>
                  </a:lnTo>
                  <a:close/>
                  <a:moveTo>
                    <a:pt x="2632" y="0"/>
                  </a:moveTo>
                  <a:lnTo>
                    <a:pt x="2630" y="48"/>
                  </a:lnTo>
                  <a:lnTo>
                    <a:pt x="2642" y="96"/>
                  </a:lnTo>
                  <a:lnTo>
                    <a:pt x="2651" y="134"/>
                  </a:lnTo>
                  <a:lnTo>
                    <a:pt x="2697" y="134"/>
                  </a:lnTo>
                  <a:lnTo>
                    <a:pt x="2732" y="96"/>
                  </a:lnTo>
                  <a:lnTo>
                    <a:pt x="2741" y="90"/>
                  </a:lnTo>
                  <a:lnTo>
                    <a:pt x="2759" y="48"/>
                  </a:lnTo>
                  <a:lnTo>
                    <a:pt x="276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872" y="583"/>
                  </a:lnTo>
                  <a:lnTo>
                    <a:pt x="2855" y="533"/>
                  </a:lnTo>
                  <a:lnTo>
                    <a:pt x="2835" y="485"/>
                  </a:lnTo>
                  <a:lnTo>
                    <a:pt x="2832" y="480"/>
                  </a:lnTo>
                  <a:lnTo>
                    <a:pt x="2812" y="437"/>
                  </a:lnTo>
                  <a:lnTo>
                    <a:pt x="2787" y="387"/>
                  </a:lnTo>
                  <a:lnTo>
                    <a:pt x="2787" y="387"/>
                  </a:lnTo>
                  <a:lnTo>
                    <a:pt x="2761" y="339"/>
                  </a:lnTo>
                  <a:lnTo>
                    <a:pt x="2741" y="307"/>
                  </a:lnTo>
                  <a:lnTo>
                    <a:pt x="2732" y="291"/>
                  </a:lnTo>
                  <a:lnTo>
                    <a:pt x="2702" y="241"/>
                  </a:lnTo>
                  <a:lnTo>
                    <a:pt x="2697" y="230"/>
                  </a:lnTo>
                  <a:lnTo>
                    <a:pt x="2669" y="194"/>
                  </a:lnTo>
                  <a:lnTo>
                    <a:pt x="2651" y="163"/>
                  </a:lnTo>
                  <a:lnTo>
                    <a:pt x="2607" y="169"/>
                  </a:lnTo>
                  <a:lnTo>
                    <a:pt x="2563" y="163"/>
                  </a:lnTo>
                  <a:lnTo>
                    <a:pt x="2527" y="146"/>
                  </a:lnTo>
                  <a:lnTo>
                    <a:pt x="2517" y="140"/>
                  </a:lnTo>
                  <a:lnTo>
                    <a:pt x="2473" y="98"/>
                  </a:lnTo>
                  <a:lnTo>
                    <a:pt x="2469" y="96"/>
                  </a:lnTo>
                  <a:lnTo>
                    <a:pt x="2435" y="48"/>
                  </a:lnTo>
                  <a:lnTo>
                    <a:pt x="2427" y="30"/>
                  </a:lnTo>
                  <a:lnTo>
                    <a:pt x="2414" y="0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7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8" name="Freeform 160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467" y="48"/>
                </a:cxn>
                <a:cxn ang="0">
                  <a:pos x="450" y="115"/>
                </a:cxn>
                <a:cxn ang="0">
                  <a:pos x="405" y="182"/>
                </a:cxn>
                <a:cxn ang="0">
                  <a:pos x="359" y="224"/>
                </a:cxn>
                <a:cxn ang="0">
                  <a:pos x="315" y="261"/>
                </a:cxn>
                <a:cxn ang="0">
                  <a:pos x="269" y="293"/>
                </a:cxn>
                <a:cxn ang="0">
                  <a:pos x="198" y="339"/>
                </a:cxn>
                <a:cxn ang="0">
                  <a:pos x="135" y="382"/>
                </a:cxn>
                <a:cxn ang="0">
                  <a:pos x="91" y="407"/>
                </a:cxn>
                <a:cxn ang="0">
                  <a:pos x="36" y="437"/>
                </a:cxn>
                <a:cxn ang="0">
                  <a:pos x="0" y="0"/>
                </a:cxn>
                <a:cxn ang="0">
                  <a:pos x="2632" y="0"/>
                </a:cxn>
                <a:cxn ang="0">
                  <a:pos x="2642" y="96"/>
                </a:cxn>
                <a:cxn ang="0">
                  <a:pos x="2697" y="134"/>
                </a:cxn>
                <a:cxn ang="0">
                  <a:pos x="2741" y="90"/>
                </a:cxn>
                <a:cxn ang="0">
                  <a:pos x="2761" y="0"/>
                </a:cxn>
                <a:cxn ang="0">
                  <a:pos x="6382" y="583"/>
                </a:cxn>
                <a:cxn ang="0">
                  <a:pos x="2855" y="533"/>
                </a:cxn>
                <a:cxn ang="0">
                  <a:pos x="2832" y="480"/>
                </a:cxn>
                <a:cxn ang="0">
                  <a:pos x="2787" y="387"/>
                </a:cxn>
                <a:cxn ang="0">
                  <a:pos x="2761" y="339"/>
                </a:cxn>
                <a:cxn ang="0">
                  <a:pos x="2732" y="291"/>
                </a:cxn>
                <a:cxn ang="0">
                  <a:pos x="2697" y="230"/>
                </a:cxn>
                <a:cxn ang="0">
                  <a:pos x="2651" y="163"/>
                </a:cxn>
                <a:cxn ang="0">
                  <a:pos x="2563" y="163"/>
                </a:cxn>
                <a:cxn ang="0">
                  <a:pos x="2517" y="140"/>
                </a:cxn>
                <a:cxn ang="0">
                  <a:pos x="2469" y="96"/>
                </a:cxn>
                <a:cxn ang="0">
                  <a:pos x="2427" y="30"/>
                </a:cxn>
                <a:cxn ang="0">
                  <a:pos x="2632" y="0"/>
                </a:cxn>
                <a:cxn ang="0">
                  <a:pos x="418" y="48"/>
                </a:cxn>
                <a:cxn ang="0">
                  <a:pos x="388" y="96"/>
                </a:cxn>
                <a:cxn ang="0">
                  <a:pos x="322" y="146"/>
                </a:cxn>
                <a:cxn ang="0">
                  <a:pos x="269" y="170"/>
                </a:cxn>
                <a:cxn ang="0">
                  <a:pos x="221" y="194"/>
                </a:cxn>
                <a:cxn ang="0">
                  <a:pos x="135" y="228"/>
                </a:cxn>
                <a:cxn ang="0">
                  <a:pos x="91" y="243"/>
                </a:cxn>
                <a:cxn ang="0">
                  <a:pos x="0" y="265"/>
                </a:cxn>
                <a:cxn ang="0">
                  <a:pos x="421" y="0"/>
                </a:cxn>
                <a:cxn ang="0">
                  <a:pos x="2595" y="48"/>
                </a:cxn>
                <a:cxn ang="0">
                  <a:pos x="2517" y="63"/>
                </a:cxn>
                <a:cxn ang="0">
                  <a:pos x="2496" y="0"/>
                </a:cxn>
                <a:cxn ang="0">
                  <a:pos x="2899" y="0"/>
                </a:cxn>
                <a:cxn ang="0">
                  <a:pos x="2922" y="73"/>
                </a:cxn>
                <a:cxn ang="0">
                  <a:pos x="3012" y="78"/>
                </a:cxn>
                <a:cxn ang="0">
                  <a:pos x="3056" y="32"/>
                </a:cxn>
                <a:cxn ang="0">
                  <a:pos x="4906" y="0"/>
                </a:cxn>
                <a:cxn ang="0">
                  <a:pos x="4945" y="84"/>
                </a:cxn>
                <a:cxn ang="0">
                  <a:pos x="4989" y="113"/>
                </a:cxn>
                <a:cxn ang="0">
                  <a:pos x="5079" y="134"/>
                </a:cxn>
                <a:cxn ang="0">
                  <a:pos x="5169" y="136"/>
                </a:cxn>
                <a:cxn ang="0">
                  <a:pos x="5214" y="94"/>
                </a:cxn>
                <a:cxn ang="0">
                  <a:pos x="5233" y="0"/>
                </a:cxn>
                <a:cxn ang="0">
                  <a:pos x="6382" y="583"/>
                </a:cxn>
                <a:cxn ang="0">
                  <a:pos x="3024" y="533"/>
                </a:cxn>
                <a:cxn ang="0">
                  <a:pos x="3003" y="485"/>
                </a:cxn>
                <a:cxn ang="0">
                  <a:pos x="2966" y="403"/>
                </a:cxn>
                <a:cxn ang="0">
                  <a:pos x="2936" y="339"/>
                </a:cxn>
                <a:cxn ang="0">
                  <a:pos x="2913" y="291"/>
                </a:cxn>
                <a:cxn ang="0">
                  <a:pos x="2876" y="201"/>
                </a:cxn>
                <a:cxn ang="0">
                  <a:pos x="2858" y="146"/>
                </a:cxn>
                <a:cxn ang="0">
                  <a:pos x="2832" y="94"/>
                </a:cxn>
                <a:cxn ang="0">
                  <a:pos x="2821" y="0"/>
                </a:cxn>
              </a:cxnLst>
              <a:rect l="0" t="0" r="r" b="b"/>
              <a:pathLst>
                <a:path w="6382" h="583">
                  <a:moveTo>
                    <a:pt x="474" y="0"/>
                  </a:moveTo>
                  <a:lnTo>
                    <a:pt x="467" y="48"/>
                  </a:lnTo>
                  <a:lnTo>
                    <a:pt x="458" y="96"/>
                  </a:lnTo>
                  <a:lnTo>
                    <a:pt x="450" y="115"/>
                  </a:lnTo>
                  <a:lnTo>
                    <a:pt x="432" y="146"/>
                  </a:lnTo>
                  <a:lnTo>
                    <a:pt x="405" y="182"/>
                  </a:lnTo>
                  <a:lnTo>
                    <a:pt x="391" y="194"/>
                  </a:lnTo>
                  <a:lnTo>
                    <a:pt x="359" y="224"/>
                  </a:lnTo>
                  <a:lnTo>
                    <a:pt x="336" y="241"/>
                  </a:lnTo>
                  <a:lnTo>
                    <a:pt x="315" y="261"/>
                  </a:lnTo>
                  <a:lnTo>
                    <a:pt x="273" y="291"/>
                  </a:lnTo>
                  <a:lnTo>
                    <a:pt x="269" y="293"/>
                  </a:lnTo>
                  <a:lnTo>
                    <a:pt x="225" y="324"/>
                  </a:lnTo>
                  <a:lnTo>
                    <a:pt x="198" y="339"/>
                  </a:lnTo>
                  <a:lnTo>
                    <a:pt x="181" y="353"/>
                  </a:lnTo>
                  <a:lnTo>
                    <a:pt x="135" y="382"/>
                  </a:lnTo>
                  <a:lnTo>
                    <a:pt x="121" y="387"/>
                  </a:lnTo>
                  <a:lnTo>
                    <a:pt x="91" y="407"/>
                  </a:lnTo>
                  <a:lnTo>
                    <a:pt x="45" y="432"/>
                  </a:lnTo>
                  <a:lnTo>
                    <a:pt x="36" y="437"/>
                  </a:lnTo>
                  <a:lnTo>
                    <a:pt x="0" y="457"/>
                  </a:lnTo>
                  <a:lnTo>
                    <a:pt x="0" y="0"/>
                  </a:lnTo>
                  <a:lnTo>
                    <a:pt x="474" y="0"/>
                  </a:lnTo>
                  <a:close/>
                  <a:moveTo>
                    <a:pt x="2632" y="0"/>
                  </a:moveTo>
                  <a:lnTo>
                    <a:pt x="2630" y="48"/>
                  </a:lnTo>
                  <a:lnTo>
                    <a:pt x="2642" y="96"/>
                  </a:lnTo>
                  <a:lnTo>
                    <a:pt x="2651" y="134"/>
                  </a:lnTo>
                  <a:lnTo>
                    <a:pt x="2697" y="134"/>
                  </a:lnTo>
                  <a:lnTo>
                    <a:pt x="2732" y="96"/>
                  </a:lnTo>
                  <a:lnTo>
                    <a:pt x="2741" y="90"/>
                  </a:lnTo>
                  <a:lnTo>
                    <a:pt x="2759" y="48"/>
                  </a:lnTo>
                  <a:lnTo>
                    <a:pt x="2761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2872" y="583"/>
                  </a:lnTo>
                  <a:lnTo>
                    <a:pt x="2855" y="533"/>
                  </a:lnTo>
                  <a:lnTo>
                    <a:pt x="2835" y="485"/>
                  </a:lnTo>
                  <a:lnTo>
                    <a:pt x="2832" y="480"/>
                  </a:lnTo>
                  <a:lnTo>
                    <a:pt x="2812" y="437"/>
                  </a:lnTo>
                  <a:lnTo>
                    <a:pt x="2787" y="387"/>
                  </a:lnTo>
                  <a:lnTo>
                    <a:pt x="2787" y="387"/>
                  </a:lnTo>
                  <a:lnTo>
                    <a:pt x="2761" y="339"/>
                  </a:lnTo>
                  <a:lnTo>
                    <a:pt x="2741" y="307"/>
                  </a:lnTo>
                  <a:lnTo>
                    <a:pt x="2732" y="291"/>
                  </a:lnTo>
                  <a:lnTo>
                    <a:pt x="2702" y="241"/>
                  </a:lnTo>
                  <a:lnTo>
                    <a:pt x="2697" y="230"/>
                  </a:lnTo>
                  <a:lnTo>
                    <a:pt x="2669" y="194"/>
                  </a:lnTo>
                  <a:lnTo>
                    <a:pt x="2651" y="163"/>
                  </a:lnTo>
                  <a:lnTo>
                    <a:pt x="2607" y="169"/>
                  </a:lnTo>
                  <a:lnTo>
                    <a:pt x="2563" y="163"/>
                  </a:lnTo>
                  <a:lnTo>
                    <a:pt x="2527" y="146"/>
                  </a:lnTo>
                  <a:lnTo>
                    <a:pt x="2517" y="140"/>
                  </a:lnTo>
                  <a:lnTo>
                    <a:pt x="2473" y="98"/>
                  </a:lnTo>
                  <a:lnTo>
                    <a:pt x="2469" y="96"/>
                  </a:lnTo>
                  <a:lnTo>
                    <a:pt x="2435" y="48"/>
                  </a:lnTo>
                  <a:lnTo>
                    <a:pt x="2427" y="30"/>
                  </a:lnTo>
                  <a:lnTo>
                    <a:pt x="2414" y="0"/>
                  </a:lnTo>
                  <a:lnTo>
                    <a:pt x="2632" y="0"/>
                  </a:lnTo>
                  <a:close/>
                  <a:moveTo>
                    <a:pt x="421" y="0"/>
                  </a:moveTo>
                  <a:lnTo>
                    <a:pt x="418" y="48"/>
                  </a:lnTo>
                  <a:lnTo>
                    <a:pt x="405" y="80"/>
                  </a:lnTo>
                  <a:lnTo>
                    <a:pt x="388" y="96"/>
                  </a:lnTo>
                  <a:lnTo>
                    <a:pt x="359" y="122"/>
                  </a:lnTo>
                  <a:lnTo>
                    <a:pt x="322" y="146"/>
                  </a:lnTo>
                  <a:lnTo>
                    <a:pt x="315" y="149"/>
                  </a:lnTo>
                  <a:lnTo>
                    <a:pt x="269" y="170"/>
                  </a:lnTo>
                  <a:lnTo>
                    <a:pt x="225" y="192"/>
                  </a:lnTo>
                  <a:lnTo>
                    <a:pt x="221" y="194"/>
                  </a:lnTo>
                  <a:lnTo>
                    <a:pt x="181" y="211"/>
                  </a:lnTo>
                  <a:lnTo>
                    <a:pt x="135" y="228"/>
                  </a:lnTo>
                  <a:lnTo>
                    <a:pt x="94" y="241"/>
                  </a:lnTo>
                  <a:lnTo>
                    <a:pt x="91" y="243"/>
                  </a:lnTo>
                  <a:lnTo>
                    <a:pt x="45" y="25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421" y="0"/>
                  </a:lnTo>
                  <a:close/>
                  <a:moveTo>
                    <a:pt x="2598" y="0"/>
                  </a:moveTo>
                  <a:lnTo>
                    <a:pt x="2595" y="48"/>
                  </a:lnTo>
                  <a:lnTo>
                    <a:pt x="2563" y="88"/>
                  </a:lnTo>
                  <a:lnTo>
                    <a:pt x="2517" y="63"/>
                  </a:lnTo>
                  <a:lnTo>
                    <a:pt x="2506" y="48"/>
                  </a:lnTo>
                  <a:lnTo>
                    <a:pt x="2496" y="0"/>
                  </a:lnTo>
                  <a:lnTo>
                    <a:pt x="2598" y="0"/>
                  </a:lnTo>
                  <a:close/>
                  <a:moveTo>
                    <a:pt x="2899" y="0"/>
                  </a:moveTo>
                  <a:lnTo>
                    <a:pt x="2911" y="48"/>
                  </a:lnTo>
                  <a:lnTo>
                    <a:pt x="2922" y="73"/>
                  </a:lnTo>
                  <a:lnTo>
                    <a:pt x="2966" y="90"/>
                  </a:lnTo>
                  <a:lnTo>
                    <a:pt x="3012" y="78"/>
                  </a:lnTo>
                  <a:lnTo>
                    <a:pt x="3047" y="48"/>
                  </a:lnTo>
                  <a:lnTo>
                    <a:pt x="3056" y="32"/>
                  </a:lnTo>
                  <a:lnTo>
                    <a:pt x="3084" y="0"/>
                  </a:lnTo>
                  <a:lnTo>
                    <a:pt x="4906" y="0"/>
                  </a:lnTo>
                  <a:lnTo>
                    <a:pt x="4920" y="48"/>
                  </a:lnTo>
                  <a:lnTo>
                    <a:pt x="4945" y="84"/>
                  </a:lnTo>
                  <a:lnTo>
                    <a:pt x="4959" y="96"/>
                  </a:lnTo>
                  <a:lnTo>
                    <a:pt x="4989" y="113"/>
                  </a:lnTo>
                  <a:lnTo>
                    <a:pt x="5033" y="124"/>
                  </a:lnTo>
                  <a:lnTo>
                    <a:pt x="5079" y="134"/>
                  </a:lnTo>
                  <a:lnTo>
                    <a:pt x="5123" y="142"/>
                  </a:lnTo>
                  <a:lnTo>
                    <a:pt x="5169" y="136"/>
                  </a:lnTo>
                  <a:lnTo>
                    <a:pt x="5212" y="96"/>
                  </a:lnTo>
                  <a:lnTo>
                    <a:pt x="5214" y="94"/>
                  </a:lnTo>
                  <a:lnTo>
                    <a:pt x="5228" y="48"/>
                  </a:lnTo>
                  <a:lnTo>
                    <a:pt x="523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3044" y="583"/>
                  </a:lnTo>
                  <a:lnTo>
                    <a:pt x="3024" y="533"/>
                  </a:lnTo>
                  <a:lnTo>
                    <a:pt x="3012" y="503"/>
                  </a:lnTo>
                  <a:lnTo>
                    <a:pt x="3003" y="485"/>
                  </a:lnTo>
                  <a:lnTo>
                    <a:pt x="2982" y="437"/>
                  </a:lnTo>
                  <a:lnTo>
                    <a:pt x="2966" y="403"/>
                  </a:lnTo>
                  <a:lnTo>
                    <a:pt x="2959" y="387"/>
                  </a:lnTo>
                  <a:lnTo>
                    <a:pt x="2936" y="339"/>
                  </a:lnTo>
                  <a:lnTo>
                    <a:pt x="2922" y="309"/>
                  </a:lnTo>
                  <a:lnTo>
                    <a:pt x="2913" y="291"/>
                  </a:lnTo>
                  <a:lnTo>
                    <a:pt x="2892" y="241"/>
                  </a:lnTo>
                  <a:lnTo>
                    <a:pt x="2876" y="201"/>
                  </a:lnTo>
                  <a:lnTo>
                    <a:pt x="2874" y="194"/>
                  </a:lnTo>
                  <a:lnTo>
                    <a:pt x="2858" y="146"/>
                  </a:lnTo>
                  <a:lnTo>
                    <a:pt x="2835" y="96"/>
                  </a:lnTo>
                  <a:lnTo>
                    <a:pt x="2832" y="94"/>
                  </a:lnTo>
                  <a:lnTo>
                    <a:pt x="2817" y="48"/>
                  </a:lnTo>
                  <a:lnTo>
                    <a:pt x="2821" y="0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rgbClr val="8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09" name="Freeform 161"/>
            <p:cNvSpPr>
              <a:spLocks noEditPoints="1"/>
            </p:cNvSpPr>
            <p:nvPr/>
          </p:nvSpPr>
          <p:spPr bwMode="auto">
            <a:xfrm>
              <a:off x="1611" y="1746"/>
              <a:ext cx="3191" cy="292"/>
            </a:xfrm>
            <a:custGeom>
              <a:avLst/>
              <a:gdLst/>
              <a:ahLst/>
              <a:cxnLst>
                <a:cxn ang="0">
                  <a:pos x="405" y="80"/>
                </a:cxn>
                <a:cxn ang="0">
                  <a:pos x="322" y="146"/>
                </a:cxn>
                <a:cxn ang="0">
                  <a:pos x="225" y="192"/>
                </a:cxn>
                <a:cxn ang="0">
                  <a:pos x="135" y="228"/>
                </a:cxn>
                <a:cxn ang="0">
                  <a:pos x="45" y="255"/>
                </a:cxn>
                <a:cxn ang="0">
                  <a:pos x="421" y="0"/>
                </a:cxn>
                <a:cxn ang="0">
                  <a:pos x="2563" y="88"/>
                </a:cxn>
                <a:cxn ang="0">
                  <a:pos x="2496" y="0"/>
                </a:cxn>
                <a:cxn ang="0">
                  <a:pos x="2911" y="48"/>
                </a:cxn>
                <a:cxn ang="0">
                  <a:pos x="3012" y="78"/>
                </a:cxn>
                <a:cxn ang="0">
                  <a:pos x="3084" y="0"/>
                </a:cxn>
                <a:cxn ang="0">
                  <a:pos x="4945" y="84"/>
                </a:cxn>
                <a:cxn ang="0">
                  <a:pos x="5033" y="124"/>
                </a:cxn>
                <a:cxn ang="0">
                  <a:pos x="5169" y="136"/>
                </a:cxn>
                <a:cxn ang="0">
                  <a:pos x="5228" y="48"/>
                </a:cxn>
                <a:cxn ang="0">
                  <a:pos x="6382" y="583"/>
                </a:cxn>
                <a:cxn ang="0">
                  <a:pos x="3012" y="503"/>
                </a:cxn>
                <a:cxn ang="0">
                  <a:pos x="2966" y="403"/>
                </a:cxn>
                <a:cxn ang="0">
                  <a:pos x="2922" y="309"/>
                </a:cxn>
                <a:cxn ang="0">
                  <a:pos x="2876" y="201"/>
                </a:cxn>
                <a:cxn ang="0">
                  <a:pos x="2835" y="96"/>
                </a:cxn>
                <a:cxn ang="0">
                  <a:pos x="2821" y="0"/>
                </a:cxn>
                <a:cxn ang="0">
                  <a:pos x="3758" y="48"/>
                </a:cxn>
                <a:cxn ang="0">
                  <a:pos x="3820" y="109"/>
                </a:cxn>
                <a:cxn ang="0">
                  <a:pos x="3910" y="92"/>
                </a:cxn>
                <a:cxn ang="0">
                  <a:pos x="3956" y="0"/>
                </a:cxn>
                <a:cxn ang="0">
                  <a:pos x="4181" y="84"/>
                </a:cxn>
                <a:cxn ang="0">
                  <a:pos x="4345" y="0"/>
                </a:cxn>
                <a:cxn ang="0">
                  <a:pos x="4368" y="48"/>
                </a:cxn>
                <a:cxn ang="0">
                  <a:pos x="4584" y="34"/>
                </a:cxn>
                <a:cxn ang="0">
                  <a:pos x="4674" y="73"/>
                </a:cxn>
                <a:cxn ang="0">
                  <a:pos x="4736" y="0"/>
                </a:cxn>
                <a:cxn ang="0">
                  <a:pos x="4764" y="117"/>
                </a:cxn>
                <a:cxn ang="0">
                  <a:pos x="4819" y="194"/>
                </a:cxn>
                <a:cxn ang="0">
                  <a:pos x="4899" y="280"/>
                </a:cxn>
                <a:cxn ang="0">
                  <a:pos x="4975" y="339"/>
                </a:cxn>
                <a:cxn ang="0">
                  <a:pos x="5077" y="387"/>
                </a:cxn>
                <a:cxn ang="0">
                  <a:pos x="5169" y="399"/>
                </a:cxn>
                <a:cxn ang="0">
                  <a:pos x="5258" y="378"/>
                </a:cxn>
                <a:cxn ang="0">
                  <a:pos x="5348" y="307"/>
                </a:cxn>
                <a:cxn ang="0">
                  <a:pos x="5394" y="218"/>
                </a:cxn>
                <a:cxn ang="0">
                  <a:pos x="5394" y="144"/>
                </a:cxn>
                <a:cxn ang="0">
                  <a:pos x="5341" y="48"/>
                </a:cxn>
                <a:cxn ang="0">
                  <a:pos x="6133" y="48"/>
                </a:cxn>
                <a:cxn ang="0">
                  <a:pos x="6222" y="48"/>
                </a:cxn>
                <a:cxn ang="0">
                  <a:pos x="6382" y="583"/>
                </a:cxn>
                <a:cxn ang="0">
                  <a:pos x="3236" y="506"/>
                </a:cxn>
                <a:cxn ang="0">
                  <a:pos x="3191" y="412"/>
                </a:cxn>
                <a:cxn ang="0">
                  <a:pos x="3148" y="291"/>
                </a:cxn>
                <a:cxn ang="0">
                  <a:pos x="3191" y="184"/>
                </a:cxn>
                <a:cxn ang="0">
                  <a:pos x="3281" y="121"/>
                </a:cxn>
                <a:cxn ang="0">
                  <a:pos x="3305" y="0"/>
                </a:cxn>
              </a:cxnLst>
              <a:rect l="0" t="0" r="r" b="b"/>
              <a:pathLst>
                <a:path w="6382" h="583">
                  <a:moveTo>
                    <a:pt x="421" y="0"/>
                  </a:moveTo>
                  <a:lnTo>
                    <a:pt x="418" y="48"/>
                  </a:lnTo>
                  <a:lnTo>
                    <a:pt x="405" y="80"/>
                  </a:lnTo>
                  <a:lnTo>
                    <a:pt x="388" y="96"/>
                  </a:lnTo>
                  <a:lnTo>
                    <a:pt x="359" y="122"/>
                  </a:lnTo>
                  <a:lnTo>
                    <a:pt x="322" y="146"/>
                  </a:lnTo>
                  <a:lnTo>
                    <a:pt x="315" y="149"/>
                  </a:lnTo>
                  <a:lnTo>
                    <a:pt x="269" y="170"/>
                  </a:lnTo>
                  <a:lnTo>
                    <a:pt x="225" y="192"/>
                  </a:lnTo>
                  <a:lnTo>
                    <a:pt x="221" y="194"/>
                  </a:lnTo>
                  <a:lnTo>
                    <a:pt x="181" y="211"/>
                  </a:lnTo>
                  <a:lnTo>
                    <a:pt x="135" y="228"/>
                  </a:lnTo>
                  <a:lnTo>
                    <a:pt x="94" y="241"/>
                  </a:lnTo>
                  <a:lnTo>
                    <a:pt x="91" y="243"/>
                  </a:lnTo>
                  <a:lnTo>
                    <a:pt x="45" y="25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421" y="0"/>
                  </a:lnTo>
                  <a:close/>
                  <a:moveTo>
                    <a:pt x="2598" y="0"/>
                  </a:moveTo>
                  <a:lnTo>
                    <a:pt x="2595" y="48"/>
                  </a:lnTo>
                  <a:lnTo>
                    <a:pt x="2563" y="88"/>
                  </a:lnTo>
                  <a:lnTo>
                    <a:pt x="2517" y="63"/>
                  </a:lnTo>
                  <a:lnTo>
                    <a:pt x="2506" y="48"/>
                  </a:lnTo>
                  <a:lnTo>
                    <a:pt x="2496" y="0"/>
                  </a:lnTo>
                  <a:lnTo>
                    <a:pt x="2598" y="0"/>
                  </a:lnTo>
                  <a:close/>
                  <a:moveTo>
                    <a:pt x="2899" y="0"/>
                  </a:moveTo>
                  <a:lnTo>
                    <a:pt x="2911" y="48"/>
                  </a:lnTo>
                  <a:lnTo>
                    <a:pt x="2922" y="73"/>
                  </a:lnTo>
                  <a:lnTo>
                    <a:pt x="2966" y="90"/>
                  </a:lnTo>
                  <a:lnTo>
                    <a:pt x="3012" y="78"/>
                  </a:lnTo>
                  <a:lnTo>
                    <a:pt x="3047" y="48"/>
                  </a:lnTo>
                  <a:lnTo>
                    <a:pt x="3056" y="32"/>
                  </a:lnTo>
                  <a:lnTo>
                    <a:pt x="3084" y="0"/>
                  </a:lnTo>
                  <a:lnTo>
                    <a:pt x="4906" y="0"/>
                  </a:lnTo>
                  <a:lnTo>
                    <a:pt x="4920" y="48"/>
                  </a:lnTo>
                  <a:lnTo>
                    <a:pt x="4945" y="84"/>
                  </a:lnTo>
                  <a:lnTo>
                    <a:pt x="4959" y="96"/>
                  </a:lnTo>
                  <a:lnTo>
                    <a:pt x="4989" y="113"/>
                  </a:lnTo>
                  <a:lnTo>
                    <a:pt x="5033" y="124"/>
                  </a:lnTo>
                  <a:lnTo>
                    <a:pt x="5079" y="134"/>
                  </a:lnTo>
                  <a:lnTo>
                    <a:pt x="5123" y="142"/>
                  </a:lnTo>
                  <a:lnTo>
                    <a:pt x="5169" y="136"/>
                  </a:lnTo>
                  <a:lnTo>
                    <a:pt x="5212" y="96"/>
                  </a:lnTo>
                  <a:lnTo>
                    <a:pt x="5214" y="94"/>
                  </a:lnTo>
                  <a:lnTo>
                    <a:pt x="5228" y="48"/>
                  </a:lnTo>
                  <a:lnTo>
                    <a:pt x="523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3044" y="583"/>
                  </a:lnTo>
                  <a:lnTo>
                    <a:pt x="3024" y="533"/>
                  </a:lnTo>
                  <a:lnTo>
                    <a:pt x="3012" y="503"/>
                  </a:lnTo>
                  <a:lnTo>
                    <a:pt x="3003" y="485"/>
                  </a:lnTo>
                  <a:lnTo>
                    <a:pt x="2982" y="437"/>
                  </a:lnTo>
                  <a:lnTo>
                    <a:pt x="2966" y="403"/>
                  </a:lnTo>
                  <a:lnTo>
                    <a:pt x="2959" y="387"/>
                  </a:lnTo>
                  <a:lnTo>
                    <a:pt x="2936" y="339"/>
                  </a:lnTo>
                  <a:lnTo>
                    <a:pt x="2922" y="309"/>
                  </a:lnTo>
                  <a:lnTo>
                    <a:pt x="2913" y="291"/>
                  </a:lnTo>
                  <a:lnTo>
                    <a:pt x="2892" y="241"/>
                  </a:lnTo>
                  <a:lnTo>
                    <a:pt x="2876" y="201"/>
                  </a:lnTo>
                  <a:lnTo>
                    <a:pt x="2874" y="194"/>
                  </a:lnTo>
                  <a:lnTo>
                    <a:pt x="2858" y="146"/>
                  </a:lnTo>
                  <a:lnTo>
                    <a:pt x="2835" y="96"/>
                  </a:lnTo>
                  <a:lnTo>
                    <a:pt x="2832" y="94"/>
                  </a:lnTo>
                  <a:lnTo>
                    <a:pt x="2817" y="48"/>
                  </a:lnTo>
                  <a:lnTo>
                    <a:pt x="2821" y="0"/>
                  </a:lnTo>
                  <a:lnTo>
                    <a:pt x="2899" y="0"/>
                  </a:lnTo>
                  <a:close/>
                  <a:moveTo>
                    <a:pt x="3740" y="0"/>
                  </a:moveTo>
                  <a:lnTo>
                    <a:pt x="3758" y="48"/>
                  </a:lnTo>
                  <a:lnTo>
                    <a:pt x="3776" y="76"/>
                  </a:lnTo>
                  <a:lnTo>
                    <a:pt x="3799" y="96"/>
                  </a:lnTo>
                  <a:lnTo>
                    <a:pt x="3820" y="109"/>
                  </a:lnTo>
                  <a:lnTo>
                    <a:pt x="3866" y="111"/>
                  </a:lnTo>
                  <a:lnTo>
                    <a:pt x="3900" y="96"/>
                  </a:lnTo>
                  <a:lnTo>
                    <a:pt x="3910" y="92"/>
                  </a:lnTo>
                  <a:lnTo>
                    <a:pt x="3944" y="48"/>
                  </a:lnTo>
                  <a:lnTo>
                    <a:pt x="3954" y="3"/>
                  </a:lnTo>
                  <a:lnTo>
                    <a:pt x="3956" y="0"/>
                  </a:lnTo>
                  <a:lnTo>
                    <a:pt x="4142" y="0"/>
                  </a:lnTo>
                  <a:lnTo>
                    <a:pt x="4149" y="48"/>
                  </a:lnTo>
                  <a:lnTo>
                    <a:pt x="4181" y="84"/>
                  </a:lnTo>
                  <a:lnTo>
                    <a:pt x="4220" y="48"/>
                  </a:lnTo>
                  <a:lnTo>
                    <a:pt x="4225" y="0"/>
                  </a:lnTo>
                  <a:lnTo>
                    <a:pt x="4345" y="0"/>
                  </a:lnTo>
                  <a:lnTo>
                    <a:pt x="4356" y="48"/>
                  </a:lnTo>
                  <a:lnTo>
                    <a:pt x="4359" y="53"/>
                  </a:lnTo>
                  <a:lnTo>
                    <a:pt x="4368" y="48"/>
                  </a:lnTo>
                  <a:lnTo>
                    <a:pt x="4384" y="0"/>
                  </a:lnTo>
                  <a:lnTo>
                    <a:pt x="4575" y="0"/>
                  </a:lnTo>
                  <a:lnTo>
                    <a:pt x="4584" y="34"/>
                  </a:lnTo>
                  <a:lnTo>
                    <a:pt x="4589" y="48"/>
                  </a:lnTo>
                  <a:lnTo>
                    <a:pt x="4630" y="88"/>
                  </a:lnTo>
                  <a:lnTo>
                    <a:pt x="4674" y="73"/>
                  </a:lnTo>
                  <a:lnTo>
                    <a:pt x="4688" y="48"/>
                  </a:lnTo>
                  <a:lnTo>
                    <a:pt x="4697" y="0"/>
                  </a:lnTo>
                  <a:lnTo>
                    <a:pt x="4736" y="0"/>
                  </a:lnTo>
                  <a:lnTo>
                    <a:pt x="4748" y="48"/>
                  </a:lnTo>
                  <a:lnTo>
                    <a:pt x="4752" y="96"/>
                  </a:lnTo>
                  <a:lnTo>
                    <a:pt x="4764" y="117"/>
                  </a:lnTo>
                  <a:lnTo>
                    <a:pt x="4780" y="146"/>
                  </a:lnTo>
                  <a:lnTo>
                    <a:pt x="4809" y="182"/>
                  </a:lnTo>
                  <a:lnTo>
                    <a:pt x="4819" y="194"/>
                  </a:lnTo>
                  <a:lnTo>
                    <a:pt x="4855" y="234"/>
                  </a:lnTo>
                  <a:lnTo>
                    <a:pt x="4863" y="241"/>
                  </a:lnTo>
                  <a:lnTo>
                    <a:pt x="4899" y="280"/>
                  </a:lnTo>
                  <a:lnTo>
                    <a:pt x="4911" y="291"/>
                  </a:lnTo>
                  <a:lnTo>
                    <a:pt x="4945" y="320"/>
                  </a:lnTo>
                  <a:lnTo>
                    <a:pt x="4975" y="339"/>
                  </a:lnTo>
                  <a:lnTo>
                    <a:pt x="4989" y="349"/>
                  </a:lnTo>
                  <a:lnTo>
                    <a:pt x="5033" y="374"/>
                  </a:lnTo>
                  <a:lnTo>
                    <a:pt x="5077" y="387"/>
                  </a:lnTo>
                  <a:lnTo>
                    <a:pt x="5079" y="389"/>
                  </a:lnTo>
                  <a:lnTo>
                    <a:pt x="5123" y="397"/>
                  </a:lnTo>
                  <a:lnTo>
                    <a:pt x="5169" y="399"/>
                  </a:lnTo>
                  <a:lnTo>
                    <a:pt x="5214" y="393"/>
                  </a:lnTo>
                  <a:lnTo>
                    <a:pt x="5226" y="387"/>
                  </a:lnTo>
                  <a:lnTo>
                    <a:pt x="5258" y="378"/>
                  </a:lnTo>
                  <a:lnTo>
                    <a:pt x="5304" y="349"/>
                  </a:lnTo>
                  <a:lnTo>
                    <a:pt x="5316" y="339"/>
                  </a:lnTo>
                  <a:lnTo>
                    <a:pt x="5348" y="307"/>
                  </a:lnTo>
                  <a:lnTo>
                    <a:pt x="5360" y="291"/>
                  </a:lnTo>
                  <a:lnTo>
                    <a:pt x="5387" y="241"/>
                  </a:lnTo>
                  <a:lnTo>
                    <a:pt x="5394" y="218"/>
                  </a:lnTo>
                  <a:lnTo>
                    <a:pt x="5401" y="194"/>
                  </a:lnTo>
                  <a:lnTo>
                    <a:pt x="5396" y="146"/>
                  </a:lnTo>
                  <a:lnTo>
                    <a:pt x="5394" y="144"/>
                  </a:lnTo>
                  <a:lnTo>
                    <a:pt x="5373" y="96"/>
                  </a:lnTo>
                  <a:lnTo>
                    <a:pt x="5348" y="65"/>
                  </a:lnTo>
                  <a:lnTo>
                    <a:pt x="5341" y="48"/>
                  </a:lnTo>
                  <a:lnTo>
                    <a:pt x="5344" y="0"/>
                  </a:lnTo>
                  <a:lnTo>
                    <a:pt x="6130" y="0"/>
                  </a:lnTo>
                  <a:lnTo>
                    <a:pt x="6133" y="48"/>
                  </a:lnTo>
                  <a:lnTo>
                    <a:pt x="6158" y="92"/>
                  </a:lnTo>
                  <a:lnTo>
                    <a:pt x="6202" y="86"/>
                  </a:lnTo>
                  <a:lnTo>
                    <a:pt x="6222" y="48"/>
                  </a:lnTo>
                  <a:lnTo>
                    <a:pt x="6223" y="0"/>
                  </a:lnTo>
                  <a:lnTo>
                    <a:pt x="6382" y="0"/>
                  </a:lnTo>
                  <a:lnTo>
                    <a:pt x="6382" y="583"/>
                  </a:lnTo>
                  <a:lnTo>
                    <a:pt x="3274" y="583"/>
                  </a:lnTo>
                  <a:lnTo>
                    <a:pt x="3251" y="533"/>
                  </a:lnTo>
                  <a:lnTo>
                    <a:pt x="3236" y="506"/>
                  </a:lnTo>
                  <a:lnTo>
                    <a:pt x="3226" y="485"/>
                  </a:lnTo>
                  <a:lnTo>
                    <a:pt x="3203" y="437"/>
                  </a:lnTo>
                  <a:lnTo>
                    <a:pt x="3191" y="412"/>
                  </a:lnTo>
                  <a:lnTo>
                    <a:pt x="3180" y="387"/>
                  </a:lnTo>
                  <a:lnTo>
                    <a:pt x="3160" y="339"/>
                  </a:lnTo>
                  <a:lnTo>
                    <a:pt x="3148" y="291"/>
                  </a:lnTo>
                  <a:lnTo>
                    <a:pt x="3148" y="241"/>
                  </a:lnTo>
                  <a:lnTo>
                    <a:pt x="3176" y="194"/>
                  </a:lnTo>
                  <a:lnTo>
                    <a:pt x="3191" y="184"/>
                  </a:lnTo>
                  <a:lnTo>
                    <a:pt x="3236" y="159"/>
                  </a:lnTo>
                  <a:lnTo>
                    <a:pt x="3251" y="146"/>
                  </a:lnTo>
                  <a:lnTo>
                    <a:pt x="3281" y="121"/>
                  </a:lnTo>
                  <a:lnTo>
                    <a:pt x="3297" y="96"/>
                  </a:lnTo>
                  <a:lnTo>
                    <a:pt x="3307" y="48"/>
                  </a:lnTo>
                  <a:lnTo>
                    <a:pt x="3305" y="0"/>
                  </a:lnTo>
                  <a:lnTo>
                    <a:pt x="3740" y="0"/>
                  </a:lnTo>
                  <a:close/>
                </a:path>
              </a:pathLst>
            </a:custGeom>
            <a:solidFill>
              <a:srgbClr val="A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0" name="Freeform 162"/>
            <p:cNvSpPr>
              <a:spLocks noEditPoints="1"/>
            </p:cNvSpPr>
            <p:nvPr/>
          </p:nvSpPr>
          <p:spPr bwMode="auto">
            <a:xfrm>
              <a:off x="3185" y="1746"/>
              <a:ext cx="1617" cy="292"/>
            </a:xfrm>
            <a:custGeom>
              <a:avLst/>
              <a:gdLst/>
              <a:ahLst/>
              <a:cxnLst>
                <a:cxn ang="0">
                  <a:pos x="628" y="76"/>
                </a:cxn>
                <a:cxn ang="0">
                  <a:pos x="718" y="111"/>
                </a:cxn>
                <a:cxn ang="0">
                  <a:pos x="796" y="48"/>
                </a:cxn>
                <a:cxn ang="0">
                  <a:pos x="994" y="0"/>
                </a:cxn>
                <a:cxn ang="0">
                  <a:pos x="1072" y="48"/>
                </a:cxn>
                <a:cxn ang="0">
                  <a:pos x="1208" y="48"/>
                </a:cxn>
                <a:cxn ang="0">
                  <a:pos x="1236" y="0"/>
                </a:cxn>
                <a:cxn ang="0">
                  <a:pos x="1441" y="48"/>
                </a:cxn>
                <a:cxn ang="0">
                  <a:pos x="1540" y="48"/>
                </a:cxn>
                <a:cxn ang="0">
                  <a:pos x="1600" y="48"/>
                </a:cxn>
                <a:cxn ang="0">
                  <a:pos x="1632" y="146"/>
                </a:cxn>
                <a:cxn ang="0">
                  <a:pos x="1707" y="234"/>
                </a:cxn>
                <a:cxn ang="0">
                  <a:pos x="1763" y="291"/>
                </a:cxn>
                <a:cxn ang="0">
                  <a:pos x="1841" y="349"/>
                </a:cxn>
                <a:cxn ang="0">
                  <a:pos x="1931" y="389"/>
                </a:cxn>
                <a:cxn ang="0">
                  <a:pos x="2066" y="393"/>
                </a:cxn>
                <a:cxn ang="0">
                  <a:pos x="2156" y="349"/>
                </a:cxn>
                <a:cxn ang="0">
                  <a:pos x="2212" y="291"/>
                </a:cxn>
                <a:cxn ang="0">
                  <a:pos x="2253" y="194"/>
                </a:cxn>
                <a:cxn ang="0">
                  <a:pos x="2225" y="96"/>
                </a:cxn>
                <a:cxn ang="0">
                  <a:pos x="2196" y="0"/>
                </a:cxn>
                <a:cxn ang="0">
                  <a:pos x="3010" y="92"/>
                </a:cxn>
                <a:cxn ang="0">
                  <a:pos x="3075" y="0"/>
                </a:cxn>
                <a:cxn ang="0">
                  <a:pos x="126" y="583"/>
                </a:cxn>
                <a:cxn ang="0">
                  <a:pos x="78" y="485"/>
                </a:cxn>
                <a:cxn ang="0">
                  <a:pos x="32" y="387"/>
                </a:cxn>
                <a:cxn ang="0">
                  <a:pos x="0" y="241"/>
                </a:cxn>
                <a:cxn ang="0">
                  <a:pos x="88" y="159"/>
                </a:cxn>
                <a:cxn ang="0">
                  <a:pos x="149" y="96"/>
                </a:cxn>
                <a:cxn ang="0">
                  <a:pos x="592" y="0"/>
                </a:cxn>
                <a:cxn ang="0">
                  <a:pos x="950" y="96"/>
                </a:cxn>
                <a:cxn ang="0">
                  <a:pos x="987" y="213"/>
                </a:cxn>
                <a:cxn ang="0">
                  <a:pos x="1121" y="238"/>
                </a:cxn>
                <a:cxn ang="0">
                  <a:pos x="1211" y="259"/>
                </a:cxn>
                <a:cxn ang="0">
                  <a:pos x="1280" y="339"/>
                </a:cxn>
                <a:cxn ang="0">
                  <a:pos x="1261" y="485"/>
                </a:cxn>
                <a:cxn ang="0">
                  <a:pos x="1229" y="583"/>
                </a:cxn>
                <a:cxn ang="0">
                  <a:pos x="598" y="533"/>
                </a:cxn>
                <a:cxn ang="0">
                  <a:pos x="534" y="485"/>
                </a:cxn>
                <a:cxn ang="0">
                  <a:pos x="447" y="424"/>
                </a:cxn>
                <a:cxn ang="0">
                  <a:pos x="357" y="355"/>
                </a:cxn>
                <a:cxn ang="0">
                  <a:pos x="304" y="291"/>
                </a:cxn>
                <a:cxn ang="0">
                  <a:pos x="295" y="146"/>
                </a:cxn>
                <a:cxn ang="0">
                  <a:pos x="403" y="144"/>
                </a:cxn>
                <a:cxn ang="0">
                  <a:pos x="492" y="190"/>
                </a:cxn>
                <a:cxn ang="0">
                  <a:pos x="573" y="241"/>
                </a:cxn>
                <a:cxn ang="0">
                  <a:pos x="665" y="291"/>
                </a:cxn>
                <a:cxn ang="0">
                  <a:pos x="752" y="291"/>
                </a:cxn>
                <a:cxn ang="0">
                  <a:pos x="844" y="241"/>
                </a:cxn>
                <a:cxn ang="0">
                  <a:pos x="897" y="149"/>
                </a:cxn>
                <a:cxn ang="0">
                  <a:pos x="890" y="96"/>
                </a:cxn>
                <a:cxn ang="0">
                  <a:pos x="953" y="0"/>
                </a:cxn>
                <a:cxn ang="0">
                  <a:pos x="2920" y="67"/>
                </a:cxn>
                <a:cxn ang="0">
                  <a:pos x="2925" y="0"/>
                </a:cxn>
                <a:cxn ang="0">
                  <a:pos x="1125" y="48"/>
                </a:cxn>
              </a:cxnLst>
              <a:rect l="0" t="0" r="r" b="b"/>
              <a:pathLst>
                <a:path w="3234" h="583">
                  <a:moveTo>
                    <a:pt x="592" y="0"/>
                  </a:moveTo>
                  <a:lnTo>
                    <a:pt x="610" y="48"/>
                  </a:lnTo>
                  <a:lnTo>
                    <a:pt x="628" y="76"/>
                  </a:lnTo>
                  <a:lnTo>
                    <a:pt x="651" y="96"/>
                  </a:lnTo>
                  <a:lnTo>
                    <a:pt x="672" y="109"/>
                  </a:lnTo>
                  <a:lnTo>
                    <a:pt x="718" y="111"/>
                  </a:lnTo>
                  <a:lnTo>
                    <a:pt x="752" y="96"/>
                  </a:lnTo>
                  <a:lnTo>
                    <a:pt x="762" y="92"/>
                  </a:lnTo>
                  <a:lnTo>
                    <a:pt x="796" y="48"/>
                  </a:lnTo>
                  <a:lnTo>
                    <a:pt x="806" y="3"/>
                  </a:lnTo>
                  <a:lnTo>
                    <a:pt x="808" y="0"/>
                  </a:lnTo>
                  <a:lnTo>
                    <a:pt x="994" y="0"/>
                  </a:lnTo>
                  <a:lnTo>
                    <a:pt x="1001" y="48"/>
                  </a:lnTo>
                  <a:lnTo>
                    <a:pt x="1033" y="84"/>
                  </a:lnTo>
                  <a:lnTo>
                    <a:pt x="1072" y="48"/>
                  </a:lnTo>
                  <a:lnTo>
                    <a:pt x="1077" y="0"/>
                  </a:lnTo>
                  <a:lnTo>
                    <a:pt x="1197" y="0"/>
                  </a:lnTo>
                  <a:lnTo>
                    <a:pt x="1208" y="48"/>
                  </a:lnTo>
                  <a:lnTo>
                    <a:pt x="1211" y="53"/>
                  </a:lnTo>
                  <a:lnTo>
                    <a:pt x="1220" y="48"/>
                  </a:lnTo>
                  <a:lnTo>
                    <a:pt x="1236" y="0"/>
                  </a:lnTo>
                  <a:lnTo>
                    <a:pt x="1427" y="0"/>
                  </a:lnTo>
                  <a:lnTo>
                    <a:pt x="1436" y="34"/>
                  </a:lnTo>
                  <a:lnTo>
                    <a:pt x="1441" y="48"/>
                  </a:lnTo>
                  <a:lnTo>
                    <a:pt x="1482" y="88"/>
                  </a:lnTo>
                  <a:lnTo>
                    <a:pt x="1526" y="73"/>
                  </a:lnTo>
                  <a:lnTo>
                    <a:pt x="1540" y="48"/>
                  </a:lnTo>
                  <a:lnTo>
                    <a:pt x="1549" y="0"/>
                  </a:lnTo>
                  <a:lnTo>
                    <a:pt x="1588" y="0"/>
                  </a:lnTo>
                  <a:lnTo>
                    <a:pt x="1600" y="48"/>
                  </a:lnTo>
                  <a:lnTo>
                    <a:pt x="1604" y="96"/>
                  </a:lnTo>
                  <a:lnTo>
                    <a:pt x="1616" y="117"/>
                  </a:lnTo>
                  <a:lnTo>
                    <a:pt x="1632" y="146"/>
                  </a:lnTo>
                  <a:lnTo>
                    <a:pt x="1661" y="182"/>
                  </a:lnTo>
                  <a:lnTo>
                    <a:pt x="1671" y="194"/>
                  </a:lnTo>
                  <a:lnTo>
                    <a:pt x="1707" y="234"/>
                  </a:lnTo>
                  <a:lnTo>
                    <a:pt x="1715" y="241"/>
                  </a:lnTo>
                  <a:lnTo>
                    <a:pt x="1751" y="280"/>
                  </a:lnTo>
                  <a:lnTo>
                    <a:pt x="1763" y="291"/>
                  </a:lnTo>
                  <a:lnTo>
                    <a:pt x="1797" y="320"/>
                  </a:lnTo>
                  <a:lnTo>
                    <a:pt x="1827" y="339"/>
                  </a:lnTo>
                  <a:lnTo>
                    <a:pt x="1841" y="349"/>
                  </a:lnTo>
                  <a:lnTo>
                    <a:pt x="1885" y="374"/>
                  </a:lnTo>
                  <a:lnTo>
                    <a:pt x="1929" y="387"/>
                  </a:lnTo>
                  <a:lnTo>
                    <a:pt x="1931" y="389"/>
                  </a:lnTo>
                  <a:lnTo>
                    <a:pt x="1975" y="397"/>
                  </a:lnTo>
                  <a:lnTo>
                    <a:pt x="2021" y="399"/>
                  </a:lnTo>
                  <a:lnTo>
                    <a:pt x="2066" y="393"/>
                  </a:lnTo>
                  <a:lnTo>
                    <a:pt x="2078" y="387"/>
                  </a:lnTo>
                  <a:lnTo>
                    <a:pt x="2110" y="378"/>
                  </a:lnTo>
                  <a:lnTo>
                    <a:pt x="2156" y="349"/>
                  </a:lnTo>
                  <a:lnTo>
                    <a:pt x="2168" y="339"/>
                  </a:lnTo>
                  <a:lnTo>
                    <a:pt x="2200" y="307"/>
                  </a:lnTo>
                  <a:lnTo>
                    <a:pt x="2212" y="291"/>
                  </a:lnTo>
                  <a:lnTo>
                    <a:pt x="2239" y="241"/>
                  </a:lnTo>
                  <a:lnTo>
                    <a:pt x="2246" y="218"/>
                  </a:lnTo>
                  <a:lnTo>
                    <a:pt x="2253" y="194"/>
                  </a:lnTo>
                  <a:lnTo>
                    <a:pt x="2248" y="146"/>
                  </a:lnTo>
                  <a:lnTo>
                    <a:pt x="2246" y="144"/>
                  </a:lnTo>
                  <a:lnTo>
                    <a:pt x="2225" y="96"/>
                  </a:lnTo>
                  <a:lnTo>
                    <a:pt x="2200" y="65"/>
                  </a:lnTo>
                  <a:lnTo>
                    <a:pt x="2193" y="48"/>
                  </a:lnTo>
                  <a:lnTo>
                    <a:pt x="2196" y="0"/>
                  </a:lnTo>
                  <a:lnTo>
                    <a:pt x="2982" y="0"/>
                  </a:lnTo>
                  <a:lnTo>
                    <a:pt x="2985" y="48"/>
                  </a:lnTo>
                  <a:lnTo>
                    <a:pt x="3010" y="92"/>
                  </a:lnTo>
                  <a:lnTo>
                    <a:pt x="3054" y="86"/>
                  </a:lnTo>
                  <a:lnTo>
                    <a:pt x="3074" y="48"/>
                  </a:lnTo>
                  <a:lnTo>
                    <a:pt x="3075" y="0"/>
                  </a:lnTo>
                  <a:lnTo>
                    <a:pt x="3234" y="0"/>
                  </a:lnTo>
                  <a:lnTo>
                    <a:pt x="3234" y="583"/>
                  </a:lnTo>
                  <a:lnTo>
                    <a:pt x="126" y="583"/>
                  </a:lnTo>
                  <a:lnTo>
                    <a:pt x="103" y="533"/>
                  </a:lnTo>
                  <a:lnTo>
                    <a:pt x="88" y="506"/>
                  </a:lnTo>
                  <a:lnTo>
                    <a:pt x="78" y="485"/>
                  </a:lnTo>
                  <a:lnTo>
                    <a:pt x="55" y="437"/>
                  </a:lnTo>
                  <a:lnTo>
                    <a:pt x="43" y="412"/>
                  </a:lnTo>
                  <a:lnTo>
                    <a:pt x="32" y="387"/>
                  </a:lnTo>
                  <a:lnTo>
                    <a:pt x="12" y="339"/>
                  </a:lnTo>
                  <a:lnTo>
                    <a:pt x="0" y="291"/>
                  </a:lnTo>
                  <a:lnTo>
                    <a:pt x="0" y="241"/>
                  </a:lnTo>
                  <a:lnTo>
                    <a:pt x="28" y="194"/>
                  </a:lnTo>
                  <a:lnTo>
                    <a:pt x="43" y="184"/>
                  </a:lnTo>
                  <a:lnTo>
                    <a:pt x="88" y="159"/>
                  </a:lnTo>
                  <a:lnTo>
                    <a:pt x="103" y="146"/>
                  </a:lnTo>
                  <a:lnTo>
                    <a:pt x="133" y="121"/>
                  </a:lnTo>
                  <a:lnTo>
                    <a:pt x="149" y="96"/>
                  </a:lnTo>
                  <a:lnTo>
                    <a:pt x="159" y="48"/>
                  </a:lnTo>
                  <a:lnTo>
                    <a:pt x="157" y="0"/>
                  </a:lnTo>
                  <a:lnTo>
                    <a:pt x="592" y="0"/>
                  </a:lnTo>
                  <a:close/>
                  <a:moveTo>
                    <a:pt x="953" y="0"/>
                  </a:moveTo>
                  <a:lnTo>
                    <a:pt x="960" y="48"/>
                  </a:lnTo>
                  <a:lnTo>
                    <a:pt x="950" y="96"/>
                  </a:lnTo>
                  <a:lnTo>
                    <a:pt x="943" y="146"/>
                  </a:lnTo>
                  <a:lnTo>
                    <a:pt x="962" y="194"/>
                  </a:lnTo>
                  <a:lnTo>
                    <a:pt x="987" y="213"/>
                  </a:lnTo>
                  <a:lnTo>
                    <a:pt x="1033" y="234"/>
                  </a:lnTo>
                  <a:lnTo>
                    <a:pt x="1077" y="238"/>
                  </a:lnTo>
                  <a:lnTo>
                    <a:pt x="1121" y="238"/>
                  </a:lnTo>
                  <a:lnTo>
                    <a:pt x="1164" y="241"/>
                  </a:lnTo>
                  <a:lnTo>
                    <a:pt x="1167" y="243"/>
                  </a:lnTo>
                  <a:lnTo>
                    <a:pt x="1211" y="259"/>
                  </a:lnTo>
                  <a:lnTo>
                    <a:pt x="1257" y="284"/>
                  </a:lnTo>
                  <a:lnTo>
                    <a:pt x="1264" y="291"/>
                  </a:lnTo>
                  <a:lnTo>
                    <a:pt x="1280" y="339"/>
                  </a:lnTo>
                  <a:lnTo>
                    <a:pt x="1280" y="387"/>
                  </a:lnTo>
                  <a:lnTo>
                    <a:pt x="1273" y="437"/>
                  </a:lnTo>
                  <a:lnTo>
                    <a:pt x="1261" y="485"/>
                  </a:lnTo>
                  <a:lnTo>
                    <a:pt x="1257" y="505"/>
                  </a:lnTo>
                  <a:lnTo>
                    <a:pt x="1247" y="533"/>
                  </a:lnTo>
                  <a:lnTo>
                    <a:pt x="1229" y="583"/>
                  </a:lnTo>
                  <a:lnTo>
                    <a:pt x="649" y="583"/>
                  </a:lnTo>
                  <a:lnTo>
                    <a:pt x="628" y="562"/>
                  </a:lnTo>
                  <a:lnTo>
                    <a:pt x="598" y="533"/>
                  </a:lnTo>
                  <a:lnTo>
                    <a:pt x="582" y="522"/>
                  </a:lnTo>
                  <a:lnTo>
                    <a:pt x="538" y="487"/>
                  </a:lnTo>
                  <a:lnTo>
                    <a:pt x="534" y="485"/>
                  </a:lnTo>
                  <a:lnTo>
                    <a:pt x="492" y="457"/>
                  </a:lnTo>
                  <a:lnTo>
                    <a:pt x="467" y="437"/>
                  </a:lnTo>
                  <a:lnTo>
                    <a:pt x="447" y="424"/>
                  </a:lnTo>
                  <a:lnTo>
                    <a:pt x="403" y="393"/>
                  </a:lnTo>
                  <a:lnTo>
                    <a:pt x="398" y="387"/>
                  </a:lnTo>
                  <a:lnTo>
                    <a:pt x="357" y="355"/>
                  </a:lnTo>
                  <a:lnTo>
                    <a:pt x="343" y="339"/>
                  </a:lnTo>
                  <a:lnTo>
                    <a:pt x="313" y="305"/>
                  </a:lnTo>
                  <a:lnTo>
                    <a:pt x="304" y="291"/>
                  </a:lnTo>
                  <a:lnTo>
                    <a:pt x="283" y="241"/>
                  </a:lnTo>
                  <a:lnTo>
                    <a:pt x="276" y="194"/>
                  </a:lnTo>
                  <a:lnTo>
                    <a:pt x="295" y="146"/>
                  </a:lnTo>
                  <a:lnTo>
                    <a:pt x="313" y="136"/>
                  </a:lnTo>
                  <a:lnTo>
                    <a:pt x="357" y="136"/>
                  </a:lnTo>
                  <a:lnTo>
                    <a:pt x="403" y="144"/>
                  </a:lnTo>
                  <a:lnTo>
                    <a:pt x="405" y="146"/>
                  </a:lnTo>
                  <a:lnTo>
                    <a:pt x="447" y="169"/>
                  </a:lnTo>
                  <a:lnTo>
                    <a:pt x="492" y="190"/>
                  </a:lnTo>
                  <a:lnTo>
                    <a:pt x="499" y="194"/>
                  </a:lnTo>
                  <a:lnTo>
                    <a:pt x="538" y="222"/>
                  </a:lnTo>
                  <a:lnTo>
                    <a:pt x="573" y="241"/>
                  </a:lnTo>
                  <a:lnTo>
                    <a:pt x="582" y="251"/>
                  </a:lnTo>
                  <a:lnTo>
                    <a:pt x="628" y="280"/>
                  </a:lnTo>
                  <a:lnTo>
                    <a:pt x="665" y="291"/>
                  </a:lnTo>
                  <a:lnTo>
                    <a:pt x="672" y="293"/>
                  </a:lnTo>
                  <a:lnTo>
                    <a:pt x="718" y="299"/>
                  </a:lnTo>
                  <a:lnTo>
                    <a:pt x="752" y="291"/>
                  </a:lnTo>
                  <a:lnTo>
                    <a:pt x="762" y="289"/>
                  </a:lnTo>
                  <a:lnTo>
                    <a:pt x="806" y="272"/>
                  </a:lnTo>
                  <a:lnTo>
                    <a:pt x="844" y="241"/>
                  </a:lnTo>
                  <a:lnTo>
                    <a:pt x="852" y="234"/>
                  </a:lnTo>
                  <a:lnTo>
                    <a:pt x="886" y="194"/>
                  </a:lnTo>
                  <a:lnTo>
                    <a:pt x="897" y="149"/>
                  </a:lnTo>
                  <a:lnTo>
                    <a:pt x="921" y="146"/>
                  </a:lnTo>
                  <a:lnTo>
                    <a:pt x="897" y="142"/>
                  </a:lnTo>
                  <a:lnTo>
                    <a:pt x="890" y="96"/>
                  </a:lnTo>
                  <a:lnTo>
                    <a:pt x="877" y="48"/>
                  </a:lnTo>
                  <a:lnTo>
                    <a:pt x="879" y="0"/>
                  </a:lnTo>
                  <a:lnTo>
                    <a:pt x="953" y="0"/>
                  </a:lnTo>
                  <a:close/>
                  <a:moveTo>
                    <a:pt x="2925" y="0"/>
                  </a:moveTo>
                  <a:lnTo>
                    <a:pt x="2928" y="48"/>
                  </a:lnTo>
                  <a:lnTo>
                    <a:pt x="2920" y="67"/>
                  </a:lnTo>
                  <a:lnTo>
                    <a:pt x="2900" y="48"/>
                  </a:lnTo>
                  <a:lnTo>
                    <a:pt x="2906" y="0"/>
                  </a:lnTo>
                  <a:lnTo>
                    <a:pt x="2925" y="0"/>
                  </a:lnTo>
                  <a:close/>
                  <a:moveTo>
                    <a:pt x="1119" y="48"/>
                  </a:moveTo>
                  <a:lnTo>
                    <a:pt x="1121" y="34"/>
                  </a:lnTo>
                  <a:lnTo>
                    <a:pt x="1125" y="48"/>
                  </a:lnTo>
                  <a:lnTo>
                    <a:pt x="1121" y="53"/>
                  </a:lnTo>
                  <a:lnTo>
                    <a:pt x="1119" y="48"/>
                  </a:lnTo>
                  <a:close/>
                </a:path>
              </a:pathLst>
            </a:custGeom>
            <a:solidFill>
              <a:srgbClr val="B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1" name="Freeform 163"/>
            <p:cNvSpPr>
              <a:spLocks noEditPoints="1"/>
            </p:cNvSpPr>
            <p:nvPr/>
          </p:nvSpPr>
          <p:spPr bwMode="auto">
            <a:xfrm>
              <a:off x="3323" y="1746"/>
              <a:ext cx="1326" cy="292"/>
            </a:xfrm>
            <a:custGeom>
              <a:avLst/>
              <a:gdLst/>
              <a:ahLst/>
              <a:cxnLst>
                <a:cxn ang="0">
                  <a:pos x="684" y="48"/>
                </a:cxn>
                <a:cxn ang="0">
                  <a:pos x="667" y="146"/>
                </a:cxn>
                <a:cxn ang="0">
                  <a:pos x="711" y="213"/>
                </a:cxn>
                <a:cxn ang="0">
                  <a:pos x="801" y="238"/>
                </a:cxn>
                <a:cxn ang="0">
                  <a:pos x="888" y="241"/>
                </a:cxn>
                <a:cxn ang="0">
                  <a:pos x="935" y="259"/>
                </a:cxn>
                <a:cxn ang="0">
                  <a:pos x="988" y="291"/>
                </a:cxn>
                <a:cxn ang="0">
                  <a:pos x="1004" y="387"/>
                </a:cxn>
                <a:cxn ang="0">
                  <a:pos x="985" y="485"/>
                </a:cxn>
                <a:cxn ang="0">
                  <a:pos x="971" y="533"/>
                </a:cxn>
                <a:cxn ang="0">
                  <a:pos x="373" y="583"/>
                </a:cxn>
                <a:cxn ang="0">
                  <a:pos x="322" y="533"/>
                </a:cxn>
                <a:cxn ang="0">
                  <a:pos x="262" y="487"/>
                </a:cxn>
                <a:cxn ang="0">
                  <a:pos x="216" y="457"/>
                </a:cxn>
                <a:cxn ang="0">
                  <a:pos x="171" y="424"/>
                </a:cxn>
                <a:cxn ang="0">
                  <a:pos x="122" y="387"/>
                </a:cxn>
                <a:cxn ang="0">
                  <a:pos x="67" y="339"/>
                </a:cxn>
                <a:cxn ang="0">
                  <a:pos x="28" y="291"/>
                </a:cxn>
                <a:cxn ang="0">
                  <a:pos x="0" y="194"/>
                </a:cxn>
                <a:cxn ang="0">
                  <a:pos x="37" y="136"/>
                </a:cxn>
                <a:cxn ang="0">
                  <a:pos x="127" y="144"/>
                </a:cxn>
                <a:cxn ang="0">
                  <a:pos x="171" y="169"/>
                </a:cxn>
                <a:cxn ang="0">
                  <a:pos x="223" y="194"/>
                </a:cxn>
                <a:cxn ang="0">
                  <a:pos x="297" y="241"/>
                </a:cxn>
                <a:cxn ang="0">
                  <a:pos x="352" y="280"/>
                </a:cxn>
                <a:cxn ang="0">
                  <a:pos x="396" y="293"/>
                </a:cxn>
                <a:cxn ang="0">
                  <a:pos x="476" y="291"/>
                </a:cxn>
                <a:cxn ang="0">
                  <a:pos x="530" y="272"/>
                </a:cxn>
                <a:cxn ang="0">
                  <a:pos x="576" y="234"/>
                </a:cxn>
                <a:cxn ang="0">
                  <a:pos x="621" y="149"/>
                </a:cxn>
                <a:cxn ang="0">
                  <a:pos x="621" y="142"/>
                </a:cxn>
                <a:cxn ang="0">
                  <a:pos x="601" y="48"/>
                </a:cxn>
                <a:cxn ang="0">
                  <a:pos x="677" y="0"/>
                </a:cxn>
                <a:cxn ang="0">
                  <a:pos x="2652" y="48"/>
                </a:cxn>
                <a:cxn ang="0">
                  <a:pos x="2624" y="48"/>
                </a:cxn>
                <a:cxn ang="0">
                  <a:pos x="2649" y="0"/>
                </a:cxn>
                <a:cxn ang="0">
                  <a:pos x="845" y="34"/>
                </a:cxn>
                <a:cxn ang="0">
                  <a:pos x="845" y="53"/>
                </a:cxn>
              </a:cxnLst>
              <a:rect l="0" t="0" r="r" b="b"/>
              <a:pathLst>
                <a:path w="2652" h="583">
                  <a:moveTo>
                    <a:pt x="677" y="0"/>
                  </a:moveTo>
                  <a:lnTo>
                    <a:pt x="684" y="48"/>
                  </a:lnTo>
                  <a:lnTo>
                    <a:pt x="674" y="96"/>
                  </a:lnTo>
                  <a:lnTo>
                    <a:pt x="667" y="146"/>
                  </a:lnTo>
                  <a:lnTo>
                    <a:pt x="686" y="194"/>
                  </a:lnTo>
                  <a:lnTo>
                    <a:pt x="711" y="213"/>
                  </a:lnTo>
                  <a:lnTo>
                    <a:pt x="757" y="234"/>
                  </a:lnTo>
                  <a:lnTo>
                    <a:pt x="801" y="238"/>
                  </a:lnTo>
                  <a:lnTo>
                    <a:pt x="845" y="238"/>
                  </a:lnTo>
                  <a:lnTo>
                    <a:pt x="888" y="241"/>
                  </a:lnTo>
                  <a:lnTo>
                    <a:pt x="891" y="243"/>
                  </a:lnTo>
                  <a:lnTo>
                    <a:pt x="935" y="259"/>
                  </a:lnTo>
                  <a:lnTo>
                    <a:pt x="981" y="284"/>
                  </a:lnTo>
                  <a:lnTo>
                    <a:pt x="988" y="291"/>
                  </a:lnTo>
                  <a:lnTo>
                    <a:pt x="1004" y="339"/>
                  </a:lnTo>
                  <a:lnTo>
                    <a:pt x="1004" y="387"/>
                  </a:lnTo>
                  <a:lnTo>
                    <a:pt x="997" y="437"/>
                  </a:lnTo>
                  <a:lnTo>
                    <a:pt x="985" y="485"/>
                  </a:lnTo>
                  <a:lnTo>
                    <a:pt x="981" y="505"/>
                  </a:lnTo>
                  <a:lnTo>
                    <a:pt x="971" y="533"/>
                  </a:lnTo>
                  <a:lnTo>
                    <a:pt x="953" y="583"/>
                  </a:lnTo>
                  <a:lnTo>
                    <a:pt x="373" y="583"/>
                  </a:lnTo>
                  <a:lnTo>
                    <a:pt x="352" y="562"/>
                  </a:lnTo>
                  <a:lnTo>
                    <a:pt x="322" y="533"/>
                  </a:lnTo>
                  <a:lnTo>
                    <a:pt x="306" y="522"/>
                  </a:lnTo>
                  <a:lnTo>
                    <a:pt x="262" y="487"/>
                  </a:lnTo>
                  <a:lnTo>
                    <a:pt x="258" y="485"/>
                  </a:lnTo>
                  <a:lnTo>
                    <a:pt x="216" y="457"/>
                  </a:lnTo>
                  <a:lnTo>
                    <a:pt x="191" y="437"/>
                  </a:lnTo>
                  <a:lnTo>
                    <a:pt x="171" y="424"/>
                  </a:lnTo>
                  <a:lnTo>
                    <a:pt x="127" y="393"/>
                  </a:lnTo>
                  <a:lnTo>
                    <a:pt x="122" y="387"/>
                  </a:lnTo>
                  <a:lnTo>
                    <a:pt x="81" y="355"/>
                  </a:lnTo>
                  <a:lnTo>
                    <a:pt x="67" y="339"/>
                  </a:lnTo>
                  <a:lnTo>
                    <a:pt x="37" y="305"/>
                  </a:lnTo>
                  <a:lnTo>
                    <a:pt x="28" y="291"/>
                  </a:lnTo>
                  <a:lnTo>
                    <a:pt x="7" y="241"/>
                  </a:lnTo>
                  <a:lnTo>
                    <a:pt x="0" y="194"/>
                  </a:lnTo>
                  <a:lnTo>
                    <a:pt x="19" y="146"/>
                  </a:lnTo>
                  <a:lnTo>
                    <a:pt x="37" y="136"/>
                  </a:lnTo>
                  <a:lnTo>
                    <a:pt x="81" y="136"/>
                  </a:lnTo>
                  <a:lnTo>
                    <a:pt x="127" y="144"/>
                  </a:lnTo>
                  <a:lnTo>
                    <a:pt x="129" y="146"/>
                  </a:lnTo>
                  <a:lnTo>
                    <a:pt x="171" y="169"/>
                  </a:lnTo>
                  <a:lnTo>
                    <a:pt x="216" y="190"/>
                  </a:lnTo>
                  <a:lnTo>
                    <a:pt x="223" y="194"/>
                  </a:lnTo>
                  <a:lnTo>
                    <a:pt x="262" y="222"/>
                  </a:lnTo>
                  <a:lnTo>
                    <a:pt x="297" y="241"/>
                  </a:lnTo>
                  <a:lnTo>
                    <a:pt x="306" y="251"/>
                  </a:lnTo>
                  <a:lnTo>
                    <a:pt x="352" y="280"/>
                  </a:lnTo>
                  <a:lnTo>
                    <a:pt x="389" y="291"/>
                  </a:lnTo>
                  <a:lnTo>
                    <a:pt x="396" y="293"/>
                  </a:lnTo>
                  <a:lnTo>
                    <a:pt x="442" y="299"/>
                  </a:lnTo>
                  <a:lnTo>
                    <a:pt x="476" y="291"/>
                  </a:lnTo>
                  <a:lnTo>
                    <a:pt x="486" y="289"/>
                  </a:lnTo>
                  <a:lnTo>
                    <a:pt x="530" y="272"/>
                  </a:lnTo>
                  <a:lnTo>
                    <a:pt x="568" y="241"/>
                  </a:lnTo>
                  <a:lnTo>
                    <a:pt x="576" y="234"/>
                  </a:lnTo>
                  <a:lnTo>
                    <a:pt x="610" y="194"/>
                  </a:lnTo>
                  <a:lnTo>
                    <a:pt x="621" y="149"/>
                  </a:lnTo>
                  <a:lnTo>
                    <a:pt x="645" y="146"/>
                  </a:lnTo>
                  <a:lnTo>
                    <a:pt x="621" y="142"/>
                  </a:lnTo>
                  <a:lnTo>
                    <a:pt x="614" y="96"/>
                  </a:lnTo>
                  <a:lnTo>
                    <a:pt x="601" y="48"/>
                  </a:lnTo>
                  <a:lnTo>
                    <a:pt x="603" y="0"/>
                  </a:lnTo>
                  <a:lnTo>
                    <a:pt x="677" y="0"/>
                  </a:lnTo>
                  <a:close/>
                  <a:moveTo>
                    <a:pt x="2649" y="0"/>
                  </a:moveTo>
                  <a:lnTo>
                    <a:pt x="2652" y="48"/>
                  </a:lnTo>
                  <a:lnTo>
                    <a:pt x="2644" y="67"/>
                  </a:lnTo>
                  <a:lnTo>
                    <a:pt x="2624" y="48"/>
                  </a:lnTo>
                  <a:lnTo>
                    <a:pt x="2630" y="0"/>
                  </a:lnTo>
                  <a:lnTo>
                    <a:pt x="2649" y="0"/>
                  </a:lnTo>
                  <a:close/>
                  <a:moveTo>
                    <a:pt x="843" y="48"/>
                  </a:moveTo>
                  <a:lnTo>
                    <a:pt x="845" y="34"/>
                  </a:lnTo>
                  <a:lnTo>
                    <a:pt x="849" y="48"/>
                  </a:lnTo>
                  <a:lnTo>
                    <a:pt x="845" y="53"/>
                  </a:lnTo>
                  <a:lnTo>
                    <a:pt x="843" y="48"/>
                  </a:lnTo>
                  <a:close/>
                </a:path>
              </a:pathLst>
            </a:custGeom>
            <a:solidFill>
              <a:srgbClr val="D2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2" name="Line 164"/>
            <p:cNvSpPr>
              <a:spLocks noChangeShapeType="1"/>
            </p:cNvSpPr>
            <p:nvPr/>
          </p:nvSpPr>
          <p:spPr bwMode="auto">
            <a:xfrm>
              <a:off x="1611" y="2038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3" name="Line 165"/>
            <p:cNvSpPr>
              <a:spLocks noChangeShapeType="1"/>
            </p:cNvSpPr>
            <p:nvPr/>
          </p:nvSpPr>
          <p:spPr bwMode="auto">
            <a:xfrm flipV="1">
              <a:off x="1611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4" name="Line 166"/>
            <p:cNvSpPr>
              <a:spLocks noChangeShapeType="1"/>
            </p:cNvSpPr>
            <p:nvPr/>
          </p:nvSpPr>
          <p:spPr bwMode="auto">
            <a:xfrm flipV="1">
              <a:off x="2060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5" name="Line 167"/>
            <p:cNvSpPr>
              <a:spLocks noChangeShapeType="1"/>
            </p:cNvSpPr>
            <p:nvPr/>
          </p:nvSpPr>
          <p:spPr bwMode="auto">
            <a:xfrm flipV="1">
              <a:off x="2510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6" name="Line 168"/>
            <p:cNvSpPr>
              <a:spLocks noChangeShapeType="1"/>
            </p:cNvSpPr>
            <p:nvPr/>
          </p:nvSpPr>
          <p:spPr bwMode="auto">
            <a:xfrm flipV="1">
              <a:off x="2960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7" name="Line 169"/>
            <p:cNvSpPr>
              <a:spLocks noChangeShapeType="1"/>
            </p:cNvSpPr>
            <p:nvPr/>
          </p:nvSpPr>
          <p:spPr bwMode="auto">
            <a:xfrm flipV="1">
              <a:off x="3409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8" name="Line 170"/>
            <p:cNvSpPr>
              <a:spLocks noChangeShapeType="1"/>
            </p:cNvSpPr>
            <p:nvPr/>
          </p:nvSpPr>
          <p:spPr bwMode="auto">
            <a:xfrm flipV="1">
              <a:off x="3858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19" name="Line 171"/>
            <p:cNvSpPr>
              <a:spLocks noChangeShapeType="1"/>
            </p:cNvSpPr>
            <p:nvPr/>
          </p:nvSpPr>
          <p:spPr bwMode="auto">
            <a:xfrm flipV="1">
              <a:off x="4308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20" name="Line 172"/>
            <p:cNvSpPr>
              <a:spLocks noChangeShapeType="1"/>
            </p:cNvSpPr>
            <p:nvPr/>
          </p:nvSpPr>
          <p:spPr bwMode="auto">
            <a:xfrm flipV="1">
              <a:off x="4757" y="2038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21" name="Rectangle 173"/>
            <p:cNvSpPr>
              <a:spLocks noChangeArrowheads="1"/>
            </p:cNvSpPr>
            <p:nvPr/>
          </p:nvSpPr>
          <p:spPr bwMode="auto">
            <a:xfrm>
              <a:off x="1605" y="209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222" name="Rectangle 174"/>
            <p:cNvSpPr>
              <a:spLocks noChangeArrowheads="1"/>
            </p:cNvSpPr>
            <p:nvPr/>
          </p:nvSpPr>
          <p:spPr bwMode="auto">
            <a:xfrm>
              <a:off x="2054" y="209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it-IT" b="1"/>
            </a:p>
          </p:txBody>
        </p:sp>
        <p:sp>
          <p:nvSpPr>
            <p:cNvPr id="1538223" name="Rectangle 175"/>
            <p:cNvSpPr>
              <a:spLocks noChangeArrowheads="1"/>
            </p:cNvSpPr>
            <p:nvPr/>
          </p:nvSpPr>
          <p:spPr bwMode="auto">
            <a:xfrm>
              <a:off x="2482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it-IT" b="1"/>
            </a:p>
          </p:txBody>
        </p:sp>
        <p:sp>
          <p:nvSpPr>
            <p:cNvPr id="1538224" name="Rectangle 176"/>
            <p:cNvSpPr>
              <a:spLocks noChangeArrowheads="1"/>
            </p:cNvSpPr>
            <p:nvPr/>
          </p:nvSpPr>
          <p:spPr bwMode="auto">
            <a:xfrm>
              <a:off x="2931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15</a:t>
              </a:r>
              <a:endParaRPr lang="it-IT" b="1"/>
            </a:p>
          </p:txBody>
        </p:sp>
        <p:sp>
          <p:nvSpPr>
            <p:cNvPr id="1538225" name="Rectangle 177"/>
            <p:cNvSpPr>
              <a:spLocks noChangeArrowheads="1"/>
            </p:cNvSpPr>
            <p:nvPr/>
          </p:nvSpPr>
          <p:spPr bwMode="auto">
            <a:xfrm>
              <a:off x="3381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it-IT" b="1"/>
            </a:p>
          </p:txBody>
        </p:sp>
        <p:sp>
          <p:nvSpPr>
            <p:cNvPr id="1538226" name="Rectangle 178"/>
            <p:cNvSpPr>
              <a:spLocks noChangeArrowheads="1"/>
            </p:cNvSpPr>
            <p:nvPr/>
          </p:nvSpPr>
          <p:spPr bwMode="auto">
            <a:xfrm>
              <a:off x="3830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it-IT" b="1"/>
            </a:p>
          </p:txBody>
        </p:sp>
        <p:sp>
          <p:nvSpPr>
            <p:cNvPr id="1538227" name="Rectangle 179"/>
            <p:cNvSpPr>
              <a:spLocks noChangeArrowheads="1"/>
            </p:cNvSpPr>
            <p:nvPr/>
          </p:nvSpPr>
          <p:spPr bwMode="auto">
            <a:xfrm>
              <a:off x="4279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it-IT" b="1"/>
            </a:p>
          </p:txBody>
        </p:sp>
        <p:sp>
          <p:nvSpPr>
            <p:cNvPr id="1538228" name="Rectangle 180"/>
            <p:cNvSpPr>
              <a:spLocks noChangeArrowheads="1"/>
            </p:cNvSpPr>
            <p:nvPr/>
          </p:nvSpPr>
          <p:spPr bwMode="auto">
            <a:xfrm>
              <a:off x="4729" y="209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it-IT" b="1"/>
            </a:p>
          </p:txBody>
        </p:sp>
        <p:sp>
          <p:nvSpPr>
            <p:cNvPr id="1538229" name="Line 181"/>
            <p:cNvSpPr>
              <a:spLocks noChangeShapeType="1"/>
            </p:cNvSpPr>
            <p:nvPr/>
          </p:nvSpPr>
          <p:spPr bwMode="auto">
            <a:xfrm>
              <a:off x="1611" y="1746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0" name="Line 182"/>
            <p:cNvSpPr>
              <a:spLocks noChangeShapeType="1"/>
            </p:cNvSpPr>
            <p:nvPr/>
          </p:nvSpPr>
          <p:spPr bwMode="auto">
            <a:xfrm flipV="1">
              <a:off x="1611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1" name="Line 183"/>
            <p:cNvSpPr>
              <a:spLocks noChangeShapeType="1"/>
            </p:cNvSpPr>
            <p:nvPr/>
          </p:nvSpPr>
          <p:spPr bwMode="auto">
            <a:xfrm flipV="1">
              <a:off x="2060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2" name="Line 184"/>
            <p:cNvSpPr>
              <a:spLocks noChangeShapeType="1"/>
            </p:cNvSpPr>
            <p:nvPr/>
          </p:nvSpPr>
          <p:spPr bwMode="auto">
            <a:xfrm flipV="1">
              <a:off x="2510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3" name="Line 185"/>
            <p:cNvSpPr>
              <a:spLocks noChangeShapeType="1"/>
            </p:cNvSpPr>
            <p:nvPr/>
          </p:nvSpPr>
          <p:spPr bwMode="auto">
            <a:xfrm flipV="1">
              <a:off x="2960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4" name="Line 186"/>
            <p:cNvSpPr>
              <a:spLocks noChangeShapeType="1"/>
            </p:cNvSpPr>
            <p:nvPr/>
          </p:nvSpPr>
          <p:spPr bwMode="auto">
            <a:xfrm flipV="1">
              <a:off x="3409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5" name="Line 187"/>
            <p:cNvSpPr>
              <a:spLocks noChangeShapeType="1"/>
            </p:cNvSpPr>
            <p:nvPr/>
          </p:nvSpPr>
          <p:spPr bwMode="auto">
            <a:xfrm flipV="1">
              <a:off x="3858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6" name="Line 188"/>
            <p:cNvSpPr>
              <a:spLocks noChangeShapeType="1"/>
            </p:cNvSpPr>
            <p:nvPr/>
          </p:nvSpPr>
          <p:spPr bwMode="auto">
            <a:xfrm flipV="1">
              <a:off x="4308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7" name="Line 189"/>
            <p:cNvSpPr>
              <a:spLocks noChangeShapeType="1"/>
            </p:cNvSpPr>
            <p:nvPr/>
          </p:nvSpPr>
          <p:spPr bwMode="auto">
            <a:xfrm flipV="1">
              <a:off x="4757" y="1702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8" name="Line 190"/>
            <p:cNvSpPr>
              <a:spLocks noChangeShapeType="1"/>
            </p:cNvSpPr>
            <p:nvPr/>
          </p:nvSpPr>
          <p:spPr bwMode="auto">
            <a:xfrm flipV="1">
              <a:off x="1611" y="1746"/>
              <a:ext cx="1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39" name="Line 191"/>
            <p:cNvSpPr>
              <a:spLocks noChangeShapeType="1"/>
            </p:cNvSpPr>
            <p:nvPr/>
          </p:nvSpPr>
          <p:spPr bwMode="auto">
            <a:xfrm flipH="1">
              <a:off x="1571" y="2038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0" name="Line 192"/>
            <p:cNvSpPr>
              <a:spLocks noChangeShapeType="1"/>
            </p:cNvSpPr>
            <p:nvPr/>
          </p:nvSpPr>
          <p:spPr bwMode="auto">
            <a:xfrm flipH="1">
              <a:off x="1571" y="194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1" name="Line 193"/>
            <p:cNvSpPr>
              <a:spLocks noChangeShapeType="1"/>
            </p:cNvSpPr>
            <p:nvPr/>
          </p:nvSpPr>
          <p:spPr bwMode="auto">
            <a:xfrm flipH="1">
              <a:off x="1571" y="184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2" name="Line 194"/>
            <p:cNvSpPr>
              <a:spLocks noChangeShapeType="1"/>
            </p:cNvSpPr>
            <p:nvPr/>
          </p:nvSpPr>
          <p:spPr bwMode="auto">
            <a:xfrm flipH="1">
              <a:off x="1571" y="1746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3" name="Rectangle 195"/>
            <p:cNvSpPr>
              <a:spLocks noChangeArrowheads="1"/>
            </p:cNvSpPr>
            <p:nvPr/>
          </p:nvSpPr>
          <p:spPr bwMode="auto">
            <a:xfrm>
              <a:off x="1511" y="1994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-3</a:t>
              </a:r>
              <a:endParaRPr lang="it-IT" b="1"/>
            </a:p>
          </p:txBody>
        </p:sp>
        <p:sp>
          <p:nvSpPr>
            <p:cNvPr id="1538244" name="Rectangle 196"/>
            <p:cNvSpPr>
              <a:spLocks noChangeArrowheads="1"/>
            </p:cNvSpPr>
            <p:nvPr/>
          </p:nvSpPr>
          <p:spPr bwMode="auto">
            <a:xfrm>
              <a:off x="1511" y="1897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-2</a:t>
              </a:r>
              <a:endParaRPr lang="it-IT" b="1"/>
            </a:p>
          </p:txBody>
        </p:sp>
        <p:sp>
          <p:nvSpPr>
            <p:cNvPr id="1538245" name="Rectangle 197"/>
            <p:cNvSpPr>
              <a:spLocks noChangeArrowheads="1"/>
            </p:cNvSpPr>
            <p:nvPr/>
          </p:nvSpPr>
          <p:spPr bwMode="auto">
            <a:xfrm>
              <a:off x="1511" y="1800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-1</a:t>
              </a:r>
              <a:endParaRPr lang="it-IT" b="1"/>
            </a:p>
          </p:txBody>
        </p:sp>
        <p:sp>
          <p:nvSpPr>
            <p:cNvPr id="1538246" name="Rectangle 198"/>
            <p:cNvSpPr>
              <a:spLocks noChangeArrowheads="1"/>
            </p:cNvSpPr>
            <p:nvPr/>
          </p:nvSpPr>
          <p:spPr bwMode="auto">
            <a:xfrm>
              <a:off x="1537" y="170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247" name="Line 199"/>
            <p:cNvSpPr>
              <a:spLocks noChangeShapeType="1"/>
            </p:cNvSpPr>
            <p:nvPr/>
          </p:nvSpPr>
          <p:spPr bwMode="auto">
            <a:xfrm flipV="1">
              <a:off x="4802" y="1746"/>
              <a:ext cx="1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8" name="Line 200"/>
            <p:cNvSpPr>
              <a:spLocks noChangeShapeType="1"/>
            </p:cNvSpPr>
            <p:nvPr/>
          </p:nvSpPr>
          <p:spPr bwMode="auto">
            <a:xfrm flipH="1">
              <a:off x="4802" y="2038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49" name="Line 201"/>
            <p:cNvSpPr>
              <a:spLocks noChangeShapeType="1"/>
            </p:cNvSpPr>
            <p:nvPr/>
          </p:nvSpPr>
          <p:spPr bwMode="auto">
            <a:xfrm flipH="1">
              <a:off x="4802" y="194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0" name="Line 202"/>
            <p:cNvSpPr>
              <a:spLocks noChangeShapeType="1"/>
            </p:cNvSpPr>
            <p:nvPr/>
          </p:nvSpPr>
          <p:spPr bwMode="auto">
            <a:xfrm flipH="1">
              <a:off x="4802" y="184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1" name="Line 203"/>
            <p:cNvSpPr>
              <a:spLocks noChangeShapeType="1"/>
            </p:cNvSpPr>
            <p:nvPr/>
          </p:nvSpPr>
          <p:spPr bwMode="auto">
            <a:xfrm flipH="1">
              <a:off x="4802" y="1746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270"/>
          <p:cNvGrpSpPr>
            <a:grpSpLocks/>
          </p:cNvGrpSpPr>
          <p:nvPr/>
        </p:nvGrpSpPr>
        <p:grpSpPr bwMode="auto">
          <a:xfrm rot="1751574">
            <a:off x="2624138" y="4867275"/>
            <a:ext cx="5287962" cy="768350"/>
            <a:chOff x="1511" y="3012"/>
            <a:chExt cx="3331" cy="484"/>
          </a:xfrm>
        </p:grpSpPr>
        <p:sp>
          <p:nvSpPr>
            <p:cNvPr id="1538252" name="Freeform 204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79" y="0"/>
                </a:cxn>
                <a:cxn ang="0">
                  <a:pos x="1480" y="50"/>
                </a:cxn>
                <a:cxn ang="0">
                  <a:pos x="1484" y="52"/>
                </a:cxn>
                <a:cxn ang="0">
                  <a:pos x="1486" y="50"/>
                </a:cxn>
                <a:cxn ang="0">
                  <a:pos x="1486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79" y="0"/>
                </a:cxn>
              </a:cxnLst>
              <a:rect l="0" t="0" r="r" b="b"/>
              <a:pathLst>
                <a:path w="6382" h="584">
                  <a:moveTo>
                    <a:pt x="0" y="0"/>
                  </a:move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close/>
                  <a:moveTo>
                    <a:pt x="1479" y="0"/>
                  </a:moveTo>
                  <a:lnTo>
                    <a:pt x="1480" y="50"/>
                  </a:lnTo>
                  <a:lnTo>
                    <a:pt x="1484" y="52"/>
                  </a:lnTo>
                  <a:lnTo>
                    <a:pt x="1486" y="50"/>
                  </a:lnTo>
                  <a:lnTo>
                    <a:pt x="148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rgbClr val="0057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3" name="Freeform 205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1479" y="0"/>
                </a:cxn>
                <a:cxn ang="0">
                  <a:pos x="1480" y="50"/>
                </a:cxn>
                <a:cxn ang="0">
                  <a:pos x="1484" y="52"/>
                </a:cxn>
                <a:cxn ang="0">
                  <a:pos x="1486" y="50"/>
                </a:cxn>
                <a:cxn ang="0">
                  <a:pos x="1486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79" y="0"/>
                </a:cxn>
                <a:cxn ang="0">
                  <a:pos x="1410" y="0"/>
                </a:cxn>
                <a:cxn ang="0">
                  <a:pos x="1410" y="50"/>
                </a:cxn>
                <a:cxn ang="0">
                  <a:pos x="1417" y="98"/>
                </a:cxn>
                <a:cxn ang="0">
                  <a:pos x="1438" y="133"/>
                </a:cxn>
                <a:cxn ang="0">
                  <a:pos x="1473" y="146"/>
                </a:cxn>
                <a:cxn ang="0">
                  <a:pos x="1484" y="150"/>
                </a:cxn>
                <a:cxn ang="0">
                  <a:pos x="1496" y="146"/>
                </a:cxn>
                <a:cxn ang="0">
                  <a:pos x="1528" y="133"/>
                </a:cxn>
                <a:cxn ang="0">
                  <a:pos x="1553" y="98"/>
                </a:cxn>
                <a:cxn ang="0">
                  <a:pos x="1548" y="50"/>
                </a:cxn>
                <a:cxn ang="0">
                  <a:pos x="1549" y="0"/>
                </a:cxn>
                <a:cxn ang="0">
                  <a:pos x="1618" y="0"/>
                </a:cxn>
                <a:cxn ang="0">
                  <a:pos x="1618" y="2"/>
                </a:cxn>
                <a:cxn ang="0">
                  <a:pos x="1625" y="50"/>
                </a:cxn>
                <a:cxn ang="0">
                  <a:pos x="1663" y="88"/>
                </a:cxn>
                <a:cxn ang="0">
                  <a:pos x="1709" y="56"/>
                </a:cxn>
                <a:cxn ang="0">
                  <a:pos x="1712" y="50"/>
                </a:cxn>
                <a:cxn ang="0">
                  <a:pos x="1714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10" y="0"/>
                </a:cxn>
              </a:cxnLst>
              <a:rect l="0" t="0" r="r" b="b"/>
              <a:pathLst>
                <a:path w="6382" h="584">
                  <a:moveTo>
                    <a:pt x="1479" y="0"/>
                  </a:moveTo>
                  <a:lnTo>
                    <a:pt x="1480" y="50"/>
                  </a:lnTo>
                  <a:lnTo>
                    <a:pt x="1484" y="52"/>
                  </a:lnTo>
                  <a:lnTo>
                    <a:pt x="1486" y="50"/>
                  </a:lnTo>
                  <a:lnTo>
                    <a:pt x="148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79" y="0"/>
                  </a:lnTo>
                  <a:close/>
                  <a:moveTo>
                    <a:pt x="1410" y="0"/>
                  </a:moveTo>
                  <a:lnTo>
                    <a:pt x="1410" y="50"/>
                  </a:lnTo>
                  <a:lnTo>
                    <a:pt x="1417" y="98"/>
                  </a:lnTo>
                  <a:lnTo>
                    <a:pt x="1438" y="133"/>
                  </a:lnTo>
                  <a:lnTo>
                    <a:pt x="1473" y="146"/>
                  </a:lnTo>
                  <a:lnTo>
                    <a:pt x="1484" y="150"/>
                  </a:lnTo>
                  <a:lnTo>
                    <a:pt x="1496" y="146"/>
                  </a:lnTo>
                  <a:lnTo>
                    <a:pt x="1528" y="133"/>
                  </a:lnTo>
                  <a:lnTo>
                    <a:pt x="1553" y="98"/>
                  </a:lnTo>
                  <a:lnTo>
                    <a:pt x="1548" y="50"/>
                  </a:lnTo>
                  <a:lnTo>
                    <a:pt x="1549" y="0"/>
                  </a:lnTo>
                  <a:lnTo>
                    <a:pt x="1618" y="0"/>
                  </a:lnTo>
                  <a:lnTo>
                    <a:pt x="1618" y="2"/>
                  </a:lnTo>
                  <a:lnTo>
                    <a:pt x="1625" y="50"/>
                  </a:lnTo>
                  <a:lnTo>
                    <a:pt x="1663" y="88"/>
                  </a:lnTo>
                  <a:lnTo>
                    <a:pt x="1709" y="56"/>
                  </a:lnTo>
                  <a:lnTo>
                    <a:pt x="1712" y="50"/>
                  </a:lnTo>
                  <a:lnTo>
                    <a:pt x="171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10" y="0"/>
                  </a:lnTo>
                  <a:close/>
                </a:path>
              </a:pathLst>
            </a:custGeom>
            <a:solidFill>
              <a:srgbClr val="007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4" name="Freeform 206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1410" y="0"/>
                </a:cxn>
                <a:cxn ang="0">
                  <a:pos x="1410" y="50"/>
                </a:cxn>
                <a:cxn ang="0">
                  <a:pos x="1417" y="98"/>
                </a:cxn>
                <a:cxn ang="0">
                  <a:pos x="1438" y="133"/>
                </a:cxn>
                <a:cxn ang="0">
                  <a:pos x="1473" y="146"/>
                </a:cxn>
                <a:cxn ang="0">
                  <a:pos x="1484" y="150"/>
                </a:cxn>
                <a:cxn ang="0">
                  <a:pos x="1496" y="146"/>
                </a:cxn>
                <a:cxn ang="0">
                  <a:pos x="1528" y="133"/>
                </a:cxn>
                <a:cxn ang="0">
                  <a:pos x="1553" y="98"/>
                </a:cxn>
                <a:cxn ang="0">
                  <a:pos x="1548" y="50"/>
                </a:cxn>
                <a:cxn ang="0">
                  <a:pos x="1549" y="0"/>
                </a:cxn>
                <a:cxn ang="0">
                  <a:pos x="1618" y="0"/>
                </a:cxn>
                <a:cxn ang="0">
                  <a:pos x="1618" y="2"/>
                </a:cxn>
                <a:cxn ang="0">
                  <a:pos x="1625" y="50"/>
                </a:cxn>
                <a:cxn ang="0">
                  <a:pos x="1663" y="88"/>
                </a:cxn>
                <a:cxn ang="0">
                  <a:pos x="1709" y="56"/>
                </a:cxn>
                <a:cxn ang="0">
                  <a:pos x="1712" y="50"/>
                </a:cxn>
                <a:cxn ang="0">
                  <a:pos x="1714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410" y="0"/>
                </a:cxn>
                <a:cxn ang="0">
                  <a:pos x="1099" y="0"/>
                </a:cxn>
                <a:cxn ang="0">
                  <a:pos x="1099" y="50"/>
                </a:cxn>
                <a:cxn ang="0">
                  <a:pos x="1123" y="92"/>
                </a:cxn>
                <a:cxn ang="0">
                  <a:pos x="1141" y="98"/>
                </a:cxn>
                <a:cxn ang="0">
                  <a:pos x="1169" y="113"/>
                </a:cxn>
                <a:cxn ang="0">
                  <a:pos x="1213" y="113"/>
                </a:cxn>
                <a:cxn ang="0">
                  <a:pos x="1258" y="131"/>
                </a:cxn>
                <a:cxn ang="0">
                  <a:pos x="1261" y="146"/>
                </a:cxn>
                <a:cxn ang="0">
                  <a:pos x="1304" y="196"/>
                </a:cxn>
                <a:cxn ang="0">
                  <a:pos x="1304" y="196"/>
                </a:cxn>
                <a:cxn ang="0">
                  <a:pos x="1348" y="232"/>
                </a:cxn>
                <a:cxn ang="0">
                  <a:pos x="1366" y="244"/>
                </a:cxn>
                <a:cxn ang="0">
                  <a:pos x="1394" y="257"/>
                </a:cxn>
                <a:cxn ang="0">
                  <a:pos x="1438" y="273"/>
                </a:cxn>
                <a:cxn ang="0">
                  <a:pos x="1484" y="277"/>
                </a:cxn>
                <a:cxn ang="0">
                  <a:pos x="1528" y="273"/>
                </a:cxn>
                <a:cxn ang="0">
                  <a:pos x="1572" y="259"/>
                </a:cxn>
                <a:cxn ang="0">
                  <a:pos x="1604" y="244"/>
                </a:cxn>
                <a:cxn ang="0">
                  <a:pos x="1618" y="236"/>
                </a:cxn>
                <a:cxn ang="0">
                  <a:pos x="1663" y="206"/>
                </a:cxn>
                <a:cxn ang="0">
                  <a:pos x="1673" y="196"/>
                </a:cxn>
                <a:cxn ang="0">
                  <a:pos x="1709" y="163"/>
                </a:cxn>
                <a:cxn ang="0">
                  <a:pos x="1719" y="146"/>
                </a:cxn>
                <a:cxn ang="0">
                  <a:pos x="1748" y="98"/>
                </a:cxn>
                <a:cxn ang="0">
                  <a:pos x="1753" y="85"/>
                </a:cxn>
                <a:cxn ang="0">
                  <a:pos x="1760" y="50"/>
                </a:cxn>
                <a:cxn ang="0">
                  <a:pos x="1762" y="0"/>
                </a:cxn>
                <a:cxn ang="0">
                  <a:pos x="6382" y="0"/>
                </a:cxn>
                <a:cxn ang="0">
                  <a:pos x="6382" y="584"/>
                </a:cxn>
                <a:cxn ang="0">
                  <a:pos x="0" y="584"/>
                </a:cxn>
                <a:cxn ang="0">
                  <a:pos x="0" y="0"/>
                </a:cxn>
                <a:cxn ang="0">
                  <a:pos x="1099" y="0"/>
                </a:cxn>
                <a:cxn ang="0">
                  <a:pos x="1305" y="0"/>
                </a:cxn>
                <a:cxn ang="0">
                  <a:pos x="1309" y="50"/>
                </a:cxn>
                <a:cxn ang="0">
                  <a:pos x="1304" y="60"/>
                </a:cxn>
                <a:cxn ang="0">
                  <a:pos x="1258" y="87"/>
                </a:cxn>
                <a:cxn ang="0">
                  <a:pos x="1235" y="50"/>
                </a:cxn>
                <a:cxn ang="0">
                  <a:pos x="1233" y="0"/>
                </a:cxn>
                <a:cxn ang="0">
                  <a:pos x="1305" y="0"/>
                </a:cxn>
              </a:cxnLst>
              <a:rect l="0" t="0" r="r" b="b"/>
              <a:pathLst>
                <a:path w="6382" h="584">
                  <a:moveTo>
                    <a:pt x="1410" y="0"/>
                  </a:moveTo>
                  <a:lnTo>
                    <a:pt x="1410" y="50"/>
                  </a:lnTo>
                  <a:lnTo>
                    <a:pt x="1417" y="98"/>
                  </a:lnTo>
                  <a:lnTo>
                    <a:pt x="1438" y="133"/>
                  </a:lnTo>
                  <a:lnTo>
                    <a:pt x="1473" y="146"/>
                  </a:lnTo>
                  <a:lnTo>
                    <a:pt x="1484" y="150"/>
                  </a:lnTo>
                  <a:lnTo>
                    <a:pt x="1496" y="146"/>
                  </a:lnTo>
                  <a:lnTo>
                    <a:pt x="1528" y="133"/>
                  </a:lnTo>
                  <a:lnTo>
                    <a:pt x="1553" y="98"/>
                  </a:lnTo>
                  <a:lnTo>
                    <a:pt x="1548" y="50"/>
                  </a:lnTo>
                  <a:lnTo>
                    <a:pt x="1549" y="0"/>
                  </a:lnTo>
                  <a:lnTo>
                    <a:pt x="1618" y="0"/>
                  </a:lnTo>
                  <a:lnTo>
                    <a:pt x="1618" y="2"/>
                  </a:lnTo>
                  <a:lnTo>
                    <a:pt x="1625" y="50"/>
                  </a:lnTo>
                  <a:lnTo>
                    <a:pt x="1663" y="88"/>
                  </a:lnTo>
                  <a:lnTo>
                    <a:pt x="1709" y="56"/>
                  </a:lnTo>
                  <a:lnTo>
                    <a:pt x="1712" y="50"/>
                  </a:lnTo>
                  <a:lnTo>
                    <a:pt x="171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410" y="0"/>
                  </a:lnTo>
                  <a:close/>
                  <a:moveTo>
                    <a:pt x="1099" y="0"/>
                  </a:moveTo>
                  <a:lnTo>
                    <a:pt x="1099" y="50"/>
                  </a:lnTo>
                  <a:lnTo>
                    <a:pt x="1123" y="92"/>
                  </a:lnTo>
                  <a:lnTo>
                    <a:pt x="1141" y="98"/>
                  </a:lnTo>
                  <a:lnTo>
                    <a:pt x="1169" y="113"/>
                  </a:lnTo>
                  <a:lnTo>
                    <a:pt x="1213" y="113"/>
                  </a:lnTo>
                  <a:lnTo>
                    <a:pt x="1258" y="131"/>
                  </a:lnTo>
                  <a:lnTo>
                    <a:pt x="1261" y="146"/>
                  </a:lnTo>
                  <a:lnTo>
                    <a:pt x="1304" y="196"/>
                  </a:lnTo>
                  <a:lnTo>
                    <a:pt x="1304" y="196"/>
                  </a:lnTo>
                  <a:lnTo>
                    <a:pt x="1348" y="232"/>
                  </a:lnTo>
                  <a:lnTo>
                    <a:pt x="1366" y="244"/>
                  </a:lnTo>
                  <a:lnTo>
                    <a:pt x="1394" y="257"/>
                  </a:lnTo>
                  <a:lnTo>
                    <a:pt x="1438" y="273"/>
                  </a:lnTo>
                  <a:lnTo>
                    <a:pt x="1484" y="277"/>
                  </a:lnTo>
                  <a:lnTo>
                    <a:pt x="1528" y="273"/>
                  </a:lnTo>
                  <a:lnTo>
                    <a:pt x="1572" y="259"/>
                  </a:lnTo>
                  <a:lnTo>
                    <a:pt x="1604" y="244"/>
                  </a:lnTo>
                  <a:lnTo>
                    <a:pt x="1618" y="236"/>
                  </a:lnTo>
                  <a:lnTo>
                    <a:pt x="1663" y="206"/>
                  </a:lnTo>
                  <a:lnTo>
                    <a:pt x="1673" y="196"/>
                  </a:lnTo>
                  <a:lnTo>
                    <a:pt x="1709" y="163"/>
                  </a:lnTo>
                  <a:lnTo>
                    <a:pt x="1719" y="146"/>
                  </a:lnTo>
                  <a:lnTo>
                    <a:pt x="1748" y="98"/>
                  </a:lnTo>
                  <a:lnTo>
                    <a:pt x="1753" y="85"/>
                  </a:lnTo>
                  <a:lnTo>
                    <a:pt x="1760" y="50"/>
                  </a:lnTo>
                  <a:lnTo>
                    <a:pt x="176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99" y="0"/>
                  </a:lnTo>
                  <a:close/>
                  <a:moveTo>
                    <a:pt x="1305" y="0"/>
                  </a:moveTo>
                  <a:lnTo>
                    <a:pt x="1309" y="50"/>
                  </a:lnTo>
                  <a:lnTo>
                    <a:pt x="1304" y="60"/>
                  </a:lnTo>
                  <a:lnTo>
                    <a:pt x="1258" y="87"/>
                  </a:lnTo>
                  <a:lnTo>
                    <a:pt x="1235" y="50"/>
                  </a:lnTo>
                  <a:lnTo>
                    <a:pt x="1233" y="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008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5" name="Freeform 207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1099" y="50"/>
                </a:cxn>
                <a:cxn ang="0">
                  <a:pos x="1141" y="98"/>
                </a:cxn>
                <a:cxn ang="0">
                  <a:pos x="1213" y="113"/>
                </a:cxn>
                <a:cxn ang="0">
                  <a:pos x="1261" y="146"/>
                </a:cxn>
                <a:cxn ang="0">
                  <a:pos x="1304" y="196"/>
                </a:cxn>
                <a:cxn ang="0">
                  <a:pos x="1366" y="244"/>
                </a:cxn>
                <a:cxn ang="0">
                  <a:pos x="1438" y="273"/>
                </a:cxn>
                <a:cxn ang="0">
                  <a:pos x="1528" y="273"/>
                </a:cxn>
                <a:cxn ang="0">
                  <a:pos x="1604" y="244"/>
                </a:cxn>
                <a:cxn ang="0">
                  <a:pos x="1663" y="206"/>
                </a:cxn>
                <a:cxn ang="0">
                  <a:pos x="1709" y="163"/>
                </a:cxn>
                <a:cxn ang="0">
                  <a:pos x="1748" y="98"/>
                </a:cxn>
                <a:cxn ang="0">
                  <a:pos x="1760" y="50"/>
                </a:cxn>
                <a:cxn ang="0">
                  <a:pos x="6382" y="0"/>
                </a:cxn>
                <a:cxn ang="0">
                  <a:pos x="0" y="584"/>
                </a:cxn>
                <a:cxn ang="0">
                  <a:pos x="1099" y="0"/>
                </a:cxn>
                <a:cxn ang="0">
                  <a:pos x="1309" y="50"/>
                </a:cxn>
                <a:cxn ang="0">
                  <a:pos x="1258" y="87"/>
                </a:cxn>
                <a:cxn ang="0">
                  <a:pos x="1233" y="0"/>
                </a:cxn>
                <a:cxn ang="0">
                  <a:pos x="1056" y="0"/>
                </a:cxn>
                <a:cxn ang="0">
                  <a:pos x="1065" y="98"/>
                </a:cxn>
                <a:cxn ang="0">
                  <a:pos x="1081" y="146"/>
                </a:cxn>
                <a:cxn ang="0">
                  <a:pos x="1123" y="217"/>
                </a:cxn>
                <a:cxn ang="0">
                  <a:pos x="1169" y="269"/>
                </a:cxn>
                <a:cxn ang="0">
                  <a:pos x="1213" y="311"/>
                </a:cxn>
                <a:cxn ang="0">
                  <a:pos x="1258" y="348"/>
                </a:cxn>
                <a:cxn ang="0">
                  <a:pos x="1327" y="390"/>
                </a:cxn>
                <a:cxn ang="0">
                  <a:pos x="1394" y="419"/>
                </a:cxn>
                <a:cxn ang="0">
                  <a:pos x="1484" y="430"/>
                </a:cxn>
                <a:cxn ang="0">
                  <a:pos x="1572" y="411"/>
                </a:cxn>
                <a:cxn ang="0">
                  <a:pos x="1618" y="388"/>
                </a:cxn>
                <a:cxn ang="0">
                  <a:pos x="1679" y="342"/>
                </a:cxn>
                <a:cxn ang="0">
                  <a:pos x="1725" y="292"/>
                </a:cxn>
                <a:cxn ang="0">
                  <a:pos x="1756" y="244"/>
                </a:cxn>
                <a:cxn ang="0">
                  <a:pos x="1792" y="146"/>
                </a:cxn>
                <a:cxn ang="0">
                  <a:pos x="1795" y="50"/>
                </a:cxn>
                <a:cxn ang="0">
                  <a:pos x="6382" y="0"/>
                </a:cxn>
                <a:cxn ang="0">
                  <a:pos x="0" y="584"/>
                </a:cxn>
                <a:cxn ang="0">
                  <a:pos x="1056" y="0"/>
                </a:cxn>
              </a:cxnLst>
              <a:rect l="0" t="0" r="r" b="b"/>
              <a:pathLst>
                <a:path w="6382" h="584">
                  <a:moveTo>
                    <a:pt x="1099" y="0"/>
                  </a:moveTo>
                  <a:lnTo>
                    <a:pt x="1099" y="50"/>
                  </a:lnTo>
                  <a:lnTo>
                    <a:pt x="1123" y="92"/>
                  </a:lnTo>
                  <a:lnTo>
                    <a:pt x="1141" y="98"/>
                  </a:lnTo>
                  <a:lnTo>
                    <a:pt x="1169" y="113"/>
                  </a:lnTo>
                  <a:lnTo>
                    <a:pt x="1213" y="113"/>
                  </a:lnTo>
                  <a:lnTo>
                    <a:pt x="1258" y="131"/>
                  </a:lnTo>
                  <a:lnTo>
                    <a:pt x="1261" y="146"/>
                  </a:lnTo>
                  <a:lnTo>
                    <a:pt x="1304" y="196"/>
                  </a:lnTo>
                  <a:lnTo>
                    <a:pt x="1304" y="196"/>
                  </a:lnTo>
                  <a:lnTo>
                    <a:pt x="1348" y="232"/>
                  </a:lnTo>
                  <a:lnTo>
                    <a:pt x="1366" y="244"/>
                  </a:lnTo>
                  <a:lnTo>
                    <a:pt x="1394" y="257"/>
                  </a:lnTo>
                  <a:lnTo>
                    <a:pt x="1438" y="273"/>
                  </a:lnTo>
                  <a:lnTo>
                    <a:pt x="1484" y="277"/>
                  </a:lnTo>
                  <a:lnTo>
                    <a:pt x="1528" y="273"/>
                  </a:lnTo>
                  <a:lnTo>
                    <a:pt x="1572" y="259"/>
                  </a:lnTo>
                  <a:lnTo>
                    <a:pt x="1604" y="244"/>
                  </a:lnTo>
                  <a:lnTo>
                    <a:pt x="1618" y="236"/>
                  </a:lnTo>
                  <a:lnTo>
                    <a:pt x="1663" y="206"/>
                  </a:lnTo>
                  <a:lnTo>
                    <a:pt x="1673" y="196"/>
                  </a:lnTo>
                  <a:lnTo>
                    <a:pt x="1709" y="163"/>
                  </a:lnTo>
                  <a:lnTo>
                    <a:pt x="1719" y="146"/>
                  </a:lnTo>
                  <a:lnTo>
                    <a:pt x="1748" y="98"/>
                  </a:lnTo>
                  <a:lnTo>
                    <a:pt x="1753" y="85"/>
                  </a:lnTo>
                  <a:lnTo>
                    <a:pt x="1760" y="50"/>
                  </a:lnTo>
                  <a:lnTo>
                    <a:pt x="176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99" y="0"/>
                  </a:lnTo>
                  <a:close/>
                  <a:moveTo>
                    <a:pt x="1305" y="0"/>
                  </a:moveTo>
                  <a:lnTo>
                    <a:pt x="1309" y="50"/>
                  </a:lnTo>
                  <a:lnTo>
                    <a:pt x="1304" y="60"/>
                  </a:lnTo>
                  <a:lnTo>
                    <a:pt x="1258" y="87"/>
                  </a:lnTo>
                  <a:lnTo>
                    <a:pt x="1235" y="50"/>
                  </a:lnTo>
                  <a:lnTo>
                    <a:pt x="1233" y="0"/>
                  </a:lnTo>
                  <a:lnTo>
                    <a:pt x="1305" y="0"/>
                  </a:lnTo>
                  <a:close/>
                  <a:moveTo>
                    <a:pt x="1056" y="0"/>
                  </a:moveTo>
                  <a:lnTo>
                    <a:pt x="1056" y="50"/>
                  </a:lnTo>
                  <a:lnTo>
                    <a:pt x="1065" y="98"/>
                  </a:lnTo>
                  <a:lnTo>
                    <a:pt x="1079" y="142"/>
                  </a:lnTo>
                  <a:lnTo>
                    <a:pt x="1081" y="146"/>
                  </a:lnTo>
                  <a:lnTo>
                    <a:pt x="1111" y="196"/>
                  </a:lnTo>
                  <a:lnTo>
                    <a:pt x="1123" y="217"/>
                  </a:lnTo>
                  <a:lnTo>
                    <a:pt x="1148" y="244"/>
                  </a:lnTo>
                  <a:lnTo>
                    <a:pt x="1169" y="269"/>
                  </a:lnTo>
                  <a:lnTo>
                    <a:pt x="1194" y="292"/>
                  </a:lnTo>
                  <a:lnTo>
                    <a:pt x="1213" y="311"/>
                  </a:lnTo>
                  <a:lnTo>
                    <a:pt x="1251" y="342"/>
                  </a:lnTo>
                  <a:lnTo>
                    <a:pt x="1258" y="348"/>
                  </a:lnTo>
                  <a:lnTo>
                    <a:pt x="1304" y="378"/>
                  </a:lnTo>
                  <a:lnTo>
                    <a:pt x="1327" y="390"/>
                  </a:lnTo>
                  <a:lnTo>
                    <a:pt x="1348" y="401"/>
                  </a:lnTo>
                  <a:lnTo>
                    <a:pt x="1394" y="419"/>
                  </a:lnTo>
                  <a:lnTo>
                    <a:pt x="1438" y="428"/>
                  </a:lnTo>
                  <a:lnTo>
                    <a:pt x="1484" y="430"/>
                  </a:lnTo>
                  <a:lnTo>
                    <a:pt x="1528" y="424"/>
                  </a:lnTo>
                  <a:lnTo>
                    <a:pt x="1572" y="411"/>
                  </a:lnTo>
                  <a:lnTo>
                    <a:pt x="1615" y="390"/>
                  </a:lnTo>
                  <a:lnTo>
                    <a:pt x="1618" y="388"/>
                  </a:lnTo>
                  <a:lnTo>
                    <a:pt x="1663" y="357"/>
                  </a:lnTo>
                  <a:lnTo>
                    <a:pt x="1679" y="342"/>
                  </a:lnTo>
                  <a:lnTo>
                    <a:pt x="1709" y="313"/>
                  </a:lnTo>
                  <a:lnTo>
                    <a:pt x="1725" y="292"/>
                  </a:lnTo>
                  <a:lnTo>
                    <a:pt x="1753" y="250"/>
                  </a:lnTo>
                  <a:lnTo>
                    <a:pt x="1756" y="244"/>
                  </a:lnTo>
                  <a:lnTo>
                    <a:pt x="1778" y="196"/>
                  </a:lnTo>
                  <a:lnTo>
                    <a:pt x="1792" y="146"/>
                  </a:lnTo>
                  <a:lnTo>
                    <a:pt x="1797" y="98"/>
                  </a:lnTo>
                  <a:lnTo>
                    <a:pt x="1795" y="50"/>
                  </a:lnTo>
                  <a:lnTo>
                    <a:pt x="179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00A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6" name="Freeform 208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1056" y="50"/>
                </a:cxn>
                <a:cxn ang="0">
                  <a:pos x="1079" y="142"/>
                </a:cxn>
                <a:cxn ang="0">
                  <a:pos x="1111" y="196"/>
                </a:cxn>
                <a:cxn ang="0">
                  <a:pos x="1148" y="244"/>
                </a:cxn>
                <a:cxn ang="0">
                  <a:pos x="1194" y="292"/>
                </a:cxn>
                <a:cxn ang="0">
                  <a:pos x="1251" y="342"/>
                </a:cxn>
                <a:cxn ang="0">
                  <a:pos x="1304" y="378"/>
                </a:cxn>
                <a:cxn ang="0">
                  <a:pos x="1348" y="401"/>
                </a:cxn>
                <a:cxn ang="0">
                  <a:pos x="1438" y="428"/>
                </a:cxn>
                <a:cxn ang="0">
                  <a:pos x="1528" y="424"/>
                </a:cxn>
                <a:cxn ang="0">
                  <a:pos x="1615" y="390"/>
                </a:cxn>
                <a:cxn ang="0">
                  <a:pos x="1663" y="357"/>
                </a:cxn>
                <a:cxn ang="0">
                  <a:pos x="1709" y="313"/>
                </a:cxn>
                <a:cxn ang="0">
                  <a:pos x="1753" y="250"/>
                </a:cxn>
                <a:cxn ang="0">
                  <a:pos x="1778" y="196"/>
                </a:cxn>
                <a:cxn ang="0">
                  <a:pos x="1797" y="98"/>
                </a:cxn>
                <a:cxn ang="0">
                  <a:pos x="1795" y="0"/>
                </a:cxn>
                <a:cxn ang="0">
                  <a:pos x="6382" y="584"/>
                </a:cxn>
                <a:cxn ang="0">
                  <a:pos x="0" y="0"/>
                </a:cxn>
                <a:cxn ang="0">
                  <a:pos x="1022" y="0"/>
                </a:cxn>
                <a:cxn ang="0">
                  <a:pos x="1019" y="98"/>
                </a:cxn>
                <a:cxn ang="0">
                  <a:pos x="1028" y="196"/>
                </a:cxn>
                <a:cxn ang="0">
                  <a:pos x="1040" y="244"/>
                </a:cxn>
                <a:cxn ang="0">
                  <a:pos x="1079" y="330"/>
                </a:cxn>
                <a:cxn ang="0">
                  <a:pos x="1114" y="390"/>
                </a:cxn>
                <a:cxn ang="0">
                  <a:pos x="1148" y="438"/>
                </a:cxn>
                <a:cxn ang="0">
                  <a:pos x="1183" y="488"/>
                </a:cxn>
                <a:cxn ang="0">
                  <a:pos x="1222" y="536"/>
                </a:cxn>
                <a:cxn ang="0">
                  <a:pos x="1267" y="584"/>
                </a:cxn>
                <a:cxn ang="0">
                  <a:pos x="0" y="0"/>
                </a:cxn>
                <a:cxn ang="0">
                  <a:pos x="1643" y="584"/>
                </a:cxn>
                <a:cxn ang="0">
                  <a:pos x="1693" y="536"/>
                </a:cxn>
                <a:cxn ang="0">
                  <a:pos x="1733" y="488"/>
                </a:cxn>
                <a:cxn ang="0">
                  <a:pos x="1769" y="438"/>
                </a:cxn>
                <a:cxn ang="0">
                  <a:pos x="1797" y="388"/>
                </a:cxn>
                <a:cxn ang="0">
                  <a:pos x="1836" y="292"/>
                </a:cxn>
                <a:cxn ang="0">
                  <a:pos x="1847" y="244"/>
                </a:cxn>
                <a:cxn ang="0">
                  <a:pos x="1854" y="146"/>
                </a:cxn>
                <a:cxn ang="0">
                  <a:pos x="1843" y="90"/>
                </a:cxn>
                <a:cxn ang="0">
                  <a:pos x="1832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1056" y="0"/>
                  </a:moveTo>
                  <a:lnTo>
                    <a:pt x="1056" y="50"/>
                  </a:lnTo>
                  <a:lnTo>
                    <a:pt x="1065" y="98"/>
                  </a:lnTo>
                  <a:lnTo>
                    <a:pt x="1079" y="142"/>
                  </a:lnTo>
                  <a:lnTo>
                    <a:pt x="1081" y="146"/>
                  </a:lnTo>
                  <a:lnTo>
                    <a:pt x="1111" y="196"/>
                  </a:lnTo>
                  <a:lnTo>
                    <a:pt x="1123" y="217"/>
                  </a:lnTo>
                  <a:lnTo>
                    <a:pt x="1148" y="244"/>
                  </a:lnTo>
                  <a:lnTo>
                    <a:pt x="1169" y="269"/>
                  </a:lnTo>
                  <a:lnTo>
                    <a:pt x="1194" y="292"/>
                  </a:lnTo>
                  <a:lnTo>
                    <a:pt x="1213" y="311"/>
                  </a:lnTo>
                  <a:lnTo>
                    <a:pt x="1251" y="342"/>
                  </a:lnTo>
                  <a:lnTo>
                    <a:pt x="1258" y="348"/>
                  </a:lnTo>
                  <a:lnTo>
                    <a:pt x="1304" y="378"/>
                  </a:lnTo>
                  <a:lnTo>
                    <a:pt x="1327" y="390"/>
                  </a:lnTo>
                  <a:lnTo>
                    <a:pt x="1348" y="401"/>
                  </a:lnTo>
                  <a:lnTo>
                    <a:pt x="1394" y="419"/>
                  </a:lnTo>
                  <a:lnTo>
                    <a:pt x="1438" y="428"/>
                  </a:lnTo>
                  <a:lnTo>
                    <a:pt x="1484" y="430"/>
                  </a:lnTo>
                  <a:lnTo>
                    <a:pt x="1528" y="424"/>
                  </a:lnTo>
                  <a:lnTo>
                    <a:pt x="1572" y="411"/>
                  </a:lnTo>
                  <a:lnTo>
                    <a:pt x="1615" y="390"/>
                  </a:lnTo>
                  <a:lnTo>
                    <a:pt x="1618" y="388"/>
                  </a:lnTo>
                  <a:lnTo>
                    <a:pt x="1663" y="357"/>
                  </a:lnTo>
                  <a:lnTo>
                    <a:pt x="1679" y="342"/>
                  </a:lnTo>
                  <a:lnTo>
                    <a:pt x="1709" y="313"/>
                  </a:lnTo>
                  <a:lnTo>
                    <a:pt x="1725" y="292"/>
                  </a:lnTo>
                  <a:lnTo>
                    <a:pt x="1753" y="250"/>
                  </a:lnTo>
                  <a:lnTo>
                    <a:pt x="1756" y="244"/>
                  </a:lnTo>
                  <a:lnTo>
                    <a:pt x="1778" y="196"/>
                  </a:lnTo>
                  <a:lnTo>
                    <a:pt x="1792" y="146"/>
                  </a:lnTo>
                  <a:lnTo>
                    <a:pt x="1797" y="98"/>
                  </a:lnTo>
                  <a:lnTo>
                    <a:pt x="1795" y="50"/>
                  </a:lnTo>
                  <a:lnTo>
                    <a:pt x="179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56" y="0"/>
                  </a:lnTo>
                  <a:close/>
                  <a:moveTo>
                    <a:pt x="1022" y="0"/>
                  </a:moveTo>
                  <a:lnTo>
                    <a:pt x="1021" y="50"/>
                  </a:lnTo>
                  <a:lnTo>
                    <a:pt x="1019" y="98"/>
                  </a:lnTo>
                  <a:lnTo>
                    <a:pt x="1021" y="146"/>
                  </a:lnTo>
                  <a:lnTo>
                    <a:pt x="1028" y="196"/>
                  </a:lnTo>
                  <a:lnTo>
                    <a:pt x="1033" y="223"/>
                  </a:lnTo>
                  <a:lnTo>
                    <a:pt x="1040" y="244"/>
                  </a:lnTo>
                  <a:lnTo>
                    <a:pt x="1060" y="292"/>
                  </a:lnTo>
                  <a:lnTo>
                    <a:pt x="1079" y="330"/>
                  </a:lnTo>
                  <a:lnTo>
                    <a:pt x="1084" y="342"/>
                  </a:lnTo>
                  <a:lnTo>
                    <a:pt x="1114" y="390"/>
                  </a:lnTo>
                  <a:lnTo>
                    <a:pt x="1123" y="405"/>
                  </a:lnTo>
                  <a:lnTo>
                    <a:pt x="1148" y="438"/>
                  </a:lnTo>
                  <a:lnTo>
                    <a:pt x="1169" y="469"/>
                  </a:lnTo>
                  <a:lnTo>
                    <a:pt x="1183" y="488"/>
                  </a:lnTo>
                  <a:lnTo>
                    <a:pt x="1213" y="528"/>
                  </a:lnTo>
                  <a:lnTo>
                    <a:pt x="1222" y="536"/>
                  </a:lnTo>
                  <a:lnTo>
                    <a:pt x="1258" y="578"/>
                  </a:lnTo>
                  <a:lnTo>
                    <a:pt x="1267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22" y="0"/>
                  </a:lnTo>
                  <a:close/>
                  <a:moveTo>
                    <a:pt x="1643" y="584"/>
                  </a:moveTo>
                  <a:lnTo>
                    <a:pt x="1663" y="568"/>
                  </a:lnTo>
                  <a:lnTo>
                    <a:pt x="1693" y="536"/>
                  </a:lnTo>
                  <a:lnTo>
                    <a:pt x="1709" y="520"/>
                  </a:lnTo>
                  <a:lnTo>
                    <a:pt x="1733" y="488"/>
                  </a:lnTo>
                  <a:lnTo>
                    <a:pt x="1753" y="463"/>
                  </a:lnTo>
                  <a:lnTo>
                    <a:pt x="1769" y="438"/>
                  </a:lnTo>
                  <a:lnTo>
                    <a:pt x="1797" y="390"/>
                  </a:lnTo>
                  <a:lnTo>
                    <a:pt x="1797" y="388"/>
                  </a:lnTo>
                  <a:lnTo>
                    <a:pt x="1820" y="342"/>
                  </a:lnTo>
                  <a:lnTo>
                    <a:pt x="1836" y="292"/>
                  </a:lnTo>
                  <a:lnTo>
                    <a:pt x="1843" y="265"/>
                  </a:lnTo>
                  <a:lnTo>
                    <a:pt x="1847" y="244"/>
                  </a:lnTo>
                  <a:lnTo>
                    <a:pt x="1854" y="196"/>
                  </a:lnTo>
                  <a:lnTo>
                    <a:pt x="1854" y="146"/>
                  </a:lnTo>
                  <a:lnTo>
                    <a:pt x="1847" y="98"/>
                  </a:lnTo>
                  <a:lnTo>
                    <a:pt x="1843" y="90"/>
                  </a:lnTo>
                  <a:lnTo>
                    <a:pt x="1832" y="50"/>
                  </a:lnTo>
                  <a:lnTo>
                    <a:pt x="183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643" y="584"/>
                  </a:lnTo>
                  <a:close/>
                </a:path>
              </a:pathLst>
            </a:custGeom>
            <a:solidFill>
              <a:srgbClr val="00B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7" name="Freeform 209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1021" y="50"/>
                </a:cxn>
                <a:cxn ang="0">
                  <a:pos x="1021" y="146"/>
                </a:cxn>
                <a:cxn ang="0">
                  <a:pos x="1033" y="223"/>
                </a:cxn>
                <a:cxn ang="0">
                  <a:pos x="1060" y="292"/>
                </a:cxn>
                <a:cxn ang="0">
                  <a:pos x="1084" y="342"/>
                </a:cxn>
                <a:cxn ang="0">
                  <a:pos x="1123" y="405"/>
                </a:cxn>
                <a:cxn ang="0">
                  <a:pos x="1169" y="469"/>
                </a:cxn>
                <a:cxn ang="0">
                  <a:pos x="1213" y="528"/>
                </a:cxn>
                <a:cxn ang="0">
                  <a:pos x="1258" y="578"/>
                </a:cxn>
                <a:cxn ang="0">
                  <a:pos x="0" y="584"/>
                </a:cxn>
                <a:cxn ang="0">
                  <a:pos x="1022" y="0"/>
                </a:cxn>
                <a:cxn ang="0">
                  <a:pos x="1663" y="568"/>
                </a:cxn>
                <a:cxn ang="0">
                  <a:pos x="1709" y="520"/>
                </a:cxn>
                <a:cxn ang="0">
                  <a:pos x="1753" y="463"/>
                </a:cxn>
                <a:cxn ang="0">
                  <a:pos x="1797" y="390"/>
                </a:cxn>
                <a:cxn ang="0">
                  <a:pos x="1820" y="342"/>
                </a:cxn>
                <a:cxn ang="0">
                  <a:pos x="1843" y="265"/>
                </a:cxn>
                <a:cxn ang="0">
                  <a:pos x="1854" y="196"/>
                </a:cxn>
                <a:cxn ang="0">
                  <a:pos x="1847" y="98"/>
                </a:cxn>
                <a:cxn ang="0">
                  <a:pos x="1832" y="50"/>
                </a:cxn>
                <a:cxn ang="0">
                  <a:pos x="6382" y="0"/>
                </a:cxn>
                <a:cxn ang="0">
                  <a:pos x="1643" y="584"/>
                </a:cxn>
                <a:cxn ang="0">
                  <a:pos x="989" y="48"/>
                </a:cxn>
                <a:cxn ang="0">
                  <a:pos x="975" y="98"/>
                </a:cxn>
                <a:cxn ang="0">
                  <a:pos x="955" y="196"/>
                </a:cxn>
                <a:cxn ang="0">
                  <a:pos x="961" y="292"/>
                </a:cxn>
                <a:cxn ang="0">
                  <a:pos x="985" y="390"/>
                </a:cxn>
                <a:cxn ang="0">
                  <a:pos x="999" y="438"/>
                </a:cxn>
                <a:cxn ang="0">
                  <a:pos x="1033" y="536"/>
                </a:cxn>
                <a:cxn ang="0">
                  <a:pos x="1051" y="584"/>
                </a:cxn>
                <a:cxn ang="0">
                  <a:pos x="0" y="0"/>
                </a:cxn>
                <a:cxn ang="0">
                  <a:pos x="1870" y="584"/>
                </a:cxn>
                <a:cxn ang="0">
                  <a:pos x="1887" y="528"/>
                </a:cxn>
                <a:cxn ang="0">
                  <a:pos x="1912" y="438"/>
                </a:cxn>
                <a:cxn ang="0">
                  <a:pos x="1930" y="342"/>
                </a:cxn>
                <a:cxn ang="0">
                  <a:pos x="1933" y="292"/>
                </a:cxn>
                <a:cxn ang="0">
                  <a:pos x="1933" y="244"/>
                </a:cxn>
                <a:cxn ang="0">
                  <a:pos x="1919" y="146"/>
                </a:cxn>
                <a:cxn ang="0">
                  <a:pos x="1896" y="50"/>
                </a:cxn>
                <a:cxn ang="0">
                  <a:pos x="6382" y="0"/>
                </a:cxn>
                <a:cxn ang="0">
                  <a:pos x="1870" y="584"/>
                </a:cxn>
              </a:cxnLst>
              <a:rect l="0" t="0" r="r" b="b"/>
              <a:pathLst>
                <a:path w="6382" h="584">
                  <a:moveTo>
                    <a:pt x="1022" y="0"/>
                  </a:moveTo>
                  <a:lnTo>
                    <a:pt x="1021" y="50"/>
                  </a:lnTo>
                  <a:lnTo>
                    <a:pt x="1019" y="98"/>
                  </a:lnTo>
                  <a:lnTo>
                    <a:pt x="1021" y="146"/>
                  </a:lnTo>
                  <a:lnTo>
                    <a:pt x="1028" y="196"/>
                  </a:lnTo>
                  <a:lnTo>
                    <a:pt x="1033" y="223"/>
                  </a:lnTo>
                  <a:lnTo>
                    <a:pt x="1040" y="244"/>
                  </a:lnTo>
                  <a:lnTo>
                    <a:pt x="1060" y="292"/>
                  </a:lnTo>
                  <a:lnTo>
                    <a:pt x="1079" y="330"/>
                  </a:lnTo>
                  <a:lnTo>
                    <a:pt x="1084" y="342"/>
                  </a:lnTo>
                  <a:lnTo>
                    <a:pt x="1114" y="390"/>
                  </a:lnTo>
                  <a:lnTo>
                    <a:pt x="1123" y="405"/>
                  </a:lnTo>
                  <a:lnTo>
                    <a:pt x="1148" y="438"/>
                  </a:lnTo>
                  <a:lnTo>
                    <a:pt x="1169" y="469"/>
                  </a:lnTo>
                  <a:lnTo>
                    <a:pt x="1183" y="488"/>
                  </a:lnTo>
                  <a:lnTo>
                    <a:pt x="1213" y="528"/>
                  </a:lnTo>
                  <a:lnTo>
                    <a:pt x="1222" y="536"/>
                  </a:lnTo>
                  <a:lnTo>
                    <a:pt x="1258" y="578"/>
                  </a:lnTo>
                  <a:lnTo>
                    <a:pt x="1267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1022" y="0"/>
                  </a:lnTo>
                  <a:close/>
                  <a:moveTo>
                    <a:pt x="1643" y="584"/>
                  </a:moveTo>
                  <a:lnTo>
                    <a:pt x="1663" y="568"/>
                  </a:lnTo>
                  <a:lnTo>
                    <a:pt x="1693" y="536"/>
                  </a:lnTo>
                  <a:lnTo>
                    <a:pt x="1709" y="520"/>
                  </a:lnTo>
                  <a:lnTo>
                    <a:pt x="1733" y="488"/>
                  </a:lnTo>
                  <a:lnTo>
                    <a:pt x="1753" y="463"/>
                  </a:lnTo>
                  <a:lnTo>
                    <a:pt x="1769" y="438"/>
                  </a:lnTo>
                  <a:lnTo>
                    <a:pt x="1797" y="390"/>
                  </a:lnTo>
                  <a:lnTo>
                    <a:pt x="1797" y="388"/>
                  </a:lnTo>
                  <a:lnTo>
                    <a:pt x="1820" y="342"/>
                  </a:lnTo>
                  <a:lnTo>
                    <a:pt x="1836" y="292"/>
                  </a:lnTo>
                  <a:lnTo>
                    <a:pt x="1843" y="265"/>
                  </a:lnTo>
                  <a:lnTo>
                    <a:pt x="1847" y="244"/>
                  </a:lnTo>
                  <a:lnTo>
                    <a:pt x="1854" y="196"/>
                  </a:lnTo>
                  <a:lnTo>
                    <a:pt x="1854" y="146"/>
                  </a:lnTo>
                  <a:lnTo>
                    <a:pt x="1847" y="98"/>
                  </a:lnTo>
                  <a:lnTo>
                    <a:pt x="1843" y="90"/>
                  </a:lnTo>
                  <a:lnTo>
                    <a:pt x="1832" y="50"/>
                  </a:lnTo>
                  <a:lnTo>
                    <a:pt x="183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643" y="584"/>
                  </a:lnTo>
                  <a:close/>
                  <a:moveTo>
                    <a:pt x="992" y="0"/>
                  </a:moveTo>
                  <a:lnTo>
                    <a:pt x="989" y="48"/>
                  </a:lnTo>
                  <a:lnTo>
                    <a:pt x="989" y="50"/>
                  </a:lnTo>
                  <a:lnTo>
                    <a:pt x="975" y="98"/>
                  </a:lnTo>
                  <a:lnTo>
                    <a:pt x="961" y="146"/>
                  </a:lnTo>
                  <a:lnTo>
                    <a:pt x="955" y="196"/>
                  </a:lnTo>
                  <a:lnTo>
                    <a:pt x="955" y="244"/>
                  </a:lnTo>
                  <a:lnTo>
                    <a:pt x="961" y="292"/>
                  </a:lnTo>
                  <a:lnTo>
                    <a:pt x="971" y="342"/>
                  </a:lnTo>
                  <a:lnTo>
                    <a:pt x="985" y="390"/>
                  </a:lnTo>
                  <a:lnTo>
                    <a:pt x="989" y="405"/>
                  </a:lnTo>
                  <a:lnTo>
                    <a:pt x="999" y="438"/>
                  </a:lnTo>
                  <a:lnTo>
                    <a:pt x="1017" y="488"/>
                  </a:lnTo>
                  <a:lnTo>
                    <a:pt x="1033" y="536"/>
                  </a:lnTo>
                  <a:lnTo>
                    <a:pt x="1033" y="536"/>
                  </a:lnTo>
                  <a:lnTo>
                    <a:pt x="105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92" y="0"/>
                  </a:lnTo>
                  <a:close/>
                  <a:moveTo>
                    <a:pt x="1870" y="584"/>
                  </a:moveTo>
                  <a:lnTo>
                    <a:pt x="1885" y="536"/>
                  </a:lnTo>
                  <a:lnTo>
                    <a:pt x="1887" y="528"/>
                  </a:lnTo>
                  <a:lnTo>
                    <a:pt x="1900" y="488"/>
                  </a:lnTo>
                  <a:lnTo>
                    <a:pt x="1912" y="438"/>
                  </a:lnTo>
                  <a:lnTo>
                    <a:pt x="1923" y="390"/>
                  </a:lnTo>
                  <a:lnTo>
                    <a:pt x="1930" y="342"/>
                  </a:lnTo>
                  <a:lnTo>
                    <a:pt x="1933" y="294"/>
                  </a:lnTo>
                  <a:lnTo>
                    <a:pt x="1933" y="292"/>
                  </a:lnTo>
                  <a:lnTo>
                    <a:pt x="1933" y="288"/>
                  </a:lnTo>
                  <a:lnTo>
                    <a:pt x="1933" y="244"/>
                  </a:lnTo>
                  <a:lnTo>
                    <a:pt x="1928" y="196"/>
                  </a:lnTo>
                  <a:lnTo>
                    <a:pt x="1919" y="146"/>
                  </a:lnTo>
                  <a:lnTo>
                    <a:pt x="1908" y="98"/>
                  </a:lnTo>
                  <a:lnTo>
                    <a:pt x="1896" y="50"/>
                  </a:lnTo>
                  <a:lnTo>
                    <a:pt x="188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870" y="584"/>
                  </a:lnTo>
                  <a:close/>
                </a:path>
              </a:pathLst>
            </a:custGeom>
            <a:solidFill>
              <a:srgbClr val="00D5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8" name="Freeform 210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989" y="48"/>
                </a:cxn>
                <a:cxn ang="0">
                  <a:pos x="975" y="98"/>
                </a:cxn>
                <a:cxn ang="0">
                  <a:pos x="955" y="196"/>
                </a:cxn>
                <a:cxn ang="0">
                  <a:pos x="961" y="292"/>
                </a:cxn>
                <a:cxn ang="0">
                  <a:pos x="985" y="390"/>
                </a:cxn>
                <a:cxn ang="0">
                  <a:pos x="999" y="438"/>
                </a:cxn>
                <a:cxn ang="0">
                  <a:pos x="1033" y="536"/>
                </a:cxn>
                <a:cxn ang="0">
                  <a:pos x="1051" y="584"/>
                </a:cxn>
                <a:cxn ang="0">
                  <a:pos x="0" y="0"/>
                </a:cxn>
                <a:cxn ang="0">
                  <a:pos x="1870" y="584"/>
                </a:cxn>
                <a:cxn ang="0">
                  <a:pos x="1887" y="528"/>
                </a:cxn>
                <a:cxn ang="0">
                  <a:pos x="1912" y="438"/>
                </a:cxn>
                <a:cxn ang="0">
                  <a:pos x="1930" y="342"/>
                </a:cxn>
                <a:cxn ang="0">
                  <a:pos x="1933" y="292"/>
                </a:cxn>
                <a:cxn ang="0">
                  <a:pos x="1933" y="244"/>
                </a:cxn>
                <a:cxn ang="0">
                  <a:pos x="1919" y="146"/>
                </a:cxn>
                <a:cxn ang="0">
                  <a:pos x="1896" y="50"/>
                </a:cxn>
                <a:cxn ang="0">
                  <a:pos x="6382" y="0"/>
                </a:cxn>
                <a:cxn ang="0">
                  <a:pos x="1870" y="584"/>
                </a:cxn>
                <a:cxn ang="0">
                  <a:pos x="950" y="50"/>
                </a:cxn>
                <a:cxn ang="0">
                  <a:pos x="899" y="98"/>
                </a:cxn>
                <a:cxn ang="0">
                  <a:pos x="877" y="146"/>
                </a:cxn>
                <a:cxn ang="0">
                  <a:pos x="865" y="244"/>
                </a:cxn>
                <a:cxn ang="0">
                  <a:pos x="867" y="342"/>
                </a:cxn>
                <a:cxn ang="0">
                  <a:pos x="877" y="438"/>
                </a:cxn>
                <a:cxn ang="0">
                  <a:pos x="892" y="536"/>
                </a:cxn>
                <a:cxn ang="0">
                  <a:pos x="0" y="584"/>
                </a:cxn>
                <a:cxn ang="0">
                  <a:pos x="952" y="0"/>
                </a:cxn>
                <a:cxn ang="0">
                  <a:pos x="2032" y="536"/>
                </a:cxn>
                <a:cxn ang="0">
                  <a:pos x="2039" y="438"/>
                </a:cxn>
                <a:cxn ang="0">
                  <a:pos x="2038" y="342"/>
                </a:cxn>
                <a:cxn ang="0">
                  <a:pos x="2025" y="244"/>
                </a:cxn>
                <a:cxn ang="0">
                  <a:pos x="2009" y="196"/>
                </a:cxn>
                <a:cxn ang="0">
                  <a:pos x="1977" y="131"/>
                </a:cxn>
                <a:cxn ang="0">
                  <a:pos x="1951" y="50"/>
                </a:cxn>
                <a:cxn ang="0">
                  <a:pos x="6382" y="0"/>
                </a:cxn>
                <a:cxn ang="0">
                  <a:pos x="2027" y="584"/>
                </a:cxn>
              </a:cxnLst>
              <a:rect l="0" t="0" r="r" b="b"/>
              <a:pathLst>
                <a:path w="6382" h="584">
                  <a:moveTo>
                    <a:pt x="992" y="0"/>
                  </a:moveTo>
                  <a:lnTo>
                    <a:pt x="989" y="48"/>
                  </a:lnTo>
                  <a:lnTo>
                    <a:pt x="989" y="50"/>
                  </a:lnTo>
                  <a:lnTo>
                    <a:pt x="975" y="98"/>
                  </a:lnTo>
                  <a:lnTo>
                    <a:pt x="961" y="146"/>
                  </a:lnTo>
                  <a:lnTo>
                    <a:pt x="955" y="196"/>
                  </a:lnTo>
                  <a:lnTo>
                    <a:pt x="955" y="244"/>
                  </a:lnTo>
                  <a:lnTo>
                    <a:pt x="961" y="292"/>
                  </a:lnTo>
                  <a:lnTo>
                    <a:pt x="971" y="342"/>
                  </a:lnTo>
                  <a:lnTo>
                    <a:pt x="985" y="390"/>
                  </a:lnTo>
                  <a:lnTo>
                    <a:pt x="989" y="405"/>
                  </a:lnTo>
                  <a:lnTo>
                    <a:pt x="999" y="438"/>
                  </a:lnTo>
                  <a:lnTo>
                    <a:pt x="1017" y="488"/>
                  </a:lnTo>
                  <a:lnTo>
                    <a:pt x="1033" y="536"/>
                  </a:lnTo>
                  <a:lnTo>
                    <a:pt x="1033" y="536"/>
                  </a:lnTo>
                  <a:lnTo>
                    <a:pt x="105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92" y="0"/>
                  </a:lnTo>
                  <a:close/>
                  <a:moveTo>
                    <a:pt x="1870" y="584"/>
                  </a:moveTo>
                  <a:lnTo>
                    <a:pt x="1885" y="536"/>
                  </a:lnTo>
                  <a:lnTo>
                    <a:pt x="1887" y="528"/>
                  </a:lnTo>
                  <a:lnTo>
                    <a:pt x="1900" y="488"/>
                  </a:lnTo>
                  <a:lnTo>
                    <a:pt x="1912" y="438"/>
                  </a:lnTo>
                  <a:lnTo>
                    <a:pt x="1923" y="390"/>
                  </a:lnTo>
                  <a:lnTo>
                    <a:pt x="1930" y="342"/>
                  </a:lnTo>
                  <a:lnTo>
                    <a:pt x="1933" y="294"/>
                  </a:lnTo>
                  <a:lnTo>
                    <a:pt x="1933" y="292"/>
                  </a:lnTo>
                  <a:lnTo>
                    <a:pt x="1933" y="288"/>
                  </a:lnTo>
                  <a:lnTo>
                    <a:pt x="1933" y="244"/>
                  </a:lnTo>
                  <a:lnTo>
                    <a:pt x="1928" y="196"/>
                  </a:lnTo>
                  <a:lnTo>
                    <a:pt x="1919" y="146"/>
                  </a:lnTo>
                  <a:lnTo>
                    <a:pt x="1908" y="98"/>
                  </a:lnTo>
                  <a:lnTo>
                    <a:pt x="1896" y="50"/>
                  </a:lnTo>
                  <a:lnTo>
                    <a:pt x="1889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1870" y="584"/>
                  </a:lnTo>
                  <a:close/>
                  <a:moveTo>
                    <a:pt x="952" y="0"/>
                  </a:moveTo>
                  <a:lnTo>
                    <a:pt x="950" y="50"/>
                  </a:lnTo>
                  <a:lnTo>
                    <a:pt x="943" y="62"/>
                  </a:lnTo>
                  <a:lnTo>
                    <a:pt x="899" y="98"/>
                  </a:lnTo>
                  <a:lnTo>
                    <a:pt x="899" y="98"/>
                  </a:lnTo>
                  <a:lnTo>
                    <a:pt x="877" y="146"/>
                  </a:lnTo>
                  <a:lnTo>
                    <a:pt x="869" y="196"/>
                  </a:lnTo>
                  <a:lnTo>
                    <a:pt x="865" y="244"/>
                  </a:lnTo>
                  <a:lnTo>
                    <a:pt x="865" y="292"/>
                  </a:lnTo>
                  <a:lnTo>
                    <a:pt x="867" y="342"/>
                  </a:lnTo>
                  <a:lnTo>
                    <a:pt x="872" y="390"/>
                  </a:lnTo>
                  <a:lnTo>
                    <a:pt x="877" y="438"/>
                  </a:lnTo>
                  <a:lnTo>
                    <a:pt x="883" y="488"/>
                  </a:lnTo>
                  <a:lnTo>
                    <a:pt x="892" y="536"/>
                  </a:lnTo>
                  <a:lnTo>
                    <a:pt x="899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52" y="0"/>
                  </a:lnTo>
                  <a:close/>
                  <a:moveTo>
                    <a:pt x="2027" y="584"/>
                  </a:moveTo>
                  <a:lnTo>
                    <a:pt x="2032" y="536"/>
                  </a:lnTo>
                  <a:lnTo>
                    <a:pt x="2036" y="488"/>
                  </a:lnTo>
                  <a:lnTo>
                    <a:pt x="2039" y="438"/>
                  </a:lnTo>
                  <a:lnTo>
                    <a:pt x="2039" y="390"/>
                  </a:lnTo>
                  <a:lnTo>
                    <a:pt x="2038" y="342"/>
                  </a:lnTo>
                  <a:lnTo>
                    <a:pt x="2032" y="292"/>
                  </a:lnTo>
                  <a:lnTo>
                    <a:pt x="2025" y="244"/>
                  </a:lnTo>
                  <a:lnTo>
                    <a:pt x="2023" y="238"/>
                  </a:lnTo>
                  <a:lnTo>
                    <a:pt x="2009" y="196"/>
                  </a:lnTo>
                  <a:lnTo>
                    <a:pt x="1988" y="146"/>
                  </a:lnTo>
                  <a:lnTo>
                    <a:pt x="1977" y="131"/>
                  </a:lnTo>
                  <a:lnTo>
                    <a:pt x="1965" y="98"/>
                  </a:lnTo>
                  <a:lnTo>
                    <a:pt x="1951" y="50"/>
                  </a:lnTo>
                  <a:lnTo>
                    <a:pt x="194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027" y="584"/>
                  </a:lnTo>
                  <a:close/>
                </a:path>
              </a:pathLst>
            </a:custGeom>
            <a:solidFill>
              <a:srgbClr val="00E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59" name="Freeform 211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950" y="50"/>
                </a:cxn>
                <a:cxn ang="0">
                  <a:pos x="899" y="98"/>
                </a:cxn>
                <a:cxn ang="0">
                  <a:pos x="877" y="146"/>
                </a:cxn>
                <a:cxn ang="0">
                  <a:pos x="865" y="244"/>
                </a:cxn>
                <a:cxn ang="0">
                  <a:pos x="867" y="342"/>
                </a:cxn>
                <a:cxn ang="0">
                  <a:pos x="877" y="438"/>
                </a:cxn>
                <a:cxn ang="0">
                  <a:pos x="892" y="536"/>
                </a:cxn>
                <a:cxn ang="0">
                  <a:pos x="0" y="584"/>
                </a:cxn>
                <a:cxn ang="0">
                  <a:pos x="952" y="0"/>
                </a:cxn>
                <a:cxn ang="0">
                  <a:pos x="2032" y="536"/>
                </a:cxn>
                <a:cxn ang="0">
                  <a:pos x="2039" y="438"/>
                </a:cxn>
                <a:cxn ang="0">
                  <a:pos x="2038" y="342"/>
                </a:cxn>
                <a:cxn ang="0">
                  <a:pos x="2025" y="244"/>
                </a:cxn>
                <a:cxn ang="0">
                  <a:pos x="2009" y="196"/>
                </a:cxn>
                <a:cxn ang="0">
                  <a:pos x="1977" y="131"/>
                </a:cxn>
                <a:cxn ang="0">
                  <a:pos x="1951" y="50"/>
                </a:cxn>
                <a:cxn ang="0">
                  <a:pos x="6382" y="0"/>
                </a:cxn>
                <a:cxn ang="0">
                  <a:pos x="2027" y="584"/>
                </a:cxn>
                <a:cxn ang="0">
                  <a:pos x="803" y="50"/>
                </a:cxn>
                <a:cxn ang="0">
                  <a:pos x="780" y="146"/>
                </a:cxn>
                <a:cxn ang="0">
                  <a:pos x="768" y="244"/>
                </a:cxn>
                <a:cxn ang="0">
                  <a:pos x="764" y="307"/>
                </a:cxn>
                <a:cxn ang="0">
                  <a:pos x="761" y="390"/>
                </a:cxn>
                <a:cxn ang="0">
                  <a:pos x="757" y="488"/>
                </a:cxn>
                <a:cxn ang="0">
                  <a:pos x="759" y="584"/>
                </a:cxn>
                <a:cxn ang="0">
                  <a:pos x="0" y="0"/>
                </a:cxn>
                <a:cxn ang="0">
                  <a:pos x="2168" y="584"/>
                </a:cxn>
                <a:cxn ang="0">
                  <a:pos x="2165" y="488"/>
                </a:cxn>
                <a:cxn ang="0">
                  <a:pos x="2158" y="403"/>
                </a:cxn>
                <a:cxn ang="0">
                  <a:pos x="2149" y="342"/>
                </a:cxn>
                <a:cxn ang="0">
                  <a:pos x="2129" y="244"/>
                </a:cxn>
                <a:cxn ang="0">
                  <a:pos x="2112" y="181"/>
                </a:cxn>
                <a:cxn ang="0">
                  <a:pos x="2068" y="110"/>
                </a:cxn>
                <a:cxn ang="0">
                  <a:pos x="2023" y="92"/>
                </a:cxn>
                <a:cxn ang="0">
                  <a:pos x="1984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952" y="0"/>
                  </a:moveTo>
                  <a:lnTo>
                    <a:pt x="950" y="50"/>
                  </a:lnTo>
                  <a:lnTo>
                    <a:pt x="943" y="62"/>
                  </a:lnTo>
                  <a:lnTo>
                    <a:pt x="899" y="98"/>
                  </a:lnTo>
                  <a:lnTo>
                    <a:pt x="899" y="98"/>
                  </a:lnTo>
                  <a:lnTo>
                    <a:pt x="877" y="146"/>
                  </a:lnTo>
                  <a:lnTo>
                    <a:pt x="869" y="196"/>
                  </a:lnTo>
                  <a:lnTo>
                    <a:pt x="865" y="244"/>
                  </a:lnTo>
                  <a:lnTo>
                    <a:pt x="865" y="292"/>
                  </a:lnTo>
                  <a:lnTo>
                    <a:pt x="867" y="342"/>
                  </a:lnTo>
                  <a:lnTo>
                    <a:pt x="872" y="390"/>
                  </a:lnTo>
                  <a:lnTo>
                    <a:pt x="877" y="438"/>
                  </a:lnTo>
                  <a:lnTo>
                    <a:pt x="883" y="488"/>
                  </a:lnTo>
                  <a:lnTo>
                    <a:pt x="892" y="536"/>
                  </a:lnTo>
                  <a:lnTo>
                    <a:pt x="899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952" y="0"/>
                  </a:lnTo>
                  <a:close/>
                  <a:moveTo>
                    <a:pt x="2027" y="584"/>
                  </a:moveTo>
                  <a:lnTo>
                    <a:pt x="2032" y="536"/>
                  </a:lnTo>
                  <a:lnTo>
                    <a:pt x="2036" y="488"/>
                  </a:lnTo>
                  <a:lnTo>
                    <a:pt x="2039" y="438"/>
                  </a:lnTo>
                  <a:lnTo>
                    <a:pt x="2039" y="390"/>
                  </a:lnTo>
                  <a:lnTo>
                    <a:pt x="2038" y="342"/>
                  </a:lnTo>
                  <a:lnTo>
                    <a:pt x="2032" y="292"/>
                  </a:lnTo>
                  <a:lnTo>
                    <a:pt x="2025" y="244"/>
                  </a:lnTo>
                  <a:lnTo>
                    <a:pt x="2023" y="238"/>
                  </a:lnTo>
                  <a:lnTo>
                    <a:pt x="2009" y="196"/>
                  </a:lnTo>
                  <a:lnTo>
                    <a:pt x="1988" y="146"/>
                  </a:lnTo>
                  <a:lnTo>
                    <a:pt x="1977" y="131"/>
                  </a:lnTo>
                  <a:lnTo>
                    <a:pt x="1965" y="98"/>
                  </a:lnTo>
                  <a:lnTo>
                    <a:pt x="1951" y="50"/>
                  </a:lnTo>
                  <a:lnTo>
                    <a:pt x="194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027" y="584"/>
                  </a:lnTo>
                  <a:close/>
                  <a:moveTo>
                    <a:pt x="807" y="0"/>
                  </a:moveTo>
                  <a:lnTo>
                    <a:pt x="803" y="50"/>
                  </a:lnTo>
                  <a:lnTo>
                    <a:pt x="789" y="98"/>
                  </a:lnTo>
                  <a:lnTo>
                    <a:pt x="780" y="146"/>
                  </a:lnTo>
                  <a:lnTo>
                    <a:pt x="775" y="196"/>
                  </a:lnTo>
                  <a:lnTo>
                    <a:pt x="768" y="244"/>
                  </a:lnTo>
                  <a:lnTo>
                    <a:pt x="764" y="292"/>
                  </a:lnTo>
                  <a:lnTo>
                    <a:pt x="764" y="307"/>
                  </a:lnTo>
                  <a:lnTo>
                    <a:pt x="763" y="342"/>
                  </a:lnTo>
                  <a:lnTo>
                    <a:pt x="761" y="390"/>
                  </a:lnTo>
                  <a:lnTo>
                    <a:pt x="759" y="438"/>
                  </a:lnTo>
                  <a:lnTo>
                    <a:pt x="757" y="488"/>
                  </a:lnTo>
                  <a:lnTo>
                    <a:pt x="757" y="536"/>
                  </a:lnTo>
                  <a:lnTo>
                    <a:pt x="759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807" y="0"/>
                  </a:lnTo>
                  <a:close/>
                  <a:moveTo>
                    <a:pt x="2168" y="584"/>
                  </a:moveTo>
                  <a:lnTo>
                    <a:pt x="2167" y="536"/>
                  </a:lnTo>
                  <a:lnTo>
                    <a:pt x="2165" y="488"/>
                  </a:lnTo>
                  <a:lnTo>
                    <a:pt x="2161" y="438"/>
                  </a:lnTo>
                  <a:lnTo>
                    <a:pt x="2158" y="403"/>
                  </a:lnTo>
                  <a:lnTo>
                    <a:pt x="2156" y="390"/>
                  </a:lnTo>
                  <a:lnTo>
                    <a:pt x="2149" y="342"/>
                  </a:lnTo>
                  <a:lnTo>
                    <a:pt x="2142" y="292"/>
                  </a:lnTo>
                  <a:lnTo>
                    <a:pt x="2129" y="244"/>
                  </a:lnTo>
                  <a:lnTo>
                    <a:pt x="2117" y="196"/>
                  </a:lnTo>
                  <a:lnTo>
                    <a:pt x="2112" y="181"/>
                  </a:lnTo>
                  <a:lnTo>
                    <a:pt x="2099" y="146"/>
                  </a:lnTo>
                  <a:lnTo>
                    <a:pt x="2068" y="110"/>
                  </a:lnTo>
                  <a:lnTo>
                    <a:pt x="2048" y="98"/>
                  </a:lnTo>
                  <a:lnTo>
                    <a:pt x="2023" y="92"/>
                  </a:lnTo>
                  <a:lnTo>
                    <a:pt x="1992" y="50"/>
                  </a:lnTo>
                  <a:lnTo>
                    <a:pt x="198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168" y="584"/>
                  </a:lnTo>
                  <a:close/>
                </a:path>
              </a:pathLst>
            </a:custGeom>
            <a:solidFill>
              <a:srgbClr val="0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0" name="Freeform 212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803" y="50"/>
                </a:cxn>
                <a:cxn ang="0">
                  <a:pos x="780" y="146"/>
                </a:cxn>
                <a:cxn ang="0">
                  <a:pos x="768" y="244"/>
                </a:cxn>
                <a:cxn ang="0">
                  <a:pos x="764" y="307"/>
                </a:cxn>
                <a:cxn ang="0">
                  <a:pos x="761" y="390"/>
                </a:cxn>
                <a:cxn ang="0">
                  <a:pos x="757" y="488"/>
                </a:cxn>
                <a:cxn ang="0">
                  <a:pos x="759" y="584"/>
                </a:cxn>
                <a:cxn ang="0">
                  <a:pos x="0" y="0"/>
                </a:cxn>
                <a:cxn ang="0">
                  <a:pos x="2168" y="584"/>
                </a:cxn>
                <a:cxn ang="0">
                  <a:pos x="2165" y="488"/>
                </a:cxn>
                <a:cxn ang="0">
                  <a:pos x="2158" y="403"/>
                </a:cxn>
                <a:cxn ang="0">
                  <a:pos x="2149" y="342"/>
                </a:cxn>
                <a:cxn ang="0">
                  <a:pos x="2129" y="244"/>
                </a:cxn>
                <a:cxn ang="0">
                  <a:pos x="2112" y="181"/>
                </a:cxn>
                <a:cxn ang="0">
                  <a:pos x="2068" y="110"/>
                </a:cxn>
                <a:cxn ang="0">
                  <a:pos x="2023" y="92"/>
                </a:cxn>
                <a:cxn ang="0">
                  <a:pos x="1984" y="0"/>
                </a:cxn>
                <a:cxn ang="0">
                  <a:pos x="6382" y="584"/>
                </a:cxn>
                <a:cxn ang="0">
                  <a:pos x="651" y="0"/>
                </a:cxn>
                <a:cxn ang="0">
                  <a:pos x="667" y="98"/>
                </a:cxn>
                <a:cxn ang="0">
                  <a:pos x="679" y="146"/>
                </a:cxn>
                <a:cxn ang="0">
                  <a:pos x="676" y="244"/>
                </a:cxn>
                <a:cxn ang="0">
                  <a:pos x="667" y="292"/>
                </a:cxn>
                <a:cxn ang="0">
                  <a:pos x="649" y="390"/>
                </a:cxn>
                <a:cxn ang="0">
                  <a:pos x="633" y="488"/>
                </a:cxn>
                <a:cxn ang="0">
                  <a:pos x="628" y="536"/>
                </a:cxn>
                <a:cxn ang="0">
                  <a:pos x="0" y="584"/>
                </a:cxn>
                <a:cxn ang="0">
                  <a:pos x="651" y="0"/>
                </a:cxn>
                <a:cxn ang="0">
                  <a:pos x="2301" y="536"/>
                </a:cxn>
                <a:cxn ang="0">
                  <a:pos x="2292" y="486"/>
                </a:cxn>
                <a:cxn ang="0">
                  <a:pos x="2274" y="390"/>
                </a:cxn>
                <a:cxn ang="0">
                  <a:pos x="2248" y="292"/>
                </a:cxn>
                <a:cxn ang="0">
                  <a:pos x="2232" y="244"/>
                </a:cxn>
                <a:cxn ang="0">
                  <a:pos x="2206" y="146"/>
                </a:cxn>
                <a:cxn ang="0">
                  <a:pos x="2198" y="98"/>
                </a:cxn>
                <a:cxn ang="0">
                  <a:pos x="2195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807" y="0"/>
                  </a:moveTo>
                  <a:lnTo>
                    <a:pt x="803" y="50"/>
                  </a:lnTo>
                  <a:lnTo>
                    <a:pt x="789" y="98"/>
                  </a:lnTo>
                  <a:lnTo>
                    <a:pt x="780" y="146"/>
                  </a:lnTo>
                  <a:lnTo>
                    <a:pt x="775" y="196"/>
                  </a:lnTo>
                  <a:lnTo>
                    <a:pt x="768" y="244"/>
                  </a:lnTo>
                  <a:lnTo>
                    <a:pt x="764" y="292"/>
                  </a:lnTo>
                  <a:lnTo>
                    <a:pt x="764" y="307"/>
                  </a:lnTo>
                  <a:lnTo>
                    <a:pt x="763" y="342"/>
                  </a:lnTo>
                  <a:lnTo>
                    <a:pt x="761" y="390"/>
                  </a:lnTo>
                  <a:lnTo>
                    <a:pt x="759" y="438"/>
                  </a:lnTo>
                  <a:lnTo>
                    <a:pt x="757" y="488"/>
                  </a:lnTo>
                  <a:lnTo>
                    <a:pt x="757" y="536"/>
                  </a:lnTo>
                  <a:lnTo>
                    <a:pt x="759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807" y="0"/>
                  </a:lnTo>
                  <a:close/>
                  <a:moveTo>
                    <a:pt x="2168" y="584"/>
                  </a:moveTo>
                  <a:lnTo>
                    <a:pt x="2167" y="536"/>
                  </a:lnTo>
                  <a:lnTo>
                    <a:pt x="2165" y="488"/>
                  </a:lnTo>
                  <a:lnTo>
                    <a:pt x="2161" y="438"/>
                  </a:lnTo>
                  <a:lnTo>
                    <a:pt x="2158" y="403"/>
                  </a:lnTo>
                  <a:lnTo>
                    <a:pt x="2156" y="390"/>
                  </a:lnTo>
                  <a:lnTo>
                    <a:pt x="2149" y="342"/>
                  </a:lnTo>
                  <a:lnTo>
                    <a:pt x="2142" y="292"/>
                  </a:lnTo>
                  <a:lnTo>
                    <a:pt x="2129" y="244"/>
                  </a:lnTo>
                  <a:lnTo>
                    <a:pt x="2117" y="196"/>
                  </a:lnTo>
                  <a:lnTo>
                    <a:pt x="2112" y="181"/>
                  </a:lnTo>
                  <a:lnTo>
                    <a:pt x="2099" y="146"/>
                  </a:lnTo>
                  <a:lnTo>
                    <a:pt x="2068" y="110"/>
                  </a:lnTo>
                  <a:lnTo>
                    <a:pt x="2048" y="98"/>
                  </a:lnTo>
                  <a:lnTo>
                    <a:pt x="2023" y="92"/>
                  </a:lnTo>
                  <a:lnTo>
                    <a:pt x="1992" y="50"/>
                  </a:lnTo>
                  <a:lnTo>
                    <a:pt x="1984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168" y="584"/>
                  </a:lnTo>
                  <a:close/>
                  <a:moveTo>
                    <a:pt x="651" y="0"/>
                  </a:moveTo>
                  <a:lnTo>
                    <a:pt x="651" y="50"/>
                  </a:lnTo>
                  <a:lnTo>
                    <a:pt x="667" y="98"/>
                  </a:lnTo>
                  <a:lnTo>
                    <a:pt x="674" y="133"/>
                  </a:lnTo>
                  <a:lnTo>
                    <a:pt x="679" y="146"/>
                  </a:lnTo>
                  <a:lnTo>
                    <a:pt x="683" y="196"/>
                  </a:lnTo>
                  <a:lnTo>
                    <a:pt x="676" y="244"/>
                  </a:lnTo>
                  <a:lnTo>
                    <a:pt x="674" y="257"/>
                  </a:lnTo>
                  <a:lnTo>
                    <a:pt x="667" y="292"/>
                  </a:lnTo>
                  <a:lnTo>
                    <a:pt x="658" y="342"/>
                  </a:lnTo>
                  <a:lnTo>
                    <a:pt x="649" y="390"/>
                  </a:lnTo>
                  <a:lnTo>
                    <a:pt x="641" y="438"/>
                  </a:lnTo>
                  <a:lnTo>
                    <a:pt x="633" y="488"/>
                  </a:lnTo>
                  <a:lnTo>
                    <a:pt x="630" y="520"/>
                  </a:lnTo>
                  <a:lnTo>
                    <a:pt x="628" y="536"/>
                  </a:lnTo>
                  <a:lnTo>
                    <a:pt x="62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51" y="0"/>
                  </a:lnTo>
                  <a:close/>
                  <a:moveTo>
                    <a:pt x="2306" y="584"/>
                  </a:moveTo>
                  <a:lnTo>
                    <a:pt x="2301" y="536"/>
                  </a:lnTo>
                  <a:lnTo>
                    <a:pt x="2292" y="488"/>
                  </a:lnTo>
                  <a:lnTo>
                    <a:pt x="2292" y="486"/>
                  </a:lnTo>
                  <a:lnTo>
                    <a:pt x="2285" y="438"/>
                  </a:lnTo>
                  <a:lnTo>
                    <a:pt x="2274" y="390"/>
                  </a:lnTo>
                  <a:lnTo>
                    <a:pt x="2264" y="342"/>
                  </a:lnTo>
                  <a:lnTo>
                    <a:pt x="2248" y="292"/>
                  </a:lnTo>
                  <a:lnTo>
                    <a:pt x="2248" y="290"/>
                  </a:lnTo>
                  <a:lnTo>
                    <a:pt x="2232" y="244"/>
                  </a:lnTo>
                  <a:lnTo>
                    <a:pt x="2216" y="196"/>
                  </a:lnTo>
                  <a:lnTo>
                    <a:pt x="2206" y="146"/>
                  </a:lnTo>
                  <a:lnTo>
                    <a:pt x="2202" y="127"/>
                  </a:lnTo>
                  <a:lnTo>
                    <a:pt x="2198" y="98"/>
                  </a:lnTo>
                  <a:lnTo>
                    <a:pt x="2200" y="50"/>
                  </a:lnTo>
                  <a:lnTo>
                    <a:pt x="219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306" y="584"/>
                  </a:lnTo>
                  <a:close/>
                </a:path>
              </a:pathLst>
            </a:custGeom>
            <a:solidFill>
              <a:srgbClr val="1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1" name="Freeform 213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651" y="50"/>
                </a:cxn>
                <a:cxn ang="0">
                  <a:pos x="674" y="133"/>
                </a:cxn>
                <a:cxn ang="0">
                  <a:pos x="683" y="196"/>
                </a:cxn>
                <a:cxn ang="0">
                  <a:pos x="674" y="257"/>
                </a:cxn>
                <a:cxn ang="0">
                  <a:pos x="658" y="342"/>
                </a:cxn>
                <a:cxn ang="0">
                  <a:pos x="641" y="438"/>
                </a:cxn>
                <a:cxn ang="0">
                  <a:pos x="630" y="520"/>
                </a:cxn>
                <a:cxn ang="0">
                  <a:pos x="621" y="584"/>
                </a:cxn>
                <a:cxn ang="0">
                  <a:pos x="0" y="0"/>
                </a:cxn>
                <a:cxn ang="0">
                  <a:pos x="2306" y="584"/>
                </a:cxn>
                <a:cxn ang="0">
                  <a:pos x="2292" y="488"/>
                </a:cxn>
                <a:cxn ang="0">
                  <a:pos x="2285" y="438"/>
                </a:cxn>
                <a:cxn ang="0">
                  <a:pos x="2264" y="342"/>
                </a:cxn>
                <a:cxn ang="0">
                  <a:pos x="2248" y="290"/>
                </a:cxn>
                <a:cxn ang="0">
                  <a:pos x="2216" y="196"/>
                </a:cxn>
                <a:cxn ang="0">
                  <a:pos x="2202" y="127"/>
                </a:cxn>
                <a:cxn ang="0">
                  <a:pos x="2200" y="50"/>
                </a:cxn>
                <a:cxn ang="0">
                  <a:pos x="6382" y="0"/>
                </a:cxn>
                <a:cxn ang="0">
                  <a:pos x="2306" y="584"/>
                </a:cxn>
                <a:cxn ang="0">
                  <a:pos x="623" y="50"/>
                </a:cxn>
                <a:cxn ang="0">
                  <a:pos x="618" y="146"/>
                </a:cxn>
                <a:cxn ang="0">
                  <a:pos x="593" y="244"/>
                </a:cxn>
                <a:cxn ang="0">
                  <a:pos x="575" y="292"/>
                </a:cxn>
                <a:cxn ang="0">
                  <a:pos x="540" y="384"/>
                </a:cxn>
                <a:cxn ang="0">
                  <a:pos x="520" y="438"/>
                </a:cxn>
                <a:cxn ang="0">
                  <a:pos x="494" y="528"/>
                </a:cxn>
                <a:cxn ang="0">
                  <a:pos x="480" y="584"/>
                </a:cxn>
                <a:cxn ang="0">
                  <a:pos x="0" y="0"/>
                </a:cxn>
                <a:cxn ang="0">
                  <a:pos x="2448" y="584"/>
                </a:cxn>
                <a:cxn ang="0">
                  <a:pos x="2430" y="488"/>
                </a:cxn>
                <a:cxn ang="0">
                  <a:pos x="2416" y="438"/>
                </a:cxn>
                <a:cxn ang="0">
                  <a:pos x="2382" y="351"/>
                </a:cxn>
                <a:cxn ang="0">
                  <a:pos x="2354" y="292"/>
                </a:cxn>
                <a:cxn ang="0">
                  <a:pos x="2329" y="244"/>
                </a:cxn>
                <a:cxn ang="0">
                  <a:pos x="2292" y="169"/>
                </a:cxn>
                <a:cxn ang="0">
                  <a:pos x="2266" y="98"/>
                </a:cxn>
                <a:cxn ang="0">
                  <a:pos x="2248" y="8"/>
                </a:cxn>
                <a:cxn ang="0">
                  <a:pos x="6382" y="0"/>
                </a:cxn>
                <a:cxn ang="0">
                  <a:pos x="2448" y="584"/>
                </a:cxn>
              </a:cxnLst>
              <a:rect l="0" t="0" r="r" b="b"/>
              <a:pathLst>
                <a:path w="6382" h="584">
                  <a:moveTo>
                    <a:pt x="651" y="0"/>
                  </a:moveTo>
                  <a:lnTo>
                    <a:pt x="651" y="50"/>
                  </a:lnTo>
                  <a:lnTo>
                    <a:pt x="667" y="98"/>
                  </a:lnTo>
                  <a:lnTo>
                    <a:pt x="674" y="133"/>
                  </a:lnTo>
                  <a:lnTo>
                    <a:pt x="679" y="146"/>
                  </a:lnTo>
                  <a:lnTo>
                    <a:pt x="683" y="196"/>
                  </a:lnTo>
                  <a:lnTo>
                    <a:pt x="676" y="244"/>
                  </a:lnTo>
                  <a:lnTo>
                    <a:pt x="674" y="257"/>
                  </a:lnTo>
                  <a:lnTo>
                    <a:pt x="667" y="292"/>
                  </a:lnTo>
                  <a:lnTo>
                    <a:pt x="658" y="342"/>
                  </a:lnTo>
                  <a:lnTo>
                    <a:pt x="649" y="390"/>
                  </a:lnTo>
                  <a:lnTo>
                    <a:pt x="641" y="438"/>
                  </a:lnTo>
                  <a:lnTo>
                    <a:pt x="633" y="488"/>
                  </a:lnTo>
                  <a:lnTo>
                    <a:pt x="630" y="520"/>
                  </a:lnTo>
                  <a:lnTo>
                    <a:pt x="628" y="536"/>
                  </a:lnTo>
                  <a:lnTo>
                    <a:pt x="62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51" y="0"/>
                  </a:lnTo>
                  <a:close/>
                  <a:moveTo>
                    <a:pt x="2306" y="584"/>
                  </a:moveTo>
                  <a:lnTo>
                    <a:pt x="2301" y="536"/>
                  </a:lnTo>
                  <a:lnTo>
                    <a:pt x="2292" y="488"/>
                  </a:lnTo>
                  <a:lnTo>
                    <a:pt x="2292" y="486"/>
                  </a:lnTo>
                  <a:lnTo>
                    <a:pt x="2285" y="438"/>
                  </a:lnTo>
                  <a:lnTo>
                    <a:pt x="2274" y="390"/>
                  </a:lnTo>
                  <a:lnTo>
                    <a:pt x="2264" y="342"/>
                  </a:lnTo>
                  <a:lnTo>
                    <a:pt x="2248" y="292"/>
                  </a:lnTo>
                  <a:lnTo>
                    <a:pt x="2248" y="290"/>
                  </a:lnTo>
                  <a:lnTo>
                    <a:pt x="2232" y="244"/>
                  </a:lnTo>
                  <a:lnTo>
                    <a:pt x="2216" y="196"/>
                  </a:lnTo>
                  <a:lnTo>
                    <a:pt x="2206" y="146"/>
                  </a:lnTo>
                  <a:lnTo>
                    <a:pt x="2202" y="127"/>
                  </a:lnTo>
                  <a:lnTo>
                    <a:pt x="2198" y="98"/>
                  </a:lnTo>
                  <a:lnTo>
                    <a:pt x="2200" y="50"/>
                  </a:lnTo>
                  <a:lnTo>
                    <a:pt x="2195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306" y="584"/>
                  </a:lnTo>
                  <a:close/>
                  <a:moveTo>
                    <a:pt x="623" y="0"/>
                  </a:moveTo>
                  <a:lnTo>
                    <a:pt x="623" y="50"/>
                  </a:lnTo>
                  <a:lnTo>
                    <a:pt x="621" y="98"/>
                  </a:lnTo>
                  <a:lnTo>
                    <a:pt x="618" y="146"/>
                  </a:lnTo>
                  <a:lnTo>
                    <a:pt x="607" y="196"/>
                  </a:lnTo>
                  <a:lnTo>
                    <a:pt x="593" y="244"/>
                  </a:lnTo>
                  <a:lnTo>
                    <a:pt x="584" y="267"/>
                  </a:lnTo>
                  <a:lnTo>
                    <a:pt x="575" y="292"/>
                  </a:lnTo>
                  <a:lnTo>
                    <a:pt x="556" y="342"/>
                  </a:lnTo>
                  <a:lnTo>
                    <a:pt x="540" y="384"/>
                  </a:lnTo>
                  <a:lnTo>
                    <a:pt x="538" y="390"/>
                  </a:lnTo>
                  <a:lnTo>
                    <a:pt x="520" y="438"/>
                  </a:lnTo>
                  <a:lnTo>
                    <a:pt x="506" y="488"/>
                  </a:lnTo>
                  <a:lnTo>
                    <a:pt x="494" y="528"/>
                  </a:lnTo>
                  <a:lnTo>
                    <a:pt x="492" y="536"/>
                  </a:lnTo>
                  <a:lnTo>
                    <a:pt x="480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23" y="0"/>
                  </a:lnTo>
                  <a:close/>
                  <a:moveTo>
                    <a:pt x="2448" y="584"/>
                  </a:moveTo>
                  <a:lnTo>
                    <a:pt x="2439" y="536"/>
                  </a:lnTo>
                  <a:lnTo>
                    <a:pt x="2430" y="488"/>
                  </a:lnTo>
                  <a:lnTo>
                    <a:pt x="2427" y="478"/>
                  </a:lnTo>
                  <a:lnTo>
                    <a:pt x="2416" y="438"/>
                  </a:lnTo>
                  <a:lnTo>
                    <a:pt x="2400" y="390"/>
                  </a:lnTo>
                  <a:lnTo>
                    <a:pt x="2382" y="351"/>
                  </a:lnTo>
                  <a:lnTo>
                    <a:pt x="2377" y="342"/>
                  </a:lnTo>
                  <a:lnTo>
                    <a:pt x="2354" y="292"/>
                  </a:lnTo>
                  <a:lnTo>
                    <a:pt x="2336" y="261"/>
                  </a:lnTo>
                  <a:lnTo>
                    <a:pt x="2329" y="244"/>
                  </a:lnTo>
                  <a:lnTo>
                    <a:pt x="2305" y="196"/>
                  </a:lnTo>
                  <a:lnTo>
                    <a:pt x="2292" y="169"/>
                  </a:lnTo>
                  <a:lnTo>
                    <a:pt x="2283" y="146"/>
                  </a:lnTo>
                  <a:lnTo>
                    <a:pt x="2266" y="98"/>
                  </a:lnTo>
                  <a:lnTo>
                    <a:pt x="2251" y="50"/>
                  </a:lnTo>
                  <a:lnTo>
                    <a:pt x="2248" y="8"/>
                  </a:lnTo>
                  <a:lnTo>
                    <a:pt x="224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448" y="584"/>
                  </a:lnTo>
                  <a:close/>
                </a:path>
              </a:pathLst>
            </a:custGeom>
            <a:solidFill>
              <a:srgbClr val="34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3" name="Freeform 215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623" y="50"/>
                </a:cxn>
                <a:cxn ang="0">
                  <a:pos x="618" y="146"/>
                </a:cxn>
                <a:cxn ang="0">
                  <a:pos x="593" y="244"/>
                </a:cxn>
                <a:cxn ang="0">
                  <a:pos x="575" y="292"/>
                </a:cxn>
                <a:cxn ang="0">
                  <a:pos x="540" y="384"/>
                </a:cxn>
                <a:cxn ang="0">
                  <a:pos x="520" y="438"/>
                </a:cxn>
                <a:cxn ang="0">
                  <a:pos x="494" y="528"/>
                </a:cxn>
                <a:cxn ang="0">
                  <a:pos x="480" y="584"/>
                </a:cxn>
                <a:cxn ang="0">
                  <a:pos x="0" y="0"/>
                </a:cxn>
                <a:cxn ang="0">
                  <a:pos x="2448" y="584"/>
                </a:cxn>
                <a:cxn ang="0">
                  <a:pos x="2430" y="488"/>
                </a:cxn>
                <a:cxn ang="0">
                  <a:pos x="2416" y="438"/>
                </a:cxn>
                <a:cxn ang="0">
                  <a:pos x="2382" y="351"/>
                </a:cxn>
                <a:cxn ang="0">
                  <a:pos x="2354" y="292"/>
                </a:cxn>
                <a:cxn ang="0">
                  <a:pos x="2329" y="244"/>
                </a:cxn>
                <a:cxn ang="0">
                  <a:pos x="2292" y="169"/>
                </a:cxn>
                <a:cxn ang="0">
                  <a:pos x="2266" y="98"/>
                </a:cxn>
                <a:cxn ang="0">
                  <a:pos x="2248" y="8"/>
                </a:cxn>
                <a:cxn ang="0">
                  <a:pos x="6382" y="0"/>
                </a:cxn>
                <a:cxn ang="0">
                  <a:pos x="2448" y="584"/>
                </a:cxn>
                <a:cxn ang="0">
                  <a:pos x="598" y="50"/>
                </a:cxn>
                <a:cxn ang="0">
                  <a:pos x="579" y="98"/>
                </a:cxn>
                <a:cxn ang="0">
                  <a:pos x="540" y="177"/>
                </a:cxn>
                <a:cxn ang="0">
                  <a:pos x="501" y="244"/>
                </a:cxn>
                <a:cxn ang="0">
                  <a:pos x="471" y="292"/>
                </a:cxn>
                <a:cxn ang="0">
                  <a:pos x="441" y="342"/>
                </a:cxn>
                <a:cxn ang="0">
                  <a:pos x="405" y="401"/>
                </a:cxn>
                <a:cxn ang="0">
                  <a:pos x="359" y="486"/>
                </a:cxn>
                <a:cxn ang="0">
                  <a:pos x="335" y="536"/>
                </a:cxn>
                <a:cxn ang="0">
                  <a:pos x="313" y="584"/>
                </a:cxn>
                <a:cxn ang="0">
                  <a:pos x="0" y="0"/>
                </a:cxn>
                <a:cxn ang="0">
                  <a:pos x="2603" y="584"/>
                </a:cxn>
                <a:cxn ang="0">
                  <a:pos x="2579" y="488"/>
                </a:cxn>
                <a:cxn ang="0">
                  <a:pos x="2559" y="438"/>
                </a:cxn>
                <a:cxn ang="0">
                  <a:pos x="2517" y="359"/>
                </a:cxn>
                <a:cxn ang="0">
                  <a:pos x="2474" y="292"/>
                </a:cxn>
                <a:cxn ang="0">
                  <a:pos x="2439" y="244"/>
                </a:cxn>
                <a:cxn ang="0">
                  <a:pos x="2405" y="196"/>
                </a:cxn>
                <a:cxn ang="0">
                  <a:pos x="2374" y="146"/>
                </a:cxn>
                <a:cxn ang="0">
                  <a:pos x="2336" y="83"/>
                </a:cxn>
                <a:cxn ang="0">
                  <a:pos x="2310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623" y="0"/>
                  </a:moveTo>
                  <a:lnTo>
                    <a:pt x="623" y="50"/>
                  </a:lnTo>
                  <a:lnTo>
                    <a:pt x="621" y="98"/>
                  </a:lnTo>
                  <a:lnTo>
                    <a:pt x="618" y="146"/>
                  </a:lnTo>
                  <a:lnTo>
                    <a:pt x="607" y="196"/>
                  </a:lnTo>
                  <a:lnTo>
                    <a:pt x="593" y="244"/>
                  </a:lnTo>
                  <a:lnTo>
                    <a:pt x="584" y="267"/>
                  </a:lnTo>
                  <a:lnTo>
                    <a:pt x="575" y="292"/>
                  </a:lnTo>
                  <a:lnTo>
                    <a:pt x="556" y="342"/>
                  </a:lnTo>
                  <a:lnTo>
                    <a:pt x="540" y="384"/>
                  </a:lnTo>
                  <a:lnTo>
                    <a:pt x="538" y="390"/>
                  </a:lnTo>
                  <a:lnTo>
                    <a:pt x="520" y="438"/>
                  </a:lnTo>
                  <a:lnTo>
                    <a:pt x="506" y="488"/>
                  </a:lnTo>
                  <a:lnTo>
                    <a:pt x="494" y="528"/>
                  </a:lnTo>
                  <a:lnTo>
                    <a:pt x="492" y="536"/>
                  </a:lnTo>
                  <a:lnTo>
                    <a:pt x="480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623" y="0"/>
                  </a:lnTo>
                  <a:close/>
                  <a:moveTo>
                    <a:pt x="2448" y="584"/>
                  </a:moveTo>
                  <a:lnTo>
                    <a:pt x="2439" y="536"/>
                  </a:lnTo>
                  <a:lnTo>
                    <a:pt x="2430" y="488"/>
                  </a:lnTo>
                  <a:lnTo>
                    <a:pt x="2427" y="478"/>
                  </a:lnTo>
                  <a:lnTo>
                    <a:pt x="2416" y="438"/>
                  </a:lnTo>
                  <a:lnTo>
                    <a:pt x="2400" y="390"/>
                  </a:lnTo>
                  <a:lnTo>
                    <a:pt x="2382" y="351"/>
                  </a:lnTo>
                  <a:lnTo>
                    <a:pt x="2377" y="342"/>
                  </a:lnTo>
                  <a:lnTo>
                    <a:pt x="2354" y="292"/>
                  </a:lnTo>
                  <a:lnTo>
                    <a:pt x="2336" y="261"/>
                  </a:lnTo>
                  <a:lnTo>
                    <a:pt x="2329" y="244"/>
                  </a:lnTo>
                  <a:lnTo>
                    <a:pt x="2305" y="196"/>
                  </a:lnTo>
                  <a:lnTo>
                    <a:pt x="2292" y="169"/>
                  </a:lnTo>
                  <a:lnTo>
                    <a:pt x="2283" y="146"/>
                  </a:lnTo>
                  <a:lnTo>
                    <a:pt x="2266" y="98"/>
                  </a:lnTo>
                  <a:lnTo>
                    <a:pt x="2251" y="50"/>
                  </a:lnTo>
                  <a:lnTo>
                    <a:pt x="2248" y="8"/>
                  </a:lnTo>
                  <a:lnTo>
                    <a:pt x="2246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448" y="584"/>
                  </a:lnTo>
                  <a:close/>
                  <a:moveTo>
                    <a:pt x="598" y="0"/>
                  </a:moveTo>
                  <a:lnTo>
                    <a:pt x="598" y="50"/>
                  </a:lnTo>
                  <a:lnTo>
                    <a:pt x="584" y="92"/>
                  </a:lnTo>
                  <a:lnTo>
                    <a:pt x="579" y="98"/>
                  </a:lnTo>
                  <a:lnTo>
                    <a:pt x="554" y="146"/>
                  </a:lnTo>
                  <a:lnTo>
                    <a:pt x="540" y="177"/>
                  </a:lnTo>
                  <a:lnTo>
                    <a:pt x="529" y="196"/>
                  </a:lnTo>
                  <a:lnTo>
                    <a:pt x="501" y="244"/>
                  </a:lnTo>
                  <a:lnTo>
                    <a:pt x="494" y="257"/>
                  </a:lnTo>
                  <a:lnTo>
                    <a:pt x="471" y="292"/>
                  </a:lnTo>
                  <a:lnTo>
                    <a:pt x="450" y="328"/>
                  </a:lnTo>
                  <a:lnTo>
                    <a:pt x="441" y="342"/>
                  </a:lnTo>
                  <a:lnTo>
                    <a:pt x="411" y="390"/>
                  </a:lnTo>
                  <a:lnTo>
                    <a:pt x="405" y="401"/>
                  </a:lnTo>
                  <a:lnTo>
                    <a:pt x="382" y="438"/>
                  </a:lnTo>
                  <a:lnTo>
                    <a:pt x="359" y="486"/>
                  </a:lnTo>
                  <a:lnTo>
                    <a:pt x="359" y="488"/>
                  </a:lnTo>
                  <a:lnTo>
                    <a:pt x="335" y="536"/>
                  </a:lnTo>
                  <a:lnTo>
                    <a:pt x="315" y="582"/>
                  </a:lnTo>
                  <a:lnTo>
                    <a:pt x="313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98" y="0"/>
                  </a:lnTo>
                  <a:close/>
                  <a:moveTo>
                    <a:pt x="2603" y="584"/>
                  </a:moveTo>
                  <a:lnTo>
                    <a:pt x="2593" y="536"/>
                  </a:lnTo>
                  <a:lnTo>
                    <a:pt x="2579" y="488"/>
                  </a:lnTo>
                  <a:lnTo>
                    <a:pt x="2563" y="446"/>
                  </a:lnTo>
                  <a:lnTo>
                    <a:pt x="2559" y="438"/>
                  </a:lnTo>
                  <a:lnTo>
                    <a:pt x="2534" y="390"/>
                  </a:lnTo>
                  <a:lnTo>
                    <a:pt x="2517" y="359"/>
                  </a:lnTo>
                  <a:lnTo>
                    <a:pt x="2506" y="342"/>
                  </a:lnTo>
                  <a:lnTo>
                    <a:pt x="2474" y="292"/>
                  </a:lnTo>
                  <a:lnTo>
                    <a:pt x="2473" y="290"/>
                  </a:lnTo>
                  <a:lnTo>
                    <a:pt x="2439" y="244"/>
                  </a:lnTo>
                  <a:lnTo>
                    <a:pt x="2427" y="229"/>
                  </a:lnTo>
                  <a:lnTo>
                    <a:pt x="2405" y="196"/>
                  </a:lnTo>
                  <a:lnTo>
                    <a:pt x="2382" y="160"/>
                  </a:lnTo>
                  <a:lnTo>
                    <a:pt x="2374" y="146"/>
                  </a:lnTo>
                  <a:lnTo>
                    <a:pt x="2345" y="98"/>
                  </a:lnTo>
                  <a:lnTo>
                    <a:pt x="2336" y="83"/>
                  </a:lnTo>
                  <a:lnTo>
                    <a:pt x="2317" y="50"/>
                  </a:lnTo>
                  <a:lnTo>
                    <a:pt x="2310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603" y="584"/>
                  </a:lnTo>
                  <a:close/>
                </a:path>
              </a:pathLst>
            </a:custGeom>
            <a:solidFill>
              <a:srgbClr val="4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4" name="Freeform 216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598" y="50"/>
                </a:cxn>
                <a:cxn ang="0">
                  <a:pos x="579" y="98"/>
                </a:cxn>
                <a:cxn ang="0">
                  <a:pos x="540" y="177"/>
                </a:cxn>
                <a:cxn ang="0">
                  <a:pos x="501" y="244"/>
                </a:cxn>
                <a:cxn ang="0">
                  <a:pos x="471" y="292"/>
                </a:cxn>
                <a:cxn ang="0">
                  <a:pos x="441" y="342"/>
                </a:cxn>
                <a:cxn ang="0">
                  <a:pos x="405" y="401"/>
                </a:cxn>
                <a:cxn ang="0">
                  <a:pos x="359" y="486"/>
                </a:cxn>
                <a:cxn ang="0">
                  <a:pos x="335" y="536"/>
                </a:cxn>
                <a:cxn ang="0">
                  <a:pos x="313" y="584"/>
                </a:cxn>
                <a:cxn ang="0">
                  <a:pos x="0" y="0"/>
                </a:cxn>
                <a:cxn ang="0">
                  <a:pos x="2603" y="584"/>
                </a:cxn>
                <a:cxn ang="0">
                  <a:pos x="2579" y="488"/>
                </a:cxn>
                <a:cxn ang="0">
                  <a:pos x="2559" y="438"/>
                </a:cxn>
                <a:cxn ang="0">
                  <a:pos x="2517" y="359"/>
                </a:cxn>
                <a:cxn ang="0">
                  <a:pos x="2474" y="292"/>
                </a:cxn>
                <a:cxn ang="0">
                  <a:pos x="2439" y="244"/>
                </a:cxn>
                <a:cxn ang="0">
                  <a:pos x="2405" y="196"/>
                </a:cxn>
                <a:cxn ang="0">
                  <a:pos x="2374" y="146"/>
                </a:cxn>
                <a:cxn ang="0">
                  <a:pos x="2336" y="83"/>
                </a:cxn>
                <a:cxn ang="0">
                  <a:pos x="2310" y="0"/>
                </a:cxn>
                <a:cxn ang="0">
                  <a:pos x="6382" y="584"/>
                </a:cxn>
                <a:cxn ang="0">
                  <a:pos x="550" y="0"/>
                </a:cxn>
                <a:cxn ang="0">
                  <a:pos x="522" y="50"/>
                </a:cxn>
                <a:cxn ang="0">
                  <a:pos x="494" y="100"/>
                </a:cxn>
                <a:cxn ang="0">
                  <a:pos x="450" y="171"/>
                </a:cxn>
                <a:cxn ang="0">
                  <a:pos x="405" y="221"/>
                </a:cxn>
                <a:cxn ang="0">
                  <a:pos x="359" y="265"/>
                </a:cxn>
                <a:cxn ang="0">
                  <a:pos x="315" y="307"/>
                </a:cxn>
                <a:cxn ang="0">
                  <a:pos x="269" y="353"/>
                </a:cxn>
                <a:cxn ang="0">
                  <a:pos x="225" y="403"/>
                </a:cxn>
                <a:cxn ang="0">
                  <a:pos x="181" y="451"/>
                </a:cxn>
                <a:cxn ang="0">
                  <a:pos x="135" y="505"/>
                </a:cxn>
                <a:cxn ang="0">
                  <a:pos x="91" y="563"/>
                </a:cxn>
                <a:cxn ang="0">
                  <a:pos x="0" y="584"/>
                </a:cxn>
                <a:cxn ang="0">
                  <a:pos x="550" y="0"/>
                </a:cxn>
                <a:cxn ang="0">
                  <a:pos x="2757" y="536"/>
                </a:cxn>
                <a:cxn ang="0">
                  <a:pos x="2741" y="488"/>
                </a:cxn>
                <a:cxn ang="0">
                  <a:pos x="2701" y="390"/>
                </a:cxn>
                <a:cxn ang="0">
                  <a:pos x="2674" y="342"/>
                </a:cxn>
                <a:cxn ang="0">
                  <a:pos x="2641" y="292"/>
                </a:cxn>
                <a:cxn ang="0">
                  <a:pos x="2598" y="244"/>
                </a:cxn>
                <a:cxn ang="0">
                  <a:pos x="2540" y="196"/>
                </a:cxn>
                <a:cxn ang="0">
                  <a:pos x="2483" y="146"/>
                </a:cxn>
                <a:cxn ang="0">
                  <a:pos x="2442" y="98"/>
                </a:cxn>
                <a:cxn ang="0">
                  <a:pos x="2423" y="50"/>
                </a:cxn>
                <a:cxn ang="0">
                  <a:pos x="6382" y="0"/>
                </a:cxn>
                <a:cxn ang="0">
                  <a:pos x="2773" y="584"/>
                </a:cxn>
              </a:cxnLst>
              <a:rect l="0" t="0" r="r" b="b"/>
              <a:pathLst>
                <a:path w="6382" h="584">
                  <a:moveTo>
                    <a:pt x="598" y="0"/>
                  </a:moveTo>
                  <a:lnTo>
                    <a:pt x="598" y="50"/>
                  </a:lnTo>
                  <a:lnTo>
                    <a:pt x="584" y="92"/>
                  </a:lnTo>
                  <a:lnTo>
                    <a:pt x="579" y="98"/>
                  </a:lnTo>
                  <a:lnTo>
                    <a:pt x="554" y="146"/>
                  </a:lnTo>
                  <a:lnTo>
                    <a:pt x="540" y="177"/>
                  </a:lnTo>
                  <a:lnTo>
                    <a:pt x="529" y="196"/>
                  </a:lnTo>
                  <a:lnTo>
                    <a:pt x="501" y="244"/>
                  </a:lnTo>
                  <a:lnTo>
                    <a:pt x="494" y="257"/>
                  </a:lnTo>
                  <a:lnTo>
                    <a:pt x="471" y="292"/>
                  </a:lnTo>
                  <a:lnTo>
                    <a:pt x="450" y="328"/>
                  </a:lnTo>
                  <a:lnTo>
                    <a:pt x="441" y="342"/>
                  </a:lnTo>
                  <a:lnTo>
                    <a:pt x="411" y="390"/>
                  </a:lnTo>
                  <a:lnTo>
                    <a:pt x="405" y="401"/>
                  </a:lnTo>
                  <a:lnTo>
                    <a:pt x="382" y="438"/>
                  </a:lnTo>
                  <a:lnTo>
                    <a:pt x="359" y="486"/>
                  </a:lnTo>
                  <a:lnTo>
                    <a:pt x="359" y="488"/>
                  </a:lnTo>
                  <a:lnTo>
                    <a:pt x="335" y="536"/>
                  </a:lnTo>
                  <a:lnTo>
                    <a:pt x="315" y="582"/>
                  </a:lnTo>
                  <a:lnTo>
                    <a:pt x="313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98" y="0"/>
                  </a:lnTo>
                  <a:close/>
                  <a:moveTo>
                    <a:pt x="2603" y="584"/>
                  </a:moveTo>
                  <a:lnTo>
                    <a:pt x="2593" y="536"/>
                  </a:lnTo>
                  <a:lnTo>
                    <a:pt x="2579" y="488"/>
                  </a:lnTo>
                  <a:lnTo>
                    <a:pt x="2563" y="446"/>
                  </a:lnTo>
                  <a:lnTo>
                    <a:pt x="2559" y="438"/>
                  </a:lnTo>
                  <a:lnTo>
                    <a:pt x="2534" y="390"/>
                  </a:lnTo>
                  <a:lnTo>
                    <a:pt x="2517" y="359"/>
                  </a:lnTo>
                  <a:lnTo>
                    <a:pt x="2506" y="342"/>
                  </a:lnTo>
                  <a:lnTo>
                    <a:pt x="2474" y="292"/>
                  </a:lnTo>
                  <a:lnTo>
                    <a:pt x="2473" y="290"/>
                  </a:lnTo>
                  <a:lnTo>
                    <a:pt x="2439" y="244"/>
                  </a:lnTo>
                  <a:lnTo>
                    <a:pt x="2427" y="229"/>
                  </a:lnTo>
                  <a:lnTo>
                    <a:pt x="2405" y="196"/>
                  </a:lnTo>
                  <a:lnTo>
                    <a:pt x="2382" y="160"/>
                  </a:lnTo>
                  <a:lnTo>
                    <a:pt x="2374" y="146"/>
                  </a:lnTo>
                  <a:lnTo>
                    <a:pt x="2345" y="98"/>
                  </a:lnTo>
                  <a:lnTo>
                    <a:pt x="2336" y="83"/>
                  </a:lnTo>
                  <a:lnTo>
                    <a:pt x="2317" y="50"/>
                  </a:lnTo>
                  <a:lnTo>
                    <a:pt x="2310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603" y="584"/>
                  </a:lnTo>
                  <a:close/>
                  <a:moveTo>
                    <a:pt x="550" y="0"/>
                  </a:moveTo>
                  <a:lnTo>
                    <a:pt x="540" y="35"/>
                  </a:lnTo>
                  <a:lnTo>
                    <a:pt x="522" y="50"/>
                  </a:lnTo>
                  <a:lnTo>
                    <a:pt x="495" y="98"/>
                  </a:lnTo>
                  <a:lnTo>
                    <a:pt x="494" y="100"/>
                  </a:lnTo>
                  <a:lnTo>
                    <a:pt x="467" y="146"/>
                  </a:lnTo>
                  <a:lnTo>
                    <a:pt x="450" y="171"/>
                  </a:lnTo>
                  <a:lnTo>
                    <a:pt x="427" y="196"/>
                  </a:lnTo>
                  <a:lnTo>
                    <a:pt x="405" y="221"/>
                  </a:lnTo>
                  <a:lnTo>
                    <a:pt x="379" y="244"/>
                  </a:lnTo>
                  <a:lnTo>
                    <a:pt x="359" y="265"/>
                  </a:lnTo>
                  <a:lnTo>
                    <a:pt x="328" y="292"/>
                  </a:lnTo>
                  <a:lnTo>
                    <a:pt x="315" y="307"/>
                  </a:lnTo>
                  <a:lnTo>
                    <a:pt x="282" y="342"/>
                  </a:lnTo>
                  <a:lnTo>
                    <a:pt x="269" y="353"/>
                  </a:lnTo>
                  <a:lnTo>
                    <a:pt x="236" y="390"/>
                  </a:lnTo>
                  <a:lnTo>
                    <a:pt x="225" y="403"/>
                  </a:lnTo>
                  <a:lnTo>
                    <a:pt x="191" y="438"/>
                  </a:lnTo>
                  <a:lnTo>
                    <a:pt x="181" y="451"/>
                  </a:lnTo>
                  <a:lnTo>
                    <a:pt x="149" y="488"/>
                  </a:lnTo>
                  <a:lnTo>
                    <a:pt x="135" y="505"/>
                  </a:lnTo>
                  <a:lnTo>
                    <a:pt x="110" y="536"/>
                  </a:lnTo>
                  <a:lnTo>
                    <a:pt x="91" y="563"/>
                  </a:lnTo>
                  <a:lnTo>
                    <a:pt x="7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50" y="0"/>
                  </a:lnTo>
                  <a:close/>
                  <a:moveTo>
                    <a:pt x="2773" y="584"/>
                  </a:moveTo>
                  <a:lnTo>
                    <a:pt x="2757" y="536"/>
                  </a:lnTo>
                  <a:lnTo>
                    <a:pt x="2741" y="492"/>
                  </a:lnTo>
                  <a:lnTo>
                    <a:pt x="2741" y="488"/>
                  </a:lnTo>
                  <a:lnTo>
                    <a:pt x="2722" y="438"/>
                  </a:lnTo>
                  <a:lnTo>
                    <a:pt x="2701" y="390"/>
                  </a:lnTo>
                  <a:lnTo>
                    <a:pt x="2697" y="384"/>
                  </a:lnTo>
                  <a:lnTo>
                    <a:pt x="2674" y="342"/>
                  </a:lnTo>
                  <a:lnTo>
                    <a:pt x="2651" y="309"/>
                  </a:lnTo>
                  <a:lnTo>
                    <a:pt x="2641" y="292"/>
                  </a:lnTo>
                  <a:lnTo>
                    <a:pt x="2607" y="254"/>
                  </a:lnTo>
                  <a:lnTo>
                    <a:pt x="2598" y="244"/>
                  </a:lnTo>
                  <a:lnTo>
                    <a:pt x="2563" y="215"/>
                  </a:lnTo>
                  <a:lnTo>
                    <a:pt x="2540" y="196"/>
                  </a:lnTo>
                  <a:lnTo>
                    <a:pt x="2517" y="179"/>
                  </a:lnTo>
                  <a:lnTo>
                    <a:pt x="2483" y="146"/>
                  </a:lnTo>
                  <a:lnTo>
                    <a:pt x="2473" y="136"/>
                  </a:lnTo>
                  <a:lnTo>
                    <a:pt x="2442" y="98"/>
                  </a:lnTo>
                  <a:lnTo>
                    <a:pt x="2427" y="62"/>
                  </a:lnTo>
                  <a:lnTo>
                    <a:pt x="2423" y="50"/>
                  </a:lnTo>
                  <a:lnTo>
                    <a:pt x="241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773" y="584"/>
                  </a:lnTo>
                  <a:close/>
                </a:path>
              </a:pathLst>
            </a:custGeom>
            <a:solidFill>
              <a:srgbClr val="61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5" name="Freeform 217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540" y="35"/>
                </a:cxn>
                <a:cxn ang="0">
                  <a:pos x="495" y="98"/>
                </a:cxn>
                <a:cxn ang="0">
                  <a:pos x="467" y="146"/>
                </a:cxn>
                <a:cxn ang="0">
                  <a:pos x="427" y="196"/>
                </a:cxn>
                <a:cxn ang="0">
                  <a:pos x="379" y="244"/>
                </a:cxn>
                <a:cxn ang="0">
                  <a:pos x="328" y="292"/>
                </a:cxn>
                <a:cxn ang="0">
                  <a:pos x="282" y="342"/>
                </a:cxn>
                <a:cxn ang="0">
                  <a:pos x="236" y="390"/>
                </a:cxn>
                <a:cxn ang="0">
                  <a:pos x="191" y="438"/>
                </a:cxn>
                <a:cxn ang="0">
                  <a:pos x="149" y="488"/>
                </a:cxn>
                <a:cxn ang="0">
                  <a:pos x="110" y="536"/>
                </a:cxn>
                <a:cxn ang="0">
                  <a:pos x="71" y="584"/>
                </a:cxn>
                <a:cxn ang="0">
                  <a:pos x="0" y="0"/>
                </a:cxn>
                <a:cxn ang="0">
                  <a:pos x="2773" y="584"/>
                </a:cxn>
                <a:cxn ang="0">
                  <a:pos x="2741" y="492"/>
                </a:cxn>
                <a:cxn ang="0">
                  <a:pos x="2722" y="438"/>
                </a:cxn>
                <a:cxn ang="0">
                  <a:pos x="2697" y="384"/>
                </a:cxn>
                <a:cxn ang="0">
                  <a:pos x="2651" y="309"/>
                </a:cxn>
                <a:cxn ang="0">
                  <a:pos x="2607" y="254"/>
                </a:cxn>
                <a:cxn ang="0">
                  <a:pos x="2563" y="215"/>
                </a:cxn>
                <a:cxn ang="0">
                  <a:pos x="2517" y="179"/>
                </a:cxn>
                <a:cxn ang="0">
                  <a:pos x="2473" y="136"/>
                </a:cxn>
                <a:cxn ang="0">
                  <a:pos x="2427" y="62"/>
                </a:cxn>
                <a:cxn ang="0">
                  <a:pos x="2412" y="0"/>
                </a:cxn>
                <a:cxn ang="0">
                  <a:pos x="6382" y="584"/>
                </a:cxn>
                <a:cxn ang="0">
                  <a:pos x="444" y="0"/>
                </a:cxn>
                <a:cxn ang="0">
                  <a:pos x="407" y="98"/>
                </a:cxn>
                <a:cxn ang="0">
                  <a:pos x="359" y="131"/>
                </a:cxn>
                <a:cxn ang="0">
                  <a:pos x="315" y="150"/>
                </a:cxn>
                <a:cxn ang="0">
                  <a:pos x="225" y="175"/>
                </a:cxn>
                <a:cxn ang="0">
                  <a:pos x="179" y="196"/>
                </a:cxn>
                <a:cxn ang="0">
                  <a:pos x="91" y="244"/>
                </a:cxn>
                <a:cxn ang="0">
                  <a:pos x="45" y="267"/>
                </a:cxn>
                <a:cxn ang="0">
                  <a:pos x="0" y="0"/>
                </a:cxn>
                <a:cxn ang="0">
                  <a:pos x="2607" y="0"/>
                </a:cxn>
                <a:cxn ang="0">
                  <a:pos x="2600" y="50"/>
                </a:cxn>
                <a:cxn ang="0">
                  <a:pos x="2517" y="62"/>
                </a:cxn>
                <a:cxn ang="0">
                  <a:pos x="2494" y="0"/>
                </a:cxn>
                <a:cxn ang="0">
                  <a:pos x="2952" y="584"/>
                </a:cxn>
                <a:cxn ang="0">
                  <a:pos x="2923" y="488"/>
                </a:cxn>
                <a:cxn ang="0">
                  <a:pos x="2908" y="438"/>
                </a:cxn>
                <a:cxn ang="0">
                  <a:pos x="2876" y="359"/>
                </a:cxn>
                <a:cxn ang="0">
                  <a:pos x="2844" y="292"/>
                </a:cxn>
                <a:cxn ang="0">
                  <a:pos x="2816" y="244"/>
                </a:cxn>
                <a:cxn ang="0">
                  <a:pos x="2787" y="184"/>
                </a:cxn>
                <a:cxn ang="0">
                  <a:pos x="2770" y="98"/>
                </a:cxn>
                <a:cxn ang="0">
                  <a:pos x="2773" y="0"/>
                </a:cxn>
                <a:cxn ang="0">
                  <a:pos x="6382" y="584"/>
                </a:cxn>
              </a:cxnLst>
              <a:rect l="0" t="0" r="r" b="b"/>
              <a:pathLst>
                <a:path w="6382" h="584">
                  <a:moveTo>
                    <a:pt x="550" y="0"/>
                  </a:moveTo>
                  <a:lnTo>
                    <a:pt x="540" y="35"/>
                  </a:lnTo>
                  <a:lnTo>
                    <a:pt x="522" y="50"/>
                  </a:lnTo>
                  <a:lnTo>
                    <a:pt x="495" y="98"/>
                  </a:lnTo>
                  <a:lnTo>
                    <a:pt x="494" y="100"/>
                  </a:lnTo>
                  <a:lnTo>
                    <a:pt x="467" y="146"/>
                  </a:lnTo>
                  <a:lnTo>
                    <a:pt x="450" y="171"/>
                  </a:lnTo>
                  <a:lnTo>
                    <a:pt x="427" y="196"/>
                  </a:lnTo>
                  <a:lnTo>
                    <a:pt x="405" y="221"/>
                  </a:lnTo>
                  <a:lnTo>
                    <a:pt x="379" y="244"/>
                  </a:lnTo>
                  <a:lnTo>
                    <a:pt x="359" y="265"/>
                  </a:lnTo>
                  <a:lnTo>
                    <a:pt x="328" y="292"/>
                  </a:lnTo>
                  <a:lnTo>
                    <a:pt x="315" y="307"/>
                  </a:lnTo>
                  <a:lnTo>
                    <a:pt x="282" y="342"/>
                  </a:lnTo>
                  <a:lnTo>
                    <a:pt x="269" y="353"/>
                  </a:lnTo>
                  <a:lnTo>
                    <a:pt x="236" y="390"/>
                  </a:lnTo>
                  <a:lnTo>
                    <a:pt x="225" y="403"/>
                  </a:lnTo>
                  <a:lnTo>
                    <a:pt x="191" y="438"/>
                  </a:lnTo>
                  <a:lnTo>
                    <a:pt x="181" y="451"/>
                  </a:lnTo>
                  <a:lnTo>
                    <a:pt x="149" y="488"/>
                  </a:lnTo>
                  <a:lnTo>
                    <a:pt x="135" y="505"/>
                  </a:lnTo>
                  <a:lnTo>
                    <a:pt x="110" y="536"/>
                  </a:lnTo>
                  <a:lnTo>
                    <a:pt x="91" y="563"/>
                  </a:lnTo>
                  <a:lnTo>
                    <a:pt x="71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550" y="0"/>
                  </a:lnTo>
                  <a:close/>
                  <a:moveTo>
                    <a:pt x="2773" y="584"/>
                  </a:moveTo>
                  <a:lnTo>
                    <a:pt x="2757" y="536"/>
                  </a:lnTo>
                  <a:lnTo>
                    <a:pt x="2741" y="492"/>
                  </a:lnTo>
                  <a:lnTo>
                    <a:pt x="2741" y="488"/>
                  </a:lnTo>
                  <a:lnTo>
                    <a:pt x="2722" y="438"/>
                  </a:lnTo>
                  <a:lnTo>
                    <a:pt x="2701" y="390"/>
                  </a:lnTo>
                  <a:lnTo>
                    <a:pt x="2697" y="384"/>
                  </a:lnTo>
                  <a:lnTo>
                    <a:pt x="2674" y="342"/>
                  </a:lnTo>
                  <a:lnTo>
                    <a:pt x="2651" y="309"/>
                  </a:lnTo>
                  <a:lnTo>
                    <a:pt x="2641" y="292"/>
                  </a:lnTo>
                  <a:lnTo>
                    <a:pt x="2607" y="254"/>
                  </a:lnTo>
                  <a:lnTo>
                    <a:pt x="2598" y="244"/>
                  </a:lnTo>
                  <a:lnTo>
                    <a:pt x="2563" y="215"/>
                  </a:lnTo>
                  <a:lnTo>
                    <a:pt x="2540" y="196"/>
                  </a:lnTo>
                  <a:lnTo>
                    <a:pt x="2517" y="179"/>
                  </a:lnTo>
                  <a:lnTo>
                    <a:pt x="2483" y="146"/>
                  </a:lnTo>
                  <a:lnTo>
                    <a:pt x="2473" y="136"/>
                  </a:lnTo>
                  <a:lnTo>
                    <a:pt x="2442" y="98"/>
                  </a:lnTo>
                  <a:lnTo>
                    <a:pt x="2427" y="62"/>
                  </a:lnTo>
                  <a:lnTo>
                    <a:pt x="2423" y="50"/>
                  </a:lnTo>
                  <a:lnTo>
                    <a:pt x="2412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773" y="584"/>
                  </a:lnTo>
                  <a:close/>
                  <a:moveTo>
                    <a:pt x="444" y="0"/>
                  </a:moveTo>
                  <a:lnTo>
                    <a:pt x="435" y="50"/>
                  </a:lnTo>
                  <a:lnTo>
                    <a:pt x="407" y="98"/>
                  </a:lnTo>
                  <a:lnTo>
                    <a:pt x="405" y="102"/>
                  </a:lnTo>
                  <a:lnTo>
                    <a:pt x="359" y="131"/>
                  </a:lnTo>
                  <a:lnTo>
                    <a:pt x="320" y="146"/>
                  </a:lnTo>
                  <a:lnTo>
                    <a:pt x="315" y="150"/>
                  </a:lnTo>
                  <a:lnTo>
                    <a:pt x="269" y="161"/>
                  </a:lnTo>
                  <a:lnTo>
                    <a:pt x="225" y="175"/>
                  </a:lnTo>
                  <a:lnTo>
                    <a:pt x="181" y="194"/>
                  </a:lnTo>
                  <a:lnTo>
                    <a:pt x="179" y="196"/>
                  </a:lnTo>
                  <a:lnTo>
                    <a:pt x="135" y="219"/>
                  </a:lnTo>
                  <a:lnTo>
                    <a:pt x="91" y="244"/>
                  </a:lnTo>
                  <a:lnTo>
                    <a:pt x="91" y="244"/>
                  </a:lnTo>
                  <a:lnTo>
                    <a:pt x="45" y="267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444" y="0"/>
                  </a:lnTo>
                  <a:close/>
                  <a:moveTo>
                    <a:pt x="2607" y="0"/>
                  </a:moveTo>
                  <a:lnTo>
                    <a:pt x="2607" y="4"/>
                  </a:lnTo>
                  <a:lnTo>
                    <a:pt x="2600" y="50"/>
                  </a:lnTo>
                  <a:lnTo>
                    <a:pt x="2563" y="83"/>
                  </a:lnTo>
                  <a:lnTo>
                    <a:pt x="2517" y="62"/>
                  </a:lnTo>
                  <a:lnTo>
                    <a:pt x="2506" y="50"/>
                  </a:lnTo>
                  <a:lnTo>
                    <a:pt x="2494" y="0"/>
                  </a:lnTo>
                  <a:lnTo>
                    <a:pt x="2607" y="0"/>
                  </a:lnTo>
                  <a:close/>
                  <a:moveTo>
                    <a:pt x="2952" y="584"/>
                  </a:moveTo>
                  <a:lnTo>
                    <a:pt x="2939" y="536"/>
                  </a:lnTo>
                  <a:lnTo>
                    <a:pt x="2923" y="488"/>
                  </a:lnTo>
                  <a:lnTo>
                    <a:pt x="2922" y="482"/>
                  </a:lnTo>
                  <a:lnTo>
                    <a:pt x="2908" y="438"/>
                  </a:lnTo>
                  <a:lnTo>
                    <a:pt x="2890" y="390"/>
                  </a:lnTo>
                  <a:lnTo>
                    <a:pt x="2876" y="359"/>
                  </a:lnTo>
                  <a:lnTo>
                    <a:pt x="2869" y="342"/>
                  </a:lnTo>
                  <a:lnTo>
                    <a:pt x="2844" y="292"/>
                  </a:lnTo>
                  <a:lnTo>
                    <a:pt x="2832" y="271"/>
                  </a:lnTo>
                  <a:lnTo>
                    <a:pt x="2816" y="244"/>
                  </a:lnTo>
                  <a:lnTo>
                    <a:pt x="2791" y="196"/>
                  </a:lnTo>
                  <a:lnTo>
                    <a:pt x="2787" y="184"/>
                  </a:lnTo>
                  <a:lnTo>
                    <a:pt x="2773" y="146"/>
                  </a:lnTo>
                  <a:lnTo>
                    <a:pt x="2770" y="98"/>
                  </a:lnTo>
                  <a:lnTo>
                    <a:pt x="2773" y="50"/>
                  </a:lnTo>
                  <a:lnTo>
                    <a:pt x="277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952" y="584"/>
                  </a:lnTo>
                  <a:close/>
                </a:path>
              </a:pathLst>
            </a:custGeom>
            <a:solidFill>
              <a:srgbClr val="7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6" name="Freeform 218"/>
            <p:cNvSpPr>
              <a:spLocks noEditPoints="1"/>
            </p:cNvSpPr>
            <p:nvPr/>
          </p:nvSpPr>
          <p:spPr bwMode="auto">
            <a:xfrm>
              <a:off x="1611" y="3055"/>
              <a:ext cx="3191" cy="292"/>
            </a:xfrm>
            <a:custGeom>
              <a:avLst/>
              <a:gdLst/>
              <a:ahLst/>
              <a:cxnLst>
                <a:cxn ang="0">
                  <a:pos x="435" y="50"/>
                </a:cxn>
                <a:cxn ang="0">
                  <a:pos x="405" y="102"/>
                </a:cxn>
                <a:cxn ang="0">
                  <a:pos x="320" y="146"/>
                </a:cxn>
                <a:cxn ang="0">
                  <a:pos x="269" y="161"/>
                </a:cxn>
                <a:cxn ang="0">
                  <a:pos x="181" y="194"/>
                </a:cxn>
                <a:cxn ang="0">
                  <a:pos x="135" y="219"/>
                </a:cxn>
                <a:cxn ang="0">
                  <a:pos x="91" y="244"/>
                </a:cxn>
                <a:cxn ang="0">
                  <a:pos x="0" y="288"/>
                </a:cxn>
                <a:cxn ang="0">
                  <a:pos x="444" y="0"/>
                </a:cxn>
                <a:cxn ang="0">
                  <a:pos x="2607" y="4"/>
                </a:cxn>
                <a:cxn ang="0">
                  <a:pos x="2563" y="83"/>
                </a:cxn>
                <a:cxn ang="0">
                  <a:pos x="2506" y="50"/>
                </a:cxn>
                <a:cxn ang="0">
                  <a:pos x="2607" y="0"/>
                </a:cxn>
                <a:cxn ang="0">
                  <a:pos x="2939" y="536"/>
                </a:cxn>
                <a:cxn ang="0">
                  <a:pos x="2922" y="482"/>
                </a:cxn>
                <a:cxn ang="0">
                  <a:pos x="2890" y="390"/>
                </a:cxn>
                <a:cxn ang="0">
                  <a:pos x="2869" y="342"/>
                </a:cxn>
                <a:cxn ang="0">
                  <a:pos x="2832" y="271"/>
                </a:cxn>
                <a:cxn ang="0">
                  <a:pos x="2791" y="196"/>
                </a:cxn>
                <a:cxn ang="0">
                  <a:pos x="2773" y="146"/>
                </a:cxn>
                <a:cxn ang="0">
                  <a:pos x="2773" y="50"/>
                </a:cxn>
                <a:cxn ang="0">
                  <a:pos x="6382" y="0"/>
                </a:cxn>
                <a:cxn ang="0">
                  <a:pos x="2952" y="584"/>
                </a:cxn>
                <a:cxn ang="0">
                  <a:pos x="4915" y="50"/>
                </a:cxn>
                <a:cxn ang="0">
                  <a:pos x="4987" y="98"/>
                </a:cxn>
                <a:cxn ang="0">
                  <a:pos x="5033" y="102"/>
                </a:cxn>
                <a:cxn ang="0">
                  <a:pos x="5079" y="98"/>
                </a:cxn>
                <a:cxn ang="0">
                  <a:pos x="5169" y="60"/>
                </a:cxn>
                <a:cxn ang="0">
                  <a:pos x="5183" y="0"/>
                </a:cxn>
                <a:cxn ang="0">
                  <a:pos x="6382" y="584"/>
                </a:cxn>
                <a:cxn ang="0">
                  <a:pos x="3166" y="536"/>
                </a:cxn>
                <a:cxn ang="0">
                  <a:pos x="3146" y="484"/>
                </a:cxn>
                <a:cxn ang="0">
                  <a:pos x="3113" y="390"/>
                </a:cxn>
                <a:cxn ang="0">
                  <a:pos x="3095" y="342"/>
                </a:cxn>
                <a:cxn ang="0">
                  <a:pos x="3065" y="244"/>
                </a:cxn>
                <a:cxn ang="0">
                  <a:pos x="3053" y="196"/>
                </a:cxn>
                <a:cxn ang="0">
                  <a:pos x="3053" y="98"/>
                </a:cxn>
                <a:cxn ang="0">
                  <a:pos x="3063" y="50"/>
                </a:cxn>
                <a:cxn ang="0">
                  <a:pos x="4899" y="0"/>
                </a:cxn>
              </a:cxnLst>
              <a:rect l="0" t="0" r="r" b="b"/>
              <a:pathLst>
                <a:path w="6382" h="584">
                  <a:moveTo>
                    <a:pt x="444" y="0"/>
                  </a:moveTo>
                  <a:lnTo>
                    <a:pt x="435" y="50"/>
                  </a:lnTo>
                  <a:lnTo>
                    <a:pt x="407" y="98"/>
                  </a:lnTo>
                  <a:lnTo>
                    <a:pt x="405" y="102"/>
                  </a:lnTo>
                  <a:lnTo>
                    <a:pt x="359" y="131"/>
                  </a:lnTo>
                  <a:lnTo>
                    <a:pt x="320" y="146"/>
                  </a:lnTo>
                  <a:lnTo>
                    <a:pt x="315" y="150"/>
                  </a:lnTo>
                  <a:lnTo>
                    <a:pt x="269" y="161"/>
                  </a:lnTo>
                  <a:lnTo>
                    <a:pt x="225" y="175"/>
                  </a:lnTo>
                  <a:lnTo>
                    <a:pt x="181" y="194"/>
                  </a:lnTo>
                  <a:lnTo>
                    <a:pt x="179" y="196"/>
                  </a:lnTo>
                  <a:lnTo>
                    <a:pt x="135" y="219"/>
                  </a:lnTo>
                  <a:lnTo>
                    <a:pt x="91" y="244"/>
                  </a:lnTo>
                  <a:lnTo>
                    <a:pt x="91" y="244"/>
                  </a:lnTo>
                  <a:lnTo>
                    <a:pt x="45" y="267"/>
                  </a:lnTo>
                  <a:lnTo>
                    <a:pt x="0" y="288"/>
                  </a:lnTo>
                  <a:lnTo>
                    <a:pt x="0" y="0"/>
                  </a:lnTo>
                  <a:lnTo>
                    <a:pt x="444" y="0"/>
                  </a:lnTo>
                  <a:close/>
                  <a:moveTo>
                    <a:pt x="2607" y="0"/>
                  </a:moveTo>
                  <a:lnTo>
                    <a:pt x="2607" y="4"/>
                  </a:lnTo>
                  <a:lnTo>
                    <a:pt x="2600" y="50"/>
                  </a:lnTo>
                  <a:lnTo>
                    <a:pt x="2563" y="83"/>
                  </a:lnTo>
                  <a:lnTo>
                    <a:pt x="2517" y="62"/>
                  </a:lnTo>
                  <a:lnTo>
                    <a:pt x="2506" y="50"/>
                  </a:lnTo>
                  <a:lnTo>
                    <a:pt x="2494" y="0"/>
                  </a:lnTo>
                  <a:lnTo>
                    <a:pt x="2607" y="0"/>
                  </a:lnTo>
                  <a:close/>
                  <a:moveTo>
                    <a:pt x="2952" y="584"/>
                  </a:moveTo>
                  <a:lnTo>
                    <a:pt x="2939" y="536"/>
                  </a:lnTo>
                  <a:lnTo>
                    <a:pt x="2923" y="488"/>
                  </a:lnTo>
                  <a:lnTo>
                    <a:pt x="2922" y="482"/>
                  </a:lnTo>
                  <a:lnTo>
                    <a:pt x="2908" y="438"/>
                  </a:lnTo>
                  <a:lnTo>
                    <a:pt x="2890" y="390"/>
                  </a:lnTo>
                  <a:lnTo>
                    <a:pt x="2876" y="359"/>
                  </a:lnTo>
                  <a:lnTo>
                    <a:pt x="2869" y="342"/>
                  </a:lnTo>
                  <a:lnTo>
                    <a:pt x="2844" y="292"/>
                  </a:lnTo>
                  <a:lnTo>
                    <a:pt x="2832" y="271"/>
                  </a:lnTo>
                  <a:lnTo>
                    <a:pt x="2816" y="244"/>
                  </a:lnTo>
                  <a:lnTo>
                    <a:pt x="2791" y="196"/>
                  </a:lnTo>
                  <a:lnTo>
                    <a:pt x="2787" y="184"/>
                  </a:lnTo>
                  <a:lnTo>
                    <a:pt x="2773" y="146"/>
                  </a:lnTo>
                  <a:lnTo>
                    <a:pt x="2770" y="98"/>
                  </a:lnTo>
                  <a:lnTo>
                    <a:pt x="2773" y="50"/>
                  </a:lnTo>
                  <a:lnTo>
                    <a:pt x="277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2952" y="584"/>
                  </a:lnTo>
                  <a:close/>
                  <a:moveTo>
                    <a:pt x="4899" y="0"/>
                  </a:moveTo>
                  <a:lnTo>
                    <a:pt x="4915" y="50"/>
                  </a:lnTo>
                  <a:lnTo>
                    <a:pt x="4945" y="79"/>
                  </a:lnTo>
                  <a:lnTo>
                    <a:pt x="4987" y="98"/>
                  </a:lnTo>
                  <a:lnTo>
                    <a:pt x="4989" y="98"/>
                  </a:lnTo>
                  <a:lnTo>
                    <a:pt x="5033" y="102"/>
                  </a:lnTo>
                  <a:lnTo>
                    <a:pt x="5074" y="98"/>
                  </a:lnTo>
                  <a:lnTo>
                    <a:pt x="5079" y="98"/>
                  </a:lnTo>
                  <a:lnTo>
                    <a:pt x="5123" y="87"/>
                  </a:lnTo>
                  <a:lnTo>
                    <a:pt x="5169" y="60"/>
                  </a:lnTo>
                  <a:lnTo>
                    <a:pt x="5175" y="50"/>
                  </a:lnTo>
                  <a:lnTo>
                    <a:pt x="5183" y="0"/>
                  </a:lnTo>
                  <a:lnTo>
                    <a:pt x="6382" y="0"/>
                  </a:lnTo>
                  <a:lnTo>
                    <a:pt x="6382" y="584"/>
                  </a:lnTo>
                  <a:lnTo>
                    <a:pt x="3183" y="584"/>
                  </a:lnTo>
                  <a:lnTo>
                    <a:pt x="3166" y="536"/>
                  </a:lnTo>
                  <a:lnTo>
                    <a:pt x="3148" y="488"/>
                  </a:lnTo>
                  <a:lnTo>
                    <a:pt x="3146" y="484"/>
                  </a:lnTo>
                  <a:lnTo>
                    <a:pt x="3130" y="438"/>
                  </a:lnTo>
                  <a:lnTo>
                    <a:pt x="3113" y="390"/>
                  </a:lnTo>
                  <a:lnTo>
                    <a:pt x="3102" y="357"/>
                  </a:lnTo>
                  <a:lnTo>
                    <a:pt x="3095" y="342"/>
                  </a:lnTo>
                  <a:lnTo>
                    <a:pt x="3079" y="292"/>
                  </a:lnTo>
                  <a:lnTo>
                    <a:pt x="3065" y="244"/>
                  </a:lnTo>
                  <a:lnTo>
                    <a:pt x="3056" y="209"/>
                  </a:lnTo>
                  <a:lnTo>
                    <a:pt x="3053" y="196"/>
                  </a:lnTo>
                  <a:lnTo>
                    <a:pt x="3047" y="146"/>
                  </a:lnTo>
                  <a:lnTo>
                    <a:pt x="3053" y="98"/>
                  </a:lnTo>
                  <a:lnTo>
                    <a:pt x="3056" y="81"/>
                  </a:lnTo>
                  <a:lnTo>
                    <a:pt x="3063" y="50"/>
                  </a:lnTo>
                  <a:lnTo>
                    <a:pt x="3072" y="0"/>
                  </a:lnTo>
                  <a:lnTo>
                    <a:pt x="4899" y="0"/>
                  </a:lnTo>
                  <a:close/>
                </a:path>
              </a:pathLst>
            </a:custGeom>
            <a:solidFill>
              <a:srgbClr val="8E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7" name="Freeform 219"/>
            <p:cNvSpPr>
              <a:spLocks noEditPoints="1"/>
            </p:cNvSpPr>
            <p:nvPr/>
          </p:nvSpPr>
          <p:spPr bwMode="auto">
            <a:xfrm>
              <a:off x="3135" y="3055"/>
              <a:ext cx="1667" cy="292"/>
            </a:xfrm>
            <a:custGeom>
              <a:avLst/>
              <a:gdLst/>
              <a:ahLst/>
              <a:cxnLst>
                <a:cxn ang="0">
                  <a:pos x="1868" y="50"/>
                </a:cxn>
                <a:cxn ang="0">
                  <a:pos x="1940" y="98"/>
                </a:cxn>
                <a:cxn ang="0">
                  <a:pos x="1986" y="102"/>
                </a:cxn>
                <a:cxn ang="0">
                  <a:pos x="2032" y="98"/>
                </a:cxn>
                <a:cxn ang="0">
                  <a:pos x="2122" y="60"/>
                </a:cxn>
                <a:cxn ang="0">
                  <a:pos x="2136" y="0"/>
                </a:cxn>
                <a:cxn ang="0">
                  <a:pos x="3335" y="584"/>
                </a:cxn>
                <a:cxn ang="0">
                  <a:pos x="119" y="536"/>
                </a:cxn>
                <a:cxn ang="0">
                  <a:pos x="99" y="484"/>
                </a:cxn>
                <a:cxn ang="0">
                  <a:pos x="66" y="390"/>
                </a:cxn>
                <a:cxn ang="0">
                  <a:pos x="48" y="342"/>
                </a:cxn>
                <a:cxn ang="0">
                  <a:pos x="18" y="244"/>
                </a:cxn>
                <a:cxn ang="0">
                  <a:pos x="6" y="196"/>
                </a:cxn>
                <a:cxn ang="0">
                  <a:pos x="6" y="98"/>
                </a:cxn>
                <a:cxn ang="0">
                  <a:pos x="16" y="50"/>
                </a:cxn>
                <a:cxn ang="0">
                  <a:pos x="1852" y="0"/>
                </a:cxn>
                <a:cxn ang="0">
                  <a:pos x="665" y="50"/>
                </a:cxn>
                <a:cxn ang="0">
                  <a:pos x="716" y="98"/>
                </a:cxn>
                <a:cxn ang="0">
                  <a:pos x="773" y="119"/>
                </a:cxn>
                <a:cxn ang="0">
                  <a:pos x="833" y="98"/>
                </a:cxn>
                <a:cxn ang="0">
                  <a:pos x="872" y="50"/>
                </a:cxn>
                <a:cxn ang="0">
                  <a:pos x="1088" y="0"/>
                </a:cxn>
                <a:cxn ang="0">
                  <a:pos x="1134" y="96"/>
                </a:cxn>
                <a:cxn ang="0">
                  <a:pos x="1180" y="50"/>
                </a:cxn>
                <a:cxn ang="0">
                  <a:pos x="1304" y="0"/>
                </a:cxn>
                <a:cxn ang="0">
                  <a:pos x="1312" y="54"/>
                </a:cxn>
                <a:cxn ang="0">
                  <a:pos x="1332" y="0"/>
                </a:cxn>
                <a:cxn ang="0">
                  <a:pos x="1537" y="40"/>
                </a:cxn>
                <a:cxn ang="0">
                  <a:pos x="1560" y="98"/>
                </a:cxn>
                <a:cxn ang="0">
                  <a:pos x="1599" y="146"/>
                </a:cxn>
                <a:cxn ang="0">
                  <a:pos x="1631" y="196"/>
                </a:cxn>
                <a:cxn ang="0">
                  <a:pos x="1673" y="288"/>
                </a:cxn>
                <a:cxn ang="0">
                  <a:pos x="1696" y="342"/>
                </a:cxn>
                <a:cxn ang="0">
                  <a:pos x="1719" y="390"/>
                </a:cxn>
                <a:cxn ang="0">
                  <a:pos x="1762" y="472"/>
                </a:cxn>
                <a:cxn ang="0">
                  <a:pos x="1808" y="536"/>
                </a:cxn>
                <a:cxn ang="0">
                  <a:pos x="1850" y="584"/>
                </a:cxn>
                <a:cxn ang="0">
                  <a:pos x="504" y="538"/>
                </a:cxn>
                <a:cxn ang="0">
                  <a:pos x="469" y="488"/>
                </a:cxn>
                <a:cxn ang="0">
                  <a:pos x="432" y="438"/>
                </a:cxn>
                <a:cxn ang="0">
                  <a:pos x="393" y="390"/>
                </a:cxn>
                <a:cxn ang="0">
                  <a:pos x="357" y="342"/>
                </a:cxn>
                <a:cxn ang="0">
                  <a:pos x="324" y="288"/>
                </a:cxn>
                <a:cxn ang="0">
                  <a:pos x="289" y="196"/>
                </a:cxn>
                <a:cxn ang="0">
                  <a:pos x="280" y="121"/>
                </a:cxn>
                <a:cxn ang="0">
                  <a:pos x="274" y="50"/>
                </a:cxn>
                <a:cxn ang="0">
                  <a:pos x="640" y="0"/>
                </a:cxn>
                <a:cxn ang="0">
                  <a:pos x="3097" y="50"/>
                </a:cxn>
                <a:cxn ang="0">
                  <a:pos x="3155" y="58"/>
                </a:cxn>
                <a:cxn ang="0">
                  <a:pos x="3167" y="0"/>
                </a:cxn>
                <a:cxn ang="0">
                  <a:pos x="3335" y="584"/>
                </a:cxn>
                <a:cxn ang="0">
                  <a:pos x="2167" y="580"/>
                </a:cxn>
                <a:cxn ang="0">
                  <a:pos x="2227" y="536"/>
                </a:cxn>
                <a:cxn ang="0">
                  <a:pos x="2283" y="488"/>
                </a:cxn>
                <a:cxn ang="0">
                  <a:pos x="2338" y="438"/>
                </a:cxn>
                <a:cxn ang="0">
                  <a:pos x="2386" y="390"/>
                </a:cxn>
                <a:cxn ang="0">
                  <a:pos x="2421" y="342"/>
                </a:cxn>
                <a:cxn ang="0">
                  <a:pos x="2442" y="292"/>
                </a:cxn>
                <a:cxn ang="0">
                  <a:pos x="2458" y="196"/>
                </a:cxn>
                <a:cxn ang="0">
                  <a:pos x="2444" y="98"/>
                </a:cxn>
                <a:cxn ang="0">
                  <a:pos x="2428" y="50"/>
                </a:cxn>
                <a:cxn ang="0">
                  <a:pos x="3091" y="0"/>
                </a:cxn>
              </a:cxnLst>
              <a:rect l="0" t="0" r="r" b="b"/>
              <a:pathLst>
                <a:path w="3335" h="584">
                  <a:moveTo>
                    <a:pt x="1852" y="0"/>
                  </a:moveTo>
                  <a:lnTo>
                    <a:pt x="1868" y="50"/>
                  </a:lnTo>
                  <a:lnTo>
                    <a:pt x="1898" y="79"/>
                  </a:lnTo>
                  <a:lnTo>
                    <a:pt x="1940" y="98"/>
                  </a:lnTo>
                  <a:lnTo>
                    <a:pt x="1942" y="98"/>
                  </a:lnTo>
                  <a:lnTo>
                    <a:pt x="1986" y="102"/>
                  </a:lnTo>
                  <a:lnTo>
                    <a:pt x="2027" y="98"/>
                  </a:lnTo>
                  <a:lnTo>
                    <a:pt x="2032" y="98"/>
                  </a:lnTo>
                  <a:lnTo>
                    <a:pt x="2076" y="87"/>
                  </a:lnTo>
                  <a:lnTo>
                    <a:pt x="2122" y="60"/>
                  </a:lnTo>
                  <a:lnTo>
                    <a:pt x="2128" y="50"/>
                  </a:lnTo>
                  <a:lnTo>
                    <a:pt x="2136" y="0"/>
                  </a:lnTo>
                  <a:lnTo>
                    <a:pt x="3335" y="0"/>
                  </a:lnTo>
                  <a:lnTo>
                    <a:pt x="3335" y="584"/>
                  </a:lnTo>
                  <a:lnTo>
                    <a:pt x="136" y="584"/>
                  </a:lnTo>
                  <a:lnTo>
                    <a:pt x="119" y="536"/>
                  </a:lnTo>
                  <a:lnTo>
                    <a:pt x="101" y="488"/>
                  </a:lnTo>
                  <a:lnTo>
                    <a:pt x="99" y="484"/>
                  </a:lnTo>
                  <a:lnTo>
                    <a:pt x="83" y="438"/>
                  </a:lnTo>
                  <a:lnTo>
                    <a:pt x="66" y="390"/>
                  </a:lnTo>
                  <a:lnTo>
                    <a:pt x="55" y="357"/>
                  </a:lnTo>
                  <a:lnTo>
                    <a:pt x="48" y="342"/>
                  </a:lnTo>
                  <a:lnTo>
                    <a:pt x="32" y="292"/>
                  </a:lnTo>
                  <a:lnTo>
                    <a:pt x="18" y="244"/>
                  </a:lnTo>
                  <a:lnTo>
                    <a:pt x="9" y="209"/>
                  </a:lnTo>
                  <a:lnTo>
                    <a:pt x="6" y="196"/>
                  </a:lnTo>
                  <a:lnTo>
                    <a:pt x="0" y="146"/>
                  </a:lnTo>
                  <a:lnTo>
                    <a:pt x="6" y="98"/>
                  </a:lnTo>
                  <a:lnTo>
                    <a:pt x="9" y="81"/>
                  </a:lnTo>
                  <a:lnTo>
                    <a:pt x="16" y="50"/>
                  </a:lnTo>
                  <a:lnTo>
                    <a:pt x="25" y="0"/>
                  </a:lnTo>
                  <a:lnTo>
                    <a:pt x="1852" y="0"/>
                  </a:lnTo>
                  <a:close/>
                  <a:moveTo>
                    <a:pt x="640" y="0"/>
                  </a:moveTo>
                  <a:lnTo>
                    <a:pt x="665" y="50"/>
                  </a:lnTo>
                  <a:lnTo>
                    <a:pt x="683" y="65"/>
                  </a:lnTo>
                  <a:lnTo>
                    <a:pt x="716" y="98"/>
                  </a:lnTo>
                  <a:lnTo>
                    <a:pt x="729" y="106"/>
                  </a:lnTo>
                  <a:lnTo>
                    <a:pt x="773" y="119"/>
                  </a:lnTo>
                  <a:lnTo>
                    <a:pt x="819" y="108"/>
                  </a:lnTo>
                  <a:lnTo>
                    <a:pt x="833" y="98"/>
                  </a:lnTo>
                  <a:lnTo>
                    <a:pt x="863" y="65"/>
                  </a:lnTo>
                  <a:lnTo>
                    <a:pt x="872" y="50"/>
                  </a:lnTo>
                  <a:lnTo>
                    <a:pt x="884" y="0"/>
                  </a:lnTo>
                  <a:lnTo>
                    <a:pt x="1088" y="0"/>
                  </a:lnTo>
                  <a:lnTo>
                    <a:pt x="1097" y="50"/>
                  </a:lnTo>
                  <a:lnTo>
                    <a:pt x="1134" y="96"/>
                  </a:lnTo>
                  <a:lnTo>
                    <a:pt x="1178" y="58"/>
                  </a:lnTo>
                  <a:lnTo>
                    <a:pt x="1180" y="50"/>
                  </a:lnTo>
                  <a:lnTo>
                    <a:pt x="1182" y="0"/>
                  </a:lnTo>
                  <a:lnTo>
                    <a:pt x="1304" y="0"/>
                  </a:lnTo>
                  <a:lnTo>
                    <a:pt x="1309" y="50"/>
                  </a:lnTo>
                  <a:lnTo>
                    <a:pt x="1312" y="54"/>
                  </a:lnTo>
                  <a:lnTo>
                    <a:pt x="1319" y="50"/>
                  </a:lnTo>
                  <a:lnTo>
                    <a:pt x="1332" y="0"/>
                  </a:lnTo>
                  <a:lnTo>
                    <a:pt x="1532" y="0"/>
                  </a:lnTo>
                  <a:lnTo>
                    <a:pt x="1537" y="40"/>
                  </a:lnTo>
                  <a:lnTo>
                    <a:pt x="1539" y="50"/>
                  </a:lnTo>
                  <a:lnTo>
                    <a:pt x="1560" y="98"/>
                  </a:lnTo>
                  <a:lnTo>
                    <a:pt x="1583" y="135"/>
                  </a:lnTo>
                  <a:lnTo>
                    <a:pt x="1599" y="146"/>
                  </a:lnTo>
                  <a:lnTo>
                    <a:pt x="1627" y="188"/>
                  </a:lnTo>
                  <a:lnTo>
                    <a:pt x="1631" y="196"/>
                  </a:lnTo>
                  <a:lnTo>
                    <a:pt x="1654" y="244"/>
                  </a:lnTo>
                  <a:lnTo>
                    <a:pt x="1673" y="288"/>
                  </a:lnTo>
                  <a:lnTo>
                    <a:pt x="1675" y="292"/>
                  </a:lnTo>
                  <a:lnTo>
                    <a:pt x="1696" y="342"/>
                  </a:lnTo>
                  <a:lnTo>
                    <a:pt x="1717" y="386"/>
                  </a:lnTo>
                  <a:lnTo>
                    <a:pt x="1719" y="390"/>
                  </a:lnTo>
                  <a:lnTo>
                    <a:pt x="1744" y="438"/>
                  </a:lnTo>
                  <a:lnTo>
                    <a:pt x="1762" y="472"/>
                  </a:lnTo>
                  <a:lnTo>
                    <a:pt x="1772" y="488"/>
                  </a:lnTo>
                  <a:lnTo>
                    <a:pt x="1808" y="536"/>
                  </a:lnTo>
                  <a:lnTo>
                    <a:pt x="1808" y="536"/>
                  </a:lnTo>
                  <a:lnTo>
                    <a:pt x="1850" y="584"/>
                  </a:lnTo>
                  <a:lnTo>
                    <a:pt x="534" y="584"/>
                  </a:lnTo>
                  <a:lnTo>
                    <a:pt x="504" y="538"/>
                  </a:lnTo>
                  <a:lnTo>
                    <a:pt x="502" y="536"/>
                  </a:lnTo>
                  <a:lnTo>
                    <a:pt x="469" y="488"/>
                  </a:lnTo>
                  <a:lnTo>
                    <a:pt x="458" y="476"/>
                  </a:lnTo>
                  <a:lnTo>
                    <a:pt x="432" y="438"/>
                  </a:lnTo>
                  <a:lnTo>
                    <a:pt x="414" y="417"/>
                  </a:lnTo>
                  <a:lnTo>
                    <a:pt x="393" y="390"/>
                  </a:lnTo>
                  <a:lnTo>
                    <a:pt x="368" y="359"/>
                  </a:lnTo>
                  <a:lnTo>
                    <a:pt x="357" y="342"/>
                  </a:lnTo>
                  <a:lnTo>
                    <a:pt x="327" y="292"/>
                  </a:lnTo>
                  <a:lnTo>
                    <a:pt x="324" y="288"/>
                  </a:lnTo>
                  <a:lnTo>
                    <a:pt x="304" y="244"/>
                  </a:lnTo>
                  <a:lnTo>
                    <a:pt x="289" y="196"/>
                  </a:lnTo>
                  <a:lnTo>
                    <a:pt x="281" y="146"/>
                  </a:lnTo>
                  <a:lnTo>
                    <a:pt x="280" y="121"/>
                  </a:lnTo>
                  <a:lnTo>
                    <a:pt x="278" y="98"/>
                  </a:lnTo>
                  <a:lnTo>
                    <a:pt x="274" y="50"/>
                  </a:lnTo>
                  <a:lnTo>
                    <a:pt x="269" y="0"/>
                  </a:lnTo>
                  <a:lnTo>
                    <a:pt x="640" y="0"/>
                  </a:lnTo>
                  <a:close/>
                  <a:moveTo>
                    <a:pt x="3091" y="0"/>
                  </a:moveTo>
                  <a:lnTo>
                    <a:pt x="3097" y="50"/>
                  </a:lnTo>
                  <a:lnTo>
                    <a:pt x="3111" y="71"/>
                  </a:lnTo>
                  <a:lnTo>
                    <a:pt x="3155" y="58"/>
                  </a:lnTo>
                  <a:lnTo>
                    <a:pt x="3160" y="50"/>
                  </a:lnTo>
                  <a:lnTo>
                    <a:pt x="3167" y="0"/>
                  </a:lnTo>
                  <a:lnTo>
                    <a:pt x="3335" y="0"/>
                  </a:lnTo>
                  <a:lnTo>
                    <a:pt x="3335" y="584"/>
                  </a:lnTo>
                  <a:lnTo>
                    <a:pt x="2158" y="584"/>
                  </a:lnTo>
                  <a:lnTo>
                    <a:pt x="2167" y="580"/>
                  </a:lnTo>
                  <a:lnTo>
                    <a:pt x="2211" y="549"/>
                  </a:lnTo>
                  <a:lnTo>
                    <a:pt x="2227" y="536"/>
                  </a:lnTo>
                  <a:lnTo>
                    <a:pt x="2257" y="513"/>
                  </a:lnTo>
                  <a:lnTo>
                    <a:pt x="2283" y="488"/>
                  </a:lnTo>
                  <a:lnTo>
                    <a:pt x="2301" y="472"/>
                  </a:lnTo>
                  <a:lnTo>
                    <a:pt x="2338" y="438"/>
                  </a:lnTo>
                  <a:lnTo>
                    <a:pt x="2347" y="430"/>
                  </a:lnTo>
                  <a:lnTo>
                    <a:pt x="2386" y="390"/>
                  </a:lnTo>
                  <a:lnTo>
                    <a:pt x="2391" y="382"/>
                  </a:lnTo>
                  <a:lnTo>
                    <a:pt x="2421" y="342"/>
                  </a:lnTo>
                  <a:lnTo>
                    <a:pt x="2437" y="305"/>
                  </a:lnTo>
                  <a:lnTo>
                    <a:pt x="2442" y="292"/>
                  </a:lnTo>
                  <a:lnTo>
                    <a:pt x="2455" y="244"/>
                  </a:lnTo>
                  <a:lnTo>
                    <a:pt x="2458" y="196"/>
                  </a:lnTo>
                  <a:lnTo>
                    <a:pt x="2455" y="146"/>
                  </a:lnTo>
                  <a:lnTo>
                    <a:pt x="2444" y="98"/>
                  </a:lnTo>
                  <a:lnTo>
                    <a:pt x="2437" y="67"/>
                  </a:lnTo>
                  <a:lnTo>
                    <a:pt x="2428" y="50"/>
                  </a:lnTo>
                  <a:lnTo>
                    <a:pt x="2432" y="0"/>
                  </a:lnTo>
                  <a:lnTo>
                    <a:pt x="3091" y="0"/>
                  </a:lnTo>
                  <a:close/>
                </a:path>
              </a:pathLst>
            </a:custGeom>
            <a:solidFill>
              <a:srgbClr val="A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8" name="Freeform 220"/>
            <p:cNvSpPr>
              <a:spLocks noEditPoints="1"/>
            </p:cNvSpPr>
            <p:nvPr/>
          </p:nvSpPr>
          <p:spPr bwMode="auto">
            <a:xfrm>
              <a:off x="3269" y="3055"/>
              <a:ext cx="1533" cy="292"/>
            </a:xfrm>
            <a:custGeom>
              <a:avLst/>
              <a:gdLst/>
              <a:ahLst/>
              <a:cxnLst>
                <a:cxn ang="0">
                  <a:pos x="396" y="50"/>
                </a:cxn>
                <a:cxn ang="0">
                  <a:pos x="447" y="98"/>
                </a:cxn>
                <a:cxn ang="0">
                  <a:pos x="504" y="119"/>
                </a:cxn>
                <a:cxn ang="0">
                  <a:pos x="564" y="98"/>
                </a:cxn>
                <a:cxn ang="0">
                  <a:pos x="603" y="50"/>
                </a:cxn>
                <a:cxn ang="0">
                  <a:pos x="819" y="0"/>
                </a:cxn>
                <a:cxn ang="0">
                  <a:pos x="865" y="96"/>
                </a:cxn>
                <a:cxn ang="0">
                  <a:pos x="911" y="50"/>
                </a:cxn>
                <a:cxn ang="0">
                  <a:pos x="1035" y="0"/>
                </a:cxn>
                <a:cxn ang="0">
                  <a:pos x="1043" y="54"/>
                </a:cxn>
                <a:cxn ang="0">
                  <a:pos x="1063" y="0"/>
                </a:cxn>
                <a:cxn ang="0">
                  <a:pos x="1268" y="40"/>
                </a:cxn>
                <a:cxn ang="0">
                  <a:pos x="1291" y="98"/>
                </a:cxn>
                <a:cxn ang="0">
                  <a:pos x="1330" y="146"/>
                </a:cxn>
                <a:cxn ang="0">
                  <a:pos x="1362" y="196"/>
                </a:cxn>
                <a:cxn ang="0">
                  <a:pos x="1404" y="288"/>
                </a:cxn>
                <a:cxn ang="0">
                  <a:pos x="1427" y="342"/>
                </a:cxn>
                <a:cxn ang="0">
                  <a:pos x="1450" y="390"/>
                </a:cxn>
                <a:cxn ang="0">
                  <a:pos x="1493" y="472"/>
                </a:cxn>
                <a:cxn ang="0">
                  <a:pos x="1539" y="536"/>
                </a:cxn>
                <a:cxn ang="0">
                  <a:pos x="1581" y="584"/>
                </a:cxn>
                <a:cxn ang="0">
                  <a:pos x="235" y="538"/>
                </a:cxn>
                <a:cxn ang="0">
                  <a:pos x="200" y="488"/>
                </a:cxn>
                <a:cxn ang="0">
                  <a:pos x="163" y="438"/>
                </a:cxn>
                <a:cxn ang="0">
                  <a:pos x="124" y="390"/>
                </a:cxn>
                <a:cxn ang="0">
                  <a:pos x="88" y="342"/>
                </a:cxn>
                <a:cxn ang="0">
                  <a:pos x="55" y="288"/>
                </a:cxn>
                <a:cxn ang="0">
                  <a:pos x="20" y="196"/>
                </a:cxn>
                <a:cxn ang="0">
                  <a:pos x="11" y="121"/>
                </a:cxn>
                <a:cxn ang="0">
                  <a:pos x="5" y="50"/>
                </a:cxn>
                <a:cxn ang="0">
                  <a:pos x="371" y="0"/>
                </a:cxn>
                <a:cxn ang="0">
                  <a:pos x="2828" y="50"/>
                </a:cxn>
                <a:cxn ang="0">
                  <a:pos x="2886" y="58"/>
                </a:cxn>
                <a:cxn ang="0">
                  <a:pos x="2898" y="0"/>
                </a:cxn>
                <a:cxn ang="0">
                  <a:pos x="3066" y="584"/>
                </a:cxn>
                <a:cxn ang="0">
                  <a:pos x="1898" y="580"/>
                </a:cxn>
                <a:cxn ang="0">
                  <a:pos x="1958" y="536"/>
                </a:cxn>
                <a:cxn ang="0">
                  <a:pos x="2014" y="488"/>
                </a:cxn>
                <a:cxn ang="0">
                  <a:pos x="2069" y="438"/>
                </a:cxn>
                <a:cxn ang="0">
                  <a:pos x="2117" y="390"/>
                </a:cxn>
                <a:cxn ang="0">
                  <a:pos x="2152" y="342"/>
                </a:cxn>
                <a:cxn ang="0">
                  <a:pos x="2173" y="292"/>
                </a:cxn>
                <a:cxn ang="0">
                  <a:pos x="2189" y="196"/>
                </a:cxn>
                <a:cxn ang="0">
                  <a:pos x="2175" y="98"/>
                </a:cxn>
                <a:cxn ang="0">
                  <a:pos x="2159" y="50"/>
                </a:cxn>
                <a:cxn ang="0">
                  <a:pos x="2822" y="0"/>
                </a:cxn>
              </a:cxnLst>
              <a:rect l="0" t="0" r="r" b="b"/>
              <a:pathLst>
                <a:path w="3066" h="584">
                  <a:moveTo>
                    <a:pt x="371" y="0"/>
                  </a:moveTo>
                  <a:lnTo>
                    <a:pt x="396" y="50"/>
                  </a:lnTo>
                  <a:lnTo>
                    <a:pt x="414" y="65"/>
                  </a:lnTo>
                  <a:lnTo>
                    <a:pt x="447" y="98"/>
                  </a:lnTo>
                  <a:lnTo>
                    <a:pt x="460" y="106"/>
                  </a:lnTo>
                  <a:lnTo>
                    <a:pt x="504" y="119"/>
                  </a:lnTo>
                  <a:lnTo>
                    <a:pt x="550" y="108"/>
                  </a:lnTo>
                  <a:lnTo>
                    <a:pt x="564" y="98"/>
                  </a:lnTo>
                  <a:lnTo>
                    <a:pt x="594" y="65"/>
                  </a:lnTo>
                  <a:lnTo>
                    <a:pt x="603" y="50"/>
                  </a:lnTo>
                  <a:lnTo>
                    <a:pt x="615" y="0"/>
                  </a:lnTo>
                  <a:lnTo>
                    <a:pt x="819" y="0"/>
                  </a:lnTo>
                  <a:lnTo>
                    <a:pt x="828" y="50"/>
                  </a:lnTo>
                  <a:lnTo>
                    <a:pt x="865" y="96"/>
                  </a:lnTo>
                  <a:lnTo>
                    <a:pt x="909" y="58"/>
                  </a:lnTo>
                  <a:lnTo>
                    <a:pt x="911" y="50"/>
                  </a:lnTo>
                  <a:lnTo>
                    <a:pt x="913" y="0"/>
                  </a:lnTo>
                  <a:lnTo>
                    <a:pt x="1035" y="0"/>
                  </a:lnTo>
                  <a:lnTo>
                    <a:pt x="1040" y="50"/>
                  </a:lnTo>
                  <a:lnTo>
                    <a:pt x="1043" y="54"/>
                  </a:lnTo>
                  <a:lnTo>
                    <a:pt x="1050" y="50"/>
                  </a:lnTo>
                  <a:lnTo>
                    <a:pt x="1063" y="0"/>
                  </a:lnTo>
                  <a:lnTo>
                    <a:pt x="1263" y="0"/>
                  </a:lnTo>
                  <a:lnTo>
                    <a:pt x="1268" y="40"/>
                  </a:lnTo>
                  <a:lnTo>
                    <a:pt x="1270" y="50"/>
                  </a:lnTo>
                  <a:lnTo>
                    <a:pt x="1291" y="98"/>
                  </a:lnTo>
                  <a:lnTo>
                    <a:pt x="1314" y="135"/>
                  </a:lnTo>
                  <a:lnTo>
                    <a:pt x="1330" y="146"/>
                  </a:lnTo>
                  <a:lnTo>
                    <a:pt x="1358" y="188"/>
                  </a:lnTo>
                  <a:lnTo>
                    <a:pt x="1362" y="196"/>
                  </a:lnTo>
                  <a:lnTo>
                    <a:pt x="1385" y="244"/>
                  </a:lnTo>
                  <a:lnTo>
                    <a:pt x="1404" y="288"/>
                  </a:lnTo>
                  <a:lnTo>
                    <a:pt x="1406" y="292"/>
                  </a:lnTo>
                  <a:lnTo>
                    <a:pt x="1427" y="342"/>
                  </a:lnTo>
                  <a:lnTo>
                    <a:pt x="1448" y="386"/>
                  </a:lnTo>
                  <a:lnTo>
                    <a:pt x="1450" y="390"/>
                  </a:lnTo>
                  <a:lnTo>
                    <a:pt x="1475" y="438"/>
                  </a:lnTo>
                  <a:lnTo>
                    <a:pt x="1493" y="472"/>
                  </a:lnTo>
                  <a:lnTo>
                    <a:pt x="1503" y="488"/>
                  </a:lnTo>
                  <a:lnTo>
                    <a:pt x="1539" y="536"/>
                  </a:lnTo>
                  <a:lnTo>
                    <a:pt x="1539" y="536"/>
                  </a:lnTo>
                  <a:lnTo>
                    <a:pt x="1581" y="584"/>
                  </a:lnTo>
                  <a:lnTo>
                    <a:pt x="265" y="584"/>
                  </a:lnTo>
                  <a:lnTo>
                    <a:pt x="235" y="538"/>
                  </a:lnTo>
                  <a:lnTo>
                    <a:pt x="233" y="536"/>
                  </a:lnTo>
                  <a:lnTo>
                    <a:pt x="200" y="488"/>
                  </a:lnTo>
                  <a:lnTo>
                    <a:pt x="189" y="476"/>
                  </a:lnTo>
                  <a:lnTo>
                    <a:pt x="163" y="438"/>
                  </a:lnTo>
                  <a:lnTo>
                    <a:pt x="145" y="417"/>
                  </a:lnTo>
                  <a:lnTo>
                    <a:pt x="124" y="390"/>
                  </a:lnTo>
                  <a:lnTo>
                    <a:pt x="99" y="359"/>
                  </a:lnTo>
                  <a:lnTo>
                    <a:pt x="88" y="342"/>
                  </a:lnTo>
                  <a:lnTo>
                    <a:pt x="58" y="292"/>
                  </a:lnTo>
                  <a:lnTo>
                    <a:pt x="55" y="288"/>
                  </a:lnTo>
                  <a:lnTo>
                    <a:pt x="35" y="244"/>
                  </a:lnTo>
                  <a:lnTo>
                    <a:pt x="20" y="196"/>
                  </a:lnTo>
                  <a:lnTo>
                    <a:pt x="12" y="146"/>
                  </a:lnTo>
                  <a:lnTo>
                    <a:pt x="11" y="121"/>
                  </a:lnTo>
                  <a:lnTo>
                    <a:pt x="9" y="98"/>
                  </a:lnTo>
                  <a:lnTo>
                    <a:pt x="5" y="50"/>
                  </a:lnTo>
                  <a:lnTo>
                    <a:pt x="0" y="0"/>
                  </a:lnTo>
                  <a:lnTo>
                    <a:pt x="371" y="0"/>
                  </a:lnTo>
                  <a:close/>
                  <a:moveTo>
                    <a:pt x="2822" y="0"/>
                  </a:moveTo>
                  <a:lnTo>
                    <a:pt x="2828" y="50"/>
                  </a:lnTo>
                  <a:lnTo>
                    <a:pt x="2842" y="71"/>
                  </a:lnTo>
                  <a:lnTo>
                    <a:pt x="2886" y="58"/>
                  </a:lnTo>
                  <a:lnTo>
                    <a:pt x="2891" y="50"/>
                  </a:lnTo>
                  <a:lnTo>
                    <a:pt x="2898" y="0"/>
                  </a:lnTo>
                  <a:lnTo>
                    <a:pt x="3066" y="0"/>
                  </a:lnTo>
                  <a:lnTo>
                    <a:pt x="3066" y="584"/>
                  </a:lnTo>
                  <a:lnTo>
                    <a:pt x="1889" y="584"/>
                  </a:lnTo>
                  <a:lnTo>
                    <a:pt x="1898" y="580"/>
                  </a:lnTo>
                  <a:lnTo>
                    <a:pt x="1942" y="549"/>
                  </a:lnTo>
                  <a:lnTo>
                    <a:pt x="1958" y="536"/>
                  </a:lnTo>
                  <a:lnTo>
                    <a:pt x="1988" y="513"/>
                  </a:lnTo>
                  <a:lnTo>
                    <a:pt x="2014" y="488"/>
                  </a:lnTo>
                  <a:lnTo>
                    <a:pt x="2032" y="472"/>
                  </a:lnTo>
                  <a:lnTo>
                    <a:pt x="2069" y="438"/>
                  </a:lnTo>
                  <a:lnTo>
                    <a:pt x="2078" y="430"/>
                  </a:lnTo>
                  <a:lnTo>
                    <a:pt x="2117" y="390"/>
                  </a:lnTo>
                  <a:lnTo>
                    <a:pt x="2122" y="382"/>
                  </a:lnTo>
                  <a:lnTo>
                    <a:pt x="2152" y="342"/>
                  </a:lnTo>
                  <a:lnTo>
                    <a:pt x="2168" y="305"/>
                  </a:lnTo>
                  <a:lnTo>
                    <a:pt x="2173" y="292"/>
                  </a:lnTo>
                  <a:lnTo>
                    <a:pt x="2186" y="244"/>
                  </a:lnTo>
                  <a:lnTo>
                    <a:pt x="2189" y="196"/>
                  </a:lnTo>
                  <a:lnTo>
                    <a:pt x="2186" y="146"/>
                  </a:lnTo>
                  <a:lnTo>
                    <a:pt x="2175" y="98"/>
                  </a:lnTo>
                  <a:lnTo>
                    <a:pt x="2168" y="67"/>
                  </a:lnTo>
                  <a:lnTo>
                    <a:pt x="2159" y="50"/>
                  </a:lnTo>
                  <a:lnTo>
                    <a:pt x="2163" y="0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rgbClr val="BB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69" name="Line 221"/>
            <p:cNvSpPr>
              <a:spLocks noChangeShapeType="1"/>
            </p:cNvSpPr>
            <p:nvPr/>
          </p:nvSpPr>
          <p:spPr bwMode="auto">
            <a:xfrm>
              <a:off x="1611" y="3347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0" name="Line 222"/>
            <p:cNvSpPr>
              <a:spLocks noChangeShapeType="1"/>
            </p:cNvSpPr>
            <p:nvPr/>
          </p:nvSpPr>
          <p:spPr bwMode="auto">
            <a:xfrm flipV="1">
              <a:off x="1611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1" name="Line 223"/>
            <p:cNvSpPr>
              <a:spLocks noChangeShapeType="1"/>
            </p:cNvSpPr>
            <p:nvPr/>
          </p:nvSpPr>
          <p:spPr bwMode="auto">
            <a:xfrm flipV="1">
              <a:off x="2060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2" name="Line 224"/>
            <p:cNvSpPr>
              <a:spLocks noChangeShapeType="1"/>
            </p:cNvSpPr>
            <p:nvPr/>
          </p:nvSpPr>
          <p:spPr bwMode="auto">
            <a:xfrm flipV="1">
              <a:off x="2510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3" name="Line 225"/>
            <p:cNvSpPr>
              <a:spLocks noChangeShapeType="1"/>
            </p:cNvSpPr>
            <p:nvPr/>
          </p:nvSpPr>
          <p:spPr bwMode="auto">
            <a:xfrm flipV="1">
              <a:off x="2960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4" name="Line 226"/>
            <p:cNvSpPr>
              <a:spLocks noChangeShapeType="1"/>
            </p:cNvSpPr>
            <p:nvPr/>
          </p:nvSpPr>
          <p:spPr bwMode="auto">
            <a:xfrm flipV="1">
              <a:off x="3409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5" name="Line 227"/>
            <p:cNvSpPr>
              <a:spLocks noChangeShapeType="1"/>
            </p:cNvSpPr>
            <p:nvPr/>
          </p:nvSpPr>
          <p:spPr bwMode="auto">
            <a:xfrm flipV="1">
              <a:off x="3858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6" name="Line 228"/>
            <p:cNvSpPr>
              <a:spLocks noChangeShapeType="1"/>
            </p:cNvSpPr>
            <p:nvPr/>
          </p:nvSpPr>
          <p:spPr bwMode="auto">
            <a:xfrm flipV="1">
              <a:off x="4308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7" name="Line 229"/>
            <p:cNvSpPr>
              <a:spLocks noChangeShapeType="1"/>
            </p:cNvSpPr>
            <p:nvPr/>
          </p:nvSpPr>
          <p:spPr bwMode="auto">
            <a:xfrm flipV="1">
              <a:off x="4757" y="334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78" name="Rectangle 230"/>
            <p:cNvSpPr>
              <a:spLocks noChangeArrowheads="1"/>
            </p:cNvSpPr>
            <p:nvPr/>
          </p:nvSpPr>
          <p:spPr bwMode="auto">
            <a:xfrm>
              <a:off x="1605" y="340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279" name="Rectangle 231"/>
            <p:cNvSpPr>
              <a:spLocks noChangeArrowheads="1"/>
            </p:cNvSpPr>
            <p:nvPr/>
          </p:nvSpPr>
          <p:spPr bwMode="auto">
            <a:xfrm>
              <a:off x="2054" y="3400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it-IT" b="1"/>
            </a:p>
          </p:txBody>
        </p:sp>
        <p:sp>
          <p:nvSpPr>
            <p:cNvPr id="1538280" name="Rectangle 232"/>
            <p:cNvSpPr>
              <a:spLocks noChangeArrowheads="1"/>
            </p:cNvSpPr>
            <p:nvPr/>
          </p:nvSpPr>
          <p:spPr bwMode="auto">
            <a:xfrm>
              <a:off x="2482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it-IT" b="1"/>
            </a:p>
          </p:txBody>
        </p:sp>
        <p:sp>
          <p:nvSpPr>
            <p:cNvPr id="1538281" name="Rectangle 233"/>
            <p:cNvSpPr>
              <a:spLocks noChangeArrowheads="1"/>
            </p:cNvSpPr>
            <p:nvPr/>
          </p:nvSpPr>
          <p:spPr bwMode="auto">
            <a:xfrm>
              <a:off x="2931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15</a:t>
              </a:r>
              <a:endParaRPr lang="it-IT" b="1"/>
            </a:p>
          </p:txBody>
        </p:sp>
        <p:sp>
          <p:nvSpPr>
            <p:cNvPr id="1538282" name="Rectangle 234"/>
            <p:cNvSpPr>
              <a:spLocks noChangeArrowheads="1"/>
            </p:cNvSpPr>
            <p:nvPr/>
          </p:nvSpPr>
          <p:spPr bwMode="auto">
            <a:xfrm>
              <a:off x="3381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it-IT" b="1"/>
            </a:p>
          </p:txBody>
        </p:sp>
        <p:sp>
          <p:nvSpPr>
            <p:cNvPr id="1538283" name="Rectangle 235"/>
            <p:cNvSpPr>
              <a:spLocks noChangeArrowheads="1"/>
            </p:cNvSpPr>
            <p:nvPr/>
          </p:nvSpPr>
          <p:spPr bwMode="auto">
            <a:xfrm>
              <a:off x="3830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it-IT" b="1"/>
            </a:p>
          </p:txBody>
        </p:sp>
        <p:sp>
          <p:nvSpPr>
            <p:cNvPr id="1538284" name="Rectangle 236"/>
            <p:cNvSpPr>
              <a:spLocks noChangeArrowheads="1"/>
            </p:cNvSpPr>
            <p:nvPr/>
          </p:nvSpPr>
          <p:spPr bwMode="auto">
            <a:xfrm>
              <a:off x="4279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it-IT" b="1"/>
            </a:p>
          </p:txBody>
        </p:sp>
        <p:sp>
          <p:nvSpPr>
            <p:cNvPr id="1538285" name="Rectangle 237"/>
            <p:cNvSpPr>
              <a:spLocks noChangeArrowheads="1"/>
            </p:cNvSpPr>
            <p:nvPr/>
          </p:nvSpPr>
          <p:spPr bwMode="auto">
            <a:xfrm>
              <a:off x="4729" y="3400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it-IT" b="1"/>
            </a:p>
          </p:txBody>
        </p:sp>
        <p:sp>
          <p:nvSpPr>
            <p:cNvPr id="1538286" name="Line 238"/>
            <p:cNvSpPr>
              <a:spLocks noChangeShapeType="1"/>
            </p:cNvSpPr>
            <p:nvPr/>
          </p:nvSpPr>
          <p:spPr bwMode="auto">
            <a:xfrm>
              <a:off x="1611" y="3055"/>
              <a:ext cx="319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87" name="Line 239"/>
            <p:cNvSpPr>
              <a:spLocks noChangeShapeType="1"/>
            </p:cNvSpPr>
            <p:nvPr/>
          </p:nvSpPr>
          <p:spPr bwMode="auto">
            <a:xfrm flipV="1">
              <a:off x="1611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88" name="Line 240"/>
            <p:cNvSpPr>
              <a:spLocks noChangeShapeType="1"/>
            </p:cNvSpPr>
            <p:nvPr/>
          </p:nvSpPr>
          <p:spPr bwMode="auto">
            <a:xfrm flipV="1">
              <a:off x="2060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89" name="Line 241"/>
            <p:cNvSpPr>
              <a:spLocks noChangeShapeType="1"/>
            </p:cNvSpPr>
            <p:nvPr/>
          </p:nvSpPr>
          <p:spPr bwMode="auto">
            <a:xfrm flipV="1">
              <a:off x="2510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0" name="Line 242"/>
            <p:cNvSpPr>
              <a:spLocks noChangeShapeType="1"/>
            </p:cNvSpPr>
            <p:nvPr/>
          </p:nvSpPr>
          <p:spPr bwMode="auto">
            <a:xfrm flipV="1">
              <a:off x="2960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1" name="Line 243"/>
            <p:cNvSpPr>
              <a:spLocks noChangeShapeType="1"/>
            </p:cNvSpPr>
            <p:nvPr/>
          </p:nvSpPr>
          <p:spPr bwMode="auto">
            <a:xfrm flipV="1">
              <a:off x="3409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2" name="Line 244"/>
            <p:cNvSpPr>
              <a:spLocks noChangeShapeType="1"/>
            </p:cNvSpPr>
            <p:nvPr/>
          </p:nvSpPr>
          <p:spPr bwMode="auto">
            <a:xfrm flipV="1">
              <a:off x="3858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3" name="Line 245"/>
            <p:cNvSpPr>
              <a:spLocks noChangeShapeType="1"/>
            </p:cNvSpPr>
            <p:nvPr/>
          </p:nvSpPr>
          <p:spPr bwMode="auto">
            <a:xfrm flipV="1">
              <a:off x="4308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4" name="Line 246"/>
            <p:cNvSpPr>
              <a:spLocks noChangeShapeType="1"/>
            </p:cNvSpPr>
            <p:nvPr/>
          </p:nvSpPr>
          <p:spPr bwMode="auto">
            <a:xfrm flipV="1">
              <a:off x="4757" y="3012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5" name="Line 247"/>
            <p:cNvSpPr>
              <a:spLocks noChangeShapeType="1"/>
            </p:cNvSpPr>
            <p:nvPr/>
          </p:nvSpPr>
          <p:spPr bwMode="auto">
            <a:xfrm flipV="1">
              <a:off x="1611" y="3055"/>
              <a:ext cx="1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6" name="Line 248"/>
            <p:cNvSpPr>
              <a:spLocks noChangeShapeType="1"/>
            </p:cNvSpPr>
            <p:nvPr/>
          </p:nvSpPr>
          <p:spPr bwMode="auto">
            <a:xfrm flipH="1">
              <a:off x="1571" y="334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7" name="Line 249"/>
            <p:cNvSpPr>
              <a:spLocks noChangeShapeType="1"/>
            </p:cNvSpPr>
            <p:nvPr/>
          </p:nvSpPr>
          <p:spPr bwMode="auto">
            <a:xfrm flipH="1">
              <a:off x="1571" y="325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8" name="Line 250"/>
            <p:cNvSpPr>
              <a:spLocks noChangeShapeType="1"/>
            </p:cNvSpPr>
            <p:nvPr/>
          </p:nvSpPr>
          <p:spPr bwMode="auto">
            <a:xfrm flipH="1">
              <a:off x="1571" y="315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299" name="Line 251"/>
            <p:cNvSpPr>
              <a:spLocks noChangeShapeType="1"/>
            </p:cNvSpPr>
            <p:nvPr/>
          </p:nvSpPr>
          <p:spPr bwMode="auto">
            <a:xfrm flipH="1">
              <a:off x="1571" y="305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300" name="Rectangle 252"/>
            <p:cNvSpPr>
              <a:spLocks noChangeArrowheads="1"/>
            </p:cNvSpPr>
            <p:nvPr/>
          </p:nvSpPr>
          <p:spPr bwMode="auto">
            <a:xfrm>
              <a:off x="1511" y="3304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-3</a:t>
              </a:r>
              <a:endParaRPr lang="it-IT" b="1"/>
            </a:p>
          </p:txBody>
        </p:sp>
        <p:sp>
          <p:nvSpPr>
            <p:cNvPr id="1538301" name="Rectangle 253"/>
            <p:cNvSpPr>
              <a:spLocks noChangeArrowheads="1"/>
            </p:cNvSpPr>
            <p:nvPr/>
          </p:nvSpPr>
          <p:spPr bwMode="auto">
            <a:xfrm>
              <a:off x="1511" y="3207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-2</a:t>
              </a:r>
              <a:endParaRPr lang="it-IT" b="1"/>
            </a:p>
          </p:txBody>
        </p:sp>
        <p:sp>
          <p:nvSpPr>
            <p:cNvPr id="1538302" name="Rectangle 254"/>
            <p:cNvSpPr>
              <a:spLocks noChangeArrowheads="1"/>
            </p:cNvSpPr>
            <p:nvPr/>
          </p:nvSpPr>
          <p:spPr bwMode="auto">
            <a:xfrm>
              <a:off x="1511" y="3109"/>
              <a:ext cx="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-1</a:t>
              </a:r>
              <a:endParaRPr lang="it-IT" b="1"/>
            </a:p>
          </p:txBody>
        </p:sp>
        <p:sp>
          <p:nvSpPr>
            <p:cNvPr id="1538303" name="Rectangle 255"/>
            <p:cNvSpPr>
              <a:spLocks noChangeArrowheads="1"/>
            </p:cNvSpPr>
            <p:nvPr/>
          </p:nvSpPr>
          <p:spPr bwMode="auto">
            <a:xfrm>
              <a:off x="1537" y="301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10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it-IT" b="1"/>
            </a:p>
          </p:txBody>
        </p:sp>
        <p:sp>
          <p:nvSpPr>
            <p:cNvPr id="1538304" name="Line 256"/>
            <p:cNvSpPr>
              <a:spLocks noChangeShapeType="1"/>
            </p:cNvSpPr>
            <p:nvPr/>
          </p:nvSpPr>
          <p:spPr bwMode="auto">
            <a:xfrm flipV="1">
              <a:off x="4802" y="3055"/>
              <a:ext cx="1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305" name="Line 257"/>
            <p:cNvSpPr>
              <a:spLocks noChangeShapeType="1"/>
            </p:cNvSpPr>
            <p:nvPr/>
          </p:nvSpPr>
          <p:spPr bwMode="auto">
            <a:xfrm flipH="1">
              <a:off x="4802" y="334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306" name="Line 258"/>
            <p:cNvSpPr>
              <a:spLocks noChangeShapeType="1"/>
            </p:cNvSpPr>
            <p:nvPr/>
          </p:nvSpPr>
          <p:spPr bwMode="auto">
            <a:xfrm flipH="1">
              <a:off x="4802" y="3250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307" name="Line 259"/>
            <p:cNvSpPr>
              <a:spLocks noChangeShapeType="1"/>
            </p:cNvSpPr>
            <p:nvPr/>
          </p:nvSpPr>
          <p:spPr bwMode="auto">
            <a:xfrm flipH="1">
              <a:off x="4802" y="315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8308" name="Line 260"/>
            <p:cNvSpPr>
              <a:spLocks noChangeShapeType="1"/>
            </p:cNvSpPr>
            <p:nvPr/>
          </p:nvSpPr>
          <p:spPr bwMode="auto">
            <a:xfrm flipH="1">
              <a:off x="4802" y="305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8321" name="Text Box 273"/>
          <p:cNvSpPr txBox="1">
            <a:spLocks noChangeArrowheads="1"/>
          </p:cNvSpPr>
          <p:nvPr/>
        </p:nvSpPr>
        <p:spPr bwMode="auto">
          <a:xfrm rot="1701452">
            <a:off x="3384550" y="5546725"/>
            <a:ext cx="3103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it-IT" sz="2000">
                <a:latin typeface="Arial" charset="0"/>
              </a:rPr>
              <a:t>Distance along slope [ m ]</a:t>
            </a:r>
          </a:p>
        </p:txBody>
      </p:sp>
      <p:sp>
        <p:nvSpPr>
          <p:cNvPr id="1538322" name="Text Box 274"/>
          <p:cNvSpPr txBox="1">
            <a:spLocks noChangeArrowheads="1"/>
          </p:cNvSpPr>
          <p:nvPr/>
        </p:nvSpPr>
        <p:spPr bwMode="auto">
          <a:xfrm>
            <a:off x="7620000" y="5638800"/>
            <a:ext cx="1368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/>
              <a:t>% of background</a:t>
            </a:r>
          </a:p>
          <a:p>
            <a:r>
              <a:rPr lang="it-IT" sz="1200"/>
              <a:t>resistivity</a:t>
            </a:r>
          </a:p>
        </p:txBody>
      </p:sp>
      <p:sp>
        <p:nvSpPr>
          <p:cNvPr id="1538324" name="Text Box 276"/>
          <p:cNvSpPr txBox="1">
            <a:spLocks noChangeArrowheads="1"/>
          </p:cNvSpPr>
          <p:nvPr/>
        </p:nvSpPr>
        <p:spPr bwMode="auto">
          <a:xfrm>
            <a:off x="731838" y="1343025"/>
            <a:ext cx="24352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chemeClr val="accent2"/>
                </a:solidFill>
              </a:rPr>
              <a:t>END OF IRRIGATION</a:t>
            </a:r>
          </a:p>
        </p:txBody>
      </p:sp>
      <p:grpSp>
        <p:nvGrpSpPr>
          <p:cNvPr id="6" name="Group 298"/>
          <p:cNvGrpSpPr>
            <a:grpSpLocks/>
          </p:cNvGrpSpPr>
          <p:nvPr/>
        </p:nvGrpSpPr>
        <p:grpSpPr bwMode="auto">
          <a:xfrm>
            <a:off x="7772400" y="1752600"/>
            <a:ext cx="685800" cy="3749675"/>
            <a:chOff x="4896" y="1104"/>
            <a:chExt cx="432" cy="2362"/>
          </a:xfrm>
        </p:grpSpPr>
        <p:pic>
          <p:nvPicPr>
            <p:cNvPr id="1538347" name="Picture 29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58" y="1117"/>
              <a:ext cx="258" cy="2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38348" name="Rectangle 300"/>
            <p:cNvSpPr>
              <a:spLocks noChangeArrowheads="1"/>
            </p:cNvSpPr>
            <p:nvPr/>
          </p:nvSpPr>
          <p:spPr bwMode="auto">
            <a:xfrm>
              <a:off x="4896" y="1104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308"/>
          <p:cNvGrpSpPr>
            <a:grpSpLocks/>
          </p:cNvGrpSpPr>
          <p:nvPr/>
        </p:nvGrpSpPr>
        <p:grpSpPr bwMode="auto">
          <a:xfrm>
            <a:off x="2624138" y="733425"/>
            <a:ext cx="5287962" cy="1874838"/>
            <a:chOff x="1231" y="488"/>
            <a:chExt cx="3331" cy="1181"/>
          </a:xfrm>
        </p:grpSpPr>
        <p:grpSp>
          <p:nvGrpSpPr>
            <p:cNvPr id="8" name="Group 267"/>
            <p:cNvGrpSpPr>
              <a:grpSpLocks/>
            </p:cNvGrpSpPr>
            <p:nvPr/>
          </p:nvGrpSpPr>
          <p:grpSpPr bwMode="auto">
            <a:xfrm rot="1739630">
              <a:off x="1231" y="1184"/>
              <a:ext cx="3331" cy="485"/>
              <a:chOff x="1511" y="1072"/>
              <a:chExt cx="3331" cy="485"/>
            </a:xfrm>
          </p:grpSpPr>
          <p:sp>
            <p:nvSpPr>
              <p:cNvPr id="1538062" name="Freeform 14"/>
              <p:cNvSpPr>
                <a:spLocks/>
              </p:cNvSpPr>
              <p:nvPr/>
            </p:nvSpPr>
            <p:spPr bwMode="auto">
              <a:xfrm>
                <a:off x="2281" y="1131"/>
                <a:ext cx="81" cy="128"/>
              </a:xfrm>
              <a:custGeom>
                <a:avLst/>
                <a:gdLst/>
                <a:ahLst/>
                <a:cxnLst>
                  <a:cxn ang="0">
                    <a:pos x="152" y="211"/>
                  </a:cxn>
                  <a:cxn ang="0">
                    <a:pos x="163" y="163"/>
                  </a:cxn>
                  <a:cxn ang="0">
                    <a:pos x="159" y="115"/>
                  </a:cxn>
                  <a:cxn ang="0">
                    <a:pos x="152" y="65"/>
                  </a:cxn>
                  <a:cxn ang="0">
                    <a:pos x="150" y="17"/>
                  </a:cxn>
                  <a:cxn ang="0">
                    <a:pos x="145" y="0"/>
                  </a:cxn>
                  <a:cxn ang="0">
                    <a:pos x="99" y="11"/>
                  </a:cxn>
                  <a:cxn ang="0">
                    <a:pos x="97" y="17"/>
                  </a:cxn>
                  <a:cxn ang="0">
                    <a:pos x="90" y="65"/>
                  </a:cxn>
                  <a:cxn ang="0">
                    <a:pos x="62" y="115"/>
                  </a:cxn>
                  <a:cxn ang="0">
                    <a:pos x="55" y="127"/>
                  </a:cxn>
                  <a:cxn ang="0">
                    <a:pos x="19" y="163"/>
                  </a:cxn>
                  <a:cxn ang="0">
                    <a:pos x="9" y="190"/>
                  </a:cxn>
                  <a:cxn ang="0">
                    <a:pos x="0" y="211"/>
                  </a:cxn>
                  <a:cxn ang="0">
                    <a:pos x="9" y="225"/>
                  </a:cxn>
                  <a:cxn ang="0">
                    <a:pos x="55" y="255"/>
                  </a:cxn>
                  <a:cxn ang="0">
                    <a:pos x="99" y="253"/>
                  </a:cxn>
                  <a:cxn ang="0">
                    <a:pos x="145" y="225"/>
                  </a:cxn>
                  <a:cxn ang="0">
                    <a:pos x="152" y="211"/>
                  </a:cxn>
                </a:cxnLst>
                <a:rect l="0" t="0" r="r" b="b"/>
                <a:pathLst>
                  <a:path w="163" h="255">
                    <a:moveTo>
                      <a:pt x="152" y="211"/>
                    </a:moveTo>
                    <a:lnTo>
                      <a:pt x="163" y="163"/>
                    </a:lnTo>
                    <a:lnTo>
                      <a:pt x="159" y="115"/>
                    </a:lnTo>
                    <a:lnTo>
                      <a:pt x="152" y="65"/>
                    </a:lnTo>
                    <a:lnTo>
                      <a:pt x="150" y="17"/>
                    </a:lnTo>
                    <a:lnTo>
                      <a:pt x="145" y="0"/>
                    </a:lnTo>
                    <a:lnTo>
                      <a:pt x="99" y="11"/>
                    </a:lnTo>
                    <a:lnTo>
                      <a:pt x="97" y="17"/>
                    </a:lnTo>
                    <a:lnTo>
                      <a:pt x="90" y="65"/>
                    </a:lnTo>
                    <a:lnTo>
                      <a:pt x="62" y="115"/>
                    </a:lnTo>
                    <a:lnTo>
                      <a:pt x="55" y="127"/>
                    </a:lnTo>
                    <a:lnTo>
                      <a:pt x="19" y="163"/>
                    </a:lnTo>
                    <a:lnTo>
                      <a:pt x="9" y="190"/>
                    </a:lnTo>
                    <a:lnTo>
                      <a:pt x="0" y="211"/>
                    </a:lnTo>
                    <a:lnTo>
                      <a:pt x="9" y="225"/>
                    </a:lnTo>
                    <a:lnTo>
                      <a:pt x="55" y="255"/>
                    </a:lnTo>
                    <a:lnTo>
                      <a:pt x="99" y="253"/>
                    </a:lnTo>
                    <a:lnTo>
                      <a:pt x="145" y="225"/>
                    </a:lnTo>
                    <a:lnTo>
                      <a:pt x="152" y="211"/>
                    </a:lnTo>
                    <a:close/>
                  </a:path>
                </a:pathLst>
              </a:custGeom>
              <a:solidFill>
                <a:srgbClr val="000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3" name="Freeform 15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382" y="0"/>
                  </a:cxn>
                  <a:cxn ang="0">
                    <a:pos x="6382" y="584"/>
                  </a:cxn>
                  <a:cxn ang="0">
                    <a:pos x="0" y="584"/>
                  </a:cxn>
                  <a:cxn ang="0">
                    <a:pos x="0" y="0"/>
                  </a:cxn>
                  <a:cxn ang="0">
                    <a:pos x="1491" y="242"/>
                  </a:cxn>
                  <a:cxn ang="0">
                    <a:pos x="1502" y="194"/>
                  </a:cxn>
                  <a:cxn ang="0">
                    <a:pos x="1498" y="146"/>
                  </a:cxn>
                  <a:cxn ang="0">
                    <a:pos x="1491" y="96"/>
                  </a:cxn>
                  <a:cxn ang="0">
                    <a:pos x="1489" y="48"/>
                  </a:cxn>
                  <a:cxn ang="0">
                    <a:pos x="1484" y="31"/>
                  </a:cxn>
                  <a:cxn ang="0">
                    <a:pos x="1438" y="42"/>
                  </a:cxn>
                  <a:cxn ang="0">
                    <a:pos x="1436" y="48"/>
                  </a:cxn>
                  <a:cxn ang="0">
                    <a:pos x="1429" y="96"/>
                  </a:cxn>
                  <a:cxn ang="0">
                    <a:pos x="1401" y="146"/>
                  </a:cxn>
                  <a:cxn ang="0">
                    <a:pos x="1394" y="158"/>
                  </a:cxn>
                  <a:cxn ang="0">
                    <a:pos x="1358" y="194"/>
                  </a:cxn>
                  <a:cxn ang="0">
                    <a:pos x="1348" y="221"/>
                  </a:cxn>
                  <a:cxn ang="0">
                    <a:pos x="1339" y="242"/>
                  </a:cxn>
                  <a:cxn ang="0">
                    <a:pos x="1348" y="256"/>
                  </a:cxn>
                  <a:cxn ang="0">
                    <a:pos x="1394" y="286"/>
                  </a:cxn>
                  <a:cxn ang="0">
                    <a:pos x="1438" y="284"/>
                  </a:cxn>
                  <a:cxn ang="0">
                    <a:pos x="1484" y="256"/>
                  </a:cxn>
                  <a:cxn ang="0">
                    <a:pos x="1491" y="242"/>
                  </a:cxn>
                  <a:cxn ang="0">
                    <a:pos x="1427" y="0"/>
                  </a:cxn>
                  <a:cxn ang="0">
                    <a:pos x="1410" y="48"/>
                  </a:cxn>
                  <a:cxn ang="0">
                    <a:pos x="1394" y="89"/>
                  </a:cxn>
                  <a:cxn ang="0">
                    <a:pos x="1389" y="96"/>
                  </a:cxn>
                  <a:cxn ang="0">
                    <a:pos x="1348" y="135"/>
                  </a:cxn>
                  <a:cxn ang="0">
                    <a:pos x="1304" y="144"/>
                  </a:cxn>
                  <a:cxn ang="0">
                    <a:pos x="1258" y="140"/>
                  </a:cxn>
                  <a:cxn ang="0">
                    <a:pos x="1213" y="129"/>
                  </a:cxn>
                  <a:cxn ang="0">
                    <a:pos x="1180" y="146"/>
                  </a:cxn>
                  <a:cxn ang="0">
                    <a:pos x="1183" y="194"/>
                  </a:cxn>
                  <a:cxn ang="0">
                    <a:pos x="1203" y="242"/>
                  </a:cxn>
                  <a:cxn ang="0">
                    <a:pos x="1213" y="261"/>
                  </a:cxn>
                  <a:cxn ang="0">
                    <a:pos x="1236" y="292"/>
                  </a:cxn>
                  <a:cxn ang="0">
                    <a:pos x="1258" y="317"/>
                  </a:cxn>
                  <a:cxn ang="0">
                    <a:pos x="1286" y="340"/>
                  </a:cxn>
                  <a:cxn ang="0">
                    <a:pos x="1304" y="352"/>
                  </a:cxn>
                  <a:cxn ang="0">
                    <a:pos x="1348" y="371"/>
                  </a:cxn>
                  <a:cxn ang="0">
                    <a:pos x="1394" y="377"/>
                  </a:cxn>
                  <a:cxn ang="0">
                    <a:pos x="1438" y="375"/>
                  </a:cxn>
                  <a:cxn ang="0">
                    <a:pos x="1484" y="359"/>
                  </a:cxn>
                  <a:cxn ang="0">
                    <a:pos x="1518" y="340"/>
                  </a:cxn>
                  <a:cxn ang="0">
                    <a:pos x="1528" y="330"/>
                  </a:cxn>
                  <a:cxn ang="0">
                    <a:pos x="1557" y="292"/>
                  </a:cxn>
                  <a:cxn ang="0">
                    <a:pos x="1567" y="242"/>
                  </a:cxn>
                  <a:cxn ang="0">
                    <a:pos x="1558" y="194"/>
                  </a:cxn>
                  <a:cxn ang="0">
                    <a:pos x="1542" y="146"/>
                  </a:cxn>
                  <a:cxn ang="0">
                    <a:pos x="1528" y="115"/>
                  </a:cxn>
                  <a:cxn ang="0">
                    <a:pos x="1521" y="96"/>
                  </a:cxn>
                  <a:cxn ang="0">
                    <a:pos x="1509" y="48"/>
                  </a:cxn>
                  <a:cxn ang="0">
                    <a:pos x="1491" y="0"/>
                  </a:cxn>
                  <a:cxn ang="0">
                    <a:pos x="6382" y="0"/>
                  </a:cxn>
                  <a:cxn ang="0">
                    <a:pos x="6382" y="584"/>
                  </a:cxn>
                  <a:cxn ang="0">
                    <a:pos x="0" y="584"/>
                  </a:cxn>
                  <a:cxn ang="0">
                    <a:pos x="0" y="0"/>
                  </a:cxn>
                  <a:cxn ang="0">
                    <a:pos x="1427" y="0"/>
                  </a:cxn>
                </a:cxnLst>
                <a:rect l="0" t="0" r="r" b="b"/>
                <a:pathLst>
                  <a:path w="6382" h="584">
                    <a:moveTo>
                      <a:pt x="0" y="0"/>
                    </a:moveTo>
                    <a:lnTo>
                      <a:pt x="6382" y="0"/>
                    </a:lnTo>
                    <a:lnTo>
                      <a:pt x="6382" y="584"/>
                    </a:lnTo>
                    <a:lnTo>
                      <a:pt x="0" y="584"/>
                    </a:lnTo>
                    <a:lnTo>
                      <a:pt x="0" y="0"/>
                    </a:lnTo>
                    <a:close/>
                    <a:moveTo>
                      <a:pt x="1491" y="242"/>
                    </a:moveTo>
                    <a:lnTo>
                      <a:pt x="1502" y="194"/>
                    </a:lnTo>
                    <a:lnTo>
                      <a:pt x="1498" y="146"/>
                    </a:lnTo>
                    <a:lnTo>
                      <a:pt x="1491" y="96"/>
                    </a:lnTo>
                    <a:lnTo>
                      <a:pt x="1489" y="48"/>
                    </a:lnTo>
                    <a:lnTo>
                      <a:pt x="1484" y="31"/>
                    </a:lnTo>
                    <a:lnTo>
                      <a:pt x="1438" y="42"/>
                    </a:lnTo>
                    <a:lnTo>
                      <a:pt x="1436" y="48"/>
                    </a:lnTo>
                    <a:lnTo>
                      <a:pt x="1429" y="96"/>
                    </a:lnTo>
                    <a:lnTo>
                      <a:pt x="1401" y="146"/>
                    </a:lnTo>
                    <a:lnTo>
                      <a:pt x="1394" y="158"/>
                    </a:lnTo>
                    <a:lnTo>
                      <a:pt x="1358" y="194"/>
                    </a:lnTo>
                    <a:lnTo>
                      <a:pt x="1348" y="221"/>
                    </a:lnTo>
                    <a:lnTo>
                      <a:pt x="1339" y="242"/>
                    </a:lnTo>
                    <a:lnTo>
                      <a:pt x="1348" y="256"/>
                    </a:lnTo>
                    <a:lnTo>
                      <a:pt x="1394" y="286"/>
                    </a:lnTo>
                    <a:lnTo>
                      <a:pt x="1438" y="284"/>
                    </a:lnTo>
                    <a:lnTo>
                      <a:pt x="1484" y="256"/>
                    </a:lnTo>
                    <a:lnTo>
                      <a:pt x="1491" y="242"/>
                    </a:lnTo>
                    <a:close/>
                    <a:moveTo>
                      <a:pt x="1427" y="0"/>
                    </a:moveTo>
                    <a:lnTo>
                      <a:pt x="1410" y="48"/>
                    </a:lnTo>
                    <a:lnTo>
                      <a:pt x="1394" y="89"/>
                    </a:lnTo>
                    <a:lnTo>
                      <a:pt x="1389" y="96"/>
                    </a:lnTo>
                    <a:lnTo>
                      <a:pt x="1348" y="135"/>
                    </a:lnTo>
                    <a:lnTo>
                      <a:pt x="1304" y="144"/>
                    </a:lnTo>
                    <a:lnTo>
                      <a:pt x="1258" y="140"/>
                    </a:lnTo>
                    <a:lnTo>
                      <a:pt x="1213" y="129"/>
                    </a:lnTo>
                    <a:lnTo>
                      <a:pt x="1180" y="146"/>
                    </a:lnTo>
                    <a:lnTo>
                      <a:pt x="1183" y="194"/>
                    </a:lnTo>
                    <a:lnTo>
                      <a:pt x="1203" y="242"/>
                    </a:lnTo>
                    <a:lnTo>
                      <a:pt x="1213" y="261"/>
                    </a:lnTo>
                    <a:lnTo>
                      <a:pt x="1236" y="292"/>
                    </a:lnTo>
                    <a:lnTo>
                      <a:pt x="1258" y="317"/>
                    </a:lnTo>
                    <a:lnTo>
                      <a:pt x="1286" y="340"/>
                    </a:lnTo>
                    <a:lnTo>
                      <a:pt x="1304" y="352"/>
                    </a:lnTo>
                    <a:lnTo>
                      <a:pt x="1348" y="371"/>
                    </a:lnTo>
                    <a:lnTo>
                      <a:pt x="1394" y="377"/>
                    </a:lnTo>
                    <a:lnTo>
                      <a:pt x="1438" y="375"/>
                    </a:lnTo>
                    <a:lnTo>
                      <a:pt x="1484" y="359"/>
                    </a:lnTo>
                    <a:lnTo>
                      <a:pt x="1518" y="340"/>
                    </a:lnTo>
                    <a:lnTo>
                      <a:pt x="1528" y="330"/>
                    </a:lnTo>
                    <a:lnTo>
                      <a:pt x="1557" y="292"/>
                    </a:lnTo>
                    <a:lnTo>
                      <a:pt x="1567" y="242"/>
                    </a:lnTo>
                    <a:lnTo>
                      <a:pt x="1558" y="194"/>
                    </a:lnTo>
                    <a:lnTo>
                      <a:pt x="1542" y="146"/>
                    </a:lnTo>
                    <a:lnTo>
                      <a:pt x="1528" y="115"/>
                    </a:lnTo>
                    <a:lnTo>
                      <a:pt x="1521" y="96"/>
                    </a:lnTo>
                    <a:lnTo>
                      <a:pt x="1509" y="48"/>
                    </a:lnTo>
                    <a:lnTo>
                      <a:pt x="149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0000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4" name="Freeform 16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410" y="48"/>
                  </a:cxn>
                  <a:cxn ang="0">
                    <a:pos x="1389" y="96"/>
                  </a:cxn>
                  <a:cxn ang="0">
                    <a:pos x="1304" y="144"/>
                  </a:cxn>
                  <a:cxn ang="0">
                    <a:pos x="1213" y="129"/>
                  </a:cxn>
                  <a:cxn ang="0">
                    <a:pos x="1183" y="194"/>
                  </a:cxn>
                  <a:cxn ang="0">
                    <a:pos x="1213" y="261"/>
                  </a:cxn>
                  <a:cxn ang="0">
                    <a:pos x="1258" y="317"/>
                  </a:cxn>
                  <a:cxn ang="0">
                    <a:pos x="1304" y="352"/>
                  </a:cxn>
                  <a:cxn ang="0">
                    <a:pos x="1394" y="377"/>
                  </a:cxn>
                  <a:cxn ang="0">
                    <a:pos x="1484" y="359"/>
                  </a:cxn>
                  <a:cxn ang="0">
                    <a:pos x="1528" y="330"/>
                  </a:cxn>
                  <a:cxn ang="0">
                    <a:pos x="1567" y="242"/>
                  </a:cxn>
                  <a:cxn ang="0">
                    <a:pos x="1542" y="146"/>
                  </a:cxn>
                  <a:cxn ang="0">
                    <a:pos x="1521" y="96"/>
                  </a:cxn>
                  <a:cxn ang="0">
                    <a:pos x="1491" y="0"/>
                  </a:cxn>
                  <a:cxn ang="0">
                    <a:pos x="6382" y="584"/>
                  </a:cxn>
                  <a:cxn ang="0">
                    <a:pos x="0" y="0"/>
                  </a:cxn>
                  <a:cxn ang="0">
                    <a:pos x="1396" y="0"/>
                  </a:cxn>
                  <a:cxn ang="0">
                    <a:pos x="1383" y="48"/>
                  </a:cxn>
                  <a:cxn ang="0">
                    <a:pos x="1348" y="96"/>
                  </a:cxn>
                  <a:cxn ang="0">
                    <a:pos x="1275" y="96"/>
                  </a:cxn>
                  <a:cxn ang="0">
                    <a:pos x="1213" y="50"/>
                  </a:cxn>
                  <a:cxn ang="0">
                    <a:pos x="1169" y="23"/>
                  </a:cxn>
                  <a:cxn ang="0">
                    <a:pos x="1120" y="48"/>
                  </a:cxn>
                  <a:cxn ang="0">
                    <a:pos x="1118" y="146"/>
                  </a:cxn>
                  <a:cxn ang="0">
                    <a:pos x="1123" y="196"/>
                  </a:cxn>
                  <a:cxn ang="0">
                    <a:pos x="1160" y="292"/>
                  </a:cxn>
                  <a:cxn ang="0">
                    <a:pos x="1194" y="340"/>
                  </a:cxn>
                  <a:cxn ang="0">
                    <a:pos x="1238" y="388"/>
                  </a:cxn>
                  <a:cxn ang="0">
                    <a:pos x="1304" y="436"/>
                  </a:cxn>
                  <a:cxn ang="0">
                    <a:pos x="1348" y="455"/>
                  </a:cxn>
                  <a:cxn ang="0">
                    <a:pos x="1438" y="461"/>
                  </a:cxn>
                  <a:cxn ang="0">
                    <a:pos x="1500" y="438"/>
                  </a:cxn>
                  <a:cxn ang="0">
                    <a:pos x="1569" y="388"/>
                  </a:cxn>
                  <a:cxn ang="0">
                    <a:pos x="1606" y="340"/>
                  </a:cxn>
                  <a:cxn ang="0">
                    <a:pos x="1624" y="292"/>
                  </a:cxn>
                  <a:cxn ang="0">
                    <a:pos x="1618" y="227"/>
                  </a:cxn>
                  <a:cxn ang="0">
                    <a:pos x="1576" y="146"/>
                  </a:cxn>
                  <a:cxn ang="0">
                    <a:pos x="1544" y="96"/>
                  </a:cxn>
                  <a:cxn ang="0">
                    <a:pos x="1528" y="48"/>
                  </a:cxn>
                  <a:cxn ang="0">
                    <a:pos x="6382" y="0"/>
                  </a:cxn>
                  <a:cxn ang="0">
                    <a:pos x="0" y="584"/>
                  </a:cxn>
                  <a:cxn ang="0">
                    <a:pos x="1396" y="0"/>
                  </a:cxn>
                </a:cxnLst>
                <a:rect l="0" t="0" r="r" b="b"/>
                <a:pathLst>
                  <a:path w="6382" h="584">
                    <a:moveTo>
                      <a:pt x="1427" y="0"/>
                    </a:moveTo>
                    <a:lnTo>
                      <a:pt x="1410" y="48"/>
                    </a:lnTo>
                    <a:lnTo>
                      <a:pt x="1394" y="89"/>
                    </a:lnTo>
                    <a:lnTo>
                      <a:pt x="1389" y="96"/>
                    </a:lnTo>
                    <a:lnTo>
                      <a:pt x="1348" y="135"/>
                    </a:lnTo>
                    <a:lnTo>
                      <a:pt x="1304" y="144"/>
                    </a:lnTo>
                    <a:lnTo>
                      <a:pt x="1258" y="140"/>
                    </a:lnTo>
                    <a:lnTo>
                      <a:pt x="1213" y="129"/>
                    </a:lnTo>
                    <a:lnTo>
                      <a:pt x="1180" y="146"/>
                    </a:lnTo>
                    <a:lnTo>
                      <a:pt x="1183" y="194"/>
                    </a:lnTo>
                    <a:lnTo>
                      <a:pt x="1203" y="242"/>
                    </a:lnTo>
                    <a:lnTo>
                      <a:pt x="1213" y="261"/>
                    </a:lnTo>
                    <a:lnTo>
                      <a:pt x="1236" y="292"/>
                    </a:lnTo>
                    <a:lnTo>
                      <a:pt x="1258" y="317"/>
                    </a:lnTo>
                    <a:lnTo>
                      <a:pt x="1286" y="340"/>
                    </a:lnTo>
                    <a:lnTo>
                      <a:pt x="1304" y="352"/>
                    </a:lnTo>
                    <a:lnTo>
                      <a:pt x="1348" y="371"/>
                    </a:lnTo>
                    <a:lnTo>
                      <a:pt x="1394" y="377"/>
                    </a:lnTo>
                    <a:lnTo>
                      <a:pt x="1438" y="375"/>
                    </a:lnTo>
                    <a:lnTo>
                      <a:pt x="1484" y="359"/>
                    </a:lnTo>
                    <a:lnTo>
                      <a:pt x="1518" y="340"/>
                    </a:lnTo>
                    <a:lnTo>
                      <a:pt x="1528" y="330"/>
                    </a:lnTo>
                    <a:lnTo>
                      <a:pt x="1557" y="292"/>
                    </a:lnTo>
                    <a:lnTo>
                      <a:pt x="1567" y="242"/>
                    </a:lnTo>
                    <a:lnTo>
                      <a:pt x="1558" y="194"/>
                    </a:lnTo>
                    <a:lnTo>
                      <a:pt x="1542" y="146"/>
                    </a:lnTo>
                    <a:lnTo>
                      <a:pt x="1528" y="115"/>
                    </a:lnTo>
                    <a:lnTo>
                      <a:pt x="1521" y="96"/>
                    </a:lnTo>
                    <a:lnTo>
                      <a:pt x="1509" y="48"/>
                    </a:lnTo>
                    <a:lnTo>
                      <a:pt x="149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427" y="0"/>
                    </a:lnTo>
                    <a:close/>
                    <a:moveTo>
                      <a:pt x="1396" y="0"/>
                    </a:moveTo>
                    <a:lnTo>
                      <a:pt x="1394" y="6"/>
                    </a:lnTo>
                    <a:lnTo>
                      <a:pt x="1383" y="48"/>
                    </a:lnTo>
                    <a:lnTo>
                      <a:pt x="1348" y="96"/>
                    </a:lnTo>
                    <a:lnTo>
                      <a:pt x="1348" y="96"/>
                    </a:lnTo>
                    <a:lnTo>
                      <a:pt x="1304" y="108"/>
                    </a:lnTo>
                    <a:lnTo>
                      <a:pt x="1275" y="96"/>
                    </a:lnTo>
                    <a:lnTo>
                      <a:pt x="1258" y="89"/>
                    </a:lnTo>
                    <a:lnTo>
                      <a:pt x="1213" y="50"/>
                    </a:lnTo>
                    <a:lnTo>
                      <a:pt x="1212" y="48"/>
                    </a:lnTo>
                    <a:lnTo>
                      <a:pt x="1169" y="23"/>
                    </a:lnTo>
                    <a:lnTo>
                      <a:pt x="1123" y="42"/>
                    </a:lnTo>
                    <a:lnTo>
                      <a:pt x="1120" y="48"/>
                    </a:lnTo>
                    <a:lnTo>
                      <a:pt x="1120" y="96"/>
                    </a:lnTo>
                    <a:lnTo>
                      <a:pt x="1118" y="146"/>
                    </a:lnTo>
                    <a:lnTo>
                      <a:pt x="1123" y="194"/>
                    </a:lnTo>
                    <a:lnTo>
                      <a:pt x="1123" y="196"/>
                    </a:lnTo>
                    <a:lnTo>
                      <a:pt x="1139" y="242"/>
                    </a:lnTo>
                    <a:lnTo>
                      <a:pt x="1160" y="292"/>
                    </a:lnTo>
                    <a:lnTo>
                      <a:pt x="1169" y="305"/>
                    </a:lnTo>
                    <a:lnTo>
                      <a:pt x="1194" y="340"/>
                    </a:lnTo>
                    <a:lnTo>
                      <a:pt x="1213" y="365"/>
                    </a:lnTo>
                    <a:lnTo>
                      <a:pt x="1238" y="388"/>
                    </a:lnTo>
                    <a:lnTo>
                      <a:pt x="1258" y="407"/>
                    </a:lnTo>
                    <a:lnTo>
                      <a:pt x="1304" y="436"/>
                    </a:lnTo>
                    <a:lnTo>
                      <a:pt x="1307" y="438"/>
                    </a:lnTo>
                    <a:lnTo>
                      <a:pt x="1348" y="455"/>
                    </a:lnTo>
                    <a:lnTo>
                      <a:pt x="1394" y="463"/>
                    </a:lnTo>
                    <a:lnTo>
                      <a:pt x="1438" y="461"/>
                    </a:lnTo>
                    <a:lnTo>
                      <a:pt x="1484" y="446"/>
                    </a:lnTo>
                    <a:lnTo>
                      <a:pt x="1500" y="438"/>
                    </a:lnTo>
                    <a:lnTo>
                      <a:pt x="1528" y="425"/>
                    </a:lnTo>
                    <a:lnTo>
                      <a:pt x="1569" y="388"/>
                    </a:lnTo>
                    <a:lnTo>
                      <a:pt x="1572" y="386"/>
                    </a:lnTo>
                    <a:lnTo>
                      <a:pt x="1606" y="340"/>
                    </a:lnTo>
                    <a:lnTo>
                      <a:pt x="1618" y="311"/>
                    </a:lnTo>
                    <a:lnTo>
                      <a:pt x="1624" y="292"/>
                    </a:lnTo>
                    <a:lnTo>
                      <a:pt x="1624" y="242"/>
                    </a:lnTo>
                    <a:lnTo>
                      <a:pt x="1618" y="227"/>
                    </a:lnTo>
                    <a:lnTo>
                      <a:pt x="1608" y="194"/>
                    </a:lnTo>
                    <a:lnTo>
                      <a:pt x="1576" y="146"/>
                    </a:lnTo>
                    <a:lnTo>
                      <a:pt x="1572" y="142"/>
                    </a:lnTo>
                    <a:lnTo>
                      <a:pt x="1544" y="96"/>
                    </a:lnTo>
                    <a:lnTo>
                      <a:pt x="1528" y="48"/>
                    </a:lnTo>
                    <a:lnTo>
                      <a:pt x="1528" y="48"/>
                    </a:lnTo>
                    <a:lnTo>
                      <a:pt x="151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396" y="0"/>
                    </a:lnTo>
                    <a:close/>
                  </a:path>
                </a:pathLst>
              </a:custGeom>
              <a:solidFill>
                <a:srgbClr val="0000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5" name="Freeform 17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394" y="6"/>
                  </a:cxn>
                  <a:cxn ang="0">
                    <a:pos x="1348" y="96"/>
                  </a:cxn>
                  <a:cxn ang="0">
                    <a:pos x="1304" y="108"/>
                  </a:cxn>
                  <a:cxn ang="0">
                    <a:pos x="1258" y="89"/>
                  </a:cxn>
                  <a:cxn ang="0">
                    <a:pos x="1212" y="48"/>
                  </a:cxn>
                  <a:cxn ang="0">
                    <a:pos x="1123" y="42"/>
                  </a:cxn>
                  <a:cxn ang="0">
                    <a:pos x="1120" y="96"/>
                  </a:cxn>
                  <a:cxn ang="0">
                    <a:pos x="1123" y="194"/>
                  </a:cxn>
                  <a:cxn ang="0">
                    <a:pos x="1139" y="242"/>
                  </a:cxn>
                  <a:cxn ang="0">
                    <a:pos x="1169" y="305"/>
                  </a:cxn>
                  <a:cxn ang="0">
                    <a:pos x="1213" y="365"/>
                  </a:cxn>
                  <a:cxn ang="0">
                    <a:pos x="1258" y="407"/>
                  </a:cxn>
                  <a:cxn ang="0">
                    <a:pos x="1307" y="438"/>
                  </a:cxn>
                  <a:cxn ang="0">
                    <a:pos x="1394" y="463"/>
                  </a:cxn>
                  <a:cxn ang="0">
                    <a:pos x="1484" y="446"/>
                  </a:cxn>
                  <a:cxn ang="0">
                    <a:pos x="1528" y="425"/>
                  </a:cxn>
                  <a:cxn ang="0">
                    <a:pos x="1572" y="386"/>
                  </a:cxn>
                  <a:cxn ang="0">
                    <a:pos x="1618" y="311"/>
                  </a:cxn>
                  <a:cxn ang="0">
                    <a:pos x="1624" y="242"/>
                  </a:cxn>
                  <a:cxn ang="0">
                    <a:pos x="1608" y="194"/>
                  </a:cxn>
                  <a:cxn ang="0">
                    <a:pos x="1572" y="142"/>
                  </a:cxn>
                  <a:cxn ang="0">
                    <a:pos x="1528" y="48"/>
                  </a:cxn>
                  <a:cxn ang="0">
                    <a:pos x="1511" y="0"/>
                  </a:cxn>
                  <a:cxn ang="0">
                    <a:pos x="6382" y="584"/>
                  </a:cxn>
                  <a:cxn ang="0">
                    <a:pos x="0" y="0"/>
                  </a:cxn>
                  <a:cxn ang="0">
                    <a:pos x="1107" y="0"/>
                  </a:cxn>
                  <a:cxn ang="0">
                    <a:pos x="1079" y="48"/>
                  </a:cxn>
                  <a:cxn ang="0">
                    <a:pos x="1088" y="96"/>
                  </a:cxn>
                  <a:cxn ang="0">
                    <a:pos x="1090" y="194"/>
                  </a:cxn>
                  <a:cxn ang="0">
                    <a:pos x="1111" y="292"/>
                  </a:cxn>
                  <a:cxn ang="0">
                    <a:pos x="1132" y="340"/>
                  </a:cxn>
                  <a:cxn ang="0">
                    <a:pos x="1169" y="398"/>
                  </a:cxn>
                  <a:cxn ang="0">
                    <a:pos x="1213" y="457"/>
                  </a:cxn>
                  <a:cxn ang="0">
                    <a:pos x="1258" y="509"/>
                  </a:cxn>
                  <a:cxn ang="0">
                    <a:pos x="1304" y="551"/>
                  </a:cxn>
                  <a:cxn ang="0">
                    <a:pos x="0" y="584"/>
                  </a:cxn>
                  <a:cxn ang="0">
                    <a:pos x="1107" y="0"/>
                  </a:cxn>
                  <a:cxn ang="0">
                    <a:pos x="1357" y="48"/>
                  </a:cxn>
                  <a:cxn ang="0">
                    <a:pos x="1304" y="69"/>
                  </a:cxn>
                  <a:cxn ang="0">
                    <a:pos x="1258" y="31"/>
                  </a:cxn>
                  <a:cxn ang="0">
                    <a:pos x="1366" y="0"/>
                  </a:cxn>
                  <a:cxn ang="0">
                    <a:pos x="1528" y="568"/>
                  </a:cxn>
                  <a:cxn ang="0">
                    <a:pos x="1572" y="511"/>
                  </a:cxn>
                  <a:cxn ang="0">
                    <a:pos x="1618" y="453"/>
                  </a:cxn>
                  <a:cxn ang="0">
                    <a:pos x="1654" y="388"/>
                  </a:cxn>
                  <a:cxn ang="0">
                    <a:pos x="1673" y="340"/>
                  </a:cxn>
                  <a:cxn ang="0">
                    <a:pos x="1677" y="242"/>
                  </a:cxn>
                  <a:cxn ang="0">
                    <a:pos x="1656" y="194"/>
                  </a:cxn>
                  <a:cxn ang="0">
                    <a:pos x="1617" y="146"/>
                  </a:cxn>
                  <a:cxn ang="0">
                    <a:pos x="1567" y="96"/>
                  </a:cxn>
                  <a:cxn ang="0">
                    <a:pos x="1530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1396" y="0"/>
                    </a:moveTo>
                    <a:lnTo>
                      <a:pt x="1394" y="6"/>
                    </a:lnTo>
                    <a:lnTo>
                      <a:pt x="1383" y="48"/>
                    </a:lnTo>
                    <a:lnTo>
                      <a:pt x="1348" y="96"/>
                    </a:lnTo>
                    <a:lnTo>
                      <a:pt x="1348" y="96"/>
                    </a:lnTo>
                    <a:lnTo>
                      <a:pt x="1304" y="108"/>
                    </a:lnTo>
                    <a:lnTo>
                      <a:pt x="1275" y="96"/>
                    </a:lnTo>
                    <a:lnTo>
                      <a:pt x="1258" y="89"/>
                    </a:lnTo>
                    <a:lnTo>
                      <a:pt x="1213" y="50"/>
                    </a:lnTo>
                    <a:lnTo>
                      <a:pt x="1212" y="48"/>
                    </a:lnTo>
                    <a:lnTo>
                      <a:pt x="1169" y="23"/>
                    </a:lnTo>
                    <a:lnTo>
                      <a:pt x="1123" y="42"/>
                    </a:lnTo>
                    <a:lnTo>
                      <a:pt x="1120" y="48"/>
                    </a:lnTo>
                    <a:lnTo>
                      <a:pt x="1120" y="96"/>
                    </a:lnTo>
                    <a:lnTo>
                      <a:pt x="1118" y="146"/>
                    </a:lnTo>
                    <a:lnTo>
                      <a:pt x="1123" y="194"/>
                    </a:lnTo>
                    <a:lnTo>
                      <a:pt x="1123" y="196"/>
                    </a:lnTo>
                    <a:lnTo>
                      <a:pt x="1139" y="242"/>
                    </a:lnTo>
                    <a:lnTo>
                      <a:pt x="1160" y="292"/>
                    </a:lnTo>
                    <a:lnTo>
                      <a:pt x="1169" y="305"/>
                    </a:lnTo>
                    <a:lnTo>
                      <a:pt x="1194" y="340"/>
                    </a:lnTo>
                    <a:lnTo>
                      <a:pt x="1213" y="365"/>
                    </a:lnTo>
                    <a:lnTo>
                      <a:pt x="1238" y="388"/>
                    </a:lnTo>
                    <a:lnTo>
                      <a:pt x="1258" y="407"/>
                    </a:lnTo>
                    <a:lnTo>
                      <a:pt x="1304" y="436"/>
                    </a:lnTo>
                    <a:lnTo>
                      <a:pt x="1307" y="438"/>
                    </a:lnTo>
                    <a:lnTo>
                      <a:pt x="1348" y="455"/>
                    </a:lnTo>
                    <a:lnTo>
                      <a:pt x="1394" y="463"/>
                    </a:lnTo>
                    <a:lnTo>
                      <a:pt x="1438" y="461"/>
                    </a:lnTo>
                    <a:lnTo>
                      <a:pt x="1484" y="446"/>
                    </a:lnTo>
                    <a:lnTo>
                      <a:pt x="1500" y="438"/>
                    </a:lnTo>
                    <a:lnTo>
                      <a:pt x="1528" y="425"/>
                    </a:lnTo>
                    <a:lnTo>
                      <a:pt x="1569" y="388"/>
                    </a:lnTo>
                    <a:lnTo>
                      <a:pt x="1572" y="386"/>
                    </a:lnTo>
                    <a:lnTo>
                      <a:pt x="1606" y="340"/>
                    </a:lnTo>
                    <a:lnTo>
                      <a:pt x="1618" y="311"/>
                    </a:lnTo>
                    <a:lnTo>
                      <a:pt x="1624" y="292"/>
                    </a:lnTo>
                    <a:lnTo>
                      <a:pt x="1624" y="242"/>
                    </a:lnTo>
                    <a:lnTo>
                      <a:pt x="1618" y="227"/>
                    </a:lnTo>
                    <a:lnTo>
                      <a:pt x="1608" y="194"/>
                    </a:lnTo>
                    <a:lnTo>
                      <a:pt x="1576" y="146"/>
                    </a:lnTo>
                    <a:lnTo>
                      <a:pt x="1572" y="142"/>
                    </a:lnTo>
                    <a:lnTo>
                      <a:pt x="1544" y="96"/>
                    </a:lnTo>
                    <a:lnTo>
                      <a:pt x="1528" y="48"/>
                    </a:lnTo>
                    <a:lnTo>
                      <a:pt x="1528" y="48"/>
                    </a:lnTo>
                    <a:lnTo>
                      <a:pt x="151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396" y="0"/>
                    </a:lnTo>
                    <a:close/>
                    <a:moveTo>
                      <a:pt x="1107" y="0"/>
                    </a:moveTo>
                    <a:lnTo>
                      <a:pt x="1079" y="46"/>
                    </a:lnTo>
                    <a:lnTo>
                      <a:pt x="1079" y="48"/>
                    </a:lnTo>
                    <a:lnTo>
                      <a:pt x="1079" y="52"/>
                    </a:lnTo>
                    <a:lnTo>
                      <a:pt x="1088" y="96"/>
                    </a:lnTo>
                    <a:lnTo>
                      <a:pt x="1088" y="146"/>
                    </a:lnTo>
                    <a:lnTo>
                      <a:pt x="1090" y="194"/>
                    </a:lnTo>
                    <a:lnTo>
                      <a:pt x="1097" y="242"/>
                    </a:lnTo>
                    <a:lnTo>
                      <a:pt x="1111" y="292"/>
                    </a:lnTo>
                    <a:lnTo>
                      <a:pt x="1123" y="323"/>
                    </a:lnTo>
                    <a:lnTo>
                      <a:pt x="1132" y="340"/>
                    </a:lnTo>
                    <a:lnTo>
                      <a:pt x="1164" y="388"/>
                    </a:lnTo>
                    <a:lnTo>
                      <a:pt x="1169" y="398"/>
                    </a:lnTo>
                    <a:lnTo>
                      <a:pt x="1199" y="438"/>
                    </a:lnTo>
                    <a:lnTo>
                      <a:pt x="1213" y="457"/>
                    </a:lnTo>
                    <a:lnTo>
                      <a:pt x="1242" y="486"/>
                    </a:lnTo>
                    <a:lnTo>
                      <a:pt x="1258" y="509"/>
                    </a:lnTo>
                    <a:lnTo>
                      <a:pt x="1288" y="534"/>
                    </a:lnTo>
                    <a:lnTo>
                      <a:pt x="1304" y="551"/>
                    </a:lnTo>
                    <a:lnTo>
                      <a:pt x="134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107" y="0"/>
                    </a:lnTo>
                    <a:close/>
                    <a:moveTo>
                      <a:pt x="1366" y="0"/>
                    </a:moveTo>
                    <a:lnTo>
                      <a:pt x="1357" y="48"/>
                    </a:lnTo>
                    <a:lnTo>
                      <a:pt x="1348" y="60"/>
                    </a:lnTo>
                    <a:lnTo>
                      <a:pt x="1304" y="69"/>
                    </a:lnTo>
                    <a:lnTo>
                      <a:pt x="1270" y="48"/>
                    </a:lnTo>
                    <a:lnTo>
                      <a:pt x="1258" y="31"/>
                    </a:lnTo>
                    <a:lnTo>
                      <a:pt x="1233" y="0"/>
                    </a:lnTo>
                    <a:lnTo>
                      <a:pt x="1366" y="0"/>
                    </a:lnTo>
                    <a:close/>
                    <a:moveTo>
                      <a:pt x="1511" y="584"/>
                    </a:moveTo>
                    <a:lnTo>
                      <a:pt x="1528" y="568"/>
                    </a:lnTo>
                    <a:lnTo>
                      <a:pt x="1549" y="534"/>
                    </a:lnTo>
                    <a:lnTo>
                      <a:pt x="1572" y="511"/>
                    </a:lnTo>
                    <a:lnTo>
                      <a:pt x="1590" y="486"/>
                    </a:lnTo>
                    <a:lnTo>
                      <a:pt x="1618" y="453"/>
                    </a:lnTo>
                    <a:lnTo>
                      <a:pt x="1627" y="438"/>
                    </a:lnTo>
                    <a:lnTo>
                      <a:pt x="1654" y="388"/>
                    </a:lnTo>
                    <a:lnTo>
                      <a:pt x="1663" y="367"/>
                    </a:lnTo>
                    <a:lnTo>
                      <a:pt x="1673" y="340"/>
                    </a:lnTo>
                    <a:lnTo>
                      <a:pt x="1680" y="292"/>
                    </a:lnTo>
                    <a:lnTo>
                      <a:pt x="1677" y="242"/>
                    </a:lnTo>
                    <a:lnTo>
                      <a:pt x="1663" y="211"/>
                    </a:lnTo>
                    <a:lnTo>
                      <a:pt x="1656" y="194"/>
                    </a:lnTo>
                    <a:lnTo>
                      <a:pt x="1618" y="148"/>
                    </a:lnTo>
                    <a:lnTo>
                      <a:pt x="1617" y="146"/>
                    </a:lnTo>
                    <a:lnTo>
                      <a:pt x="1572" y="108"/>
                    </a:lnTo>
                    <a:lnTo>
                      <a:pt x="1567" y="96"/>
                    </a:lnTo>
                    <a:lnTo>
                      <a:pt x="1542" y="48"/>
                    </a:lnTo>
                    <a:lnTo>
                      <a:pt x="153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511" y="584"/>
                    </a:lnTo>
                    <a:close/>
                  </a:path>
                </a:pathLst>
              </a:custGeom>
              <a:solidFill>
                <a:srgbClr val="0000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6" name="Freeform 18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79" y="46"/>
                  </a:cxn>
                  <a:cxn ang="0">
                    <a:pos x="1079" y="52"/>
                  </a:cxn>
                  <a:cxn ang="0">
                    <a:pos x="1088" y="146"/>
                  </a:cxn>
                  <a:cxn ang="0">
                    <a:pos x="1097" y="242"/>
                  </a:cxn>
                  <a:cxn ang="0">
                    <a:pos x="1123" y="323"/>
                  </a:cxn>
                  <a:cxn ang="0">
                    <a:pos x="1164" y="388"/>
                  </a:cxn>
                  <a:cxn ang="0">
                    <a:pos x="1199" y="438"/>
                  </a:cxn>
                  <a:cxn ang="0">
                    <a:pos x="1242" y="486"/>
                  </a:cxn>
                  <a:cxn ang="0">
                    <a:pos x="1288" y="534"/>
                  </a:cxn>
                  <a:cxn ang="0">
                    <a:pos x="1348" y="584"/>
                  </a:cxn>
                  <a:cxn ang="0">
                    <a:pos x="0" y="0"/>
                  </a:cxn>
                  <a:cxn ang="0">
                    <a:pos x="1366" y="0"/>
                  </a:cxn>
                  <a:cxn ang="0">
                    <a:pos x="1348" y="60"/>
                  </a:cxn>
                  <a:cxn ang="0">
                    <a:pos x="1270" y="48"/>
                  </a:cxn>
                  <a:cxn ang="0">
                    <a:pos x="1233" y="0"/>
                  </a:cxn>
                  <a:cxn ang="0">
                    <a:pos x="1511" y="584"/>
                  </a:cxn>
                  <a:cxn ang="0">
                    <a:pos x="1549" y="534"/>
                  </a:cxn>
                  <a:cxn ang="0">
                    <a:pos x="1590" y="486"/>
                  </a:cxn>
                  <a:cxn ang="0">
                    <a:pos x="1627" y="438"/>
                  </a:cxn>
                  <a:cxn ang="0">
                    <a:pos x="1663" y="367"/>
                  </a:cxn>
                  <a:cxn ang="0">
                    <a:pos x="1680" y="292"/>
                  </a:cxn>
                  <a:cxn ang="0">
                    <a:pos x="1663" y="211"/>
                  </a:cxn>
                  <a:cxn ang="0">
                    <a:pos x="1618" y="148"/>
                  </a:cxn>
                  <a:cxn ang="0">
                    <a:pos x="1572" y="108"/>
                  </a:cxn>
                  <a:cxn ang="0">
                    <a:pos x="1542" y="48"/>
                  </a:cxn>
                  <a:cxn ang="0">
                    <a:pos x="6382" y="0"/>
                  </a:cxn>
                  <a:cxn ang="0">
                    <a:pos x="1511" y="584"/>
                  </a:cxn>
                  <a:cxn ang="0">
                    <a:pos x="1063" y="48"/>
                  </a:cxn>
                  <a:cxn ang="0">
                    <a:pos x="1065" y="146"/>
                  </a:cxn>
                  <a:cxn ang="0">
                    <a:pos x="1063" y="242"/>
                  </a:cxn>
                  <a:cxn ang="0">
                    <a:pos x="1079" y="321"/>
                  </a:cxn>
                  <a:cxn ang="0">
                    <a:pos x="1107" y="388"/>
                  </a:cxn>
                  <a:cxn ang="0">
                    <a:pos x="1132" y="438"/>
                  </a:cxn>
                  <a:cxn ang="0">
                    <a:pos x="1169" y="509"/>
                  </a:cxn>
                  <a:cxn ang="0">
                    <a:pos x="1210" y="584"/>
                  </a:cxn>
                  <a:cxn ang="0">
                    <a:pos x="0" y="0"/>
                  </a:cxn>
                  <a:cxn ang="0">
                    <a:pos x="1645" y="584"/>
                  </a:cxn>
                  <a:cxn ang="0">
                    <a:pos x="1663" y="534"/>
                  </a:cxn>
                  <a:cxn ang="0">
                    <a:pos x="1705" y="438"/>
                  </a:cxn>
                  <a:cxn ang="0">
                    <a:pos x="1719" y="388"/>
                  </a:cxn>
                  <a:cxn ang="0">
                    <a:pos x="1733" y="292"/>
                  </a:cxn>
                  <a:cxn ang="0">
                    <a:pos x="1709" y="198"/>
                  </a:cxn>
                  <a:cxn ang="0">
                    <a:pos x="1670" y="146"/>
                  </a:cxn>
                  <a:cxn ang="0">
                    <a:pos x="1618" y="113"/>
                  </a:cxn>
                  <a:cxn ang="0">
                    <a:pos x="1572" y="79"/>
                  </a:cxn>
                  <a:cxn ang="0">
                    <a:pos x="1546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1107" y="0"/>
                    </a:moveTo>
                    <a:lnTo>
                      <a:pt x="1079" y="46"/>
                    </a:lnTo>
                    <a:lnTo>
                      <a:pt x="1079" y="48"/>
                    </a:lnTo>
                    <a:lnTo>
                      <a:pt x="1079" y="52"/>
                    </a:lnTo>
                    <a:lnTo>
                      <a:pt x="1088" y="96"/>
                    </a:lnTo>
                    <a:lnTo>
                      <a:pt x="1088" y="146"/>
                    </a:lnTo>
                    <a:lnTo>
                      <a:pt x="1090" y="194"/>
                    </a:lnTo>
                    <a:lnTo>
                      <a:pt x="1097" y="242"/>
                    </a:lnTo>
                    <a:lnTo>
                      <a:pt x="1111" y="292"/>
                    </a:lnTo>
                    <a:lnTo>
                      <a:pt x="1123" y="323"/>
                    </a:lnTo>
                    <a:lnTo>
                      <a:pt x="1132" y="340"/>
                    </a:lnTo>
                    <a:lnTo>
                      <a:pt x="1164" y="388"/>
                    </a:lnTo>
                    <a:lnTo>
                      <a:pt x="1169" y="398"/>
                    </a:lnTo>
                    <a:lnTo>
                      <a:pt x="1199" y="438"/>
                    </a:lnTo>
                    <a:lnTo>
                      <a:pt x="1213" y="457"/>
                    </a:lnTo>
                    <a:lnTo>
                      <a:pt x="1242" y="486"/>
                    </a:lnTo>
                    <a:lnTo>
                      <a:pt x="1258" y="509"/>
                    </a:lnTo>
                    <a:lnTo>
                      <a:pt x="1288" y="534"/>
                    </a:lnTo>
                    <a:lnTo>
                      <a:pt x="1304" y="551"/>
                    </a:lnTo>
                    <a:lnTo>
                      <a:pt x="134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107" y="0"/>
                    </a:lnTo>
                    <a:close/>
                    <a:moveTo>
                      <a:pt x="1366" y="0"/>
                    </a:moveTo>
                    <a:lnTo>
                      <a:pt x="1357" y="48"/>
                    </a:lnTo>
                    <a:lnTo>
                      <a:pt x="1348" y="60"/>
                    </a:lnTo>
                    <a:lnTo>
                      <a:pt x="1304" y="69"/>
                    </a:lnTo>
                    <a:lnTo>
                      <a:pt x="1270" y="48"/>
                    </a:lnTo>
                    <a:lnTo>
                      <a:pt x="1258" y="31"/>
                    </a:lnTo>
                    <a:lnTo>
                      <a:pt x="1233" y="0"/>
                    </a:lnTo>
                    <a:lnTo>
                      <a:pt x="1366" y="0"/>
                    </a:lnTo>
                    <a:close/>
                    <a:moveTo>
                      <a:pt x="1511" y="584"/>
                    </a:moveTo>
                    <a:lnTo>
                      <a:pt x="1528" y="568"/>
                    </a:lnTo>
                    <a:lnTo>
                      <a:pt x="1549" y="534"/>
                    </a:lnTo>
                    <a:lnTo>
                      <a:pt x="1572" y="511"/>
                    </a:lnTo>
                    <a:lnTo>
                      <a:pt x="1590" y="486"/>
                    </a:lnTo>
                    <a:lnTo>
                      <a:pt x="1618" y="453"/>
                    </a:lnTo>
                    <a:lnTo>
                      <a:pt x="1627" y="438"/>
                    </a:lnTo>
                    <a:lnTo>
                      <a:pt x="1654" y="388"/>
                    </a:lnTo>
                    <a:lnTo>
                      <a:pt x="1663" y="367"/>
                    </a:lnTo>
                    <a:lnTo>
                      <a:pt x="1673" y="340"/>
                    </a:lnTo>
                    <a:lnTo>
                      <a:pt x="1680" y="292"/>
                    </a:lnTo>
                    <a:lnTo>
                      <a:pt x="1677" y="242"/>
                    </a:lnTo>
                    <a:lnTo>
                      <a:pt x="1663" y="211"/>
                    </a:lnTo>
                    <a:lnTo>
                      <a:pt x="1656" y="194"/>
                    </a:lnTo>
                    <a:lnTo>
                      <a:pt x="1618" y="148"/>
                    </a:lnTo>
                    <a:lnTo>
                      <a:pt x="1617" y="146"/>
                    </a:lnTo>
                    <a:lnTo>
                      <a:pt x="1572" y="108"/>
                    </a:lnTo>
                    <a:lnTo>
                      <a:pt x="1567" y="96"/>
                    </a:lnTo>
                    <a:lnTo>
                      <a:pt x="1542" y="48"/>
                    </a:lnTo>
                    <a:lnTo>
                      <a:pt x="153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511" y="584"/>
                    </a:lnTo>
                    <a:close/>
                    <a:moveTo>
                      <a:pt x="1074" y="0"/>
                    </a:moveTo>
                    <a:lnTo>
                      <a:pt x="1063" y="48"/>
                    </a:lnTo>
                    <a:lnTo>
                      <a:pt x="1067" y="96"/>
                    </a:lnTo>
                    <a:lnTo>
                      <a:pt x="1065" y="146"/>
                    </a:lnTo>
                    <a:lnTo>
                      <a:pt x="1063" y="194"/>
                    </a:lnTo>
                    <a:lnTo>
                      <a:pt x="1063" y="242"/>
                    </a:lnTo>
                    <a:lnTo>
                      <a:pt x="1070" y="292"/>
                    </a:lnTo>
                    <a:lnTo>
                      <a:pt x="1079" y="321"/>
                    </a:lnTo>
                    <a:lnTo>
                      <a:pt x="1086" y="340"/>
                    </a:lnTo>
                    <a:lnTo>
                      <a:pt x="1107" y="388"/>
                    </a:lnTo>
                    <a:lnTo>
                      <a:pt x="1123" y="423"/>
                    </a:lnTo>
                    <a:lnTo>
                      <a:pt x="1132" y="438"/>
                    </a:lnTo>
                    <a:lnTo>
                      <a:pt x="1159" y="486"/>
                    </a:lnTo>
                    <a:lnTo>
                      <a:pt x="1169" y="509"/>
                    </a:lnTo>
                    <a:lnTo>
                      <a:pt x="1183" y="534"/>
                    </a:lnTo>
                    <a:lnTo>
                      <a:pt x="121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74" y="0"/>
                    </a:lnTo>
                    <a:close/>
                    <a:moveTo>
                      <a:pt x="1645" y="584"/>
                    </a:moveTo>
                    <a:lnTo>
                      <a:pt x="1663" y="536"/>
                    </a:lnTo>
                    <a:lnTo>
                      <a:pt x="1663" y="534"/>
                    </a:lnTo>
                    <a:lnTo>
                      <a:pt x="1684" y="486"/>
                    </a:lnTo>
                    <a:lnTo>
                      <a:pt x="1705" y="438"/>
                    </a:lnTo>
                    <a:lnTo>
                      <a:pt x="1709" y="430"/>
                    </a:lnTo>
                    <a:lnTo>
                      <a:pt x="1719" y="388"/>
                    </a:lnTo>
                    <a:lnTo>
                      <a:pt x="1730" y="340"/>
                    </a:lnTo>
                    <a:lnTo>
                      <a:pt x="1733" y="292"/>
                    </a:lnTo>
                    <a:lnTo>
                      <a:pt x="1726" y="242"/>
                    </a:lnTo>
                    <a:lnTo>
                      <a:pt x="1709" y="198"/>
                    </a:lnTo>
                    <a:lnTo>
                      <a:pt x="1707" y="194"/>
                    </a:lnTo>
                    <a:lnTo>
                      <a:pt x="1670" y="146"/>
                    </a:lnTo>
                    <a:lnTo>
                      <a:pt x="1663" y="140"/>
                    </a:lnTo>
                    <a:lnTo>
                      <a:pt x="1618" y="113"/>
                    </a:lnTo>
                    <a:lnTo>
                      <a:pt x="1599" y="96"/>
                    </a:lnTo>
                    <a:lnTo>
                      <a:pt x="1572" y="79"/>
                    </a:lnTo>
                    <a:lnTo>
                      <a:pt x="1557" y="48"/>
                    </a:lnTo>
                    <a:lnTo>
                      <a:pt x="1546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645" y="584"/>
                    </a:lnTo>
                    <a:close/>
                  </a:path>
                </a:pathLst>
              </a:custGeom>
              <a:solidFill>
                <a:srgbClr val="0000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7" name="Freeform 19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63" y="48"/>
                  </a:cxn>
                  <a:cxn ang="0">
                    <a:pos x="1065" y="146"/>
                  </a:cxn>
                  <a:cxn ang="0">
                    <a:pos x="1063" y="242"/>
                  </a:cxn>
                  <a:cxn ang="0">
                    <a:pos x="1079" y="321"/>
                  </a:cxn>
                  <a:cxn ang="0">
                    <a:pos x="1107" y="388"/>
                  </a:cxn>
                  <a:cxn ang="0">
                    <a:pos x="1132" y="438"/>
                  </a:cxn>
                  <a:cxn ang="0">
                    <a:pos x="1169" y="509"/>
                  </a:cxn>
                  <a:cxn ang="0">
                    <a:pos x="1210" y="584"/>
                  </a:cxn>
                  <a:cxn ang="0">
                    <a:pos x="0" y="0"/>
                  </a:cxn>
                  <a:cxn ang="0">
                    <a:pos x="1645" y="584"/>
                  </a:cxn>
                  <a:cxn ang="0">
                    <a:pos x="1663" y="534"/>
                  </a:cxn>
                  <a:cxn ang="0">
                    <a:pos x="1705" y="438"/>
                  </a:cxn>
                  <a:cxn ang="0">
                    <a:pos x="1719" y="388"/>
                  </a:cxn>
                  <a:cxn ang="0">
                    <a:pos x="1733" y="292"/>
                  </a:cxn>
                  <a:cxn ang="0">
                    <a:pos x="1709" y="198"/>
                  </a:cxn>
                  <a:cxn ang="0">
                    <a:pos x="1670" y="146"/>
                  </a:cxn>
                  <a:cxn ang="0">
                    <a:pos x="1618" y="113"/>
                  </a:cxn>
                  <a:cxn ang="0">
                    <a:pos x="1572" y="79"/>
                  </a:cxn>
                  <a:cxn ang="0">
                    <a:pos x="1546" y="0"/>
                  </a:cxn>
                  <a:cxn ang="0">
                    <a:pos x="6382" y="584"/>
                  </a:cxn>
                  <a:cxn ang="0">
                    <a:pos x="1058" y="0"/>
                  </a:cxn>
                  <a:cxn ang="0">
                    <a:pos x="1053" y="96"/>
                  </a:cxn>
                  <a:cxn ang="0">
                    <a:pos x="1040" y="194"/>
                  </a:cxn>
                  <a:cxn ang="0">
                    <a:pos x="1037" y="292"/>
                  </a:cxn>
                  <a:cxn ang="0">
                    <a:pos x="1061" y="388"/>
                  </a:cxn>
                  <a:cxn ang="0">
                    <a:pos x="1079" y="438"/>
                  </a:cxn>
                  <a:cxn ang="0">
                    <a:pos x="1114" y="534"/>
                  </a:cxn>
                  <a:cxn ang="0">
                    <a:pos x="1132" y="584"/>
                  </a:cxn>
                  <a:cxn ang="0">
                    <a:pos x="0" y="0"/>
                  </a:cxn>
                  <a:cxn ang="0">
                    <a:pos x="1723" y="584"/>
                  </a:cxn>
                  <a:cxn ang="0">
                    <a:pos x="1753" y="486"/>
                  </a:cxn>
                  <a:cxn ang="0">
                    <a:pos x="1765" y="438"/>
                  </a:cxn>
                  <a:cxn ang="0">
                    <a:pos x="1781" y="340"/>
                  </a:cxn>
                  <a:cxn ang="0">
                    <a:pos x="1770" y="242"/>
                  </a:cxn>
                  <a:cxn ang="0">
                    <a:pos x="1751" y="194"/>
                  </a:cxn>
                  <a:cxn ang="0">
                    <a:pos x="1709" y="129"/>
                  </a:cxn>
                  <a:cxn ang="0">
                    <a:pos x="1659" y="96"/>
                  </a:cxn>
                  <a:cxn ang="0">
                    <a:pos x="1572" y="52"/>
                  </a:cxn>
                  <a:cxn ang="0">
                    <a:pos x="1562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1074" y="0"/>
                    </a:moveTo>
                    <a:lnTo>
                      <a:pt x="1063" y="48"/>
                    </a:lnTo>
                    <a:lnTo>
                      <a:pt x="1067" y="96"/>
                    </a:lnTo>
                    <a:lnTo>
                      <a:pt x="1065" y="146"/>
                    </a:lnTo>
                    <a:lnTo>
                      <a:pt x="1063" y="194"/>
                    </a:lnTo>
                    <a:lnTo>
                      <a:pt x="1063" y="242"/>
                    </a:lnTo>
                    <a:lnTo>
                      <a:pt x="1070" y="292"/>
                    </a:lnTo>
                    <a:lnTo>
                      <a:pt x="1079" y="321"/>
                    </a:lnTo>
                    <a:lnTo>
                      <a:pt x="1086" y="340"/>
                    </a:lnTo>
                    <a:lnTo>
                      <a:pt x="1107" y="388"/>
                    </a:lnTo>
                    <a:lnTo>
                      <a:pt x="1123" y="423"/>
                    </a:lnTo>
                    <a:lnTo>
                      <a:pt x="1132" y="438"/>
                    </a:lnTo>
                    <a:lnTo>
                      <a:pt x="1159" y="486"/>
                    </a:lnTo>
                    <a:lnTo>
                      <a:pt x="1169" y="509"/>
                    </a:lnTo>
                    <a:lnTo>
                      <a:pt x="1183" y="534"/>
                    </a:lnTo>
                    <a:lnTo>
                      <a:pt x="121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74" y="0"/>
                    </a:lnTo>
                    <a:close/>
                    <a:moveTo>
                      <a:pt x="1645" y="584"/>
                    </a:moveTo>
                    <a:lnTo>
                      <a:pt x="1663" y="536"/>
                    </a:lnTo>
                    <a:lnTo>
                      <a:pt x="1663" y="534"/>
                    </a:lnTo>
                    <a:lnTo>
                      <a:pt x="1684" y="486"/>
                    </a:lnTo>
                    <a:lnTo>
                      <a:pt x="1705" y="438"/>
                    </a:lnTo>
                    <a:lnTo>
                      <a:pt x="1709" y="430"/>
                    </a:lnTo>
                    <a:lnTo>
                      <a:pt x="1719" y="388"/>
                    </a:lnTo>
                    <a:lnTo>
                      <a:pt x="1730" y="340"/>
                    </a:lnTo>
                    <a:lnTo>
                      <a:pt x="1733" y="292"/>
                    </a:lnTo>
                    <a:lnTo>
                      <a:pt x="1726" y="242"/>
                    </a:lnTo>
                    <a:lnTo>
                      <a:pt x="1709" y="198"/>
                    </a:lnTo>
                    <a:lnTo>
                      <a:pt x="1707" y="194"/>
                    </a:lnTo>
                    <a:lnTo>
                      <a:pt x="1670" y="146"/>
                    </a:lnTo>
                    <a:lnTo>
                      <a:pt x="1663" y="140"/>
                    </a:lnTo>
                    <a:lnTo>
                      <a:pt x="1618" y="113"/>
                    </a:lnTo>
                    <a:lnTo>
                      <a:pt x="1599" y="96"/>
                    </a:lnTo>
                    <a:lnTo>
                      <a:pt x="1572" y="79"/>
                    </a:lnTo>
                    <a:lnTo>
                      <a:pt x="1557" y="48"/>
                    </a:lnTo>
                    <a:lnTo>
                      <a:pt x="1546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645" y="584"/>
                    </a:lnTo>
                    <a:close/>
                    <a:moveTo>
                      <a:pt x="1058" y="0"/>
                    </a:moveTo>
                    <a:lnTo>
                      <a:pt x="1049" y="48"/>
                    </a:lnTo>
                    <a:lnTo>
                      <a:pt x="1053" y="96"/>
                    </a:lnTo>
                    <a:lnTo>
                      <a:pt x="1047" y="146"/>
                    </a:lnTo>
                    <a:lnTo>
                      <a:pt x="1040" y="194"/>
                    </a:lnTo>
                    <a:lnTo>
                      <a:pt x="1035" y="242"/>
                    </a:lnTo>
                    <a:lnTo>
                      <a:pt x="1037" y="292"/>
                    </a:lnTo>
                    <a:lnTo>
                      <a:pt x="1045" y="340"/>
                    </a:lnTo>
                    <a:lnTo>
                      <a:pt x="1061" y="388"/>
                    </a:lnTo>
                    <a:lnTo>
                      <a:pt x="1079" y="436"/>
                    </a:lnTo>
                    <a:lnTo>
                      <a:pt x="1079" y="438"/>
                    </a:lnTo>
                    <a:lnTo>
                      <a:pt x="1099" y="486"/>
                    </a:lnTo>
                    <a:lnTo>
                      <a:pt x="1114" y="534"/>
                    </a:lnTo>
                    <a:lnTo>
                      <a:pt x="1123" y="563"/>
                    </a:lnTo>
                    <a:lnTo>
                      <a:pt x="113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58" y="0"/>
                    </a:lnTo>
                    <a:close/>
                    <a:moveTo>
                      <a:pt x="1723" y="584"/>
                    </a:moveTo>
                    <a:lnTo>
                      <a:pt x="1737" y="534"/>
                    </a:lnTo>
                    <a:lnTo>
                      <a:pt x="1753" y="486"/>
                    </a:lnTo>
                    <a:lnTo>
                      <a:pt x="1753" y="484"/>
                    </a:lnTo>
                    <a:lnTo>
                      <a:pt x="1765" y="438"/>
                    </a:lnTo>
                    <a:lnTo>
                      <a:pt x="1776" y="388"/>
                    </a:lnTo>
                    <a:lnTo>
                      <a:pt x="1781" y="340"/>
                    </a:lnTo>
                    <a:lnTo>
                      <a:pt x="1779" y="292"/>
                    </a:lnTo>
                    <a:lnTo>
                      <a:pt x="1770" y="242"/>
                    </a:lnTo>
                    <a:lnTo>
                      <a:pt x="1753" y="198"/>
                    </a:lnTo>
                    <a:lnTo>
                      <a:pt x="1751" y="194"/>
                    </a:lnTo>
                    <a:lnTo>
                      <a:pt x="1721" y="146"/>
                    </a:lnTo>
                    <a:lnTo>
                      <a:pt x="1709" y="129"/>
                    </a:lnTo>
                    <a:lnTo>
                      <a:pt x="1663" y="98"/>
                    </a:lnTo>
                    <a:lnTo>
                      <a:pt x="1659" y="96"/>
                    </a:lnTo>
                    <a:lnTo>
                      <a:pt x="1618" y="83"/>
                    </a:lnTo>
                    <a:lnTo>
                      <a:pt x="1572" y="52"/>
                    </a:lnTo>
                    <a:lnTo>
                      <a:pt x="1571" y="48"/>
                    </a:lnTo>
                    <a:lnTo>
                      <a:pt x="156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723" y="584"/>
                    </a:lnTo>
                    <a:close/>
                  </a:path>
                </a:pathLst>
              </a:custGeom>
              <a:solidFill>
                <a:srgbClr val="0000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8" name="Freeform 20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49" y="48"/>
                  </a:cxn>
                  <a:cxn ang="0">
                    <a:pos x="1047" y="146"/>
                  </a:cxn>
                  <a:cxn ang="0">
                    <a:pos x="1035" y="242"/>
                  </a:cxn>
                  <a:cxn ang="0">
                    <a:pos x="1045" y="340"/>
                  </a:cxn>
                  <a:cxn ang="0">
                    <a:pos x="1079" y="436"/>
                  </a:cxn>
                  <a:cxn ang="0">
                    <a:pos x="1099" y="486"/>
                  </a:cxn>
                  <a:cxn ang="0">
                    <a:pos x="1123" y="563"/>
                  </a:cxn>
                  <a:cxn ang="0">
                    <a:pos x="0" y="584"/>
                  </a:cxn>
                  <a:cxn ang="0">
                    <a:pos x="1058" y="0"/>
                  </a:cxn>
                  <a:cxn ang="0">
                    <a:pos x="1737" y="534"/>
                  </a:cxn>
                  <a:cxn ang="0">
                    <a:pos x="1753" y="484"/>
                  </a:cxn>
                  <a:cxn ang="0">
                    <a:pos x="1776" y="388"/>
                  </a:cxn>
                  <a:cxn ang="0">
                    <a:pos x="1779" y="292"/>
                  </a:cxn>
                  <a:cxn ang="0">
                    <a:pos x="1753" y="198"/>
                  </a:cxn>
                  <a:cxn ang="0">
                    <a:pos x="1721" y="146"/>
                  </a:cxn>
                  <a:cxn ang="0">
                    <a:pos x="1663" y="98"/>
                  </a:cxn>
                  <a:cxn ang="0">
                    <a:pos x="1618" y="83"/>
                  </a:cxn>
                  <a:cxn ang="0">
                    <a:pos x="1571" y="48"/>
                  </a:cxn>
                  <a:cxn ang="0">
                    <a:pos x="6382" y="0"/>
                  </a:cxn>
                  <a:cxn ang="0">
                    <a:pos x="1723" y="584"/>
                  </a:cxn>
                  <a:cxn ang="0">
                    <a:pos x="1033" y="46"/>
                  </a:cxn>
                  <a:cxn ang="0">
                    <a:pos x="1033" y="58"/>
                  </a:cxn>
                  <a:cxn ang="0">
                    <a:pos x="1033" y="112"/>
                  </a:cxn>
                  <a:cxn ang="0">
                    <a:pos x="1019" y="194"/>
                  </a:cxn>
                  <a:cxn ang="0">
                    <a:pos x="1007" y="292"/>
                  </a:cxn>
                  <a:cxn ang="0">
                    <a:pos x="1021" y="388"/>
                  </a:cxn>
                  <a:cxn ang="0">
                    <a:pos x="1033" y="440"/>
                  </a:cxn>
                  <a:cxn ang="0">
                    <a:pos x="1060" y="534"/>
                  </a:cxn>
                  <a:cxn ang="0">
                    <a:pos x="0" y="584"/>
                  </a:cxn>
                  <a:cxn ang="0">
                    <a:pos x="1044" y="0"/>
                  </a:cxn>
                  <a:cxn ang="0">
                    <a:pos x="1797" y="545"/>
                  </a:cxn>
                  <a:cxn ang="0">
                    <a:pos x="1811" y="486"/>
                  </a:cxn>
                  <a:cxn ang="0">
                    <a:pos x="1825" y="388"/>
                  </a:cxn>
                  <a:cxn ang="0">
                    <a:pos x="1822" y="292"/>
                  </a:cxn>
                  <a:cxn ang="0">
                    <a:pos x="1797" y="213"/>
                  </a:cxn>
                  <a:cxn ang="0">
                    <a:pos x="1762" y="146"/>
                  </a:cxn>
                  <a:cxn ang="0">
                    <a:pos x="1726" y="96"/>
                  </a:cxn>
                  <a:cxn ang="0">
                    <a:pos x="1663" y="60"/>
                  </a:cxn>
                  <a:cxn ang="0">
                    <a:pos x="1606" y="48"/>
                  </a:cxn>
                  <a:cxn ang="0">
                    <a:pos x="6382" y="0"/>
                  </a:cxn>
                  <a:cxn ang="0">
                    <a:pos x="1790" y="584"/>
                  </a:cxn>
                </a:cxnLst>
                <a:rect l="0" t="0" r="r" b="b"/>
                <a:pathLst>
                  <a:path w="6382" h="584">
                    <a:moveTo>
                      <a:pt x="1058" y="0"/>
                    </a:moveTo>
                    <a:lnTo>
                      <a:pt x="1049" y="48"/>
                    </a:lnTo>
                    <a:lnTo>
                      <a:pt x="1053" y="96"/>
                    </a:lnTo>
                    <a:lnTo>
                      <a:pt x="1047" y="146"/>
                    </a:lnTo>
                    <a:lnTo>
                      <a:pt x="1040" y="194"/>
                    </a:lnTo>
                    <a:lnTo>
                      <a:pt x="1035" y="242"/>
                    </a:lnTo>
                    <a:lnTo>
                      <a:pt x="1037" y="292"/>
                    </a:lnTo>
                    <a:lnTo>
                      <a:pt x="1045" y="340"/>
                    </a:lnTo>
                    <a:lnTo>
                      <a:pt x="1061" y="388"/>
                    </a:lnTo>
                    <a:lnTo>
                      <a:pt x="1079" y="436"/>
                    </a:lnTo>
                    <a:lnTo>
                      <a:pt x="1079" y="438"/>
                    </a:lnTo>
                    <a:lnTo>
                      <a:pt x="1099" y="486"/>
                    </a:lnTo>
                    <a:lnTo>
                      <a:pt x="1114" y="534"/>
                    </a:lnTo>
                    <a:lnTo>
                      <a:pt x="1123" y="563"/>
                    </a:lnTo>
                    <a:lnTo>
                      <a:pt x="1132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58" y="0"/>
                    </a:lnTo>
                    <a:close/>
                    <a:moveTo>
                      <a:pt x="1723" y="584"/>
                    </a:moveTo>
                    <a:lnTo>
                      <a:pt x="1737" y="534"/>
                    </a:lnTo>
                    <a:lnTo>
                      <a:pt x="1753" y="486"/>
                    </a:lnTo>
                    <a:lnTo>
                      <a:pt x="1753" y="484"/>
                    </a:lnTo>
                    <a:lnTo>
                      <a:pt x="1765" y="438"/>
                    </a:lnTo>
                    <a:lnTo>
                      <a:pt x="1776" y="388"/>
                    </a:lnTo>
                    <a:lnTo>
                      <a:pt x="1781" y="340"/>
                    </a:lnTo>
                    <a:lnTo>
                      <a:pt x="1779" y="292"/>
                    </a:lnTo>
                    <a:lnTo>
                      <a:pt x="1770" y="242"/>
                    </a:lnTo>
                    <a:lnTo>
                      <a:pt x="1753" y="198"/>
                    </a:lnTo>
                    <a:lnTo>
                      <a:pt x="1751" y="194"/>
                    </a:lnTo>
                    <a:lnTo>
                      <a:pt x="1721" y="146"/>
                    </a:lnTo>
                    <a:lnTo>
                      <a:pt x="1709" y="129"/>
                    </a:lnTo>
                    <a:lnTo>
                      <a:pt x="1663" y="98"/>
                    </a:lnTo>
                    <a:lnTo>
                      <a:pt x="1659" y="96"/>
                    </a:lnTo>
                    <a:lnTo>
                      <a:pt x="1618" y="83"/>
                    </a:lnTo>
                    <a:lnTo>
                      <a:pt x="1572" y="52"/>
                    </a:lnTo>
                    <a:lnTo>
                      <a:pt x="1571" y="48"/>
                    </a:lnTo>
                    <a:lnTo>
                      <a:pt x="156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723" y="584"/>
                    </a:lnTo>
                    <a:close/>
                    <a:moveTo>
                      <a:pt x="1044" y="0"/>
                    </a:moveTo>
                    <a:lnTo>
                      <a:pt x="1033" y="46"/>
                    </a:lnTo>
                    <a:lnTo>
                      <a:pt x="1033" y="48"/>
                    </a:lnTo>
                    <a:lnTo>
                      <a:pt x="1033" y="58"/>
                    </a:lnTo>
                    <a:lnTo>
                      <a:pt x="1037" y="96"/>
                    </a:lnTo>
                    <a:lnTo>
                      <a:pt x="1033" y="112"/>
                    </a:lnTo>
                    <a:lnTo>
                      <a:pt x="1028" y="146"/>
                    </a:lnTo>
                    <a:lnTo>
                      <a:pt x="1019" y="194"/>
                    </a:lnTo>
                    <a:lnTo>
                      <a:pt x="1010" y="242"/>
                    </a:lnTo>
                    <a:lnTo>
                      <a:pt x="1007" y="292"/>
                    </a:lnTo>
                    <a:lnTo>
                      <a:pt x="1010" y="340"/>
                    </a:lnTo>
                    <a:lnTo>
                      <a:pt x="1021" y="388"/>
                    </a:lnTo>
                    <a:lnTo>
                      <a:pt x="1033" y="438"/>
                    </a:lnTo>
                    <a:lnTo>
                      <a:pt x="1033" y="440"/>
                    </a:lnTo>
                    <a:lnTo>
                      <a:pt x="1047" y="486"/>
                    </a:lnTo>
                    <a:lnTo>
                      <a:pt x="1060" y="534"/>
                    </a:lnTo>
                    <a:lnTo>
                      <a:pt x="107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44" y="0"/>
                    </a:lnTo>
                    <a:close/>
                    <a:moveTo>
                      <a:pt x="1790" y="584"/>
                    </a:moveTo>
                    <a:lnTo>
                      <a:pt x="1797" y="545"/>
                    </a:lnTo>
                    <a:lnTo>
                      <a:pt x="1801" y="534"/>
                    </a:lnTo>
                    <a:lnTo>
                      <a:pt x="1811" y="486"/>
                    </a:lnTo>
                    <a:lnTo>
                      <a:pt x="1820" y="438"/>
                    </a:lnTo>
                    <a:lnTo>
                      <a:pt x="1825" y="388"/>
                    </a:lnTo>
                    <a:lnTo>
                      <a:pt x="1827" y="340"/>
                    </a:lnTo>
                    <a:lnTo>
                      <a:pt x="1822" y="292"/>
                    </a:lnTo>
                    <a:lnTo>
                      <a:pt x="1811" y="242"/>
                    </a:lnTo>
                    <a:lnTo>
                      <a:pt x="1797" y="213"/>
                    </a:lnTo>
                    <a:lnTo>
                      <a:pt x="1790" y="194"/>
                    </a:lnTo>
                    <a:lnTo>
                      <a:pt x="1762" y="146"/>
                    </a:lnTo>
                    <a:lnTo>
                      <a:pt x="1753" y="131"/>
                    </a:lnTo>
                    <a:lnTo>
                      <a:pt x="1726" y="96"/>
                    </a:lnTo>
                    <a:lnTo>
                      <a:pt x="1709" y="66"/>
                    </a:lnTo>
                    <a:lnTo>
                      <a:pt x="1663" y="60"/>
                    </a:lnTo>
                    <a:lnTo>
                      <a:pt x="1618" y="56"/>
                    </a:lnTo>
                    <a:lnTo>
                      <a:pt x="1606" y="48"/>
                    </a:lnTo>
                    <a:lnTo>
                      <a:pt x="158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790" y="584"/>
                    </a:lnTo>
                    <a:close/>
                  </a:path>
                </a:pathLst>
              </a:custGeom>
              <a:solidFill>
                <a:srgbClr val="000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69" name="Freeform 21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33" y="46"/>
                  </a:cxn>
                  <a:cxn ang="0">
                    <a:pos x="1033" y="58"/>
                  </a:cxn>
                  <a:cxn ang="0">
                    <a:pos x="1033" y="112"/>
                  </a:cxn>
                  <a:cxn ang="0">
                    <a:pos x="1019" y="194"/>
                  </a:cxn>
                  <a:cxn ang="0">
                    <a:pos x="1007" y="292"/>
                  </a:cxn>
                  <a:cxn ang="0">
                    <a:pos x="1021" y="388"/>
                  </a:cxn>
                  <a:cxn ang="0">
                    <a:pos x="1033" y="440"/>
                  </a:cxn>
                  <a:cxn ang="0">
                    <a:pos x="1060" y="534"/>
                  </a:cxn>
                  <a:cxn ang="0">
                    <a:pos x="0" y="584"/>
                  </a:cxn>
                  <a:cxn ang="0">
                    <a:pos x="1044" y="0"/>
                  </a:cxn>
                  <a:cxn ang="0">
                    <a:pos x="1797" y="545"/>
                  </a:cxn>
                  <a:cxn ang="0">
                    <a:pos x="1811" y="486"/>
                  </a:cxn>
                  <a:cxn ang="0">
                    <a:pos x="1825" y="388"/>
                  </a:cxn>
                  <a:cxn ang="0">
                    <a:pos x="1822" y="292"/>
                  </a:cxn>
                  <a:cxn ang="0">
                    <a:pos x="1797" y="213"/>
                  </a:cxn>
                  <a:cxn ang="0">
                    <a:pos x="1762" y="146"/>
                  </a:cxn>
                  <a:cxn ang="0">
                    <a:pos x="1726" y="96"/>
                  </a:cxn>
                  <a:cxn ang="0">
                    <a:pos x="1663" y="60"/>
                  </a:cxn>
                  <a:cxn ang="0">
                    <a:pos x="1606" y="48"/>
                  </a:cxn>
                  <a:cxn ang="0">
                    <a:pos x="6382" y="0"/>
                  </a:cxn>
                  <a:cxn ang="0">
                    <a:pos x="1790" y="584"/>
                  </a:cxn>
                  <a:cxn ang="0">
                    <a:pos x="1026" y="48"/>
                  </a:cxn>
                  <a:cxn ang="0">
                    <a:pos x="1014" y="146"/>
                  </a:cxn>
                  <a:cxn ang="0">
                    <a:pos x="989" y="229"/>
                  </a:cxn>
                  <a:cxn ang="0">
                    <a:pos x="976" y="292"/>
                  </a:cxn>
                  <a:cxn ang="0">
                    <a:pos x="982" y="388"/>
                  </a:cxn>
                  <a:cxn ang="0">
                    <a:pos x="991" y="438"/>
                  </a:cxn>
                  <a:cxn ang="0">
                    <a:pos x="1010" y="534"/>
                  </a:cxn>
                  <a:cxn ang="0">
                    <a:pos x="0" y="584"/>
                  </a:cxn>
                  <a:cxn ang="0">
                    <a:pos x="1031" y="0"/>
                  </a:cxn>
                  <a:cxn ang="0">
                    <a:pos x="1857" y="534"/>
                  </a:cxn>
                  <a:cxn ang="0">
                    <a:pos x="1871" y="438"/>
                  </a:cxn>
                  <a:cxn ang="0">
                    <a:pos x="1871" y="340"/>
                  </a:cxn>
                  <a:cxn ang="0">
                    <a:pos x="1848" y="242"/>
                  </a:cxn>
                  <a:cxn ang="0">
                    <a:pos x="1825" y="194"/>
                  </a:cxn>
                  <a:cxn ang="0">
                    <a:pos x="1795" y="146"/>
                  </a:cxn>
                  <a:cxn ang="0">
                    <a:pos x="1753" y="48"/>
                  </a:cxn>
                  <a:cxn ang="0">
                    <a:pos x="1710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1044" y="0"/>
                    </a:moveTo>
                    <a:lnTo>
                      <a:pt x="1033" y="46"/>
                    </a:lnTo>
                    <a:lnTo>
                      <a:pt x="1033" y="48"/>
                    </a:lnTo>
                    <a:lnTo>
                      <a:pt x="1033" y="58"/>
                    </a:lnTo>
                    <a:lnTo>
                      <a:pt x="1037" y="96"/>
                    </a:lnTo>
                    <a:lnTo>
                      <a:pt x="1033" y="112"/>
                    </a:lnTo>
                    <a:lnTo>
                      <a:pt x="1028" y="146"/>
                    </a:lnTo>
                    <a:lnTo>
                      <a:pt x="1019" y="194"/>
                    </a:lnTo>
                    <a:lnTo>
                      <a:pt x="1010" y="242"/>
                    </a:lnTo>
                    <a:lnTo>
                      <a:pt x="1007" y="292"/>
                    </a:lnTo>
                    <a:lnTo>
                      <a:pt x="1010" y="340"/>
                    </a:lnTo>
                    <a:lnTo>
                      <a:pt x="1021" y="388"/>
                    </a:lnTo>
                    <a:lnTo>
                      <a:pt x="1033" y="438"/>
                    </a:lnTo>
                    <a:lnTo>
                      <a:pt x="1033" y="440"/>
                    </a:lnTo>
                    <a:lnTo>
                      <a:pt x="1047" y="486"/>
                    </a:lnTo>
                    <a:lnTo>
                      <a:pt x="1060" y="534"/>
                    </a:lnTo>
                    <a:lnTo>
                      <a:pt x="107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44" y="0"/>
                    </a:lnTo>
                    <a:close/>
                    <a:moveTo>
                      <a:pt x="1790" y="584"/>
                    </a:moveTo>
                    <a:lnTo>
                      <a:pt x="1797" y="545"/>
                    </a:lnTo>
                    <a:lnTo>
                      <a:pt x="1801" y="534"/>
                    </a:lnTo>
                    <a:lnTo>
                      <a:pt x="1811" y="486"/>
                    </a:lnTo>
                    <a:lnTo>
                      <a:pt x="1820" y="438"/>
                    </a:lnTo>
                    <a:lnTo>
                      <a:pt x="1825" y="388"/>
                    </a:lnTo>
                    <a:lnTo>
                      <a:pt x="1827" y="340"/>
                    </a:lnTo>
                    <a:lnTo>
                      <a:pt x="1822" y="292"/>
                    </a:lnTo>
                    <a:lnTo>
                      <a:pt x="1811" y="242"/>
                    </a:lnTo>
                    <a:lnTo>
                      <a:pt x="1797" y="213"/>
                    </a:lnTo>
                    <a:lnTo>
                      <a:pt x="1790" y="194"/>
                    </a:lnTo>
                    <a:lnTo>
                      <a:pt x="1762" y="146"/>
                    </a:lnTo>
                    <a:lnTo>
                      <a:pt x="1753" y="131"/>
                    </a:lnTo>
                    <a:lnTo>
                      <a:pt x="1726" y="96"/>
                    </a:lnTo>
                    <a:lnTo>
                      <a:pt x="1709" y="66"/>
                    </a:lnTo>
                    <a:lnTo>
                      <a:pt x="1663" y="60"/>
                    </a:lnTo>
                    <a:lnTo>
                      <a:pt x="1618" y="56"/>
                    </a:lnTo>
                    <a:lnTo>
                      <a:pt x="1606" y="48"/>
                    </a:lnTo>
                    <a:lnTo>
                      <a:pt x="158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790" y="584"/>
                    </a:lnTo>
                    <a:close/>
                    <a:moveTo>
                      <a:pt x="1031" y="0"/>
                    </a:moveTo>
                    <a:lnTo>
                      <a:pt x="1026" y="48"/>
                    </a:lnTo>
                    <a:lnTo>
                      <a:pt x="1024" y="96"/>
                    </a:lnTo>
                    <a:lnTo>
                      <a:pt x="1014" y="146"/>
                    </a:lnTo>
                    <a:lnTo>
                      <a:pt x="998" y="194"/>
                    </a:lnTo>
                    <a:lnTo>
                      <a:pt x="989" y="229"/>
                    </a:lnTo>
                    <a:lnTo>
                      <a:pt x="984" y="242"/>
                    </a:lnTo>
                    <a:lnTo>
                      <a:pt x="976" y="292"/>
                    </a:lnTo>
                    <a:lnTo>
                      <a:pt x="976" y="340"/>
                    </a:lnTo>
                    <a:lnTo>
                      <a:pt x="982" y="388"/>
                    </a:lnTo>
                    <a:lnTo>
                      <a:pt x="989" y="430"/>
                    </a:lnTo>
                    <a:lnTo>
                      <a:pt x="991" y="438"/>
                    </a:lnTo>
                    <a:lnTo>
                      <a:pt x="1001" y="486"/>
                    </a:lnTo>
                    <a:lnTo>
                      <a:pt x="1010" y="534"/>
                    </a:lnTo>
                    <a:lnTo>
                      <a:pt x="101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31" y="0"/>
                    </a:lnTo>
                    <a:close/>
                    <a:moveTo>
                      <a:pt x="1852" y="584"/>
                    </a:moveTo>
                    <a:lnTo>
                      <a:pt x="1857" y="534"/>
                    </a:lnTo>
                    <a:lnTo>
                      <a:pt x="1866" y="486"/>
                    </a:lnTo>
                    <a:lnTo>
                      <a:pt x="1871" y="438"/>
                    </a:lnTo>
                    <a:lnTo>
                      <a:pt x="1873" y="388"/>
                    </a:lnTo>
                    <a:lnTo>
                      <a:pt x="1871" y="340"/>
                    </a:lnTo>
                    <a:lnTo>
                      <a:pt x="1862" y="292"/>
                    </a:lnTo>
                    <a:lnTo>
                      <a:pt x="1848" y="242"/>
                    </a:lnTo>
                    <a:lnTo>
                      <a:pt x="1843" y="233"/>
                    </a:lnTo>
                    <a:lnTo>
                      <a:pt x="1825" y="194"/>
                    </a:lnTo>
                    <a:lnTo>
                      <a:pt x="1797" y="150"/>
                    </a:lnTo>
                    <a:lnTo>
                      <a:pt x="1795" y="146"/>
                    </a:lnTo>
                    <a:lnTo>
                      <a:pt x="1762" y="96"/>
                    </a:lnTo>
                    <a:lnTo>
                      <a:pt x="1753" y="48"/>
                    </a:lnTo>
                    <a:lnTo>
                      <a:pt x="1753" y="44"/>
                    </a:lnTo>
                    <a:lnTo>
                      <a:pt x="171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852" y="584"/>
                    </a:lnTo>
                    <a:close/>
                  </a:path>
                </a:pathLst>
              </a:custGeom>
              <a:solidFill>
                <a:srgbClr val="002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0" name="Freeform 22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26" y="48"/>
                  </a:cxn>
                  <a:cxn ang="0">
                    <a:pos x="1014" y="146"/>
                  </a:cxn>
                  <a:cxn ang="0">
                    <a:pos x="989" y="229"/>
                  </a:cxn>
                  <a:cxn ang="0">
                    <a:pos x="976" y="292"/>
                  </a:cxn>
                  <a:cxn ang="0">
                    <a:pos x="982" y="388"/>
                  </a:cxn>
                  <a:cxn ang="0">
                    <a:pos x="991" y="438"/>
                  </a:cxn>
                  <a:cxn ang="0">
                    <a:pos x="1010" y="534"/>
                  </a:cxn>
                  <a:cxn ang="0">
                    <a:pos x="0" y="584"/>
                  </a:cxn>
                  <a:cxn ang="0">
                    <a:pos x="1031" y="0"/>
                  </a:cxn>
                  <a:cxn ang="0">
                    <a:pos x="1857" y="534"/>
                  </a:cxn>
                  <a:cxn ang="0">
                    <a:pos x="1871" y="438"/>
                  </a:cxn>
                  <a:cxn ang="0">
                    <a:pos x="1871" y="340"/>
                  </a:cxn>
                  <a:cxn ang="0">
                    <a:pos x="1848" y="242"/>
                  </a:cxn>
                  <a:cxn ang="0">
                    <a:pos x="1825" y="194"/>
                  </a:cxn>
                  <a:cxn ang="0">
                    <a:pos x="1795" y="146"/>
                  </a:cxn>
                  <a:cxn ang="0">
                    <a:pos x="1753" y="48"/>
                  </a:cxn>
                  <a:cxn ang="0">
                    <a:pos x="1710" y="0"/>
                  </a:cxn>
                  <a:cxn ang="0">
                    <a:pos x="6382" y="584"/>
                  </a:cxn>
                  <a:cxn ang="0">
                    <a:pos x="1024" y="0"/>
                  </a:cxn>
                  <a:cxn ang="0">
                    <a:pos x="1014" y="96"/>
                  </a:cxn>
                  <a:cxn ang="0">
                    <a:pos x="989" y="171"/>
                  </a:cxn>
                  <a:cxn ang="0">
                    <a:pos x="959" y="242"/>
                  </a:cxn>
                  <a:cxn ang="0">
                    <a:pos x="943" y="340"/>
                  </a:cxn>
                  <a:cxn ang="0">
                    <a:pos x="943" y="340"/>
                  </a:cxn>
                  <a:cxn ang="0">
                    <a:pos x="952" y="438"/>
                  </a:cxn>
                  <a:cxn ang="0">
                    <a:pos x="966" y="534"/>
                  </a:cxn>
                  <a:cxn ang="0">
                    <a:pos x="0" y="584"/>
                  </a:cxn>
                  <a:cxn ang="0">
                    <a:pos x="1024" y="0"/>
                  </a:cxn>
                  <a:cxn ang="0">
                    <a:pos x="1914" y="534"/>
                  </a:cxn>
                  <a:cxn ang="0">
                    <a:pos x="1921" y="438"/>
                  </a:cxn>
                  <a:cxn ang="0">
                    <a:pos x="1916" y="340"/>
                  </a:cxn>
                  <a:cxn ang="0">
                    <a:pos x="1887" y="252"/>
                  </a:cxn>
                  <a:cxn ang="0">
                    <a:pos x="1859" y="194"/>
                  </a:cxn>
                  <a:cxn ang="0">
                    <a:pos x="1825" y="146"/>
                  </a:cxn>
                  <a:cxn ang="0">
                    <a:pos x="1788" y="96"/>
                  </a:cxn>
                  <a:cxn ang="0">
                    <a:pos x="1756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1031" y="0"/>
                    </a:moveTo>
                    <a:lnTo>
                      <a:pt x="1026" y="48"/>
                    </a:lnTo>
                    <a:lnTo>
                      <a:pt x="1024" y="96"/>
                    </a:lnTo>
                    <a:lnTo>
                      <a:pt x="1014" y="146"/>
                    </a:lnTo>
                    <a:lnTo>
                      <a:pt x="998" y="194"/>
                    </a:lnTo>
                    <a:lnTo>
                      <a:pt x="989" y="229"/>
                    </a:lnTo>
                    <a:lnTo>
                      <a:pt x="984" y="242"/>
                    </a:lnTo>
                    <a:lnTo>
                      <a:pt x="976" y="292"/>
                    </a:lnTo>
                    <a:lnTo>
                      <a:pt x="976" y="340"/>
                    </a:lnTo>
                    <a:lnTo>
                      <a:pt x="982" y="388"/>
                    </a:lnTo>
                    <a:lnTo>
                      <a:pt x="989" y="430"/>
                    </a:lnTo>
                    <a:lnTo>
                      <a:pt x="991" y="438"/>
                    </a:lnTo>
                    <a:lnTo>
                      <a:pt x="1001" y="486"/>
                    </a:lnTo>
                    <a:lnTo>
                      <a:pt x="1010" y="534"/>
                    </a:lnTo>
                    <a:lnTo>
                      <a:pt x="101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31" y="0"/>
                    </a:lnTo>
                    <a:close/>
                    <a:moveTo>
                      <a:pt x="1852" y="584"/>
                    </a:moveTo>
                    <a:lnTo>
                      <a:pt x="1857" y="534"/>
                    </a:lnTo>
                    <a:lnTo>
                      <a:pt x="1866" y="486"/>
                    </a:lnTo>
                    <a:lnTo>
                      <a:pt x="1871" y="438"/>
                    </a:lnTo>
                    <a:lnTo>
                      <a:pt x="1873" y="388"/>
                    </a:lnTo>
                    <a:lnTo>
                      <a:pt x="1871" y="340"/>
                    </a:lnTo>
                    <a:lnTo>
                      <a:pt x="1862" y="292"/>
                    </a:lnTo>
                    <a:lnTo>
                      <a:pt x="1848" y="242"/>
                    </a:lnTo>
                    <a:lnTo>
                      <a:pt x="1843" y="233"/>
                    </a:lnTo>
                    <a:lnTo>
                      <a:pt x="1825" y="194"/>
                    </a:lnTo>
                    <a:lnTo>
                      <a:pt x="1797" y="150"/>
                    </a:lnTo>
                    <a:lnTo>
                      <a:pt x="1795" y="146"/>
                    </a:lnTo>
                    <a:lnTo>
                      <a:pt x="1762" y="96"/>
                    </a:lnTo>
                    <a:lnTo>
                      <a:pt x="1753" y="48"/>
                    </a:lnTo>
                    <a:lnTo>
                      <a:pt x="1753" y="44"/>
                    </a:lnTo>
                    <a:lnTo>
                      <a:pt x="171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852" y="584"/>
                    </a:lnTo>
                    <a:close/>
                    <a:moveTo>
                      <a:pt x="1024" y="0"/>
                    </a:moveTo>
                    <a:lnTo>
                      <a:pt x="1019" y="48"/>
                    </a:lnTo>
                    <a:lnTo>
                      <a:pt x="1014" y="96"/>
                    </a:lnTo>
                    <a:lnTo>
                      <a:pt x="998" y="146"/>
                    </a:lnTo>
                    <a:lnTo>
                      <a:pt x="989" y="171"/>
                    </a:lnTo>
                    <a:lnTo>
                      <a:pt x="976" y="194"/>
                    </a:lnTo>
                    <a:lnTo>
                      <a:pt x="959" y="242"/>
                    </a:lnTo>
                    <a:lnTo>
                      <a:pt x="948" y="292"/>
                    </a:lnTo>
                    <a:lnTo>
                      <a:pt x="943" y="340"/>
                    </a:lnTo>
                    <a:lnTo>
                      <a:pt x="943" y="340"/>
                    </a:lnTo>
                    <a:lnTo>
                      <a:pt x="943" y="340"/>
                    </a:lnTo>
                    <a:lnTo>
                      <a:pt x="946" y="388"/>
                    </a:lnTo>
                    <a:lnTo>
                      <a:pt x="952" y="438"/>
                    </a:lnTo>
                    <a:lnTo>
                      <a:pt x="959" y="486"/>
                    </a:lnTo>
                    <a:lnTo>
                      <a:pt x="966" y="534"/>
                    </a:lnTo>
                    <a:lnTo>
                      <a:pt x="96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24" y="0"/>
                    </a:lnTo>
                    <a:close/>
                    <a:moveTo>
                      <a:pt x="1912" y="584"/>
                    </a:moveTo>
                    <a:lnTo>
                      <a:pt x="1914" y="534"/>
                    </a:lnTo>
                    <a:lnTo>
                      <a:pt x="1919" y="486"/>
                    </a:lnTo>
                    <a:lnTo>
                      <a:pt x="1921" y="438"/>
                    </a:lnTo>
                    <a:lnTo>
                      <a:pt x="1919" y="388"/>
                    </a:lnTo>
                    <a:lnTo>
                      <a:pt x="1916" y="340"/>
                    </a:lnTo>
                    <a:lnTo>
                      <a:pt x="1903" y="292"/>
                    </a:lnTo>
                    <a:lnTo>
                      <a:pt x="1887" y="252"/>
                    </a:lnTo>
                    <a:lnTo>
                      <a:pt x="1885" y="242"/>
                    </a:lnTo>
                    <a:lnTo>
                      <a:pt x="1859" y="194"/>
                    </a:lnTo>
                    <a:lnTo>
                      <a:pt x="1843" y="173"/>
                    </a:lnTo>
                    <a:lnTo>
                      <a:pt x="1825" y="146"/>
                    </a:lnTo>
                    <a:lnTo>
                      <a:pt x="1797" y="112"/>
                    </a:lnTo>
                    <a:lnTo>
                      <a:pt x="1788" y="96"/>
                    </a:lnTo>
                    <a:lnTo>
                      <a:pt x="1769" y="48"/>
                    </a:lnTo>
                    <a:lnTo>
                      <a:pt x="1756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912" y="584"/>
                    </a:lnTo>
                    <a:close/>
                  </a:path>
                </a:pathLst>
              </a:custGeom>
              <a:solidFill>
                <a:srgbClr val="003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1" name="Freeform 23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19" y="48"/>
                  </a:cxn>
                  <a:cxn ang="0">
                    <a:pos x="998" y="146"/>
                  </a:cxn>
                  <a:cxn ang="0">
                    <a:pos x="976" y="194"/>
                  </a:cxn>
                  <a:cxn ang="0">
                    <a:pos x="948" y="292"/>
                  </a:cxn>
                  <a:cxn ang="0">
                    <a:pos x="943" y="340"/>
                  </a:cxn>
                  <a:cxn ang="0">
                    <a:pos x="946" y="388"/>
                  </a:cxn>
                  <a:cxn ang="0">
                    <a:pos x="959" y="486"/>
                  </a:cxn>
                  <a:cxn ang="0">
                    <a:pos x="969" y="584"/>
                  </a:cxn>
                  <a:cxn ang="0">
                    <a:pos x="0" y="0"/>
                  </a:cxn>
                  <a:cxn ang="0">
                    <a:pos x="1912" y="584"/>
                  </a:cxn>
                  <a:cxn ang="0">
                    <a:pos x="1919" y="486"/>
                  </a:cxn>
                  <a:cxn ang="0">
                    <a:pos x="1919" y="388"/>
                  </a:cxn>
                  <a:cxn ang="0">
                    <a:pos x="1903" y="292"/>
                  </a:cxn>
                  <a:cxn ang="0">
                    <a:pos x="1885" y="242"/>
                  </a:cxn>
                  <a:cxn ang="0">
                    <a:pos x="1843" y="173"/>
                  </a:cxn>
                  <a:cxn ang="0">
                    <a:pos x="1797" y="112"/>
                  </a:cxn>
                  <a:cxn ang="0">
                    <a:pos x="1769" y="48"/>
                  </a:cxn>
                  <a:cxn ang="0">
                    <a:pos x="6382" y="0"/>
                  </a:cxn>
                  <a:cxn ang="0">
                    <a:pos x="1912" y="584"/>
                  </a:cxn>
                  <a:cxn ang="0">
                    <a:pos x="1012" y="48"/>
                  </a:cxn>
                  <a:cxn ang="0">
                    <a:pos x="989" y="135"/>
                  </a:cxn>
                  <a:cxn ang="0">
                    <a:pos x="955" y="194"/>
                  </a:cxn>
                  <a:cxn ang="0">
                    <a:pos x="932" y="242"/>
                  </a:cxn>
                  <a:cxn ang="0">
                    <a:pos x="913" y="340"/>
                  </a:cxn>
                  <a:cxn ang="0">
                    <a:pos x="915" y="438"/>
                  </a:cxn>
                  <a:cxn ang="0">
                    <a:pos x="922" y="534"/>
                  </a:cxn>
                  <a:cxn ang="0">
                    <a:pos x="0" y="584"/>
                  </a:cxn>
                  <a:cxn ang="0">
                    <a:pos x="1017" y="0"/>
                  </a:cxn>
                  <a:cxn ang="0">
                    <a:pos x="1969" y="534"/>
                  </a:cxn>
                  <a:cxn ang="0">
                    <a:pos x="1970" y="438"/>
                  </a:cxn>
                  <a:cxn ang="0">
                    <a:pos x="1958" y="340"/>
                  </a:cxn>
                  <a:cxn ang="0">
                    <a:pos x="1933" y="271"/>
                  </a:cxn>
                  <a:cxn ang="0">
                    <a:pos x="1891" y="194"/>
                  </a:cxn>
                  <a:cxn ang="0">
                    <a:pos x="1854" y="146"/>
                  </a:cxn>
                  <a:cxn ang="0">
                    <a:pos x="1811" y="96"/>
                  </a:cxn>
                  <a:cxn ang="0">
                    <a:pos x="1785" y="48"/>
                  </a:cxn>
                  <a:cxn ang="0">
                    <a:pos x="6382" y="0"/>
                  </a:cxn>
                  <a:cxn ang="0">
                    <a:pos x="1967" y="584"/>
                  </a:cxn>
                </a:cxnLst>
                <a:rect l="0" t="0" r="r" b="b"/>
                <a:pathLst>
                  <a:path w="6382" h="584">
                    <a:moveTo>
                      <a:pt x="1024" y="0"/>
                    </a:moveTo>
                    <a:lnTo>
                      <a:pt x="1019" y="48"/>
                    </a:lnTo>
                    <a:lnTo>
                      <a:pt x="1014" y="96"/>
                    </a:lnTo>
                    <a:lnTo>
                      <a:pt x="998" y="146"/>
                    </a:lnTo>
                    <a:lnTo>
                      <a:pt x="989" y="171"/>
                    </a:lnTo>
                    <a:lnTo>
                      <a:pt x="976" y="194"/>
                    </a:lnTo>
                    <a:lnTo>
                      <a:pt x="959" y="242"/>
                    </a:lnTo>
                    <a:lnTo>
                      <a:pt x="948" y="292"/>
                    </a:lnTo>
                    <a:lnTo>
                      <a:pt x="943" y="340"/>
                    </a:lnTo>
                    <a:lnTo>
                      <a:pt x="943" y="340"/>
                    </a:lnTo>
                    <a:lnTo>
                      <a:pt x="943" y="340"/>
                    </a:lnTo>
                    <a:lnTo>
                      <a:pt x="946" y="388"/>
                    </a:lnTo>
                    <a:lnTo>
                      <a:pt x="952" y="438"/>
                    </a:lnTo>
                    <a:lnTo>
                      <a:pt x="959" y="486"/>
                    </a:lnTo>
                    <a:lnTo>
                      <a:pt x="966" y="534"/>
                    </a:lnTo>
                    <a:lnTo>
                      <a:pt x="96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24" y="0"/>
                    </a:lnTo>
                    <a:close/>
                    <a:moveTo>
                      <a:pt x="1912" y="584"/>
                    </a:moveTo>
                    <a:lnTo>
                      <a:pt x="1914" y="534"/>
                    </a:lnTo>
                    <a:lnTo>
                      <a:pt x="1919" y="486"/>
                    </a:lnTo>
                    <a:lnTo>
                      <a:pt x="1921" y="438"/>
                    </a:lnTo>
                    <a:lnTo>
                      <a:pt x="1919" y="388"/>
                    </a:lnTo>
                    <a:lnTo>
                      <a:pt x="1916" y="340"/>
                    </a:lnTo>
                    <a:lnTo>
                      <a:pt x="1903" y="292"/>
                    </a:lnTo>
                    <a:lnTo>
                      <a:pt x="1887" y="252"/>
                    </a:lnTo>
                    <a:lnTo>
                      <a:pt x="1885" y="242"/>
                    </a:lnTo>
                    <a:lnTo>
                      <a:pt x="1859" y="194"/>
                    </a:lnTo>
                    <a:lnTo>
                      <a:pt x="1843" y="173"/>
                    </a:lnTo>
                    <a:lnTo>
                      <a:pt x="1825" y="146"/>
                    </a:lnTo>
                    <a:lnTo>
                      <a:pt x="1797" y="112"/>
                    </a:lnTo>
                    <a:lnTo>
                      <a:pt x="1788" y="96"/>
                    </a:lnTo>
                    <a:lnTo>
                      <a:pt x="1769" y="48"/>
                    </a:lnTo>
                    <a:lnTo>
                      <a:pt x="1756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912" y="584"/>
                    </a:lnTo>
                    <a:close/>
                    <a:moveTo>
                      <a:pt x="1017" y="0"/>
                    </a:moveTo>
                    <a:lnTo>
                      <a:pt x="1012" y="48"/>
                    </a:lnTo>
                    <a:lnTo>
                      <a:pt x="1003" y="96"/>
                    </a:lnTo>
                    <a:lnTo>
                      <a:pt x="989" y="135"/>
                    </a:lnTo>
                    <a:lnTo>
                      <a:pt x="982" y="146"/>
                    </a:lnTo>
                    <a:lnTo>
                      <a:pt x="955" y="194"/>
                    </a:lnTo>
                    <a:lnTo>
                      <a:pt x="943" y="223"/>
                    </a:lnTo>
                    <a:lnTo>
                      <a:pt x="932" y="242"/>
                    </a:lnTo>
                    <a:lnTo>
                      <a:pt x="918" y="292"/>
                    </a:lnTo>
                    <a:lnTo>
                      <a:pt x="913" y="340"/>
                    </a:lnTo>
                    <a:lnTo>
                      <a:pt x="913" y="388"/>
                    </a:lnTo>
                    <a:lnTo>
                      <a:pt x="915" y="438"/>
                    </a:lnTo>
                    <a:lnTo>
                      <a:pt x="918" y="486"/>
                    </a:lnTo>
                    <a:lnTo>
                      <a:pt x="922" y="534"/>
                    </a:lnTo>
                    <a:lnTo>
                      <a:pt x="923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17" y="0"/>
                    </a:lnTo>
                    <a:close/>
                    <a:moveTo>
                      <a:pt x="1967" y="584"/>
                    </a:moveTo>
                    <a:lnTo>
                      <a:pt x="1969" y="534"/>
                    </a:lnTo>
                    <a:lnTo>
                      <a:pt x="1972" y="486"/>
                    </a:lnTo>
                    <a:lnTo>
                      <a:pt x="1970" y="438"/>
                    </a:lnTo>
                    <a:lnTo>
                      <a:pt x="1965" y="388"/>
                    </a:lnTo>
                    <a:lnTo>
                      <a:pt x="1958" y="340"/>
                    </a:lnTo>
                    <a:lnTo>
                      <a:pt x="1942" y="292"/>
                    </a:lnTo>
                    <a:lnTo>
                      <a:pt x="1933" y="271"/>
                    </a:lnTo>
                    <a:lnTo>
                      <a:pt x="1921" y="242"/>
                    </a:lnTo>
                    <a:lnTo>
                      <a:pt x="1891" y="194"/>
                    </a:lnTo>
                    <a:lnTo>
                      <a:pt x="1887" y="190"/>
                    </a:lnTo>
                    <a:lnTo>
                      <a:pt x="1854" y="146"/>
                    </a:lnTo>
                    <a:lnTo>
                      <a:pt x="1843" y="135"/>
                    </a:lnTo>
                    <a:lnTo>
                      <a:pt x="1811" y="96"/>
                    </a:lnTo>
                    <a:lnTo>
                      <a:pt x="1797" y="77"/>
                    </a:lnTo>
                    <a:lnTo>
                      <a:pt x="1785" y="48"/>
                    </a:lnTo>
                    <a:lnTo>
                      <a:pt x="177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967" y="584"/>
                    </a:lnTo>
                    <a:close/>
                  </a:path>
                </a:pathLst>
              </a:custGeom>
              <a:solidFill>
                <a:srgbClr val="005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2" name="Freeform 24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12" y="48"/>
                  </a:cxn>
                  <a:cxn ang="0">
                    <a:pos x="989" y="135"/>
                  </a:cxn>
                  <a:cxn ang="0">
                    <a:pos x="955" y="194"/>
                  </a:cxn>
                  <a:cxn ang="0">
                    <a:pos x="932" y="242"/>
                  </a:cxn>
                  <a:cxn ang="0">
                    <a:pos x="913" y="340"/>
                  </a:cxn>
                  <a:cxn ang="0">
                    <a:pos x="915" y="438"/>
                  </a:cxn>
                  <a:cxn ang="0">
                    <a:pos x="922" y="534"/>
                  </a:cxn>
                  <a:cxn ang="0">
                    <a:pos x="0" y="584"/>
                  </a:cxn>
                  <a:cxn ang="0">
                    <a:pos x="1017" y="0"/>
                  </a:cxn>
                  <a:cxn ang="0">
                    <a:pos x="1969" y="534"/>
                  </a:cxn>
                  <a:cxn ang="0">
                    <a:pos x="1970" y="438"/>
                  </a:cxn>
                  <a:cxn ang="0">
                    <a:pos x="1958" y="340"/>
                  </a:cxn>
                  <a:cxn ang="0">
                    <a:pos x="1933" y="271"/>
                  </a:cxn>
                  <a:cxn ang="0">
                    <a:pos x="1891" y="194"/>
                  </a:cxn>
                  <a:cxn ang="0">
                    <a:pos x="1854" y="146"/>
                  </a:cxn>
                  <a:cxn ang="0">
                    <a:pos x="1811" y="96"/>
                  </a:cxn>
                  <a:cxn ang="0">
                    <a:pos x="1785" y="48"/>
                  </a:cxn>
                  <a:cxn ang="0">
                    <a:pos x="6382" y="0"/>
                  </a:cxn>
                  <a:cxn ang="0">
                    <a:pos x="1967" y="584"/>
                  </a:cxn>
                  <a:cxn ang="0">
                    <a:pos x="1005" y="48"/>
                  </a:cxn>
                  <a:cxn ang="0">
                    <a:pos x="989" y="106"/>
                  </a:cxn>
                  <a:cxn ang="0">
                    <a:pos x="943" y="181"/>
                  </a:cxn>
                  <a:cxn ang="0">
                    <a:pos x="906" y="242"/>
                  </a:cxn>
                  <a:cxn ang="0">
                    <a:pos x="888" y="292"/>
                  </a:cxn>
                  <a:cxn ang="0">
                    <a:pos x="879" y="388"/>
                  </a:cxn>
                  <a:cxn ang="0">
                    <a:pos x="879" y="486"/>
                  </a:cxn>
                  <a:cxn ang="0">
                    <a:pos x="879" y="584"/>
                  </a:cxn>
                  <a:cxn ang="0">
                    <a:pos x="0" y="0"/>
                  </a:cxn>
                  <a:cxn ang="0">
                    <a:pos x="2020" y="584"/>
                  </a:cxn>
                  <a:cxn ang="0">
                    <a:pos x="2022" y="486"/>
                  </a:cxn>
                  <a:cxn ang="0">
                    <a:pos x="2013" y="388"/>
                  </a:cxn>
                  <a:cxn ang="0">
                    <a:pos x="1983" y="292"/>
                  </a:cxn>
                  <a:cxn ang="0">
                    <a:pos x="1958" y="242"/>
                  </a:cxn>
                  <a:cxn ang="0">
                    <a:pos x="1923" y="194"/>
                  </a:cxn>
                  <a:cxn ang="0">
                    <a:pos x="1884" y="146"/>
                  </a:cxn>
                  <a:cxn ang="0">
                    <a:pos x="1834" y="96"/>
                  </a:cxn>
                  <a:cxn ang="0">
                    <a:pos x="1797" y="42"/>
                  </a:cxn>
                  <a:cxn ang="0">
                    <a:pos x="6382" y="0"/>
                  </a:cxn>
                  <a:cxn ang="0">
                    <a:pos x="2020" y="584"/>
                  </a:cxn>
                </a:cxnLst>
                <a:rect l="0" t="0" r="r" b="b"/>
                <a:pathLst>
                  <a:path w="6382" h="584">
                    <a:moveTo>
                      <a:pt x="1017" y="0"/>
                    </a:moveTo>
                    <a:lnTo>
                      <a:pt x="1012" y="48"/>
                    </a:lnTo>
                    <a:lnTo>
                      <a:pt x="1003" y="96"/>
                    </a:lnTo>
                    <a:lnTo>
                      <a:pt x="989" y="135"/>
                    </a:lnTo>
                    <a:lnTo>
                      <a:pt x="982" y="146"/>
                    </a:lnTo>
                    <a:lnTo>
                      <a:pt x="955" y="194"/>
                    </a:lnTo>
                    <a:lnTo>
                      <a:pt x="943" y="223"/>
                    </a:lnTo>
                    <a:lnTo>
                      <a:pt x="932" y="242"/>
                    </a:lnTo>
                    <a:lnTo>
                      <a:pt x="918" y="292"/>
                    </a:lnTo>
                    <a:lnTo>
                      <a:pt x="913" y="340"/>
                    </a:lnTo>
                    <a:lnTo>
                      <a:pt x="913" y="388"/>
                    </a:lnTo>
                    <a:lnTo>
                      <a:pt x="915" y="438"/>
                    </a:lnTo>
                    <a:lnTo>
                      <a:pt x="918" y="486"/>
                    </a:lnTo>
                    <a:lnTo>
                      <a:pt x="922" y="534"/>
                    </a:lnTo>
                    <a:lnTo>
                      <a:pt x="923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17" y="0"/>
                    </a:lnTo>
                    <a:close/>
                    <a:moveTo>
                      <a:pt x="1967" y="584"/>
                    </a:moveTo>
                    <a:lnTo>
                      <a:pt x="1969" y="534"/>
                    </a:lnTo>
                    <a:lnTo>
                      <a:pt x="1972" y="486"/>
                    </a:lnTo>
                    <a:lnTo>
                      <a:pt x="1970" y="438"/>
                    </a:lnTo>
                    <a:lnTo>
                      <a:pt x="1965" y="388"/>
                    </a:lnTo>
                    <a:lnTo>
                      <a:pt x="1958" y="340"/>
                    </a:lnTo>
                    <a:lnTo>
                      <a:pt x="1942" y="292"/>
                    </a:lnTo>
                    <a:lnTo>
                      <a:pt x="1933" y="271"/>
                    </a:lnTo>
                    <a:lnTo>
                      <a:pt x="1921" y="242"/>
                    </a:lnTo>
                    <a:lnTo>
                      <a:pt x="1891" y="194"/>
                    </a:lnTo>
                    <a:lnTo>
                      <a:pt x="1887" y="190"/>
                    </a:lnTo>
                    <a:lnTo>
                      <a:pt x="1854" y="146"/>
                    </a:lnTo>
                    <a:lnTo>
                      <a:pt x="1843" y="135"/>
                    </a:lnTo>
                    <a:lnTo>
                      <a:pt x="1811" y="96"/>
                    </a:lnTo>
                    <a:lnTo>
                      <a:pt x="1797" y="77"/>
                    </a:lnTo>
                    <a:lnTo>
                      <a:pt x="1785" y="48"/>
                    </a:lnTo>
                    <a:lnTo>
                      <a:pt x="1770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1967" y="584"/>
                    </a:lnTo>
                    <a:close/>
                    <a:moveTo>
                      <a:pt x="1008" y="0"/>
                    </a:moveTo>
                    <a:lnTo>
                      <a:pt x="1005" y="48"/>
                    </a:lnTo>
                    <a:lnTo>
                      <a:pt x="992" y="96"/>
                    </a:lnTo>
                    <a:lnTo>
                      <a:pt x="989" y="106"/>
                    </a:lnTo>
                    <a:lnTo>
                      <a:pt x="964" y="146"/>
                    </a:lnTo>
                    <a:lnTo>
                      <a:pt x="943" y="181"/>
                    </a:lnTo>
                    <a:lnTo>
                      <a:pt x="932" y="194"/>
                    </a:lnTo>
                    <a:lnTo>
                      <a:pt x="906" y="242"/>
                    </a:lnTo>
                    <a:lnTo>
                      <a:pt x="899" y="263"/>
                    </a:lnTo>
                    <a:lnTo>
                      <a:pt x="888" y="292"/>
                    </a:lnTo>
                    <a:lnTo>
                      <a:pt x="881" y="340"/>
                    </a:lnTo>
                    <a:lnTo>
                      <a:pt x="879" y="388"/>
                    </a:lnTo>
                    <a:lnTo>
                      <a:pt x="877" y="438"/>
                    </a:lnTo>
                    <a:lnTo>
                      <a:pt x="879" y="486"/>
                    </a:lnTo>
                    <a:lnTo>
                      <a:pt x="881" y="534"/>
                    </a:lnTo>
                    <a:lnTo>
                      <a:pt x="87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08" y="0"/>
                    </a:lnTo>
                    <a:close/>
                    <a:moveTo>
                      <a:pt x="2020" y="584"/>
                    </a:moveTo>
                    <a:lnTo>
                      <a:pt x="2020" y="534"/>
                    </a:lnTo>
                    <a:lnTo>
                      <a:pt x="2022" y="486"/>
                    </a:lnTo>
                    <a:lnTo>
                      <a:pt x="2018" y="438"/>
                    </a:lnTo>
                    <a:lnTo>
                      <a:pt x="2013" y="388"/>
                    </a:lnTo>
                    <a:lnTo>
                      <a:pt x="2002" y="340"/>
                    </a:lnTo>
                    <a:lnTo>
                      <a:pt x="1983" y="292"/>
                    </a:lnTo>
                    <a:lnTo>
                      <a:pt x="1977" y="282"/>
                    </a:lnTo>
                    <a:lnTo>
                      <a:pt x="1958" y="242"/>
                    </a:lnTo>
                    <a:lnTo>
                      <a:pt x="1933" y="209"/>
                    </a:lnTo>
                    <a:lnTo>
                      <a:pt x="1923" y="194"/>
                    </a:lnTo>
                    <a:lnTo>
                      <a:pt x="1887" y="152"/>
                    </a:lnTo>
                    <a:lnTo>
                      <a:pt x="1884" y="146"/>
                    </a:lnTo>
                    <a:lnTo>
                      <a:pt x="1843" y="106"/>
                    </a:lnTo>
                    <a:lnTo>
                      <a:pt x="1834" y="96"/>
                    </a:lnTo>
                    <a:lnTo>
                      <a:pt x="1799" y="48"/>
                    </a:lnTo>
                    <a:lnTo>
                      <a:pt x="1797" y="42"/>
                    </a:lnTo>
                    <a:lnTo>
                      <a:pt x="178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020" y="584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3" name="Freeform 25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1005" y="48"/>
                  </a:cxn>
                  <a:cxn ang="0">
                    <a:pos x="989" y="106"/>
                  </a:cxn>
                  <a:cxn ang="0">
                    <a:pos x="943" y="181"/>
                  </a:cxn>
                  <a:cxn ang="0">
                    <a:pos x="906" y="242"/>
                  </a:cxn>
                  <a:cxn ang="0">
                    <a:pos x="888" y="292"/>
                  </a:cxn>
                  <a:cxn ang="0">
                    <a:pos x="879" y="388"/>
                  </a:cxn>
                  <a:cxn ang="0">
                    <a:pos x="879" y="486"/>
                  </a:cxn>
                  <a:cxn ang="0">
                    <a:pos x="879" y="584"/>
                  </a:cxn>
                  <a:cxn ang="0">
                    <a:pos x="0" y="0"/>
                  </a:cxn>
                  <a:cxn ang="0">
                    <a:pos x="2020" y="584"/>
                  </a:cxn>
                  <a:cxn ang="0">
                    <a:pos x="2022" y="486"/>
                  </a:cxn>
                  <a:cxn ang="0">
                    <a:pos x="2013" y="388"/>
                  </a:cxn>
                  <a:cxn ang="0">
                    <a:pos x="1983" y="292"/>
                  </a:cxn>
                  <a:cxn ang="0">
                    <a:pos x="1958" y="242"/>
                  </a:cxn>
                  <a:cxn ang="0">
                    <a:pos x="1923" y="194"/>
                  </a:cxn>
                  <a:cxn ang="0">
                    <a:pos x="1884" y="146"/>
                  </a:cxn>
                  <a:cxn ang="0">
                    <a:pos x="1834" y="96"/>
                  </a:cxn>
                  <a:cxn ang="0">
                    <a:pos x="1797" y="42"/>
                  </a:cxn>
                  <a:cxn ang="0">
                    <a:pos x="6382" y="0"/>
                  </a:cxn>
                  <a:cxn ang="0">
                    <a:pos x="2020" y="584"/>
                  </a:cxn>
                  <a:cxn ang="0">
                    <a:pos x="998" y="48"/>
                  </a:cxn>
                  <a:cxn ang="0">
                    <a:pos x="980" y="96"/>
                  </a:cxn>
                  <a:cxn ang="0">
                    <a:pos x="943" y="152"/>
                  </a:cxn>
                  <a:cxn ang="0">
                    <a:pos x="899" y="206"/>
                  </a:cxn>
                  <a:cxn ang="0">
                    <a:pos x="858" y="292"/>
                  </a:cxn>
                  <a:cxn ang="0">
                    <a:pos x="849" y="340"/>
                  </a:cxn>
                  <a:cxn ang="0">
                    <a:pos x="842" y="438"/>
                  </a:cxn>
                  <a:cxn ang="0">
                    <a:pos x="840" y="534"/>
                  </a:cxn>
                  <a:cxn ang="0">
                    <a:pos x="0" y="584"/>
                  </a:cxn>
                  <a:cxn ang="0">
                    <a:pos x="1001" y="0"/>
                  </a:cxn>
                  <a:cxn ang="0">
                    <a:pos x="2071" y="534"/>
                  </a:cxn>
                  <a:cxn ang="0">
                    <a:pos x="2068" y="442"/>
                  </a:cxn>
                  <a:cxn ang="0">
                    <a:pos x="2059" y="388"/>
                  </a:cxn>
                  <a:cxn ang="0">
                    <a:pos x="2027" y="292"/>
                  </a:cxn>
                  <a:cxn ang="0">
                    <a:pos x="1997" y="242"/>
                  </a:cxn>
                  <a:cxn ang="0">
                    <a:pos x="1956" y="194"/>
                  </a:cxn>
                  <a:cxn ang="0">
                    <a:pos x="1912" y="146"/>
                  </a:cxn>
                  <a:cxn ang="0">
                    <a:pos x="1861" y="96"/>
                  </a:cxn>
                  <a:cxn ang="0">
                    <a:pos x="1815" y="48"/>
                  </a:cxn>
                  <a:cxn ang="0">
                    <a:pos x="6382" y="0"/>
                  </a:cxn>
                  <a:cxn ang="0">
                    <a:pos x="2071" y="584"/>
                  </a:cxn>
                </a:cxnLst>
                <a:rect l="0" t="0" r="r" b="b"/>
                <a:pathLst>
                  <a:path w="6382" h="584">
                    <a:moveTo>
                      <a:pt x="1008" y="0"/>
                    </a:moveTo>
                    <a:lnTo>
                      <a:pt x="1005" y="48"/>
                    </a:lnTo>
                    <a:lnTo>
                      <a:pt x="992" y="96"/>
                    </a:lnTo>
                    <a:lnTo>
                      <a:pt x="989" y="106"/>
                    </a:lnTo>
                    <a:lnTo>
                      <a:pt x="964" y="146"/>
                    </a:lnTo>
                    <a:lnTo>
                      <a:pt x="943" y="181"/>
                    </a:lnTo>
                    <a:lnTo>
                      <a:pt x="932" y="194"/>
                    </a:lnTo>
                    <a:lnTo>
                      <a:pt x="906" y="242"/>
                    </a:lnTo>
                    <a:lnTo>
                      <a:pt x="899" y="263"/>
                    </a:lnTo>
                    <a:lnTo>
                      <a:pt x="888" y="292"/>
                    </a:lnTo>
                    <a:lnTo>
                      <a:pt x="881" y="340"/>
                    </a:lnTo>
                    <a:lnTo>
                      <a:pt x="879" y="388"/>
                    </a:lnTo>
                    <a:lnTo>
                      <a:pt x="877" y="438"/>
                    </a:lnTo>
                    <a:lnTo>
                      <a:pt x="879" y="486"/>
                    </a:lnTo>
                    <a:lnTo>
                      <a:pt x="881" y="534"/>
                    </a:lnTo>
                    <a:lnTo>
                      <a:pt x="87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08" y="0"/>
                    </a:lnTo>
                    <a:close/>
                    <a:moveTo>
                      <a:pt x="2020" y="584"/>
                    </a:moveTo>
                    <a:lnTo>
                      <a:pt x="2020" y="534"/>
                    </a:lnTo>
                    <a:lnTo>
                      <a:pt x="2022" y="486"/>
                    </a:lnTo>
                    <a:lnTo>
                      <a:pt x="2018" y="438"/>
                    </a:lnTo>
                    <a:lnTo>
                      <a:pt x="2013" y="388"/>
                    </a:lnTo>
                    <a:lnTo>
                      <a:pt x="2002" y="340"/>
                    </a:lnTo>
                    <a:lnTo>
                      <a:pt x="1983" y="292"/>
                    </a:lnTo>
                    <a:lnTo>
                      <a:pt x="1977" y="282"/>
                    </a:lnTo>
                    <a:lnTo>
                      <a:pt x="1958" y="242"/>
                    </a:lnTo>
                    <a:lnTo>
                      <a:pt x="1933" y="209"/>
                    </a:lnTo>
                    <a:lnTo>
                      <a:pt x="1923" y="194"/>
                    </a:lnTo>
                    <a:lnTo>
                      <a:pt x="1887" y="152"/>
                    </a:lnTo>
                    <a:lnTo>
                      <a:pt x="1884" y="146"/>
                    </a:lnTo>
                    <a:lnTo>
                      <a:pt x="1843" y="106"/>
                    </a:lnTo>
                    <a:lnTo>
                      <a:pt x="1834" y="96"/>
                    </a:lnTo>
                    <a:lnTo>
                      <a:pt x="1799" y="48"/>
                    </a:lnTo>
                    <a:lnTo>
                      <a:pt x="1797" y="42"/>
                    </a:lnTo>
                    <a:lnTo>
                      <a:pt x="178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020" y="584"/>
                    </a:lnTo>
                    <a:close/>
                    <a:moveTo>
                      <a:pt x="1001" y="0"/>
                    </a:moveTo>
                    <a:lnTo>
                      <a:pt x="998" y="48"/>
                    </a:lnTo>
                    <a:lnTo>
                      <a:pt x="989" y="79"/>
                    </a:lnTo>
                    <a:lnTo>
                      <a:pt x="980" y="96"/>
                    </a:lnTo>
                    <a:lnTo>
                      <a:pt x="948" y="146"/>
                    </a:lnTo>
                    <a:lnTo>
                      <a:pt x="943" y="152"/>
                    </a:lnTo>
                    <a:lnTo>
                      <a:pt x="906" y="194"/>
                    </a:lnTo>
                    <a:lnTo>
                      <a:pt x="899" y="206"/>
                    </a:lnTo>
                    <a:lnTo>
                      <a:pt x="876" y="242"/>
                    </a:lnTo>
                    <a:lnTo>
                      <a:pt x="858" y="292"/>
                    </a:lnTo>
                    <a:lnTo>
                      <a:pt x="854" y="313"/>
                    </a:lnTo>
                    <a:lnTo>
                      <a:pt x="849" y="340"/>
                    </a:lnTo>
                    <a:lnTo>
                      <a:pt x="846" y="388"/>
                    </a:lnTo>
                    <a:lnTo>
                      <a:pt x="842" y="438"/>
                    </a:lnTo>
                    <a:lnTo>
                      <a:pt x="840" y="486"/>
                    </a:lnTo>
                    <a:lnTo>
                      <a:pt x="840" y="534"/>
                    </a:lnTo>
                    <a:lnTo>
                      <a:pt x="83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01" y="0"/>
                    </a:lnTo>
                    <a:close/>
                    <a:moveTo>
                      <a:pt x="2071" y="584"/>
                    </a:moveTo>
                    <a:lnTo>
                      <a:pt x="2071" y="534"/>
                    </a:lnTo>
                    <a:lnTo>
                      <a:pt x="2071" y="486"/>
                    </a:lnTo>
                    <a:lnTo>
                      <a:pt x="2068" y="442"/>
                    </a:lnTo>
                    <a:lnTo>
                      <a:pt x="2068" y="438"/>
                    </a:lnTo>
                    <a:lnTo>
                      <a:pt x="2059" y="388"/>
                    </a:lnTo>
                    <a:lnTo>
                      <a:pt x="2048" y="340"/>
                    </a:lnTo>
                    <a:lnTo>
                      <a:pt x="2027" y="292"/>
                    </a:lnTo>
                    <a:lnTo>
                      <a:pt x="2023" y="284"/>
                    </a:lnTo>
                    <a:lnTo>
                      <a:pt x="1997" y="242"/>
                    </a:lnTo>
                    <a:lnTo>
                      <a:pt x="1977" y="221"/>
                    </a:lnTo>
                    <a:lnTo>
                      <a:pt x="1956" y="194"/>
                    </a:lnTo>
                    <a:lnTo>
                      <a:pt x="1933" y="171"/>
                    </a:lnTo>
                    <a:lnTo>
                      <a:pt x="1912" y="146"/>
                    </a:lnTo>
                    <a:lnTo>
                      <a:pt x="1887" y="123"/>
                    </a:lnTo>
                    <a:lnTo>
                      <a:pt x="1861" y="96"/>
                    </a:lnTo>
                    <a:lnTo>
                      <a:pt x="1843" y="85"/>
                    </a:lnTo>
                    <a:lnTo>
                      <a:pt x="1815" y="48"/>
                    </a:lnTo>
                    <a:lnTo>
                      <a:pt x="179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071" y="584"/>
                    </a:lnTo>
                    <a:close/>
                  </a:path>
                </a:pathLst>
              </a:custGeom>
              <a:solidFill>
                <a:srgbClr val="008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4" name="Freeform 26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98" y="48"/>
                  </a:cxn>
                  <a:cxn ang="0">
                    <a:pos x="980" y="96"/>
                  </a:cxn>
                  <a:cxn ang="0">
                    <a:pos x="943" y="152"/>
                  </a:cxn>
                  <a:cxn ang="0">
                    <a:pos x="899" y="206"/>
                  </a:cxn>
                  <a:cxn ang="0">
                    <a:pos x="858" y="292"/>
                  </a:cxn>
                  <a:cxn ang="0">
                    <a:pos x="849" y="340"/>
                  </a:cxn>
                  <a:cxn ang="0">
                    <a:pos x="842" y="438"/>
                  </a:cxn>
                  <a:cxn ang="0">
                    <a:pos x="840" y="534"/>
                  </a:cxn>
                  <a:cxn ang="0">
                    <a:pos x="0" y="584"/>
                  </a:cxn>
                  <a:cxn ang="0">
                    <a:pos x="1001" y="0"/>
                  </a:cxn>
                  <a:cxn ang="0">
                    <a:pos x="2071" y="534"/>
                  </a:cxn>
                  <a:cxn ang="0">
                    <a:pos x="2068" y="442"/>
                  </a:cxn>
                  <a:cxn ang="0">
                    <a:pos x="2059" y="388"/>
                  </a:cxn>
                  <a:cxn ang="0">
                    <a:pos x="2027" y="292"/>
                  </a:cxn>
                  <a:cxn ang="0">
                    <a:pos x="1997" y="242"/>
                  </a:cxn>
                  <a:cxn ang="0">
                    <a:pos x="1956" y="194"/>
                  </a:cxn>
                  <a:cxn ang="0">
                    <a:pos x="1912" y="146"/>
                  </a:cxn>
                  <a:cxn ang="0">
                    <a:pos x="1861" y="96"/>
                  </a:cxn>
                  <a:cxn ang="0">
                    <a:pos x="1815" y="48"/>
                  </a:cxn>
                  <a:cxn ang="0">
                    <a:pos x="6382" y="0"/>
                  </a:cxn>
                  <a:cxn ang="0">
                    <a:pos x="2071" y="584"/>
                  </a:cxn>
                  <a:cxn ang="0">
                    <a:pos x="989" y="48"/>
                  </a:cxn>
                  <a:cxn ang="0">
                    <a:pos x="968" y="96"/>
                  </a:cxn>
                  <a:cxn ang="0">
                    <a:pos x="920" y="146"/>
                  </a:cxn>
                  <a:cxn ang="0">
                    <a:pos x="874" y="194"/>
                  </a:cxn>
                  <a:cxn ang="0">
                    <a:pos x="844" y="242"/>
                  </a:cxn>
                  <a:cxn ang="0">
                    <a:pos x="817" y="340"/>
                  </a:cxn>
                  <a:cxn ang="0">
                    <a:pos x="809" y="423"/>
                  </a:cxn>
                  <a:cxn ang="0">
                    <a:pos x="801" y="486"/>
                  </a:cxn>
                  <a:cxn ang="0">
                    <a:pos x="796" y="584"/>
                  </a:cxn>
                  <a:cxn ang="0">
                    <a:pos x="0" y="0"/>
                  </a:cxn>
                  <a:cxn ang="0">
                    <a:pos x="2124" y="584"/>
                  </a:cxn>
                  <a:cxn ang="0">
                    <a:pos x="2122" y="486"/>
                  </a:cxn>
                  <a:cxn ang="0">
                    <a:pos x="2112" y="423"/>
                  </a:cxn>
                  <a:cxn ang="0">
                    <a:pos x="2094" y="340"/>
                  </a:cxn>
                  <a:cxn ang="0">
                    <a:pos x="2068" y="284"/>
                  </a:cxn>
                  <a:cxn ang="0">
                    <a:pos x="2023" y="227"/>
                  </a:cxn>
                  <a:cxn ang="0">
                    <a:pos x="1977" y="183"/>
                  </a:cxn>
                  <a:cxn ang="0">
                    <a:pos x="1933" y="140"/>
                  </a:cxn>
                  <a:cxn ang="0">
                    <a:pos x="1887" y="96"/>
                  </a:cxn>
                  <a:cxn ang="0">
                    <a:pos x="1831" y="48"/>
                  </a:cxn>
                  <a:cxn ang="0">
                    <a:pos x="6382" y="0"/>
                  </a:cxn>
                  <a:cxn ang="0">
                    <a:pos x="2124" y="584"/>
                  </a:cxn>
                </a:cxnLst>
                <a:rect l="0" t="0" r="r" b="b"/>
                <a:pathLst>
                  <a:path w="6382" h="584">
                    <a:moveTo>
                      <a:pt x="1001" y="0"/>
                    </a:moveTo>
                    <a:lnTo>
                      <a:pt x="998" y="48"/>
                    </a:lnTo>
                    <a:lnTo>
                      <a:pt x="989" y="79"/>
                    </a:lnTo>
                    <a:lnTo>
                      <a:pt x="980" y="96"/>
                    </a:lnTo>
                    <a:lnTo>
                      <a:pt x="948" y="146"/>
                    </a:lnTo>
                    <a:lnTo>
                      <a:pt x="943" y="152"/>
                    </a:lnTo>
                    <a:lnTo>
                      <a:pt x="906" y="194"/>
                    </a:lnTo>
                    <a:lnTo>
                      <a:pt x="899" y="206"/>
                    </a:lnTo>
                    <a:lnTo>
                      <a:pt x="876" y="242"/>
                    </a:lnTo>
                    <a:lnTo>
                      <a:pt x="858" y="292"/>
                    </a:lnTo>
                    <a:lnTo>
                      <a:pt x="854" y="313"/>
                    </a:lnTo>
                    <a:lnTo>
                      <a:pt x="849" y="340"/>
                    </a:lnTo>
                    <a:lnTo>
                      <a:pt x="846" y="388"/>
                    </a:lnTo>
                    <a:lnTo>
                      <a:pt x="842" y="438"/>
                    </a:lnTo>
                    <a:lnTo>
                      <a:pt x="840" y="486"/>
                    </a:lnTo>
                    <a:lnTo>
                      <a:pt x="840" y="534"/>
                    </a:lnTo>
                    <a:lnTo>
                      <a:pt x="83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1001" y="0"/>
                    </a:lnTo>
                    <a:close/>
                    <a:moveTo>
                      <a:pt x="2071" y="584"/>
                    </a:moveTo>
                    <a:lnTo>
                      <a:pt x="2071" y="534"/>
                    </a:lnTo>
                    <a:lnTo>
                      <a:pt x="2071" y="486"/>
                    </a:lnTo>
                    <a:lnTo>
                      <a:pt x="2068" y="442"/>
                    </a:lnTo>
                    <a:lnTo>
                      <a:pt x="2068" y="438"/>
                    </a:lnTo>
                    <a:lnTo>
                      <a:pt x="2059" y="388"/>
                    </a:lnTo>
                    <a:lnTo>
                      <a:pt x="2048" y="340"/>
                    </a:lnTo>
                    <a:lnTo>
                      <a:pt x="2027" y="292"/>
                    </a:lnTo>
                    <a:lnTo>
                      <a:pt x="2023" y="284"/>
                    </a:lnTo>
                    <a:lnTo>
                      <a:pt x="1997" y="242"/>
                    </a:lnTo>
                    <a:lnTo>
                      <a:pt x="1977" y="221"/>
                    </a:lnTo>
                    <a:lnTo>
                      <a:pt x="1956" y="194"/>
                    </a:lnTo>
                    <a:lnTo>
                      <a:pt x="1933" y="171"/>
                    </a:lnTo>
                    <a:lnTo>
                      <a:pt x="1912" y="146"/>
                    </a:lnTo>
                    <a:lnTo>
                      <a:pt x="1887" y="123"/>
                    </a:lnTo>
                    <a:lnTo>
                      <a:pt x="1861" y="96"/>
                    </a:lnTo>
                    <a:lnTo>
                      <a:pt x="1843" y="85"/>
                    </a:lnTo>
                    <a:lnTo>
                      <a:pt x="1815" y="48"/>
                    </a:lnTo>
                    <a:lnTo>
                      <a:pt x="179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071" y="584"/>
                    </a:lnTo>
                    <a:close/>
                    <a:moveTo>
                      <a:pt x="994" y="0"/>
                    </a:moveTo>
                    <a:lnTo>
                      <a:pt x="989" y="48"/>
                    </a:lnTo>
                    <a:lnTo>
                      <a:pt x="989" y="52"/>
                    </a:lnTo>
                    <a:lnTo>
                      <a:pt x="968" y="96"/>
                    </a:lnTo>
                    <a:lnTo>
                      <a:pt x="943" y="131"/>
                    </a:lnTo>
                    <a:lnTo>
                      <a:pt x="920" y="146"/>
                    </a:lnTo>
                    <a:lnTo>
                      <a:pt x="899" y="169"/>
                    </a:lnTo>
                    <a:lnTo>
                      <a:pt x="874" y="194"/>
                    </a:lnTo>
                    <a:lnTo>
                      <a:pt x="854" y="227"/>
                    </a:lnTo>
                    <a:lnTo>
                      <a:pt x="844" y="242"/>
                    </a:lnTo>
                    <a:lnTo>
                      <a:pt x="826" y="292"/>
                    </a:lnTo>
                    <a:lnTo>
                      <a:pt x="817" y="340"/>
                    </a:lnTo>
                    <a:lnTo>
                      <a:pt x="812" y="388"/>
                    </a:lnTo>
                    <a:lnTo>
                      <a:pt x="809" y="423"/>
                    </a:lnTo>
                    <a:lnTo>
                      <a:pt x="807" y="438"/>
                    </a:lnTo>
                    <a:lnTo>
                      <a:pt x="801" y="486"/>
                    </a:lnTo>
                    <a:lnTo>
                      <a:pt x="800" y="534"/>
                    </a:lnTo>
                    <a:lnTo>
                      <a:pt x="796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94" y="0"/>
                    </a:lnTo>
                    <a:close/>
                    <a:moveTo>
                      <a:pt x="2124" y="584"/>
                    </a:moveTo>
                    <a:lnTo>
                      <a:pt x="2121" y="534"/>
                    </a:lnTo>
                    <a:lnTo>
                      <a:pt x="2122" y="486"/>
                    </a:lnTo>
                    <a:lnTo>
                      <a:pt x="2115" y="438"/>
                    </a:lnTo>
                    <a:lnTo>
                      <a:pt x="2112" y="423"/>
                    </a:lnTo>
                    <a:lnTo>
                      <a:pt x="2106" y="388"/>
                    </a:lnTo>
                    <a:lnTo>
                      <a:pt x="2094" y="340"/>
                    </a:lnTo>
                    <a:lnTo>
                      <a:pt x="2073" y="292"/>
                    </a:lnTo>
                    <a:lnTo>
                      <a:pt x="2068" y="284"/>
                    </a:lnTo>
                    <a:lnTo>
                      <a:pt x="2041" y="242"/>
                    </a:lnTo>
                    <a:lnTo>
                      <a:pt x="2023" y="227"/>
                    </a:lnTo>
                    <a:lnTo>
                      <a:pt x="1993" y="194"/>
                    </a:lnTo>
                    <a:lnTo>
                      <a:pt x="1977" y="183"/>
                    </a:lnTo>
                    <a:lnTo>
                      <a:pt x="1940" y="146"/>
                    </a:lnTo>
                    <a:lnTo>
                      <a:pt x="1933" y="140"/>
                    </a:lnTo>
                    <a:lnTo>
                      <a:pt x="1889" y="96"/>
                    </a:lnTo>
                    <a:lnTo>
                      <a:pt x="1887" y="96"/>
                    </a:lnTo>
                    <a:lnTo>
                      <a:pt x="1843" y="64"/>
                    </a:lnTo>
                    <a:lnTo>
                      <a:pt x="1831" y="48"/>
                    </a:lnTo>
                    <a:lnTo>
                      <a:pt x="181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124" y="584"/>
                    </a:lnTo>
                    <a:close/>
                  </a:path>
                </a:pathLst>
              </a:custGeom>
              <a:solidFill>
                <a:srgbClr val="00A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5" name="Freeform 27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89" y="48"/>
                  </a:cxn>
                  <a:cxn ang="0">
                    <a:pos x="968" y="96"/>
                  </a:cxn>
                  <a:cxn ang="0">
                    <a:pos x="920" y="146"/>
                  </a:cxn>
                  <a:cxn ang="0">
                    <a:pos x="874" y="194"/>
                  </a:cxn>
                  <a:cxn ang="0">
                    <a:pos x="844" y="242"/>
                  </a:cxn>
                  <a:cxn ang="0">
                    <a:pos x="817" y="340"/>
                  </a:cxn>
                  <a:cxn ang="0">
                    <a:pos x="809" y="423"/>
                  </a:cxn>
                  <a:cxn ang="0">
                    <a:pos x="801" y="486"/>
                  </a:cxn>
                  <a:cxn ang="0">
                    <a:pos x="796" y="584"/>
                  </a:cxn>
                  <a:cxn ang="0">
                    <a:pos x="0" y="0"/>
                  </a:cxn>
                  <a:cxn ang="0">
                    <a:pos x="2124" y="584"/>
                  </a:cxn>
                  <a:cxn ang="0">
                    <a:pos x="2122" y="486"/>
                  </a:cxn>
                  <a:cxn ang="0">
                    <a:pos x="2112" y="423"/>
                  </a:cxn>
                  <a:cxn ang="0">
                    <a:pos x="2094" y="340"/>
                  </a:cxn>
                  <a:cxn ang="0">
                    <a:pos x="2068" y="284"/>
                  </a:cxn>
                  <a:cxn ang="0">
                    <a:pos x="2023" y="227"/>
                  </a:cxn>
                  <a:cxn ang="0">
                    <a:pos x="1977" y="183"/>
                  </a:cxn>
                  <a:cxn ang="0">
                    <a:pos x="1933" y="140"/>
                  </a:cxn>
                  <a:cxn ang="0">
                    <a:pos x="1887" y="96"/>
                  </a:cxn>
                  <a:cxn ang="0">
                    <a:pos x="1831" y="48"/>
                  </a:cxn>
                  <a:cxn ang="0">
                    <a:pos x="6382" y="0"/>
                  </a:cxn>
                  <a:cxn ang="0">
                    <a:pos x="2124" y="584"/>
                  </a:cxn>
                  <a:cxn ang="0">
                    <a:pos x="982" y="48"/>
                  </a:cxn>
                  <a:cxn ang="0">
                    <a:pos x="943" y="113"/>
                  </a:cxn>
                  <a:cxn ang="0">
                    <a:pos x="886" y="146"/>
                  </a:cxn>
                  <a:cxn ang="0">
                    <a:pos x="840" y="194"/>
                  </a:cxn>
                  <a:cxn ang="0">
                    <a:pos x="809" y="254"/>
                  </a:cxn>
                  <a:cxn ang="0">
                    <a:pos x="786" y="340"/>
                  </a:cxn>
                  <a:cxn ang="0">
                    <a:pos x="771" y="438"/>
                  </a:cxn>
                  <a:cxn ang="0">
                    <a:pos x="763" y="486"/>
                  </a:cxn>
                  <a:cxn ang="0">
                    <a:pos x="755" y="584"/>
                  </a:cxn>
                  <a:cxn ang="0">
                    <a:pos x="0" y="0"/>
                  </a:cxn>
                  <a:cxn ang="0">
                    <a:pos x="2177" y="584"/>
                  </a:cxn>
                  <a:cxn ang="0">
                    <a:pos x="2172" y="486"/>
                  </a:cxn>
                  <a:cxn ang="0">
                    <a:pos x="2158" y="403"/>
                  </a:cxn>
                  <a:cxn ang="0">
                    <a:pos x="2142" y="340"/>
                  </a:cxn>
                  <a:cxn ang="0">
                    <a:pos x="2112" y="279"/>
                  </a:cxn>
                  <a:cxn ang="0">
                    <a:pos x="2068" y="223"/>
                  </a:cxn>
                  <a:cxn ang="0">
                    <a:pos x="2023" y="186"/>
                  </a:cxn>
                  <a:cxn ang="0">
                    <a:pos x="1970" y="146"/>
                  </a:cxn>
                  <a:cxn ang="0">
                    <a:pos x="1914" y="96"/>
                  </a:cxn>
                  <a:cxn ang="0">
                    <a:pos x="1850" y="48"/>
                  </a:cxn>
                  <a:cxn ang="0">
                    <a:pos x="1829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994" y="0"/>
                    </a:moveTo>
                    <a:lnTo>
                      <a:pt x="989" y="48"/>
                    </a:lnTo>
                    <a:lnTo>
                      <a:pt x="989" y="52"/>
                    </a:lnTo>
                    <a:lnTo>
                      <a:pt x="968" y="96"/>
                    </a:lnTo>
                    <a:lnTo>
                      <a:pt x="943" y="131"/>
                    </a:lnTo>
                    <a:lnTo>
                      <a:pt x="920" y="146"/>
                    </a:lnTo>
                    <a:lnTo>
                      <a:pt x="899" y="169"/>
                    </a:lnTo>
                    <a:lnTo>
                      <a:pt x="874" y="194"/>
                    </a:lnTo>
                    <a:lnTo>
                      <a:pt x="854" y="227"/>
                    </a:lnTo>
                    <a:lnTo>
                      <a:pt x="844" y="242"/>
                    </a:lnTo>
                    <a:lnTo>
                      <a:pt x="826" y="292"/>
                    </a:lnTo>
                    <a:lnTo>
                      <a:pt x="817" y="340"/>
                    </a:lnTo>
                    <a:lnTo>
                      <a:pt x="812" y="388"/>
                    </a:lnTo>
                    <a:lnTo>
                      <a:pt x="809" y="423"/>
                    </a:lnTo>
                    <a:lnTo>
                      <a:pt x="807" y="438"/>
                    </a:lnTo>
                    <a:lnTo>
                      <a:pt x="801" y="486"/>
                    </a:lnTo>
                    <a:lnTo>
                      <a:pt x="800" y="534"/>
                    </a:lnTo>
                    <a:lnTo>
                      <a:pt x="796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94" y="0"/>
                    </a:lnTo>
                    <a:close/>
                    <a:moveTo>
                      <a:pt x="2124" y="584"/>
                    </a:moveTo>
                    <a:lnTo>
                      <a:pt x="2121" y="534"/>
                    </a:lnTo>
                    <a:lnTo>
                      <a:pt x="2122" y="486"/>
                    </a:lnTo>
                    <a:lnTo>
                      <a:pt x="2115" y="438"/>
                    </a:lnTo>
                    <a:lnTo>
                      <a:pt x="2112" y="423"/>
                    </a:lnTo>
                    <a:lnTo>
                      <a:pt x="2106" y="388"/>
                    </a:lnTo>
                    <a:lnTo>
                      <a:pt x="2094" y="340"/>
                    </a:lnTo>
                    <a:lnTo>
                      <a:pt x="2073" y="292"/>
                    </a:lnTo>
                    <a:lnTo>
                      <a:pt x="2068" y="284"/>
                    </a:lnTo>
                    <a:lnTo>
                      <a:pt x="2041" y="242"/>
                    </a:lnTo>
                    <a:lnTo>
                      <a:pt x="2023" y="227"/>
                    </a:lnTo>
                    <a:lnTo>
                      <a:pt x="1993" y="194"/>
                    </a:lnTo>
                    <a:lnTo>
                      <a:pt x="1977" y="183"/>
                    </a:lnTo>
                    <a:lnTo>
                      <a:pt x="1940" y="146"/>
                    </a:lnTo>
                    <a:lnTo>
                      <a:pt x="1933" y="140"/>
                    </a:lnTo>
                    <a:lnTo>
                      <a:pt x="1889" y="96"/>
                    </a:lnTo>
                    <a:lnTo>
                      <a:pt x="1887" y="96"/>
                    </a:lnTo>
                    <a:lnTo>
                      <a:pt x="1843" y="64"/>
                    </a:lnTo>
                    <a:lnTo>
                      <a:pt x="1831" y="48"/>
                    </a:lnTo>
                    <a:lnTo>
                      <a:pt x="181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124" y="584"/>
                    </a:lnTo>
                    <a:close/>
                    <a:moveTo>
                      <a:pt x="985" y="0"/>
                    </a:moveTo>
                    <a:lnTo>
                      <a:pt x="982" y="48"/>
                    </a:lnTo>
                    <a:lnTo>
                      <a:pt x="955" y="96"/>
                    </a:lnTo>
                    <a:lnTo>
                      <a:pt x="943" y="113"/>
                    </a:lnTo>
                    <a:lnTo>
                      <a:pt x="899" y="138"/>
                    </a:lnTo>
                    <a:lnTo>
                      <a:pt x="886" y="146"/>
                    </a:lnTo>
                    <a:lnTo>
                      <a:pt x="854" y="177"/>
                    </a:lnTo>
                    <a:lnTo>
                      <a:pt x="840" y="194"/>
                    </a:lnTo>
                    <a:lnTo>
                      <a:pt x="814" y="242"/>
                    </a:lnTo>
                    <a:lnTo>
                      <a:pt x="809" y="254"/>
                    </a:lnTo>
                    <a:lnTo>
                      <a:pt x="796" y="292"/>
                    </a:lnTo>
                    <a:lnTo>
                      <a:pt x="786" y="340"/>
                    </a:lnTo>
                    <a:lnTo>
                      <a:pt x="778" y="388"/>
                    </a:lnTo>
                    <a:lnTo>
                      <a:pt x="771" y="438"/>
                    </a:lnTo>
                    <a:lnTo>
                      <a:pt x="764" y="482"/>
                    </a:lnTo>
                    <a:lnTo>
                      <a:pt x="763" y="486"/>
                    </a:lnTo>
                    <a:lnTo>
                      <a:pt x="759" y="534"/>
                    </a:lnTo>
                    <a:lnTo>
                      <a:pt x="755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85" y="0"/>
                    </a:lnTo>
                    <a:close/>
                    <a:moveTo>
                      <a:pt x="2177" y="584"/>
                    </a:moveTo>
                    <a:lnTo>
                      <a:pt x="2174" y="534"/>
                    </a:lnTo>
                    <a:lnTo>
                      <a:pt x="2172" y="486"/>
                    </a:lnTo>
                    <a:lnTo>
                      <a:pt x="2165" y="438"/>
                    </a:lnTo>
                    <a:lnTo>
                      <a:pt x="2158" y="403"/>
                    </a:lnTo>
                    <a:lnTo>
                      <a:pt x="2154" y="388"/>
                    </a:lnTo>
                    <a:lnTo>
                      <a:pt x="2142" y="340"/>
                    </a:lnTo>
                    <a:lnTo>
                      <a:pt x="2121" y="292"/>
                    </a:lnTo>
                    <a:lnTo>
                      <a:pt x="2112" y="279"/>
                    </a:lnTo>
                    <a:lnTo>
                      <a:pt x="2089" y="242"/>
                    </a:lnTo>
                    <a:lnTo>
                      <a:pt x="2068" y="223"/>
                    </a:lnTo>
                    <a:lnTo>
                      <a:pt x="2036" y="194"/>
                    </a:lnTo>
                    <a:lnTo>
                      <a:pt x="2023" y="186"/>
                    </a:lnTo>
                    <a:lnTo>
                      <a:pt x="1977" y="154"/>
                    </a:lnTo>
                    <a:lnTo>
                      <a:pt x="1970" y="146"/>
                    </a:lnTo>
                    <a:lnTo>
                      <a:pt x="1933" y="115"/>
                    </a:lnTo>
                    <a:lnTo>
                      <a:pt x="1914" y="96"/>
                    </a:lnTo>
                    <a:lnTo>
                      <a:pt x="1887" y="71"/>
                    </a:lnTo>
                    <a:lnTo>
                      <a:pt x="1850" y="48"/>
                    </a:lnTo>
                    <a:lnTo>
                      <a:pt x="1843" y="41"/>
                    </a:lnTo>
                    <a:lnTo>
                      <a:pt x="182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177" y="584"/>
                    </a:lnTo>
                    <a:close/>
                  </a:path>
                </a:pathLst>
              </a:custGeom>
              <a:solidFill>
                <a:srgbClr val="00B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6" name="Freeform 28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82" y="48"/>
                  </a:cxn>
                  <a:cxn ang="0">
                    <a:pos x="943" y="113"/>
                  </a:cxn>
                  <a:cxn ang="0">
                    <a:pos x="886" y="146"/>
                  </a:cxn>
                  <a:cxn ang="0">
                    <a:pos x="840" y="194"/>
                  </a:cxn>
                  <a:cxn ang="0">
                    <a:pos x="809" y="254"/>
                  </a:cxn>
                  <a:cxn ang="0">
                    <a:pos x="786" y="340"/>
                  </a:cxn>
                  <a:cxn ang="0">
                    <a:pos x="771" y="438"/>
                  </a:cxn>
                  <a:cxn ang="0">
                    <a:pos x="763" y="486"/>
                  </a:cxn>
                  <a:cxn ang="0">
                    <a:pos x="755" y="584"/>
                  </a:cxn>
                  <a:cxn ang="0">
                    <a:pos x="0" y="0"/>
                  </a:cxn>
                  <a:cxn ang="0">
                    <a:pos x="2177" y="584"/>
                  </a:cxn>
                  <a:cxn ang="0">
                    <a:pos x="2172" y="486"/>
                  </a:cxn>
                  <a:cxn ang="0">
                    <a:pos x="2158" y="403"/>
                  </a:cxn>
                  <a:cxn ang="0">
                    <a:pos x="2142" y="340"/>
                  </a:cxn>
                  <a:cxn ang="0">
                    <a:pos x="2112" y="279"/>
                  </a:cxn>
                  <a:cxn ang="0">
                    <a:pos x="2068" y="223"/>
                  </a:cxn>
                  <a:cxn ang="0">
                    <a:pos x="2023" y="186"/>
                  </a:cxn>
                  <a:cxn ang="0">
                    <a:pos x="1970" y="146"/>
                  </a:cxn>
                  <a:cxn ang="0">
                    <a:pos x="1914" y="96"/>
                  </a:cxn>
                  <a:cxn ang="0">
                    <a:pos x="1850" y="48"/>
                  </a:cxn>
                  <a:cxn ang="0">
                    <a:pos x="1829" y="0"/>
                  </a:cxn>
                  <a:cxn ang="0">
                    <a:pos x="6382" y="584"/>
                  </a:cxn>
                  <a:cxn ang="0">
                    <a:pos x="976" y="0"/>
                  </a:cxn>
                  <a:cxn ang="0">
                    <a:pos x="943" y="94"/>
                  </a:cxn>
                  <a:cxn ang="0">
                    <a:pos x="899" y="115"/>
                  </a:cxn>
                  <a:cxn ang="0">
                    <a:pos x="844" y="146"/>
                  </a:cxn>
                  <a:cxn ang="0">
                    <a:pos x="807" y="194"/>
                  </a:cxn>
                  <a:cxn ang="0">
                    <a:pos x="764" y="292"/>
                  </a:cxn>
                  <a:cxn ang="0">
                    <a:pos x="754" y="340"/>
                  </a:cxn>
                  <a:cxn ang="0">
                    <a:pos x="734" y="438"/>
                  </a:cxn>
                  <a:cxn ang="0">
                    <a:pos x="720" y="534"/>
                  </a:cxn>
                  <a:cxn ang="0">
                    <a:pos x="717" y="584"/>
                  </a:cxn>
                  <a:cxn ang="0">
                    <a:pos x="0" y="0"/>
                  </a:cxn>
                  <a:cxn ang="0">
                    <a:pos x="2230" y="584"/>
                  </a:cxn>
                  <a:cxn ang="0">
                    <a:pos x="2223" y="486"/>
                  </a:cxn>
                  <a:cxn ang="0">
                    <a:pos x="2202" y="388"/>
                  </a:cxn>
                  <a:cxn ang="0">
                    <a:pos x="2190" y="340"/>
                  </a:cxn>
                  <a:cxn ang="0">
                    <a:pos x="2158" y="271"/>
                  </a:cxn>
                  <a:cxn ang="0">
                    <a:pos x="2112" y="215"/>
                  </a:cxn>
                  <a:cxn ang="0">
                    <a:pos x="2068" y="181"/>
                  </a:cxn>
                  <a:cxn ang="0">
                    <a:pos x="2006" y="146"/>
                  </a:cxn>
                  <a:cxn ang="0">
                    <a:pos x="1938" y="96"/>
                  </a:cxn>
                  <a:cxn ang="0">
                    <a:pos x="1889" y="48"/>
                  </a:cxn>
                  <a:cxn ang="0">
                    <a:pos x="1845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985" y="0"/>
                    </a:moveTo>
                    <a:lnTo>
                      <a:pt x="982" y="48"/>
                    </a:lnTo>
                    <a:lnTo>
                      <a:pt x="955" y="96"/>
                    </a:lnTo>
                    <a:lnTo>
                      <a:pt x="943" y="113"/>
                    </a:lnTo>
                    <a:lnTo>
                      <a:pt x="899" y="138"/>
                    </a:lnTo>
                    <a:lnTo>
                      <a:pt x="886" y="146"/>
                    </a:lnTo>
                    <a:lnTo>
                      <a:pt x="854" y="177"/>
                    </a:lnTo>
                    <a:lnTo>
                      <a:pt x="840" y="194"/>
                    </a:lnTo>
                    <a:lnTo>
                      <a:pt x="814" y="242"/>
                    </a:lnTo>
                    <a:lnTo>
                      <a:pt x="809" y="254"/>
                    </a:lnTo>
                    <a:lnTo>
                      <a:pt x="796" y="292"/>
                    </a:lnTo>
                    <a:lnTo>
                      <a:pt x="786" y="340"/>
                    </a:lnTo>
                    <a:lnTo>
                      <a:pt x="778" y="388"/>
                    </a:lnTo>
                    <a:lnTo>
                      <a:pt x="771" y="438"/>
                    </a:lnTo>
                    <a:lnTo>
                      <a:pt x="764" y="482"/>
                    </a:lnTo>
                    <a:lnTo>
                      <a:pt x="763" y="486"/>
                    </a:lnTo>
                    <a:lnTo>
                      <a:pt x="759" y="534"/>
                    </a:lnTo>
                    <a:lnTo>
                      <a:pt x="755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85" y="0"/>
                    </a:lnTo>
                    <a:close/>
                    <a:moveTo>
                      <a:pt x="2177" y="584"/>
                    </a:moveTo>
                    <a:lnTo>
                      <a:pt x="2174" y="534"/>
                    </a:lnTo>
                    <a:lnTo>
                      <a:pt x="2172" y="486"/>
                    </a:lnTo>
                    <a:lnTo>
                      <a:pt x="2165" y="438"/>
                    </a:lnTo>
                    <a:lnTo>
                      <a:pt x="2158" y="403"/>
                    </a:lnTo>
                    <a:lnTo>
                      <a:pt x="2154" y="388"/>
                    </a:lnTo>
                    <a:lnTo>
                      <a:pt x="2142" y="340"/>
                    </a:lnTo>
                    <a:lnTo>
                      <a:pt x="2121" y="292"/>
                    </a:lnTo>
                    <a:lnTo>
                      <a:pt x="2112" y="279"/>
                    </a:lnTo>
                    <a:lnTo>
                      <a:pt x="2089" y="242"/>
                    </a:lnTo>
                    <a:lnTo>
                      <a:pt x="2068" y="223"/>
                    </a:lnTo>
                    <a:lnTo>
                      <a:pt x="2036" y="194"/>
                    </a:lnTo>
                    <a:lnTo>
                      <a:pt x="2023" y="186"/>
                    </a:lnTo>
                    <a:lnTo>
                      <a:pt x="1977" y="154"/>
                    </a:lnTo>
                    <a:lnTo>
                      <a:pt x="1970" y="146"/>
                    </a:lnTo>
                    <a:lnTo>
                      <a:pt x="1933" y="115"/>
                    </a:lnTo>
                    <a:lnTo>
                      <a:pt x="1914" y="96"/>
                    </a:lnTo>
                    <a:lnTo>
                      <a:pt x="1887" y="71"/>
                    </a:lnTo>
                    <a:lnTo>
                      <a:pt x="1850" y="48"/>
                    </a:lnTo>
                    <a:lnTo>
                      <a:pt x="1843" y="41"/>
                    </a:lnTo>
                    <a:lnTo>
                      <a:pt x="182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177" y="584"/>
                    </a:lnTo>
                    <a:close/>
                    <a:moveTo>
                      <a:pt x="976" y="0"/>
                    </a:moveTo>
                    <a:lnTo>
                      <a:pt x="973" y="48"/>
                    </a:lnTo>
                    <a:lnTo>
                      <a:pt x="943" y="94"/>
                    </a:lnTo>
                    <a:lnTo>
                      <a:pt x="939" y="96"/>
                    </a:lnTo>
                    <a:lnTo>
                      <a:pt x="899" y="115"/>
                    </a:lnTo>
                    <a:lnTo>
                      <a:pt x="854" y="133"/>
                    </a:lnTo>
                    <a:lnTo>
                      <a:pt x="844" y="146"/>
                    </a:lnTo>
                    <a:lnTo>
                      <a:pt x="809" y="190"/>
                    </a:lnTo>
                    <a:lnTo>
                      <a:pt x="807" y="194"/>
                    </a:lnTo>
                    <a:lnTo>
                      <a:pt x="782" y="242"/>
                    </a:lnTo>
                    <a:lnTo>
                      <a:pt x="764" y="292"/>
                    </a:lnTo>
                    <a:lnTo>
                      <a:pt x="764" y="296"/>
                    </a:lnTo>
                    <a:lnTo>
                      <a:pt x="754" y="340"/>
                    </a:lnTo>
                    <a:lnTo>
                      <a:pt x="745" y="388"/>
                    </a:lnTo>
                    <a:lnTo>
                      <a:pt x="734" y="438"/>
                    </a:lnTo>
                    <a:lnTo>
                      <a:pt x="725" y="486"/>
                    </a:lnTo>
                    <a:lnTo>
                      <a:pt x="720" y="534"/>
                    </a:lnTo>
                    <a:lnTo>
                      <a:pt x="718" y="553"/>
                    </a:lnTo>
                    <a:lnTo>
                      <a:pt x="71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76" y="0"/>
                    </a:lnTo>
                    <a:close/>
                    <a:moveTo>
                      <a:pt x="2230" y="584"/>
                    </a:moveTo>
                    <a:lnTo>
                      <a:pt x="2227" y="534"/>
                    </a:lnTo>
                    <a:lnTo>
                      <a:pt x="2223" y="486"/>
                    </a:lnTo>
                    <a:lnTo>
                      <a:pt x="2214" y="438"/>
                    </a:lnTo>
                    <a:lnTo>
                      <a:pt x="2202" y="388"/>
                    </a:lnTo>
                    <a:lnTo>
                      <a:pt x="2202" y="388"/>
                    </a:lnTo>
                    <a:lnTo>
                      <a:pt x="2190" y="340"/>
                    </a:lnTo>
                    <a:lnTo>
                      <a:pt x="2168" y="292"/>
                    </a:lnTo>
                    <a:lnTo>
                      <a:pt x="2158" y="271"/>
                    </a:lnTo>
                    <a:lnTo>
                      <a:pt x="2140" y="242"/>
                    </a:lnTo>
                    <a:lnTo>
                      <a:pt x="2112" y="215"/>
                    </a:lnTo>
                    <a:lnTo>
                      <a:pt x="2091" y="194"/>
                    </a:lnTo>
                    <a:lnTo>
                      <a:pt x="2068" y="181"/>
                    </a:lnTo>
                    <a:lnTo>
                      <a:pt x="2023" y="158"/>
                    </a:lnTo>
                    <a:lnTo>
                      <a:pt x="2006" y="146"/>
                    </a:lnTo>
                    <a:lnTo>
                      <a:pt x="1977" y="131"/>
                    </a:lnTo>
                    <a:lnTo>
                      <a:pt x="1938" y="96"/>
                    </a:lnTo>
                    <a:lnTo>
                      <a:pt x="1933" y="90"/>
                    </a:lnTo>
                    <a:lnTo>
                      <a:pt x="1889" y="48"/>
                    </a:lnTo>
                    <a:lnTo>
                      <a:pt x="1887" y="46"/>
                    </a:lnTo>
                    <a:lnTo>
                      <a:pt x="184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230" y="584"/>
                    </a:lnTo>
                    <a:close/>
                  </a:path>
                </a:pathLst>
              </a:custGeom>
              <a:solidFill>
                <a:srgbClr val="00D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7" name="Freeform 29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73" y="48"/>
                  </a:cxn>
                  <a:cxn ang="0">
                    <a:pos x="939" y="96"/>
                  </a:cxn>
                  <a:cxn ang="0">
                    <a:pos x="854" y="133"/>
                  </a:cxn>
                  <a:cxn ang="0">
                    <a:pos x="809" y="190"/>
                  </a:cxn>
                  <a:cxn ang="0">
                    <a:pos x="782" y="242"/>
                  </a:cxn>
                  <a:cxn ang="0">
                    <a:pos x="764" y="296"/>
                  </a:cxn>
                  <a:cxn ang="0">
                    <a:pos x="745" y="388"/>
                  </a:cxn>
                  <a:cxn ang="0">
                    <a:pos x="725" y="486"/>
                  </a:cxn>
                  <a:cxn ang="0">
                    <a:pos x="718" y="553"/>
                  </a:cxn>
                  <a:cxn ang="0">
                    <a:pos x="0" y="584"/>
                  </a:cxn>
                  <a:cxn ang="0">
                    <a:pos x="976" y="0"/>
                  </a:cxn>
                  <a:cxn ang="0">
                    <a:pos x="2227" y="534"/>
                  </a:cxn>
                  <a:cxn ang="0">
                    <a:pos x="2214" y="438"/>
                  </a:cxn>
                  <a:cxn ang="0">
                    <a:pos x="2202" y="388"/>
                  </a:cxn>
                  <a:cxn ang="0">
                    <a:pos x="2168" y="292"/>
                  </a:cxn>
                  <a:cxn ang="0">
                    <a:pos x="2140" y="242"/>
                  </a:cxn>
                  <a:cxn ang="0">
                    <a:pos x="2091" y="194"/>
                  </a:cxn>
                  <a:cxn ang="0">
                    <a:pos x="2023" y="158"/>
                  </a:cxn>
                  <a:cxn ang="0">
                    <a:pos x="1977" y="131"/>
                  </a:cxn>
                  <a:cxn ang="0">
                    <a:pos x="1933" y="90"/>
                  </a:cxn>
                  <a:cxn ang="0">
                    <a:pos x="1887" y="46"/>
                  </a:cxn>
                  <a:cxn ang="0">
                    <a:pos x="6382" y="0"/>
                  </a:cxn>
                  <a:cxn ang="0">
                    <a:pos x="2230" y="584"/>
                  </a:cxn>
                  <a:cxn ang="0">
                    <a:pos x="962" y="48"/>
                  </a:cxn>
                  <a:cxn ang="0">
                    <a:pos x="899" y="92"/>
                  </a:cxn>
                  <a:cxn ang="0">
                    <a:pos x="849" y="96"/>
                  </a:cxn>
                  <a:cxn ang="0">
                    <a:pos x="805" y="146"/>
                  </a:cxn>
                  <a:cxn ang="0">
                    <a:pos x="764" y="215"/>
                  </a:cxn>
                  <a:cxn ang="0">
                    <a:pos x="732" y="292"/>
                  </a:cxn>
                  <a:cxn ang="0">
                    <a:pos x="718" y="342"/>
                  </a:cxn>
                  <a:cxn ang="0">
                    <a:pos x="697" y="438"/>
                  </a:cxn>
                  <a:cxn ang="0">
                    <a:pos x="681" y="534"/>
                  </a:cxn>
                  <a:cxn ang="0">
                    <a:pos x="0" y="584"/>
                  </a:cxn>
                  <a:cxn ang="0">
                    <a:pos x="968" y="0"/>
                  </a:cxn>
                  <a:cxn ang="0">
                    <a:pos x="2282" y="534"/>
                  </a:cxn>
                  <a:cxn ang="0">
                    <a:pos x="2266" y="438"/>
                  </a:cxn>
                  <a:cxn ang="0">
                    <a:pos x="2248" y="371"/>
                  </a:cxn>
                  <a:cxn ang="0">
                    <a:pos x="2216" y="292"/>
                  </a:cxn>
                  <a:cxn ang="0">
                    <a:pos x="2190" y="242"/>
                  </a:cxn>
                  <a:cxn ang="0">
                    <a:pos x="2149" y="194"/>
                  </a:cxn>
                  <a:cxn ang="0">
                    <a:pos x="2068" y="148"/>
                  </a:cxn>
                  <a:cxn ang="0">
                    <a:pos x="2023" y="133"/>
                  </a:cxn>
                  <a:cxn ang="0">
                    <a:pos x="1963" y="96"/>
                  </a:cxn>
                  <a:cxn ang="0">
                    <a:pos x="1914" y="48"/>
                  </a:cxn>
                  <a:cxn ang="0">
                    <a:pos x="1877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976" y="0"/>
                    </a:moveTo>
                    <a:lnTo>
                      <a:pt x="973" y="48"/>
                    </a:lnTo>
                    <a:lnTo>
                      <a:pt x="943" y="94"/>
                    </a:lnTo>
                    <a:lnTo>
                      <a:pt x="939" y="96"/>
                    </a:lnTo>
                    <a:lnTo>
                      <a:pt x="899" y="115"/>
                    </a:lnTo>
                    <a:lnTo>
                      <a:pt x="854" y="133"/>
                    </a:lnTo>
                    <a:lnTo>
                      <a:pt x="844" y="146"/>
                    </a:lnTo>
                    <a:lnTo>
                      <a:pt x="809" y="190"/>
                    </a:lnTo>
                    <a:lnTo>
                      <a:pt x="807" y="194"/>
                    </a:lnTo>
                    <a:lnTo>
                      <a:pt x="782" y="242"/>
                    </a:lnTo>
                    <a:lnTo>
                      <a:pt x="764" y="292"/>
                    </a:lnTo>
                    <a:lnTo>
                      <a:pt x="764" y="296"/>
                    </a:lnTo>
                    <a:lnTo>
                      <a:pt x="754" y="340"/>
                    </a:lnTo>
                    <a:lnTo>
                      <a:pt x="745" y="388"/>
                    </a:lnTo>
                    <a:lnTo>
                      <a:pt x="734" y="438"/>
                    </a:lnTo>
                    <a:lnTo>
                      <a:pt x="725" y="486"/>
                    </a:lnTo>
                    <a:lnTo>
                      <a:pt x="720" y="534"/>
                    </a:lnTo>
                    <a:lnTo>
                      <a:pt x="718" y="553"/>
                    </a:lnTo>
                    <a:lnTo>
                      <a:pt x="717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76" y="0"/>
                    </a:lnTo>
                    <a:close/>
                    <a:moveTo>
                      <a:pt x="2230" y="584"/>
                    </a:moveTo>
                    <a:lnTo>
                      <a:pt x="2227" y="534"/>
                    </a:lnTo>
                    <a:lnTo>
                      <a:pt x="2223" y="486"/>
                    </a:lnTo>
                    <a:lnTo>
                      <a:pt x="2214" y="438"/>
                    </a:lnTo>
                    <a:lnTo>
                      <a:pt x="2202" y="388"/>
                    </a:lnTo>
                    <a:lnTo>
                      <a:pt x="2202" y="388"/>
                    </a:lnTo>
                    <a:lnTo>
                      <a:pt x="2190" y="340"/>
                    </a:lnTo>
                    <a:lnTo>
                      <a:pt x="2168" y="292"/>
                    </a:lnTo>
                    <a:lnTo>
                      <a:pt x="2158" y="271"/>
                    </a:lnTo>
                    <a:lnTo>
                      <a:pt x="2140" y="242"/>
                    </a:lnTo>
                    <a:lnTo>
                      <a:pt x="2112" y="215"/>
                    </a:lnTo>
                    <a:lnTo>
                      <a:pt x="2091" y="194"/>
                    </a:lnTo>
                    <a:lnTo>
                      <a:pt x="2068" y="181"/>
                    </a:lnTo>
                    <a:lnTo>
                      <a:pt x="2023" y="158"/>
                    </a:lnTo>
                    <a:lnTo>
                      <a:pt x="2006" y="146"/>
                    </a:lnTo>
                    <a:lnTo>
                      <a:pt x="1977" y="131"/>
                    </a:lnTo>
                    <a:lnTo>
                      <a:pt x="1938" y="96"/>
                    </a:lnTo>
                    <a:lnTo>
                      <a:pt x="1933" y="90"/>
                    </a:lnTo>
                    <a:lnTo>
                      <a:pt x="1889" y="48"/>
                    </a:lnTo>
                    <a:lnTo>
                      <a:pt x="1887" y="46"/>
                    </a:lnTo>
                    <a:lnTo>
                      <a:pt x="184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230" y="584"/>
                    </a:lnTo>
                    <a:close/>
                    <a:moveTo>
                      <a:pt x="968" y="0"/>
                    </a:moveTo>
                    <a:lnTo>
                      <a:pt x="962" y="48"/>
                    </a:lnTo>
                    <a:lnTo>
                      <a:pt x="943" y="81"/>
                    </a:lnTo>
                    <a:lnTo>
                      <a:pt x="899" y="92"/>
                    </a:lnTo>
                    <a:lnTo>
                      <a:pt x="854" y="85"/>
                    </a:lnTo>
                    <a:lnTo>
                      <a:pt x="849" y="96"/>
                    </a:lnTo>
                    <a:lnTo>
                      <a:pt x="809" y="140"/>
                    </a:lnTo>
                    <a:lnTo>
                      <a:pt x="805" y="146"/>
                    </a:lnTo>
                    <a:lnTo>
                      <a:pt x="773" y="194"/>
                    </a:lnTo>
                    <a:lnTo>
                      <a:pt x="764" y="215"/>
                    </a:lnTo>
                    <a:lnTo>
                      <a:pt x="752" y="242"/>
                    </a:lnTo>
                    <a:lnTo>
                      <a:pt x="732" y="292"/>
                    </a:lnTo>
                    <a:lnTo>
                      <a:pt x="720" y="340"/>
                    </a:lnTo>
                    <a:lnTo>
                      <a:pt x="718" y="342"/>
                    </a:lnTo>
                    <a:lnTo>
                      <a:pt x="709" y="388"/>
                    </a:lnTo>
                    <a:lnTo>
                      <a:pt x="697" y="438"/>
                    </a:lnTo>
                    <a:lnTo>
                      <a:pt x="686" y="486"/>
                    </a:lnTo>
                    <a:lnTo>
                      <a:pt x="681" y="534"/>
                    </a:lnTo>
                    <a:lnTo>
                      <a:pt x="67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68" y="0"/>
                    </a:lnTo>
                    <a:close/>
                    <a:moveTo>
                      <a:pt x="2285" y="584"/>
                    </a:moveTo>
                    <a:lnTo>
                      <a:pt x="2282" y="534"/>
                    </a:lnTo>
                    <a:lnTo>
                      <a:pt x="2276" y="486"/>
                    </a:lnTo>
                    <a:lnTo>
                      <a:pt x="2266" y="438"/>
                    </a:lnTo>
                    <a:lnTo>
                      <a:pt x="2253" y="388"/>
                    </a:lnTo>
                    <a:lnTo>
                      <a:pt x="2248" y="371"/>
                    </a:lnTo>
                    <a:lnTo>
                      <a:pt x="2239" y="340"/>
                    </a:lnTo>
                    <a:lnTo>
                      <a:pt x="2216" y="292"/>
                    </a:lnTo>
                    <a:lnTo>
                      <a:pt x="2202" y="265"/>
                    </a:lnTo>
                    <a:lnTo>
                      <a:pt x="2190" y="242"/>
                    </a:lnTo>
                    <a:lnTo>
                      <a:pt x="2158" y="202"/>
                    </a:lnTo>
                    <a:lnTo>
                      <a:pt x="2149" y="194"/>
                    </a:lnTo>
                    <a:lnTo>
                      <a:pt x="2112" y="169"/>
                    </a:lnTo>
                    <a:lnTo>
                      <a:pt x="2068" y="148"/>
                    </a:lnTo>
                    <a:lnTo>
                      <a:pt x="2061" y="146"/>
                    </a:lnTo>
                    <a:lnTo>
                      <a:pt x="2023" y="133"/>
                    </a:lnTo>
                    <a:lnTo>
                      <a:pt x="1977" y="110"/>
                    </a:lnTo>
                    <a:lnTo>
                      <a:pt x="1963" y="96"/>
                    </a:lnTo>
                    <a:lnTo>
                      <a:pt x="1933" y="66"/>
                    </a:lnTo>
                    <a:lnTo>
                      <a:pt x="1914" y="48"/>
                    </a:lnTo>
                    <a:lnTo>
                      <a:pt x="1887" y="12"/>
                    </a:lnTo>
                    <a:lnTo>
                      <a:pt x="1877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285" y="584"/>
                    </a:lnTo>
                    <a:close/>
                  </a:path>
                </a:pathLst>
              </a:custGeom>
              <a:solidFill>
                <a:srgbClr val="00E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8" name="Freeform 30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62" y="48"/>
                  </a:cxn>
                  <a:cxn ang="0">
                    <a:pos x="899" y="92"/>
                  </a:cxn>
                  <a:cxn ang="0">
                    <a:pos x="849" y="96"/>
                  </a:cxn>
                  <a:cxn ang="0">
                    <a:pos x="805" y="146"/>
                  </a:cxn>
                  <a:cxn ang="0">
                    <a:pos x="764" y="215"/>
                  </a:cxn>
                  <a:cxn ang="0">
                    <a:pos x="732" y="292"/>
                  </a:cxn>
                  <a:cxn ang="0">
                    <a:pos x="718" y="342"/>
                  </a:cxn>
                  <a:cxn ang="0">
                    <a:pos x="697" y="438"/>
                  </a:cxn>
                  <a:cxn ang="0">
                    <a:pos x="681" y="534"/>
                  </a:cxn>
                  <a:cxn ang="0">
                    <a:pos x="0" y="584"/>
                  </a:cxn>
                  <a:cxn ang="0">
                    <a:pos x="968" y="0"/>
                  </a:cxn>
                  <a:cxn ang="0">
                    <a:pos x="2282" y="534"/>
                  </a:cxn>
                  <a:cxn ang="0">
                    <a:pos x="2266" y="438"/>
                  </a:cxn>
                  <a:cxn ang="0">
                    <a:pos x="2248" y="371"/>
                  </a:cxn>
                  <a:cxn ang="0">
                    <a:pos x="2216" y="292"/>
                  </a:cxn>
                  <a:cxn ang="0">
                    <a:pos x="2190" y="242"/>
                  </a:cxn>
                  <a:cxn ang="0">
                    <a:pos x="2149" y="194"/>
                  </a:cxn>
                  <a:cxn ang="0">
                    <a:pos x="2068" y="148"/>
                  </a:cxn>
                  <a:cxn ang="0">
                    <a:pos x="2023" y="133"/>
                  </a:cxn>
                  <a:cxn ang="0">
                    <a:pos x="1963" y="96"/>
                  </a:cxn>
                  <a:cxn ang="0">
                    <a:pos x="1914" y="48"/>
                  </a:cxn>
                  <a:cxn ang="0">
                    <a:pos x="1877" y="0"/>
                  </a:cxn>
                  <a:cxn ang="0">
                    <a:pos x="6382" y="584"/>
                  </a:cxn>
                  <a:cxn ang="0">
                    <a:pos x="959" y="0"/>
                  </a:cxn>
                  <a:cxn ang="0">
                    <a:pos x="943" y="66"/>
                  </a:cxn>
                  <a:cxn ang="0">
                    <a:pos x="872" y="48"/>
                  </a:cxn>
                  <a:cxn ang="0">
                    <a:pos x="842" y="48"/>
                  </a:cxn>
                  <a:cxn ang="0">
                    <a:pos x="809" y="102"/>
                  </a:cxn>
                  <a:cxn ang="0">
                    <a:pos x="764" y="156"/>
                  </a:cxn>
                  <a:cxn ang="0">
                    <a:pos x="720" y="242"/>
                  </a:cxn>
                  <a:cxn ang="0">
                    <a:pos x="701" y="292"/>
                  </a:cxn>
                  <a:cxn ang="0">
                    <a:pos x="674" y="382"/>
                  </a:cxn>
                  <a:cxn ang="0">
                    <a:pos x="658" y="438"/>
                  </a:cxn>
                  <a:cxn ang="0">
                    <a:pos x="644" y="534"/>
                  </a:cxn>
                  <a:cxn ang="0">
                    <a:pos x="0" y="584"/>
                  </a:cxn>
                  <a:cxn ang="0">
                    <a:pos x="959" y="0"/>
                  </a:cxn>
                  <a:cxn ang="0">
                    <a:pos x="2336" y="547"/>
                  </a:cxn>
                  <a:cxn ang="0">
                    <a:pos x="2329" y="486"/>
                  </a:cxn>
                  <a:cxn ang="0">
                    <a:pos x="2305" y="388"/>
                  </a:cxn>
                  <a:cxn ang="0">
                    <a:pos x="2289" y="340"/>
                  </a:cxn>
                  <a:cxn ang="0">
                    <a:pos x="2248" y="259"/>
                  </a:cxn>
                  <a:cxn ang="0">
                    <a:pos x="2204" y="194"/>
                  </a:cxn>
                  <a:cxn ang="0">
                    <a:pos x="2158" y="152"/>
                  </a:cxn>
                  <a:cxn ang="0">
                    <a:pos x="2112" y="131"/>
                  </a:cxn>
                  <a:cxn ang="0">
                    <a:pos x="2023" y="113"/>
                  </a:cxn>
                  <a:cxn ang="0">
                    <a:pos x="1977" y="89"/>
                  </a:cxn>
                  <a:cxn ang="0">
                    <a:pos x="1933" y="39"/>
                  </a:cxn>
                  <a:cxn ang="0">
                    <a:pos x="6382" y="0"/>
                  </a:cxn>
                  <a:cxn ang="0">
                    <a:pos x="2342" y="584"/>
                  </a:cxn>
                </a:cxnLst>
                <a:rect l="0" t="0" r="r" b="b"/>
                <a:pathLst>
                  <a:path w="6382" h="584">
                    <a:moveTo>
                      <a:pt x="968" y="0"/>
                    </a:moveTo>
                    <a:lnTo>
                      <a:pt x="962" y="48"/>
                    </a:lnTo>
                    <a:lnTo>
                      <a:pt x="943" y="81"/>
                    </a:lnTo>
                    <a:lnTo>
                      <a:pt x="899" y="92"/>
                    </a:lnTo>
                    <a:lnTo>
                      <a:pt x="854" y="85"/>
                    </a:lnTo>
                    <a:lnTo>
                      <a:pt x="849" y="96"/>
                    </a:lnTo>
                    <a:lnTo>
                      <a:pt x="809" y="140"/>
                    </a:lnTo>
                    <a:lnTo>
                      <a:pt x="805" y="146"/>
                    </a:lnTo>
                    <a:lnTo>
                      <a:pt x="773" y="194"/>
                    </a:lnTo>
                    <a:lnTo>
                      <a:pt x="764" y="215"/>
                    </a:lnTo>
                    <a:lnTo>
                      <a:pt x="752" y="242"/>
                    </a:lnTo>
                    <a:lnTo>
                      <a:pt x="732" y="292"/>
                    </a:lnTo>
                    <a:lnTo>
                      <a:pt x="720" y="340"/>
                    </a:lnTo>
                    <a:lnTo>
                      <a:pt x="718" y="342"/>
                    </a:lnTo>
                    <a:lnTo>
                      <a:pt x="709" y="388"/>
                    </a:lnTo>
                    <a:lnTo>
                      <a:pt x="697" y="438"/>
                    </a:lnTo>
                    <a:lnTo>
                      <a:pt x="686" y="486"/>
                    </a:lnTo>
                    <a:lnTo>
                      <a:pt x="681" y="534"/>
                    </a:lnTo>
                    <a:lnTo>
                      <a:pt x="67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68" y="0"/>
                    </a:lnTo>
                    <a:close/>
                    <a:moveTo>
                      <a:pt x="2285" y="584"/>
                    </a:moveTo>
                    <a:lnTo>
                      <a:pt x="2282" y="534"/>
                    </a:lnTo>
                    <a:lnTo>
                      <a:pt x="2276" y="486"/>
                    </a:lnTo>
                    <a:lnTo>
                      <a:pt x="2266" y="438"/>
                    </a:lnTo>
                    <a:lnTo>
                      <a:pt x="2253" y="388"/>
                    </a:lnTo>
                    <a:lnTo>
                      <a:pt x="2248" y="371"/>
                    </a:lnTo>
                    <a:lnTo>
                      <a:pt x="2239" y="340"/>
                    </a:lnTo>
                    <a:lnTo>
                      <a:pt x="2216" y="292"/>
                    </a:lnTo>
                    <a:lnTo>
                      <a:pt x="2202" y="265"/>
                    </a:lnTo>
                    <a:lnTo>
                      <a:pt x="2190" y="242"/>
                    </a:lnTo>
                    <a:lnTo>
                      <a:pt x="2158" y="202"/>
                    </a:lnTo>
                    <a:lnTo>
                      <a:pt x="2149" y="194"/>
                    </a:lnTo>
                    <a:lnTo>
                      <a:pt x="2112" y="169"/>
                    </a:lnTo>
                    <a:lnTo>
                      <a:pt x="2068" y="148"/>
                    </a:lnTo>
                    <a:lnTo>
                      <a:pt x="2061" y="146"/>
                    </a:lnTo>
                    <a:lnTo>
                      <a:pt x="2023" y="133"/>
                    </a:lnTo>
                    <a:lnTo>
                      <a:pt x="1977" y="110"/>
                    </a:lnTo>
                    <a:lnTo>
                      <a:pt x="1963" y="96"/>
                    </a:lnTo>
                    <a:lnTo>
                      <a:pt x="1933" y="66"/>
                    </a:lnTo>
                    <a:lnTo>
                      <a:pt x="1914" y="48"/>
                    </a:lnTo>
                    <a:lnTo>
                      <a:pt x="1887" y="12"/>
                    </a:lnTo>
                    <a:lnTo>
                      <a:pt x="1877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285" y="584"/>
                    </a:lnTo>
                    <a:close/>
                    <a:moveTo>
                      <a:pt x="959" y="0"/>
                    </a:moveTo>
                    <a:lnTo>
                      <a:pt x="955" y="48"/>
                    </a:lnTo>
                    <a:lnTo>
                      <a:pt x="943" y="66"/>
                    </a:lnTo>
                    <a:lnTo>
                      <a:pt x="899" y="67"/>
                    </a:lnTo>
                    <a:lnTo>
                      <a:pt x="872" y="48"/>
                    </a:lnTo>
                    <a:lnTo>
                      <a:pt x="854" y="25"/>
                    </a:lnTo>
                    <a:lnTo>
                      <a:pt x="842" y="48"/>
                    </a:lnTo>
                    <a:lnTo>
                      <a:pt x="814" y="96"/>
                    </a:lnTo>
                    <a:lnTo>
                      <a:pt x="809" y="102"/>
                    </a:lnTo>
                    <a:lnTo>
                      <a:pt x="771" y="146"/>
                    </a:lnTo>
                    <a:lnTo>
                      <a:pt x="764" y="156"/>
                    </a:lnTo>
                    <a:lnTo>
                      <a:pt x="741" y="194"/>
                    </a:lnTo>
                    <a:lnTo>
                      <a:pt x="720" y="242"/>
                    </a:lnTo>
                    <a:lnTo>
                      <a:pt x="718" y="244"/>
                    </a:lnTo>
                    <a:lnTo>
                      <a:pt x="701" y="292"/>
                    </a:lnTo>
                    <a:lnTo>
                      <a:pt x="685" y="340"/>
                    </a:lnTo>
                    <a:lnTo>
                      <a:pt x="674" y="382"/>
                    </a:lnTo>
                    <a:lnTo>
                      <a:pt x="672" y="388"/>
                    </a:lnTo>
                    <a:lnTo>
                      <a:pt x="658" y="438"/>
                    </a:lnTo>
                    <a:lnTo>
                      <a:pt x="648" y="486"/>
                    </a:lnTo>
                    <a:lnTo>
                      <a:pt x="644" y="534"/>
                    </a:lnTo>
                    <a:lnTo>
                      <a:pt x="63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59" y="0"/>
                    </a:lnTo>
                    <a:close/>
                    <a:moveTo>
                      <a:pt x="2342" y="584"/>
                    </a:moveTo>
                    <a:lnTo>
                      <a:pt x="2336" y="547"/>
                    </a:lnTo>
                    <a:lnTo>
                      <a:pt x="2336" y="534"/>
                    </a:lnTo>
                    <a:lnTo>
                      <a:pt x="2329" y="486"/>
                    </a:lnTo>
                    <a:lnTo>
                      <a:pt x="2317" y="438"/>
                    </a:lnTo>
                    <a:lnTo>
                      <a:pt x="2305" y="388"/>
                    </a:lnTo>
                    <a:lnTo>
                      <a:pt x="2292" y="350"/>
                    </a:lnTo>
                    <a:lnTo>
                      <a:pt x="2289" y="340"/>
                    </a:lnTo>
                    <a:lnTo>
                      <a:pt x="2266" y="292"/>
                    </a:lnTo>
                    <a:lnTo>
                      <a:pt x="2248" y="259"/>
                    </a:lnTo>
                    <a:lnTo>
                      <a:pt x="2237" y="242"/>
                    </a:lnTo>
                    <a:lnTo>
                      <a:pt x="2204" y="194"/>
                    </a:lnTo>
                    <a:lnTo>
                      <a:pt x="2202" y="194"/>
                    </a:lnTo>
                    <a:lnTo>
                      <a:pt x="2158" y="152"/>
                    </a:lnTo>
                    <a:lnTo>
                      <a:pt x="2147" y="146"/>
                    </a:lnTo>
                    <a:lnTo>
                      <a:pt x="2112" y="131"/>
                    </a:lnTo>
                    <a:lnTo>
                      <a:pt x="2068" y="123"/>
                    </a:lnTo>
                    <a:lnTo>
                      <a:pt x="2023" y="113"/>
                    </a:lnTo>
                    <a:lnTo>
                      <a:pt x="1993" y="96"/>
                    </a:lnTo>
                    <a:lnTo>
                      <a:pt x="1977" y="89"/>
                    </a:lnTo>
                    <a:lnTo>
                      <a:pt x="1937" y="48"/>
                    </a:lnTo>
                    <a:lnTo>
                      <a:pt x="1933" y="39"/>
                    </a:lnTo>
                    <a:lnTo>
                      <a:pt x="190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342" y="584"/>
                    </a:lnTo>
                    <a:close/>
                  </a:path>
                </a:pathLst>
              </a:custGeom>
              <a:solidFill>
                <a:srgbClr val="07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79" name="Freeform 31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955" y="48"/>
                  </a:cxn>
                  <a:cxn ang="0">
                    <a:pos x="899" y="67"/>
                  </a:cxn>
                  <a:cxn ang="0">
                    <a:pos x="854" y="25"/>
                  </a:cxn>
                  <a:cxn ang="0">
                    <a:pos x="814" y="96"/>
                  </a:cxn>
                  <a:cxn ang="0">
                    <a:pos x="771" y="146"/>
                  </a:cxn>
                  <a:cxn ang="0">
                    <a:pos x="741" y="194"/>
                  </a:cxn>
                  <a:cxn ang="0">
                    <a:pos x="718" y="244"/>
                  </a:cxn>
                  <a:cxn ang="0">
                    <a:pos x="685" y="340"/>
                  </a:cxn>
                  <a:cxn ang="0">
                    <a:pos x="672" y="388"/>
                  </a:cxn>
                  <a:cxn ang="0">
                    <a:pos x="648" y="486"/>
                  </a:cxn>
                  <a:cxn ang="0">
                    <a:pos x="639" y="584"/>
                  </a:cxn>
                  <a:cxn ang="0">
                    <a:pos x="0" y="0"/>
                  </a:cxn>
                  <a:cxn ang="0">
                    <a:pos x="2342" y="584"/>
                  </a:cxn>
                  <a:cxn ang="0">
                    <a:pos x="2336" y="534"/>
                  </a:cxn>
                  <a:cxn ang="0">
                    <a:pos x="2317" y="438"/>
                  </a:cxn>
                  <a:cxn ang="0">
                    <a:pos x="2292" y="350"/>
                  </a:cxn>
                  <a:cxn ang="0">
                    <a:pos x="2266" y="292"/>
                  </a:cxn>
                  <a:cxn ang="0">
                    <a:pos x="2237" y="242"/>
                  </a:cxn>
                  <a:cxn ang="0">
                    <a:pos x="2202" y="194"/>
                  </a:cxn>
                  <a:cxn ang="0">
                    <a:pos x="2147" y="146"/>
                  </a:cxn>
                  <a:cxn ang="0">
                    <a:pos x="2068" y="123"/>
                  </a:cxn>
                  <a:cxn ang="0">
                    <a:pos x="1993" y="96"/>
                  </a:cxn>
                  <a:cxn ang="0">
                    <a:pos x="1937" y="48"/>
                  </a:cxn>
                  <a:cxn ang="0">
                    <a:pos x="1905" y="0"/>
                  </a:cxn>
                  <a:cxn ang="0">
                    <a:pos x="6382" y="584"/>
                  </a:cxn>
                  <a:cxn ang="0">
                    <a:pos x="846" y="0"/>
                  </a:cxn>
                  <a:cxn ang="0">
                    <a:pos x="809" y="66"/>
                  </a:cxn>
                  <a:cxn ang="0">
                    <a:pos x="764" y="119"/>
                  </a:cxn>
                  <a:cxn ang="0">
                    <a:pos x="718" y="173"/>
                  </a:cxn>
                  <a:cxn ang="0">
                    <a:pos x="688" y="242"/>
                  </a:cxn>
                  <a:cxn ang="0">
                    <a:pos x="669" y="292"/>
                  </a:cxn>
                  <a:cxn ang="0">
                    <a:pos x="635" y="388"/>
                  </a:cxn>
                  <a:cxn ang="0">
                    <a:pos x="621" y="438"/>
                  </a:cxn>
                  <a:cxn ang="0">
                    <a:pos x="605" y="534"/>
                  </a:cxn>
                  <a:cxn ang="0">
                    <a:pos x="0" y="584"/>
                  </a:cxn>
                  <a:cxn ang="0">
                    <a:pos x="846" y="0"/>
                  </a:cxn>
                  <a:cxn ang="0">
                    <a:pos x="945" y="48"/>
                  </a:cxn>
                  <a:cxn ang="0">
                    <a:pos x="923" y="48"/>
                  </a:cxn>
                  <a:cxn ang="0">
                    <a:pos x="867" y="0"/>
                  </a:cxn>
                  <a:cxn ang="0">
                    <a:pos x="2402" y="584"/>
                  </a:cxn>
                  <a:cxn ang="0">
                    <a:pos x="2384" y="486"/>
                  </a:cxn>
                  <a:cxn ang="0">
                    <a:pos x="2372" y="438"/>
                  </a:cxn>
                  <a:cxn ang="0">
                    <a:pos x="2342" y="340"/>
                  </a:cxn>
                  <a:cxn ang="0">
                    <a:pos x="2315" y="292"/>
                  </a:cxn>
                  <a:cxn ang="0">
                    <a:pos x="2285" y="242"/>
                  </a:cxn>
                  <a:cxn ang="0">
                    <a:pos x="2248" y="190"/>
                  </a:cxn>
                  <a:cxn ang="0">
                    <a:pos x="2202" y="140"/>
                  </a:cxn>
                  <a:cxn ang="0">
                    <a:pos x="2114" y="96"/>
                  </a:cxn>
                  <a:cxn ang="0">
                    <a:pos x="2106" y="96"/>
                  </a:cxn>
                  <a:cxn ang="0">
                    <a:pos x="2055" y="96"/>
                  </a:cxn>
                  <a:cxn ang="0">
                    <a:pos x="1977" y="69"/>
                  </a:cxn>
                  <a:cxn ang="0">
                    <a:pos x="1933" y="0"/>
                  </a:cxn>
                  <a:cxn ang="0">
                    <a:pos x="6382" y="0"/>
                  </a:cxn>
                  <a:cxn ang="0">
                    <a:pos x="2402" y="584"/>
                  </a:cxn>
                </a:cxnLst>
                <a:rect l="0" t="0" r="r" b="b"/>
                <a:pathLst>
                  <a:path w="6382" h="584">
                    <a:moveTo>
                      <a:pt x="959" y="0"/>
                    </a:moveTo>
                    <a:lnTo>
                      <a:pt x="955" y="48"/>
                    </a:lnTo>
                    <a:lnTo>
                      <a:pt x="943" y="66"/>
                    </a:lnTo>
                    <a:lnTo>
                      <a:pt x="899" y="67"/>
                    </a:lnTo>
                    <a:lnTo>
                      <a:pt x="872" y="48"/>
                    </a:lnTo>
                    <a:lnTo>
                      <a:pt x="854" y="25"/>
                    </a:lnTo>
                    <a:lnTo>
                      <a:pt x="842" y="48"/>
                    </a:lnTo>
                    <a:lnTo>
                      <a:pt x="814" y="96"/>
                    </a:lnTo>
                    <a:lnTo>
                      <a:pt x="809" y="102"/>
                    </a:lnTo>
                    <a:lnTo>
                      <a:pt x="771" y="146"/>
                    </a:lnTo>
                    <a:lnTo>
                      <a:pt x="764" y="156"/>
                    </a:lnTo>
                    <a:lnTo>
                      <a:pt x="741" y="194"/>
                    </a:lnTo>
                    <a:lnTo>
                      <a:pt x="720" y="242"/>
                    </a:lnTo>
                    <a:lnTo>
                      <a:pt x="718" y="244"/>
                    </a:lnTo>
                    <a:lnTo>
                      <a:pt x="701" y="292"/>
                    </a:lnTo>
                    <a:lnTo>
                      <a:pt x="685" y="340"/>
                    </a:lnTo>
                    <a:lnTo>
                      <a:pt x="674" y="382"/>
                    </a:lnTo>
                    <a:lnTo>
                      <a:pt x="672" y="388"/>
                    </a:lnTo>
                    <a:lnTo>
                      <a:pt x="658" y="438"/>
                    </a:lnTo>
                    <a:lnTo>
                      <a:pt x="648" y="486"/>
                    </a:lnTo>
                    <a:lnTo>
                      <a:pt x="644" y="534"/>
                    </a:lnTo>
                    <a:lnTo>
                      <a:pt x="63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959" y="0"/>
                    </a:lnTo>
                    <a:close/>
                    <a:moveTo>
                      <a:pt x="2342" y="584"/>
                    </a:moveTo>
                    <a:lnTo>
                      <a:pt x="2336" y="547"/>
                    </a:lnTo>
                    <a:lnTo>
                      <a:pt x="2336" y="534"/>
                    </a:lnTo>
                    <a:lnTo>
                      <a:pt x="2329" y="486"/>
                    </a:lnTo>
                    <a:lnTo>
                      <a:pt x="2317" y="438"/>
                    </a:lnTo>
                    <a:lnTo>
                      <a:pt x="2305" y="388"/>
                    </a:lnTo>
                    <a:lnTo>
                      <a:pt x="2292" y="350"/>
                    </a:lnTo>
                    <a:lnTo>
                      <a:pt x="2289" y="340"/>
                    </a:lnTo>
                    <a:lnTo>
                      <a:pt x="2266" y="292"/>
                    </a:lnTo>
                    <a:lnTo>
                      <a:pt x="2248" y="259"/>
                    </a:lnTo>
                    <a:lnTo>
                      <a:pt x="2237" y="242"/>
                    </a:lnTo>
                    <a:lnTo>
                      <a:pt x="2204" y="194"/>
                    </a:lnTo>
                    <a:lnTo>
                      <a:pt x="2202" y="194"/>
                    </a:lnTo>
                    <a:lnTo>
                      <a:pt x="2158" y="152"/>
                    </a:lnTo>
                    <a:lnTo>
                      <a:pt x="2147" y="146"/>
                    </a:lnTo>
                    <a:lnTo>
                      <a:pt x="2112" y="131"/>
                    </a:lnTo>
                    <a:lnTo>
                      <a:pt x="2068" y="123"/>
                    </a:lnTo>
                    <a:lnTo>
                      <a:pt x="2023" y="113"/>
                    </a:lnTo>
                    <a:lnTo>
                      <a:pt x="1993" y="96"/>
                    </a:lnTo>
                    <a:lnTo>
                      <a:pt x="1977" y="89"/>
                    </a:lnTo>
                    <a:lnTo>
                      <a:pt x="1937" y="48"/>
                    </a:lnTo>
                    <a:lnTo>
                      <a:pt x="1933" y="39"/>
                    </a:lnTo>
                    <a:lnTo>
                      <a:pt x="1905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342" y="584"/>
                    </a:lnTo>
                    <a:close/>
                    <a:moveTo>
                      <a:pt x="846" y="0"/>
                    </a:moveTo>
                    <a:lnTo>
                      <a:pt x="821" y="48"/>
                    </a:lnTo>
                    <a:lnTo>
                      <a:pt x="809" y="66"/>
                    </a:lnTo>
                    <a:lnTo>
                      <a:pt x="782" y="96"/>
                    </a:lnTo>
                    <a:lnTo>
                      <a:pt x="764" y="119"/>
                    </a:lnTo>
                    <a:lnTo>
                      <a:pt x="734" y="146"/>
                    </a:lnTo>
                    <a:lnTo>
                      <a:pt x="718" y="173"/>
                    </a:lnTo>
                    <a:lnTo>
                      <a:pt x="709" y="194"/>
                    </a:lnTo>
                    <a:lnTo>
                      <a:pt x="688" y="242"/>
                    </a:lnTo>
                    <a:lnTo>
                      <a:pt x="674" y="279"/>
                    </a:lnTo>
                    <a:lnTo>
                      <a:pt x="669" y="292"/>
                    </a:lnTo>
                    <a:lnTo>
                      <a:pt x="649" y="340"/>
                    </a:lnTo>
                    <a:lnTo>
                      <a:pt x="635" y="388"/>
                    </a:lnTo>
                    <a:lnTo>
                      <a:pt x="630" y="407"/>
                    </a:lnTo>
                    <a:lnTo>
                      <a:pt x="621" y="438"/>
                    </a:lnTo>
                    <a:lnTo>
                      <a:pt x="610" y="486"/>
                    </a:lnTo>
                    <a:lnTo>
                      <a:pt x="605" y="534"/>
                    </a:lnTo>
                    <a:lnTo>
                      <a:pt x="60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846" y="0"/>
                    </a:lnTo>
                    <a:close/>
                    <a:moveTo>
                      <a:pt x="950" y="0"/>
                    </a:moveTo>
                    <a:lnTo>
                      <a:pt x="945" y="48"/>
                    </a:lnTo>
                    <a:lnTo>
                      <a:pt x="943" y="50"/>
                    </a:lnTo>
                    <a:lnTo>
                      <a:pt x="923" y="48"/>
                    </a:lnTo>
                    <a:lnTo>
                      <a:pt x="899" y="39"/>
                    </a:lnTo>
                    <a:lnTo>
                      <a:pt x="867" y="0"/>
                    </a:lnTo>
                    <a:lnTo>
                      <a:pt x="950" y="0"/>
                    </a:lnTo>
                    <a:close/>
                    <a:moveTo>
                      <a:pt x="2402" y="584"/>
                    </a:moveTo>
                    <a:lnTo>
                      <a:pt x="2395" y="534"/>
                    </a:lnTo>
                    <a:lnTo>
                      <a:pt x="2384" y="486"/>
                    </a:lnTo>
                    <a:lnTo>
                      <a:pt x="2382" y="478"/>
                    </a:lnTo>
                    <a:lnTo>
                      <a:pt x="2372" y="438"/>
                    </a:lnTo>
                    <a:lnTo>
                      <a:pt x="2359" y="388"/>
                    </a:lnTo>
                    <a:lnTo>
                      <a:pt x="2342" y="340"/>
                    </a:lnTo>
                    <a:lnTo>
                      <a:pt x="2336" y="332"/>
                    </a:lnTo>
                    <a:lnTo>
                      <a:pt x="2315" y="292"/>
                    </a:lnTo>
                    <a:lnTo>
                      <a:pt x="2292" y="254"/>
                    </a:lnTo>
                    <a:lnTo>
                      <a:pt x="2285" y="242"/>
                    </a:lnTo>
                    <a:lnTo>
                      <a:pt x="2250" y="194"/>
                    </a:lnTo>
                    <a:lnTo>
                      <a:pt x="2248" y="190"/>
                    </a:lnTo>
                    <a:lnTo>
                      <a:pt x="2207" y="146"/>
                    </a:lnTo>
                    <a:lnTo>
                      <a:pt x="2202" y="140"/>
                    </a:lnTo>
                    <a:lnTo>
                      <a:pt x="2158" y="108"/>
                    </a:lnTo>
                    <a:lnTo>
                      <a:pt x="2114" y="96"/>
                    </a:lnTo>
                    <a:lnTo>
                      <a:pt x="2112" y="96"/>
                    </a:lnTo>
                    <a:lnTo>
                      <a:pt x="2106" y="96"/>
                    </a:lnTo>
                    <a:lnTo>
                      <a:pt x="2068" y="98"/>
                    </a:lnTo>
                    <a:lnTo>
                      <a:pt x="2055" y="96"/>
                    </a:lnTo>
                    <a:lnTo>
                      <a:pt x="2023" y="92"/>
                    </a:lnTo>
                    <a:lnTo>
                      <a:pt x="1977" y="69"/>
                    </a:lnTo>
                    <a:lnTo>
                      <a:pt x="1956" y="48"/>
                    </a:lnTo>
                    <a:lnTo>
                      <a:pt x="1933" y="0"/>
                    </a:lnTo>
                    <a:lnTo>
                      <a:pt x="193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402" y="584"/>
                    </a:lnTo>
                    <a:close/>
                  </a:path>
                </a:pathLst>
              </a:custGeom>
              <a:solidFill>
                <a:srgbClr val="1E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0" name="Freeform 32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821" y="48"/>
                  </a:cxn>
                  <a:cxn ang="0">
                    <a:pos x="782" y="96"/>
                  </a:cxn>
                  <a:cxn ang="0">
                    <a:pos x="734" y="146"/>
                  </a:cxn>
                  <a:cxn ang="0">
                    <a:pos x="709" y="194"/>
                  </a:cxn>
                  <a:cxn ang="0">
                    <a:pos x="674" y="279"/>
                  </a:cxn>
                  <a:cxn ang="0">
                    <a:pos x="649" y="340"/>
                  </a:cxn>
                  <a:cxn ang="0">
                    <a:pos x="630" y="407"/>
                  </a:cxn>
                  <a:cxn ang="0">
                    <a:pos x="610" y="486"/>
                  </a:cxn>
                  <a:cxn ang="0">
                    <a:pos x="600" y="584"/>
                  </a:cxn>
                  <a:cxn ang="0">
                    <a:pos x="0" y="0"/>
                  </a:cxn>
                  <a:cxn ang="0">
                    <a:pos x="950" y="0"/>
                  </a:cxn>
                  <a:cxn ang="0">
                    <a:pos x="943" y="50"/>
                  </a:cxn>
                  <a:cxn ang="0">
                    <a:pos x="899" y="39"/>
                  </a:cxn>
                  <a:cxn ang="0">
                    <a:pos x="950" y="0"/>
                  </a:cxn>
                  <a:cxn ang="0">
                    <a:pos x="2395" y="534"/>
                  </a:cxn>
                  <a:cxn ang="0">
                    <a:pos x="2382" y="478"/>
                  </a:cxn>
                  <a:cxn ang="0">
                    <a:pos x="2359" y="388"/>
                  </a:cxn>
                  <a:cxn ang="0">
                    <a:pos x="2336" y="332"/>
                  </a:cxn>
                  <a:cxn ang="0">
                    <a:pos x="2292" y="254"/>
                  </a:cxn>
                  <a:cxn ang="0">
                    <a:pos x="2250" y="194"/>
                  </a:cxn>
                  <a:cxn ang="0">
                    <a:pos x="2207" y="146"/>
                  </a:cxn>
                  <a:cxn ang="0">
                    <a:pos x="2158" y="108"/>
                  </a:cxn>
                  <a:cxn ang="0">
                    <a:pos x="2112" y="96"/>
                  </a:cxn>
                  <a:cxn ang="0">
                    <a:pos x="2068" y="98"/>
                  </a:cxn>
                  <a:cxn ang="0">
                    <a:pos x="2023" y="92"/>
                  </a:cxn>
                  <a:cxn ang="0">
                    <a:pos x="1956" y="48"/>
                  </a:cxn>
                  <a:cxn ang="0">
                    <a:pos x="1931" y="0"/>
                  </a:cxn>
                  <a:cxn ang="0">
                    <a:pos x="6382" y="584"/>
                  </a:cxn>
                  <a:cxn ang="0">
                    <a:pos x="821" y="0"/>
                  </a:cxn>
                  <a:cxn ang="0">
                    <a:pos x="800" y="48"/>
                  </a:cxn>
                  <a:cxn ang="0">
                    <a:pos x="725" y="96"/>
                  </a:cxn>
                  <a:cxn ang="0">
                    <a:pos x="699" y="146"/>
                  </a:cxn>
                  <a:cxn ang="0">
                    <a:pos x="674" y="206"/>
                  </a:cxn>
                  <a:cxn ang="0">
                    <a:pos x="633" y="292"/>
                  </a:cxn>
                  <a:cxn ang="0">
                    <a:pos x="614" y="340"/>
                  </a:cxn>
                  <a:cxn ang="0">
                    <a:pos x="584" y="428"/>
                  </a:cxn>
                  <a:cxn ang="0">
                    <a:pos x="570" y="486"/>
                  </a:cxn>
                  <a:cxn ang="0">
                    <a:pos x="556" y="584"/>
                  </a:cxn>
                  <a:cxn ang="0">
                    <a:pos x="0" y="0"/>
                  </a:cxn>
                  <a:cxn ang="0">
                    <a:pos x="2467" y="584"/>
                  </a:cxn>
                  <a:cxn ang="0">
                    <a:pos x="2444" y="486"/>
                  </a:cxn>
                  <a:cxn ang="0">
                    <a:pos x="2427" y="426"/>
                  </a:cxn>
                  <a:cxn ang="0">
                    <a:pos x="2398" y="340"/>
                  </a:cxn>
                  <a:cxn ang="0">
                    <a:pos x="2370" y="292"/>
                  </a:cxn>
                  <a:cxn ang="0">
                    <a:pos x="2336" y="242"/>
                  </a:cxn>
                  <a:cxn ang="0">
                    <a:pos x="2292" y="190"/>
                  </a:cxn>
                  <a:cxn ang="0">
                    <a:pos x="2248" y="140"/>
                  </a:cxn>
                  <a:cxn ang="0">
                    <a:pos x="2202" y="96"/>
                  </a:cxn>
                  <a:cxn ang="0">
                    <a:pos x="2112" y="56"/>
                  </a:cxn>
                  <a:cxn ang="0">
                    <a:pos x="2023" y="75"/>
                  </a:cxn>
                  <a:cxn ang="0">
                    <a:pos x="1976" y="48"/>
                  </a:cxn>
                  <a:cxn ang="0">
                    <a:pos x="6382" y="0"/>
                  </a:cxn>
                  <a:cxn ang="0">
                    <a:pos x="2467" y="584"/>
                  </a:cxn>
                </a:cxnLst>
                <a:rect l="0" t="0" r="r" b="b"/>
                <a:pathLst>
                  <a:path w="6382" h="584">
                    <a:moveTo>
                      <a:pt x="846" y="0"/>
                    </a:moveTo>
                    <a:lnTo>
                      <a:pt x="821" y="48"/>
                    </a:lnTo>
                    <a:lnTo>
                      <a:pt x="809" y="66"/>
                    </a:lnTo>
                    <a:lnTo>
                      <a:pt x="782" y="96"/>
                    </a:lnTo>
                    <a:lnTo>
                      <a:pt x="764" y="119"/>
                    </a:lnTo>
                    <a:lnTo>
                      <a:pt x="734" y="146"/>
                    </a:lnTo>
                    <a:lnTo>
                      <a:pt x="718" y="173"/>
                    </a:lnTo>
                    <a:lnTo>
                      <a:pt x="709" y="194"/>
                    </a:lnTo>
                    <a:lnTo>
                      <a:pt x="688" y="242"/>
                    </a:lnTo>
                    <a:lnTo>
                      <a:pt x="674" y="279"/>
                    </a:lnTo>
                    <a:lnTo>
                      <a:pt x="669" y="292"/>
                    </a:lnTo>
                    <a:lnTo>
                      <a:pt x="649" y="340"/>
                    </a:lnTo>
                    <a:lnTo>
                      <a:pt x="635" y="388"/>
                    </a:lnTo>
                    <a:lnTo>
                      <a:pt x="630" y="407"/>
                    </a:lnTo>
                    <a:lnTo>
                      <a:pt x="621" y="438"/>
                    </a:lnTo>
                    <a:lnTo>
                      <a:pt x="610" y="486"/>
                    </a:lnTo>
                    <a:lnTo>
                      <a:pt x="605" y="534"/>
                    </a:lnTo>
                    <a:lnTo>
                      <a:pt x="60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846" y="0"/>
                    </a:lnTo>
                    <a:close/>
                    <a:moveTo>
                      <a:pt x="950" y="0"/>
                    </a:moveTo>
                    <a:lnTo>
                      <a:pt x="945" y="48"/>
                    </a:lnTo>
                    <a:lnTo>
                      <a:pt x="943" y="50"/>
                    </a:lnTo>
                    <a:lnTo>
                      <a:pt x="923" y="48"/>
                    </a:lnTo>
                    <a:lnTo>
                      <a:pt x="899" y="39"/>
                    </a:lnTo>
                    <a:lnTo>
                      <a:pt x="867" y="0"/>
                    </a:lnTo>
                    <a:lnTo>
                      <a:pt x="950" y="0"/>
                    </a:lnTo>
                    <a:close/>
                    <a:moveTo>
                      <a:pt x="2402" y="584"/>
                    </a:moveTo>
                    <a:lnTo>
                      <a:pt x="2395" y="534"/>
                    </a:lnTo>
                    <a:lnTo>
                      <a:pt x="2384" y="486"/>
                    </a:lnTo>
                    <a:lnTo>
                      <a:pt x="2382" y="478"/>
                    </a:lnTo>
                    <a:lnTo>
                      <a:pt x="2372" y="438"/>
                    </a:lnTo>
                    <a:lnTo>
                      <a:pt x="2359" y="388"/>
                    </a:lnTo>
                    <a:lnTo>
                      <a:pt x="2342" y="340"/>
                    </a:lnTo>
                    <a:lnTo>
                      <a:pt x="2336" y="332"/>
                    </a:lnTo>
                    <a:lnTo>
                      <a:pt x="2315" y="292"/>
                    </a:lnTo>
                    <a:lnTo>
                      <a:pt x="2292" y="254"/>
                    </a:lnTo>
                    <a:lnTo>
                      <a:pt x="2285" y="242"/>
                    </a:lnTo>
                    <a:lnTo>
                      <a:pt x="2250" y="194"/>
                    </a:lnTo>
                    <a:lnTo>
                      <a:pt x="2248" y="190"/>
                    </a:lnTo>
                    <a:lnTo>
                      <a:pt x="2207" y="146"/>
                    </a:lnTo>
                    <a:lnTo>
                      <a:pt x="2202" y="140"/>
                    </a:lnTo>
                    <a:lnTo>
                      <a:pt x="2158" y="108"/>
                    </a:lnTo>
                    <a:lnTo>
                      <a:pt x="2114" y="96"/>
                    </a:lnTo>
                    <a:lnTo>
                      <a:pt x="2112" y="96"/>
                    </a:lnTo>
                    <a:lnTo>
                      <a:pt x="2106" y="96"/>
                    </a:lnTo>
                    <a:lnTo>
                      <a:pt x="2068" y="98"/>
                    </a:lnTo>
                    <a:lnTo>
                      <a:pt x="2055" y="96"/>
                    </a:lnTo>
                    <a:lnTo>
                      <a:pt x="2023" y="92"/>
                    </a:lnTo>
                    <a:lnTo>
                      <a:pt x="1977" y="69"/>
                    </a:lnTo>
                    <a:lnTo>
                      <a:pt x="1956" y="48"/>
                    </a:lnTo>
                    <a:lnTo>
                      <a:pt x="1933" y="0"/>
                    </a:lnTo>
                    <a:lnTo>
                      <a:pt x="193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402" y="584"/>
                    </a:lnTo>
                    <a:close/>
                    <a:moveTo>
                      <a:pt x="821" y="0"/>
                    </a:moveTo>
                    <a:lnTo>
                      <a:pt x="809" y="25"/>
                    </a:lnTo>
                    <a:lnTo>
                      <a:pt x="800" y="48"/>
                    </a:lnTo>
                    <a:lnTo>
                      <a:pt x="764" y="89"/>
                    </a:lnTo>
                    <a:lnTo>
                      <a:pt x="725" y="96"/>
                    </a:lnTo>
                    <a:lnTo>
                      <a:pt x="718" y="102"/>
                    </a:lnTo>
                    <a:lnTo>
                      <a:pt x="699" y="146"/>
                    </a:lnTo>
                    <a:lnTo>
                      <a:pt x="679" y="194"/>
                    </a:lnTo>
                    <a:lnTo>
                      <a:pt x="674" y="206"/>
                    </a:lnTo>
                    <a:lnTo>
                      <a:pt x="658" y="242"/>
                    </a:lnTo>
                    <a:lnTo>
                      <a:pt x="633" y="292"/>
                    </a:lnTo>
                    <a:lnTo>
                      <a:pt x="630" y="304"/>
                    </a:lnTo>
                    <a:lnTo>
                      <a:pt x="614" y="340"/>
                    </a:lnTo>
                    <a:lnTo>
                      <a:pt x="596" y="388"/>
                    </a:lnTo>
                    <a:lnTo>
                      <a:pt x="584" y="428"/>
                    </a:lnTo>
                    <a:lnTo>
                      <a:pt x="582" y="438"/>
                    </a:lnTo>
                    <a:lnTo>
                      <a:pt x="570" y="486"/>
                    </a:lnTo>
                    <a:lnTo>
                      <a:pt x="564" y="534"/>
                    </a:lnTo>
                    <a:lnTo>
                      <a:pt x="556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821" y="0"/>
                    </a:lnTo>
                    <a:close/>
                    <a:moveTo>
                      <a:pt x="2467" y="584"/>
                    </a:moveTo>
                    <a:lnTo>
                      <a:pt x="2458" y="534"/>
                    </a:lnTo>
                    <a:lnTo>
                      <a:pt x="2444" y="486"/>
                    </a:lnTo>
                    <a:lnTo>
                      <a:pt x="2430" y="438"/>
                    </a:lnTo>
                    <a:lnTo>
                      <a:pt x="2427" y="426"/>
                    </a:lnTo>
                    <a:lnTo>
                      <a:pt x="2416" y="388"/>
                    </a:lnTo>
                    <a:lnTo>
                      <a:pt x="2398" y="340"/>
                    </a:lnTo>
                    <a:lnTo>
                      <a:pt x="2382" y="315"/>
                    </a:lnTo>
                    <a:lnTo>
                      <a:pt x="2370" y="292"/>
                    </a:lnTo>
                    <a:lnTo>
                      <a:pt x="2336" y="244"/>
                    </a:lnTo>
                    <a:lnTo>
                      <a:pt x="2336" y="242"/>
                    </a:lnTo>
                    <a:lnTo>
                      <a:pt x="2297" y="194"/>
                    </a:lnTo>
                    <a:lnTo>
                      <a:pt x="2292" y="190"/>
                    </a:lnTo>
                    <a:lnTo>
                      <a:pt x="2251" y="146"/>
                    </a:lnTo>
                    <a:lnTo>
                      <a:pt x="2248" y="140"/>
                    </a:lnTo>
                    <a:lnTo>
                      <a:pt x="2204" y="96"/>
                    </a:lnTo>
                    <a:lnTo>
                      <a:pt x="2202" y="96"/>
                    </a:lnTo>
                    <a:lnTo>
                      <a:pt x="2158" y="58"/>
                    </a:lnTo>
                    <a:lnTo>
                      <a:pt x="2112" y="56"/>
                    </a:lnTo>
                    <a:lnTo>
                      <a:pt x="2068" y="75"/>
                    </a:lnTo>
                    <a:lnTo>
                      <a:pt x="2023" y="75"/>
                    </a:lnTo>
                    <a:lnTo>
                      <a:pt x="1977" y="50"/>
                    </a:lnTo>
                    <a:lnTo>
                      <a:pt x="1976" y="48"/>
                    </a:lnTo>
                    <a:lnTo>
                      <a:pt x="195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467" y="584"/>
                    </a:lnTo>
                    <a:close/>
                  </a:path>
                </a:pathLst>
              </a:custGeom>
              <a:solidFill>
                <a:srgbClr val="34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1" name="Freeform 33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809" y="25"/>
                  </a:cxn>
                  <a:cxn ang="0">
                    <a:pos x="764" y="89"/>
                  </a:cxn>
                  <a:cxn ang="0">
                    <a:pos x="718" y="102"/>
                  </a:cxn>
                  <a:cxn ang="0">
                    <a:pos x="679" y="194"/>
                  </a:cxn>
                  <a:cxn ang="0">
                    <a:pos x="658" y="242"/>
                  </a:cxn>
                  <a:cxn ang="0">
                    <a:pos x="630" y="304"/>
                  </a:cxn>
                  <a:cxn ang="0">
                    <a:pos x="596" y="388"/>
                  </a:cxn>
                  <a:cxn ang="0">
                    <a:pos x="582" y="438"/>
                  </a:cxn>
                  <a:cxn ang="0">
                    <a:pos x="564" y="534"/>
                  </a:cxn>
                  <a:cxn ang="0">
                    <a:pos x="0" y="584"/>
                  </a:cxn>
                  <a:cxn ang="0">
                    <a:pos x="821" y="0"/>
                  </a:cxn>
                  <a:cxn ang="0">
                    <a:pos x="2458" y="534"/>
                  </a:cxn>
                  <a:cxn ang="0">
                    <a:pos x="2430" y="438"/>
                  </a:cxn>
                  <a:cxn ang="0">
                    <a:pos x="2416" y="388"/>
                  </a:cxn>
                  <a:cxn ang="0">
                    <a:pos x="2382" y="315"/>
                  </a:cxn>
                  <a:cxn ang="0">
                    <a:pos x="2336" y="244"/>
                  </a:cxn>
                  <a:cxn ang="0">
                    <a:pos x="2297" y="194"/>
                  </a:cxn>
                  <a:cxn ang="0">
                    <a:pos x="2251" y="146"/>
                  </a:cxn>
                  <a:cxn ang="0">
                    <a:pos x="2204" y="96"/>
                  </a:cxn>
                  <a:cxn ang="0">
                    <a:pos x="2158" y="58"/>
                  </a:cxn>
                  <a:cxn ang="0">
                    <a:pos x="2068" y="75"/>
                  </a:cxn>
                  <a:cxn ang="0">
                    <a:pos x="1977" y="50"/>
                  </a:cxn>
                  <a:cxn ang="0">
                    <a:pos x="1953" y="0"/>
                  </a:cxn>
                  <a:cxn ang="0">
                    <a:pos x="6382" y="584"/>
                  </a:cxn>
                  <a:cxn ang="0">
                    <a:pos x="674" y="0"/>
                  </a:cxn>
                  <a:cxn ang="0">
                    <a:pos x="672" y="96"/>
                  </a:cxn>
                  <a:cxn ang="0">
                    <a:pos x="651" y="194"/>
                  </a:cxn>
                  <a:cxn ang="0">
                    <a:pos x="625" y="242"/>
                  </a:cxn>
                  <a:cxn ang="0">
                    <a:pos x="584" y="323"/>
                  </a:cxn>
                  <a:cxn ang="0">
                    <a:pos x="559" y="388"/>
                  </a:cxn>
                  <a:cxn ang="0">
                    <a:pos x="540" y="449"/>
                  </a:cxn>
                  <a:cxn ang="0">
                    <a:pos x="520" y="534"/>
                  </a:cxn>
                  <a:cxn ang="0">
                    <a:pos x="0" y="584"/>
                  </a:cxn>
                  <a:cxn ang="0">
                    <a:pos x="674" y="0"/>
                  </a:cxn>
                  <a:cxn ang="0">
                    <a:pos x="780" y="48"/>
                  </a:cxn>
                  <a:cxn ang="0">
                    <a:pos x="732" y="48"/>
                  </a:cxn>
                  <a:cxn ang="0">
                    <a:pos x="678" y="0"/>
                  </a:cxn>
                  <a:cxn ang="0">
                    <a:pos x="2542" y="584"/>
                  </a:cxn>
                  <a:cxn ang="0">
                    <a:pos x="2517" y="497"/>
                  </a:cxn>
                  <a:cxn ang="0">
                    <a:pos x="2496" y="438"/>
                  </a:cxn>
                  <a:cxn ang="0">
                    <a:pos x="2473" y="373"/>
                  </a:cxn>
                  <a:cxn ang="0">
                    <a:pos x="2427" y="294"/>
                  </a:cxn>
                  <a:cxn ang="0">
                    <a:pos x="2391" y="242"/>
                  </a:cxn>
                  <a:cxn ang="0">
                    <a:pos x="2347" y="194"/>
                  </a:cxn>
                  <a:cxn ang="0">
                    <a:pos x="2294" y="146"/>
                  </a:cxn>
                  <a:cxn ang="0">
                    <a:pos x="2248" y="102"/>
                  </a:cxn>
                  <a:cxn ang="0">
                    <a:pos x="2207" y="48"/>
                  </a:cxn>
                  <a:cxn ang="0">
                    <a:pos x="2158" y="4"/>
                  </a:cxn>
                  <a:cxn ang="0">
                    <a:pos x="2075" y="48"/>
                  </a:cxn>
                  <a:cxn ang="0">
                    <a:pos x="2023" y="58"/>
                  </a:cxn>
                  <a:cxn ang="0">
                    <a:pos x="1977" y="12"/>
                  </a:cxn>
                  <a:cxn ang="0">
                    <a:pos x="6382" y="0"/>
                  </a:cxn>
                  <a:cxn ang="0">
                    <a:pos x="2542" y="584"/>
                  </a:cxn>
                </a:cxnLst>
                <a:rect l="0" t="0" r="r" b="b"/>
                <a:pathLst>
                  <a:path w="6382" h="584">
                    <a:moveTo>
                      <a:pt x="821" y="0"/>
                    </a:moveTo>
                    <a:lnTo>
                      <a:pt x="809" y="25"/>
                    </a:lnTo>
                    <a:lnTo>
                      <a:pt x="800" y="48"/>
                    </a:lnTo>
                    <a:lnTo>
                      <a:pt x="764" y="89"/>
                    </a:lnTo>
                    <a:lnTo>
                      <a:pt x="725" y="96"/>
                    </a:lnTo>
                    <a:lnTo>
                      <a:pt x="718" y="102"/>
                    </a:lnTo>
                    <a:lnTo>
                      <a:pt x="699" y="146"/>
                    </a:lnTo>
                    <a:lnTo>
                      <a:pt x="679" y="194"/>
                    </a:lnTo>
                    <a:lnTo>
                      <a:pt x="674" y="206"/>
                    </a:lnTo>
                    <a:lnTo>
                      <a:pt x="658" y="242"/>
                    </a:lnTo>
                    <a:lnTo>
                      <a:pt x="633" y="292"/>
                    </a:lnTo>
                    <a:lnTo>
                      <a:pt x="630" y="304"/>
                    </a:lnTo>
                    <a:lnTo>
                      <a:pt x="614" y="340"/>
                    </a:lnTo>
                    <a:lnTo>
                      <a:pt x="596" y="388"/>
                    </a:lnTo>
                    <a:lnTo>
                      <a:pt x="584" y="428"/>
                    </a:lnTo>
                    <a:lnTo>
                      <a:pt x="582" y="438"/>
                    </a:lnTo>
                    <a:lnTo>
                      <a:pt x="570" y="486"/>
                    </a:lnTo>
                    <a:lnTo>
                      <a:pt x="564" y="534"/>
                    </a:lnTo>
                    <a:lnTo>
                      <a:pt x="556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821" y="0"/>
                    </a:lnTo>
                    <a:close/>
                    <a:moveTo>
                      <a:pt x="2467" y="584"/>
                    </a:moveTo>
                    <a:lnTo>
                      <a:pt x="2458" y="534"/>
                    </a:lnTo>
                    <a:lnTo>
                      <a:pt x="2444" y="486"/>
                    </a:lnTo>
                    <a:lnTo>
                      <a:pt x="2430" y="438"/>
                    </a:lnTo>
                    <a:lnTo>
                      <a:pt x="2427" y="426"/>
                    </a:lnTo>
                    <a:lnTo>
                      <a:pt x="2416" y="388"/>
                    </a:lnTo>
                    <a:lnTo>
                      <a:pt x="2398" y="340"/>
                    </a:lnTo>
                    <a:lnTo>
                      <a:pt x="2382" y="315"/>
                    </a:lnTo>
                    <a:lnTo>
                      <a:pt x="2370" y="292"/>
                    </a:lnTo>
                    <a:lnTo>
                      <a:pt x="2336" y="244"/>
                    </a:lnTo>
                    <a:lnTo>
                      <a:pt x="2336" y="242"/>
                    </a:lnTo>
                    <a:lnTo>
                      <a:pt x="2297" y="194"/>
                    </a:lnTo>
                    <a:lnTo>
                      <a:pt x="2292" y="190"/>
                    </a:lnTo>
                    <a:lnTo>
                      <a:pt x="2251" y="146"/>
                    </a:lnTo>
                    <a:lnTo>
                      <a:pt x="2248" y="140"/>
                    </a:lnTo>
                    <a:lnTo>
                      <a:pt x="2204" y="96"/>
                    </a:lnTo>
                    <a:lnTo>
                      <a:pt x="2202" y="96"/>
                    </a:lnTo>
                    <a:lnTo>
                      <a:pt x="2158" y="58"/>
                    </a:lnTo>
                    <a:lnTo>
                      <a:pt x="2112" y="56"/>
                    </a:lnTo>
                    <a:lnTo>
                      <a:pt x="2068" y="75"/>
                    </a:lnTo>
                    <a:lnTo>
                      <a:pt x="2023" y="75"/>
                    </a:lnTo>
                    <a:lnTo>
                      <a:pt x="1977" y="50"/>
                    </a:lnTo>
                    <a:lnTo>
                      <a:pt x="1976" y="48"/>
                    </a:lnTo>
                    <a:lnTo>
                      <a:pt x="195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467" y="584"/>
                    </a:lnTo>
                    <a:close/>
                    <a:moveTo>
                      <a:pt x="674" y="0"/>
                    </a:moveTo>
                    <a:lnTo>
                      <a:pt x="665" y="48"/>
                    </a:lnTo>
                    <a:lnTo>
                      <a:pt x="672" y="96"/>
                    </a:lnTo>
                    <a:lnTo>
                      <a:pt x="669" y="146"/>
                    </a:lnTo>
                    <a:lnTo>
                      <a:pt x="651" y="194"/>
                    </a:lnTo>
                    <a:lnTo>
                      <a:pt x="630" y="236"/>
                    </a:lnTo>
                    <a:lnTo>
                      <a:pt x="625" y="242"/>
                    </a:lnTo>
                    <a:lnTo>
                      <a:pt x="598" y="292"/>
                    </a:lnTo>
                    <a:lnTo>
                      <a:pt x="584" y="323"/>
                    </a:lnTo>
                    <a:lnTo>
                      <a:pt x="577" y="340"/>
                    </a:lnTo>
                    <a:lnTo>
                      <a:pt x="559" y="388"/>
                    </a:lnTo>
                    <a:lnTo>
                      <a:pt x="543" y="438"/>
                    </a:lnTo>
                    <a:lnTo>
                      <a:pt x="540" y="449"/>
                    </a:lnTo>
                    <a:lnTo>
                      <a:pt x="529" y="486"/>
                    </a:lnTo>
                    <a:lnTo>
                      <a:pt x="520" y="534"/>
                    </a:lnTo>
                    <a:lnTo>
                      <a:pt x="51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74" y="0"/>
                    </a:lnTo>
                    <a:close/>
                    <a:moveTo>
                      <a:pt x="800" y="0"/>
                    </a:moveTo>
                    <a:lnTo>
                      <a:pt x="780" y="48"/>
                    </a:lnTo>
                    <a:lnTo>
                      <a:pt x="764" y="67"/>
                    </a:lnTo>
                    <a:lnTo>
                      <a:pt x="732" y="48"/>
                    </a:lnTo>
                    <a:lnTo>
                      <a:pt x="718" y="31"/>
                    </a:lnTo>
                    <a:lnTo>
                      <a:pt x="678" y="0"/>
                    </a:lnTo>
                    <a:lnTo>
                      <a:pt x="800" y="0"/>
                    </a:lnTo>
                    <a:close/>
                    <a:moveTo>
                      <a:pt x="2542" y="584"/>
                    </a:moveTo>
                    <a:lnTo>
                      <a:pt x="2529" y="534"/>
                    </a:lnTo>
                    <a:lnTo>
                      <a:pt x="2517" y="497"/>
                    </a:lnTo>
                    <a:lnTo>
                      <a:pt x="2513" y="486"/>
                    </a:lnTo>
                    <a:lnTo>
                      <a:pt x="2496" y="438"/>
                    </a:lnTo>
                    <a:lnTo>
                      <a:pt x="2480" y="388"/>
                    </a:lnTo>
                    <a:lnTo>
                      <a:pt x="2473" y="373"/>
                    </a:lnTo>
                    <a:lnTo>
                      <a:pt x="2458" y="340"/>
                    </a:lnTo>
                    <a:lnTo>
                      <a:pt x="2427" y="294"/>
                    </a:lnTo>
                    <a:lnTo>
                      <a:pt x="2425" y="292"/>
                    </a:lnTo>
                    <a:lnTo>
                      <a:pt x="2391" y="242"/>
                    </a:lnTo>
                    <a:lnTo>
                      <a:pt x="2382" y="234"/>
                    </a:lnTo>
                    <a:lnTo>
                      <a:pt x="2347" y="194"/>
                    </a:lnTo>
                    <a:lnTo>
                      <a:pt x="2336" y="185"/>
                    </a:lnTo>
                    <a:lnTo>
                      <a:pt x="2294" y="146"/>
                    </a:lnTo>
                    <a:lnTo>
                      <a:pt x="2292" y="144"/>
                    </a:lnTo>
                    <a:lnTo>
                      <a:pt x="2248" y="102"/>
                    </a:lnTo>
                    <a:lnTo>
                      <a:pt x="2243" y="96"/>
                    </a:lnTo>
                    <a:lnTo>
                      <a:pt x="2207" y="48"/>
                    </a:lnTo>
                    <a:lnTo>
                      <a:pt x="2202" y="37"/>
                    </a:lnTo>
                    <a:lnTo>
                      <a:pt x="2158" y="4"/>
                    </a:lnTo>
                    <a:lnTo>
                      <a:pt x="2112" y="2"/>
                    </a:lnTo>
                    <a:lnTo>
                      <a:pt x="2075" y="48"/>
                    </a:lnTo>
                    <a:lnTo>
                      <a:pt x="2068" y="52"/>
                    </a:lnTo>
                    <a:lnTo>
                      <a:pt x="2023" y="58"/>
                    </a:lnTo>
                    <a:lnTo>
                      <a:pt x="2004" y="48"/>
                    </a:lnTo>
                    <a:lnTo>
                      <a:pt x="1977" y="12"/>
                    </a:lnTo>
                    <a:lnTo>
                      <a:pt x="197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542" y="584"/>
                    </a:lnTo>
                    <a:close/>
                  </a:path>
                </a:pathLst>
              </a:custGeom>
              <a:solidFill>
                <a:srgbClr val="4B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2" name="Freeform 34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665" y="48"/>
                  </a:cxn>
                  <a:cxn ang="0">
                    <a:pos x="669" y="146"/>
                  </a:cxn>
                  <a:cxn ang="0">
                    <a:pos x="630" y="236"/>
                  </a:cxn>
                  <a:cxn ang="0">
                    <a:pos x="598" y="292"/>
                  </a:cxn>
                  <a:cxn ang="0">
                    <a:pos x="577" y="340"/>
                  </a:cxn>
                  <a:cxn ang="0">
                    <a:pos x="543" y="438"/>
                  </a:cxn>
                  <a:cxn ang="0">
                    <a:pos x="529" y="486"/>
                  </a:cxn>
                  <a:cxn ang="0">
                    <a:pos x="510" y="584"/>
                  </a:cxn>
                  <a:cxn ang="0">
                    <a:pos x="0" y="0"/>
                  </a:cxn>
                  <a:cxn ang="0">
                    <a:pos x="800" y="0"/>
                  </a:cxn>
                  <a:cxn ang="0">
                    <a:pos x="764" y="67"/>
                  </a:cxn>
                  <a:cxn ang="0">
                    <a:pos x="718" y="31"/>
                  </a:cxn>
                  <a:cxn ang="0">
                    <a:pos x="800" y="0"/>
                  </a:cxn>
                  <a:cxn ang="0">
                    <a:pos x="2529" y="534"/>
                  </a:cxn>
                  <a:cxn ang="0">
                    <a:pos x="2513" y="486"/>
                  </a:cxn>
                  <a:cxn ang="0">
                    <a:pos x="2480" y="388"/>
                  </a:cxn>
                  <a:cxn ang="0">
                    <a:pos x="2458" y="340"/>
                  </a:cxn>
                  <a:cxn ang="0">
                    <a:pos x="2425" y="292"/>
                  </a:cxn>
                  <a:cxn ang="0">
                    <a:pos x="2382" y="234"/>
                  </a:cxn>
                  <a:cxn ang="0">
                    <a:pos x="2336" y="185"/>
                  </a:cxn>
                  <a:cxn ang="0">
                    <a:pos x="2292" y="144"/>
                  </a:cxn>
                  <a:cxn ang="0">
                    <a:pos x="2243" y="96"/>
                  </a:cxn>
                  <a:cxn ang="0">
                    <a:pos x="2202" y="37"/>
                  </a:cxn>
                  <a:cxn ang="0">
                    <a:pos x="2112" y="2"/>
                  </a:cxn>
                  <a:cxn ang="0">
                    <a:pos x="2068" y="52"/>
                  </a:cxn>
                  <a:cxn ang="0">
                    <a:pos x="2004" y="48"/>
                  </a:cxn>
                  <a:cxn ang="0">
                    <a:pos x="1972" y="0"/>
                  </a:cxn>
                  <a:cxn ang="0">
                    <a:pos x="6382" y="584"/>
                  </a:cxn>
                  <a:cxn ang="0">
                    <a:pos x="662" y="0"/>
                  </a:cxn>
                  <a:cxn ang="0">
                    <a:pos x="656" y="96"/>
                  </a:cxn>
                  <a:cxn ang="0">
                    <a:pos x="630" y="181"/>
                  </a:cxn>
                  <a:cxn ang="0">
                    <a:pos x="591" y="242"/>
                  </a:cxn>
                  <a:cxn ang="0">
                    <a:pos x="561" y="292"/>
                  </a:cxn>
                  <a:cxn ang="0">
                    <a:pos x="538" y="340"/>
                  </a:cxn>
                  <a:cxn ang="0">
                    <a:pos x="503" y="438"/>
                  </a:cxn>
                  <a:cxn ang="0">
                    <a:pos x="485" y="486"/>
                  </a:cxn>
                  <a:cxn ang="0">
                    <a:pos x="458" y="584"/>
                  </a:cxn>
                  <a:cxn ang="0">
                    <a:pos x="0" y="0"/>
                  </a:cxn>
                  <a:cxn ang="0">
                    <a:pos x="778" y="0"/>
                  </a:cxn>
                  <a:cxn ang="0">
                    <a:pos x="734" y="0"/>
                  </a:cxn>
                  <a:cxn ang="0">
                    <a:pos x="2075" y="0"/>
                  </a:cxn>
                  <a:cxn ang="0">
                    <a:pos x="2023" y="29"/>
                  </a:cxn>
                  <a:cxn ang="0">
                    <a:pos x="2075" y="0"/>
                  </a:cxn>
                  <a:cxn ang="0">
                    <a:pos x="2610" y="534"/>
                  </a:cxn>
                  <a:cxn ang="0">
                    <a:pos x="2591" y="486"/>
                  </a:cxn>
                  <a:cxn ang="0">
                    <a:pos x="2563" y="419"/>
                  </a:cxn>
                  <a:cxn ang="0">
                    <a:pos x="2526" y="340"/>
                  </a:cxn>
                  <a:cxn ang="0">
                    <a:pos x="2488" y="292"/>
                  </a:cxn>
                  <a:cxn ang="0">
                    <a:pos x="2451" y="242"/>
                  </a:cxn>
                  <a:cxn ang="0">
                    <a:pos x="2404" y="194"/>
                  </a:cxn>
                  <a:cxn ang="0">
                    <a:pos x="2345" y="146"/>
                  </a:cxn>
                  <a:cxn ang="0">
                    <a:pos x="2292" y="110"/>
                  </a:cxn>
                  <a:cxn ang="0">
                    <a:pos x="2248" y="64"/>
                  </a:cxn>
                  <a:cxn ang="0">
                    <a:pos x="2213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674" y="0"/>
                    </a:moveTo>
                    <a:lnTo>
                      <a:pt x="665" y="48"/>
                    </a:lnTo>
                    <a:lnTo>
                      <a:pt x="672" y="96"/>
                    </a:lnTo>
                    <a:lnTo>
                      <a:pt x="669" y="146"/>
                    </a:lnTo>
                    <a:lnTo>
                      <a:pt x="651" y="194"/>
                    </a:lnTo>
                    <a:lnTo>
                      <a:pt x="630" y="236"/>
                    </a:lnTo>
                    <a:lnTo>
                      <a:pt x="625" y="242"/>
                    </a:lnTo>
                    <a:lnTo>
                      <a:pt x="598" y="292"/>
                    </a:lnTo>
                    <a:lnTo>
                      <a:pt x="584" y="323"/>
                    </a:lnTo>
                    <a:lnTo>
                      <a:pt x="577" y="340"/>
                    </a:lnTo>
                    <a:lnTo>
                      <a:pt x="559" y="388"/>
                    </a:lnTo>
                    <a:lnTo>
                      <a:pt x="543" y="438"/>
                    </a:lnTo>
                    <a:lnTo>
                      <a:pt x="540" y="449"/>
                    </a:lnTo>
                    <a:lnTo>
                      <a:pt x="529" y="486"/>
                    </a:lnTo>
                    <a:lnTo>
                      <a:pt x="520" y="534"/>
                    </a:lnTo>
                    <a:lnTo>
                      <a:pt x="510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74" y="0"/>
                    </a:lnTo>
                    <a:close/>
                    <a:moveTo>
                      <a:pt x="800" y="0"/>
                    </a:moveTo>
                    <a:lnTo>
                      <a:pt x="780" y="48"/>
                    </a:lnTo>
                    <a:lnTo>
                      <a:pt x="764" y="67"/>
                    </a:lnTo>
                    <a:lnTo>
                      <a:pt x="732" y="48"/>
                    </a:lnTo>
                    <a:lnTo>
                      <a:pt x="718" y="31"/>
                    </a:lnTo>
                    <a:lnTo>
                      <a:pt x="678" y="0"/>
                    </a:lnTo>
                    <a:lnTo>
                      <a:pt x="800" y="0"/>
                    </a:lnTo>
                    <a:close/>
                    <a:moveTo>
                      <a:pt x="2542" y="584"/>
                    </a:moveTo>
                    <a:lnTo>
                      <a:pt x="2529" y="534"/>
                    </a:lnTo>
                    <a:lnTo>
                      <a:pt x="2517" y="497"/>
                    </a:lnTo>
                    <a:lnTo>
                      <a:pt x="2513" y="486"/>
                    </a:lnTo>
                    <a:lnTo>
                      <a:pt x="2496" y="438"/>
                    </a:lnTo>
                    <a:lnTo>
                      <a:pt x="2480" y="388"/>
                    </a:lnTo>
                    <a:lnTo>
                      <a:pt x="2473" y="373"/>
                    </a:lnTo>
                    <a:lnTo>
                      <a:pt x="2458" y="340"/>
                    </a:lnTo>
                    <a:lnTo>
                      <a:pt x="2427" y="294"/>
                    </a:lnTo>
                    <a:lnTo>
                      <a:pt x="2425" y="292"/>
                    </a:lnTo>
                    <a:lnTo>
                      <a:pt x="2391" y="242"/>
                    </a:lnTo>
                    <a:lnTo>
                      <a:pt x="2382" y="234"/>
                    </a:lnTo>
                    <a:lnTo>
                      <a:pt x="2347" y="194"/>
                    </a:lnTo>
                    <a:lnTo>
                      <a:pt x="2336" y="185"/>
                    </a:lnTo>
                    <a:lnTo>
                      <a:pt x="2294" y="146"/>
                    </a:lnTo>
                    <a:lnTo>
                      <a:pt x="2292" y="144"/>
                    </a:lnTo>
                    <a:lnTo>
                      <a:pt x="2248" y="102"/>
                    </a:lnTo>
                    <a:lnTo>
                      <a:pt x="2243" y="96"/>
                    </a:lnTo>
                    <a:lnTo>
                      <a:pt x="2207" y="48"/>
                    </a:lnTo>
                    <a:lnTo>
                      <a:pt x="2202" y="37"/>
                    </a:lnTo>
                    <a:lnTo>
                      <a:pt x="2158" y="4"/>
                    </a:lnTo>
                    <a:lnTo>
                      <a:pt x="2112" y="2"/>
                    </a:lnTo>
                    <a:lnTo>
                      <a:pt x="2075" y="48"/>
                    </a:lnTo>
                    <a:lnTo>
                      <a:pt x="2068" y="52"/>
                    </a:lnTo>
                    <a:lnTo>
                      <a:pt x="2023" y="58"/>
                    </a:lnTo>
                    <a:lnTo>
                      <a:pt x="2004" y="48"/>
                    </a:lnTo>
                    <a:lnTo>
                      <a:pt x="1977" y="12"/>
                    </a:lnTo>
                    <a:lnTo>
                      <a:pt x="197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542" y="584"/>
                    </a:lnTo>
                    <a:close/>
                    <a:moveTo>
                      <a:pt x="662" y="0"/>
                    </a:moveTo>
                    <a:lnTo>
                      <a:pt x="655" y="48"/>
                    </a:lnTo>
                    <a:lnTo>
                      <a:pt x="656" y="96"/>
                    </a:lnTo>
                    <a:lnTo>
                      <a:pt x="646" y="146"/>
                    </a:lnTo>
                    <a:lnTo>
                      <a:pt x="630" y="181"/>
                    </a:lnTo>
                    <a:lnTo>
                      <a:pt x="621" y="194"/>
                    </a:lnTo>
                    <a:lnTo>
                      <a:pt x="591" y="242"/>
                    </a:lnTo>
                    <a:lnTo>
                      <a:pt x="584" y="254"/>
                    </a:lnTo>
                    <a:lnTo>
                      <a:pt x="561" y="292"/>
                    </a:lnTo>
                    <a:lnTo>
                      <a:pt x="540" y="336"/>
                    </a:lnTo>
                    <a:lnTo>
                      <a:pt x="538" y="340"/>
                    </a:lnTo>
                    <a:lnTo>
                      <a:pt x="518" y="388"/>
                    </a:lnTo>
                    <a:lnTo>
                      <a:pt x="503" y="438"/>
                    </a:lnTo>
                    <a:lnTo>
                      <a:pt x="494" y="459"/>
                    </a:lnTo>
                    <a:lnTo>
                      <a:pt x="485" y="486"/>
                    </a:lnTo>
                    <a:lnTo>
                      <a:pt x="471" y="534"/>
                    </a:lnTo>
                    <a:lnTo>
                      <a:pt x="45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62" y="0"/>
                    </a:lnTo>
                    <a:close/>
                    <a:moveTo>
                      <a:pt x="778" y="0"/>
                    </a:moveTo>
                    <a:lnTo>
                      <a:pt x="764" y="41"/>
                    </a:lnTo>
                    <a:lnTo>
                      <a:pt x="734" y="0"/>
                    </a:lnTo>
                    <a:lnTo>
                      <a:pt x="778" y="0"/>
                    </a:lnTo>
                    <a:close/>
                    <a:moveTo>
                      <a:pt x="2075" y="0"/>
                    </a:moveTo>
                    <a:lnTo>
                      <a:pt x="2068" y="8"/>
                    </a:lnTo>
                    <a:lnTo>
                      <a:pt x="2023" y="29"/>
                    </a:lnTo>
                    <a:lnTo>
                      <a:pt x="2000" y="0"/>
                    </a:lnTo>
                    <a:lnTo>
                      <a:pt x="2075" y="0"/>
                    </a:lnTo>
                    <a:close/>
                    <a:moveTo>
                      <a:pt x="2623" y="584"/>
                    </a:moveTo>
                    <a:lnTo>
                      <a:pt x="2610" y="534"/>
                    </a:lnTo>
                    <a:lnTo>
                      <a:pt x="2607" y="526"/>
                    </a:lnTo>
                    <a:lnTo>
                      <a:pt x="2591" y="486"/>
                    </a:lnTo>
                    <a:lnTo>
                      <a:pt x="2570" y="438"/>
                    </a:lnTo>
                    <a:lnTo>
                      <a:pt x="2563" y="419"/>
                    </a:lnTo>
                    <a:lnTo>
                      <a:pt x="2552" y="388"/>
                    </a:lnTo>
                    <a:lnTo>
                      <a:pt x="2526" y="340"/>
                    </a:lnTo>
                    <a:lnTo>
                      <a:pt x="2517" y="330"/>
                    </a:lnTo>
                    <a:lnTo>
                      <a:pt x="2488" y="292"/>
                    </a:lnTo>
                    <a:lnTo>
                      <a:pt x="2473" y="271"/>
                    </a:lnTo>
                    <a:lnTo>
                      <a:pt x="2451" y="242"/>
                    </a:lnTo>
                    <a:lnTo>
                      <a:pt x="2427" y="219"/>
                    </a:lnTo>
                    <a:lnTo>
                      <a:pt x="2404" y="194"/>
                    </a:lnTo>
                    <a:lnTo>
                      <a:pt x="2382" y="177"/>
                    </a:lnTo>
                    <a:lnTo>
                      <a:pt x="2345" y="146"/>
                    </a:lnTo>
                    <a:lnTo>
                      <a:pt x="2336" y="140"/>
                    </a:lnTo>
                    <a:lnTo>
                      <a:pt x="2292" y="110"/>
                    </a:lnTo>
                    <a:lnTo>
                      <a:pt x="2278" y="96"/>
                    </a:lnTo>
                    <a:lnTo>
                      <a:pt x="2248" y="64"/>
                    </a:lnTo>
                    <a:lnTo>
                      <a:pt x="2236" y="48"/>
                    </a:lnTo>
                    <a:lnTo>
                      <a:pt x="221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623" y="584"/>
                    </a:lnTo>
                    <a:close/>
                  </a:path>
                </a:pathLst>
              </a:custGeom>
              <a:solidFill>
                <a:srgbClr val="61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3" name="Freeform 35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655" y="48"/>
                  </a:cxn>
                  <a:cxn ang="0">
                    <a:pos x="646" y="146"/>
                  </a:cxn>
                  <a:cxn ang="0">
                    <a:pos x="621" y="194"/>
                  </a:cxn>
                  <a:cxn ang="0">
                    <a:pos x="584" y="254"/>
                  </a:cxn>
                  <a:cxn ang="0">
                    <a:pos x="540" y="336"/>
                  </a:cxn>
                  <a:cxn ang="0">
                    <a:pos x="518" y="388"/>
                  </a:cxn>
                  <a:cxn ang="0">
                    <a:pos x="494" y="459"/>
                  </a:cxn>
                  <a:cxn ang="0">
                    <a:pos x="471" y="534"/>
                  </a:cxn>
                  <a:cxn ang="0">
                    <a:pos x="0" y="584"/>
                  </a:cxn>
                  <a:cxn ang="0">
                    <a:pos x="662" y="0"/>
                  </a:cxn>
                  <a:cxn ang="0">
                    <a:pos x="764" y="41"/>
                  </a:cxn>
                  <a:cxn ang="0">
                    <a:pos x="778" y="0"/>
                  </a:cxn>
                  <a:cxn ang="0">
                    <a:pos x="2068" y="8"/>
                  </a:cxn>
                  <a:cxn ang="0">
                    <a:pos x="2000" y="0"/>
                  </a:cxn>
                  <a:cxn ang="0">
                    <a:pos x="2623" y="584"/>
                  </a:cxn>
                  <a:cxn ang="0">
                    <a:pos x="2607" y="526"/>
                  </a:cxn>
                  <a:cxn ang="0">
                    <a:pos x="2570" y="438"/>
                  </a:cxn>
                  <a:cxn ang="0">
                    <a:pos x="2552" y="388"/>
                  </a:cxn>
                  <a:cxn ang="0">
                    <a:pos x="2517" y="330"/>
                  </a:cxn>
                  <a:cxn ang="0">
                    <a:pos x="2473" y="271"/>
                  </a:cxn>
                  <a:cxn ang="0">
                    <a:pos x="2427" y="219"/>
                  </a:cxn>
                  <a:cxn ang="0">
                    <a:pos x="2382" y="177"/>
                  </a:cxn>
                  <a:cxn ang="0">
                    <a:pos x="2336" y="140"/>
                  </a:cxn>
                  <a:cxn ang="0">
                    <a:pos x="2278" y="96"/>
                  </a:cxn>
                  <a:cxn ang="0">
                    <a:pos x="2236" y="48"/>
                  </a:cxn>
                  <a:cxn ang="0">
                    <a:pos x="6382" y="0"/>
                  </a:cxn>
                  <a:cxn ang="0">
                    <a:pos x="2623" y="584"/>
                  </a:cxn>
                  <a:cxn ang="0">
                    <a:pos x="644" y="48"/>
                  </a:cxn>
                  <a:cxn ang="0">
                    <a:pos x="630" y="129"/>
                  </a:cxn>
                  <a:cxn ang="0">
                    <a:pos x="587" y="194"/>
                  </a:cxn>
                  <a:cxn ang="0">
                    <a:pos x="550" y="242"/>
                  </a:cxn>
                  <a:cxn ang="0">
                    <a:pos x="520" y="292"/>
                  </a:cxn>
                  <a:cxn ang="0">
                    <a:pos x="494" y="344"/>
                  </a:cxn>
                  <a:cxn ang="0">
                    <a:pos x="457" y="438"/>
                  </a:cxn>
                  <a:cxn ang="0">
                    <a:pos x="434" y="486"/>
                  </a:cxn>
                  <a:cxn ang="0">
                    <a:pos x="405" y="570"/>
                  </a:cxn>
                  <a:cxn ang="0">
                    <a:pos x="0" y="584"/>
                  </a:cxn>
                  <a:cxn ang="0">
                    <a:pos x="649" y="0"/>
                  </a:cxn>
                  <a:cxn ang="0">
                    <a:pos x="2702" y="534"/>
                  </a:cxn>
                  <a:cxn ang="0">
                    <a:pos x="2681" y="486"/>
                  </a:cxn>
                  <a:cxn ang="0">
                    <a:pos x="2651" y="421"/>
                  </a:cxn>
                  <a:cxn ang="0">
                    <a:pos x="2612" y="340"/>
                  </a:cxn>
                  <a:cxn ang="0">
                    <a:pos x="2566" y="292"/>
                  </a:cxn>
                  <a:cxn ang="0">
                    <a:pos x="2519" y="242"/>
                  </a:cxn>
                  <a:cxn ang="0">
                    <a:pos x="2473" y="202"/>
                  </a:cxn>
                  <a:cxn ang="0">
                    <a:pos x="2427" y="163"/>
                  </a:cxn>
                  <a:cxn ang="0">
                    <a:pos x="2382" y="129"/>
                  </a:cxn>
                  <a:cxn ang="0">
                    <a:pos x="2326" y="96"/>
                  </a:cxn>
                  <a:cxn ang="0">
                    <a:pos x="2264" y="48"/>
                  </a:cxn>
                  <a:cxn ang="0">
                    <a:pos x="2241" y="0"/>
                  </a:cxn>
                  <a:cxn ang="0">
                    <a:pos x="6382" y="584"/>
                  </a:cxn>
                </a:cxnLst>
                <a:rect l="0" t="0" r="r" b="b"/>
                <a:pathLst>
                  <a:path w="6382" h="584">
                    <a:moveTo>
                      <a:pt x="662" y="0"/>
                    </a:moveTo>
                    <a:lnTo>
                      <a:pt x="655" y="48"/>
                    </a:lnTo>
                    <a:lnTo>
                      <a:pt x="656" y="96"/>
                    </a:lnTo>
                    <a:lnTo>
                      <a:pt x="646" y="146"/>
                    </a:lnTo>
                    <a:lnTo>
                      <a:pt x="630" y="181"/>
                    </a:lnTo>
                    <a:lnTo>
                      <a:pt x="621" y="194"/>
                    </a:lnTo>
                    <a:lnTo>
                      <a:pt x="591" y="242"/>
                    </a:lnTo>
                    <a:lnTo>
                      <a:pt x="584" y="254"/>
                    </a:lnTo>
                    <a:lnTo>
                      <a:pt x="561" y="292"/>
                    </a:lnTo>
                    <a:lnTo>
                      <a:pt x="540" y="336"/>
                    </a:lnTo>
                    <a:lnTo>
                      <a:pt x="538" y="340"/>
                    </a:lnTo>
                    <a:lnTo>
                      <a:pt x="518" y="388"/>
                    </a:lnTo>
                    <a:lnTo>
                      <a:pt x="503" y="438"/>
                    </a:lnTo>
                    <a:lnTo>
                      <a:pt x="494" y="459"/>
                    </a:lnTo>
                    <a:lnTo>
                      <a:pt x="485" y="486"/>
                    </a:lnTo>
                    <a:lnTo>
                      <a:pt x="471" y="534"/>
                    </a:lnTo>
                    <a:lnTo>
                      <a:pt x="45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62" y="0"/>
                    </a:lnTo>
                    <a:close/>
                    <a:moveTo>
                      <a:pt x="778" y="0"/>
                    </a:moveTo>
                    <a:lnTo>
                      <a:pt x="764" y="41"/>
                    </a:lnTo>
                    <a:lnTo>
                      <a:pt x="734" y="0"/>
                    </a:lnTo>
                    <a:lnTo>
                      <a:pt x="778" y="0"/>
                    </a:lnTo>
                    <a:close/>
                    <a:moveTo>
                      <a:pt x="2075" y="0"/>
                    </a:moveTo>
                    <a:lnTo>
                      <a:pt x="2068" y="8"/>
                    </a:lnTo>
                    <a:lnTo>
                      <a:pt x="2023" y="29"/>
                    </a:lnTo>
                    <a:lnTo>
                      <a:pt x="2000" y="0"/>
                    </a:lnTo>
                    <a:lnTo>
                      <a:pt x="2075" y="0"/>
                    </a:lnTo>
                    <a:close/>
                    <a:moveTo>
                      <a:pt x="2623" y="584"/>
                    </a:moveTo>
                    <a:lnTo>
                      <a:pt x="2610" y="534"/>
                    </a:lnTo>
                    <a:lnTo>
                      <a:pt x="2607" y="526"/>
                    </a:lnTo>
                    <a:lnTo>
                      <a:pt x="2591" y="486"/>
                    </a:lnTo>
                    <a:lnTo>
                      <a:pt x="2570" y="438"/>
                    </a:lnTo>
                    <a:lnTo>
                      <a:pt x="2563" y="419"/>
                    </a:lnTo>
                    <a:lnTo>
                      <a:pt x="2552" y="388"/>
                    </a:lnTo>
                    <a:lnTo>
                      <a:pt x="2526" y="340"/>
                    </a:lnTo>
                    <a:lnTo>
                      <a:pt x="2517" y="330"/>
                    </a:lnTo>
                    <a:lnTo>
                      <a:pt x="2488" y="292"/>
                    </a:lnTo>
                    <a:lnTo>
                      <a:pt x="2473" y="271"/>
                    </a:lnTo>
                    <a:lnTo>
                      <a:pt x="2451" y="242"/>
                    </a:lnTo>
                    <a:lnTo>
                      <a:pt x="2427" y="219"/>
                    </a:lnTo>
                    <a:lnTo>
                      <a:pt x="2404" y="194"/>
                    </a:lnTo>
                    <a:lnTo>
                      <a:pt x="2382" y="177"/>
                    </a:lnTo>
                    <a:lnTo>
                      <a:pt x="2345" y="146"/>
                    </a:lnTo>
                    <a:lnTo>
                      <a:pt x="2336" y="140"/>
                    </a:lnTo>
                    <a:lnTo>
                      <a:pt x="2292" y="110"/>
                    </a:lnTo>
                    <a:lnTo>
                      <a:pt x="2278" y="96"/>
                    </a:lnTo>
                    <a:lnTo>
                      <a:pt x="2248" y="64"/>
                    </a:lnTo>
                    <a:lnTo>
                      <a:pt x="2236" y="48"/>
                    </a:lnTo>
                    <a:lnTo>
                      <a:pt x="2213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623" y="584"/>
                    </a:lnTo>
                    <a:close/>
                    <a:moveTo>
                      <a:pt x="649" y="0"/>
                    </a:moveTo>
                    <a:lnTo>
                      <a:pt x="644" y="48"/>
                    </a:lnTo>
                    <a:lnTo>
                      <a:pt x="641" y="96"/>
                    </a:lnTo>
                    <a:lnTo>
                      <a:pt x="630" y="129"/>
                    </a:lnTo>
                    <a:lnTo>
                      <a:pt x="619" y="146"/>
                    </a:lnTo>
                    <a:lnTo>
                      <a:pt x="587" y="194"/>
                    </a:lnTo>
                    <a:lnTo>
                      <a:pt x="584" y="200"/>
                    </a:lnTo>
                    <a:lnTo>
                      <a:pt x="550" y="242"/>
                    </a:lnTo>
                    <a:lnTo>
                      <a:pt x="540" y="261"/>
                    </a:lnTo>
                    <a:lnTo>
                      <a:pt x="520" y="292"/>
                    </a:lnTo>
                    <a:lnTo>
                      <a:pt x="495" y="340"/>
                    </a:lnTo>
                    <a:lnTo>
                      <a:pt x="494" y="344"/>
                    </a:lnTo>
                    <a:lnTo>
                      <a:pt x="476" y="388"/>
                    </a:lnTo>
                    <a:lnTo>
                      <a:pt x="457" y="438"/>
                    </a:lnTo>
                    <a:lnTo>
                      <a:pt x="450" y="453"/>
                    </a:lnTo>
                    <a:lnTo>
                      <a:pt x="434" y="486"/>
                    </a:lnTo>
                    <a:lnTo>
                      <a:pt x="418" y="534"/>
                    </a:lnTo>
                    <a:lnTo>
                      <a:pt x="405" y="570"/>
                    </a:lnTo>
                    <a:lnTo>
                      <a:pt x="39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49" y="0"/>
                    </a:lnTo>
                    <a:close/>
                    <a:moveTo>
                      <a:pt x="2715" y="584"/>
                    </a:moveTo>
                    <a:lnTo>
                      <a:pt x="2702" y="534"/>
                    </a:lnTo>
                    <a:lnTo>
                      <a:pt x="2697" y="522"/>
                    </a:lnTo>
                    <a:lnTo>
                      <a:pt x="2681" y="486"/>
                    </a:lnTo>
                    <a:lnTo>
                      <a:pt x="2658" y="438"/>
                    </a:lnTo>
                    <a:lnTo>
                      <a:pt x="2651" y="421"/>
                    </a:lnTo>
                    <a:lnTo>
                      <a:pt x="2641" y="388"/>
                    </a:lnTo>
                    <a:lnTo>
                      <a:pt x="2612" y="340"/>
                    </a:lnTo>
                    <a:lnTo>
                      <a:pt x="2607" y="334"/>
                    </a:lnTo>
                    <a:lnTo>
                      <a:pt x="2566" y="292"/>
                    </a:lnTo>
                    <a:lnTo>
                      <a:pt x="2563" y="288"/>
                    </a:lnTo>
                    <a:lnTo>
                      <a:pt x="2519" y="242"/>
                    </a:lnTo>
                    <a:lnTo>
                      <a:pt x="2517" y="242"/>
                    </a:lnTo>
                    <a:lnTo>
                      <a:pt x="2473" y="202"/>
                    </a:lnTo>
                    <a:lnTo>
                      <a:pt x="2464" y="194"/>
                    </a:lnTo>
                    <a:lnTo>
                      <a:pt x="2427" y="163"/>
                    </a:lnTo>
                    <a:lnTo>
                      <a:pt x="2405" y="146"/>
                    </a:lnTo>
                    <a:lnTo>
                      <a:pt x="2382" y="129"/>
                    </a:lnTo>
                    <a:lnTo>
                      <a:pt x="2336" y="104"/>
                    </a:lnTo>
                    <a:lnTo>
                      <a:pt x="2326" y="96"/>
                    </a:lnTo>
                    <a:lnTo>
                      <a:pt x="2292" y="79"/>
                    </a:lnTo>
                    <a:lnTo>
                      <a:pt x="2264" y="48"/>
                    </a:lnTo>
                    <a:lnTo>
                      <a:pt x="2248" y="12"/>
                    </a:lnTo>
                    <a:lnTo>
                      <a:pt x="224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715" y="584"/>
                    </a:lnTo>
                    <a:close/>
                  </a:path>
                </a:pathLst>
              </a:custGeom>
              <a:solidFill>
                <a:srgbClr val="78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4" name="Freeform 36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644" y="48"/>
                  </a:cxn>
                  <a:cxn ang="0">
                    <a:pos x="630" y="129"/>
                  </a:cxn>
                  <a:cxn ang="0">
                    <a:pos x="587" y="194"/>
                  </a:cxn>
                  <a:cxn ang="0">
                    <a:pos x="550" y="242"/>
                  </a:cxn>
                  <a:cxn ang="0">
                    <a:pos x="520" y="292"/>
                  </a:cxn>
                  <a:cxn ang="0">
                    <a:pos x="494" y="344"/>
                  </a:cxn>
                  <a:cxn ang="0">
                    <a:pos x="457" y="438"/>
                  </a:cxn>
                  <a:cxn ang="0">
                    <a:pos x="434" y="486"/>
                  </a:cxn>
                  <a:cxn ang="0">
                    <a:pos x="405" y="570"/>
                  </a:cxn>
                  <a:cxn ang="0">
                    <a:pos x="0" y="584"/>
                  </a:cxn>
                  <a:cxn ang="0">
                    <a:pos x="649" y="0"/>
                  </a:cxn>
                  <a:cxn ang="0">
                    <a:pos x="2702" y="534"/>
                  </a:cxn>
                  <a:cxn ang="0">
                    <a:pos x="2681" y="486"/>
                  </a:cxn>
                  <a:cxn ang="0">
                    <a:pos x="2651" y="421"/>
                  </a:cxn>
                  <a:cxn ang="0">
                    <a:pos x="2612" y="340"/>
                  </a:cxn>
                  <a:cxn ang="0">
                    <a:pos x="2566" y="292"/>
                  </a:cxn>
                  <a:cxn ang="0">
                    <a:pos x="2519" y="242"/>
                  </a:cxn>
                  <a:cxn ang="0">
                    <a:pos x="2473" y="202"/>
                  </a:cxn>
                  <a:cxn ang="0">
                    <a:pos x="2427" y="163"/>
                  </a:cxn>
                  <a:cxn ang="0">
                    <a:pos x="2382" y="129"/>
                  </a:cxn>
                  <a:cxn ang="0">
                    <a:pos x="2326" y="96"/>
                  </a:cxn>
                  <a:cxn ang="0">
                    <a:pos x="2264" y="48"/>
                  </a:cxn>
                  <a:cxn ang="0">
                    <a:pos x="2241" y="0"/>
                  </a:cxn>
                  <a:cxn ang="0">
                    <a:pos x="6382" y="584"/>
                  </a:cxn>
                  <a:cxn ang="0">
                    <a:pos x="639" y="0"/>
                  </a:cxn>
                  <a:cxn ang="0">
                    <a:pos x="630" y="75"/>
                  </a:cxn>
                  <a:cxn ang="0">
                    <a:pos x="593" y="146"/>
                  </a:cxn>
                  <a:cxn ang="0">
                    <a:pos x="543" y="194"/>
                  </a:cxn>
                  <a:cxn ang="0">
                    <a:pos x="506" y="242"/>
                  </a:cxn>
                  <a:cxn ang="0">
                    <a:pos x="478" y="292"/>
                  </a:cxn>
                  <a:cxn ang="0">
                    <a:pos x="450" y="346"/>
                  </a:cxn>
                  <a:cxn ang="0">
                    <a:pos x="405" y="438"/>
                  </a:cxn>
                  <a:cxn ang="0">
                    <a:pos x="377" y="486"/>
                  </a:cxn>
                  <a:cxn ang="0">
                    <a:pos x="356" y="534"/>
                  </a:cxn>
                  <a:cxn ang="0">
                    <a:pos x="0" y="584"/>
                  </a:cxn>
                  <a:cxn ang="0">
                    <a:pos x="639" y="0"/>
                  </a:cxn>
                  <a:cxn ang="0">
                    <a:pos x="2667" y="48"/>
                  </a:cxn>
                  <a:cxn ang="0">
                    <a:pos x="2741" y="77"/>
                  </a:cxn>
                  <a:cxn ang="0">
                    <a:pos x="2763" y="0"/>
                  </a:cxn>
                  <a:cxn ang="0">
                    <a:pos x="2955" y="48"/>
                  </a:cxn>
                  <a:cxn ang="0">
                    <a:pos x="3012" y="58"/>
                  </a:cxn>
                  <a:cxn ang="0">
                    <a:pos x="3044" y="0"/>
                  </a:cxn>
                  <a:cxn ang="0">
                    <a:pos x="4181" y="18"/>
                  </a:cxn>
                  <a:cxn ang="0">
                    <a:pos x="5056" y="0"/>
                  </a:cxn>
                  <a:cxn ang="0">
                    <a:pos x="5079" y="56"/>
                  </a:cxn>
                  <a:cxn ang="0">
                    <a:pos x="5169" y="89"/>
                  </a:cxn>
                  <a:cxn ang="0">
                    <a:pos x="5212" y="0"/>
                  </a:cxn>
                  <a:cxn ang="0">
                    <a:pos x="6382" y="584"/>
                  </a:cxn>
                  <a:cxn ang="0">
                    <a:pos x="2809" y="534"/>
                  </a:cxn>
                  <a:cxn ang="0">
                    <a:pos x="2787" y="478"/>
                  </a:cxn>
                  <a:cxn ang="0">
                    <a:pos x="2750" y="388"/>
                  </a:cxn>
                  <a:cxn ang="0">
                    <a:pos x="2727" y="340"/>
                  </a:cxn>
                  <a:cxn ang="0">
                    <a:pos x="2685" y="292"/>
                  </a:cxn>
                  <a:cxn ang="0">
                    <a:pos x="2633" y="242"/>
                  </a:cxn>
                  <a:cxn ang="0">
                    <a:pos x="2563" y="206"/>
                  </a:cxn>
                  <a:cxn ang="0">
                    <a:pos x="2517" y="179"/>
                  </a:cxn>
                  <a:cxn ang="0">
                    <a:pos x="2471" y="146"/>
                  </a:cxn>
                  <a:cxn ang="0">
                    <a:pos x="2404" y="96"/>
                  </a:cxn>
                  <a:cxn ang="0">
                    <a:pos x="2336" y="67"/>
                  </a:cxn>
                  <a:cxn ang="0">
                    <a:pos x="2290" y="48"/>
                  </a:cxn>
                  <a:cxn ang="0">
                    <a:pos x="2667" y="0"/>
                  </a:cxn>
                </a:cxnLst>
                <a:rect l="0" t="0" r="r" b="b"/>
                <a:pathLst>
                  <a:path w="6382" h="584">
                    <a:moveTo>
                      <a:pt x="649" y="0"/>
                    </a:moveTo>
                    <a:lnTo>
                      <a:pt x="644" y="48"/>
                    </a:lnTo>
                    <a:lnTo>
                      <a:pt x="641" y="96"/>
                    </a:lnTo>
                    <a:lnTo>
                      <a:pt x="630" y="129"/>
                    </a:lnTo>
                    <a:lnTo>
                      <a:pt x="619" y="146"/>
                    </a:lnTo>
                    <a:lnTo>
                      <a:pt x="587" y="194"/>
                    </a:lnTo>
                    <a:lnTo>
                      <a:pt x="584" y="200"/>
                    </a:lnTo>
                    <a:lnTo>
                      <a:pt x="550" y="242"/>
                    </a:lnTo>
                    <a:lnTo>
                      <a:pt x="540" y="261"/>
                    </a:lnTo>
                    <a:lnTo>
                      <a:pt x="520" y="292"/>
                    </a:lnTo>
                    <a:lnTo>
                      <a:pt x="495" y="340"/>
                    </a:lnTo>
                    <a:lnTo>
                      <a:pt x="494" y="344"/>
                    </a:lnTo>
                    <a:lnTo>
                      <a:pt x="476" y="388"/>
                    </a:lnTo>
                    <a:lnTo>
                      <a:pt x="457" y="438"/>
                    </a:lnTo>
                    <a:lnTo>
                      <a:pt x="450" y="453"/>
                    </a:lnTo>
                    <a:lnTo>
                      <a:pt x="434" y="486"/>
                    </a:lnTo>
                    <a:lnTo>
                      <a:pt x="418" y="534"/>
                    </a:lnTo>
                    <a:lnTo>
                      <a:pt x="405" y="570"/>
                    </a:lnTo>
                    <a:lnTo>
                      <a:pt x="398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49" y="0"/>
                    </a:lnTo>
                    <a:close/>
                    <a:moveTo>
                      <a:pt x="2715" y="584"/>
                    </a:moveTo>
                    <a:lnTo>
                      <a:pt x="2702" y="534"/>
                    </a:lnTo>
                    <a:lnTo>
                      <a:pt x="2697" y="522"/>
                    </a:lnTo>
                    <a:lnTo>
                      <a:pt x="2681" y="486"/>
                    </a:lnTo>
                    <a:lnTo>
                      <a:pt x="2658" y="438"/>
                    </a:lnTo>
                    <a:lnTo>
                      <a:pt x="2651" y="421"/>
                    </a:lnTo>
                    <a:lnTo>
                      <a:pt x="2641" y="388"/>
                    </a:lnTo>
                    <a:lnTo>
                      <a:pt x="2612" y="340"/>
                    </a:lnTo>
                    <a:lnTo>
                      <a:pt x="2607" y="334"/>
                    </a:lnTo>
                    <a:lnTo>
                      <a:pt x="2566" y="292"/>
                    </a:lnTo>
                    <a:lnTo>
                      <a:pt x="2563" y="288"/>
                    </a:lnTo>
                    <a:lnTo>
                      <a:pt x="2519" y="242"/>
                    </a:lnTo>
                    <a:lnTo>
                      <a:pt x="2517" y="242"/>
                    </a:lnTo>
                    <a:lnTo>
                      <a:pt x="2473" y="202"/>
                    </a:lnTo>
                    <a:lnTo>
                      <a:pt x="2464" y="194"/>
                    </a:lnTo>
                    <a:lnTo>
                      <a:pt x="2427" y="163"/>
                    </a:lnTo>
                    <a:lnTo>
                      <a:pt x="2405" y="146"/>
                    </a:lnTo>
                    <a:lnTo>
                      <a:pt x="2382" y="129"/>
                    </a:lnTo>
                    <a:lnTo>
                      <a:pt x="2336" y="104"/>
                    </a:lnTo>
                    <a:lnTo>
                      <a:pt x="2326" y="96"/>
                    </a:lnTo>
                    <a:lnTo>
                      <a:pt x="2292" y="79"/>
                    </a:lnTo>
                    <a:lnTo>
                      <a:pt x="2264" y="48"/>
                    </a:lnTo>
                    <a:lnTo>
                      <a:pt x="2248" y="12"/>
                    </a:lnTo>
                    <a:lnTo>
                      <a:pt x="2241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715" y="584"/>
                    </a:lnTo>
                    <a:close/>
                    <a:moveTo>
                      <a:pt x="639" y="0"/>
                    </a:moveTo>
                    <a:lnTo>
                      <a:pt x="635" y="48"/>
                    </a:lnTo>
                    <a:lnTo>
                      <a:pt x="630" y="75"/>
                    </a:lnTo>
                    <a:lnTo>
                      <a:pt x="623" y="96"/>
                    </a:lnTo>
                    <a:lnTo>
                      <a:pt x="593" y="146"/>
                    </a:lnTo>
                    <a:lnTo>
                      <a:pt x="584" y="158"/>
                    </a:lnTo>
                    <a:lnTo>
                      <a:pt x="543" y="194"/>
                    </a:lnTo>
                    <a:lnTo>
                      <a:pt x="540" y="200"/>
                    </a:lnTo>
                    <a:lnTo>
                      <a:pt x="506" y="242"/>
                    </a:lnTo>
                    <a:lnTo>
                      <a:pt x="494" y="261"/>
                    </a:lnTo>
                    <a:lnTo>
                      <a:pt x="478" y="292"/>
                    </a:lnTo>
                    <a:lnTo>
                      <a:pt x="453" y="340"/>
                    </a:lnTo>
                    <a:lnTo>
                      <a:pt x="450" y="346"/>
                    </a:lnTo>
                    <a:lnTo>
                      <a:pt x="428" y="388"/>
                    </a:lnTo>
                    <a:lnTo>
                      <a:pt x="405" y="438"/>
                    </a:lnTo>
                    <a:lnTo>
                      <a:pt x="405" y="438"/>
                    </a:lnTo>
                    <a:lnTo>
                      <a:pt x="377" y="486"/>
                    </a:lnTo>
                    <a:lnTo>
                      <a:pt x="359" y="526"/>
                    </a:lnTo>
                    <a:lnTo>
                      <a:pt x="356" y="534"/>
                    </a:lnTo>
                    <a:lnTo>
                      <a:pt x="331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39" y="0"/>
                    </a:lnTo>
                    <a:close/>
                    <a:moveTo>
                      <a:pt x="2667" y="0"/>
                    </a:moveTo>
                    <a:lnTo>
                      <a:pt x="2667" y="48"/>
                    </a:lnTo>
                    <a:lnTo>
                      <a:pt x="2697" y="83"/>
                    </a:lnTo>
                    <a:lnTo>
                      <a:pt x="2741" y="77"/>
                    </a:lnTo>
                    <a:lnTo>
                      <a:pt x="2759" y="48"/>
                    </a:lnTo>
                    <a:lnTo>
                      <a:pt x="2763" y="0"/>
                    </a:lnTo>
                    <a:lnTo>
                      <a:pt x="2939" y="0"/>
                    </a:lnTo>
                    <a:lnTo>
                      <a:pt x="2955" y="48"/>
                    </a:lnTo>
                    <a:lnTo>
                      <a:pt x="2966" y="58"/>
                    </a:lnTo>
                    <a:lnTo>
                      <a:pt x="3012" y="58"/>
                    </a:lnTo>
                    <a:lnTo>
                      <a:pt x="3023" y="48"/>
                    </a:lnTo>
                    <a:lnTo>
                      <a:pt x="3044" y="0"/>
                    </a:lnTo>
                    <a:lnTo>
                      <a:pt x="4177" y="0"/>
                    </a:lnTo>
                    <a:lnTo>
                      <a:pt x="4181" y="18"/>
                    </a:lnTo>
                    <a:lnTo>
                      <a:pt x="4184" y="0"/>
                    </a:lnTo>
                    <a:lnTo>
                      <a:pt x="5056" y="0"/>
                    </a:lnTo>
                    <a:lnTo>
                      <a:pt x="5074" y="48"/>
                    </a:lnTo>
                    <a:lnTo>
                      <a:pt x="5079" y="56"/>
                    </a:lnTo>
                    <a:lnTo>
                      <a:pt x="5123" y="89"/>
                    </a:lnTo>
                    <a:lnTo>
                      <a:pt x="5169" y="89"/>
                    </a:lnTo>
                    <a:lnTo>
                      <a:pt x="5205" y="48"/>
                    </a:lnTo>
                    <a:lnTo>
                      <a:pt x="521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824" y="584"/>
                    </a:lnTo>
                    <a:lnTo>
                      <a:pt x="2809" y="534"/>
                    </a:lnTo>
                    <a:lnTo>
                      <a:pt x="2789" y="486"/>
                    </a:lnTo>
                    <a:lnTo>
                      <a:pt x="2787" y="478"/>
                    </a:lnTo>
                    <a:lnTo>
                      <a:pt x="2770" y="438"/>
                    </a:lnTo>
                    <a:lnTo>
                      <a:pt x="2750" y="388"/>
                    </a:lnTo>
                    <a:lnTo>
                      <a:pt x="2741" y="371"/>
                    </a:lnTo>
                    <a:lnTo>
                      <a:pt x="2727" y="340"/>
                    </a:lnTo>
                    <a:lnTo>
                      <a:pt x="2697" y="304"/>
                    </a:lnTo>
                    <a:lnTo>
                      <a:pt x="2685" y="292"/>
                    </a:lnTo>
                    <a:lnTo>
                      <a:pt x="2651" y="257"/>
                    </a:lnTo>
                    <a:lnTo>
                      <a:pt x="2633" y="242"/>
                    </a:lnTo>
                    <a:lnTo>
                      <a:pt x="2607" y="229"/>
                    </a:lnTo>
                    <a:lnTo>
                      <a:pt x="2563" y="206"/>
                    </a:lnTo>
                    <a:lnTo>
                      <a:pt x="2545" y="194"/>
                    </a:lnTo>
                    <a:lnTo>
                      <a:pt x="2517" y="179"/>
                    </a:lnTo>
                    <a:lnTo>
                      <a:pt x="2473" y="148"/>
                    </a:lnTo>
                    <a:lnTo>
                      <a:pt x="2471" y="146"/>
                    </a:lnTo>
                    <a:lnTo>
                      <a:pt x="2427" y="112"/>
                    </a:lnTo>
                    <a:lnTo>
                      <a:pt x="2404" y="96"/>
                    </a:lnTo>
                    <a:lnTo>
                      <a:pt x="2382" y="77"/>
                    </a:lnTo>
                    <a:lnTo>
                      <a:pt x="2336" y="67"/>
                    </a:lnTo>
                    <a:lnTo>
                      <a:pt x="2292" y="50"/>
                    </a:lnTo>
                    <a:lnTo>
                      <a:pt x="2290" y="48"/>
                    </a:lnTo>
                    <a:lnTo>
                      <a:pt x="2271" y="0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8E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5" name="Freeform 37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630" y="75"/>
                  </a:cxn>
                  <a:cxn ang="0">
                    <a:pos x="584" y="158"/>
                  </a:cxn>
                  <a:cxn ang="0">
                    <a:pos x="506" y="242"/>
                  </a:cxn>
                  <a:cxn ang="0">
                    <a:pos x="453" y="340"/>
                  </a:cxn>
                  <a:cxn ang="0">
                    <a:pos x="405" y="438"/>
                  </a:cxn>
                  <a:cxn ang="0">
                    <a:pos x="359" y="526"/>
                  </a:cxn>
                  <a:cxn ang="0">
                    <a:pos x="0" y="584"/>
                  </a:cxn>
                  <a:cxn ang="0">
                    <a:pos x="2667" y="0"/>
                  </a:cxn>
                  <a:cxn ang="0">
                    <a:pos x="2741" y="77"/>
                  </a:cxn>
                  <a:cxn ang="0">
                    <a:pos x="2939" y="0"/>
                  </a:cxn>
                  <a:cxn ang="0">
                    <a:pos x="3012" y="58"/>
                  </a:cxn>
                  <a:cxn ang="0">
                    <a:pos x="4177" y="0"/>
                  </a:cxn>
                  <a:cxn ang="0">
                    <a:pos x="5056" y="0"/>
                  </a:cxn>
                  <a:cxn ang="0">
                    <a:pos x="5123" y="89"/>
                  </a:cxn>
                  <a:cxn ang="0">
                    <a:pos x="5212" y="0"/>
                  </a:cxn>
                  <a:cxn ang="0">
                    <a:pos x="2824" y="584"/>
                  </a:cxn>
                  <a:cxn ang="0">
                    <a:pos x="2787" y="478"/>
                  </a:cxn>
                  <a:cxn ang="0">
                    <a:pos x="2741" y="371"/>
                  </a:cxn>
                  <a:cxn ang="0">
                    <a:pos x="2685" y="292"/>
                  </a:cxn>
                  <a:cxn ang="0">
                    <a:pos x="2607" y="229"/>
                  </a:cxn>
                  <a:cxn ang="0">
                    <a:pos x="2517" y="179"/>
                  </a:cxn>
                  <a:cxn ang="0">
                    <a:pos x="2427" y="112"/>
                  </a:cxn>
                  <a:cxn ang="0">
                    <a:pos x="2336" y="67"/>
                  </a:cxn>
                  <a:cxn ang="0">
                    <a:pos x="2271" y="0"/>
                  </a:cxn>
                  <a:cxn ang="0">
                    <a:pos x="430" y="48"/>
                  </a:cxn>
                  <a:cxn ang="0">
                    <a:pos x="460" y="0"/>
                  </a:cxn>
                  <a:cxn ang="0">
                    <a:pos x="603" y="96"/>
                  </a:cxn>
                  <a:cxn ang="0">
                    <a:pos x="538" y="146"/>
                  </a:cxn>
                  <a:cxn ang="0">
                    <a:pos x="457" y="242"/>
                  </a:cxn>
                  <a:cxn ang="0">
                    <a:pos x="405" y="336"/>
                  </a:cxn>
                  <a:cxn ang="0">
                    <a:pos x="359" y="413"/>
                  </a:cxn>
                  <a:cxn ang="0">
                    <a:pos x="312" y="486"/>
                  </a:cxn>
                  <a:cxn ang="0">
                    <a:pos x="251" y="584"/>
                  </a:cxn>
                  <a:cxn ang="0">
                    <a:pos x="418" y="0"/>
                  </a:cxn>
                  <a:cxn ang="0">
                    <a:pos x="2326" y="0"/>
                  </a:cxn>
                  <a:cxn ang="0">
                    <a:pos x="2635" y="48"/>
                  </a:cxn>
                  <a:cxn ang="0">
                    <a:pos x="2607" y="146"/>
                  </a:cxn>
                  <a:cxn ang="0">
                    <a:pos x="2517" y="129"/>
                  </a:cxn>
                  <a:cxn ang="0">
                    <a:pos x="2432" y="48"/>
                  </a:cxn>
                  <a:cxn ang="0">
                    <a:pos x="2637" y="0"/>
                  </a:cxn>
                  <a:cxn ang="0">
                    <a:pos x="2911" y="96"/>
                  </a:cxn>
                  <a:cxn ang="0">
                    <a:pos x="3012" y="119"/>
                  </a:cxn>
                  <a:cxn ang="0">
                    <a:pos x="3095" y="48"/>
                  </a:cxn>
                  <a:cxn ang="0">
                    <a:pos x="3815" y="0"/>
                  </a:cxn>
                  <a:cxn ang="0">
                    <a:pos x="3901" y="0"/>
                  </a:cxn>
                  <a:cxn ang="0">
                    <a:pos x="4181" y="71"/>
                  </a:cxn>
                  <a:cxn ang="0">
                    <a:pos x="4812" y="0"/>
                  </a:cxn>
                  <a:cxn ang="0">
                    <a:pos x="4899" y="81"/>
                  </a:cxn>
                  <a:cxn ang="0">
                    <a:pos x="4989" y="19"/>
                  </a:cxn>
                  <a:cxn ang="0">
                    <a:pos x="5033" y="96"/>
                  </a:cxn>
                  <a:cxn ang="0">
                    <a:pos x="5123" y="156"/>
                  </a:cxn>
                  <a:cxn ang="0">
                    <a:pos x="5214" y="140"/>
                  </a:cxn>
                  <a:cxn ang="0">
                    <a:pos x="5252" y="0"/>
                  </a:cxn>
                  <a:cxn ang="0">
                    <a:pos x="5760" y="48"/>
                  </a:cxn>
                  <a:cxn ang="0">
                    <a:pos x="5808" y="0"/>
                  </a:cxn>
                  <a:cxn ang="0">
                    <a:pos x="6158" y="67"/>
                  </a:cxn>
                  <a:cxn ang="0">
                    <a:pos x="6382" y="0"/>
                  </a:cxn>
                  <a:cxn ang="0">
                    <a:pos x="2941" y="534"/>
                  </a:cxn>
                  <a:cxn ang="0">
                    <a:pos x="2899" y="438"/>
                  </a:cxn>
                  <a:cxn ang="0">
                    <a:pos x="2856" y="340"/>
                  </a:cxn>
                  <a:cxn ang="0">
                    <a:pos x="2800" y="242"/>
                  </a:cxn>
                  <a:cxn ang="0">
                    <a:pos x="2773" y="146"/>
                  </a:cxn>
                  <a:cxn ang="0">
                    <a:pos x="2801" y="48"/>
                  </a:cxn>
                </a:cxnLst>
                <a:rect l="0" t="0" r="r" b="b"/>
                <a:pathLst>
                  <a:path w="6382" h="584">
                    <a:moveTo>
                      <a:pt x="639" y="0"/>
                    </a:moveTo>
                    <a:lnTo>
                      <a:pt x="635" y="48"/>
                    </a:lnTo>
                    <a:lnTo>
                      <a:pt x="630" y="75"/>
                    </a:lnTo>
                    <a:lnTo>
                      <a:pt x="623" y="96"/>
                    </a:lnTo>
                    <a:lnTo>
                      <a:pt x="593" y="146"/>
                    </a:lnTo>
                    <a:lnTo>
                      <a:pt x="584" y="158"/>
                    </a:lnTo>
                    <a:lnTo>
                      <a:pt x="543" y="194"/>
                    </a:lnTo>
                    <a:lnTo>
                      <a:pt x="540" y="200"/>
                    </a:lnTo>
                    <a:lnTo>
                      <a:pt x="506" y="242"/>
                    </a:lnTo>
                    <a:lnTo>
                      <a:pt x="494" y="261"/>
                    </a:lnTo>
                    <a:lnTo>
                      <a:pt x="478" y="292"/>
                    </a:lnTo>
                    <a:lnTo>
                      <a:pt x="453" y="340"/>
                    </a:lnTo>
                    <a:lnTo>
                      <a:pt x="450" y="346"/>
                    </a:lnTo>
                    <a:lnTo>
                      <a:pt x="428" y="388"/>
                    </a:lnTo>
                    <a:lnTo>
                      <a:pt x="405" y="438"/>
                    </a:lnTo>
                    <a:lnTo>
                      <a:pt x="405" y="438"/>
                    </a:lnTo>
                    <a:lnTo>
                      <a:pt x="377" y="486"/>
                    </a:lnTo>
                    <a:lnTo>
                      <a:pt x="359" y="526"/>
                    </a:lnTo>
                    <a:lnTo>
                      <a:pt x="356" y="534"/>
                    </a:lnTo>
                    <a:lnTo>
                      <a:pt x="331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639" y="0"/>
                    </a:lnTo>
                    <a:close/>
                    <a:moveTo>
                      <a:pt x="2667" y="0"/>
                    </a:moveTo>
                    <a:lnTo>
                      <a:pt x="2667" y="48"/>
                    </a:lnTo>
                    <a:lnTo>
                      <a:pt x="2697" y="83"/>
                    </a:lnTo>
                    <a:lnTo>
                      <a:pt x="2741" y="77"/>
                    </a:lnTo>
                    <a:lnTo>
                      <a:pt x="2759" y="48"/>
                    </a:lnTo>
                    <a:lnTo>
                      <a:pt x="2763" y="0"/>
                    </a:lnTo>
                    <a:lnTo>
                      <a:pt x="2939" y="0"/>
                    </a:lnTo>
                    <a:lnTo>
                      <a:pt x="2955" y="48"/>
                    </a:lnTo>
                    <a:lnTo>
                      <a:pt x="2966" y="58"/>
                    </a:lnTo>
                    <a:lnTo>
                      <a:pt x="3012" y="58"/>
                    </a:lnTo>
                    <a:lnTo>
                      <a:pt x="3023" y="48"/>
                    </a:lnTo>
                    <a:lnTo>
                      <a:pt x="3044" y="0"/>
                    </a:lnTo>
                    <a:lnTo>
                      <a:pt x="4177" y="0"/>
                    </a:lnTo>
                    <a:lnTo>
                      <a:pt x="4181" y="18"/>
                    </a:lnTo>
                    <a:lnTo>
                      <a:pt x="4184" y="0"/>
                    </a:lnTo>
                    <a:lnTo>
                      <a:pt x="5056" y="0"/>
                    </a:lnTo>
                    <a:lnTo>
                      <a:pt x="5074" y="48"/>
                    </a:lnTo>
                    <a:lnTo>
                      <a:pt x="5079" y="56"/>
                    </a:lnTo>
                    <a:lnTo>
                      <a:pt x="5123" y="89"/>
                    </a:lnTo>
                    <a:lnTo>
                      <a:pt x="5169" y="89"/>
                    </a:lnTo>
                    <a:lnTo>
                      <a:pt x="5205" y="48"/>
                    </a:lnTo>
                    <a:lnTo>
                      <a:pt x="5212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824" y="584"/>
                    </a:lnTo>
                    <a:lnTo>
                      <a:pt x="2809" y="534"/>
                    </a:lnTo>
                    <a:lnTo>
                      <a:pt x="2789" y="486"/>
                    </a:lnTo>
                    <a:lnTo>
                      <a:pt x="2787" y="478"/>
                    </a:lnTo>
                    <a:lnTo>
                      <a:pt x="2770" y="438"/>
                    </a:lnTo>
                    <a:lnTo>
                      <a:pt x="2750" y="388"/>
                    </a:lnTo>
                    <a:lnTo>
                      <a:pt x="2741" y="371"/>
                    </a:lnTo>
                    <a:lnTo>
                      <a:pt x="2727" y="340"/>
                    </a:lnTo>
                    <a:lnTo>
                      <a:pt x="2697" y="304"/>
                    </a:lnTo>
                    <a:lnTo>
                      <a:pt x="2685" y="292"/>
                    </a:lnTo>
                    <a:lnTo>
                      <a:pt x="2651" y="257"/>
                    </a:lnTo>
                    <a:lnTo>
                      <a:pt x="2633" y="242"/>
                    </a:lnTo>
                    <a:lnTo>
                      <a:pt x="2607" y="229"/>
                    </a:lnTo>
                    <a:lnTo>
                      <a:pt x="2563" y="206"/>
                    </a:lnTo>
                    <a:lnTo>
                      <a:pt x="2545" y="194"/>
                    </a:lnTo>
                    <a:lnTo>
                      <a:pt x="2517" y="179"/>
                    </a:lnTo>
                    <a:lnTo>
                      <a:pt x="2473" y="148"/>
                    </a:lnTo>
                    <a:lnTo>
                      <a:pt x="2471" y="146"/>
                    </a:lnTo>
                    <a:lnTo>
                      <a:pt x="2427" y="112"/>
                    </a:lnTo>
                    <a:lnTo>
                      <a:pt x="2404" y="96"/>
                    </a:lnTo>
                    <a:lnTo>
                      <a:pt x="2382" y="77"/>
                    </a:lnTo>
                    <a:lnTo>
                      <a:pt x="2336" y="67"/>
                    </a:lnTo>
                    <a:lnTo>
                      <a:pt x="2292" y="50"/>
                    </a:lnTo>
                    <a:lnTo>
                      <a:pt x="2290" y="48"/>
                    </a:lnTo>
                    <a:lnTo>
                      <a:pt x="2271" y="0"/>
                    </a:lnTo>
                    <a:lnTo>
                      <a:pt x="2667" y="0"/>
                    </a:lnTo>
                    <a:close/>
                    <a:moveTo>
                      <a:pt x="418" y="0"/>
                    </a:moveTo>
                    <a:lnTo>
                      <a:pt x="430" y="48"/>
                    </a:lnTo>
                    <a:lnTo>
                      <a:pt x="450" y="73"/>
                    </a:lnTo>
                    <a:lnTo>
                      <a:pt x="469" y="48"/>
                    </a:lnTo>
                    <a:lnTo>
                      <a:pt x="460" y="0"/>
                    </a:lnTo>
                    <a:lnTo>
                      <a:pt x="626" y="0"/>
                    </a:lnTo>
                    <a:lnTo>
                      <a:pt x="625" y="48"/>
                    </a:lnTo>
                    <a:lnTo>
                      <a:pt x="603" y="96"/>
                    </a:lnTo>
                    <a:lnTo>
                      <a:pt x="584" y="125"/>
                    </a:lnTo>
                    <a:lnTo>
                      <a:pt x="540" y="144"/>
                    </a:lnTo>
                    <a:lnTo>
                      <a:pt x="538" y="146"/>
                    </a:lnTo>
                    <a:lnTo>
                      <a:pt x="494" y="175"/>
                    </a:lnTo>
                    <a:lnTo>
                      <a:pt x="483" y="194"/>
                    </a:lnTo>
                    <a:lnTo>
                      <a:pt x="457" y="242"/>
                    </a:lnTo>
                    <a:lnTo>
                      <a:pt x="450" y="256"/>
                    </a:lnTo>
                    <a:lnTo>
                      <a:pt x="430" y="292"/>
                    </a:lnTo>
                    <a:lnTo>
                      <a:pt x="405" y="336"/>
                    </a:lnTo>
                    <a:lnTo>
                      <a:pt x="402" y="340"/>
                    </a:lnTo>
                    <a:lnTo>
                      <a:pt x="375" y="388"/>
                    </a:lnTo>
                    <a:lnTo>
                      <a:pt x="359" y="413"/>
                    </a:lnTo>
                    <a:lnTo>
                      <a:pt x="343" y="438"/>
                    </a:lnTo>
                    <a:lnTo>
                      <a:pt x="315" y="480"/>
                    </a:lnTo>
                    <a:lnTo>
                      <a:pt x="312" y="486"/>
                    </a:lnTo>
                    <a:lnTo>
                      <a:pt x="282" y="534"/>
                    </a:lnTo>
                    <a:lnTo>
                      <a:pt x="269" y="557"/>
                    </a:lnTo>
                    <a:lnTo>
                      <a:pt x="251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418" y="0"/>
                    </a:lnTo>
                    <a:close/>
                    <a:moveTo>
                      <a:pt x="2352" y="0"/>
                    </a:moveTo>
                    <a:lnTo>
                      <a:pt x="2336" y="6"/>
                    </a:lnTo>
                    <a:lnTo>
                      <a:pt x="2326" y="0"/>
                    </a:lnTo>
                    <a:lnTo>
                      <a:pt x="2352" y="0"/>
                    </a:lnTo>
                    <a:close/>
                    <a:moveTo>
                      <a:pt x="2637" y="0"/>
                    </a:moveTo>
                    <a:lnTo>
                      <a:pt x="2635" y="48"/>
                    </a:lnTo>
                    <a:lnTo>
                      <a:pt x="2639" y="96"/>
                    </a:lnTo>
                    <a:lnTo>
                      <a:pt x="2609" y="146"/>
                    </a:lnTo>
                    <a:lnTo>
                      <a:pt x="2607" y="146"/>
                    </a:lnTo>
                    <a:lnTo>
                      <a:pt x="2563" y="148"/>
                    </a:lnTo>
                    <a:lnTo>
                      <a:pt x="2557" y="146"/>
                    </a:lnTo>
                    <a:lnTo>
                      <a:pt x="2517" y="129"/>
                    </a:lnTo>
                    <a:lnTo>
                      <a:pt x="2476" y="96"/>
                    </a:lnTo>
                    <a:lnTo>
                      <a:pt x="2473" y="90"/>
                    </a:lnTo>
                    <a:lnTo>
                      <a:pt x="2432" y="48"/>
                    </a:lnTo>
                    <a:lnTo>
                      <a:pt x="2427" y="41"/>
                    </a:lnTo>
                    <a:lnTo>
                      <a:pt x="2395" y="0"/>
                    </a:lnTo>
                    <a:lnTo>
                      <a:pt x="2637" y="0"/>
                    </a:lnTo>
                    <a:close/>
                    <a:moveTo>
                      <a:pt x="2879" y="0"/>
                    </a:moveTo>
                    <a:lnTo>
                      <a:pt x="2892" y="48"/>
                    </a:lnTo>
                    <a:lnTo>
                      <a:pt x="2911" y="96"/>
                    </a:lnTo>
                    <a:lnTo>
                      <a:pt x="2922" y="108"/>
                    </a:lnTo>
                    <a:lnTo>
                      <a:pt x="2966" y="125"/>
                    </a:lnTo>
                    <a:lnTo>
                      <a:pt x="3012" y="119"/>
                    </a:lnTo>
                    <a:lnTo>
                      <a:pt x="3047" y="96"/>
                    </a:lnTo>
                    <a:lnTo>
                      <a:pt x="3056" y="90"/>
                    </a:lnTo>
                    <a:lnTo>
                      <a:pt x="3095" y="48"/>
                    </a:lnTo>
                    <a:lnTo>
                      <a:pt x="3102" y="35"/>
                    </a:lnTo>
                    <a:lnTo>
                      <a:pt x="3136" y="0"/>
                    </a:lnTo>
                    <a:lnTo>
                      <a:pt x="3815" y="0"/>
                    </a:lnTo>
                    <a:lnTo>
                      <a:pt x="3820" y="14"/>
                    </a:lnTo>
                    <a:lnTo>
                      <a:pt x="3866" y="33"/>
                    </a:lnTo>
                    <a:lnTo>
                      <a:pt x="3901" y="0"/>
                    </a:lnTo>
                    <a:lnTo>
                      <a:pt x="4151" y="0"/>
                    </a:lnTo>
                    <a:lnTo>
                      <a:pt x="4160" y="48"/>
                    </a:lnTo>
                    <a:lnTo>
                      <a:pt x="4181" y="71"/>
                    </a:lnTo>
                    <a:lnTo>
                      <a:pt x="4214" y="48"/>
                    </a:lnTo>
                    <a:lnTo>
                      <a:pt x="4223" y="0"/>
                    </a:lnTo>
                    <a:lnTo>
                      <a:pt x="4812" y="0"/>
                    </a:lnTo>
                    <a:lnTo>
                      <a:pt x="4846" y="48"/>
                    </a:lnTo>
                    <a:lnTo>
                      <a:pt x="4855" y="56"/>
                    </a:lnTo>
                    <a:lnTo>
                      <a:pt x="4899" y="81"/>
                    </a:lnTo>
                    <a:lnTo>
                      <a:pt x="4945" y="71"/>
                    </a:lnTo>
                    <a:lnTo>
                      <a:pt x="4969" y="48"/>
                    </a:lnTo>
                    <a:lnTo>
                      <a:pt x="4989" y="19"/>
                    </a:lnTo>
                    <a:lnTo>
                      <a:pt x="5005" y="48"/>
                    </a:lnTo>
                    <a:lnTo>
                      <a:pt x="5033" y="96"/>
                    </a:lnTo>
                    <a:lnTo>
                      <a:pt x="5033" y="96"/>
                    </a:lnTo>
                    <a:lnTo>
                      <a:pt x="5079" y="137"/>
                    </a:lnTo>
                    <a:lnTo>
                      <a:pt x="5100" y="146"/>
                    </a:lnTo>
                    <a:lnTo>
                      <a:pt x="5123" y="156"/>
                    </a:lnTo>
                    <a:lnTo>
                      <a:pt x="5169" y="161"/>
                    </a:lnTo>
                    <a:lnTo>
                      <a:pt x="5205" y="146"/>
                    </a:lnTo>
                    <a:lnTo>
                      <a:pt x="5214" y="140"/>
                    </a:lnTo>
                    <a:lnTo>
                      <a:pt x="5242" y="96"/>
                    </a:lnTo>
                    <a:lnTo>
                      <a:pt x="5247" y="48"/>
                    </a:lnTo>
                    <a:lnTo>
                      <a:pt x="5252" y="0"/>
                    </a:lnTo>
                    <a:lnTo>
                      <a:pt x="5744" y="0"/>
                    </a:lnTo>
                    <a:lnTo>
                      <a:pt x="5753" y="37"/>
                    </a:lnTo>
                    <a:lnTo>
                      <a:pt x="5760" y="48"/>
                    </a:lnTo>
                    <a:lnTo>
                      <a:pt x="5799" y="56"/>
                    </a:lnTo>
                    <a:lnTo>
                      <a:pt x="5802" y="48"/>
                    </a:lnTo>
                    <a:lnTo>
                      <a:pt x="5808" y="0"/>
                    </a:lnTo>
                    <a:lnTo>
                      <a:pt x="6138" y="0"/>
                    </a:lnTo>
                    <a:lnTo>
                      <a:pt x="6144" y="48"/>
                    </a:lnTo>
                    <a:lnTo>
                      <a:pt x="6158" y="67"/>
                    </a:lnTo>
                    <a:lnTo>
                      <a:pt x="6179" y="48"/>
                    </a:lnTo>
                    <a:lnTo>
                      <a:pt x="6184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959" y="584"/>
                    </a:lnTo>
                    <a:lnTo>
                      <a:pt x="2941" y="534"/>
                    </a:lnTo>
                    <a:lnTo>
                      <a:pt x="2922" y="490"/>
                    </a:lnTo>
                    <a:lnTo>
                      <a:pt x="2920" y="486"/>
                    </a:lnTo>
                    <a:lnTo>
                      <a:pt x="2899" y="438"/>
                    </a:lnTo>
                    <a:lnTo>
                      <a:pt x="2878" y="388"/>
                    </a:lnTo>
                    <a:lnTo>
                      <a:pt x="2876" y="386"/>
                    </a:lnTo>
                    <a:lnTo>
                      <a:pt x="2856" y="340"/>
                    </a:lnTo>
                    <a:lnTo>
                      <a:pt x="2832" y="302"/>
                    </a:lnTo>
                    <a:lnTo>
                      <a:pt x="2826" y="292"/>
                    </a:lnTo>
                    <a:lnTo>
                      <a:pt x="2800" y="242"/>
                    </a:lnTo>
                    <a:lnTo>
                      <a:pt x="2787" y="213"/>
                    </a:lnTo>
                    <a:lnTo>
                      <a:pt x="2780" y="194"/>
                    </a:lnTo>
                    <a:lnTo>
                      <a:pt x="2773" y="146"/>
                    </a:lnTo>
                    <a:lnTo>
                      <a:pt x="2787" y="113"/>
                    </a:lnTo>
                    <a:lnTo>
                      <a:pt x="2791" y="96"/>
                    </a:lnTo>
                    <a:lnTo>
                      <a:pt x="2801" y="48"/>
                    </a:lnTo>
                    <a:lnTo>
                      <a:pt x="2810" y="0"/>
                    </a:lnTo>
                    <a:lnTo>
                      <a:pt x="2879" y="0"/>
                    </a:lnTo>
                    <a:close/>
                  </a:path>
                </a:pathLst>
              </a:custGeom>
              <a:solidFill>
                <a:srgbClr val="A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6" name="Freeform 38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460" y="0"/>
                  </a:cxn>
                  <a:cxn ang="0">
                    <a:pos x="540" y="144"/>
                  </a:cxn>
                  <a:cxn ang="0">
                    <a:pos x="450" y="256"/>
                  </a:cxn>
                  <a:cxn ang="0">
                    <a:pos x="359" y="413"/>
                  </a:cxn>
                  <a:cxn ang="0">
                    <a:pos x="269" y="557"/>
                  </a:cxn>
                  <a:cxn ang="0">
                    <a:pos x="2352" y="0"/>
                  </a:cxn>
                  <a:cxn ang="0">
                    <a:pos x="2635" y="48"/>
                  </a:cxn>
                  <a:cxn ang="0">
                    <a:pos x="2557" y="146"/>
                  </a:cxn>
                  <a:cxn ang="0">
                    <a:pos x="2427" y="41"/>
                  </a:cxn>
                  <a:cxn ang="0">
                    <a:pos x="2911" y="96"/>
                  </a:cxn>
                  <a:cxn ang="0">
                    <a:pos x="3056" y="90"/>
                  </a:cxn>
                  <a:cxn ang="0">
                    <a:pos x="3820" y="14"/>
                  </a:cxn>
                  <a:cxn ang="0">
                    <a:pos x="4181" y="71"/>
                  </a:cxn>
                  <a:cxn ang="0">
                    <a:pos x="4855" y="56"/>
                  </a:cxn>
                  <a:cxn ang="0">
                    <a:pos x="5005" y="48"/>
                  </a:cxn>
                  <a:cxn ang="0">
                    <a:pos x="5123" y="156"/>
                  </a:cxn>
                  <a:cxn ang="0">
                    <a:pos x="5247" y="48"/>
                  </a:cxn>
                  <a:cxn ang="0">
                    <a:pos x="5799" y="56"/>
                  </a:cxn>
                  <a:cxn ang="0">
                    <a:pos x="6158" y="67"/>
                  </a:cxn>
                  <a:cxn ang="0">
                    <a:pos x="2959" y="584"/>
                  </a:cxn>
                  <a:cxn ang="0">
                    <a:pos x="2878" y="388"/>
                  </a:cxn>
                  <a:cxn ang="0">
                    <a:pos x="2800" y="242"/>
                  </a:cxn>
                  <a:cxn ang="0">
                    <a:pos x="2791" y="96"/>
                  </a:cxn>
                  <a:cxn ang="0">
                    <a:pos x="315" y="27"/>
                  </a:cxn>
                  <a:cxn ang="0">
                    <a:pos x="432" y="146"/>
                  </a:cxn>
                  <a:cxn ang="0">
                    <a:pos x="359" y="319"/>
                  </a:cxn>
                  <a:cxn ang="0">
                    <a:pos x="269" y="438"/>
                  </a:cxn>
                  <a:cxn ang="0">
                    <a:pos x="149" y="584"/>
                  </a:cxn>
                  <a:cxn ang="0">
                    <a:pos x="614" y="48"/>
                  </a:cxn>
                  <a:cxn ang="0">
                    <a:pos x="506" y="48"/>
                  </a:cxn>
                  <a:cxn ang="0">
                    <a:pos x="2607" y="69"/>
                  </a:cxn>
                  <a:cxn ang="0">
                    <a:pos x="2488" y="48"/>
                  </a:cxn>
                  <a:cxn ang="0">
                    <a:pos x="3640" y="23"/>
                  </a:cxn>
                  <a:cxn ang="0">
                    <a:pos x="3820" y="92"/>
                  </a:cxn>
                  <a:cxn ang="0">
                    <a:pos x="3954" y="64"/>
                  </a:cxn>
                  <a:cxn ang="0">
                    <a:pos x="4135" y="48"/>
                  </a:cxn>
                  <a:cxn ang="0">
                    <a:pos x="4248" y="48"/>
                  </a:cxn>
                  <a:cxn ang="0">
                    <a:pos x="4386" y="48"/>
                  </a:cxn>
                  <a:cxn ang="0">
                    <a:pos x="4568" y="48"/>
                  </a:cxn>
                  <a:cxn ang="0">
                    <a:pos x="4764" y="66"/>
                  </a:cxn>
                  <a:cxn ang="0">
                    <a:pos x="4899" y="150"/>
                  </a:cxn>
                  <a:cxn ang="0">
                    <a:pos x="5079" y="238"/>
                  </a:cxn>
                  <a:cxn ang="0">
                    <a:pos x="5214" y="309"/>
                  </a:cxn>
                  <a:cxn ang="0">
                    <a:pos x="5394" y="352"/>
                  </a:cxn>
                  <a:cxn ang="0">
                    <a:pos x="5573" y="396"/>
                  </a:cxn>
                  <a:cxn ang="0">
                    <a:pos x="5753" y="350"/>
                  </a:cxn>
                  <a:cxn ang="0">
                    <a:pos x="5855" y="242"/>
                  </a:cxn>
                  <a:cxn ang="0">
                    <a:pos x="5933" y="90"/>
                  </a:cxn>
                  <a:cxn ang="0">
                    <a:pos x="6105" y="48"/>
                  </a:cxn>
                  <a:cxn ang="0">
                    <a:pos x="6172" y="146"/>
                  </a:cxn>
                  <a:cxn ang="0">
                    <a:pos x="6382" y="0"/>
                  </a:cxn>
                  <a:cxn ang="0">
                    <a:pos x="3083" y="486"/>
                  </a:cxn>
                  <a:cxn ang="0">
                    <a:pos x="3012" y="302"/>
                  </a:cxn>
                  <a:cxn ang="0">
                    <a:pos x="3061" y="194"/>
                  </a:cxn>
                  <a:cxn ang="0">
                    <a:pos x="3235" y="96"/>
                  </a:cxn>
                  <a:cxn ang="0">
                    <a:pos x="3618" y="0"/>
                  </a:cxn>
                </a:cxnLst>
                <a:rect l="0" t="0" r="r" b="b"/>
                <a:pathLst>
                  <a:path w="6382" h="584">
                    <a:moveTo>
                      <a:pt x="418" y="0"/>
                    </a:moveTo>
                    <a:lnTo>
                      <a:pt x="430" y="48"/>
                    </a:lnTo>
                    <a:lnTo>
                      <a:pt x="450" y="73"/>
                    </a:lnTo>
                    <a:lnTo>
                      <a:pt x="469" y="48"/>
                    </a:lnTo>
                    <a:lnTo>
                      <a:pt x="460" y="0"/>
                    </a:lnTo>
                    <a:lnTo>
                      <a:pt x="626" y="0"/>
                    </a:lnTo>
                    <a:lnTo>
                      <a:pt x="625" y="48"/>
                    </a:lnTo>
                    <a:lnTo>
                      <a:pt x="603" y="96"/>
                    </a:lnTo>
                    <a:lnTo>
                      <a:pt x="584" y="125"/>
                    </a:lnTo>
                    <a:lnTo>
                      <a:pt x="540" y="144"/>
                    </a:lnTo>
                    <a:lnTo>
                      <a:pt x="538" y="146"/>
                    </a:lnTo>
                    <a:lnTo>
                      <a:pt x="494" y="175"/>
                    </a:lnTo>
                    <a:lnTo>
                      <a:pt x="483" y="194"/>
                    </a:lnTo>
                    <a:lnTo>
                      <a:pt x="457" y="242"/>
                    </a:lnTo>
                    <a:lnTo>
                      <a:pt x="450" y="256"/>
                    </a:lnTo>
                    <a:lnTo>
                      <a:pt x="430" y="292"/>
                    </a:lnTo>
                    <a:lnTo>
                      <a:pt x="405" y="336"/>
                    </a:lnTo>
                    <a:lnTo>
                      <a:pt x="402" y="340"/>
                    </a:lnTo>
                    <a:lnTo>
                      <a:pt x="375" y="388"/>
                    </a:lnTo>
                    <a:lnTo>
                      <a:pt x="359" y="413"/>
                    </a:lnTo>
                    <a:lnTo>
                      <a:pt x="343" y="438"/>
                    </a:lnTo>
                    <a:lnTo>
                      <a:pt x="315" y="480"/>
                    </a:lnTo>
                    <a:lnTo>
                      <a:pt x="312" y="486"/>
                    </a:lnTo>
                    <a:lnTo>
                      <a:pt x="282" y="534"/>
                    </a:lnTo>
                    <a:lnTo>
                      <a:pt x="269" y="557"/>
                    </a:lnTo>
                    <a:lnTo>
                      <a:pt x="251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418" y="0"/>
                    </a:lnTo>
                    <a:close/>
                    <a:moveTo>
                      <a:pt x="2352" y="0"/>
                    </a:moveTo>
                    <a:lnTo>
                      <a:pt x="2336" y="6"/>
                    </a:lnTo>
                    <a:lnTo>
                      <a:pt x="2326" y="0"/>
                    </a:lnTo>
                    <a:lnTo>
                      <a:pt x="2352" y="0"/>
                    </a:lnTo>
                    <a:close/>
                    <a:moveTo>
                      <a:pt x="2637" y="0"/>
                    </a:moveTo>
                    <a:lnTo>
                      <a:pt x="2635" y="48"/>
                    </a:lnTo>
                    <a:lnTo>
                      <a:pt x="2639" y="96"/>
                    </a:lnTo>
                    <a:lnTo>
                      <a:pt x="2609" y="146"/>
                    </a:lnTo>
                    <a:lnTo>
                      <a:pt x="2607" y="146"/>
                    </a:lnTo>
                    <a:lnTo>
                      <a:pt x="2563" y="148"/>
                    </a:lnTo>
                    <a:lnTo>
                      <a:pt x="2557" y="146"/>
                    </a:lnTo>
                    <a:lnTo>
                      <a:pt x="2517" y="129"/>
                    </a:lnTo>
                    <a:lnTo>
                      <a:pt x="2476" y="96"/>
                    </a:lnTo>
                    <a:lnTo>
                      <a:pt x="2473" y="90"/>
                    </a:lnTo>
                    <a:lnTo>
                      <a:pt x="2432" y="48"/>
                    </a:lnTo>
                    <a:lnTo>
                      <a:pt x="2427" y="41"/>
                    </a:lnTo>
                    <a:lnTo>
                      <a:pt x="2395" y="0"/>
                    </a:lnTo>
                    <a:lnTo>
                      <a:pt x="2637" y="0"/>
                    </a:lnTo>
                    <a:close/>
                    <a:moveTo>
                      <a:pt x="2879" y="0"/>
                    </a:moveTo>
                    <a:lnTo>
                      <a:pt x="2892" y="48"/>
                    </a:lnTo>
                    <a:lnTo>
                      <a:pt x="2911" y="96"/>
                    </a:lnTo>
                    <a:lnTo>
                      <a:pt x="2922" y="108"/>
                    </a:lnTo>
                    <a:lnTo>
                      <a:pt x="2966" y="125"/>
                    </a:lnTo>
                    <a:lnTo>
                      <a:pt x="3012" y="119"/>
                    </a:lnTo>
                    <a:lnTo>
                      <a:pt x="3047" y="96"/>
                    </a:lnTo>
                    <a:lnTo>
                      <a:pt x="3056" y="90"/>
                    </a:lnTo>
                    <a:lnTo>
                      <a:pt x="3095" y="48"/>
                    </a:lnTo>
                    <a:lnTo>
                      <a:pt x="3102" y="35"/>
                    </a:lnTo>
                    <a:lnTo>
                      <a:pt x="3136" y="0"/>
                    </a:lnTo>
                    <a:lnTo>
                      <a:pt x="3815" y="0"/>
                    </a:lnTo>
                    <a:lnTo>
                      <a:pt x="3820" y="14"/>
                    </a:lnTo>
                    <a:lnTo>
                      <a:pt x="3866" y="33"/>
                    </a:lnTo>
                    <a:lnTo>
                      <a:pt x="3901" y="0"/>
                    </a:lnTo>
                    <a:lnTo>
                      <a:pt x="4151" y="0"/>
                    </a:lnTo>
                    <a:lnTo>
                      <a:pt x="4160" y="48"/>
                    </a:lnTo>
                    <a:lnTo>
                      <a:pt x="4181" y="71"/>
                    </a:lnTo>
                    <a:lnTo>
                      <a:pt x="4214" y="48"/>
                    </a:lnTo>
                    <a:lnTo>
                      <a:pt x="4223" y="0"/>
                    </a:lnTo>
                    <a:lnTo>
                      <a:pt x="4812" y="0"/>
                    </a:lnTo>
                    <a:lnTo>
                      <a:pt x="4846" y="48"/>
                    </a:lnTo>
                    <a:lnTo>
                      <a:pt x="4855" y="56"/>
                    </a:lnTo>
                    <a:lnTo>
                      <a:pt x="4899" y="81"/>
                    </a:lnTo>
                    <a:lnTo>
                      <a:pt x="4945" y="71"/>
                    </a:lnTo>
                    <a:lnTo>
                      <a:pt x="4969" y="48"/>
                    </a:lnTo>
                    <a:lnTo>
                      <a:pt x="4989" y="19"/>
                    </a:lnTo>
                    <a:lnTo>
                      <a:pt x="5005" y="48"/>
                    </a:lnTo>
                    <a:lnTo>
                      <a:pt x="5033" y="96"/>
                    </a:lnTo>
                    <a:lnTo>
                      <a:pt x="5033" y="96"/>
                    </a:lnTo>
                    <a:lnTo>
                      <a:pt x="5079" y="137"/>
                    </a:lnTo>
                    <a:lnTo>
                      <a:pt x="5100" y="146"/>
                    </a:lnTo>
                    <a:lnTo>
                      <a:pt x="5123" y="156"/>
                    </a:lnTo>
                    <a:lnTo>
                      <a:pt x="5169" y="161"/>
                    </a:lnTo>
                    <a:lnTo>
                      <a:pt x="5205" y="146"/>
                    </a:lnTo>
                    <a:lnTo>
                      <a:pt x="5214" y="140"/>
                    </a:lnTo>
                    <a:lnTo>
                      <a:pt x="5242" y="96"/>
                    </a:lnTo>
                    <a:lnTo>
                      <a:pt x="5247" y="48"/>
                    </a:lnTo>
                    <a:lnTo>
                      <a:pt x="5252" y="0"/>
                    </a:lnTo>
                    <a:lnTo>
                      <a:pt x="5744" y="0"/>
                    </a:lnTo>
                    <a:lnTo>
                      <a:pt x="5753" y="37"/>
                    </a:lnTo>
                    <a:lnTo>
                      <a:pt x="5760" y="48"/>
                    </a:lnTo>
                    <a:lnTo>
                      <a:pt x="5799" y="56"/>
                    </a:lnTo>
                    <a:lnTo>
                      <a:pt x="5802" y="48"/>
                    </a:lnTo>
                    <a:lnTo>
                      <a:pt x="5808" y="0"/>
                    </a:lnTo>
                    <a:lnTo>
                      <a:pt x="6138" y="0"/>
                    </a:lnTo>
                    <a:lnTo>
                      <a:pt x="6144" y="48"/>
                    </a:lnTo>
                    <a:lnTo>
                      <a:pt x="6158" y="67"/>
                    </a:lnTo>
                    <a:lnTo>
                      <a:pt x="6179" y="48"/>
                    </a:lnTo>
                    <a:lnTo>
                      <a:pt x="6184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2959" y="584"/>
                    </a:lnTo>
                    <a:lnTo>
                      <a:pt x="2941" y="534"/>
                    </a:lnTo>
                    <a:lnTo>
                      <a:pt x="2922" y="490"/>
                    </a:lnTo>
                    <a:lnTo>
                      <a:pt x="2920" y="486"/>
                    </a:lnTo>
                    <a:lnTo>
                      <a:pt x="2899" y="438"/>
                    </a:lnTo>
                    <a:lnTo>
                      <a:pt x="2878" y="388"/>
                    </a:lnTo>
                    <a:lnTo>
                      <a:pt x="2876" y="386"/>
                    </a:lnTo>
                    <a:lnTo>
                      <a:pt x="2856" y="340"/>
                    </a:lnTo>
                    <a:lnTo>
                      <a:pt x="2832" y="302"/>
                    </a:lnTo>
                    <a:lnTo>
                      <a:pt x="2826" y="292"/>
                    </a:lnTo>
                    <a:lnTo>
                      <a:pt x="2800" y="242"/>
                    </a:lnTo>
                    <a:lnTo>
                      <a:pt x="2787" y="213"/>
                    </a:lnTo>
                    <a:lnTo>
                      <a:pt x="2780" y="194"/>
                    </a:lnTo>
                    <a:lnTo>
                      <a:pt x="2773" y="146"/>
                    </a:lnTo>
                    <a:lnTo>
                      <a:pt x="2787" y="113"/>
                    </a:lnTo>
                    <a:lnTo>
                      <a:pt x="2791" y="96"/>
                    </a:lnTo>
                    <a:lnTo>
                      <a:pt x="2801" y="48"/>
                    </a:lnTo>
                    <a:lnTo>
                      <a:pt x="2810" y="0"/>
                    </a:lnTo>
                    <a:lnTo>
                      <a:pt x="2879" y="0"/>
                    </a:lnTo>
                    <a:close/>
                    <a:moveTo>
                      <a:pt x="308" y="0"/>
                    </a:moveTo>
                    <a:lnTo>
                      <a:pt x="315" y="27"/>
                    </a:lnTo>
                    <a:lnTo>
                      <a:pt x="349" y="48"/>
                    </a:lnTo>
                    <a:lnTo>
                      <a:pt x="359" y="52"/>
                    </a:lnTo>
                    <a:lnTo>
                      <a:pt x="405" y="90"/>
                    </a:lnTo>
                    <a:lnTo>
                      <a:pt x="409" y="96"/>
                    </a:lnTo>
                    <a:lnTo>
                      <a:pt x="432" y="146"/>
                    </a:lnTo>
                    <a:lnTo>
                      <a:pt x="425" y="194"/>
                    </a:lnTo>
                    <a:lnTo>
                      <a:pt x="405" y="240"/>
                    </a:lnTo>
                    <a:lnTo>
                      <a:pt x="404" y="242"/>
                    </a:lnTo>
                    <a:lnTo>
                      <a:pt x="375" y="292"/>
                    </a:lnTo>
                    <a:lnTo>
                      <a:pt x="359" y="319"/>
                    </a:lnTo>
                    <a:lnTo>
                      <a:pt x="343" y="340"/>
                    </a:lnTo>
                    <a:lnTo>
                      <a:pt x="315" y="382"/>
                    </a:lnTo>
                    <a:lnTo>
                      <a:pt x="310" y="388"/>
                    </a:lnTo>
                    <a:lnTo>
                      <a:pt x="269" y="436"/>
                    </a:lnTo>
                    <a:lnTo>
                      <a:pt x="269" y="438"/>
                    </a:lnTo>
                    <a:lnTo>
                      <a:pt x="230" y="486"/>
                    </a:lnTo>
                    <a:lnTo>
                      <a:pt x="225" y="494"/>
                    </a:lnTo>
                    <a:lnTo>
                      <a:pt x="191" y="534"/>
                    </a:lnTo>
                    <a:lnTo>
                      <a:pt x="181" y="551"/>
                    </a:lnTo>
                    <a:lnTo>
                      <a:pt x="14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308" y="0"/>
                    </a:lnTo>
                    <a:close/>
                    <a:moveTo>
                      <a:pt x="616" y="0"/>
                    </a:moveTo>
                    <a:lnTo>
                      <a:pt x="614" y="48"/>
                    </a:lnTo>
                    <a:lnTo>
                      <a:pt x="584" y="96"/>
                    </a:lnTo>
                    <a:lnTo>
                      <a:pt x="584" y="98"/>
                    </a:lnTo>
                    <a:lnTo>
                      <a:pt x="540" y="104"/>
                    </a:lnTo>
                    <a:lnTo>
                      <a:pt x="529" y="96"/>
                    </a:lnTo>
                    <a:lnTo>
                      <a:pt x="506" y="48"/>
                    </a:lnTo>
                    <a:lnTo>
                      <a:pt x="495" y="0"/>
                    </a:lnTo>
                    <a:lnTo>
                      <a:pt x="616" y="0"/>
                    </a:lnTo>
                    <a:close/>
                    <a:moveTo>
                      <a:pt x="2616" y="0"/>
                    </a:moveTo>
                    <a:lnTo>
                      <a:pt x="2612" y="48"/>
                    </a:lnTo>
                    <a:lnTo>
                      <a:pt x="2607" y="69"/>
                    </a:lnTo>
                    <a:lnTo>
                      <a:pt x="2572" y="96"/>
                    </a:lnTo>
                    <a:lnTo>
                      <a:pt x="2563" y="102"/>
                    </a:lnTo>
                    <a:lnTo>
                      <a:pt x="2550" y="96"/>
                    </a:lnTo>
                    <a:lnTo>
                      <a:pt x="2517" y="81"/>
                    </a:lnTo>
                    <a:lnTo>
                      <a:pt x="2488" y="48"/>
                    </a:lnTo>
                    <a:lnTo>
                      <a:pt x="2473" y="10"/>
                    </a:lnTo>
                    <a:lnTo>
                      <a:pt x="2465" y="0"/>
                    </a:lnTo>
                    <a:lnTo>
                      <a:pt x="2616" y="0"/>
                    </a:lnTo>
                    <a:close/>
                    <a:moveTo>
                      <a:pt x="3618" y="0"/>
                    </a:moveTo>
                    <a:lnTo>
                      <a:pt x="3640" y="23"/>
                    </a:lnTo>
                    <a:lnTo>
                      <a:pt x="3654" y="0"/>
                    </a:lnTo>
                    <a:lnTo>
                      <a:pt x="3751" y="0"/>
                    </a:lnTo>
                    <a:lnTo>
                      <a:pt x="3774" y="48"/>
                    </a:lnTo>
                    <a:lnTo>
                      <a:pt x="3776" y="48"/>
                    </a:lnTo>
                    <a:lnTo>
                      <a:pt x="3820" y="92"/>
                    </a:lnTo>
                    <a:lnTo>
                      <a:pt x="3838" y="96"/>
                    </a:lnTo>
                    <a:lnTo>
                      <a:pt x="3866" y="104"/>
                    </a:lnTo>
                    <a:lnTo>
                      <a:pt x="3910" y="96"/>
                    </a:lnTo>
                    <a:lnTo>
                      <a:pt x="3912" y="96"/>
                    </a:lnTo>
                    <a:lnTo>
                      <a:pt x="3954" y="64"/>
                    </a:lnTo>
                    <a:lnTo>
                      <a:pt x="3967" y="48"/>
                    </a:lnTo>
                    <a:lnTo>
                      <a:pt x="3977" y="0"/>
                    </a:lnTo>
                    <a:lnTo>
                      <a:pt x="4126" y="0"/>
                    </a:lnTo>
                    <a:lnTo>
                      <a:pt x="4135" y="46"/>
                    </a:lnTo>
                    <a:lnTo>
                      <a:pt x="4135" y="48"/>
                    </a:lnTo>
                    <a:lnTo>
                      <a:pt x="4170" y="96"/>
                    </a:lnTo>
                    <a:lnTo>
                      <a:pt x="4181" y="106"/>
                    </a:lnTo>
                    <a:lnTo>
                      <a:pt x="4209" y="96"/>
                    </a:lnTo>
                    <a:lnTo>
                      <a:pt x="4225" y="90"/>
                    </a:lnTo>
                    <a:lnTo>
                      <a:pt x="4248" y="48"/>
                    </a:lnTo>
                    <a:lnTo>
                      <a:pt x="4255" y="0"/>
                    </a:lnTo>
                    <a:lnTo>
                      <a:pt x="4315" y="0"/>
                    </a:lnTo>
                    <a:lnTo>
                      <a:pt x="4342" y="48"/>
                    </a:lnTo>
                    <a:lnTo>
                      <a:pt x="4359" y="62"/>
                    </a:lnTo>
                    <a:lnTo>
                      <a:pt x="4386" y="48"/>
                    </a:lnTo>
                    <a:lnTo>
                      <a:pt x="4405" y="25"/>
                    </a:lnTo>
                    <a:lnTo>
                      <a:pt x="4421" y="0"/>
                    </a:lnTo>
                    <a:lnTo>
                      <a:pt x="4526" y="0"/>
                    </a:lnTo>
                    <a:lnTo>
                      <a:pt x="4540" y="14"/>
                    </a:lnTo>
                    <a:lnTo>
                      <a:pt x="4568" y="48"/>
                    </a:lnTo>
                    <a:lnTo>
                      <a:pt x="4584" y="62"/>
                    </a:lnTo>
                    <a:lnTo>
                      <a:pt x="4630" y="85"/>
                    </a:lnTo>
                    <a:lnTo>
                      <a:pt x="4674" y="85"/>
                    </a:lnTo>
                    <a:lnTo>
                      <a:pt x="4720" y="64"/>
                    </a:lnTo>
                    <a:lnTo>
                      <a:pt x="4764" y="66"/>
                    </a:lnTo>
                    <a:lnTo>
                      <a:pt x="4809" y="94"/>
                    </a:lnTo>
                    <a:lnTo>
                      <a:pt x="4810" y="96"/>
                    </a:lnTo>
                    <a:lnTo>
                      <a:pt x="4855" y="129"/>
                    </a:lnTo>
                    <a:lnTo>
                      <a:pt x="4892" y="146"/>
                    </a:lnTo>
                    <a:lnTo>
                      <a:pt x="4899" y="150"/>
                    </a:lnTo>
                    <a:lnTo>
                      <a:pt x="4945" y="165"/>
                    </a:lnTo>
                    <a:lnTo>
                      <a:pt x="4989" y="185"/>
                    </a:lnTo>
                    <a:lnTo>
                      <a:pt x="5005" y="194"/>
                    </a:lnTo>
                    <a:lnTo>
                      <a:pt x="5033" y="211"/>
                    </a:lnTo>
                    <a:lnTo>
                      <a:pt x="5079" y="238"/>
                    </a:lnTo>
                    <a:lnTo>
                      <a:pt x="5090" y="242"/>
                    </a:lnTo>
                    <a:lnTo>
                      <a:pt x="5123" y="263"/>
                    </a:lnTo>
                    <a:lnTo>
                      <a:pt x="5169" y="286"/>
                    </a:lnTo>
                    <a:lnTo>
                      <a:pt x="5183" y="292"/>
                    </a:lnTo>
                    <a:lnTo>
                      <a:pt x="5214" y="309"/>
                    </a:lnTo>
                    <a:lnTo>
                      <a:pt x="5258" y="330"/>
                    </a:lnTo>
                    <a:lnTo>
                      <a:pt x="5297" y="340"/>
                    </a:lnTo>
                    <a:lnTo>
                      <a:pt x="5304" y="342"/>
                    </a:lnTo>
                    <a:lnTo>
                      <a:pt x="5348" y="348"/>
                    </a:lnTo>
                    <a:lnTo>
                      <a:pt x="5394" y="352"/>
                    </a:lnTo>
                    <a:lnTo>
                      <a:pt x="5438" y="359"/>
                    </a:lnTo>
                    <a:lnTo>
                      <a:pt x="5484" y="373"/>
                    </a:lnTo>
                    <a:lnTo>
                      <a:pt x="5528" y="386"/>
                    </a:lnTo>
                    <a:lnTo>
                      <a:pt x="5542" y="388"/>
                    </a:lnTo>
                    <a:lnTo>
                      <a:pt x="5573" y="396"/>
                    </a:lnTo>
                    <a:lnTo>
                      <a:pt x="5618" y="398"/>
                    </a:lnTo>
                    <a:lnTo>
                      <a:pt x="5661" y="388"/>
                    </a:lnTo>
                    <a:lnTo>
                      <a:pt x="5663" y="388"/>
                    </a:lnTo>
                    <a:lnTo>
                      <a:pt x="5709" y="373"/>
                    </a:lnTo>
                    <a:lnTo>
                      <a:pt x="5753" y="350"/>
                    </a:lnTo>
                    <a:lnTo>
                      <a:pt x="5767" y="340"/>
                    </a:lnTo>
                    <a:lnTo>
                      <a:pt x="5799" y="311"/>
                    </a:lnTo>
                    <a:lnTo>
                      <a:pt x="5815" y="292"/>
                    </a:lnTo>
                    <a:lnTo>
                      <a:pt x="5843" y="259"/>
                    </a:lnTo>
                    <a:lnTo>
                      <a:pt x="5855" y="242"/>
                    </a:lnTo>
                    <a:lnTo>
                      <a:pt x="5887" y="196"/>
                    </a:lnTo>
                    <a:lnTo>
                      <a:pt x="5889" y="194"/>
                    </a:lnTo>
                    <a:lnTo>
                      <a:pt x="5912" y="146"/>
                    </a:lnTo>
                    <a:lnTo>
                      <a:pt x="5930" y="96"/>
                    </a:lnTo>
                    <a:lnTo>
                      <a:pt x="5933" y="90"/>
                    </a:lnTo>
                    <a:lnTo>
                      <a:pt x="5977" y="79"/>
                    </a:lnTo>
                    <a:lnTo>
                      <a:pt x="5990" y="48"/>
                    </a:lnTo>
                    <a:lnTo>
                      <a:pt x="5992" y="0"/>
                    </a:lnTo>
                    <a:lnTo>
                      <a:pt x="6101" y="0"/>
                    </a:lnTo>
                    <a:lnTo>
                      <a:pt x="6105" y="48"/>
                    </a:lnTo>
                    <a:lnTo>
                      <a:pt x="6108" y="96"/>
                    </a:lnTo>
                    <a:lnTo>
                      <a:pt x="6112" y="113"/>
                    </a:lnTo>
                    <a:lnTo>
                      <a:pt x="6147" y="146"/>
                    </a:lnTo>
                    <a:lnTo>
                      <a:pt x="6158" y="152"/>
                    </a:lnTo>
                    <a:lnTo>
                      <a:pt x="6172" y="146"/>
                    </a:lnTo>
                    <a:lnTo>
                      <a:pt x="6202" y="137"/>
                    </a:lnTo>
                    <a:lnTo>
                      <a:pt x="6225" y="96"/>
                    </a:lnTo>
                    <a:lnTo>
                      <a:pt x="6227" y="48"/>
                    </a:lnTo>
                    <a:lnTo>
                      <a:pt x="622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3130" y="584"/>
                    </a:lnTo>
                    <a:lnTo>
                      <a:pt x="3111" y="534"/>
                    </a:lnTo>
                    <a:lnTo>
                      <a:pt x="3102" y="520"/>
                    </a:lnTo>
                    <a:lnTo>
                      <a:pt x="3083" y="486"/>
                    </a:lnTo>
                    <a:lnTo>
                      <a:pt x="3056" y="440"/>
                    </a:lnTo>
                    <a:lnTo>
                      <a:pt x="3054" y="438"/>
                    </a:lnTo>
                    <a:lnTo>
                      <a:pt x="3033" y="388"/>
                    </a:lnTo>
                    <a:lnTo>
                      <a:pt x="3017" y="340"/>
                    </a:lnTo>
                    <a:lnTo>
                      <a:pt x="3012" y="302"/>
                    </a:lnTo>
                    <a:lnTo>
                      <a:pt x="3010" y="292"/>
                    </a:lnTo>
                    <a:lnTo>
                      <a:pt x="3012" y="279"/>
                    </a:lnTo>
                    <a:lnTo>
                      <a:pt x="3017" y="242"/>
                    </a:lnTo>
                    <a:lnTo>
                      <a:pt x="3056" y="200"/>
                    </a:lnTo>
                    <a:lnTo>
                      <a:pt x="3061" y="194"/>
                    </a:lnTo>
                    <a:lnTo>
                      <a:pt x="3102" y="158"/>
                    </a:lnTo>
                    <a:lnTo>
                      <a:pt x="3116" y="146"/>
                    </a:lnTo>
                    <a:lnTo>
                      <a:pt x="3146" y="125"/>
                    </a:lnTo>
                    <a:lnTo>
                      <a:pt x="3191" y="108"/>
                    </a:lnTo>
                    <a:lnTo>
                      <a:pt x="3235" y="96"/>
                    </a:lnTo>
                    <a:lnTo>
                      <a:pt x="3236" y="96"/>
                    </a:lnTo>
                    <a:lnTo>
                      <a:pt x="3281" y="73"/>
                    </a:lnTo>
                    <a:lnTo>
                      <a:pt x="3298" y="48"/>
                    </a:lnTo>
                    <a:lnTo>
                      <a:pt x="3302" y="0"/>
                    </a:lnTo>
                    <a:lnTo>
                      <a:pt x="3618" y="0"/>
                    </a:lnTo>
                    <a:close/>
                  </a:path>
                </a:pathLst>
              </a:custGeom>
              <a:solidFill>
                <a:srgbClr val="BB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7" name="Freeform 39"/>
              <p:cNvSpPr>
                <a:spLocks noEditPoints="1"/>
              </p:cNvSpPr>
              <p:nvPr/>
            </p:nvSpPr>
            <p:spPr bwMode="auto">
              <a:xfrm>
                <a:off x="1611" y="1116"/>
                <a:ext cx="3191" cy="292"/>
              </a:xfrm>
              <a:custGeom>
                <a:avLst/>
                <a:gdLst/>
                <a:ahLst/>
                <a:cxnLst>
                  <a:cxn ang="0">
                    <a:pos x="405" y="90"/>
                  </a:cxn>
                  <a:cxn ang="0">
                    <a:pos x="404" y="242"/>
                  </a:cxn>
                  <a:cxn ang="0">
                    <a:pos x="310" y="388"/>
                  </a:cxn>
                  <a:cxn ang="0">
                    <a:pos x="191" y="534"/>
                  </a:cxn>
                  <a:cxn ang="0">
                    <a:pos x="308" y="0"/>
                  </a:cxn>
                  <a:cxn ang="0">
                    <a:pos x="540" y="104"/>
                  </a:cxn>
                  <a:cxn ang="0">
                    <a:pos x="2616" y="0"/>
                  </a:cxn>
                  <a:cxn ang="0">
                    <a:pos x="2550" y="96"/>
                  </a:cxn>
                  <a:cxn ang="0">
                    <a:pos x="2616" y="0"/>
                  </a:cxn>
                  <a:cxn ang="0">
                    <a:pos x="3774" y="48"/>
                  </a:cxn>
                  <a:cxn ang="0">
                    <a:pos x="3910" y="96"/>
                  </a:cxn>
                  <a:cxn ang="0">
                    <a:pos x="4126" y="0"/>
                  </a:cxn>
                  <a:cxn ang="0">
                    <a:pos x="4209" y="96"/>
                  </a:cxn>
                  <a:cxn ang="0">
                    <a:pos x="4342" y="48"/>
                  </a:cxn>
                  <a:cxn ang="0">
                    <a:pos x="4526" y="0"/>
                  </a:cxn>
                  <a:cxn ang="0">
                    <a:pos x="4674" y="85"/>
                  </a:cxn>
                  <a:cxn ang="0">
                    <a:pos x="4855" y="129"/>
                  </a:cxn>
                  <a:cxn ang="0">
                    <a:pos x="5005" y="194"/>
                  </a:cxn>
                  <a:cxn ang="0">
                    <a:pos x="5169" y="286"/>
                  </a:cxn>
                  <a:cxn ang="0">
                    <a:pos x="5304" y="342"/>
                  </a:cxn>
                  <a:cxn ang="0">
                    <a:pos x="5528" y="386"/>
                  </a:cxn>
                  <a:cxn ang="0">
                    <a:pos x="5663" y="388"/>
                  </a:cxn>
                  <a:cxn ang="0">
                    <a:pos x="5815" y="292"/>
                  </a:cxn>
                  <a:cxn ang="0">
                    <a:pos x="5912" y="146"/>
                  </a:cxn>
                  <a:cxn ang="0">
                    <a:pos x="5992" y="0"/>
                  </a:cxn>
                  <a:cxn ang="0">
                    <a:pos x="6147" y="146"/>
                  </a:cxn>
                  <a:cxn ang="0">
                    <a:pos x="6227" y="48"/>
                  </a:cxn>
                  <a:cxn ang="0">
                    <a:pos x="3111" y="534"/>
                  </a:cxn>
                  <a:cxn ang="0">
                    <a:pos x="3033" y="388"/>
                  </a:cxn>
                  <a:cxn ang="0">
                    <a:pos x="3017" y="242"/>
                  </a:cxn>
                  <a:cxn ang="0">
                    <a:pos x="3146" y="125"/>
                  </a:cxn>
                  <a:cxn ang="0">
                    <a:pos x="3298" y="48"/>
                  </a:cxn>
                  <a:cxn ang="0">
                    <a:pos x="315" y="79"/>
                  </a:cxn>
                  <a:cxn ang="0">
                    <a:pos x="359" y="215"/>
                  </a:cxn>
                  <a:cxn ang="0">
                    <a:pos x="269" y="342"/>
                  </a:cxn>
                  <a:cxn ang="0">
                    <a:pos x="135" y="472"/>
                  </a:cxn>
                  <a:cxn ang="0">
                    <a:pos x="0" y="568"/>
                  </a:cxn>
                  <a:cxn ang="0">
                    <a:pos x="584" y="79"/>
                  </a:cxn>
                  <a:cxn ang="0">
                    <a:pos x="2589" y="0"/>
                  </a:cxn>
                  <a:cxn ang="0">
                    <a:pos x="2510" y="0"/>
                  </a:cxn>
                  <a:cxn ang="0">
                    <a:pos x="4135" y="142"/>
                  </a:cxn>
                  <a:cxn ang="0">
                    <a:pos x="4269" y="144"/>
                  </a:cxn>
                  <a:cxn ang="0">
                    <a:pos x="4494" y="104"/>
                  </a:cxn>
                  <a:cxn ang="0">
                    <a:pos x="4674" y="161"/>
                  </a:cxn>
                  <a:cxn ang="0">
                    <a:pos x="4840" y="242"/>
                  </a:cxn>
                  <a:cxn ang="0">
                    <a:pos x="4945" y="355"/>
                  </a:cxn>
                  <a:cxn ang="0">
                    <a:pos x="5067" y="486"/>
                  </a:cxn>
                  <a:cxn ang="0">
                    <a:pos x="3318" y="584"/>
                  </a:cxn>
                  <a:cxn ang="0">
                    <a:pos x="3244" y="388"/>
                  </a:cxn>
                  <a:cxn ang="0">
                    <a:pos x="3236" y="242"/>
                  </a:cxn>
                  <a:cxn ang="0">
                    <a:pos x="3366" y="96"/>
                  </a:cxn>
                  <a:cxn ang="0">
                    <a:pos x="3461" y="85"/>
                  </a:cxn>
                  <a:cxn ang="0">
                    <a:pos x="3640" y="125"/>
                  </a:cxn>
                  <a:cxn ang="0">
                    <a:pos x="3820" y="171"/>
                  </a:cxn>
                  <a:cxn ang="0">
                    <a:pos x="4000" y="133"/>
                  </a:cxn>
                </a:cxnLst>
                <a:rect l="0" t="0" r="r" b="b"/>
                <a:pathLst>
                  <a:path w="6382" h="584">
                    <a:moveTo>
                      <a:pt x="308" y="0"/>
                    </a:moveTo>
                    <a:lnTo>
                      <a:pt x="315" y="27"/>
                    </a:lnTo>
                    <a:lnTo>
                      <a:pt x="349" y="48"/>
                    </a:lnTo>
                    <a:lnTo>
                      <a:pt x="359" y="52"/>
                    </a:lnTo>
                    <a:lnTo>
                      <a:pt x="405" y="90"/>
                    </a:lnTo>
                    <a:lnTo>
                      <a:pt x="409" y="96"/>
                    </a:lnTo>
                    <a:lnTo>
                      <a:pt x="432" y="146"/>
                    </a:lnTo>
                    <a:lnTo>
                      <a:pt x="425" y="194"/>
                    </a:lnTo>
                    <a:lnTo>
                      <a:pt x="405" y="240"/>
                    </a:lnTo>
                    <a:lnTo>
                      <a:pt x="404" y="242"/>
                    </a:lnTo>
                    <a:lnTo>
                      <a:pt x="375" y="292"/>
                    </a:lnTo>
                    <a:lnTo>
                      <a:pt x="359" y="319"/>
                    </a:lnTo>
                    <a:lnTo>
                      <a:pt x="343" y="340"/>
                    </a:lnTo>
                    <a:lnTo>
                      <a:pt x="315" y="382"/>
                    </a:lnTo>
                    <a:lnTo>
                      <a:pt x="310" y="388"/>
                    </a:lnTo>
                    <a:lnTo>
                      <a:pt x="269" y="436"/>
                    </a:lnTo>
                    <a:lnTo>
                      <a:pt x="269" y="438"/>
                    </a:lnTo>
                    <a:lnTo>
                      <a:pt x="230" y="486"/>
                    </a:lnTo>
                    <a:lnTo>
                      <a:pt x="225" y="494"/>
                    </a:lnTo>
                    <a:lnTo>
                      <a:pt x="191" y="534"/>
                    </a:lnTo>
                    <a:lnTo>
                      <a:pt x="181" y="551"/>
                    </a:lnTo>
                    <a:lnTo>
                      <a:pt x="149" y="584"/>
                    </a:lnTo>
                    <a:lnTo>
                      <a:pt x="0" y="584"/>
                    </a:lnTo>
                    <a:lnTo>
                      <a:pt x="0" y="0"/>
                    </a:lnTo>
                    <a:lnTo>
                      <a:pt x="308" y="0"/>
                    </a:lnTo>
                    <a:close/>
                    <a:moveTo>
                      <a:pt x="616" y="0"/>
                    </a:moveTo>
                    <a:lnTo>
                      <a:pt x="614" y="48"/>
                    </a:lnTo>
                    <a:lnTo>
                      <a:pt x="584" y="96"/>
                    </a:lnTo>
                    <a:lnTo>
                      <a:pt x="584" y="98"/>
                    </a:lnTo>
                    <a:lnTo>
                      <a:pt x="540" y="104"/>
                    </a:lnTo>
                    <a:lnTo>
                      <a:pt x="529" y="96"/>
                    </a:lnTo>
                    <a:lnTo>
                      <a:pt x="506" y="48"/>
                    </a:lnTo>
                    <a:lnTo>
                      <a:pt x="495" y="0"/>
                    </a:lnTo>
                    <a:lnTo>
                      <a:pt x="616" y="0"/>
                    </a:lnTo>
                    <a:close/>
                    <a:moveTo>
                      <a:pt x="2616" y="0"/>
                    </a:moveTo>
                    <a:lnTo>
                      <a:pt x="2612" y="48"/>
                    </a:lnTo>
                    <a:lnTo>
                      <a:pt x="2607" y="69"/>
                    </a:lnTo>
                    <a:lnTo>
                      <a:pt x="2572" y="96"/>
                    </a:lnTo>
                    <a:lnTo>
                      <a:pt x="2563" y="102"/>
                    </a:lnTo>
                    <a:lnTo>
                      <a:pt x="2550" y="96"/>
                    </a:lnTo>
                    <a:lnTo>
                      <a:pt x="2517" y="81"/>
                    </a:lnTo>
                    <a:lnTo>
                      <a:pt x="2488" y="48"/>
                    </a:lnTo>
                    <a:lnTo>
                      <a:pt x="2473" y="10"/>
                    </a:lnTo>
                    <a:lnTo>
                      <a:pt x="2465" y="0"/>
                    </a:lnTo>
                    <a:lnTo>
                      <a:pt x="2616" y="0"/>
                    </a:lnTo>
                    <a:close/>
                    <a:moveTo>
                      <a:pt x="3618" y="0"/>
                    </a:moveTo>
                    <a:lnTo>
                      <a:pt x="3640" y="23"/>
                    </a:lnTo>
                    <a:lnTo>
                      <a:pt x="3654" y="0"/>
                    </a:lnTo>
                    <a:lnTo>
                      <a:pt x="3751" y="0"/>
                    </a:lnTo>
                    <a:lnTo>
                      <a:pt x="3774" y="48"/>
                    </a:lnTo>
                    <a:lnTo>
                      <a:pt x="3776" y="48"/>
                    </a:lnTo>
                    <a:lnTo>
                      <a:pt x="3820" y="92"/>
                    </a:lnTo>
                    <a:lnTo>
                      <a:pt x="3838" y="96"/>
                    </a:lnTo>
                    <a:lnTo>
                      <a:pt x="3866" y="104"/>
                    </a:lnTo>
                    <a:lnTo>
                      <a:pt x="3910" y="96"/>
                    </a:lnTo>
                    <a:lnTo>
                      <a:pt x="3912" y="96"/>
                    </a:lnTo>
                    <a:lnTo>
                      <a:pt x="3954" y="64"/>
                    </a:lnTo>
                    <a:lnTo>
                      <a:pt x="3967" y="48"/>
                    </a:lnTo>
                    <a:lnTo>
                      <a:pt x="3977" y="0"/>
                    </a:lnTo>
                    <a:lnTo>
                      <a:pt x="4126" y="0"/>
                    </a:lnTo>
                    <a:lnTo>
                      <a:pt x="4135" y="46"/>
                    </a:lnTo>
                    <a:lnTo>
                      <a:pt x="4135" y="48"/>
                    </a:lnTo>
                    <a:lnTo>
                      <a:pt x="4170" y="96"/>
                    </a:lnTo>
                    <a:lnTo>
                      <a:pt x="4181" y="106"/>
                    </a:lnTo>
                    <a:lnTo>
                      <a:pt x="4209" y="96"/>
                    </a:lnTo>
                    <a:lnTo>
                      <a:pt x="4225" y="90"/>
                    </a:lnTo>
                    <a:lnTo>
                      <a:pt x="4248" y="48"/>
                    </a:lnTo>
                    <a:lnTo>
                      <a:pt x="4255" y="0"/>
                    </a:lnTo>
                    <a:lnTo>
                      <a:pt x="4315" y="0"/>
                    </a:lnTo>
                    <a:lnTo>
                      <a:pt x="4342" y="48"/>
                    </a:lnTo>
                    <a:lnTo>
                      <a:pt x="4359" y="62"/>
                    </a:lnTo>
                    <a:lnTo>
                      <a:pt x="4386" y="48"/>
                    </a:lnTo>
                    <a:lnTo>
                      <a:pt x="4405" y="25"/>
                    </a:lnTo>
                    <a:lnTo>
                      <a:pt x="4421" y="0"/>
                    </a:lnTo>
                    <a:lnTo>
                      <a:pt x="4526" y="0"/>
                    </a:lnTo>
                    <a:lnTo>
                      <a:pt x="4540" y="14"/>
                    </a:lnTo>
                    <a:lnTo>
                      <a:pt x="4568" y="48"/>
                    </a:lnTo>
                    <a:lnTo>
                      <a:pt x="4584" y="62"/>
                    </a:lnTo>
                    <a:lnTo>
                      <a:pt x="4630" y="85"/>
                    </a:lnTo>
                    <a:lnTo>
                      <a:pt x="4674" y="85"/>
                    </a:lnTo>
                    <a:lnTo>
                      <a:pt x="4720" y="64"/>
                    </a:lnTo>
                    <a:lnTo>
                      <a:pt x="4764" y="66"/>
                    </a:lnTo>
                    <a:lnTo>
                      <a:pt x="4809" y="94"/>
                    </a:lnTo>
                    <a:lnTo>
                      <a:pt x="4810" y="96"/>
                    </a:lnTo>
                    <a:lnTo>
                      <a:pt x="4855" y="129"/>
                    </a:lnTo>
                    <a:lnTo>
                      <a:pt x="4892" y="146"/>
                    </a:lnTo>
                    <a:lnTo>
                      <a:pt x="4899" y="150"/>
                    </a:lnTo>
                    <a:lnTo>
                      <a:pt x="4945" y="165"/>
                    </a:lnTo>
                    <a:lnTo>
                      <a:pt x="4989" y="185"/>
                    </a:lnTo>
                    <a:lnTo>
                      <a:pt x="5005" y="194"/>
                    </a:lnTo>
                    <a:lnTo>
                      <a:pt x="5033" y="211"/>
                    </a:lnTo>
                    <a:lnTo>
                      <a:pt x="5079" y="238"/>
                    </a:lnTo>
                    <a:lnTo>
                      <a:pt x="5090" y="242"/>
                    </a:lnTo>
                    <a:lnTo>
                      <a:pt x="5123" y="263"/>
                    </a:lnTo>
                    <a:lnTo>
                      <a:pt x="5169" y="286"/>
                    </a:lnTo>
                    <a:lnTo>
                      <a:pt x="5183" y="292"/>
                    </a:lnTo>
                    <a:lnTo>
                      <a:pt x="5214" y="309"/>
                    </a:lnTo>
                    <a:lnTo>
                      <a:pt x="5258" y="330"/>
                    </a:lnTo>
                    <a:lnTo>
                      <a:pt x="5297" y="340"/>
                    </a:lnTo>
                    <a:lnTo>
                      <a:pt x="5304" y="342"/>
                    </a:lnTo>
                    <a:lnTo>
                      <a:pt x="5348" y="348"/>
                    </a:lnTo>
                    <a:lnTo>
                      <a:pt x="5394" y="352"/>
                    </a:lnTo>
                    <a:lnTo>
                      <a:pt x="5438" y="359"/>
                    </a:lnTo>
                    <a:lnTo>
                      <a:pt x="5484" y="373"/>
                    </a:lnTo>
                    <a:lnTo>
                      <a:pt x="5528" y="386"/>
                    </a:lnTo>
                    <a:lnTo>
                      <a:pt x="5542" y="388"/>
                    </a:lnTo>
                    <a:lnTo>
                      <a:pt x="5573" y="396"/>
                    </a:lnTo>
                    <a:lnTo>
                      <a:pt x="5618" y="398"/>
                    </a:lnTo>
                    <a:lnTo>
                      <a:pt x="5661" y="388"/>
                    </a:lnTo>
                    <a:lnTo>
                      <a:pt x="5663" y="388"/>
                    </a:lnTo>
                    <a:lnTo>
                      <a:pt x="5709" y="373"/>
                    </a:lnTo>
                    <a:lnTo>
                      <a:pt x="5753" y="350"/>
                    </a:lnTo>
                    <a:lnTo>
                      <a:pt x="5767" y="340"/>
                    </a:lnTo>
                    <a:lnTo>
                      <a:pt x="5799" y="311"/>
                    </a:lnTo>
                    <a:lnTo>
                      <a:pt x="5815" y="292"/>
                    </a:lnTo>
                    <a:lnTo>
                      <a:pt x="5843" y="259"/>
                    </a:lnTo>
                    <a:lnTo>
                      <a:pt x="5855" y="242"/>
                    </a:lnTo>
                    <a:lnTo>
                      <a:pt x="5887" y="196"/>
                    </a:lnTo>
                    <a:lnTo>
                      <a:pt x="5889" y="194"/>
                    </a:lnTo>
                    <a:lnTo>
                      <a:pt x="5912" y="146"/>
                    </a:lnTo>
                    <a:lnTo>
                      <a:pt x="5930" y="96"/>
                    </a:lnTo>
                    <a:lnTo>
                      <a:pt x="5933" y="90"/>
                    </a:lnTo>
                    <a:lnTo>
                      <a:pt x="5977" y="79"/>
                    </a:lnTo>
                    <a:lnTo>
                      <a:pt x="5990" y="48"/>
                    </a:lnTo>
                    <a:lnTo>
                      <a:pt x="5992" y="0"/>
                    </a:lnTo>
                    <a:lnTo>
                      <a:pt x="6101" y="0"/>
                    </a:lnTo>
                    <a:lnTo>
                      <a:pt x="6105" y="48"/>
                    </a:lnTo>
                    <a:lnTo>
                      <a:pt x="6108" y="96"/>
                    </a:lnTo>
                    <a:lnTo>
                      <a:pt x="6112" y="113"/>
                    </a:lnTo>
                    <a:lnTo>
                      <a:pt x="6147" y="146"/>
                    </a:lnTo>
                    <a:lnTo>
                      <a:pt x="6158" y="152"/>
                    </a:lnTo>
                    <a:lnTo>
                      <a:pt x="6172" y="146"/>
                    </a:lnTo>
                    <a:lnTo>
                      <a:pt x="6202" y="137"/>
                    </a:lnTo>
                    <a:lnTo>
                      <a:pt x="6225" y="96"/>
                    </a:lnTo>
                    <a:lnTo>
                      <a:pt x="6227" y="48"/>
                    </a:lnTo>
                    <a:lnTo>
                      <a:pt x="6229" y="0"/>
                    </a:lnTo>
                    <a:lnTo>
                      <a:pt x="6382" y="0"/>
                    </a:lnTo>
                    <a:lnTo>
                      <a:pt x="6382" y="584"/>
                    </a:lnTo>
                    <a:lnTo>
                      <a:pt x="3130" y="584"/>
                    </a:lnTo>
                    <a:lnTo>
                      <a:pt x="3111" y="534"/>
                    </a:lnTo>
                    <a:lnTo>
                      <a:pt x="3102" y="520"/>
                    </a:lnTo>
                    <a:lnTo>
                      <a:pt x="3083" y="486"/>
                    </a:lnTo>
                    <a:lnTo>
                      <a:pt x="3056" y="440"/>
                    </a:lnTo>
                    <a:lnTo>
                      <a:pt x="3054" y="438"/>
                    </a:lnTo>
                    <a:lnTo>
                      <a:pt x="3033" y="388"/>
                    </a:lnTo>
                    <a:lnTo>
                      <a:pt x="3017" y="340"/>
                    </a:lnTo>
                    <a:lnTo>
                      <a:pt x="3012" y="302"/>
                    </a:lnTo>
                    <a:lnTo>
                      <a:pt x="3010" y="292"/>
                    </a:lnTo>
                    <a:lnTo>
                      <a:pt x="3012" y="279"/>
                    </a:lnTo>
                    <a:lnTo>
                      <a:pt x="3017" y="242"/>
                    </a:lnTo>
                    <a:lnTo>
                      <a:pt x="3056" y="200"/>
                    </a:lnTo>
                    <a:lnTo>
                      <a:pt x="3061" y="194"/>
                    </a:lnTo>
                    <a:lnTo>
                      <a:pt x="3102" y="158"/>
                    </a:lnTo>
                    <a:lnTo>
                      <a:pt x="3116" y="146"/>
                    </a:lnTo>
                    <a:lnTo>
                      <a:pt x="3146" y="125"/>
                    </a:lnTo>
                    <a:lnTo>
                      <a:pt x="3191" y="108"/>
                    </a:lnTo>
                    <a:lnTo>
                      <a:pt x="3235" y="96"/>
                    </a:lnTo>
                    <a:lnTo>
                      <a:pt x="3236" y="96"/>
                    </a:lnTo>
                    <a:lnTo>
                      <a:pt x="3281" y="73"/>
                    </a:lnTo>
                    <a:lnTo>
                      <a:pt x="3298" y="48"/>
                    </a:lnTo>
                    <a:lnTo>
                      <a:pt x="3302" y="0"/>
                    </a:lnTo>
                    <a:lnTo>
                      <a:pt x="3618" y="0"/>
                    </a:lnTo>
                    <a:close/>
                    <a:moveTo>
                      <a:pt x="283" y="0"/>
                    </a:moveTo>
                    <a:lnTo>
                      <a:pt x="296" y="48"/>
                    </a:lnTo>
                    <a:lnTo>
                      <a:pt x="315" y="79"/>
                    </a:lnTo>
                    <a:lnTo>
                      <a:pt x="345" y="96"/>
                    </a:lnTo>
                    <a:lnTo>
                      <a:pt x="359" y="119"/>
                    </a:lnTo>
                    <a:lnTo>
                      <a:pt x="373" y="146"/>
                    </a:lnTo>
                    <a:lnTo>
                      <a:pt x="368" y="194"/>
                    </a:lnTo>
                    <a:lnTo>
                      <a:pt x="359" y="215"/>
                    </a:lnTo>
                    <a:lnTo>
                      <a:pt x="345" y="242"/>
                    </a:lnTo>
                    <a:lnTo>
                      <a:pt x="315" y="290"/>
                    </a:lnTo>
                    <a:lnTo>
                      <a:pt x="313" y="292"/>
                    </a:lnTo>
                    <a:lnTo>
                      <a:pt x="273" y="340"/>
                    </a:lnTo>
                    <a:lnTo>
                      <a:pt x="269" y="342"/>
                    </a:lnTo>
                    <a:lnTo>
                      <a:pt x="225" y="388"/>
                    </a:lnTo>
                    <a:lnTo>
                      <a:pt x="225" y="388"/>
                    </a:lnTo>
                    <a:lnTo>
                      <a:pt x="181" y="430"/>
                    </a:lnTo>
                    <a:lnTo>
                      <a:pt x="172" y="438"/>
                    </a:lnTo>
                    <a:lnTo>
                      <a:pt x="135" y="472"/>
                    </a:lnTo>
                    <a:lnTo>
                      <a:pt x="119" y="486"/>
                    </a:lnTo>
                    <a:lnTo>
                      <a:pt x="91" y="509"/>
                    </a:lnTo>
                    <a:lnTo>
                      <a:pt x="52" y="534"/>
                    </a:lnTo>
                    <a:lnTo>
                      <a:pt x="45" y="540"/>
                    </a:lnTo>
                    <a:lnTo>
                      <a:pt x="0" y="568"/>
                    </a:lnTo>
                    <a:lnTo>
                      <a:pt x="0" y="0"/>
                    </a:lnTo>
                    <a:lnTo>
                      <a:pt x="283" y="0"/>
                    </a:lnTo>
                    <a:close/>
                    <a:moveTo>
                      <a:pt x="605" y="0"/>
                    </a:moveTo>
                    <a:lnTo>
                      <a:pt x="602" y="48"/>
                    </a:lnTo>
                    <a:lnTo>
                      <a:pt x="584" y="79"/>
                    </a:lnTo>
                    <a:lnTo>
                      <a:pt x="540" y="73"/>
                    </a:lnTo>
                    <a:lnTo>
                      <a:pt x="524" y="48"/>
                    </a:lnTo>
                    <a:lnTo>
                      <a:pt x="513" y="0"/>
                    </a:lnTo>
                    <a:lnTo>
                      <a:pt x="605" y="0"/>
                    </a:lnTo>
                    <a:close/>
                    <a:moveTo>
                      <a:pt x="2589" y="0"/>
                    </a:moveTo>
                    <a:lnTo>
                      <a:pt x="2582" y="48"/>
                    </a:lnTo>
                    <a:lnTo>
                      <a:pt x="2563" y="67"/>
                    </a:lnTo>
                    <a:lnTo>
                      <a:pt x="2533" y="48"/>
                    </a:lnTo>
                    <a:lnTo>
                      <a:pt x="2517" y="16"/>
                    </a:lnTo>
                    <a:lnTo>
                      <a:pt x="2510" y="0"/>
                    </a:lnTo>
                    <a:lnTo>
                      <a:pt x="2589" y="0"/>
                    </a:lnTo>
                    <a:close/>
                    <a:moveTo>
                      <a:pt x="4103" y="0"/>
                    </a:moveTo>
                    <a:lnTo>
                      <a:pt x="4110" y="48"/>
                    </a:lnTo>
                    <a:lnTo>
                      <a:pt x="4105" y="96"/>
                    </a:lnTo>
                    <a:lnTo>
                      <a:pt x="4135" y="142"/>
                    </a:lnTo>
                    <a:lnTo>
                      <a:pt x="4138" y="146"/>
                    </a:lnTo>
                    <a:lnTo>
                      <a:pt x="4181" y="167"/>
                    </a:lnTo>
                    <a:lnTo>
                      <a:pt x="4225" y="163"/>
                    </a:lnTo>
                    <a:lnTo>
                      <a:pt x="4269" y="146"/>
                    </a:lnTo>
                    <a:lnTo>
                      <a:pt x="4269" y="144"/>
                    </a:lnTo>
                    <a:lnTo>
                      <a:pt x="4315" y="137"/>
                    </a:lnTo>
                    <a:lnTo>
                      <a:pt x="4359" y="137"/>
                    </a:lnTo>
                    <a:lnTo>
                      <a:pt x="4405" y="125"/>
                    </a:lnTo>
                    <a:lnTo>
                      <a:pt x="4450" y="106"/>
                    </a:lnTo>
                    <a:lnTo>
                      <a:pt x="4494" y="104"/>
                    </a:lnTo>
                    <a:lnTo>
                      <a:pt x="4540" y="119"/>
                    </a:lnTo>
                    <a:lnTo>
                      <a:pt x="4584" y="138"/>
                    </a:lnTo>
                    <a:lnTo>
                      <a:pt x="4611" y="146"/>
                    </a:lnTo>
                    <a:lnTo>
                      <a:pt x="4630" y="154"/>
                    </a:lnTo>
                    <a:lnTo>
                      <a:pt x="4674" y="161"/>
                    </a:lnTo>
                    <a:lnTo>
                      <a:pt x="4720" y="169"/>
                    </a:lnTo>
                    <a:lnTo>
                      <a:pt x="4764" y="185"/>
                    </a:lnTo>
                    <a:lnTo>
                      <a:pt x="4780" y="194"/>
                    </a:lnTo>
                    <a:lnTo>
                      <a:pt x="4809" y="217"/>
                    </a:lnTo>
                    <a:lnTo>
                      <a:pt x="4840" y="242"/>
                    </a:lnTo>
                    <a:lnTo>
                      <a:pt x="4855" y="257"/>
                    </a:lnTo>
                    <a:lnTo>
                      <a:pt x="4890" y="292"/>
                    </a:lnTo>
                    <a:lnTo>
                      <a:pt x="4899" y="304"/>
                    </a:lnTo>
                    <a:lnTo>
                      <a:pt x="4932" y="340"/>
                    </a:lnTo>
                    <a:lnTo>
                      <a:pt x="4945" y="355"/>
                    </a:lnTo>
                    <a:lnTo>
                      <a:pt x="4971" y="388"/>
                    </a:lnTo>
                    <a:lnTo>
                      <a:pt x="4989" y="409"/>
                    </a:lnTo>
                    <a:lnTo>
                      <a:pt x="5014" y="438"/>
                    </a:lnTo>
                    <a:lnTo>
                      <a:pt x="5033" y="457"/>
                    </a:lnTo>
                    <a:lnTo>
                      <a:pt x="5067" y="486"/>
                    </a:lnTo>
                    <a:lnTo>
                      <a:pt x="5079" y="497"/>
                    </a:lnTo>
                    <a:lnTo>
                      <a:pt x="5123" y="532"/>
                    </a:lnTo>
                    <a:lnTo>
                      <a:pt x="5127" y="534"/>
                    </a:lnTo>
                    <a:lnTo>
                      <a:pt x="5169" y="584"/>
                    </a:lnTo>
                    <a:lnTo>
                      <a:pt x="3318" y="584"/>
                    </a:lnTo>
                    <a:lnTo>
                      <a:pt x="3313" y="534"/>
                    </a:lnTo>
                    <a:lnTo>
                      <a:pt x="3297" y="486"/>
                    </a:lnTo>
                    <a:lnTo>
                      <a:pt x="3281" y="459"/>
                    </a:lnTo>
                    <a:lnTo>
                      <a:pt x="3268" y="438"/>
                    </a:lnTo>
                    <a:lnTo>
                      <a:pt x="3244" y="388"/>
                    </a:lnTo>
                    <a:lnTo>
                      <a:pt x="3236" y="367"/>
                    </a:lnTo>
                    <a:lnTo>
                      <a:pt x="3226" y="340"/>
                    </a:lnTo>
                    <a:lnTo>
                      <a:pt x="3219" y="292"/>
                    </a:lnTo>
                    <a:lnTo>
                      <a:pt x="3236" y="246"/>
                    </a:lnTo>
                    <a:lnTo>
                      <a:pt x="3236" y="242"/>
                    </a:lnTo>
                    <a:lnTo>
                      <a:pt x="3281" y="200"/>
                    </a:lnTo>
                    <a:lnTo>
                      <a:pt x="3284" y="194"/>
                    </a:lnTo>
                    <a:lnTo>
                      <a:pt x="3327" y="156"/>
                    </a:lnTo>
                    <a:lnTo>
                      <a:pt x="3334" y="146"/>
                    </a:lnTo>
                    <a:lnTo>
                      <a:pt x="3366" y="96"/>
                    </a:lnTo>
                    <a:lnTo>
                      <a:pt x="3364" y="48"/>
                    </a:lnTo>
                    <a:lnTo>
                      <a:pt x="3371" y="14"/>
                    </a:lnTo>
                    <a:lnTo>
                      <a:pt x="3415" y="44"/>
                    </a:lnTo>
                    <a:lnTo>
                      <a:pt x="3417" y="48"/>
                    </a:lnTo>
                    <a:lnTo>
                      <a:pt x="3461" y="85"/>
                    </a:lnTo>
                    <a:lnTo>
                      <a:pt x="3505" y="87"/>
                    </a:lnTo>
                    <a:lnTo>
                      <a:pt x="3542" y="96"/>
                    </a:lnTo>
                    <a:lnTo>
                      <a:pt x="3551" y="98"/>
                    </a:lnTo>
                    <a:lnTo>
                      <a:pt x="3595" y="119"/>
                    </a:lnTo>
                    <a:lnTo>
                      <a:pt x="3640" y="125"/>
                    </a:lnTo>
                    <a:lnTo>
                      <a:pt x="3686" y="117"/>
                    </a:lnTo>
                    <a:lnTo>
                      <a:pt x="3730" y="123"/>
                    </a:lnTo>
                    <a:lnTo>
                      <a:pt x="3771" y="146"/>
                    </a:lnTo>
                    <a:lnTo>
                      <a:pt x="3776" y="148"/>
                    </a:lnTo>
                    <a:lnTo>
                      <a:pt x="3820" y="171"/>
                    </a:lnTo>
                    <a:lnTo>
                      <a:pt x="3866" y="181"/>
                    </a:lnTo>
                    <a:lnTo>
                      <a:pt x="3910" y="179"/>
                    </a:lnTo>
                    <a:lnTo>
                      <a:pt x="3954" y="163"/>
                    </a:lnTo>
                    <a:lnTo>
                      <a:pt x="3985" y="146"/>
                    </a:lnTo>
                    <a:lnTo>
                      <a:pt x="4000" y="133"/>
                    </a:lnTo>
                    <a:lnTo>
                      <a:pt x="4025" y="96"/>
                    </a:lnTo>
                    <a:lnTo>
                      <a:pt x="4025" y="48"/>
                    </a:lnTo>
                    <a:lnTo>
                      <a:pt x="4027" y="0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D2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8" name="Freeform 40"/>
              <p:cNvSpPr>
                <a:spLocks noEditPoints="1"/>
              </p:cNvSpPr>
              <p:nvPr/>
            </p:nvSpPr>
            <p:spPr bwMode="auto">
              <a:xfrm>
                <a:off x="1611" y="1116"/>
                <a:ext cx="2585" cy="292"/>
              </a:xfrm>
              <a:custGeom>
                <a:avLst/>
                <a:gdLst/>
                <a:ahLst/>
                <a:cxnLst>
                  <a:cxn ang="0">
                    <a:pos x="315" y="79"/>
                  </a:cxn>
                  <a:cxn ang="0">
                    <a:pos x="373" y="146"/>
                  </a:cxn>
                  <a:cxn ang="0">
                    <a:pos x="345" y="242"/>
                  </a:cxn>
                  <a:cxn ang="0">
                    <a:pos x="273" y="340"/>
                  </a:cxn>
                  <a:cxn ang="0">
                    <a:pos x="225" y="388"/>
                  </a:cxn>
                  <a:cxn ang="0">
                    <a:pos x="135" y="472"/>
                  </a:cxn>
                  <a:cxn ang="0">
                    <a:pos x="52" y="534"/>
                  </a:cxn>
                  <a:cxn ang="0">
                    <a:pos x="0" y="0"/>
                  </a:cxn>
                  <a:cxn ang="0">
                    <a:pos x="602" y="48"/>
                  </a:cxn>
                  <a:cxn ang="0">
                    <a:pos x="524" y="48"/>
                  </a:cxn>
                  <a:cxn ang="0">
                    <a:pos x="2589" y="0"/>
                  </a:cxn>
                  <a:cxn ang="0">
                    <a:pos x="2533" y="48"/>
                  </a:cxn>
                  <a:cxn ang="0">
                    <a:pos x="2589" y="0"/>
                  </a:cxn>
                  <a:cxn ang="0">
                    <a:pos x="4105" y="96"/>
                  </a:cxn>
                  <a:cxn ang="0">
                    <a:pos x="4181" y="167"/>
                  </a:cxn>
                  <a:cxn ang="0">
                    <a:pos x="4269" y="144"/>
                  </a:cxn>
                  <a:cxn ang="0">
                    <a:pos x="4405" y="125"/>
                  </a:cxn>
                  <a:cxn ang="0">
                    <a:pos x="4540" y="119"/>
                  </a:cxn>
                  <a:cxn ang="0">
                    <a:pos x="4630" y="154"/>
                  </a:cxn>
                  <a:cxn ang="0">
                    <a:pos x="4764" y="185"/>
                  </a:cxn>
                  <a:cxn ang="0">
                    <a:pos x="4840" y="242"/>
                  </a:cxn>
                  <a:cxn ang="0">
                    <a:pos x="4899" y="304"/>
                  </a:cxn>
                  <a:cxn ang="0">
                    <a:pos x="4971" y="388"/>
                  </a:cxn>
                  <a:cxn ang="0">
                    <a:pos x="5033" y="457"/>
                  </a:cxn>
                  <a:cxn ang="0">
                    <a:pos x="5123" y="532"/>
                  </a:cxn>
                  <a:cxn ang="0">
                    <a:pos x="3318" y="584"/>
                  </a:cxn>
                  <a:cxn ang="0">
                    <a:pos x="3281" y="459"/>
                  </a:cxn>
                  <a:cxn ang="0">
                    <a:pos x="3236" y="367"/>
                  </a:cxn>
                  <a:cxn ang="0">
                    <a:pos x="3236" y="246"/>
                  </a:cxn>
                  <a:cxn ang="0">
                    <a:pos x="3284" y="194"/>
                  </a:cxn>
                  <a:cxn ang="0">
                    <a:pos x="3366" y="96"/>
                  </a:cxn>
                  <a:cxn ang="0">
                    <a:pos x="3415" y="44"/>
                  </a:cxn>
                  <a:cxn ang="0">
                    <a:pos x="3505" y="87"/>
                  </a:cxn>
                  <a:cxn ang="0">
                    <a:pos x="3595" y="119"/>
                  </a:cxn>
                  <a:cxn ang="0">
                    <a:pos x="3730" y="123"/>
                  </a:cxn>
                  <a:cxn ang="0">
                    <a:pos x="3820" y="171"/>
                  </a:cxn>
                  <a:cxn ang="0">
                    <a:pos x="3954" y="163"/>
                  </a:cxn>
                  <a:cxn ang="0">
                    <a:pos x="4025" y="96"/>
                  </a:cxn>
                  <a:cxn ang="0">
                    <a:pos x="4103" y="0"/>
                  </a:cxn>
                  <a:cxn ang="0">
                    <a:pos x="271" y="48"/>
                  </a:cxn>
                  <a:cxn ang="0">
                    <a:pos x="306" y="194"/>
                  </a:cxn>
                  <a:cxn ang="0">
                    <a:pos x="230" y="292"/>
                  </a:cxn>
                  <a:cxn ang="0">
                    <a:pos x="168" y="340"/>
                  </a:cxn>
                  <a:cxn ang="0">
                    <a:pos x="91" y="396"/>
                  </a:cxn>
                  <a:cxn ang="0">
                    <a:pos x="0" y="0"/>
                  </a:cxn>
                  <a:cxn ang="0">
                    <a:pos x="591" y="48"/>
                  </a:cxn>
                  <a:cxn ang="0">
                    <a:pos x="540" y="35"/>
                  </a:cxn>
                  <a:cxn ang="0">
                    <a:pos x="3631" y="584"/>
                  </a:cxn>
                  <a:cxn ang="0">
                    <a:pos x="3583" y="486"/>
                  </a:cxn>
                  <a:cxn ang="0">
                    <a:pos x="3594" y="340"/>
                  </a:cxn>
                  <a:cxn ang="0">
                    <a:pos x="3686" y="325"/>
                  </a:cxn>
                  <a:cxn ang="0">
                    <a:pos x="3776" y="340"/>
                  </a:cxn>
                  <a:cxn ang="0">
                    <a:pos x="3910" y="353"/>
                  </a:cxn>
                  <a:cxn ang="0">
                    <a:pos x="4045" y="342"/>
                  </a:cxn>
                  <a:cxn ang="0">
                    <a:pos x="4135" y="338"/>
                  </a:cxn>
                  <a:cxn ang="0">
                    <a:pos x="4269" y="325"/>
                  </a:cxn>
                  <a:cxn ang="0">
                    <a:pos x="4405" y="307"/>
                  </a:cxn>
                  <a:cxn ang="0">
                    <a:pos x="4533" y="340"/>
                  </a:cxn>
                  <a:cxn ang="0">
                    <a:pos x="4584" y="417"/>
                  </a:cxn>
                  <a:cxn ang="0">
                    <a:pos x="4603" y="534"/>
                  </a:cxn>
                </a:cxnLst>
                <a:rect l="0" t="0" r="r" b="b"/>
                <a:pathLst>
                  <a:path w="5169" h="584">
                    <a:moveTo>
                      <a:pt x="283" y="0"/>
                    </a:moveTo>
                    <a:lnTo>
                      <a:pt x="296" y="48"/>
                    </a:lnTo>
                    <a:lnTo>
                      <a:pt x="315" y="79"/>
                    </a:lnTo>
                    <a:lnTo>
                      <a:pt x="345" y="96"/>
                    </a:lnTo>
                    <a:lnTo>
                      <a:pt x="359" y="119"/>
                    </a:lnTo>
                    <a:lnTo>
                      <a:pt x="373" y="146"/>
                    </a:lnTo>
                    <a:lnTo>
                      <a:pt x="368" y="194"/>
                    </a:lnTo>
                    <a:lnTo>
                      <a:pt x="359" y="215"/>
                    </a:lnTo>
                    <a:lnTo>
                      <a:pt x="345" y="242"/>
                    </a:lnTo>
                    <a:lnTo>
                      <a:pt x="315" y="290"/>
                    </a:lnTo>
                    <a:lnTo>
                      <a:pt x="313" y="292"/>
                    </a:lnTo>
                    <a:lnTo>
                      <a:pt x="273" y="340"/>
                    </a:lnTo>
                    <a:lnTo>
                      <a:pt x="269" y="342"/>
                    </a:lnTo>
                    <a:lnTo>
                      <a:pt x="225" y="388"/>
                    </a:lnTo>
                    <a:lnTo>
                      <a:pt x="225" y="388"/>
                    </a:lnTo>
                    <a:lnTo>
                      <a:pt x="181" y="430"/>
                    </a:lnTo>
                    <a:lnTo>
                      <a:pt x="172" y="438"/>
                    </a:lnTo>
                    <a:lnTo>
                      <a:pt x="135" y="472"/>
                    </a:lnTo>
                    <a:lnTo>
                      <a:pt x="119" y="486"/>
                    </a:lnTo>
                    <a:lnTo>
                      <a:pt x="91" y="509"/>
                    </a:lnTo>
                    <a:lnTo>
                      <a:pt x="52" y="534"/>
                    </a:lnTo>
                    <a:lnTo>
                      <a:pt x="45" y="540"/>
                    </a:lnTo>
                    <a:lnTo>
                      <a:pt x="0" y="568"/>
                    </a:lnTo>
                    <a:lnTo>
                      <a:pt x="0" y="0"/>
                    </a:lnTo>
                    <a:lnTo>
                      <a:pt x="283" y="0"/>
                    </a:lnTo>
                    <a:close/>
                    <a:moveTo>
                      <a:pt x="605" y="0"/>
                    </a:moveTo>
                    <a:lnTo>
                      <a:pt x="602" y="48"/>
                    </a:lnTo>
                    <a:lnTo>
                      <a:pt x="584" y="79"/>
                    </a:lnTo>
                    <a:lnTo>
                      <a:pt x="540" y="73"/>
                    </a:lnTo>
                    <a:lnTo>
                      <a:pt x="524" y="48"/>
                    </a:lnTo>
                    <a:lnTo>
                      <a:pt x="513" y="0"/>
                    </a:lnTo>
                    <a:lnTo>
                      <a:pt x="605" y="0"/>
                    </a:lnTo>
                    <a:close/>
                    <a:moveTo>
                      <a:pt x="2589" y="0"/>
                    </a:moveTo>
                    <a:lnTo>
                      <a:pt x="2582" y="48"/>
                    </a:lnTo>
                    <a:lnTo>
                      <a:pt x="2563" y="67"/>
                    </a:lnTo>
                    <a:lnTo>
                      <a:pt x="2533" y="48"/>
                    </a:lnTo>
                    <a:lnTo>
                      <a:pt x="2517" y="16"/>
                    </a:lnTo>
                    <a:lnTo>
                      <a:pt x="2510" y="0"/>
                    </a:lnTo>
                    <a:lnTo>
                      <a:pt x="2589" y="0"/>
                    </a:lnTo>
                    <a:close/>
                    <a:moveTo>
                      <a:pt x="4103" y="0"/>
                    </a:moveTo>
                    <a:lnTo>
                      <a:pt x="4110" y="48"/>
                    </a:lnTo>
                    <a:lnTo>
                      <a:pt x="4105" y="96"/>
                    </a:lnTo>
                    <a:lnTo>
                      <a:pt x="4135" y="142"/>
                    </a:lnTo>
                    <a:lnTo>
                      <a:pt x="4138" y="146"/>
                    </a:lnTo>
                    <a:lnTo>
                      <a:pt x="4181" y="167"/>
                    </a:lnTo>
                    <a:lnTo>
                      <a:pt x="4225" y="163"/>
                    </a:lnTo>
                    <a:lnTo>
                      <a:pt x="4269" y="146"/>
                    </a:lnTo>
                    <a:lnTo>
                      <a:pt x="4269" y="144"/>
                    </a:lnTo>
                    <a:lnTo>
                      <a:pt x="4315" y="137"/>
                    </a:lnTo>
                    <a:lnTo>
                      <a:pt x="4359" y="137"/>
                    </a:lnTo>
                    <a:lnTo>
                      <a:pt x="4405" y="125"/>
                    </a:lnTo>
                    <a:lnTo>
                      <a:pt x="4450" y="106"/>
                    </a:lnTo>
                    <a:lnTo>
                      <a:pt x="4494" y="104"/>
                    </a:lnTo>
                    <a:lnTo>
                      <a:pt x="4540" y="119"/>
                    </a:lnTo>
                    <a:lnTo>
                      <a:pt x="4584" y="138"/>
                    </a:lnTo>
                    <a:lnTo>
                      <a:pt x="4611" y="146"/>
                    </a:lnTo>
                    <a:lnTo>
                      <a:pt x="4630" y="154"/>
                    </a:lnTo>
                    <a:lnTo>
                      <a:pt x="4674" y="161"/>
                    </a:lnTo>
                    <a:lnTo>
                      <a:pt x="4720" y="169"/>
                    </a:lnTo>
                    <a:lnTo>
                      <a:pt x="4764" y="185"/>
                    </a:lnTo>
                    <a:lnTo>
                      <a:pt x="4780" y="194"/>
                    </a:lnTo>
                    <a:lnTo>
                      <a:pt x="4809" y="217"/>
                    </a:lnTo>
                    <a:lnTo>
                      <a:pt x="4840" y="242"/>
                    </a:lnTo>
                    <a:lnTo>
                      <a:pt x="4855" y="257"/>
                    </a:lnTo>
                    <a:lnTo>
                      <a:pt x="4890" y="292"/>
                    </a:lnTo>
                    <a:lnTo>
                      <a:pt x="4899" y="304"/>
                    </a:lnTo>
                    <a:lnTo>
                      <a:pt x="4932" y="340"/>
                    </a:lnTo>
                    <a:lnTo>
                      <a:pt x="4945" y="355"/>
                    </a:lnTo>
                    <a:lnTo>
                      <a:pt x="4971" y="388"/>
                    </a:lnTo>
                    <a:lnTo>
                      <a:pt x="4989" y="409"/>
                    </a:lnTo>
                    <a:lnTo>
                      <a:pt x="5014" y="438"/>
                    </a:lnTo>
                    <a:lnTo>
                      <a:pt x="5033" y="457"/>
                    </a:lnTo>
                    <a:lnTo>
                      <a:pt x="5067" y="486"/>
                    </a:lnTo>
                    <a:lnTo>
                      <a:pt x="5079" y="497"/>
                    </a:lnTo>
                    <a:lnTo>
                      <a:pt x="5123" y="532"/>
                    </a:lnTo>
                    <a:lnTo>
                      <a:pt x="5127" y="534"/>
                    </a:lnTo>
                    <a:lnTo>
                      <a:pt x="5169" y="584"/>
                    </a:lnTo>
                    <a:lnTo>
                      <a:pt x="3318" y="584"/>
                    </a:lnTo>
                    <a:lnTo>
                      <a:pt x="3313" y="534"/>
                    </a:lnTo>
                    <a:lnTo>
                      <a:pt x="3297" y="486"/>
                    </a:lnTo>
                    <a:lnTo>
                      <a:pt x="3281" y="459"/>
                    </a:lnTo>
                    <a:lnTo>
                      <a:pt x="3268" y="438"/>
                    </a:lnTo>
                    <a:lnTo>
                      <a:pt x="3244" y="388"/>
                    </a:lnTo>
                    <a:lnTo>
                      <a:pt x="3236" y="367"/>
                    </a:lnTo>
                    <a:lnTo>
                      <a:pt x="3226" y="340"/>
                    </a:lnTo>
                    <a:lnTo>
                      <a:pt x="3219" y="292"/>
                    </a:lnTo>
                    <a:lnTo>
                      <a:pt x="3236" y="246"/>
                    </a:lnTo>
                    <a:lnTo>
                      <a:pt x="3236" y="242"/>
                    </a:lnTo>
                    <a:lnTo>
                      <a:pt x="3281" y="200"/>
                    </a:lnTo>
                    <a:lnTo>
                      <a:pt x="3284" y="194"/>
                    </a:lnTo>
                    <a:lnTo>
                      <a:pt x="3327" y="156"/>
                    </a:lnTo>
                    <a:lnTo>
                      <a:pt x="3334" y="146"/>
                    </a:lnTo>
                    <a:lnTo>
                      <a:pt x="3366" y="96"/>
                    </a:lnTo>
                    <a:lnTo>
                      <a:pt x="3364" y="48"/>
                    </a:lnTo>
                    <a:lnTo>
                      <a:pt x="3371" y="14"/>
                    </a:lnTo>
                    <a:lnTo>
                      <a:pt x="3415" y="44"/>
                    </a:lnTo>
                    <a:lnTo>
                      <a:pt x="3417" y="48"/>
                    </a:lnTo>
                    <a:lnTo>
                      <a:pt x="3461" y="85"/>
                    </a:lnTo>
                    <a:lnTo>
                      <a:pt x="3505" y="87"/>
                    </a:lnTo>
                    <a:lnTo>
                      <a:pt x="3542" y="96"/>
                    </a:lnTo>
                    <a:lnTo>
                      <a:pt x="3551" y="98"/>
                    </a:lnTo>
                    <a:lnTo>
                      <a:pt x="3595" y="119"/>
                    </a:lnTo>
                    <a:lnTo>
                      <a:pt x="3640" y="125"/>
                    </a:lnTo>
                    <a:lnTo>
                      <a:pt x="3686" y="117"/>
                    </a:lnTo>
                    <a:lnTo>
                      <a:pt x="3730" y="123"/>
                    </a:lnTo>
                    <a:lnTo>
                      <a:pt x="3771" y="146"/>
                    </a:lnTo>
                    <a:lnTo>
                      <a:pt x="3776" y="148"/>
                    </a:lnTo>
                    <a:lnTo>
                      <a:pt x="3820" y="171"/>
                    </a:lnTo>
                    <a:lnTo>
                      <a:pt x="3866" y="181"/>
                    </a:lnTo>
                    <a:lnTo>
                      <a:pt x="3910" y="179"/>
                    </a:lnTo>
                    <a:lnTo>
                      <a:pt x="3954" y="163"/>
                    </a:lnTo>
                    <a:lnTo>
                      <a:pt x="3985" y="146"/>
                    </a:lnTo>
                    <a:lnTo>
                      <a:pt x="4000" y="133"/>
                    </a:lnTo>
                    <a:lnTo>
                      <a:pt x="4025" y="96"/>
                    </a:lnTo>
                    <a:lnTo>
                      <a:pt x="4025" y="48"/>
                    </a:lnTo>
                    <a:lnTo>
                      <a:pt x="4027" y="0"/>
                    </a:lnTo>
                    <a:lnTo>
                      <a:pt x="4103" y="0"/>
                    </a:lnTo>
                    <a:close/>
                    <a:moveTo>
                      <a:pt x="260" y="0"/>
                    </a:moveTo>
                    <a:lnTo>
                      <a:pt x="269" y="44"/>
                    </a:lnTo>
                    <a:lnTo>
                      <a:pt x="271" y="48"/>
                    </a:lnTo>
                    <a:lnTo>
                      <a:pt x="292" y="96"/>
                    </a:lnTo>
                    <a:lnTo>
                      <a:pt x="313" y="146"/>
                    </a:lnTo>
                    <a:lnTo>
                      <a:pt x="306" y="194"/>
                    </a:lnTo>
                    <a:lnTo>
                      <a:pt x="278" y="242"/>
                    </a:lnTo>
                    <a:lnTo>
                      <a:pt x="269" y="252"/>
                    </a:lnTo>
                    <a:lnTo>
                      <a:pt x="230" y="292"/>
                    </a:lnTo>
                    <a:lnTo>
                      <a:pt x="225" y="296"/>
                    </a:lnTo>
                    <a:lnTo>
                      <a:pt x="181" y="332"/>
                    </a:lnTo>
                    <a:lnTo>
                      <a:pt x="168" y="340"/>
                    </a:lnTo>
                    <a:lnTo>
                      <a:pt x="135" y="365"/>
                    </a:lnTo>
                    <a:lnTo>
                      <a:pt x="98" y="388"/>
                    </a:lnTo>
                    <a:lnTo>
                      <a:pt x="91" y="396"/>
                    </a:lnTo>
                    <a:lnTo>
                      <a:pt x="45" y="419"/>
                    </a:lnTo>
                    <a:lnTo>
                      <a:pt x="0" y="438"/>
                    </a:lnTo>
                    <a:lnTo>
                      <a:pt x="0" y="0"/>
                    </a:lnTo>
                    <a:lnTo>
                      <a:pt x="260" y="0"/>
                    </a:lnTo>
                    <a:close/>
                    <a:moveTo>
                      <a:pt x="595" y="0"/>
                    </a:moveTo>
                    <a:lnTo>
                      <a:pt x="591" y="48"/>
                    </a:lnTo>
                    <a:lnTo>
                      <a:pt x="584" y="60"/>
                    </a:lnTo>
                    <a:lnTo>
                      <a:pt x="549" y="48"/>
                    </a:lnTo>
                    <a:lnTo>
                      <a:pt x="540" y="35"/>
                    </a:lnTo>
                    <a:lnTo>
                      <a:pt x="529" y="0"/>
                    </a:lnTo>
                    <a:lnTo>
                      <a:pt x="595" y="0"/>
                    </a:lnTo>
                    <a:close/>
                    <a:moveTo>
                      <a:pt x="3631" y="584"/>
                    </a:moveTo>
                    <a:lnTo>
                      <a:pt x="3610" y="534"/>
                    </a:lnTo>
                    <a:lnTo>
                      <a:pt x="3595" y="513"/>
                    </a:lnTo>
                    <a:lnTo>
                      <a:pt x="3583" y="486"/>
                    </a:lnTo>
                    <a:lnTo>
                      <a:pt x="3571" y="438"/>
                    </a:lnTo>
                    <a:lnTo>
                      <a:pt x="3572" y="388"/>
                    </a:lnTo>
                    <a:lnTo>
                      <a:pt x="3594" y="340"/>
                    </a:lnTo>
                    <a:lnTo>
                      <a:pt x="3595" y="340"/>
                    </a:lnTo>
                    <a:lnTo>
                      <a:pt x="3640" y="327"/>
                    </a:lnTo>
                    <a:lnTo>
                      <a:pt x="3686" y="325"/>
                    </a:lnTo>
                    <a:lnTo>
                      <a:pt x="3730" y="330"/>
                    </a:lnTo>
                    <a:lnTo>
                      <a:pt x="3774" y="340"/>
                    </a:lnTo>
                    <a:lnTo>
                      <a:pt x="3776" y="340"/>
                    </a:lnTo>
                    <a:lnTo>
                      <a:pt x="3820" y="350"/>
                    </a:lnTo>
                    <a:lnTo>
                      <a:pt x="3866" y="353"/>
                    </a:lnTo>
                    <a:lnTo>
                      <a:pt x="3910" y="353"/>
                    </a:lnTo>
                    <a:lnTo>
                      <a:pt x="3954" y="350"/>
                    </a:lnTo>
                    <a:lnTo>
                      <a:pt x="4000" y="346"/>
                    </a:lnTo>
                    <a:lnTo>
                      <a:pt x="4045" y="342"/>
                    </a:lnTo>
                    <a:lnTo>
                      <a:pt x="4091" y="340"/>
                    </a:lnTo>
                    <a:lnTo>
                      <a:pt x="4096" y="340"/>
                    </a:lnTo>
                    <a:lnTo>
                      <a:pt x="4135" y="338"/>
                    </a:lnTo>
                    <a:lnTo>
                      <a:pt x="4181" y="336"/>
                    </a:lnTo>
                    <a:lnTo>
                      <a:pt x="4225" y="332"/>
                    </a:lnTo>
                    <a:lnTo>
                      <a:pt x="4269" y="325"/>
                    </a:lnTo>
                    <a:lnTo>
                      <a:pt x="4315" y="319"/>
                    </a:lnTo>
                    <a:lnTo>
                      <a:pt x="4359" y="311"/>
                    </a:lnTo>
                    <a:lnTo>
                      <a:pt x="4405" y="307"/>
                    </a:lnTo>
                    <a:lnTo>
                      <a:pt x="4450" y="307"/>
                    </a:lnTo>
                    <a:lnTo>
                      <a:pt x="4494" y="319"/>
                    </a:lnTo>
                    <a:lnTo>
                      <a:pt x="4533" y="340"/>
                    </a:lnTo>
                    <a:lnTo>
                      <a:pt x="4540" y="346"/>
                    </a:lnTo>
                    <a:lnTo>
                      <a:pt x="4575" y="388"/>
                    </a:lnTo>
                    <a:lnTo>
                      <a:pt x="4584" y="417"/>
                    </a:lnTo>
                    <a:lnTo>
                      <a:pt x="4591" y="438"/>
                    </a:lnTo>
                    <a:lnTo>
                      <a:pt x="4602" y="486"/>
                    </a:lnTo>
                    <a:lnTo>
                      <a:pt x="4603" y="534"/>
                    </a:lnTo>
                    <a:lnTo>
                      <a:pt x="4596" y="584"/>
                    </a:lnTo>
                    <a:lnTo>
                      <a:pt x="3631" y="584"/>
                    </a:lnTo>
                    <a:close/>
                  </a:path>
                </a:pathLst>
              </a:custGeom>
              <a:solidFill>
                <a:srgbClr val="E8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89" name="Freeform 41"/>
              <p:cNvSpPr>
                <a:spLocks noEditPoints="1"/>
              </p:cNvSpPr>
              <p:nvPr/>
            </p:nvSpPr>
            <p:spPr bwMode="auto">
              <a:xfrm>
                <a:off x="1611" y="1116"/>
                <a:ext cx="2302" cy="292"/>
              </a:xfrm>
              <a:custGeom>
                <a:avLst/>
                <a:gdLst/>
                <a:ahLst/>
                <a:cxnLst>
                  <a:cxn ang="0">
                    <a:pos x="269" y="44"/>
                  </a:cxn>
                  <a:cxn ang="0">
                    <a:pos x="292" y="96"/>
                  </a:cxn>
                  <a:cxn ang="0">
                    <a:pos x="306" y="194"/>
                  </a:cxn>
                  <a:cxn ang="0">
                    <a:pos x="269" y="252"/>
                  </a:cxn>
                  <a:cxn ang="0">
                    <a:pos x="225" y="296"/>
                  </a:cxn>
                  <a:cxn ang="0">
                    <a:pos x="168" y="340"/>
                  </a:cxn>
                  <a:cxn ang="0">
                    <a:pos x="98" y="388"/>
                  </a:cxn>
                  <a:cxn ang="0">
                    <a:pos x="45" y="419"/>
                  </a:cxn>
                  <a:cxn ang="0">
                    <a:pos x="0" y="0"/>
                  </a:cxn>
                  <a:cxn ang="0">
                    <a:pos x="595" y="0"/>
                  </a:cxn>
                  <a:cxn ang="0">
                    <a:pos x="584" y="60"/>
                  </a:cxn>
                  <a:cxn ang="0">
                    <a:pos x="540" y="35"/>
                  </a:cxn>
                  <a:cxn ang="0">
                    <a:pos x="595" y="0"/>
                  </a:cxn>
                  <a:cxn ang="0">
                    <a:pos x="3610" y="534"/>
                  </a:cxn>
                  <a:cxn ang="0">
                    <a:pos x="3583" y="486"/>
                  </a:cxn>
                  <a:cxn ang="0">
                    <a:pos x="3572" y="388"/>
                  </a:cxn>
                  <a:cxn ang="0">
                    <a:pos x="3595" y="340"/>
                  </a:cxn>
                  <a:cxn ang="0">
                    <a:pos x="3686" y="325"/>
                  </a:cxn>
                  <a:cxn ang="0">
                    <a:pos x="3774" y="340"/>
                  </a:cxn>
                  <a:cxn ang="0">
                    <a:pos x="3820" y="350"/>
                  </a:cxn>
                  <a:cxn ang="0">
                    <a:pos x="3910" y="353"/>
                  </a:cxn>
                  <a:cxn ang="0">
                    <a:pos x="4000" y="346"/>
                  </a:cxn>
                  <a:cxn ang="0">
                    <a:pos x="4091" y="340"/>
                  </a:cxn>
                  <a:cxn ang="0">
                    <a:pos x="4135" y="338"/>
                  </a:cxn>
                  <a:cxn ang="0">
                    <a:pos x="4225" y="332"/>
                  </a:cxn>
                  <a:cxn ang="0">
                    <a:pos x="4315" y="319"/>
                  </a:cxn>
                  <a:cxn ang="0">
                    <a:pos x="4405" y="307"/>
                  </a:cxn>
                  <a:cxn ang="0">
                    <a:pos x="4494" y="319"/>
                  </a:cxn>
                  <a:cxn ang="0">
                    <a:pos x="4540" y="346"/>
                  </a:cxn>
                  <a:cxn ang="0">
                    <a:pos x="4584" y="417"/>
                  </a:cxn>
                  <a:cxn ang="0">
                    <a:pos x="4602" y="486"/>
                  </a:cxn>
                  <a:cxn ang="0">
                    <a:pos x="4596" y="584"/>
                  </a:cxn>
                  <a:cxn ang="0">
                    <a:pos x="236" y="0"/>
                  </a:cxn>
                  <a:cxn ang="0">
                    <a:pos x="250" y="96"/>
                  </a:cxn>
                  <a:cxn ang="0">
                    <a:pos x="228" y="194"/>
                  </a:cxn>
                  <a:cxn ang="0">
                    <a:pos x="181" y="236"/>
                  </a:cxn>
                  <a:cxn ang="0">
                    <a:pos x="135" y="265"/>
                  </a:cxn>
                  <a:cxn ang="0">
                    <a:pos x="83" y="292"/>
                  </a:cxn>
                  <a:cxn ang="0">
                    <a:pos x="0" y="319"/>
                  </a:cxn>
                  <a:cxn ang="0">
                    <a:pos x="236" y="0"/>
                  </a:cxn>
                </a:cxnLst>
                <a:rect l="0" t="0" r="r" b="b"/>
                <a:pathLst>
                  <a:path w="4603" h="584">
                    <a:moveTo>
                      <a:pt x="260" y="0"/>
                    </a:moveTo>
                    <a:lnTo>
                      <a:pt x="269" y="44"/>
                    </a:lnTo>
                    <a:lnTo>
                      <a:pt x="271" y="48"/>
                    </a:lnTo>
                    <a:lnTo>
                      <a:pt x="292" y="96"/>
                    </a:lnTo>
                    <a:lnTo>
                      <a:pt x="313" y="146"/>
                    </a:lnTo>
                    <a:lnTo>
                      <a:pt x="306" y="194"/>
                    </a:lnTo>
                    <a:lnTo>
                      <a:pt x="278" y="242"/>
                    </a:lnTo>
                    <a:lnTo>
                      <a:pt x="269" y="252"/>
                    </a:lnTo>
                    <a:lnTo>
                      <a:pt x="230" y="292"/>
                    </a:lnTo>
                    <a:lnTo>
                      <a:pt x="225" y="296"/>
                    </a:lnTo>
                    <a:lnTo>
                      <a:pt x="181" y="332"/>
                    </a:lnTo>
                    <a:lnTo>
                      <a:pt x="168" y="340"/>
                    </a:lnTo>
                    <a:lnTo>
                      <a:pt x="135" y="365"/>
                    </a:lnTo>
                    <a:lnTo>
                      <a:pt x="98" y="388"/>
                    </a:lnTo>
                    <a:lnTo>
                      <a:pt x="91" y="396"/>
                    </a:lnTo>
                    <a:lnTo>
                      <a:pt x="45" y="419"/>
                    </a:lnTo>
                    <a:lnTo>
                      <a:pt x="0" y="438"/>
                    </a:lnTo>
                    <a:lnTo>
                      <a:pt x="0" y="0"/>
                    </a:lnTo>
                    <a:lnTo>
                      <a:pt x="260" y="0"/>
                    </a:lnTo>
                    <a:close/>
                    <a:moveTo>
                      <a:pt x="595" y="0"/>
                    </a:moveTo>
                    <a:lnTo>
                      <a:pt x="591" y="48"/>
                    </a:lnTo>
                    <a:lnTo>
                      <a:pt x="584" y="60"/>
                    </a:lnTo>
                    <a:lnTo>
                      <a:pt x="549" y="48"/>
                    </a:lnTo>
                    <a:lnTo>
                      <a:pt x="540" y="35"/>
                    </a:lnTo>
                    <a:lnTo>
                      <a:pt x="529" y="0"/>
                    </a:lnTo>
                    <a:lnTo>
                      <a:pt x="595" y="0"/>
                    </a:lnTo>
                    <a:close/>
                    <a:moveTo>
                      <a:pt x="3631" y="584"/>
                    </a:moveTo>
                    <a:lnTo>
                      <a:pt x="3610" y="534"/>
                    </a:lnTo>
                    <a:lnTo>
                      <a:pt x="3595" y="513"/>
                    </a:lnTo>
                    <a:lnTo>
                      <a:pt x="3583" y="486"/>
                    </a:lnTo>
                    <a:lnTo>
                      <a:pt x="3571" y="438"/>
                    </a:lnTo>
                    <a:lnTo>
                      <a:pt x="3572" y="388"/>
                    </a:lnTo>
                    <a:lnTo>
                      <a:pt x="3594" y="340"/>
                    </a:lnTo>
                    <a:lnTo>
                      <a:pt x="3595" y="340"/>
                    </a:lnTo>
                    <a:lnTo>
                      <a:pt x="3640" y="327"/>
                    </a:lnTo>
                    <a:lnTo>
                      <a:pt x="3686" y="325"/>
                    </a:lnTo>
                    <a:lnTo>
                      <a:pt x="3730" y="330"/>
                    </a:lnTo>
                    <a:lnTo>
                      <a:pt x="3774" y="340"/>
                    </a:lnTo>
                    <a:lnTo>
                      <a:pt x="3776" y="340"/>
                    </a:lnTo>
                    <a:lnTo>
                      <a:pt x="3820" y="350"/>
                    </a:lnTo>
                    <a:lnTo>
                      <a:pt x="3866" y="353"/>
                    </a:lnTo>
                    <a:lnTo>
                      <a:pt x="3910" y="353"/>
                    </a:lnTo>
                    <a:lnTo>
                      <a:pt x="3954" y="350"/>
                    </a:lnTo>
                    <a:lnTo>
                      <a:pt x="4000" y="346"/>
                    </a:lnTo>
                    <a:lnTo>
                      <a:pt x="4045" y="342"/>
                    </a:lnTo>
                    <a:lnTo>
                      <a:pt x="4091" y="340"/>
                    </a:lnTo>
                    <a:lnTo>
                      <a:pt x="4096" y="340"/>
                    </a:lnTo>
                    <a:lnTo>
                      <a:pt x="4135" y="338"/>
                    </a:lnTo>
                    <a:lnTo>
                      <a:pt x="4181" y="336"/>
                    </a:lnTo>
                    <a:lnTo>
                      <a:pt x="4225" y="332"/>
                    </a:lnTo>
                    <a:lnTo>
                      <a:pt x="4269" y="325"/>
                    </a:lnTo>
                    <a:lnTo>
                      <a:pt x="4315" y="319"/>
                    </a:lnTo>
                    <a:lnTo>
                      <a:pt x="4359" y="311"/>
                    </a:lnTo>
                    <a:lnTo>
                      <a:pt x="4405" y="307"/>
                    </a:lnTo>
                    <a:lnTo>
                      <a:pt x="4450" y="307"/>
                    </a:lnTo>
                    <a:lnTo>
                      <a:pt x="4494" y="319"/>
                    </a:lnTo>
                    <a:lnTo>
                      <a:pt x="4533" y="340"/>
                    </a:lnTo>
                    <a:lnTo>
                      <a:pt x="4540" y="346"/>
                    </a:lnTo>
                    <a:lnTo>
                      <a:pt x="4575" y="388"/>
                    </a:lnTo>
                    <a:lnTo>
                      <a:pt x="4584" y="417"/>
                    </a:lnTo>
                    <a:lnTo>
                      <a:pt x="4591" y="438"/>
                    </a:lnTo>
                    <a:lnTo>
                      <a:pt x="4602" y="486"/>
                    </a:lnTo>
                    <a:lnTo>
                      <a:pt x="4603" y="534"/>
                    </a:lnTo>
                    <a:lnTo>
                      <a:pt x="4596" y="584"/>
                    </a:lnTo>
                    <a:lnTo>
                      <a:pt x="3631" y="584"/>
                    </a:lnTo>
                    <a:close/>
                    <a:moveTo>
                      <a:pt x="236" y="0"/>
                    </a:moveTo>
                    <a:lnTo>
                      <a:pt x="244" y="48"/>
                    </a:lnTo>
                    <a:lnTo>
                      <a:pt x="250" y="96"/>
                    </a:lnTo>
                    <a:lnTo>
                      <a:pt x="251" y="146"/>
                    </a:lnTo>
                    <a:lnTo>
                      <a:pt x="228" y="194"/>
                    </a:lnTo>
                    <a:lnTo>
                      <a:pt x="225" y="200"/>
                    </a:lnTo>
                    <a:lnTo>
                      <a:pt x="181" y="236"/>
                    </a:lnTo>
                    <a:lnTo>
                      <a:pt x="170" y="242"/>
                    </a:lnTo>
                    <a:lnTo>
                      <a:pt x="135" y="265"/>
                    </a:lnTo>
                    <a:lnTo>
                      <a:pt x="91" y="288"/>
                    </a:lnTo>
                    <a:lnTo>
                      <a:pt x="83" y="292"/>
                    </a:lnTo>
                    <a:lnTo>
                      <a:pt x="45" y="307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0" name="Freeform 42"/>
              <p:cNvSpPr>
                <a:spLocks noEditPoints="1"/>
              </p:cNvSpPr>
              <p:nvPr/>
            </p:nvSpPr>
            <p:spPr bwMode="auto">
              <a:xfrm>
                <a:off x="1611" y="1116"/>
                <a:ext cx="126" cy="159"/>
              </a:xfrm>
              <a:custGeom>
                <a:avLst/>
                <a:gdLst/>
                <a:ahLst/>
                <a:cxnLst>
                  <a:cxn ang="0">
                    <a:pos x="236" y="0"/>
                  </a:cxn>
                  <a:cxn ang="0">
                    <a:pos x="244" y="48"/>
                  </a:cxn>
                  <a:cxn ang="0">
                    <a:pos x="250" y="96"/>
                  </a:cxn>
                  <a:cxn ang="0">
                    <a:pos x="251" y="146"/>
                  </a:cxn>
                  <a:cxn ang="0">
                    <a:pos x="228" y="194"/>
                  </a:cxn>
                  <a:cxn ang="0">
                    <a:pos x="225" y="200"/>
                  </a:cxn>
                  <a:cxn ang="0">
                    <a:pos x="181" y="236"/>
                  </a:cxn>
                  <a:cxn ang="0">
                    <a:pos x="170" y="242"/>
                  </a:cxn>
                  <a:cxn ang="0">
                    <a:pos x="135" y="265"/>
                  </a:cxn>
                  <a:cxn ang="0">
                    <a:pos x="91" y="288"/>
                  </a:cxn>
                  <a:cxn ang="0">
                    <a:pos x="83" y="292"/>
                  </a:cxn>
                  <a:cxn ang="0">
                    <a:pos x="45" y="307"/>
                  </a:cxn>
                  <a:cxn ang="0">
                    <a:pos x="0" y="319"/>
                  </a:cxn>
                  <a:cxn ang="0">
                    <a:pos x="0" y="0"/>
                  </a:cxn>
                  <a:cxn ang="0">
                    <a:pos x="236" y="0"/>
                  </a:cxn>
                  <a:cxn ang="0">
                    <a:pos x="66" y="0"/>
                  </a:cxn>
                  <a:cxn ang="0">
                    <a:pos x="59" y="48"/>
                  </a:cxn>
                  <a:cxn ang="0">
                    <a:pos x="91" y="67"/>
                  </a:cxn>
                  <a:cxn ang="0">
                    <a:pos x="105" y="48"/>
                  </a:cxn>
                  <a:cxn ang="0">
                    <a:pos x="101" y="0"/>
                  </a:cxn>
                  <a:cxn ang="0">
                    <a:pos x="186" y="0"/>
                  </a:cxn>
                  <a:cxn ang="0">
                    <a:pos x="195" y="48"/>
                  </a:cxn>
                  <a:cxn ang="0">
                    <a:pos x="181" y="81"/>
                  </a:cxn>
                  <a:cxn ang="0">
                    <a:pos x="154" y="96"/>
                  </a:cxn>
                  <a:cxn ang="0">
                    <a:pos x="135" y="112"/>
                  </a:cxn>
                  <a:cxn ang="0">
                    <a:pos x="92" y="146"/>
                  </a:cxn>
                  <a:cxn ang="0">
                    <a:pos x="91" y="146"/>
                  </a:cxn>
                  <a:cxn ang="0">
                    <a:pos x="45" y="173"/>
                  </a:cxn>
                  <a:cxn ang="0">
                    <a:pos x="14" y="194"/>
                  </a:cxn>
                  <a:cxn ang="0">
                    <a:pos x="0" y="202"/>
                  </a:cxn>
                  <a:cxn ang="0">
                    <a:pos x="0" y="0"/>
                  </a:cxn>
                  <a:cxn ang="0">
                    <a:pos x="66" y="0"/>
                  </a:cxn>
                </a:cxnLst>
                <a:rect l="0" t="0" r="r" b="b"/>
                <a:pathLst>
                  <a:path w="251" h="319">
                    <a:moveTo>
                      <a:pt x="236" y="0"/>
                    </a:moveTo>
                    <a:lnTo>
                      <a:pt x="244" y="48"/>
                    </a:lnTo>
                    <a:lnTo>
                      <a:pt x="250" y="96"/>
                    </a:lnTo>
                    <a:lnTo>
                      <a:pt x="251" y="146"/>
                    </a:lnTo>
                    <a:lnTo>
                      <a:pt x="228" y="194"/>
                    </a:lnTo>
                    <a:lnTo>
                      <a:pt x="225" y="200"/>
                    </a:lnTo>
                    <a:lnTo>
                      <a:pt x="181" y="236"/>
                    </a:lnTo>
                    <a:lnTo>
                      <a:pt x="170" y="242"/>
                    </a:lnTo>
                    <a:lnTo>
                      <a:pt x="135" y="265"/>
                    </a:lnTo>
                    <a:lnTo>
                      <a:pt x="91" y="288"/>
                    </a:lnTo>
                    <a:lnTo>
                      <a:pt x="83" y="292"/>
                    </a:lnTo>
                    <a:lnTo>
                      <a:pt x="45" y="307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236" y="0"/>
                    </a:lnTo>
                    <a:close/>
                    <a:moveTo>
                      <a:pt x="66" y="0"/>
                    </a:moveTo>
                    <a:lnTo>
                      <a:pt x="59" y="48"/>
                    </a:lnTo>
                    <a:lnTo>
                      <a:pt x="91" y="67"/>
                    </a:lnTo>
                    <a:lnTo>
                      <a:pt x="105" y="48"/>
                    </a:lnTo>
                    <a:lnTo>
                      <a:pt x="101" y="0"/>
                    </a:lnTo>
                    <a:lnTo>
                      <a:pt x="186" y="0"/>
                    </a:lnTo>
                    <a:lnTo>
                      <a:pt x="195" y="48"/>
                    </a:lnTo>
                    <a:lnTo>
                      <a:pt x="181" y="81"/>
                    </a:lnTo>
                    <a:lnTo>
                      <a:pt x="154" y="96"/>
                    </a:lnTo>
                    <a:lnTo>
                      <a:pt x="135" y="112"/>
                    </a:lnTo>
                    <a:lnTo>
                      <a:pt x="92" y="146"/>
                    </a:lnTo>
                    <a:lnTo>
                      <a:pt x="91" y="146"/>
                    </a:lnTo>
                    <a:lnTo>
                      <a:pt x="45" y="173"/>
                    </a:lnTo>
                    <a:lnTo>
                      <a:pt x="14" y="194"/>
                    </a:lnTo>
                    <a:lnTo>
                      <a:pt x="0" y="202"/>
                    </a:lnTo>
                    <a:lnTo>
                      <a:pt x="0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1" name="Freeform 43"/>
              <p:cNvSpPr>
                <a:spLocks/>
              </p:cNvSpPr>
              <p:nvPr/>
            </p:nvSpPr>
            <p:spPr bwMode="auto">
              <a:xfrm>
                <a:off x="1611" y="1116"/>
                <a:ext cx="97" cy="101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59" y="48"/>
                  </a:cxn>
                  <a:cxn ang="0">
                    <a:pos x="91" y="67"/>
                  </a:cxn>
                  <a:cxn ang="0">
                    <a:pos x="105" y="48"/>
                  </a:cxn>
                  <a:cxn ang="0">
                    <a:pos x="101" y="0"/>
                  </a:cxn>
                  <a:cxn ang="0">
                    <a:pos x="186" y="0"/>
                  </a:cxn>
                  <a:cxn ang="0">
                    <a:pos x="195" y="48"/>
                  </a:cxn>
                  <a:cxn ang="0">
                    <a:pos x="181" y="81"/>
                  </a:cxn>
                  <a:cxn ang="0">
                    <a:pos x="154" y="96"/>
                  </a:cxn>
                  <a:cxn ang="0">
                    <a:pos x="135" y="112"/>
                  </a:cxn>
                  <a:cxn ang="0">
                    <a:pos x="92" y="146"/>
                  </a:cxn>
                  <a:cxn ang="0">
                    <a:pos x="91" y="146"/>
                  </a:cxn>
                  <a:cxn ang="0">
                    <a:pos x="45" y="173"/>
                  </a:cxn>
                  <a:cxn ang="0">
                    <a:pos x="14" y="194"/>
                  </a:cxn>
                  <a:cxn ang="0">
                    <a:pos x="0" y="202"/>
                  </a:cxn>
                  <a:cxn ang="0">
                    <a:pos x="0" y="0"/>
                  </a:cxn>
                  <a:cxn ang="0">
                    <a:pos x="66" y="0"/>
                  </a:cxn>
                </a:cxnLst>
                <a:rect l="0" t="0" r="r" b="b"/>
                <a:pathLst>
                  <a:path w="195" h="202">
                    <a:moveTo>
                      <a:pt x="66" y="0"/>
                    </a:moveTo>
                    <a:lnTo>
                      <a:pt x="59" y="48"/>
                    </a:lnTo>
                    <a:lnTo>
                      <a:pt x="91" y="67"/>
                    </a:lnTo>
                    <a:lnTo>
                      <a:pt x="105" y="48"/>
                    </a:lnTo>
                    <a:lnTo>
                      <a:pt x="101" y="0"/>
                    </a:lnTo>
                    <a:lnTo>
                      <a:pt x="186" y="0"/>
                    </a:lnTo>
                    <a:lnTo>
                      <a:pt x="195" y="48"/>
                    </a:lnTo>
                    <a:lnTo>
                      <a:pt x="181" y="81"/>
                    </a:lnTo>
                    <a:lnTo>
                      <a:pt x="154" y="96"/>
                    </a:lnTo>
                    <a:lnTo>
                      <a:pt x="135" y="112"/>
                    </a:lnTo>
                    <a:lnTo>
                      <a:pt x="92" y="146"/>
                    </a:lnTo>
                    <a:lnTo>
                      <a:pt x="91" y="146"/>
                    </a:lnTo>
                    <a:lnTo>
                      <a:pt x="45" y="173"/>
                    </a:lnTo>
                    <a:lnTo>
                      <a:pt x="14" y="194"/>
                    </a:lnTo>
                    <a:lnTo>
                      <a:pt x="0" y="202"/>
                    </a:lnTo>
                    <a:lnTo>
                      <a:pt x="0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2" name="Line 44"/>
              <p:cNvSpPr>
                <a:spLocks noChangeShapeType="1"/>
              </p:cNvSpPr>
              <p:nvPr/>
            </p:nvSpPr>
            <p:spPr bwMode="auto">
              <a:xfrm>
                <a:off x="1611" y="1408"/>
                <a:ext cx="319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3" name="Line 45"/>
              <p:cNvSpPr>
                <a:spLocks noChangeShapeType="1"/>
              </p:cNvSpPr>
              <p:nvPr/>
            </p:nvSpPr>
            <p:spPr bwMode="auto">
              <a:xfrm flipV="1">
                <a:off x="1611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4" name="Line 46"/>
              <p:cNvSpPr>
                <a:spLocks noChangeShapeType="1"/>
              </p:cNvSpPr>
              <p:nvPr/>
            </p:nvSpPr>
            <p:spPr bwMode="auto">
              <a:xfrm flipV="1">
                <a:off x="2060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5" name="Line 47"/>
              <p:cNvSpPr>
                <a:spLocks noChangeShapeType="1"/>
              </p:cNvSpPr>
              <p:nvPr/>
            </p:nvSpPr>
            <p:spPr bwMode="auto">
              <a:xfrm flipV="1">
                <a:off x="2510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6" name="Line 48"/>
              <p:cNvSpPr>
                <a:spLocks noChangeShapeType="1"/>
              </p:cNvSpPr>
              <p:nvPr/>
            </p:nvSpPr>
            <p:spPr bwMode="auto">
              <a:xfrm flipV="1">
                <a:off x="2960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7" name="Line 49"/>
              <p:cNvSpPr>
                <a:spLocks noChangeShapeType="1"/>
              </p:cNvSpPr>
              <p:nvPr/>
            </p:nvSpPr>
            <p:spPr bwMode="auto">
              <a:xfrm flipV="1">
                <a:off x="3409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8" name="Line 50"/>
              <p:cNvSpPr>
                <a:spLocks noChangeShapeType="1"/>
              </p:cNvSpPr>
              <p:nvPr/>
            </p:nvSpPr>
            <p:spPr bwMode="auto">
              <a:xfrm flipV="1">
                <a:off x="3858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099" name="Line 51"/>
              <p:cNvSpPr>
                <a:spLocks noChangeShapeType="1"/>
              </p:cNvSpPr>
              <p:nvPr/>
            </p:nvSpPr>
            <p:spPr bwMode="auto">
              <a:xfrm flipV="1">
                <a:off x="4308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00" name="Line 52"/>
              <p:cNvSpPr>
                <a:spLocks noChangeShapeType="1"/>
              </p:cNvSpPr>
              <p:nvPr/>
            </p:nvSpPr>
            <p:spPr bwMode="auto">
              <a:xfrm flipV="1">
                <a:off x="4757" y="1408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01" name="Rectangle 53"/>
              <p:cNvSpPr>
                <a:spLocks noChangeArrowheads="1"/>
              </p:cNvSpPr>
              <p:nvPr/>
            </p:nvSpPr>
            <p:spPr bwMode="auto">
              <a:xfrm>
                <a:off x="1605" y="1461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it-IT" b="1"/>
              </a:p>
            </p:txBody>
          </p:sp>
          <p:sp>
            <p:nvSpPr>
              <p:cNvPr id="1538102" name="Rectangle 54"/>
              <p:cNvSpPr>
                <a:spLocks noChangeArrowheads="1"/>
              </p:cNvSpPr>
              <p:nvPr/>
            </p:nvSpPr>
            <p:spPr bwMode="auto">
              <a:xfrm>
                <a:off x="2054" y="1461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lang="it-IT" b="1"/>
              </a:p>
            </p:txBody>
          </p:sp>
          <p:sp>
            <p:nvSpPr>
              <p:cNvPr id="1538103" name="Rectangle 55"/>
              <p:cNvSpPr>
                <a:spLocks noChangeArrowheads="1"/>
              </p:cNvSpPr>
              <p:nvPr/>
            </p:nvSpPr>
            <p:spPr bwMode="auto">
              <a:xfrm>
                <a:off x="2482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10</a:t>
                </a:r>
                <a:endParaRPr lang="it-IT" b="1"/>
              </a:p>
            </p:txBody>
          </p:sp>
          <p:sp>
            <p:nvSpPr>
              <p:cNvPr id="1538104" name="Rectangle 56"/>
              <p:cNvSpPr>
                <a:spLocks noChangeArrowheads="1"/>
              </p:cNvSpPr>
              <p:nvPr/>
            </p:nvSpPr>
            <p:spPr bwMode="auto">
              <a:xfrm>
                <a:off x="2931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15</a:t>
                </a:r>
                <a:endParaRPr lang="it-IT" b="1"/>
              </a:p>
            </p:txBody>
          </p:sp>
          <p:sp>
            <p:nvSpPr>
              <p:cNvPr id="1538105" name="Rectangle 57"/>
              <p:cNvSpPr>
                <a:spLocks noChangeArrowheads="1"/>
              </p:cNvSpPr>
              <p:nvPr/>
            </p:nvSpPr>
            <p:spPr bwMode="auto">
              <a:xfrm>
                <a:off x="3381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20</a:t>
                </a:r>
                <a:endParaRPr lang="it-IT" b="1"/>
              </a:p>
            </p:txBody>
          </p:sp>
          <p:sp>
            <p:nvSpPr>
              <p:cNvPr id="1538106" name="Rectangle 58"/>
              <p:cNvSpPr>
                <a:spLocks noChangeArrowheads="1"/>
              </p:cNvSpPr>
              <p:nvPr/>
            </p:nvSpPr>
            <p:spPr bwMode="auto">
              <a:xfrm>
                <a:off x="3830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25</a:t>
                </a:r>
                <a:endParaRPr lang="it-IT" b="1"/>
              </a:p>
            </p:txBody>
          </p:sp>
          <p:sp>
            <p:nvSpPr>
              <p:cNvPr id="1538107" name="Rectangle 59"/>
              <p:cNvSpPr>
                <a:spLocks noChangeArrowheads="1"/>
              </p:cNvSpPr>
              <p:nvPr/>
            </p:nvSpPr>
            <p:spPr bwMode="auto">
              <a:xfrm>
                <a:off x="4279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30</a:t>
                </a:r>
                <a:endParaRPr lang="it-IT" b="1"/>
              </a:p>
            </p:txBody>
          </p:sp>
          <p:sp>
            <p:nvSpPr>
              <p:cNvPr id="1538108" name="Rectangle 60"/>
              <p:cNvSpPr>
                <a:spLocks noChangeArrowheads="1"/>
              </p:cNvSpPr>
              <p:nvPr/>
            </p:nvSpPr>
            <p:spPr bwMode="auto">
              <a:xfrm>
                <a:off x="4729" y="14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35</a:t>
                </a:r>
                <a:endParaRPr lang="it-IT" b="1"/>
              </a:p>
            </p:txBody>
          </p:sp>
          <p:sp>
            <p:nvSpPr>
              <p:cNvPr id="1538109" name="Line 61"/>
              <p:cNvSpPr>
                <a:spLocks noChangeShapeType="1"/>
              </p:cNvSpPr>
              <p:nvPr/>
            </p:nvSpPr>
            <p:spPr bwMode="auto">
              <a:xfrm>
                <a:off x="1611" y="1116"/>
                <a:ext cx="319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0" name="Line 62"/>
              <p:cNvSpPr>
                <a:spLocks noChangeShapeType="1"/>
              </p:cNvSpPr>
              <p:nvPr/>
            </p:nvSpPr>
            <p:spPr bwMode="auto">
              <a:xfrm flipV="1">
                <a:off x="1611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1" name="Line 63"/>
              <p:cNvSpPr>
                <a:spLocks noChangeShapeType="1"/>
              </p:cNvSpPr>
              <p:nvPr/>
            </p:nvSpPr>
            <p:spPr bwMode="auto">
              <a:xfrm flipV="1">
                <a:off x="2060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2" name="Line 64"/>
              <p:cNvSpPr>
                <a:spLocks noChangeShapeType="1"/>
              </p:cNvSpPr>
              <p:nvPr/>
            </p:nvSpPr>
            <p:spPr bwMode="auto">
              <a:xfrm flipV="1">
                <a:off x="2510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3" name="Line 65"/>
              <p:cNvSpPr>
                <a:spLocks noChangeShapeType="1"/>
              </p:cNvSpPr>
              <p:nvPr/>
            </p:nvSpPr>
            <p:spPr bwMode="auto">
              <a:xfrm flipV="1">
                <a:off x="2960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4" name="Line 66"/>
              <p:cNvSpPr>
                <a:spLocks noChangeShapeType="1"/>
              </p:cNvSpPr>
              <p:nvPr/>
            </p:nvSpPr>
            <p:spPr bwMode="auto">
              <a:xfrm flipV="1">
                <a:off x="3409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5" name="Line 67"/>
              <p:cNvSpPr>
                <a:spLocks noChangeShapeType="1"/>
              </p:cNvSpPr>
              <p:nvPr/>
            </p:nvSpPr>
            <p:spPr bwMode="auto">
              <a:xfrm flipV="1">
                <a:off x="3858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6" name="Line 68"/>
              <p:cNvSpPr>
                <a:spLocks noChangeShapeType="1"/>
              </p:cNvSpPr>
              <p:nvPr/>
            </p:nvSpPr>
            <p:spPr bwMode="auto">
              <a:xfrm flipV="1">
                <a:off x="4308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7" name="Line 69"/>
              <p:cNvSpPr>
                <a:spLocks noChangeShapeType="1"/>
              </p:cNvSpPr>
              <p:nvPr/>
            </p:nvSpPr>
            <p:spPr bwMode="auto">
              <a:xfrm flipV="1">
                <a:off x="4757" y="1073"/>
                <a:ext cx="1" cy="4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8" name="Line 70"/>
              <p:cNvSpPr>
                <a:spLocks noChangeShapeType="1"/>
              </p:cNvSpPr>
              <p:nvPr/>
            </p:nvSpPr>
            <p:spPr bwMode="auto">
              <a:xfrm flipV="1">
                <a:off x="1611" y="1116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19" name="Line 71"/>
              <p:cNvSpPr>
                <a:spLocks noChangeShapeType="1"/>
              </p:cNvSpPr>
              <p:nvPr/>
            </p:nvSpPr>
            <p:spPr bwMode="auto">
              <a:xfrm flipH="1">
                <a:off x="1571" y="1408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0" name="Line 72"/>
              <p:cNvSpPr>
                <a:spLocks noChangeShapeType="1"/>
              </p:cNvSpPr>
              <p:nvPr/>
            </p:nvSpPr>
            <p:spPr bwMode="auto">
              <a:xfrm flipH="1">
                <a:off x="1571" y="1310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1" name="Line 73"/>
              <p:cNvSpPr>
                <a:spLocks noChangeShapeType="1"/>
              </p:cNvSpPr>
              <p:nvPr/>
            </p:nvSpPr>
            <p:spPr bwMode="auto">
              <a:xfrm flipH="1">
                <a:off x="1571" y="1213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2" name="Line 74"/>
              <p:cNvSpPr>
                <a:spLocks noChangeShapeType="1"/>
              </p:cNvSpPr>
              <p:nvPr/>
            </p:nvSpPr>
            <p:spPr bwMode="auto">
              <a:xfrm flipH="1">
                <a:off x="1571" y="1116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3" name="Rectangle 75"/>
              <p:cNvSpPr>
                <a:spLocks noChangeArrowheads="1"/>
              </p:cNvSpPr>
              <p:nvPr/>
            </p:nvSpPr>
            <p:spPr bwMode="auto">
              <a:xfrm>
                <a:off x="1511" y="1365"/>
                <a:ext cx="71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-3</a:t>
                </a:r>
                <a:endParaRPr lang="it-IT" b="1"/>
              </a:p>
            </p:txBody>
          </p:sp>
          <p:sp>
            <p:nvSpPr>
              <p:cNvPr id="1538124" name="Rectangle 76"/>
              <p:cNvSpPr>
                <a:spLocks noChangeArrowheads="1"/>
              </p:cNvSpPr>
              <p:nvPr/>
            </p:nvSpPr>
            <p:spPr bwMode="auto">
              <a:xfrm>
                <a:off x="1511" y="1267"/>
                <a:ext cx="71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-2</a:t>
                </a:r>
                <a:endParaRPr lang="it-IT" b="1"/>
              </a:p>
            </p:txBody>
          </p:sp>
          <p:sp>
            <p:nvSpPr>
              <p:cNvPr id="1538125" name="Rectangle 77"/>
              <p:cNvSpPr>
                <a:spLocks noChangeArrowheads="1"/>
              </p:cNvSpPr>
              <p:nvPr/>
            </p:nvSpPr>
            <p:spPr bwMode="auto">
              <a:xfrm>
                <a:off x="1511" y="1170"/>
                <a:ext cx="71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-1</a:t>
                </a:r>
                <a:endParaRPr lang="it-IT" b="1"/>
              </a:p>
            </p:txBody>
          </p:sp>
          <p:sp>
            <p:nvSpPr>
              <p:cNvPr id="1538126" name="Rectangle 78"/>
              <p:cNvSpPr>
                <a:spLocks noChangeArrowheads="1"/>
              </p:cNvSpPr>
              <p:nvPr/>
            </p:nvSpPr>
            <p:spPr bwMode="auto">
              <a:xfrm>
                <a:off x="1537" y="1072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sz="100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it-IT" b="1"/>
              </a:p>
            </p:txBody>
          </p:sp>
          <p:sp>
            <p:nvSpPr>
              <p:cNvPr id="1538127" name="Line 79"/>
              <p:cNvSpPr>
                <a:spLocks noChangeShapeType="1"/>
              </p:cNvSpPr>
              <p:nvPr/>
            </p:nvSpPr>
            <p:spPr bwMode="auto">
              <a:xfrm flipV="1">
                <a:off x="4802" y="1116"/>
                <a:ext cx="1" cy="2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8" name="Line 80"/>
              <p:cNvSpPr>
                <a:spLocks noChangeShapeType="1"/>
              </p:cNvSpPr>
              <p:nvPr/>
            </p:nvSpPr>
            <p:spPr bwMode="auto">
              <a:xfrm flipH="1">
                <a:off x="4802" y="1408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29" name="Line 81"/>
              <p:cNvSpPr>
                <a:spLocks noChangeShapeType="1"/>
              </p:cNvSpPr>
              <p:nvPr/>
            </p:nvSpPr>
            <p:spPr bwMode="auto">
              <a:xfrm flipH="1">
                <a:off x="4802" y="1310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30" name="Line 82"/>
              <p:cNvSpPr>
                <a:spLocks noChangeShapeType="1"/>
              </p:cNvSpPr>
              <p:nvPr/>
            </p:nvSpPr>
            <p:spPr bwMode="auto">
              <a:xfrm flipH="1">
                <a:off x="4802" y="1213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131" name="Line 83"/>
              <p:cNvSpPr>
                <a:spLocks noChangeShapeType="1"/>
              </p:cNvSpPr>
              <p:nvPr/>
            </p:nvSpPr>
            <p:spPr bwMode="auto">
              <a:xfrm flipH="1">
                <a:off x="4802" y="1116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" name="Group 307"/>
            <p:cNvGrpSpPr>
              <a:grpSpLocks/>
            </p:cNvGrpSpPr>
            <p:nvPr/>
          </p:nvGrpSpPr>
          <p:grpSpPr bwMode="auto">
            <a:xfrm>
              <a:off x="1531" y="488"/>
              <a:ext cx="197" cy="192"/>
              <a:chOff x="1531" y="488"/>
              <a:chExt cx="197" cy="192"/>
            </a:xfrm>
          </p:grpSpPr>
          <p:sp>
            <p:nvSpPr>
              <p:cNvPr id="1538351" name="Freeform 303"/>
              <p:cNvSpPr>
                <a:spLocks/>
              </p:cNvSpPr>
              <p:nvPr/>
            </p:nvSpPr>
            <p:spPr bwMode="auto">
              <a:xfrm rot="106038">
                <a:off x="1531" y="488"/>
                <a:ext cx="191" cy="192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192" y="48"/>
                  </a:cxn>
                  <a:cxn ang="0">
                    <a:pos x="192" y="144"/>
                  </a:cxn>
                  <a:cxn ang="0">
                    <a:pos x="144" y="192"/>
                  </a:cxn>
                  <a:cxn ang="0">
                    <a:pos x="48" y="192"/>
                  </a:cxn>
                  <a:cxn ang="0">
                    <a:pos x="0" y="192"/>
                  </a:cxn>
                  <a:cxn ang="0">
                    <a:pos x="96" y="0"/>
                  </a:cxn>
                </a:cxnLst>
                <a:rect l="0" t="0" r="r" b="b"/>
                <a:pathLst>
                  <a:path w="192" h="192">
                    <a:moveTo>
                      <a:pt x="96" y="0"/>
                    </a:moveTo>
                    <a:lnTo>
                      <a:pt x="192" y="48"/>
                    </a:lnTo>
                    <a:lnTo>
                      <a:pt x="192" y="144"/>
                    </a:lnTo>
                    <a:lnTo>
                      <a:pt x="144" y="192"/>
                    </a:lnTo>
                    <a:lnTo>
                      <a:pt x="48" y="192"/>
                    </a:lnTo>
                    <a:lnTo>
                      <a:pt x="0" y="19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354" name="Line 306"/>
              <p:cNvSpPr>
                <a:spLocks noChangeShapeType="1"/>
              </p:cNvSpPr>
              <p:nvPr/>
            </p:nvSpPr>
            <p:spPr bwMode="auto">
              <a:xfrm>
                <a:off x="1632" y="50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38357" name="Rectangle 309"/>
          <p:cNvSpPr>
            <a:spLocks noChangeArrowheads="1"/>
          </p:cNvSpPr>
          <p:nvPr/>
        </p:nvSpPr>
        <p:spPr bwMode="auto">
          <a:xfrm>
            <a:off x="5410200" y="838200"/>
            <a:ext cx="3224213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00FF"/>
                </a:solidFill>
              </a:rPr>
              <a:t>2D ERT </a:t>
            </a:r>
          </a:p>
          <a:p>
            <a:r>
              <a:rPr lang="it-IT" sz="1800" b="1">
                <a:solidFill>
                  <a:srgbClr val="FF0000"/>
                </a:solidFill>
              </a:rPr>
              <a:t> Resistivity ratio </a:t>
            </a:r>
          </a:p>
          <a:p>
            <a:r>
              <a:rPr lang="it-IT" sz="1800" b="1">
                <a:solidFill>
                  <a:srgbClr val="FF0000"/>
                </a:solidFill>
              </a:rPr>
              <a:t>inversion w.r.t. background</a:t>
            </a:r>
          </a:p>
        </p:txBody>
      </p:sp>
      <p:grpSp>
        <p:nvGrpSpPr>
          <p:cNvPr id="10" name="Group 312"/>
          <p:cNvGrpSpPr>
            <a:grpSpLocks/>
          </p:cNvGrpSpPr>
          <p:nvPr/>
        </p:nvGrpSpPr>
        <p:grpSpPr bwMode="auto">
          <a:xfrm>
            <a:off x="203200" y="4191000"/>
            <a:ext cx="2667000" cy="2628900"/>
            <a:chOff x="128" y="2640"/>
            <a:chExt cx="1680" cy="1656"/>
          </a:xfrm>
        </p:grpSpPr>
        <p:grpSp>
          <p:nvGrpSpPr>
            <p:cNvPr id="11" name="Group 313"/>
            <p:cNvGrpSpPr>
              <a:grpSpLocks/>
            </p:cNvGrpSpPr>
            <p:nvPr/>
          </p:nvGrpSpPr>
          <p:grpSpPr bwMode="auto">
            <a:xfrm>
              <a:off x="336" y="2712"/>
              <a:ext cx="1377" cy="1425"/>
              <a:chOff x="336" y="2712"/>
              <a:chExt cx="1377" cy="1425"/>
            </a:xfrm>
          </p:grpSpPr>
          <p:sp>
            <p:nvSpPr>
              <p:cNvPr id="1538362" name="Line 314"/>
              <p:cNvSpPr>
                <a:spLocks noChangeShapeType="1"/>
              </p:cNvSpPr>
              <p:nvPr/>
            </p:nvSpPr>
            <p:spPr bwMode="auto">
              <a:xfrm>
                <a:off x="336" y="3541"/>
                <a:ext cx="513" cy="211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363" name="Oval 315"/>
              <p:cNvSpPr>
                <a:spLocks noChangeArrowheads="1"/>
              </p:cNvSpPr>
              <p:nvPr/>
            </p:nvSpPr>
            <p:spPr bwMode="auto">
              <a:xfrm>
                <a:off x="945" y="3825"/>
                <a:ext cx="31" cy="25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4" name="Rectangle 316"/>
              <p:cNvSpPr>
                <a:spLocks noChangeArrowheads="1"/>
              </p:cNvSpPr>
              <p:nvPr/>
            </p:nvSpPr>
            <p:spPr bwMode="auto">
              <a:xfrm>
                <a:off x="933" y="3814"/>
                <a:ext cx="59" cy="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5" name="Rectangle 317"/>
              <p:cNvSpPr>
                <a:spLocks noChangeArrowheads="1"/>
              </p:cNvSpPr>
              <p:nvPr/>
            </p:nvSpPr>
            <p:spPr bwMode="auto">
              <a:xfrm>
                <a:off x="945" y="3196"/>
                <a:ext cx="32" cy="64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6" name="Oval 318"/>
              <p:cNvSpPr>
                <a:spLocks noChangeArrowheads="1"/>
              </p:cNvSpPr>
              <p:nvPr/>
            </p:nvSpPr>
            <p:spPr bwMode="auto">
              <a:xfrm>
                <a:off x="944" y="3179"/>
                <a:ext cx="31" cy="24"/>
              </a:xfrm>
              <a:prstGeom prst="ellipse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7" name="Oval 319"/>
              <p:cNvSpPr>
                <a:spLocks noChangeArrowheads="1"/>
              </p:cNvSpPr>
              <p:nvPr/>
            </p:nvSpPr>
            <p:spPr bwMode="auto">
              <a:xfrm>
                <a:off x="982" y="4035"/>
                <a:ext cx="31" cy="24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8" name="Rectangle 320"/>
              <p:cNvSpPr>
                <a:spLocks noChangeArrowheads="1"/>
              </p:cNvSpPr>
              <p:nvPr/>
            </p:nvSpPr>
            <p:spPr bwMode="auto">
              <a:xfrm>
                <a:off x="969" y="4023"/>
                <a:ext cx="59" cy="2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69" name="Rectangle 321"/>
              <p:cNvSpPr>
                <a:spLocks noChangeArrowheads="1"/>
              </p:cNvSpPr>
              <p:nvPr/>
            </p:nvSpPr>
            <p:spPr bwMode="auto">
              <a:xfrm>
                <a:off x="982" y="3405"/>
                <a:ext cx="31" cy="643"/>
              </a:xfrm>
              <a:prstGeom prst="rect">
                <a:avLst/>
              </a:prstGeom>
              <a:solidFill>
                <a:srgbClr val="C0C0C0">
                  <a:alpha val="50000"/>
                </a:srgbClr>
              </a:solidFill>
              <a:ln w="952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0" name="Oval 322"/>
              <p:cNvSpPr>
                <a:spLocks noChangeArrowheads="1"/>
              </p:cNvSpPr>
              <p:nvPr/>
            </p:nvSpPr>
            <p:spPr bwMode="auto">
              <a:xfrm>
                <a:off x="981" y="3388"/>
                <a:ext cx="31" cy="24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1" name="Oval 323"/>
              <p:cNvSpPr>
                <a:spLocks noChangeArrowheads="1"/>
              </p:cNvSpPr>
              <p:nvPr/>
            </p:nvSpPr>
            <p:spPr bwMode="auto">
              <a:xfrm>
                <a:off x="660" y="3899"/>
                <a:ext cx="31" cy="24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2" name="Rectangle 324"/>
              <p:cNvSpPr>
                <a:spLocks noChangeArrowheads="1"/>
              </p:cNvSpPr>
              <p:nvPr/>
            </p:nvSpPr>
            <p:spPr bwMode="auto">
              <a:xfrm>
                <a:off x="646" y="3887"/>
                <a:ext cx="60" cy="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3" name="Rectangle 325"/>
              <p:cNvSpPr>
                <a:spLocks noChangeArrowheads="1"/>
              </p:cNvSpPr>
              <p:nvPr/>
            </p:nvSpPr>
            <p:spPr bwMode="auto">
              <a:xfrm>
                <a:off x="660" y="3269"/>
                <a:ext cx="31" cy="642"/>
              </a:xfrm>
              <a:prstGeom prst="rect">
                <a:avLst/>
              </a:prstGeom>
              <a:solidFill>
                <a:srgbClr val="C0C0C0">
                  <a:alpha val="50000"/>
                </a:srgbClr>
              </a:solidFill>
              <a:ln w="9525" algn="ctr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4" name="Oval 326"/>
              <p:cNvSpPr>
                <a:spLocks noChangeArrowheads="1"/>
              </p:cNvSpPr>
              <p:nvPr/>
            </p:nvSpPr>
            <p:spPr bwMode="auto">
              <a:xfrm>
                <a:off x="659" y="3252"/>
                <a:ext cx="31" cy="24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5" name="Oval 327"/>
              <p:cNvSpPr>
                <a:spLocks noChangeArrowheads="1"/>
              </p:cNvSpPr>
              <p:nvPr/>
            </p:nvSpPr>
            <p:spPr bwMode="auto">
              <a:xfrm>
                <a:off x="602" y="3323"/>
                <a:ext cx="31" cy="24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6" name="Oval 328"/>
              <p:cNvSpPr>
                <a:spLocks noChangeArrowheads="1"/>
              </p:cNvSpPr>
              <p:nvPr/>
            </p:nvSpPr>
            <p:spPr bwMode="auto">
              <a:xfrm>
                <a:off x="539" y="3392"/>
                <a:ext cx="33" cy="27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7" name="Oval 329"/>
              <p:cNvSpPr>
                <a:spLocks noChangeArrowheads="1"/>
              </p:cNvSpPr>
              <p:nvPr/>
            </p:nvSpPr>
            <p:spPr bwMode="auto">
              <a:xfrm>
                <a:off x="608" y="3569"/>
                <a:ext cx="33" cy="27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8" name="Oval 330"/>
              <p:cNvSpPr>
                <a:spLocks noChangeArrowheads="1"/>
              </p:cNvSpPr>
              <p:nvPr/>
            </p:nvSpPr>
            <p:spPr bwMode="auto">
              <a:xfrm>
                <a:off x="724" y="3181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79" name="Oval 331"/>
              <p:cNvSpPr>
                <a:spLocks noChangeArrowheads="1"/>
              </p:cNvSpPr>
              <p:nvPr/>
            </p:nvSpPr>
            <p:spPr bwMode="auto">
              <a:xfrm>
                <a:off x="786" y="3113"/>
                <a:ext cx="34" cy="27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0" name="Oval 332"/>
              <p:cNvSpPr>
                <a:spLocks noChangeArrowheads="1"/>
              </p:cNvSpPr>
              <p:nvPr/>
            </p:nvSpPr>
            <p:spPr bwMode="auto">
              <a:xfrm>
                <a:off x="863" y="3146"/>
                <a:ext cx="34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1" name="Oval 333"/>
              <p:cNvSpPr>
                <a:spLocks noChangeArrowheads="1"/>
              </p:cNvSpPr>
              <p:nvPr/>
            </p:nvSpPr>
            <p:spPr bwMode="auto">
              <a:xfrm>
                <a:off x="802" y="3216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2" name="Oval 334"/>
              <p:cNvSpPr>
                <a:spLocks noChangeArrowheads="1"/>
              </p:cNvSpPr>
              <p:nvPr/>
            </p:nvSpPr>
            <p:spPr bwMode="auto">
              <a:xfrm>
                <a:off x="740" y="3286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3" name="Oval 335"/>
              <p:cNvSpPr>
                <a:spLocks noChangeArrowheads="1"/>
              </p:cNvSpPr>
              <p:nvPr/>
            </p:nvSpPr>
            <p:spPr bwMode="auto">
              <a:xfrm>
                <a:off x="825" y="3320"/>
                <a:ext cx="33" cy="27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4" name="Oval 336"/>
              <p:cNvSpPr>
                <a:spLocks noChangeArrowheads="1"/>
              </p:cNvSpPr>
              <p:nvPr/>
            </p:nvSpPr>
            <p:spPr bwMode="auto">
              <a:xfrm>
                <a:off x="884" y="3254"/>
                <a:ext cx="34" cy="2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5" name="Oval 337"/>
              <p:cNvSpPr>
                <a:spLocks noChangeArrowheads="1"/>
              </p:cNvSpPr>
              <p:nvPr/>
            </p:nvSpPr>
            <p:spPr bwMode="auto">
              <a:xfrm>
                <a:off x="898" y="3352"/>
                <a:ext cx="34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6" name="Oval 338"/>
              <p:cNvSpPr>
                <a:spLocks noChangeArrowheads="1"/>
              </p:cNvSpPr>
              <p:nvPr/>
            </p:nvSpPr>
            <p:spPr bwMode="auto">
              <a:xfrm>
                <a:off x="838" y="3422"/>
                <a:ext cx="34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7" name="Oval 339"/>
              <p:cNvSpPr>
                <a:spLocks noChangeArrowheads="1"/>
              </p:cNvSpPr>
              <p:nvPr/>
            </p:nvSpPr>
            <p:spPr bwMode="auto">
              <a:xfrm>
                <a:off x="762" y="3390"/>
                <a:ext cx="35" cy="2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8" name="Oval 340"/>
              <p:cNvSpPr>
                <a:spLocks noChangeArrowheads="1"/>
              </p:cNvSpPr>
              <p:nvPr/>
            </p:nvSpPr>
            <p:spPr bwMode="auto">
              <a:xfrm>
                <a:off x="778" y="3492"/>
                <a:ext cx="35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89" name="Oval 341"/>
              <p:cNvSpPr>
                <a:spLocks noChangeArrowheads="1"/>
              </p:cNvSpPr>
              <p:nvPr/>
            </p:nvSpPr>
            <p:spPr bwMode="auto">
              <a:xfrm>
                <a:off x="854" y="3527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0" name="Oval 342"/>
              <p:cNvSpPr>
                <a:spLocks noChangeArrowheads="1"/>
              </p:cNvSpPr>
              <p:nvPr/>
            </p:nvSpPr>
            <p:spPr bwMode="auto">
              <a:xfrm>
                <a:off x="1037" y="3318"/>
                <a:ext cx="34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1" name="Oval 343"/>
              <p:cNvSpPr>
                <a:spLocks noChangeArrowheads="1"/>
              </p:cNvSpPr>
              <p:nvPr/>
            </p:nvSpPr>
            <p:spPr bwMode="auto">
              <a:xfrm>
                <a:off x="1100" y="3249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2" name="Oval 344"/>
              <p:cNvSpPr>
                <a:spLocks noChangeArrowheads="1"/>
              </p:cNvSpPr>
              <p:nvPr/>
            </p:nvSpPr>
            <p:spPr bwMode="auto">
              <a:xfrm>
                <a:off x="1019" y="3214"/>
                <a:ext cx="35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3" name="Oval 345"/>
              <p:cNvSpPr>
                <a:spLocks noChangeArrowheads="1"/>
              </p:cNvSpPr>
              <p:nvPr/>
            </p:nvSpPr>
            <p:spPr bwMode="auto">
              <a:xfrm>
                <a:off x="1001" y="3115"/>
                <a:ext cx="33" cy="27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4" name="Oval 346"/>
              <p:cNvSpPr>
                <a:spLocks noChangeArrowheads="1"/>
              </p:cNvSpPr>
              <p:nvPr/>
            </p:nvSpPr>
            <p:spPr bwMode="auto">
              <a:xfrm>
                <a:off x="702" y="4111"/>
                <a:ext cx="31" cy="24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5" name="Rectangle 347"/>
              <p:cNvSpPr>
                <a:spLocks noChangeArrowheads="1"/>
              </p:cNvSpPr>
              <p:nvPr/>
            </p:nvSpPr>
            <p:spPr bwMode="auto">
              <a:xfrm>
                <a:off x="689" y="4100"/>
                <a:ext cx="59" cy="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6" name="Rectangle 348"/>
              <p:cNvSpPr>
                <a:spLocks noChangeArrowheads="1"/>
              </p:cNvSpPr>
              <p:nvPr/>
            </p:nvSpPr>
            <p:spPr bwMode="auto">
              <a:xfrm>
                <a:off x="702" y="3482"/>
                <a:ext cx="31" cy="64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7" name="Oval 349"/>
              <p:cNvSpPr>
                <a:spLocks noChangeArrowheads="1"/>
              </p:cNvSpPr>
              <p:nvPr/>
            </p:nvSpPr>
            <p:spPr bwMode="auto">
              <a:xfrm>
                <a:off x="701" y="3465"/>
                <a:ext cx="31" cy="23"/>
              </a:xfrm>
              <a:prstGeom prst="ellipse">
                <a:avLst/>
              </a:prstGeom>
              <a:solidFill>
                <a:schemeClr val="accent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398" name="Freeform 350"/>
              <p:cNvSpPr>
                <a:spLocks/>
              </p:cNvSpPr>
              <p:nvPr/>
            </p:nvSpPr>
            <p:spPr bwMode="auto">
              <a:xfrm>
                <a:off x="942" y="3294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399" name="Freeform 351"/>
              <p:cNvSpPr>
                <a:spLocks/>
              </p:cNvSpPr>
              <p:nvPr/>
            </p:nvSpPr>
            <p:spPr bwMode="auto">
              <a:xfrm>
                <a:off x="942" y="3239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0" name="Freeform 352"/>
              <p:cNvSpPr>
                <a:spLocks/>
              </p:cNvSpPr>
              <p:nvPr/>
            </p:nvSpPr>
            <p:spPr bwMode="auto">
              <a:xfrm>
                <a:off x="942" y="3347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1" name="Freeform 353"/>
              <p:cNvSpPr>
                <a:spLocks/>
              </p:cNvSpPr>
              <p:nvPr/>
            </p:nvSpPr>
            <p:spPr bwMode="auto">
              <a:xfrm>
                <a:off x="942" y="3451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2" name="Freeform 354"/>
              <p:cNvSpPr>
                <a:spLocks/>
              </p:cNvSpPr>
              <p:nvPr/>
            </p:nvSpPr>
            <p:spPr bwMode="auto">
              <a:xfrm>
                <a:off x="942" y="3399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3" name="Freeform 355"/>
              <p:cNvSpPr>
                <a:spLocks/>
              </p:cNvSpPr>
              <p:nvPr/>
            </p:nvSpPr>
            <p:spPr bwMode="auto">
              <a:xfrm>
                <a:off x="942" y="3509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4" name="Freeform 356"/>
              <p:cNvSpPr>
                <a:spLocks/>
              </p:cNvSpPr>
              <p:nvPr/>
            </p:nvSpPr>
            <p:spPr bwMode="auto">
              <a:xfrm>
                <a:off x="942" y="3623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5" name="Freeform 357"/>
              <p:cNvSpPr>
                <a:spLocks/>
              </p:cNvSpPr>
              <p:nvPr/>
            </p:nvSpPr>
            <p:spPr bwMode="auto">
              <a:xfrm>
                <a:off x="942" y="3568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6" name="Freeform 358"/>
              <p:cNvSpPr>
                <a:spLocks/>
              </p:cNvSpPr>
              <p:nvPr/>
            </p:nvSpPr>
            <p:spPr bwMode="auto">
              <a:xfrm>
                <a:off x="942" y="3673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7" name="Freeform 359"/>
              <p:cNvSpPr>
                <a:spLocks/>
              </p:cNvSpPr>
              <p:nvPr/>
            </p:nvSpPr>
            <p:spPr bwMode="auto">
              <a:xfrm>
                <a:off x="942" y="3780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8" name="Freeform 360"/>
              <p:cNvSpPr>
                <a:spLocks/>
              </p:cNvSpPr>
              <p:nvPr/>
            </p:nvSpPr>
            <p:spPr bwMode="auto">
              <a:xfrm>
                <a:off x="942" y="3725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09" name="Freeform 361"/>
              <p:cNvSpPr>
                <a:spLocks/>
              </p:cNvSpPr>
              <p:nvPr/>
            </p:nvSpPr>
            <p:spPr bwMode="auto">
              <a:xfrm>
                <a:off x="942" y="3830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0" name="Freeform 362"/>
              <p:cNvSpPr>
                <a:spLocks/>
              </p:cNvSpPr>
              <p:nvPr/>
            </p:nvSpPr>
            <p:spPr bwMode="auto">
              <a:xfrm>
                <a:off x="702" y="3580"/>
                <a:ext cx="3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1" name="Freeform 363"/>
              <p:cNvSpPr>
                <a:spLocks/>
              </p:cNvSpPr>
              <p:nvPr/>
            </p:nvSpPr>
            <p:spPr bwMode="auto">
              <a:xfrm>
                <a:off x="702" y="3525"/>
                <a:ext cx="31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2" name="Freeform 364"/>
              <p:cNvSpPr>
                <a:spLocks/>
              </p:cNvSpPr>
              <p:nvPr/>
            </p:nvSpPr>
            <p:spPr bwMode="auto">
              <a:xfrm>
                <a:off x="702" y="3632"/>
                <a:ext cx="31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3" name="Freeform 365"/>
              <p:cNvSpPr>
                <a:spLocks/>
              </p:cNvSpPr>
              <p:nvPr/>
            </p:nvSpPr>
            <p:spPr bwMode="auto">
              <a:xfrm>
                <a:off x="702" y="3736"/>
                <a:ext cx="3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4" name="Freeform 366"/>
              <p:cNvSpPr>
                <a:spLocks/>
              </p:cNvSpPr>
              <p:nvPr/>
            </p:nvSpPr>
            <p:spPr bwMode="auto">
              <a:xfrm>
                <a:off x="702" y="3685"/>
                <a:ext cx="3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5" name="Freeform 367"/>
              <p:cNvSpPr>
                <a:spLocks/>
              </p:cNvSpPr>
              <p:nvPr/>
            </p:nvSpPr>
            <p:spPr bwMode="auto">
              <a:xfrm>
                <a:off x="702" y="3795"/>
                <a:ext cx="3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6" name="Freeform 368"/>
              <p:cNvSpPr>
                <a:spLocks/>
              </p:cNvSpPr>
              <p:nvPr/>
            </p:nvSpPr>
            <p:spPr bwMode="auto">
              <a:xfrm>
                <a:off x="702" y="3908"/>
                <a:ext cx="3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7" name="Freeform 369"/>
              <p:cNvSpPr>
                <a:spLocks/>
              </p:cNvSpPr>
              <p:nvPr/>
            </p:nvSpPr>
            <p:spPr bwMode="auto">
              <a:xfrm>
                <a:off x="702" y="3853"/>
                <a:ext cx="3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8" name="Freeform 370"/>
              <p:cNvSpPr>
                <a:spLocks/>
              </p:cNvSpPr>
              <p:nvPr/>
            </p:nvSpPr>
            <p:spPr bwMode="auto">
              <a:xfrm>
                <a:off x="702" y="3958"/>
                <a:ext cx="31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19" name="Freeform 371"/>
              <p:cNvSpPr>
                <a:spLocks/>
              </p:cNvSpPr>
              <p:nvPr/>
            </p:nvSpPr>
            <p:spPr bwMode="auto">
              <a:xfrm>
                <a:off x="702" y="4066"/>
                <a:ext cx="31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0" name="Freeform 372"/>
              <p:cNvSpPr>
                <a:spLocks/>
              </p:cNvSpPr>
              <p:nvPr/>
            </p:nvSpPr>
            <p:spPr bwMode="auto">
              <a:xfrm>
                <a:off x="702" y="4011"/>
                <a:ext cx="31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1" name="Freeform 373"/>
              <p:cNvSpPr>
                <a:spLocks/>
              </p:cNvSpPr>
              <p:nvPr/>
            </p:nvSpPr>
            <p:spPr bwMode="auto">
              <a:xfrm>
                <a:off x="702" y="4115"/>
                <a:ext cx="3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2" name="Freeform 374"/>
              <p:cNvSpPr>
                <a:spLocks/>
              </p:cNvSpPr>
              <p:nvPr/>
            </p:nvSpPr>
            <p:spPr bwMode="auto">
              <a:xfrm>
                <a:off x="658" y="3370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3" name="Freeform 375"/>
              <p:cNvSpPr>
                <a:spLocks/>
              </p:cNvSpPr>
              <p:nvPr/>
            </p:nvSpPr>
            <p:spPr bwMode="auto">
              <a:xfrm>
                <a:off x="658" y="3315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4" name="Freeform 376"/>
              <p:cNvSpPr>
                <a:spLocks/>
              </p:cNvSpPr>
              <p:nvPr/>
            </p:nvSpPr>
            <p:spPr bwMode="auto">
              <a:xfrm>
                <a:off x="658" y="3422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5" name="Freeform 377"/>
              <p:cNvSpPr>
                <a:spLocks/>
              </p:cNvSpPr>
              <p:nvPr/>
            </p:nvSpPr>
            <p:spPr bwMode="auto">
              <a:xfrm>
                <a:off x="658" y="3527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6" name="Freeform 378"/>
              <p:cNvSpPr>
                <a:spLocks/>
              </p:cNvSpPr>
              <p:nvPr/>
            </p:nvSpPr>
            <p:spPr bwMode="auto">
              <a:xfrm>
                <a:off x="658" y="3474"/>
                <a:ext cx="3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7" name="Freeform 379"/>
              <p:cNvSpPr>
                <a:spLocks/>
              </p:cNvSpPr>
              <p:nvPr/>
            </p:nvSpPr>
            <p:spPr bwMode="auto">
              <a:xfrm>
                <a:off x="658" y="3585"/>
                <a:ext cx="3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8" name="Freeform 380"/>
              <p:cNvSpPr>
                <a:spLocks/>
              </p:cNvSpPr>
              <p:nvPr/>
            </p:nvSpPr>
            <p:spPr bwMode="auto">
              <a:xfrm>
                <a:off x="658" y="3699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29" name="Freeform 381"/>
              <p:cNvSpPr>
                <a:spLocks/>
              </p:cNvSpPr>
              <p:nvPr/>
            </p:nvSpPr>
            <p:spPr bwMode="auto">
              <a:xfrm>
                <a:off x="658" y="3644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0" name="Freeform 382"/>
              <p:cNvSpPr>
                <a:spLocks/>
              </p:cNvSpPr>
              <p:nvPr/>
            </p:nvSpPr>
            <p:spPr bwMode="auto">
              <a:xfrm>
                <a:off x="658" y="3749"/>
                <a:ext cx="33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1" name="Freeform 383"/>
              <p:cNvSpPr>
                <a:spLocks/>
              </p:cNvSpPr>
              <p:nvPr/>
            </p:nvSpPr>
            <p:spPr bwMode="auto">
              <a:xfrm>
                <a:off x="658" y="3856"/>
                <a:ext cx="3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2" name="Freeform 384"/>
              <p:cNvSpPr>
                <a:spLocks/>
              </p:cNvSpPr>
              <p:nvPr/>
            </p:nvSpPr>
            <p:spPr bwMode="auto">
              <a:xfrm>
                <a:off x="658" y="3800"/>
                <a:ext cx="3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3" name="Freeform 385"/>
              <p:cNvSpPr>
                <a:spLocks/>
              </p:cNvSpPr>
              <p:nvPr/>
            </p:nvSpPr>
            <p:spPr bwMode="auto">
              <a:xfrm>
                <a:off x="658" y="3905"/>
                <a:ext cx="3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4" name="Freeform 386"/>
              <p:cNvSpPr>
                <a:spLocks/>
              </p:cNvSpPr>
              <p:nvPr/>
            </p:nvSpPr>
            <p:spPr bwMode="auto">
              <a:xfrm>
                <a:off x="981" y="3508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5" name="Freeform 387"/>
              <p:cNvSpPr>
                <a:spLocks/>
              </p:cNvSpPr>
              <p:nvPr/>
            </p:nvSpPr>
            <p:spPr bwMode="auto">
              <a:xfrm>
                <a:off x="981" y="3451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6" name="Freeform 388"/>
              <p:cNvSpPr>
                <a:spLocks/>
              </p:cNvSpPr>
              <p:nvPr/>
            </p:nvSpPr>
            <p:spPr bwMode="auto">
              <a:xfrm>
                <a:off x="981" y="3559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7" name="Freeform 389"/>
              <p:cNvSpPr>
                <a:spLocks/>
              </p:cNvSpPr>
              <p:nvPr/>
            </p:nvSpPr>
            <p:spPr bwMode="auto">
              <a:xfrm>
                <a:off x="981" y="3663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8" name="Freeform 390"/>
              <p:cNvSpPr>
                <a:spLocks/>
              </p:cNvSpPr>
              <p:nvPr/>
            </p:nvSpPr>
            <p:spPr bwMode="auto">
              <a:xfrm>
                <a:off x="981" y="3612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39" name="Freeform 391"/>
              <p:cNvSpPr>
                <a:spLocks/>
              </p:cNvSpPr>
              <p:nvPr/>
            </p:nvSpPr>
            <p:spPr bwMode="auto">
              <a:xfrm>
                <a:off x="981" y="3723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0" name="Freeform 392"/>
              <p:cNvSpPr>
                <a:spLocks/>
              </p:cNvSpPr>
              <p:nvPr/>
            </p:nvSpPr>
            <p:spPr bwMode="auto">
              <a:xfrm>
                <a:off x="981" y="3835"/>
                <a:ext cx="3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1" name="Freeform 393"/>
              <p:cNvSpPr>
                <a:spLocks/>
              </p:cNvSpPr>
              <p:nvPr/>
            </p:nvSpPr>
            <p:spPr bwMode="auto">
              <a:xfrm>
                <a:off x="981" y="3780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2" name="Freeform 394"/>
              <p:cNvSpPr>
                <a:spLocks/>
              </p:cNvSpPr>
              <p:nvPr/>
            </p:nvSpPr>
            <p:spPr bwMode="auto">
              <a:xfrm>
                <a:off x="981" y="3885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3" name="Freeform 395"/>
              <p:cNvSpPr>
                <a:spLocks/>
              </p:cNvSpPr>
              <p:nvPr/>
            </p:nvSpPr>
            <p:spPr bwMode="auto">
              <a:xfrm>
                <a:off x="981" y="3992"/>
                <a:ext cx="3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4" name="Freeform 396"/>
              <p:cNvSpPr>
                <a:spLocks/>
              </p:cNvSpPr>
              <p:nvPr/>
            </p:nvSpPr>
            <p:spPr bwMode="auto">
              <a:xfrm>
                <a:off x="981" y="3938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5" name="Freeform 397"/>
              <p:cNvSpPr>
                <a:spLocks/>
              </p:cNvSpPr>
              <p:nvPr/>
            </p:nvSpPr>
            <p:spPr bwMode="auto">
              <a:xfrm>
                <a:off x="981" y="4043"/>
                <a:ext cx="32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8" y="27"/>
                  </a:cxn>
                  <a:cxn ang="0">
                    <a:pos x="39" y="36"/>
                  </a:cxn>
                  <a:cxn ang="0">
                    <a:pos x="68" y="37"/>
                  </a:cxn>
                  <a:cxn ang="0">
                    <a:pos x="96" y="27"/>
                  </a:cxn>
                  <a:cxn ang="0">
                    <a:pos x="113" y="10"/>
                  </a:cxn>
                  <a:cxn ang="0">
                    <a:pos x="113" y="40"/>
                  </a:cxn>
                  <a:cxn ang="0">
                    <a:pos x="92" y="54"/>
                  </a:cxn>
                  <a:cxn ang="0">
                    <a:pos x="68" y="61"/>
                  </a:cxn>
                  <a:cxn ang="0">
                    <a:pos x="47" y="60"/>
                  </a:cxn>
                  <a:cxn ang="0">
                    <a:pos x="23" y="54"/>
                  </a:cxn>
                  <a:cxn ang="0">
                    <a:pos x="5" y="40"/>
                  </a:cxn>
                  <a:cxn ang="0">
                    <a:pos x="0" y="0"/>
                  </a:cxn>
                </a:cxnLst>
                <a:rect l="0" t="0" r="r" b="b"/>
                <a:pathLst>
                  <a:path w="113" h="61">
                    <a:moveTo>
                      <a:pt x="0" y="0"/>
                    </a:moveTo>
                    <a:lnTo>
                      <a:pt x="8" y="15"/>
                    </a:lnTo>
                    <a:lnTo>
                      <a:pt x="18" y="27"/>
                    </a:lnTo>
                    <a:lnTo>
                      <a:pt x="39" y="36"/>
                    </a:lnTo>
                    <a:lnTo>
                      <a:pt x="68" y="37"/>
                    </a:lnTo>
                    <a:lnTo>
                      <a:pt x="96" y="27"/>
                    </a:lnTo>
                    <a:lnTo>
                      <a:pt x="113" y="10"/>
                    </a:lnTo>
                    <a:lnTo>
                      <a:pt x="113" y="40"/>
                    </a:lnTo>
                    <a:lnTo>
                      <a:pt x="92" y="54"/>
                    </a:lnTo>
                    <a:lnTo>
                      <a:pt x="68" y="61"/>
                    </a:lnTo>
                    <a:lnTo>
                      <a:pt x="47" y="60"/>
                    </a:lnTo>
                    <a:lnTo>
                      <a:pt x="23" y="54"/>
                    </a:lnTo>
                    <a:lnTo>
                      <a:pt x="5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46" name="Oval 398"/>
              <p:cNvSpPr>
                <a:spLocks noChangeArrowheads="1"/>
              </p:cNvSpPr>
              <p:nvPr/>
            </p:nvSpPr>
            <p:spPr bwMode="auto">
              <a:xfrm>
                <a:off x="619" y="3425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447" name="Oval 399"/>
              <p:cNvSpPr>
                <a:spLocks noChangeArrowheads="1"/>
              </p:cNvSpPr>
              <p:nvPr/>
            </p:nvSpPr>
            <p:spPr bwMode="auto">
              <a:xfrm>
                <a:off x="649" y="3521"/>
                <a:ext cx="34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448" name="Oval 400"/>
              <p:cNvSpPr>
                <a:spLocks noChangeArrowheads="1"/>
              </p:cNvSpPr>
              <p:nvPr/>
            </p:nvSpPr>
            <p:spPr bwMode="auto">
              <a:xfrm>
                <a:off x="682" y="3357"/>
                <a:ext cx="33" cy="25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449" name="Oval 401"/>
              <p:cNvSpPr>
                <a:spLocks noChangeArrowheads="1"/>
              </p:cNvSpPr>
              <p:nvPr/>
            </p:nvSpPr>
            <p:spPr bwMode="auto">
              <a:xfrm>
                <a:off x="917" y="3457"/>
                <a:ext cx="33" cy="26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450" name="Oval 402"/>
              <p:cNvSpPr>
                <a:spLocks noChangeArrowheads="1"/>
              </p:cNvSpPr>
              <p:nvPr/>
            </p:nvSpPr>
            <p:spPr bwMode="auto">
              <a:xfrm>
                <a:off x="960" y="3284"/>
                <a:ext cx="33" cy="25"/>
              </a:xfrm>
              <a:prstGeom prst="ellipse">
                <a:avLst/>
              </a:prstGeom>
              <a:solidFill>
                <a:schemeClr val="bg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38451" name="Line 403"/>
              <p:cNvSpPr>
                <a:spLocks noChangeShapeType="1"/>
              </p:cNvSpPr>
              <p:nvPr/>
            </p:nvSpPr>
            <p:spPr bwMode="auto">
              <a:xfrm flipV="1">
                <a:off x="336" y="2916"/>
                <a:ext cx="541" cy="618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52" name="Line 404"/>
              <p:cNvSpPr>
                <a:spLocks noChangeShapeType="1"/>
              </p:cNvSpPr>
              <p:nvPr/>
            </p:nvSpPr>
            <p:spPr bwMode="auto">
              <a:xfrm>
                <a:off x="877" y="2914"/>
                <a:ext cx="513" cy="212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53" name="Line 405"/>
              <p:cNvSpPr>
                <a:spLocks noChangeShapeType="1"/>
              </p:cNvSpPr>
              <p:nvPr/>
            </p:nvSpPr>
            <p:spPr bwMode="auto">
              <a:xfrm flipV="1">
                <a:off x="850" y="3125"/>
                <a:ext cx="541" cy="617"/>
              </a:xfrm>
              <a:prstGeom prst="line">
                <a:avLst/>
              </a:pr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54" name="Text Box 406"/>
              <p:cNvSpPr txBox="1">
                <a:spLocks noChangeArrowheads="1"/>
              </p:cNvSpPr>
              <p:nvPr/>
            </p:nvSpPr>
            <p:spPr bwMode="auto">
              <a:xfrm>
                <a:off x="901" y="3147"/>
                <a:ext cx="11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it-IT" sz="8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538455" name="Text Box 407"/>
              <p:cNvSpPr txBox="1">
                <a:spLocks noChangeArrowheads="1"/>
              </p:cNvSpPr>
              <p:nvPr/>
            </p:nvSpPr>
            <p:spPr bwMode="auto">
              <a:xfrm>
                <a:off x="928" y="3344"/>
                <a:ext cx="162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800" b="1">
                    <a:solidFill>
                      <a:schemeClr val="bg2"/>
                    </a:solidFill>
                  </a:rPr>
                  <a:t>D</a:t>
                </a:r>
              </a:p>
            </p:txBody>
          </p:sp>
          <p:sp>
            <p:nvSpPr>
              <p:cNvPr id="1538456" name="Text Box 408"/>
              <p:cNvSpPr txBox="1">
                <a:spLocks noChangeArrowheads="1"/>
              </p:cNvSpPr>
              <p:nvPr/>
            </p:nvSpPr>
            <p:spPr bwMode="auto">
              <a:xfrm>
                <a:off x="586" y="3217"/>
                <a:ext cx="15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800" b="1">
                    <a:solidFill>
                      <a:schemeClr val="bg2"/>
                    </a:solidFill>
                  </a:rPr>
                  <a:t>C</a:t>
                </a:r>
              </a:p>
            </p:txBody>
          </p:sp>
          <p:sp>
            <p:nvSpPr>
              <p:cNvPr id="1538457" name="Text Box 409"/>
              <p:cNvSpPr txBox="1">
                <a:spLocks noChangeArrowheads="1"/>
              </p:cNvSpPr>
              <p:nvPr/>
            </p:nvSpPr>
            <p:spPr bwMode="auto">
              <a:xfrm>
                <a:off x="661" y="3423"/>
                <a:ext cx="11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it-IT" sz="800" b="1">
                  <a:solidFill>
                    <a:srgbClr val="FF3300"/>
                  </a:solidFill>
                </a:endParaRPr>
              </a:p>
            </p:txBody>
          </p:sp>
          <p:sp>
            <p:nvSpPr>
              <p:cNvPr id="1538458" name="Text Box 410"/>
              <p:cNvSpPr txBox="1">
                <a:spLocks noChangeArrowheads="1"/>
              </p:cNvSpPr>
              <p:nvPr/>
            </p:nvSpPr>
            <p:spPr bwMode="auto">
              <a:xfrm>
                <a:off x="908" y="2961"/>
                <a:ext cx="16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 b="1">
                    <a:solidFill>
                      <a:srgbClr val="FF3300"/>
                    </a:solidFill>
                  </a:rPr>
                  <a:t>B</a:t>
                </a:r>
              </a:p>
            </p:txBody>
          </p:sp>
          <p:sp>
            <p:nvSpPr>
              <p:cNvPr id="1538459" name="Line 411"/>
              <p:cNvSpPr>
                <a:spLocks noChangeShapeType="1"/>
              </p:cNvSpPr>
              <p:nvPr/>
            </p:nvSpPr>
            <p:spPr bwMode="auto">
              <a:xfrm flipH="1">
                <a:off x="384" y="2872"/>
                <a:ext cx="864" cy="96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8460" name="Text Box 412"/>
              <p:cNvSpPr txBox="1">
                <a:spLocks noChangeArrowheads="1"/>
              </p:cNvSpPr>
              <p:nvPr/>
            </p:nvSpPr>
            <p:spPr bwMode="auto">
              <a:xfrm>
                <a:off x="1161" y="2712"/>
                <a:ext cx="17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200" b="1">
                    <a:solidFill>
                      <a:srgbClr val="FF00FF"/>
                    </a:solidFill>
                  </a:rPr>
                  <a:t>0</a:t>
                </a:r>
              </a:p>
            </p:txBody>
          </p:sp>
          <p:sp>
            <p:nvSpPr>
              <p:cNvPr id="1538461" name="Text Box 413"/>
              <p:cNvSpPr txBox="1">
                <a:spLocks noChangeArrowheads="1"/>
              </p:cNvSpPr>
              <p:nvPr/>
            </p:nvSpPr>
            <p:spPr bwMode="auto">
              <a:xfrm>
                <a:off x="1296" y="2832"/>
                <a:ext cx="417" cy="17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000">
                    <a:solidFill>
                      <a:srgbClr val="FF00FF"/>
                    </a:solidFill>
                  </a:rPr>
                  <a:t>2D ERT</a:t>
                </a:r>
              </a:p>
            </p:txBody>
          </p:sp>
        </p:grpSp>
        <p:sp>
          <p:nvSpPr>
            <p:cNvPr id="1538462" name="Rectangle 414"/>
            <p:cNvSpPr>
              <a:spLocks noChangeArrowheads="1"/>
            </p:cNvSpPr>
            <p:nvPr/>
          </p:nvSpPr>
          <p:spPr bwMode="auto">
            <a:xfrm>
              <a:off x="128" y="2640"/>
              <a:ext cx="1680" cy="1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538463" name="Rectangle 415"/>
          <p:cNvSpPr>
            <a:spLocks noChangeArrowheads="1"/>
          </p:cNvSpPr>
          <p:nvPr/>
        </p:nvSpPr>
        <p:spPr bwMode="auto">
          <a:xfrm rot="-19827393">
            <a:off x="3976688" y="1190625"/>
            <a:ext cx="452437" cy="74613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538464" name="Text Box 416"/>
          <p:cNvSpPr txBox="1">
            <a:spLocks noChangeArrowheads="1"/>
          </p:cNvSpPr>
          <p:nvPr/>
        </p:nvSpPr>
        <p:spPr bwMode="auto">
          <a:xfrm>
            <a:off x="3835400" y="1362075"/>
            <a:ext cx="247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8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1538465" name="Text Box 417"/>
          <p:cNvSpPr txBox="1">
            <a:spLocks noChangeArrowheads="1"/>
          </p:cNvSpPr>
          <p:nvPr/>
        </p:nvSpPr>
        <p:spPr bwMode="auto">
          <a:xfrm>
            <a:off x="4216400" y="1423988"/>
            <a:ext cx="247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800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1538466" name="Line 418"/>
          <p:cNvSpPr>
            <a:spLocks noChangeShapeType="1"/>
          </p:cNvSpPr>
          <p:nvPr/>
        </p:nvSpPr>
        <p:spPr bwMode="auto">
          <a:xfrm>
            <a:off x="4095750" y="1208088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467" name="Line 419"/>
          <p:cNvSpPr>
            <a:spLocks noChangeShapeType="1"/>
          </p:cNvSpPr>
          <p:nvPr/>
        </p:nvSpPr>
        <p:spPr bwMode="auto">
          <a:xfrm>
            <a:off x="4248150" y="1284288"/>
            <a:ext cx="0" cy="304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468" name="Text Box 420"/>
          <p:cNvSpPr txBox="1">
            <a:spLocks noChangeArrowheads="1"/>
          </p:cNvSpPr>
          <p:nvPr/>
        </p:nvSpPr>
        <p:spPr bwMode="auto">
          <a:xfrm>
            <a:off x="3878263" y="800100"/>
            <a:ext cx="8715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000" b="1"/>
              <a:t>Runoff Box</a:t>
            </a:r>
          </a:p>
        </p:txBody>
      </p:sp>
      <p:sp>
        <p:nvSpPr>
          <p:cNvPr id="1538469" name="Text Box 421"/>
          <p:cNvSpPr txBox="1">
            <a:spLocks noChangeArrowheads="1"/>
          </p:cNvSpPr>
          <p:nvPr/>
        </p:nvSpPr>
        <p:spPr bwMode="auto">
          <a:xfrm>
            <a:off x="1166813" y="5648325"/>
            <a:ext cx="26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000" b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1538470" name="Line 422"/>
          <p:cNvSpPr>
            <a:spLocks noChangeShapeType="1"/>
          </p:cNvSpPr>
          <p:nvPr/>
        </p:nvSpPr>
        <p:spPr bwMode="auto">
          <a:xfrm>
            <a:off x="3200400" y="889000"/>
            <a:ext cx="4419600" cy="2514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471" name="Line 423"/>
          <p:cNvSpPr>
            <a:spLocks noChangeShapeType="1"/>
          </p:cNvSpPr>
          <p:nvPr/>
        </p:nvSpPr>
        <p:spPr bwMode="auto">
          <a:xfrm>
            <a:off x="3238500" y="1930400"/>
            <a:ext cx="4419600" cy="2514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472" name="Line 424"/>
          <p:cNvSpPr>
            <a:spLocks noChangeShapeType="1"/>
          </p:cNvSpPr>
          <p:nvPr/>
        </p:nvSpPr>
        <p:spPr bwMode="auto">
          <a:xfrm>
            <a:off x="3187700" y="2857500"/>
            <a:ext cx="4419600" cy="2514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473" name="Line 425"/>
          <p:cNvSpPr>
            <a:spLocks noChangeShapeType="1"/>
          </p:cNvSpPr>
          <p:nvPr/>
        </p:nvSpPr>
        <p:spPr bwMode="auto">
          <a:xfrm>
            <a:off x="3302000" y="3949700"/>
            <a:ext cx="4419600" cy="2514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8150" y="1779588"/>
            <a:ext cx="8316913" cy="4633912"/>
            <a:chOff x="276" y="1121"/>
            <a:chExt cx="5239" cy="2919"/>
          </a:xfrm>
        </p:grpSpPr>
        <p:sp>
          <p:nvSpPr>
            <p:cNvPr id="1610756" name="Freeform 4"/>
            <p:cNvSpPr>
              <a:spLocks/>
            </p:cNvSpPr>
            <p:nvPr/>
          </p:nvSpPr>
          <p:spPr bwMode="auto">
            <a:xfrm>
              <a:off x="276" y="1121"/>
              <a:ext cx="5238" cy="29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0"/>
                </a:cxn>
                <a:cxn ang="0">
                  <a:pos x="285" y="31"/>
                </a:cxn>
                <a:cxn ang="0">
                  <a:pos x="438" y="100"/>
                </a:cxn>
                <a:cxn ang="0">
                  <a:pos x="561" y="208"/>
                </a:cxn>
                <a:cxn ang="0">
                  <a:pos x="722" y="415"/>
                </a:cxn>
                <a:cxn ang="0">
                  <a:pos x="945" y="684"/>
                </a:cxn>
                <a:cxn ang="0">
                  <a:pos x="1137" y="922"/>
                </a:cxn>
                <a:cxn ang="0">
                  <a:pos x="1298" y="1091"/>
                </a:cxn>
                <a:cxn ang="0">
                  <a:pos x="1437" y="1191"/>
                </a:cxn>
                <a:cxn ang="0">
                  <a:pos x="1767" y="1383"/>
                </a:cxn>
                <a:cxn ang="0">
                  <a:pos x="2450" y="1713"/>
                </a:cxn>
                <a:cxn ang="0">
                  <a:pos x="3003" y="1974"/>
                </a:cxn>
                <a:cxn ang="0">
                  <a:pos x="3433" y="2166"/>
                </a:cxn>
                <a:cxn ang="0">
                  <a:pos x="3702" y="2297"/>
                </a:cxn>
                <a:cxn ang="0">
                  <a:pos x="3833" y="2350"/>
                </a:cxn>
                <a:cxn ang="0">
                  <a:pos x="4063" y="2389"/>
                </a:cxn>
                <a:cxn ang="0">
                  <a:pos x="4355" y="2412"/>
                </a:cxn>
                <a:cxn ang="0">
                  <a:pos x="4516" y="2450"/>
                </a:cxn>
                <a:cxn ang="0">
                  <a:pos x="4678" y="2573"/>
                </a:cxn>
                <a:cxn ang="0">
                  <a:pos x="4777" y="2688"/>
                </a:cxn>
                <a:cxn ang="0">
                  <a:pos x="5000" y="2750"/>
                </a:cxn>
                <a:cxn ang="0">
                  <a:pos x="5238" y="2742"/>
                </a:cxn>
                <a:cxn ang="0">
                  <a:pos x="5238" y="2919"/>
                </a:cxn>
                <a:cxn ang="0">
                  <a:pos x="0" y="2919"/>
                </a:cxn>
                <a:cxn ang="0">
                  <a:pos x="0" y="0"/>
                </a:cxn>
              </a:cxnLst>
              <a:rect l="0" t="0" r="r" b="b"/>
              <a:pathLst>
                <a:path w="5238" h="2919">
                  <a:moveTo>
                    <a:pt x="0" y="0"/>
                  </a:moveTo>
                  <a:lnTo>
                    <a:pt x="154" y="0"/>
                  </a:lnTo>
                  <a:lnTo>
                    <a:pt x="285" y="31"/>
                  </a:lnTo>
                  <a:lnTo>
                    <a:pt x="438" y="100"/>
                  </a:lnTo>
                  <a:lnTo>
                    <a:pt x="561" y="208"/>
                  </a:lnTo>
                  <a:lnTo>
                    <a:pt x="722" y="415"/>
                  </a:lnTo>
                  <a:lnTo>
                    <a:pt x="945" y="684"/>
                  </a:lnTo>
                  <a:lnTo>
                    <a:pt x="1137" y="922"/>
                  </a:lnTo>
                  <a:lnTo>
                    <a:pt x="1298" y="1091"/>
                  </a:lnTo>
                  <a:lnTo>
                    <a:pt x="1437" y="1191"/>
                  </a:lnTo>
                  <a:lnTo>
                    <a:pt x="1767" y="1383"/>
                  </a:lnTo>
                  <a:lnTo>
                    <a:pt x="2450" y="1713"/>
                  </a:lnTo>
                  <a:lnTo>
                    <a:pt x="3003" y="1974"/>
                  </a:lnTo>
                  <a:lnTo>
                    <a:pt x="3433" y="2166"/>
                  </a:lnTo>
                  <a:lnTo>
                    <a:pt x="3702" y="2297"/>
                  </a:lnTo>
                  <a:lnTo>
                    <a:pt x="3833" y="2350"/>
                  </a:lnTo>
                  <a:lnTo>
                    <a:pt x="4063" y="2389"/>
                  </a:lnTo>
                  <a:lnTo>
                    <a:pt x="4355" y="2412"/>
                  </a:lnTo>
                  <a:lnTo>
                    <a:pt x="4516" y="2450"/>
                  </a:lnTo>
                  <a:lnTo>
                    <a:pt x="4678" y="2573"/>
                  </a:lnTo>
                  <a:lnTo>
                    <a:pt x="4777" y="2688"/>
                  </a:lnTo>
                  <a:lnTo>
                    <a:pt x="5000" y="2750"/>
                  </a:lnTo>
                  <a:lnTo>
                    <a:pt x="5238" y="2742"/>
                  </a:lnTo>
                  <a:lnTo>
                    <a:pt x="5238" y="2919"/>
                  </a:lnTo>
                  <a:lnTo>
                    <a:pt x="0" y="2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C3A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57" name="Freeform 5"/>
            <p:cNvSpPr>
              <a:spLocks/>
            </p:cNvSpPr>
            <p:nvPr/>
          </p:nvSpPr>
          <p:spPr bwMode="auto">
            <a:xfrm>
              <a:off x="3648" y="3533"/>
              <a:ext cx="1866" cy="376"/>
            </a:xfrm>
            <a:custGeom>
              <a:avLst/>
              <a:gdLst/>
              <a:ahLst/>
              <a:cxnLst>
                <a:cxn ang="0">
                  <a:pos x="1375" y="253"/>
                </a:cxn>
                <a:cxn ang="0">
                  <a:pos x="806" y="184"/>
                </a:cxn>
                <a:cxn ang="0">
                  <a:pos x="0" y="0"/>
                </a:cxn>
                <a:cxn ang="0">
                  <a:pos x="200" y="92"/>
                </a:cxn>
                <a:cxn ang="0">
                  <a:pos x="538" y="176"/>
                </a:cxn>
                <a:cxn ang="0">
                  <a:pos x="975" y="284"/>
                </a:cxn>
                <a:cxn ang="0">
                  <a:pos x="1482" y="338"/>
                </a:cxn>
                <a:cxn ang="0">
                  <a:pos x="1866" y="376"/>
                </a:cxn>
                <a:cxn ang="0">
                  <a:pos x="1866" y="299"/>
                </a:cxn>
                <a:cxn ang="0">
                  <a:pos x="1375" y="253"/>
                </a:cxn>
              </a:cxnLst>
              <a:rect l="0" t="0" r="r" b="b"/>
              <a:pathLst>
                <a:path w="1866" h="376">
                  <a:moveTo>
                    <a:pt x="1375" y="253"/>
                  </a:moveTo>
                  <a:lnTo>
                    <a:pt x="806" y="184"/>
                  </a:lnTo>
                  <a:lnTo>
                    <a:pt x="0" y="0"/>
                  </a:lnTo>
                  <a:lnTo>
                    <a:pt x="200" y="92"/>
                  </a:lnTo>
                  <a:lnTo>
                    <a:pt x="538" y="176"/>
                  </a:lnTo>
                  <a:lnTo>
                    <a:pt x="975" y="284"/>
                  </a:lnTo>
                  <a:lnTo>
                    <a:pt x="1482" y="338"/>
                  </a:lnTo>
                  <a:lnTo>
                    <a:pt x="1866" y="376"/>
                  </a:lnTo>
                  <a:lnTo>
                    <a:pt x="1866" y="299"/>
                  </a:lnTo>
                  <a:lnTo>
                    <a:pt x="1375" y="253"/>
                  </a:lnTo>
                  <a:close/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58" name="Freeform 6"/>
            <p:cNvSpPr>
              <a:spLocks/>
            </p:cNvSpPr>
            <p:nvPr/>
          </p:nvSpPr>
          <p:spPr bwMode="auto">
            <a:xfrm>
              <a:off x="5038" y="3787"/>
              <a:ext cx="477" cy="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7" y="0"/>
                </a:cxn>
                <a:cxn ang="0">
                  <a:pos x="477" y="92"/>
                </a:cxn>
                <a:cxn ang="0">
                  <a:pos x="238" y="84"/>
                </a:cxn>
                <a:cxn ang="0">
                  <a:pos x="31" y="46"/>
                </a:cxn>
                <a:cxn ang="0">
                  <a:pos x="0" y="0"/>
                </a:cxn>
              </a:cxnLst>
              <a:rect l="0" t="0" r="r" b="b"/>
              <a:pathLst>
                <a:path w="477" h="92">
                  <a:moveTo>
                    <a:pt x="0" y="0"/>
                  </a:moveTo>
                  <a:lnTo>
                    <a:pt x="477" y="0"/>
                  </a:lnTo>
                  <a:lnTo>
                    <a:pt x="477" y="92"/>
                  </a:lnTo>
                  <a:lnTo>
                    <a:pt x="238" y="84"/>
                  </a:lnTo>
                  <a:lnTo>
                    <a:pt x="31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59" name="Freeform 7"/>
            <p:cNvSpPr>
              <a:spLocks/>
            </p:cNvSpPr>
            <p:nvPr/>
          </p:nvSpPr>
          <p:spPr bwMode="auto">
            <a:xfrm>
              <a:off x="276" y="1160"/>
              <a:ext cx="5238" cy="2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2" y="7"/>
                </a:cxn>
                <a:cxn ang="0">
                  <a:pos x="361" y="84"/>
                </a:cxn>
                <a:cxn ang="0">
                  <a:pos x="707" y="484"/>
                </a:cxn>
                <a:cxn ang="0">
                  <a:pos x="953" y="806"/>
                </a:cxn>
                <a:cxn ang="0">
                  <a:pos x="1229" y="1129"/>
                </a:cxn>
                <a:cxn ang="0">
                  <a:pos x="1552" y="1344"/>
                </a:cxn>
                <a:cxn ang="0">
                  <a:pos x="2151" y="1720"/>
                </a:cxn>
                <a:cxn ang="0">
                  <a:pos x="3034" y="2212"/>
                </a:cxn>
                <a:cxn ang="0">
                  <a:pos x="3579" y="2473"/>
                </a:cxn>
                <a:cxn ang="0">
                  <a:pos x="4347" y="2665"/>
                </a:cxn>
                <a:cxn ang="0">
                  <a:pos x="5238" y="2749"/>
                </a:cxn>
                <a:cxn ang="0">
                  <a:pos x="5238" y="2880"/>
                </a:cxn>
                <a:cxn ang="0">
                  <a:pos x="0" y="2880"/>
                </a:cxn>
                <a:cxn ang="0">
                  <a:pos x="0" y="0"/>
                </a:cxn>
              </a:cxnLst>
              <a:rect l="0" t="0" r="r" b="b"/>
              <a:pathLst>
                <a:path w="5238" h="2880">
                  <a:moveTo>
                    <a:pt x="0" y="0"/>
                  </a:moveTo>
                  <a:lnTo>
                    <a:pt x="162" y="7"/>
                  </a:lnTo>
                  <a:lnTo>
                    <a:pt x="361" y="84"/>
                  </a:lnTo>
                  <a:lnTo>
                    <a:pt x="707" y="484"/>
                  </a:lnTo>
                  <a:lnTo>
                    <a:pt x="953" y="806"/>
                  </a:lnTo>
                  <a:lnTo>
                    <a:pt x="1229" y="1129"/>
                  </a:lnTo>
                  <a:lnTo>
                    <a:pt x="1552" y="1344"/>
                  </a:lnTo>
                  <a:lnTo>
                    <a:pt x="2151" y="1720"/>
                  </a:lnTo>
                  <a:lnTo>
                    <a:pt x="3034" y="2212"/>
                  </a:lnTo>
                  <a:lnTo>
                    <a:pt x="3579" y="2473"/>
                  </a:lnTo>
                  <a:lnTo>
                    <a:pt x="4347" y="2665"/>
                  </a:lnTo>
                  <a:lnTo>
                    <a:pt x="5238" y="2749"/>
                  </a:lnTo>
                  <a:lnTo>
                    <a:pt x="5238" y="2880"/>
                  </a:lnTo>
                  <a:lnTo>
                    <a:pt x="0" y="2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0" name="AutoShape 8"/>
            <p:cNvSpPr>
              <a:spLocks noChangeArrowheads="1"/>
            </p:cNvSpPr>
            <p:nvPr/>
          </p:nvSpPr>
          <p:spPr bwMode="auto">
            <a:xfrm flipV="1">
              <a:off x="4739" y="3697"/>
              <a:ext cx="71" cy="61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0761" name="Line 9"/>
            <p:cNvSpPr>
              <a:spLocks noChangeShapeType="1"/>
            </p:cNvSpPr>
            <p:nvPr/>
          </p:nvSpPr>
          <p:spPr bwMode="auto">
            <a:xfrm>
              <a:off x="1628" y="2373"/>
              <a:ext cx="208" cy="1421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2" name="Line 10"/>
            <p:cNvSpPr>
              <a:spLocks noChangeShapeType="1"/>
            </p:cNvSpPr>
            <p:nvPr/>
          </p:nvSpPr>
          <p:spPr bwMode="auto">
            <a:xfrm>
              <a:off x="1772" y="2469"/>
              <a:ext cx="208" cy="1421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3" name="Line 11"/>
            <p:cNvSpPr>
              <a:spLocks noChangeShapeType="1"/>
            </p:cNvSpPr>
            <p:nvPr/>
          </p:nvSpPr>
          <p:spPr bwMode="auto">
            <a:xfrm>
              <a:off x="2012" y="2613"/>
              <a:ext cx="208" cy="1421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4" name="Line 12"/>
            <p:cNvSpPr>
              <a:spLocks noChangeShapeType="1"/>
            </p:cNvSpPr>
            <p:nvPr/>
          </p:nvSpPr>
          <p:spPr bwMode="auto">
            <a:xfrm>
              <a:off x="2440" y="2881"/>
              <a:ext cx="108" cy="1137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5" name="Line 13"/>
            <p:cNvSpPr>
              <a:spLocks noChangeShapeType="1"/>
            </p:cNvSpPr>
            <p:nvPr/>
          </p:nvSpPr>
          <p:spPr bwMode="auto">
            <a:xfrm>
              <a:off x="2880" y="3141"/>
              <a:ext cx="253" cy="883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6" name="Line 14"/>
            <p:cNvSpPr>
              <a:spLocks noChangeShapeType="1"/>
            </p:cNvSpPr>
            <p:nvPr/>
          </p:nvSpPr>
          <p:spPr bwMode="auto">
            <a:xfrm>
              <a:off x="3328" y="3380"/>
              <a:ext cx="177" cy="646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7" name="Line 15"/>
            <p:cNvSpPr>
              <a:spLocks noChangeShapeType="1"/>
            </p:cNvSpPr>
            <p:nvPr/>
          </p:nvSpPr>
          <p:spPr bwMode="auto">
            <a:xfrm flipV="1">
              <a:off x="1428" y="2534"/>
              <a:ext cx="461" cy="715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8" name="Line 16"/>
            <p:cNvSpPr>
              <a:spLocks noChangeShapeType="1"/>
            </p:cNvSpPr>
            <p:nvPr/>
          </p:nvSpPr>
          <p:spPr bwMode="auto">
            <a:xfrm flipV="1">
              <a:off x="1828" y="2857"/>
              <a:ext cx="560" cy="883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69" name="Line 17"/>
            <p:cNvSpPr>
              <a:spLocks noChangeShapeType="1"/>
            </p:cNvSpPr>
            <p:nvPr/>
          </p:nvSpPr>
          <p:spPr bwMode="auto">
            <a:xfrm flipV="1">
              <a:off x="2388" y="3103"/>
              <a:ext cx="415" cy="768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70" name="Line 18"/>
            <p:cNvSpPr>
              <a:spLocks noChangeShapeType="1"/>
            </p:cNvSpPr>
            <p:nvPr/>
          </p:nvSpPr>
          <p:spPr bwMode="auto">
            <a:xfrm flipV="1">
              <a:off x="2888" y="3302"/>
              <a:ext cx="322" cy="669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71" name="Freeform 19"/>
            <p:cNvSpPr>
              <a:spLocks/>
            </p:cNvSpPr>
            <p:nvPr/>
          </p:nvSpPr>
          <p:spPr bwMode="auto">
            <a:xfrm>
              <a:off x="1213" y="3011"/>
              <a:ext cx="2427" cy="514"/>
            </a:xfrm>
            <a:custGeom>
              <a:avLst/>
              <a:gdLst/>
              <a:ahLst/>
              <a:cxnLst>
                <a:cxn ang="0">
                  <a:pos x="2427" y="514"/>
                </a:cxn>
                <a:cxn ang="0">
                  <a:pos x="1813" y="399"/>
                </a:cxn>
                <a:cxn ang="0">
                  <a:pos x="1007" y="222"/>
                </a:cxn>
                <a:cxn ang="0">
                  <a:pos x="0" y="0"/>
                </a:cxn>
              </a:cxnLst>
              <a:rect l="0" t="0" r="r" b="b"/>
              <a:pathLst>
                <a:path w="2427" h="514">
                  <a:moveTo>
                    <a:pt x="2427" y="514"/>
                  </a:moveTo>
                  <a:lnTo>
                    <a:pt x="1813" y="399"/>
                  </a:lnTo>
                  <a:lnTo>
                    <a:pt x="1007" y="222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3399FF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72" name="AutoShape 20"/>
            <p:cNvSpPr>
              <a:spLocks noChangeArrowheads="1"/>
            </p:cNvSpPr>
            <p:nvPr/>
          </p:nvSpPr>
          <p:spPr bwMode="auto">
            <a:xfrm flipV="1">
              <a:off x="1355" y="2993"/>
              <a:ext cx="71" cy="61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0773" name="Line 21"/>
            <p:cNvSpPr>
              <a:spLocks noChangeShapeType="1"/>
            </p:cNvSpPr>
            <p:nvPr/>
          </p:nvSpPr>
          <p:spPr bwMode="auto">
            <a:xfrm flipV="1">
              <a:off x="3448" y="3633"/>
              <a:ext cx="400" cy="338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74" name="Line 22"/>
            <p:cNvSpPr>
              <a:spLocks noChangeShapeType="1"/>
            </p:cNvSpPr>
            <p:nvPr/>
          </p:nvSpPr>
          <p:spPr bwMode="auto">
            <a:xfrm flipV="1">
              <a:off x="3733" y="3679"/>
              <a:ext cx="314" cy="322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10775" name="Line 23"/>
            <p:cNvSpPr>
              <a:spLocks noChangeShapeType="1"/>
            </p:cNvSpPr>
            <p:nvPr/>
          </p:nvSpPr>
          <p:spPr bwMode="auto">
            <a:xfrm>
              <a:off x="3471" y="3448"/>
              <a:ext cx="331" cy="538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10779" name="Freeform 27"/>
          <p:cNvSpPr>
            <a:spLocks/>
          </p:cNvSpPr>
          <p:nvPr/>
        </p:nvSpPr>
        <p:spPr bwMode="auto">
          <a:xfrm>
            <a:off x="3365500" y="4354513"/>
            <a:ext cx="3902075" cy="1719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" y="530"/>
              </a:cxn>
              <a:cxn ang="0">
                <a:pos x="238" y="653"/>
              </a:cxn>
              <a:cxn ang="0">
                <a:pos x="614" y="853"/>
              </a:cxn>
              <a:cxn ang="0">
                <a:pos x="1152" y="1052"/>
              </a:cxn>
              <a:cxn ang="0">
                <a:pos x="1759" y="1190"/>
              </a:cxn>
              <a:cxn ang="0">
                <a:pos x="2243" y="1206"/>
              </a:cxn>
              <a:cxn ang="0">
                <a:pos x="2673" y="1114"/>
              </a:cxn>
            </a:cxnLst>
            <a:rect l="0" t="0" r="r" b="b"/>
            <a:pathLst>
              <a:path w="2673" h="1206">
                <a:moveTo>
                  <a:pt x="0" y="0"/>
                </a:moveTo>
                <a:lnTo>
                  <a:pt x="69" y="530"/>
                </a:lnTo>
                <a:lnTo>
                  <a:pt x="238" y="653"/>
                </a:lnTo>
                <a:lnTo>
                  <a:pt x="614" y="853"/>
                </a:lnTo>
                <a:lnTo>
                  <a:pt x="1152" y="1052"/>
                </a:lnTo>
                <a:lnTo>
                  <a:pt x="1759" y="1190"/>
                </a:lnTo>
                <a:lnTo>
                  <a:pt x="2243" y="1206"/>
                </a:lnTo>
                <a:lnTo>
                  <a:pt x="2673" y="1114"/>
                </a:ln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10780" name="Line 28"/>
          <p:cNvSpPr>
            <a:spLocks noChangeShapeType="1"/>
          </p:cNvSpPr>
          <p:nvPr/>
        </p:nvSpPr>
        <p:spPr bwMode="auto">
          <a:xfrm>
            <a:off x="3352800" y="4027488"/>
            <a:ext cx="25400" cy="4651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10781" name="Text Box 29"/>
          <p:cNvSpPr txBox="1">
            <a:spLocks noChangeArrowheads="1"/>
          </p:cNvSpPr>
          <p:nvPr/>
        </p:nvSpPr>
        <p:spPr bwMode="auto">
          <a:xfrm>
            <a:off x="1589063" y="2049230"/>
            <a:ext cx="6739345" cy="1077218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accent2"/>
                </a:solidFill>
              </a:rPr>
              <a:t>THE DEEP </a:t>
            </a:r>
            <a:r>
              <a:rPr lang="it-IT" sz="2800" b="1" dirty="0">
                <a:solidFill>
                  <a:schemeClr val="accent2"/>
                </a:solidFill>
              </a:rPr>
              <a:t>SUBSURFACE FLOW </a:t>
            </a:r>
          </a:p>
          <a:p>
            <a:r>
              <a:rPr lang="it-IT" sz="2800" b="1" dirty="0">
                <a:solidFill>
                  <a:schemeClr val="accent2"/>
                </a:solidFill>
              </a:rPr>
              <a:t>IS THE PREVAILING MECHANISM </a:t>
            </a:r>
            <a:r>
              <a:rPr lang="it-IT" sz="3600" b="1" dirty="0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743700" y="6477000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NSG, 2009</a:t>
            </a:r>
            <a:endParaRPr lang="it-IT" sz="1400" dirty="0"/>
          </a:p>
        </p:txBody>
      </p:sp>
      <p:sp>
        <p:nvSpPr>
          <p:cNvPr id="28" name="Pagina iniziale 27">
            <a:hlinkClick r:id="rId2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198658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Hydro-geophysics: </a:t>
            </a:r>
            <a:r>
              <a:rPr lang="en-GB" alt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GB" alt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Glimpse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number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applications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l">
              <a:spcAft>
                <a:spcPts val="2400"/>
              </a:spcAft>
              <a:buClr>
                <a:srgbClr val="CC0000"/>
              </a:buClr>
            </a:pPr>
            <a:r>
              <a:rPr lang="en-US" sz="2300" b="1" dirty="0" smtClean="0">
                <a:solidFill>
                  <a:srgbClr val="C00000"/>
                </a:solidFill>
              </a:rPr>
              <a:t>Catchment characterization</a:t>
            </a:r>
            <a:endParaRPr lang="en-US" sz="2300" b="1" dirty="0" smtClean="0"/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Conclusions and outlook</a:t>
            </a:r>
            <a:endParaRPr lang="en-US" sz="23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E:\Documenti\Assegno_Ricerca\Lavoro\Conferenze\EGU2014\presentazione\figures\mis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172" y="3254267"/>
            <a:ext cx="70580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E:\Documenti\Assegno_Ricerca\Lavoro\Conferenze\EGU2014\presentazione\figures\DEM+mascher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0022" y="2865330"/>
            <a:ext cx="71469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79015" y="1175700"/>
            <a:ext cx="864235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Fieldwork and data </a:t>
            </a:r>
            <a:r>
              <a:rPr lang="en-US" sz="1800" b="1" dirty="0" smtClean="0">
                <a:solidFill>
                  <a:srgbClr val="0072B2"/>
                </a:solidFill>
                <a:ea typeface="DejaVu Sans" pitchFamily="34" charset="0"/>
              </a:rPr>
              <a:t>acquisition:</a:t>
            </a:r>
            <a:endParaRPr lang="en-US" sz="1800" b="1" dirty="0">
              <a:solidFill>
                <a:srgbClr val="0072B2"/>
              </a:solidFill>
              <a:ea typeface="DejaVu Sans" pitchFamily="34" charset="0"/>
            </a:endParaRPr>
          </a:p>
          <a:p>
            <a:pPr marL="285750" indent="-285750" algn="just">
              <a:lnSpc>
                <a:spcPct val="125000"/>
              </a:lnSpc>
              <a:buClr>
                <a:srgbClr val="0072B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6 field campaigns 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between June 2009 and May 2011;</a:t>
            </a:r>
          </a:p>
          <a:p>
            <a:pPr marL="285750" indent="-285750" algn="just">
              <a:lnSpc>
                <a:spcPct val="125000"/>
              </a:lnSpc>
              <a:buClr>
                <a:srgbClr val="0072B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extensive point gravity measurements on a network of </a:t>
            </a: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53 stations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;</a:t>
            </a:r>
          </a:p>
          <a:p>
            <a:pPr marL="285750" indent="-285750" algn="just">
              <a:lnSpc>
                <a:spcPct val="125000"/>
              </a:lnSpc>
              <a:buClr>
                <a:srgbClr val="0072B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the </a:t>
            </a:r>
            <a:r>
              <a:rPr lang="en-US" sz="1800" dirty="0" err="1">
                <a:solidFill>
                  <a:schemeClr val="tx1"/>
                </a:solidFill>
                <a:ea typeface="DejaVu Sans" pitchFamily="34" charset="0"/>
              </a:rPr>
              <a:t>Vermigliana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 catchment has been monitored through </a:t>
            </a: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8 stations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;</a:t>
            </a:r>
          </a:p>
          <a:p>
            <a:pPr marL="285750" indent="-285750" algn="just">
              <a:lnSpc>
                <a:spcPct val="125000"/>
              </a:lnSpc>
              <a:buClr>
                <a:srgbClr val="0072B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800" b="1" dirty="0" err="1">
                <a:solidFill>
                  <a:srgbClr val="0072B2"/>
                </a:solidFill>
                <a:ea typeface="DejaVu Sans" pitchFamily="34" charset="0"/>
              </a:rPr>
              <a:t>streamflow</a:t>
            </a: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 data 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are available at the </a:t>
            </a:r>
            <a:r>
              <a:rPr lang="en-US" sz="1800" dirty="0" err="1">
                <a:solidFill>
                  <a:schemeClr val="tx1"/>
                </a:solidFill>
                <a:ea typeface="DejaVu Sans" pitchFamily="34" charset="0"/>
              </a:rPr>
              <a:t>Vermiglio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 stream gauging station.</a:t>
            </a:r>
            <a:endParaRPr lang="it-IT" sz="1800" dirty="0">
              <a:solidFill>
                <a:schemeClr val="tx1"/>
              </a:solidFill>
              <a:ea typeface="DejaVu Sans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4200000">
            <a:off x="5628534" y="3344755"/>
            <a:ext cx="1108075" cy="22034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it-IT" altLang="it-IT">
              <a:solidFill>
                <a:srgbClr val="000714"/>
              </a:solidFill>
              <a:latin typeface="Calibri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2168181">
            <a:off x="7569801" y="3618850"/>
            <a:ext cx="270504" cy="484395"/>
          </a:xfrm>
          <a:prstGeom prst="downArrow">
            <a:avLst/>
          </a:prstGeom>
          <a:solidFill>
            <a:srgbClr val="00B0F0"/>
          </a:solidFill>
          <a:ln>
            <a:solidFill>
              <a:srgbClr val="0072B2"/>
            </a:solidFill>
          </a:ln>
          <a:effectLst>
            <a:glow rad="63500">
              <a:srgbClr val="0072B2">
                <a:alpha val="40000"/>
              </a:srgbClr>
            </a:glo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it-IT" dirty="0">
              <a:solidFill>
                <a:srgbClr val="000714"/>
              </a:solidFill>
              <a:latin typeface="Calibri" pitchFamily="34" charset="0"/>
              <a:ea typeface="DejaVu Sans" pitchFamily="34" charset="0"/>
            </a:endParaRPr>
          </a:p>
        </p:txBody>
      </p:sp>
      <p:pic>
        <p:nvPicPr>
          <p:cNvPr id="13" name="Picture 3" descr="E:\Giorgio\VIU_8maggio2014\FCRV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57" y="6446703"/>
            <a:ext cx="2286030" cy="354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sellaDiTesto 10"/>
          <p:cNvSpPr txBox="1"/>
          <p:nvPr/>
        </p:nvSpPr>
        <p:spPr>
          <a:xfrm>
            <a:off x="6604000" y="6438900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Piccolroaz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WRR, 2014</a:t>
            </a:r>
            <a:endParaRPr lang="it-IT" sz="1400" dirty="0"/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2282825" y="741363"/>
            <a:ext cx="6753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it-IT" sz="2000" b="1" dirty="0">
                <a:solidFill>
                  <a:srgbClr val="CC0000"/>
                </a:solidFill>
                <a:cs typeface="Arial" charset="0"/>
              </a:rPr>
              <a:t>Val di Sole - Trentino</a:t>
            </a:r>
          </a:p>
          <a:p>
            <a:pPr algn="r" eaLnBrk="1" hangingPunct="1"/>
            <a:r>
              <a:rPr lang="it-IT" sz="2000" b="1" dirty="0">
                <a:solidFill>
                  <a:srgbClr val="CC0000"/>
                </a:solidFill>
                <a:cs typeface="Arial" charset="0"/>
              </a:rPr>
              <a:t>Micro-</a:t>
            </a:r>
            <a:r>
              <a:rPr lang="it-IT" sz="2000" b="1" dirty="0" err="1">
                <a:solidFill>
                  <a:srgbClr val="CC0000"/>
                </a:solidFill>
                <a:cs typeface="Arial" charset="0"/>
              </a:rPr>
              <a:t>gravity</a:t>
            </a:r>
            <a:r>
              <a:rPr lang="it-IT" sz="2000" b="1" dirty="0">
                <a:solidFill>
                  <a:srgbClr val="CC0000"/>
                </a:solidFill>
                <a:cs typeface="Arial" charset="0"/>
              </a:rPr>
              <a:t> time-</a:t>
            </a:r>
            <a:r>
              <a:rPr lang="it-IT" sz="2000" b="1" dirty="0" err="1">
                <a:solidFill>
                  <a:srgbClr val="CC0000"/>
                </a:solidFill>
                <a:cs typeface="Arial" charset="0"/>
              </a:rPr>
              <a:t>lapse</a:t>
            </a:r>
            <a:r>
              <a:rPr lang="it-IT" sz="2000" b="1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it-IT" sz="2000" b="1" dirty="0" err="1">
                <a:solidFill>
                  <a:srgbClr val="CC0000"/>
                </a:solidFill>
                <a:cs typeface="Arial" charset="0"/>
              </a:rPr>
              <a:t>monitoring</a:t>
            </a:r>
            <a:endParaRPr lang="en-GB" sz="2000" b="1" dirty="0">
              <a:solidFill>
                <a:srgbClr val="CC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25" y="722908"/>
            <a:ext cx="8642350" cy="2239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b="1" dirty="0">
                <a:solidFill>
                  <a:srgbClr val="0072B2"/>
                </a:solidFill>
                <a:ea typeface="DejaVu Sans" pitchFamily="34" charset="0"/>
              </a:rPr>
              <a:t>Hydrological model: 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a modified version of 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GEOTRANSF </a:t>
            </a:r>
            <a:r>
              <a:rPr lang="it-IT" sz="1800" dirty="0" smtClean="0">
                <a:solidFill>
                  <a:schemeClr val="tx1"/>
                </a:solidFill>
                <a:ea typeface="DejaVu Sans" pitchFamily="34" charset="0"/>
              </a:rPr>
              <a:t>(Majone 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et al., 2012, </a:t>
            </a:r>
            <a:r>
              <a:rPr lang="it-IT" sz="1800" i="1" dirty="0">
                <a:solidFill>
                  <a:schemeClr val="tx1"/>
                </a:solidFill>
                <a:ea typeface="DejaVu Sans" pitchFamily="34" charset="0"/>
              </a:rPr>
              <a:t>WATER RESOUR RES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), a semi-</a:t>
            </a:r>
            <a:r>
              <a:rPr lang="it-IT" sz="1800" dirty="0" err="1">
                <a:solidFill>
                  <a:schemeClr val="tx1"/>
                </a:solidFill>
                <a:ea typeface="DejaVu Sans" pitchFamily="34" charset="0"/>
              </a:rPr>
              <a:t>distributed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ea typeface="DejaVu Sans" pitchFamily="34" charset="0"/>
              </a:rPr>
              <a:t>model </a:t>
            </a:r>
            <a:r>
              <a:rPr lang="it-IT" sz="1800" dirty="0" err="1">
                <a:solidFill>
                  <a:schemeClr val="tx1"/>
                </a:solidFill>
                <a:ea typeface="DejaVu Sans" pitchFamily="34" charset="0"/>
              </a:rPr>
              <a:t>characterized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 </a:t>
            </a:r>
            <a:r>
              <a:rPr lang="it-IT" sz="1800" dirty="0" smtClean="0">
                <a:solidFill>
                  <a:schemeClr val="tx1"/>
                </a:solidFill>
                <a:ea typeface="DejaVu Sans" pitchFamily="34" charset="0"/>
              </a:rPr>
              <a:t>by:</a:t>
            </a:r>
          </a:p>
          <a:p>
            <a:pPr algn="just">
              <a:defRPr/>
            </a:pPr>
            <a:endParaRPr lang="it-IT" sz="1800" dirty="0">
              <a:solidFill>
                <a:schemeClr val="tx1"/>
              </a:solidFill>
              <a:ea typeface="DejaVu Sans" pitchFamily="34" charset="0"/>
            </a:endParaRPr>
          </a:p>
          <a:p>
            <a:pPr marL="342900" indent="-342900" algn="just">
              <a:lnSpc>
                <a:spcPct val="125000"/>
              </a:lnSpc>
              <a:buClr>
                <a:srgbClr val="005686"/>
              </a:buClr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subdividing the catchment into slope and valley bottom areas (governed by inherently different </a:t>
            </a:r>
            <a:r>
              <a:rPr lang="it-IT" sz="1800" dirty="0">
                <a:solidFill>
                  <a:schemeClr val="tx1"/>
                </a:solidFill>
                <a:ea typeface="DejaVu Sans" pitchFamily="34" charset="0"/>
              </a:rPr>
              <a:t>processes); </a:t>
            </a:r>
          </a:p>
          <a:p>
            <a:pPr marL="342900" indent="-342900" algn="just">
              <a:lnSpc>
                <a:spcPct val="125000"/>
              </a:lnSpc>
              <a:buClr>
                <a:srgbClr val="005686"/>
              </a:buClr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explicitly coupling </a:t>
            </a:r>
            <a:r>
              <a:rPr lang="en-US" sz="1800" dirty="0" err="1">
                <a:solidFill>
                  <a:schemeClr val="tx1"/>
                </a:solidFill>
                <a:ea typeface="DejaVu Sans" pitchFamily="34" charset="0"/>
              </a:rPr>
              <a:t>vadose</a:t>
            </a:r>
            <a:r>
              <a:rPr lang="en-US" sz="1800" dirty="0">
                <a:solidFill>
                  <a:schemeClr val="tx1"/>
                </a:solidFill>
                <a:ea typeface="DejaVu Sans" pitchFamily="34" charset="0"/>
              </a:rPr>
              <a:t>-zone and groundwater dynamics.</a:t>
            </a:r>
            <a:endParaRPr lang="it-IT" sz="1800" dirty="0">
              <a:solidFill>
                <a:schemeClr val="tx1"/>
              </a:solidFill>
              <a:ea typeface="DejaVu Sans" pitchFamily="34" charset="0"/>
            </a:endParaRPr>
          </a:p>
          <a:p>
            <a:pPr algn="just">
              <a:defRPr/>
            </a:pPr>
            <a:endParaRPr lang="it-IT" sz="1800" dirty="0">
              <a:solidFill>
                <a:schemeClr val="tx1"/>
              </a:solidFill>
              <a:ea typeface="DejaVu Sans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4663" y="2788416"/>
            <a:ext cx="8369300" cy="3600450"/>
            <a:chOff x="474664" y="2420938"/>
            <a:chExt cx="8369102" cy="3600450"/>
          </a:xfrm>
        </p:grpSpPr>
        <p:pic>
          <p:nvPicPr>
            <p:cNvPr id="6151" name="Picture 2" descr="E:\Documenti\Assegno_Ricerca\Lavoro\Conferenze\EGU2014\presentazione\figures\hydroscheme.png"/>
            <p:cNvPicPr>
              <a:picLocks noChangeAspect="1" noChangeArrowheads="1"/>
            </p:cNvPicPr>
            <p:nvPr/>
          </p:nvPicPr>
          <p:blipFill>
            <a:blip r:embed="rId3"/>
            <a:srcRect r="51047"/>
            <a:stretch>
              <a:fillRect/>
            </a:stretch>
          </p:blipFill>
          <p:spPr bwMode="auto">
            <a:xfrm>
              <a:off x="474664" y="2420938"/>
              <a:ext cx="4011612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86276" y="2997192"/>
              <a:ext cx="435749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" name="Picture 3" descr="E:\Giorgio\VIU_8maggio2014\FCRV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57" y="6446703"/>
            <a:ext cx="2286030" cy="354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6"/>
          <p:cNvSpPr txBox="1"/>
          <p:nvPr/>
        </p:nvSpPr>
        <p:spPr>
          <a:xfrm>
            <a:off x="6604000" y="6438900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Piccolroaz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WRR, 2014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50825" y="560388"/>
            <a:ext cx="864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it-IT" b="1">
                <a:solidFill>
                  <a:srgbClr val="0072B2"/>
                </a:solidFill>
                <a:latin typeface="Calibri" pitchFamily="34" charset="0"/>
              </a:rPr>
              <a:t>Pareto front </a:t>
            </a:r>
            <a:endParaRPr lang="it-IT" altLang="it-IT" sz="150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220" name="Picture 3" descr="E:\Documenti\Assegno_Ricerca\Lavoro\Conferenze\EGU2014\presentazione\figures\pare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538" y="973138"/>
            <a:ext cx="71183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>
            <a:spLocks/>
          </p:cNvSpPr>
          <p:nvPr/>
        </p:nvSpPr>
        <p:spPr bwMode="auto">
          <a:xfrm>
            <a:off x="3286125" y="1622425"/>
            <a:ext cx="3892550" cy="3390900"/>
          </a:xfrm>
          <a:custGeom>
            <a:avLst/>
            <a:gdLst>
              <a:gd name="T0" fmla="*/ 0 w 3893457"/>
              <a:gd name="T1" fmla="*/ 15204 h 3391595"/>
              <a:gd name="T2" fmla="*/ 3278701 w 3893457"/>
              <a:gd name="T3" fmla="*/ 15204 h 3391595"/>
              <a:gd name="T4" fmla="*/ 3761529 w 3893457"/>
              <a:gd name="T5" fmla="*/ 562894 h 3391595"/>
              <a:gd name="T6" fmla="*/ 3891643 w 3893457"/>
              <a:gd name="T7" fmla="*/ 3390205 h 33915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93457" h="3391595">
                <a:moveTo>
                  <a:pt x="0" y="15210"/>
                </a:moveTo>
                <a:cubicBezTo>
                  <a:pt x="1093410" y="15210"/>
                  <a:pt x="2647327" y="-19012"/>
                  <a:pt x="3280229" y="15210"/>
                </a:cubicBezTo>
                <a:cubicBezTo>
                  <a:pt x="3735993" y="39854"/>
                  <a:pt x="3712392" y="-6545"/>
                  <a:pt x="3763282" y="563124"/>
                </a:cubicBezTo>
                <a:cubicBezTo>
                  <a:pt x="3814687" y="1138555"/>
                  <a:pt x="3865638" y="2830981"/>
                  <a:pt x="3893457" y="3391595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99050" y="1168400"/>
            <a:ext cx="177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chemeClr val="tx1"/>
                </a:solidFill>
                <a:latin typeface="Calibri" pitchFamily="34" charset="0"/>
              </a:rPr>
              <a:t>very sharp shape</a:t>
            </a:r>
            <a:endParaRPr lang="it-IT" altLang="it-IT" dirty="0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7759884" y="618676"/>
            <a:ext cx="315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it-IT" dirty="0">
                <a:solidFill>
                  <a:schemeClr val="tx1"/>
                </a:solidFill>
                <a:latin typeface="Calibri" pitchFamily="34" charset="0"/>
              </a:rPr>
              <a:t>α</a:t>
            </a:r>
            <a:endParaRPr lang="it-IT" alt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27844" y="2445655"/>
            <a:ext cx="5753644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dirty="0" err="1" smtClean="0">
                <a:solidFill>
                  <a:schemeClr val="accent2"/>
                </a:solidFill>
              </a:rPr>
              <a:t>Matching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u="sng" dirty="0" err="1" smtClean="0">
                <a:solidFill>
                  <a:schemeClr val="accent2"/>
                </a:solidFill>
              </a:rPr>
              <a:t>also</a:t>
            </a:r>
            <a:r>
              <a:rPr lang="it-IT" dirty="0" smtClean="0">
                <a:solidFill>
                  <a:schemeClr val="accent2"/>
                </a:solidFill>
              </a:rPr>
              <a:t> the micro-</a:t>
            </a:r>
            <a:r>
              <a:rPr lang="it-IT" dirty="0" err="1" smtClean="0">
                <a:solidFill>
                  <a:schemeClr val="accent2"/>
                </a:solidFill>
              </a:rPr>
              <a:t>gravity</a:t>
            </a:r>
            <a:r>
              <a:rPr lang="it-IT" dirty="0" smtClean="0">
                <a:solidFill>
                  <a:schemeClr val="accent2"/>
                </a:solidFill>
              </a:rPr>
              <a:t> data </a:t>
            </a:r>
            <a:r>
              <a:rPr lang="it-IT" dirty="0" err="1" smtClean="0">
                <a:solidFill>
                  <a:schemeClr val="accent2"/>
                </a:solidFill>
              </a:rPr>
              <a:t>requires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that</a:t>
            </a:r>
            <a:r>
              <a:rPr lang="it-IT" dirty="0" smtClean="0">
                <a:solidFill>
                  <a:schemeClr val="accent2"/>
                </a:solidFill>
              </a:rPr>
              <a:t> the model </a:t>
            </a:r>
            <a:r>
              <a:rPr lang="it-IT" dirty="0" err="1" smtClean="0">
                <a:solidFill>
                  <a:schemeClr val="accent2"/>
                </a:solidFill>
              </a:rPr>
              <a:t>also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describes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endParaRPr lang="it-IT" dirty="0">
              <a:solidFill>
                <a:schemeClr val="accent2"/>
              </a:solidFill>
            </a:endParaRPr>
          </a:p>
          <a:p>
            <a:pPr algn="l"/>
            <a:r>
              <a:rPr lang="it-IT" dirty="0" smtClean="0">
                <a:solidFill>
                  <a:schemeClr val="accent2"/>
                </a:solidFill>
              </a:rPr>
              <a:t>the </a:t>
            </a:r>
            <a:r>
              <a:rPr lang="it-IT" dirty="0" err="1" smtClean="0">
                <a:solidFill>
                  <a:schemeClr val="accent2"/>
                </a:solidFill>
              </a:rPr>
              <a:t>saturated</a:t>
            </a:r>
            <a:r>
              <a:rPr lang="it-IT" dirty="0" smtClean="0">
                <a:solidFill>
                  <a:schemeClr val="accent2"/>
                </a:solidFill>
              </a:rPr>
              <a:t> zone and </a:t>
            </a:r>
            <a:r>
              <a:rPr lang="it-IT" dirty="0" err="1" smtClean="0">
                <a:solidFill>
                  <a:schemeClr val="accent2"/>
                </a:solidFill>
              </a:rPr>
              <a:t>its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dynamics</a:t>
            </a:r>
            <a:endParaRPr lang="it-IT" dirty="0">
              <a:solidFill>
                <a:schemeClr val="accent2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908838" y="3845607"/>
            <a:ext cx="6166959" cy="1502390"/>
            <a:chOff x="1908838" y="3845607"/>
            <a:chExt cx="6166959" cy="1502390"/>
          </a:xfrm>
        </p:grpSpPr>
        <p:sp>
          <p:nvSpPr>
            <p:cNvPr id="3" name="Freccia in giù 2"/>
            <p:cNvSpPr/>
            <p:nvPr/>
          </p:nvSpPr>
          <p:spPr bwMode="auto">
            <a:xfrm>
              <a:off x="2905564" y="3845607"/>
              <a:ext cx="632389" cy="888763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908838" y="4886332"/>
              <a:ext cx="6166959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it-IT" dirty="0" err="1" smtClean="0">
                  <a:solidFill>
                    <a:schemeClr val="accent2"/>
                  </a:solidFill>
                </a:rPr>
                <a:t>Change</a:t>
              </a:r>
              <a:r>
                <a:rPr lang="it-IT" dirty="0" smtClean="0">
                  <a:solidFill>
                    <a:schemeClr val="accent2"/>
                  </a:solidFill>
                </a:rPr>
                <a:t> of the </a:t>
              </a:r>
              <a:r>
                <a:rPr lang="it-IT" dirty="0" err="1" smtClean="0">
                  <a:solidFill>
                    <a:schemeClr val="accent2"/>
                  </a:solidFill>
                </a:rPr>
                <a:t>system’s</a:t>
              </a:r>
              <a:r>
                <a:rPr lang="it-IT" dirty="0" smtClean="0">
                  <a:solidFill>
                    <a:schemeClr val="accent2"/>
                  </a:solidFill>
                </a:rPr>
                <a:t> </a:t>
              </a:r>
              <a:r>
                <a:rPr lang="it-IT" dirty="0" err="1" smtClean="0">
                  <a:solidFill>
                    <a:schemeClr val="accent2"/>
                  </a:solidFill>
                </a:rPr>
                <a:t>conceptualization</a:t>
              </a:r>
              <a:endParaRPr lang="it-IT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1" name="Picture 3" descr="E:\Giorgio\VIU_8maggio2014\FCRV_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57" y="6446703"/>
            <a:ext cx="2286030" cy="354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asellaDiTesto 11"/>
          <p:cNvSpPr txBox="1"/>
          <p:nvPr/>
        </p:nvSpPr>
        <p:spPr>
          <a:xfrm>
            <a:off x="6604000" y="6438900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Piccolroaz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WRR, 2014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89595" y="1084745"/>
            <a:ext cx="2828925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GEOPHYSICAL</a:t>
            </a:r>
          </a:p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METHODS</a:t>
            </a: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>
            <a:off x="3469345" y="1237145"/>
            <a:ext cx="1828800" cy="685800"/>
          </a:xfrm>
          <a:prstGeom prst="leftRightArrow">
            <a:avLst>
              <a:gd name="adj1" fmla="val 50000"/>
              <a:gd name="adj2" fmla="val 5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t-IT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450545" y="1084745"/>
            <a:ext cx="3200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APPLICATIONS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26145" y="2761145"/>
            <a:ext cx="2438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Geo-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electrics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Seismics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GPR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EM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methods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Gravimetry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Magnetism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...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993345" y="2364270"/>
            <a:ext cx="384585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Hydrocarbon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exploration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Mineral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exploration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Engineering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studies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Hydrogeological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studies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Contaminant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identification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Geological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investigations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Forensic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studies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Archaelogical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studies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smtClean="0">
                <a:solidFill>
                  <a:schemeClr val="tx1"/>
                </a:solidFill>
                <a:latin typeface="Comic Sans MS" pitchFamily="66" charset="0"/>
              </a:rPr>
              <a:t>...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469345" y="1922945"/>
            <a:ext cx="1828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4800"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E:\Documenti\Assegno_Ricerca\Lavoro\Conferenze\EGU2014\presentazione\figures\V_change0.50_0.1_0.0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998" y="1446502"/>
            <a:ext cx="61531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148273" y="876590"/>
            <a:ext cx="8642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it-IT" b="1" dirty="0">
                <a:solidFill>
                  <a:srgbClr val="0072B2"/>
                </a:solidFill>
              </a:rPr>
              <a:t>Water volume change</a:t>
            </a:r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6880861" y="2141827"/>
            <a:ext cx="2160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it-IT" sz="1800" b="1" dirty="0">
                <a:solidFill>
                  <a:srgbClr val="00B0F0"/>
                </a:solidFill>
                <a:latin typeface="Calibri" pitchFamily="34" charset="0"/>
              </a:rPr>
              <a:t>2.8E6 m</a:t>
            </a:r>
            <a:r>
              <a:rPr lang="en-US" altLang="it-IT" sz="1800" b="1" baseline="30000" dirty="0">
                <a:solidFill>
                  <a:srgbClr val="00B0F0"/>
                </a:solidFill>
                <a:latin typeface="Calibri" pitchFamily="34" charset="0"/>
              </a:rPr>
              <a:t>3</a:t>
            </a:r>
            <a:r>
              <a:rPr lang="en-US" altLang="it-IT" sz="1800" b="1" dirty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altLang="it-IT" sz="1800" b="1" dirty="0">
                <a:solidFill>
                  <a:schemeClr val="tx1"/>
                </a:solidFill>
                <a:latin typeface="Calibri" pitchFamily="34" charset="0"/>
              </a:rPr>
              <a:t>=</a:t>
            </a:r>
            <a:r>
              <a:rPr lang="en-US" altLang="it-IT" sz="1800" b="1" dirty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altLang="it-IT" sz="1800" b="1" dirty="0">
                <a:solidFill>
                  <a:srgbClr val="FFC000"/>
                </a:solidFill>
                <a:latin typeface="Calibri" pitchFamily="34" charset="0"/>
              </a:rPr>
              <a:t>2.8E6 m</a:t>
            </a:r>
            <a:r>
              <a:rPr lang="en-US" altLang="it-IT" sz="1800" b="1" baseline="30000" dirty="0">
                <a:solidFill>
                  <a:srgbClr val="FFC000"/>
                </a:solidFill>
                <a:latin typeface="Calibri" pitchFamily="34" charset="0"/>
              </a:rPr>
              <a:t>3</a:t>
            </a:r>
            <a:endParaRPr lang="it-IT" altLang="it-IT" sz="1800" baseline="30000" dirty="0">
              <a:solidFill>
                <a:srgbClr val="FFC000"/>
              </a:solidFill>
              <a:latin typeface="Calibri" pitchFamily="34" charset="0"/>
            </a:endParaRPr>
          </a:p>
          <a:p>
            <a:endParaRPr lang="it-IT" altLang="it-IT" sz="1800" baseline="300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884036" y="4662777"/>
            <a:ext cx="2160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it-IT" sz="1800" b="1">
                <a:solidFill>
                  <a:srgbClr val="00B0F0"/>
                </a:solidFill>
                <a:latin typeface="Calibri" pitchFamily="34" charset="0"/>
              </a:rPr>
              <a:t>2.2 m</a:t>
            </a:r>
            <a:r>
              <a:rPr lang="en-US" altLang="it-IT" sz="1800" b="1" baseline="30000">
                <a:solidFill>
                  <a:srgbClr val="00B0F0"/>
                </a:solidFill>
                <a:latin typeface="Calibri" pitchFamily="34" charset="0"/>
              </a:rPr>
              <a:t>3</a:t>
            </a:r>
            <a:r>
              <a:rPr lang="en-US" altLang="it-IT" sz="1800" b="1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altLang="it-IT" sz="1800" b="1">
                <a:solidFill>
                  <a:schemeClr val="tx1"/>
                </a:solidFill>
                <a:latin typeface="Calibri" pitchFamily="34" charset="0"/>
              </a:rPr>
              <a:t>&gt;&gt;</a:t>
            </a:r>
            <a:r>
              <a:rPr lang="en-US" altLang="it-IT" sz="1800" b="1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altLang="it-IT" sz="1800" b="1">
                <a:solidFill>
                  <a:srgbClr val="FFC000"/>
                </a:solidFill>
                <a:latin typeface="Calibri" pitchFamily="34" charset="0"/>
              </a:rPr>
              <a:t>0.2E6 m</a:t>
            </a:r>
            <a:r>
              <a:rPr lang="en-US" altLang="it-IT" sz="1800" b="1" baseline="30000">
                <a:solidFill>
                  <a:srgbClr val="FFC000"/>
                </a:solidFill>
                <a:latin typeface="Calibri" pitchFamily="34" charset="0"/>
              </a:rPr>
              <a:t>3</a:t>
            </a:r>
            <a:endParaRPr lang="it-IT" altLang="it-IT" sz="1800" baseline="30000">
              <a:solidFill>
                <a:srgbClr val="FFC000"/>
              </a:solidFill>
              <a:latin typeface="Calibri" pitchFamily="34" charset="0"/>
            </a:endParaRPr>
          </a:p>
          <a:p>
            <a:endParaRPr lang="it-IT" altLang="it-IT" sz="1800" baseline="3000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7430136" y="1790990"/>
            <a:ext cx="92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it-IT" sz="1800" dirty="0">
                <a:solidFill>
                  <a:schemeClr val="tx1"/>
                </a:solidFill>
                <a:latin typeface="Calibri" pitchFamily="34" charset="0"/>
              </a:rPr>
              <a:t>d-factor</a:t>
            </a:r>
            <a:endParaRPr lang="it-IT" altLang="it-IT" sz="1800" dirty="0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7430136" y="4311940"/>
            <a:ext cx="92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it-IT" sz="1800">
                <a:solidFill>
                  <a:schemeClr val="tx1"/>
                </a:solidFill>
                <a:latin typeface="Calibri" pitchFamily="34" charset="0"/>
              </a:rPr>
              <a:t>d-factor</a:t>
            </a:r>
            <a:endParaRPr lang="it-IT" altLang="it-IT" sz="1800"/>
          </a:p>
        </p:txBody>
      </p:sp>
      <p:sp>
        <p:nvSpPr>
          <p:cNvPr id="10249" name="Rectangle 1"/>
          <p:cNvSpPr>
            <a:spLocks noChangeArrowheads="1"/>
          </p:cNvSpPr>
          <p:nvPr/>
        </p:nvSpPr>
        <p:spPr bwMode="auto">
          <a:xfrm>
            <a:off x="4792610" y="804358"/>
            <a:ext cx="1120775" cy="223837"/>
          </a:xfrm>
          <a:prstGeom prst="rect">
            <a:avLst/>
          </a:prstGeom>
          <a:solidFill>
            <a:srgbClr val="00B0F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it-IT">
              <a:solidFill>
                <a:srgbClr val="000714"/>
              </a:solidFill>
              <a:latin typeface="Calibri" pitchFamily="34" charset="0"/>
            </a:endParaRPr>
          </a:p>
        </p:txBody>
      </p:sp>
      <p:sp>
        <p:nvSpPr>
          <p:cNvPr id="10250" name="Rectangle 9"/>
          <p:cNvSpPr>
            <a:spLocks noChangeArrowheads="1"/>
          </p:cNvSpPr>
          <p:nvPr/>
        </p:nvSpPr>
        <p:spPr bwMode="auto">
          <a:xfrm>
            <a:off x="4792610" y="1093283"/>
            <a:ext cx="1120775" cy="223837"/>
          </a:xfrm>
          <a:prstGeom prst="rect">
            <a:avLst/>
          </a:prstGeom>
          <a:solidFill>
            <a:srgbClr val="FFC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it-IT">
              <a:solidFill>
                <a:srgbClr val="000714"/>
              </a:solidFill>
              <a:latin typeface="Calibri" pitchFamily="34" charset="0"/>
            </a:endParaRPr>
          </a:p>
        </p:txBody>
      </p:sp>
      <p:sp>
        <p:nvSpPr>
          <p:cNvPr id="10251" name="Rectangle 2"/>
          <p:cNvSpPr>
            <a:spLocks noChangeArrowheads="1"/>
          </p:cNvSpPr>
          <p:nvPr/>
        </p:nvSpPr>
        <p:spPr bwMode="auto">
          <a:xfrm>
            <a:off x="5913385" y="1020258"/>
            <a:ext cx="235108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it-IT" sz="1500">
                <a:solidFill>
                  <a:schemeClr val="tx1"/>
                </a:solidFill>
                <a:latin typeface="Calibri" pitchFamily="34" charset="0"/>
              </a:rPr>
              <a:t>α</a:t>
            </a:r>
            <a:r>
              <a:rPr lang="it-IT" altLang="it-IT" sz="1500">
                <a:solidFill>
                  <a:schemeClr val="tx1"/>
                </a:solidFill>
                <a:latin typeface="Calibri" pitchFamily="34" charset="0"/>
              </a:rPr>
              <a:t>=0.5 (95% uncert. bounds)</a:t>
            </a:r>
            <a:endParaRPr lang="it-IT" altLang="it-IT" sz="1500"/>
          </a:p>
        </p:txBody>
      </p:sp>
      <p:sp>
        <p:nvSpPr>
          <p:cNvPr id="10252" name="Rectangle 2"/>
          <p:cNvSpPr>
            <a:spLocks noChangeArrowheads="1"/>
          </p:cNvSpPr>
          <p:nvPr/>
        </p:nvSpPr>
        <p:spPr bwMode="auto">
          <a:xfrm>
            <a:off x="5919735" y="742445"/>
            <a:ext cx="22050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it-IT" sz="1500">
                <a:solidFill>
                  <a:schemeClr val="tx1"/>
                </a:solidFill>
                <a:latin typeface="Calibri" pitchFamily="34" charset="0"/>
              </a:rPr>
              <a:t>α</a:t>
            </a:r>
            <a:r>
              <a:rPr lang="it-IT" altLang="it-IT" sz="1500">
                <a:solidFill>
                  <a:schemeClr val="tx1"/>
                </a:solidFill>
                <a:latin typeface="Calibri" pitchFamily="34" charset="0"/>
              </a:rPr>
              <a:t>=0 (95% uncert. bounds)</a:t>
            </a:r>
            <a:endParaRPr lang="it-IT" altLang="it-IT" sz="1500"/>
          </a:p>
        </p:txBody>
      </p:sp>
      <p:cxnSp>
        <p:nvCxnSpPr>
          <p:cNvPr id="10253" name="Straight Connector 3"/>
          <p:cNvCxnSpPr>
            <a:cxnSpLocks noChangeShapeType="1"/>
          </p:cNvCxnSpPr>
          <p:nvPr/>
        </p:nvCxnSpPr>
        <p:spPr bwMode="auto">
          <a:xfrm>
            <a:off x="4792610" y="936120"/>
            <a:ext cx="112077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10254" name="Straight Connector 14"/>
          <p:cNvCxnSpPr>
            <a:cxnSpLocks noChangeShapeType="1"/>
          </p:cNvCxnSpPr>
          <p:nvPr/>
        </p:nvCxnSpPr>
        <p:spPr bwMode="auto">
          <a:xfrm>
            <a:off x="4789435" y="1258383"/>
            <a:ext cx="1119187" cy="0"/>
          </a:xfrm>
          <a:prstGeom prst="line">
            <a:avLst/>
          </a:prstGeom>
          <a:noFill/>
          <a:ln w="19050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0255" name="Straight Connector 15"/>
          <p:cNvCxnSpPr>
            <a:cxnSpLocks noChangeShapeType="1"/>
          </p:cNvCxnSpPr>
          <p:nvPr/>
        </p:nvCxnSpPr>
        <p:spPr bwMode="auto">
          <a:xfrm>
            <a:off x="4789435" y="1166308"/>
            <a:ext cx="1120775" cy="0"/>
          </a:xfrm>
          <a:prstGeom prst="line">
            <a:avLst/>
          </a:prstGeom>
          <a:noFill/>
          <a:ln w="19050" algn="ctr">
            <a:solidFill>
              <a:srgbClr val="FFC000"/>
            </a:solidFill>
            <a:prstDash val="dash"/>
            <a:round/>
            <a:headEnd/>
            <a:tailEnd/>
          </a:ln>
        </p:spPr>
      </p:cxnSp>
      <p:cxnSp>
        <p:nvCxnSpPr>
          <p:cNvPr id="10256" name="Straight Connector 16"/>
          <p:cNvCxnSpPr>
            <a:cxnSpLocks noChangeShapeType="1"/>
          </p:cNvCxnSpPr>
          <p:nvPr/>
        </p:nvCxnSpPr>
        <p:spPr bwMode="auto">
          <a:xfrm>
            <a:off x="4789435" y="856745"/>
            <a:ext cx="1119187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dash"/>
            <a:round/>
            <a:headEnd/>
            <a:tailEnd/>
          </a:ln>
        </p:spPr>
      </p:cxnSp>
      <p:sp>
        <p:nvSpPr>
          <p:cNvPr id="10257" name="Rectangle 2"/>
          <p:cNvSpPr>
            <a:spLocks noChangeArrowheads="1"/>
          </p:cNvSpPr>
          <p:nvPr/>
        </p:nvSpPr>
        <p:spPr bwMode="auto">
          <a:xfrm>
            <a:off x="3698822" y="751970"/>
            <a:ext cx="7731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500">
                <a:solidFill>
                  <a:schemeClr val="tx1"/>
                </a:solidFill>
                <a:latin typeface="Calibri" pitchFamily="34" charset="0"/>
              </a:rPr>
              <a:t>median</a:t>
            </a:r>
            <a:endParaRPr lang="it-IT" altLang="it-IT" sz="1500"/>
          </a:p>
        </p:txBody>
      </p:sp>
      <p:sp>
        <p:nvSpPr>
          <p:cNvPr id="10258" name="Rectangle 2"/>
          <p:cNvSpPr>
            <a:spLocks noChangeArrowheads="1"/>
          </p:cNvSpPr>
          <p:nvPr/>
        </p:nvSpPr>
        <p:spPr bwMode="auto">
          <a:xfrm>
            <a:off x="3632147" y="983745"/>
            <a:ext cx="889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500">
                <a:solidFill>
                  <a:schemeClr val="tx1"/>
                </a:solidFill>
                <a:latin typeface="Calibri" pitchFamily="34" charset="0"/>
              </a:rPr>
              <a:t>best sim.</a:t>
            </a:r>
            <a:endParaRPr lang="it-IT" altLang="it-IT" sz="1500"/>
          </a:p>
        </p:txBody>
      </p:sp>
      <p:cxnSp>
        <p:nvCxnSpPr>
          <p:cNvPr id="10259" name="Straight Arrow Connector 21"/>
          <p:cNvCxnSpPr>
            <a:cxnSpLocks noChangeShapeType="1"/>
          </p:cNvCxnSpPr>
          <p:nvPr/>
        </p:nvCxnSpPr>
        <p:spPr bwMode="auto">
          <a:xfrm>
            <a:off x="4413197" y="1163133"/>
            <a:ext cx="3238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60" name="Straight Arrow Connector 30"/>
          <p:cNvCxnSpPr>
            <a:cxnSpLocks noChangeShapeType="1"/>
          </p:cNvCxnSpPr>
          <p:nvPr/>
        </p:nvCxnSpPr>
        <p:spPr bwMode="auto">
          <a:xfrm>
            <a:off x="4416372" y="928183"/>
            <a:ext cx="3238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0" name="Picture 3" descr="E:\Giorgio\VIU_8maggio2014\FCRV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57" y="6446703"/>
            <a:ext cx="2286030" cy="354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CasellaDiTesto 20"/>
          <p:cNvSpPr txBox="1"/>
          <p:nvPr/>
        </p:nvSpPr>
        <p:spPr>
          <a:xfrm>
            <a:off x="6604000" y="6438900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 smtClean="0"/>
              <a:t>Piccolroaz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WRR, 2014</a:t>
            </a:r>
            <a:endParaRPr lang="it-IT" sz="1400" dirty="0"/>
          </a:p>
        </p:txBody>
      </p:sp>
      <p:sp>
        <p:nvSpPr>
          <p:cNvPr id="22" name="Pagina iniziale 21">
            <a:hlinkClick r:id="rId4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3023249" y="1051952"/>
            <a:ext cx="2855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C3300"/>
                </a:solidFill>
              </a:rPr>
              <a:t>SUMMARY</a:t>
            </a:r>
          </a:p>
        </p:txBody>
      </p:sp>
      <p:sp>
        <p:nvSpPr>
          <p:cNvPr id="1550340" name="Rectangle 4"/>
          <p:cNvSpPr>
            <a:spLocks noChangeArrowheads="1"/>
          </p:cNvSpPr>
          <p:nvPr/>
        </p:nvSpPr>
        <p:spPr bwMode="auto">
          <a:xfrm>
            <a:off x="851554" y="2416829"/>
            <a:ext cx="7198658" cy="2979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>
              <a:lnSpc>
                <a:spcPts val="3200"/>
              </a:lnSpc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Hydro-geophysics: </a:t>
            </a:r>
            <a:r>
              <a:rPr lang="en-GB" alt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en-GB" altLang="en-US" sz="23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problem-driven discipline</a:t>
            </a:r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Glimpse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 a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number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of </a:t>
            </a:r>
            <a:r>
              <a:rPr lang="it-IT" sz="23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applications</a:t>
            </a:r>
            <a:r>
              <a:rPr lang="it-IT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l">
              <a:spcAft>
                <a:spcPts val="2400"/>
              </a:spcAft>
              <a:buClr>
                <a:srgbClr val="CC0000"/>
              </a:buClr>
            </a:pPr>
            <a:r>
              <a:rPr lang="en-US" sz="2300" b="1" dirty="0" smtClean="0">
                <a:solidFill>
                  <a:srgbClr val="C00000"/>
                </a:solidFill>
              </a:rPr>
              <a:t>Contamination characterization</a:t>
            </a:r>
            <a:endParaRPr lang="en-US" sz="2300" b="1" dirty="0" smtClean="0"/>
          </a:p>
          <a:p>
            <a:pPr marL="342900" indent="-342900" algn="l">
              <a:spcAft>
                <a:spcPts val="2400"/>
              </a:spcAft>
              <a:buClr>
                <a:srgbClr val="CC0000"/>
              </a:buClr>
              <a:buFont typeface="Wingdings" pitchFamily="2" charset="2"/>
              <a:buChar char="q"/>
            </a:pPr>
            <a:r>
              <a:rPr lang="en-US" sz="23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Conclusions and outlook</a:t>
            </a:r>
            <a:endParaRPr lang="en-US" sz="23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288" y="2235200"/>
            <a:ext cx="6892925" cy="424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7397750" y="463550"/>
            <a:ext cx="63500" cy="635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22238" y="5402263"/>
            <a:ext cx="3738562" cy="1201737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Blow out of TR24 oil well</a:t>
            </a:r>
          </a:p>
          <a:p>
            <a:pPr algn="ctr" defTabSz="914400">
              <a:buClrTx/>
              <a:buSzTx/>
              <a:buFontTx/>
              <a:buNone/>
            </a:pPr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Trecate, Novara</a:t>
            </a:r>
          </a:p>
          <a:p>
            <a:pPr algn="ctr" defTabSz="914400">
              <a:buClrTx/>
              <a:buSzTx/>
              <a:buFontTx/>
              <a:buNone/>
            </a:pPr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February 28 1994 </a:t>
            </a:r>
            <a:endParaRPr lang="en-US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96063" y="612775"/>
            <a:ext cx="1868487" cy="2209800"/>
            <a:chOff x="4104" y="572"/>
            <a:chExt cx="1177" cy="1392"/>
          </a:xfrm>
        </p:grpSpPr>
        <p:graphicFrame>
          <p:nvGraphicFramePr>
            <p:cNvPr id="1026" name="Object 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104" y="572"/>
            <a:ext cx="1177" cy="1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097" name="Raccolta ClipArt Microsoft" r:id="rId4" imgW="4251325" imgH="5418138" progId="">
                    <p:embed/>
                  </p:oleObj>
                </mc:Choice>
                <mc:Fallback>
                  <p:oleObj name="Raccolta ClipArt Microsoft" r:id="rId4" imgW="4251325" imgH="5418138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4" y="572"/>
                          <a:ext cx="1177" cy="1392"/>
                        </a:xfrm>
                        <a:prstGeom prst="rect">
                          <a:avLst/>
                        </a:prstGeom>
                        <a:solidFill>
                          <a:srgbClr val="C0FEF9"/>
                        </a:solidFill>
                        <a:ln w="12700">
                          <a:solidFill>
                            <a:srgbClr val="CC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2" name="Oval 9"/>
            <p:cNvSpPr>
              <a:spLocks noChangeArrowheads="1"/>
            </p:cNvSpPr>
            <p:nvPr/>
          </p:nvSpPr>
          <p:spPr bwMode="auto">
            <a:xfrm>
              <a:off x="4258" y="717"/>
              <a:ext cx="62" cy="62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uppo 19"/>
          <p:cNvGrpSpPr>
            <a:grpSpLocks/>
          </p:cNvGrpSpPr>
          <p:nvPr/>
        </p:nvGrpSpPr>
        <p:grpSpPr bwMode="auto">
          <a:xfrm>
            <a:off x="174625" y="609600"/>
            <a:ext cx="3536950" cy="3027363"/>
            <a:chOff x="174958" y="610216"/>
            <a:chExt cx="3537232" cy="3026675"/>
          </a:xfrm>
        </p:grpSpPr>
        <p:grpSp>
          <p:nvGrpSpPr>
            <p:cNvPr id="4" name="Gruppo 8"/>
            <p:cNvGrpSpPr>
              <a:grpSpLocks/>
            </p:cNvGrpSpPr>
            <p:nvPr/>
          </p:nvGrpSpPr>
          <p:grpSpPr bwMode="auto">
            <a:xfrm>
              <a:off x="174958" y="610216"/>
              <a:ext cx="3537232" cy="3026675"/>
              <a:chOff x="4787900" y="2636838"/>
              <a:chExt cx="4135438" cy="3538537"/>
            </a:xfrm>
          </p:grpSpPr>
          <p:pic>
            <p:nvPicPr>
              <p:cNvPr id="1039" name="Picture 10"/>
              <p:cNvPicPr>
                <a:picLocks noChangeArrowheads="1"/>
              </p:cNvPicPr>
              <p:nvPr/>
            </p:nvPicPr>
            <p:blipFill>
              <a:blip r:embed="rId6"/>
              <a:srcRect l="551" t="670" b="142"/>
              <a:stretch>
                <a:fillRect/>
              </a:stretch>
            </p:blipFill>
            <p:spPr bwMode="auto">
              <a:xfrm>
                <a:off x="4787900" y="2636838"/>
                <a:ext cx="4135438" cy="3538537"/>
              </a:xfrm>
              <a:prstGeom prst="rect">
                <a:avLst/>
              </a:prstGeom>
              <a:noFill/>
              <a:ln w="12700">
                <a:solidFill>
                  <a:srgbClr val="CC0000"/>
                </a:solidFill>
                <a:miter lim="800000"/>
                <a:headEnd/>
                <a:tailEnd/>
              </a:ln>
            </p:spPr>
          </p:pic>
          <p:sp>
            <p:nvSpPr>
              <p:cNvPr id="11" name="Ovale 10"/>
              <p:cNvSpPr/>
              <p:nvPr/>
            </p:nvSpPr>
            <p:spPr>
              <a:xfrm>
                <a:off x="5940552" y="3789136"/>
                <a:ext cx="215310" cy="21524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041" name="CasellaDiTesto 16"/>
              <p:cNvSpPr txBox="1">
                <a:spLocks noChangeArrowheads="1"/>
              </p:cNvSpPr>
              <p:nvPr/>
            </p:nvSpPr>
            <p:spPr bwMode="auto">
              <a:xfrm>
                <a:off x="5580063" y="3357563"/>
                <a:ext cx="6619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rgbClr val="C00000"/>
                    </a:solidFill>
                    <a:latin typeface="Calibri" pitchFamily="34" charset="0"/>
                  </a:rPr>
                  <a:t>TR24</a:t>
                </a:r>
              </a:p>
            </p:txBody>
          </p:sp>
        </p:grpSp>
        <p:grpSp>
          <p:nvGrpSpPr>
            <p:cNvPr id="5" name="Gruppo 17"/>
            <p:cNvGrpSpPr>
              <a:grpSpLocks/>
            </p:cNvGrpSpPr>
            <p:nvPr/>
          </p:nvGrpSpPr>
          <p:grpSpPr bwMode="auto">
            <a:xfrm>
              <a:off x="2381900" y="3282916"/>
              <a:ext cx="1311578" cy="353943"/>
              <a:chOff x="2417584" y="3755730"/>
              <a:chExt cx="1311578" cy="353943"/>
            </a:xfrm>
          </p:grpSpPr>
          <p:sp>
            <p:nvSpPr>
              <p:cNvPr id="1035" name="CasellaDiTesto 13"/>
              <p:cNvSpPr txBox="1">
                <a:spLocks noChangeArrowheads="1"/>
              </p:cNvSpPr>
              <p:nvPr/>
            </p:nvSpPr>
            <p:spPr bwMode="auto">
              <a:xfrm>
                <a:off x="2417584" y="3755730"/>
                <a:ext cx="1311578" cy="3539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it-IT" sz="300">
                  <a:solidFill>
                    <a:schemeClr val="tx1"/>
                  </a:solidFill>
                </a:endParaRPr>
              </a:p>
              <a:p>
                <a:r>
                  <a:rPr lang="it-IT" sz="1400">
                    <a:solidFill>
                      <a:schemeClr val="tx1"/>
                    </a:solidFill>
                  </a:rPr>
                  <a:t>0     0.5     1 km</a:t>
                </a:r>
              </a:p>
            </p:txBody>
          </p:sp>
          <p:grpSp>
            <p:nvGrpSpPr>
              <p:cNvPr id="6" name="Gruppo 16"/>
              <p:cNvGrpSpPr>
                <a:grpSpLocks/>
              </p:cNvGrpSpPr>
              <p:nvPr/>
            </p:nvGrpSpPr>
            <p:grpSpPr bwMode="auto">
              <a:xfrm>
                <a:off x="2524639" y="3809273"/>
                <a:ext cx="799169" cy="49810"/>
                <a:chOff x="2734280" y="3376589"/>
                <a:chExt cx="799169" cy="49810"/>
              </a:xfrm>
            </p:grpSpPr>
            <p:sp>
              <p:nvSpPr>
                <p:cNvPr id="1037" name="Rettangolo 14"/>
                <p:cNvSpPr>
                  <a:spLocks noChangeArrowheads="1"/>
                </p:cNvSpPr>
                <p:nvPr/>
              </p:nvSpPr>
              <p:spPr bwMode="auto">
                <a:xfrm>
                  <a:off x="2734280" y="3376589"/>
                  <a:ext cx="396982" cy="4906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38" name="Rettangolo 15"/>
                <p:cNvSpPr>
                  <a:spLocks noChangeArrowheads="1"/>
                </p:cNvSpPr>
                <p:nvPr/>
              </p:nvSpPr>
              <p:spPr bwMode="auto">
                <a:xfrm>
                  <a:off x="3136467" y="3377333"/>
                  <a:ext cx="396982" cy="49066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1034" name="Figura a mano libera 18"/>
            <p:cNvSpPr>
              <a:spLocks noChangeArrowheads="1"/>
            </p:cNvSpPr>
            <p:nvPr/>
          </p:nvSpPr>
          <p:spPr bwMode="auto">
            <a:xfrm>
              <a:off x="3416734" y="3050974"/>
              <a:ext cx="182880" cy="236406"/>
            </a:xfrm>
            <a:custGeom>
              <a:avLst/>
              <a:gdLst>
                <a:gd name="T0" fmla="*/ 8921 w 182880"/>
                <a:gd name="T1" fmla="*/ 75828 h 236406"/>
                <a:gd name="T2" fmla="*/ 62446 w 182880"/>
                <a:gd name="T3" fmla="*/ 35684 h 236406"/>
                <a:gd name="T4" fmla="*/ 138275 w 182880"/>
                <a:gd name="T5" fmla="*/ 0 h 236406"/>
                <a:gd name="T6" fmla="*/ 182880 w 182880"/>
                <a:gd name="T7" fmla="*/ 236406 h 236406"/>
                <a:gd name="T8" fmla="*/ 0 w 182880"/>
                <a:gd name="T9" fmla="*/ 227485 h 236406"/>
                <a:gd name="T10" fmla="*/ 8921 w 182880"/>
                <a:gd name="T11" fmla="*/ 75828 h 2364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880"/>
                <a:gd name="T19" fmla="*/ 0 h 236406"/>
                <a:gd name="T20" fmla="*/ 182880 w 182880"/>
                <a:gd name="T21" fmla="*/ 236406 h 2364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880" h="236406">
                  <a:moveTo>
                    <a:pt x="8921" y="75828"/>
                  </a:moveTo>
                  <a:lnTo>
                    <a:pt x="62446" y="35684"/>
                  </a:lnTo>
                  <a:lnTo>
                    <a:pt x="138275" y="0"/>
                  </a:lnTo>
                  <a:lnTo>
                    <a:pt x="182880" y="236406"/>
                  </a:lnTo>
                  <a:lnTo>
                    <a:pt x="0" y="227485"/>
                  </a:lnTo>
                  <a:lnTo>
                    <a:pt x="8921" y="75828"/>
                  </a:ln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6731000" y="6515100"/>
            <a:ext cx="237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ESPR, 2014</a:t>
            </a:r>
            <a:endParaRPr lang="it-IT" sz="1400" dirty="0"/>
          </a:p>
        </p:txBody>
      </p:sp>
      <p:pic>
        <p:nvPicPr>
          <p:cNvPr id="21" name="Picture 4" descr="LOGO_MODELPROBE"/>
          <p:cNvPicPr>
            <a:picLocks noChangeAspect="1" noChangeArrowheads="1"/>
          </p:cNvPicPr>
          <p:nvPr/>
        </p:nvPicPr>
        <p:blipFill>
          <a:blip r:embed="rId7" cstate="print"/>
          <a:srcRect l="11601" t="35667" r="11107" b="35687"/>
          <a:stretch>
            <a:fillRect/>
          </a:stretch>
        </p:blipFill>
        <p:spPr bwMode="auto">
          <a:xfrm>
            <a:off x="4157663" y="786854"/>
            <a:ext cx="2075055" cy="4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ttangolo 2"/>
          <p:cNvSpPr>
            <a:spLocks noChangeArrowheads="1"/>
          </p:cNvSpPr>
          <p:nvPr/>
        </p:nvSpPr>
        <p:spPr bwMode="auto">
          <a:xfrm>
            <a:off x="5091112" y="3557777"/>
            <a:ext cx="37861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dirty="0">
                <a:latin typeface="Comic Sans MS" pitchFamily="66" charset="0"/>
              </a:rPr>
              <a:t>The sample in the plastic bottle left is not filtered, it has a thin floating </a:t>
            </a:r>
            <a:r>
              <a:rPr lang="en-US" sz="1800" dirty="0" err="1">
                <a:latin typeface="Comic Sans MS" pitchFamily="66" charset="0"/>
              </a:rPr>
              <a:t>oilphase</a:t>
            </a:r>
            <a:r>
              <a:rPr lang="en-US" sz="1800" dirty="0">
                <a:latin typeface="Comic Sans MS" pitchFamily="66" charset="0"/>
              </a:rPr>
              <a:t> and the brown aqueous phase below is an </a:t>
            </a:r>
            <a:r>
              <a:rPr lang="en-US" sz="1800" u="sng" dirty="0">
                <a:solidFill>
                  <a:srgbClr val="C00000"/>
                </a:solidFill>
                <a:latin typeface="Comic Sans MS" pitchFamily="66" charset="0"/>
              </a:rPr>
              <a:t>emulsion</a:t>
            </a:r>
            <a:r>
              <a:rPr lang="en-US" sz="1800" dirty="0">
                <a:latin typeface="Comic Sans MS" pitchFamily="66" charset="0"/>
              </a:rPr>
              <a:t>. </a:t>
            </a:r>
          </a:p>
          <a:p>
            <a:pPr algn="l"/>
            <a:endParaRPr lang="en-US" sz="1800" dirty="0">
              <a:latin typeface="Comic Sans MS" pitchFamily="66" charset="0"/>
            </a:endParaRPr>
          </a:p>
          <a:p>
            <a:pPr algn="l"/>
            <a:r>
              <a:rPr lang="en-US" sz="1800" dirty="0">
                <a:latin typeface="Comic Sans MS" pitchFamily="66" charset="0"/>
              </a:rPr>
              <a:t>The sample in the tube on the right (which is the same sample but filtered at 0.45 µm), is </a:t>
            </a:r>
            <a:r>
              <a:rPr lang="en-US" sz="1800" dirty="0" err="1">
                <a:latin typeface="Comic Sans MS" pitchFamily="66" charset="0"/>
              </a:rPr>
              <a:t>tranparent</a:t>
            </a:r>
            <a:r>
              <a:rPr lang="en-US" sz="1800" dirty="0">
                <a:latin typeface="Comic Sans MS" pitchFamily="66" charset="0"/>
              </a:rPr>
              <a:t> </a:t>
            </a:r>
            <a:br>
              <a:rPr lang="en-US" sz="1800" dirty="0">
                <a:latin typeface="Comic Sans MS" pitchFamily="66" charset="0"/>
              </a:rPr>
            </a:br>
            <a:endParaRPr lang="it-IT" sz="1800" dirty="0">
              <a:latin typeface="Comic Sans MS" pitchFamily="66" charset="0"/>
            </a:endParaRPr>
          </a:p>
        </p:txBody>
      </p:sp>
      <p:sp>
        <p:nvSpPr>
          <p:cNvPr id="37892" name="CasellaDiTesto 7"/>
          <p:cNvSpPr txBox="1">
            <a:spLocks noChangeArrowheads="1"/>
          </p:cNvSpPr>
          <p:nvPr/>
        </p:nvSpPr>
        <p:spPr bwMode="auto">
          <a:xfrm>
            <a:off x="6156360" y="2800785"/>
            <a:ext cx="2228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C00000"/>
                </a:solidFill>
                <a:latin typeface="Comic Sans MS" pitchFamily="66" charset="0"/>
              </a:rPr>
              <a:t>Contamination</a:t>
            </a:r>
            <a:endParaRPr lang="it-IT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7893" name="Picture 2" descr="E:\Giorgio\EU\ModelProbe\Trecate\Jena\SoilCam-banner2.jpg"/>
          <p:cNvPicPr>
            <a:picLocks noChangeAspect="1" noChangeArrowheads="1"/>
          </p:cNvPicPr>
          <p:nvPr/>
        </p:nvPicPr>
        <p:blipFill>
          <a:blip r:embed="rId2"/>
          <a:srcRect l="516" t="17047" r="73634" b="9018"/>
          <a:stretch>
            <a:fillRect/>
          </a:stretch>
        </p:blipFill>
        <p:spPr bwMode="auto">
          <a:xfrm>
            <a:off x="6183313" y="1193800"/>
            <a:ext cx="1677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Giorgio\EGU2012\ModelPROBE\P309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782" y="744303"/>
            <a:ext cx="1921085" cy="256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:\Giorgio\EGU2012\ModelPROBE\P30901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80" y="770746"/>
            <a:ext cx="339725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Documents and Settings\Giorgio\Impostazioni locali\Temporary Internet Files\Content.IE5\BABXYEIQ\Sample_unfiltered&amp;filter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8" y="3717420"/>
            <a:ext cx="3798400" cy="284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OGO_MODELPROBE"/>
          <p:cNvPicPr>
            <a:picLocks noChangeAspect="1" noChangeArrowheads="1"/>
          </p:cNvPicPr>
          <p:nvPr/>
        </p:nvPicPr>
        <p:blipFill>
          <a:blip r:embed="rId6" cstate="print"/>
          <a:srcRect l="11601" t="35667" r="11107" b="35687"/>
          <a:stretch>
            <a:fillRect/>
          </a:stretch>
        </p:blipFill>
        <p:spPr bwMode="auto">
          <a:xfrm>
            <a:off x="5999163" y="672554"/>
            <a:ext cx="2075055" cy="4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6731000" y="6515100"/>
            <a:ext cx="237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ESPR, 2014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835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830263"/>
            <a:ext cx="7783513" cy="593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675" name="Line 55"/>
          <p:cNvSpPr>
            <a:spLocks noChangeShapeType="1"/>
          </p:cNvSpPr>
          <p:nvPr/>
        </p:nvSpPr>
        <p:spPr bwMode="auto">
          <a:xfrm flipV="1">
            <a:off x="3906838" y="4389438"/>
            <a:ext cx="2141537" cy="8318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8676" name="Line 56"/>
          <p:cNvSpPr>
            <a:spLocks noChangeShapeType="1"/>
          </p:cNvSpPr>
          <p:nvPr/>
        </p:nvSpPr>
        <p:spPr bwMode="auto">
          <a:xfrm>
            <a:off x="3268663" y="2106613"/>
            <a:ext cx="406400" cy="12890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8677" name="Text Box 71"/>
          <p:cNvSpPr txBox="1">
            <a:spLocks noChangeArrowheads="1"/>
          </p:cNvSpPr>
          <p:nvPr/>
        </p:nvSpPr>
        <p:spPr bwMode="auto">
          <a:xfrm>
            <a:off x="3554413" y="5141913"/>
            <a:ext cx="374650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A’</a:t>
            </a:r>
          </a:p>
        </p:txBody>
      </p:sp>
      <p:sp>
        <p:nvSpPr>
          <p:cNvPr id="28678" name="Text Box 72"/>
          <p:cNvSpPr txBox="1">
            <a:spLocks noChangeArrowheads="1"/>
          </p:cNvSpPr>
          <p:nvPr/>
        </p:nvSpPr>
        <p:spPr bwMode="auto">
          <a:xfrm>
            <a:off x="3030538" y="1746250"/>
            <a:ext cx="387350" cy="33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B’</a:t>
            </a:r>
          </a:p>
        </p:txBody>
      </p:sp>
      <p:sp>
        <p:nvSpPr>
          <p:cNvPr id="28679" name="Text Box 73"/>
          <p:cNvSpPr txBox="1">
            <a:spLocks noChangeArrowheads="1"/>
          </p:cNvSpPr>
          <p:nvPr/>
        </p:nvSpPr>
        <p:spPr bwMode="auto">
          <a:xfrm>
            <a:off x="3513138" y="3302000"/>
            <a:ext cx="330200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8680" name="AutoShape 2"/>
          <p:cNvSpPr>
            <a:spLocks noChangeAspect="1" noChangeArrowheads="1"/>
          </p:cNvSpPr>
          <p:nvPr/>
        </p:nvSpPr>
        <p:spPr bwMode="auto">
          <a:xfrm>
            <a:off x="896938" y="898525"/>
            <a:ext cx="7783512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uppo 23"/>
          <p:cNvGrpSpPr>
            <a:grpSpLocks/>
          </p:cNvGrpSpPr>
          <p:nvPr/>
        </p:nvGrpSpPr>
        <p:grpSpPr bwMode="auto">
          <a:xfrm>
            <a:off x="2044700" y="3563938"/>
            <a:ext cx="2205038" cy="860425"/>
            <a:chOff x="1943090" y="3108675"/>
            <a:chExt cx="2204450" cy="861032"/>
          </a:xfrm>
        </p:grpSpPr>
        <p:sp>
          <p:nvSpPr>
            <p:cNvPr id="13" name="Ovale 12"/>
            <p:cNvSpPr/>
            <p:nvPr/>
          </p:nvSpPr>
          <p:spPr>
            <a:xfrm>
              <a:off x="3680939" y="3108675"/>
              <a:ext cx="88876" cy="8896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3593650" y="3134093"/>
              <a:ext cx="88876" cy="8896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rot="5400000">
              <a:off x="3175971" y="3312223"/>
              <a:ext cx="571903" cy="42216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96" name="CasellaDiTesto 16"/>
            <p:cNvSpPr txBox="1">
              <a:spLocks noChangeArrowheads="1"/>
            </p:cNvSpPr>
            <p:nvPr/>
          </p:nvSpPr>
          <p:spPr bwMode="auto">
            <a:xfrm>
              <a:off x="1943090" y="3661930"/>
              <a:ext cx="220445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chemeClr val="tx1"/>
                  </a:solidFill>
                  <a:latin typeface="Comic Sans MS" pitchFamily="66" charset="0"/>
                </a:rPr>
                <a:t>2011 SoilCAM boreholes</a:t>
              </a:r>
            </a:p>
          </p:txBody>
        </p:sp>
      </p:grpSp>
      <p:sp>
        <p:nvSpPr>
          <p:cNvPr id="28682" name="CasellaDiTesto 21"/>
          <p:cNvSpPr txBox="1">
            <a:spLocks noChangeArrowheads="1"/>
          </p:cNvSpPr>
          <p:nvPr/>
        </p:nvSpPr>
        <p:spPr bwMode="auto">
          <a:xfrm>
            <a:off x="7048500" y="96520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TRECATE</a:t>
            </a:r>
          </a:p>
        </p:txBody>
      </p:sp>
      <p:pic>
        <p:nvPicPr>
          <p:cNvPr id="28683" name="Picture 2" descr="E:\Giorgio\EGU2012\ModelPROBE\Immag04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976688"/>
            <a:ext cx="2513013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3" descr="E:\Giorgio\EGU2012\ModelPROBE\Immag04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774700"/>
            <a:ext cx="21717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4"/>
          <p:cNvGrpSpPr>
            <a:grpSpLocks/>
          </p:cNvGrpSpPr>
          <p:nvPr/>
        </p:nvGrpSpPr>
        <p:grpSpPr bwMode="auto">
          <a:xfrm>
            <a:off x="5343525" y="3795713"/>
            <a:ext cx="3643313" cy="2909887"/>
            <a:chOff x="5344002" y="3795575"/>
            <a:chExt cx="3643501" cy="2909376"/>
          </a:xfrm>
        </p:grpSpPr>
        <p:sp>
          <p:nvSpPr>
            <p:cNvPr id="28686" name="Text Box 70"/>
            <p:cNvSpPr txBox="1">
              <a:spLocks noChangeArrowheads="1"/>
            </p:cNvSpPr>
            <p:nvPr/>
          </p:nvSpPr>
          <p:spPr bwMode="auto">
            <a:xfrm>
              <a:off x="6045200" y="4358215"/>
              <a:ext cx="332440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4" name="Gruppo 24"/>
            <p:cNvGrpSpPr>
              <a:grpSpLocks/>
            </p:cNvGrpSpPr>
            <p:nvPr/>
          </p:nvGrpSpPr>
          <p:grpSpPr bwMode="auto">
            <a:xfrm>
              <a:off x="5344002" y="3795575"/>
              <a:ext cx="2339151" cy="875388"/>
              <a:chOff x="5262114" y="3291171"/>
              <a:chExt cx="2339151" cy="875388"/>
            </a:xfrm>
          </p:grpSpPr>
          <p:sp>
            <p:nvSpPr>
              <p:cNvPr id="10" name="Ovale 9"/>
              <p:cNvSpPr/>
              <p:nvPr/>
            </p:nvSpPr>
            <p:spPr>
              <a:xfrm>
                <a:off x="5347843" y="4053037"/>
                <a:ext cx="88905" cy="8888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>
              <a:xfrm>
                <a:off x="5262114" y="4078433"/>
                <a:ext cx="88905" cy="8888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Connettore 2 18"/>
              <p:cNvCxnSpPr/>
              <p:nvPr/>
            </p:nvCxnSpPr>
            <p:spPr>
              <a:xfrm rot="5400000">
                <a:off x="5247891" y="3527618"/>
                <a:ext cx="572986" cy="4238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92" name="CasellaDiTesto 15"/>
              <p:cNvSpPr txBox="1">
                <a:spLocks noChangeArrowheads="1"/>
              </p:cNvSpPr>
              <p:nvPr/>
            </p:nvSpPr>
            <p:spPr bwMode="auto">
              <a:xfrm>
                <a:off x="5339107" y="3291171"/>
                <a:ext cx="2262158" cy="3077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400" dirty="0">
                    <a:solidFill>
                      <a:schemeClr val="tx1"/>
                    </a:solidFill>
                    <a:latin typeface="Comic Sans MS" pitchFamily="66" charset="0"/>
                  </a:rPr>
                  <a:t>2009 </a:t>
                </a:r>
                <a:r>
                  <a:rPr lang="it-IT" sz="1400" dirty="0" err="1">
                    <a:solidFill>
                      <a:schemeClr val="tx1"/>
                    </a:solidFill>
                    <a:latin typeface="Comic Sans MS" pitchFamily="66" charset="0"/>
                  </a:rPr>
                  <a:t>SoilCAM</a:t>
                </a:r>
                <a:r>
                  <a:rPr lang="it-IT" sz="1400" dirty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Comic Sans MS" pitchFamily="66" charset="0"/>
                  </a:rPr>
                  <a:t>boreholes</a:t>
                </a:r>
                <a:endParaRPr lang="it-IT" sz="1400" dirty="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8688" name="Picture 2" descr="E:\Giorgio\EU\ModelProbe\Trecate\Jena\SoilCam-banner2.jpg"/>
            <p:cNvPicPr>
              <a:picLocks noChangeAspect="1" noChangeArrowheads="1"/>
            </p:cNvPicPr>
            <p:nvPr/>
          </p:nvPicPr>
          <p:blipFill>
            <a:blip r:embed="rId5"/>
            <a:srcRect l="516" r="73634" b="9018"/>
            <a:stretch>
              <a:fillRect/>
            </a:stretch>
          </p:blipFill>
          <p:spPr bwMode="auto">
            <a:xfrm>
              <a:off x="7090203" y="5893083"/>
              <a:ext cx="1897300" cy="81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1836738"/>
            <a:ext cx="3971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riangolo isoscele 13"/>
          <p:cNvSpPr>
            <a:spLocks noChangeArrowheads="1"/>
          </p:cNvSpPr>
          <p:nvPr/>
        </p:nvSpPr>
        <p:spPr bwMode="auto">
          <a:xfrm flipV="1">
            <a:off x="280988" y="4564063"/>
            <a:ext cx="117475" cy="130175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it-IT" sz="1400">
              <a:solidFill>
                <a:srgbClr val="0070C0"/>
              </a:solidFill>
            </a:endParaRPr>
          </a:p>
        </p:txBody>
      </p:sp>
      <p:sp>
        <p:nvSpPr>
          <p:cNvPr id="31748" name="CasellaDiTesto 3"/>
          <p:cNvSpPr txBox="1">
            <a:spLocks noChangeArrowheads="1"/>
          </p:cNvSpPr>
          <p:nvPr/>
        </p:nvSpPr>
        <p:spPr bwMode="auto">
          <a:xfrm>
            <a:off x="2847975" y="6230938"/>
            <a:ext cx="3157538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solidFill>
                  <a:schemeClr val="tx1"/>
                </a:solidFill>
                <a:latin typeface="Comic Sans MS" pitchFamily="66" charset="0"/>
              </a:rPr>
              <a:t>MARCH 2011</a:t>
            </a:r>
          </a:p>
        </p:txBody>
      </p:sp>
      <p:sp>
        <p:nvSpPr>
          <p:cNvPr id="31749" name="Rettangolo 10"/>
          <p:cNvSpPr>
            <a:spLocks noChangeArrowheads="1"/>
          </p:cNvSpPr>
          <p:nvPr/>
        </p:nvSpPr>
        <p:spPr bwMode="auto">
          <a:xfrm>
            <a:off x="1911350" y="808038"/>
            <a:ext cx="2084388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rgbClr val="C00000"/>
                </a:solidFill>
                <a:latin typeface="Comic Sans MS" pitchFamily="66" charset="0"/>
              </a:rPr>
              <a:t>2011 Soilcam boreholes</a:t>
            </a:r>
          </a:p>
          <a:p>
            <a:pPr algn="ctr"/>
            <a:r>
              <a:rPr lang="it-IT" sz="1800">
                <a:solidFill>
                  <a:srgbClr val="C00000"/>
                </a:solidFill>
                <a:latin typeface="Comic Sans MS" pitchFamily="66" charset="0"/>
              </a:rPr>
              <a:t>(uncontaminated)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/>
          <a:srcRect b="15254"/>
          <a:stretch>
            <a:fillRect/>
          </a:stretch>
        </p:blipFill>
        <p:spPr bwMode="auto">
          <a:xfrm>
            <a:off x="4787900" y="1751013"/>
            <a:ext cx="39608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CasellaDiTesto 14"/>
          <p:cNvSpPr txBox="1">
            <a:spLocks noChangeArrowheads="1"/>
          </p:cNvSpPr>
          <p:nvPr/>
        </p:nvSpPr>
        <p:spPr bwMode="auto">
          <a:xfrm>
            <a:off x="395288" y="3997325"/>
            <a:ext cx="998537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solidFill>
                  <a:srgbClr val="002060"/>
                </a:solidFill>
                <a:latin typeface="Comic Sans MS" pitchFamily="66" charset="0"/>
              </a:rPr>
              <a:t>water table</a:t>
            </a:r>
          </a:p>
        </p:txBody>
      </p:sp>
      <p:cxnSp>
        <p:nvCxnSpPr>
          <p:cNvPr id="31752" name="Connettore 1 10"/>
          <p:cNvCxnSpPr>
            <a:cxnSpLocks noChangeShapeType="1"/>
          </p:cNvCxnSpPr>
          <p:nvPr/>
        </p:nvCxnSpPr>
        <p:spPr bwMode="auto">
          <a:xfrm>
            <a:off x="250825" y="4716463"/>
            <a:ext cx="504825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</p:spPr>
      </p:cxnSp>
      <p:sp>
        <p:nvSpPr>
          <p:cNvPr id="31753" name="Rettangolo 10"/>
          <p:cNvSpPr>
            <a:spLocks noChangeArrowheads="1"/>
          </p:cNvSpPr>
          <p:nvPr/>
        </p:nvSpPr>
        <p:spPr bwMode="auto">
          <a:xfrm>
            <a:off x="6659563" y="808038"/>
            <a:ext cx="1878012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rgbClr val="C00000"/>
                </a:solidFill>
                <a:latin typeface="Comic Sans MS" pitchFamily="66" charset="0"/>
              </a:rPr>
              <a:t>2009 Soilcam boreholes</a:t>
            </a:r>
          </a:p>
          <a:p>
            <a:pPr algn="ctr"/>
            <a:r>
              <a:rPr lang="it-IT" sz="1800">
                <a:solidFill>
                  <a:srgbClr val="C00000"/>
                </a:solidFill>
                <a:latin typeface="Comic Sans MS" pitchFamily="66" charset="0"/>
              </a:rPr>
              <a:t>(contaminated)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684213"/>
            <a:ext cx="855663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CasellaDiTesto 24"/>
          <p:cNvSpPr txBox="1">
            <a:spLocks noChangeArrowheads="1"/>
          </p:cNvSpPr>
          <p:nvPr/>
        </p:nvSpPr>
        <p:spPr bwMode="auto">
          <a:xfrm>
            <a:off x="468313" y="1476375"/>
            <a:ext cx="960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ZOP GPR</a:t>
            </a:r>
          </a:p>
        </p:txBody>
      </p:sp>
      <p:sp>
        <p:nvSpPr>
          <p:cNvPr id="31756" name="Triangolo isoscele 13"/>
          <p:cNvSpPr>
            <a:spLocks noChangeArrowheads="1"/>
          </p:cNvSpPr>
          <p:nvPr/>
        </p:nvSpPr>
        <p:spPr bwMode="auto">
          <a:xfrm flipV="1">
            <a:off x="7996238" y="4995863"/>
            <a:ext cx="117475" cy="130175"/>
          </a:xfrm>
          <a:prstGeom prst="triangle">
            <a:avLst>
              <a:gd name="adj" fmla="val 50000"/>
            </a:avLst>
          </a:prstGeom>
          <a:solidFill>
            <a:srgbClr val="00206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it-IT" sz="1400">
              <a:solidFill>
                <a:srgbClr val="0070C0"/>
              </a:solidFill>
            </a:endParaRPr>
          </a:p>
        </p:txBody>
      </p:sp>
      <p:sp>
        <p:nvSpPr>
          <p:cNvPr id="31757" name="CasellaDiTesto 14"/>
          <p:cNvSpPr txBox="1">
            <a:spLocks noChangeArrowheads="1"/>
          </p:cNvSpPr>
          <p:nvPr/>
        </p:nvSpPr>
        <p:spPr bwMode="auto">
          <a:xfrm>
            <a:off x="7524750" y="4284663"/>
            <a:ext cx="998538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400">
                <a:solidFill>
                  <a:srgbClr val="002060"/>
                </a:solidFill>
                <a:latin typeface="Comic Sans MS" pitchFamily="66" charset="0"/>
              </a:rPr>
              <a:t>water table</a:t>
            </a:r>
          </a:p>
        </p:txBody>
      </p:sp>
      <p:cxnSp>
        <p:nvCxnSpPr>
          <p:cNvPr id="31758" name="Connettore 1 10"/>
          <p:cNvCxnSpPr>
            <a:cxnSpLocks noChangeShapeType="1"/>
          </p:cNvCxnSpPr>
          <p:nvPr/>
        </p:nvCxnSpPr>
        <p:spPr bwMode="auto">
          <a:xfrm>
            <a:off x="7966075" y="5148263"/>
            <a:ext cx="504825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</p:spPr>
      </p:cxnSp>
      <p:sp>
        <p:nvSpPr>
          <p:cNvPr id="16" name="CasellaDiTesto 15"/>
          <p:cNvSpPr txBox="1"/>
          <p:nvPr/>
        </p:nvSpPr>
        <p:spPr>
          <a:xfrm>
            <a:off x="6731000" y="6515100"/>
            <a:ext cx="237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ESPR, 2014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asellaDiTesto 10"/>
          <p:cNvSpPr txBox="1">
            <a:spLocks noChangeArrowheads="1"/>
          </p:cNvSpPr>
          <p:nvPr/>
        </p:nvSpPr>
        <p:spPr bwMode="auto">
          <a:xfrm>
            <a:off x="7383463" y="2994025"/>
            <a:ext cx="16779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Yearly water table</a:t>
            </a:r>
          </a:p>
          <a:p>
            <a:r>
              <a:rPr lang="it-IT" sz="1600">
                <a:latin typeface="Calibri" pitchFamily="34" charset="0"/>
              </a:rPr>
              <a:t>oscillation range</a:t>
            </a:r>
          </a:p>
        </p:txBody>
      </p:sp>
      <p:cxnSp>
        <p:nvCxnSpPr>
          <p:cNvPr id="11" name="Connettore 2 10"/>
          <p:cNvCxnSpPr/>
          <p:nvPr/>
        </p:nvCxnSpPr>
        <p:spPr bwMode="auto">
          <a:xfrm rot="16200000" flipH="1">
            <a:off x="6811169" y="3372644"/>
            <a:ext cx="1212850" cy="142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13" descr="E:\Giorgio\EGU2012\ModelPROBE\Old_SoilCam_boreholes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5513" y="1069975"/>
            <a:ext cx="4217987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CasellaDiTesto 7"/>
          <p:cNvSpPr txBox="1">
            <a:spLocks noChangeArrowheads="1"/>
          </p:cNvSpPr>
          <p:nvPr/>
        </p:nvSpPr>
        <p:spPr bwMode="auto">
          <a:xfrm>
            <a:off x="5978525" y="714375"/>
            <a:ext cx="2138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contaminated</a:t>
            </a:r>
          </a:p>
        </p:txBody>
      </p:sp>
      <p:sp>
        <p:nvSpPr>
          <p:cNvPr id="35847" name="CasellaDiTesto 7"/>
          <p:cNvSpPr txBox="1">
            <a:spLocks noChangeArrowheads="1"/>
          </p:cNvSpPr>
          <p:nvPr/>
        </p:nvSpPr>
        <p:spPr bwMode="auto">
          <a:xfrm>
            <a:off x="1270000" y="714375"/>
            <a:ext cx="2460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uncontaminated</a:t>
            </a:r>
          </a:p>
        </p:txBody>
      </p:sp>
      <p:pic>
        <p:nvPicPr>
          <p:cNvPr id="35848" name="Picture 12" descr="E:\Giorgio\EU\ModelProbe\Trecate\Attività2012\ASCII\newSoilCAM_ZOP_cmp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" y="1065213"/>
            <a:ext cx="4611688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8"/>
          <p:cNvCxnSpPr/>
          <p:nvPr/>
        </p:nvCxnSpPr>
        <p:spPr>
          <a:xfrm rot="16200000" flipV="1">
            <a:off x="-853280" y="3228181"/>
            <a:ext cx="3859212" cy="317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2414588" y="1330325"/>
            <a:ext cx="0" cy="47513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rot="16200000" flipV="1">
            <a:off x="4866482" y="3255169"/>
            <a:ext cx="3913187" cy="317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rot="5400000" flipH="1" flipV="1">
            <a:off x="4241007" y="3255169"/>
            <a:ext cx="3913187" cy="317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rot="16200000" flipV="1">
            <a:off x="975519" y="5984082"/>
            <a:ext cx="204787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rot="5400000" flipH="1" flipV="1">
            <a:off x="6115844" y="6019007"/>
            <a:ext cx="161925" cy="158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rot="5400000" flipH="1" flipV="1">
            <a:off x="6746081" y="5993607"/>
            <a:ext cx="161925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Bild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2111375"/>
            <a:ext cx="411321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>
            <a:off x="635000" y="4445000"/>
            <a:ext cx="4100513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635000" y="2260600"/>
            <a:ext cx="4100513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3" name="CasellaDiTesto 9"/>
          <p:cNvSpPr txBox="1">
            <a:spLocks noChangeArrowheads="1"/>
          </p:cNvSpPr>
          <p:nvPr/>
        </p:nvSpPr>
        <p:spPr bwMode="auto">
          <a:xfrm>
            <a:off x="177800" y="54229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ZOP GPR</a:t>
            </a:r>
          </a:p>
          <a:p>
            <a:r>
              <a:rPr lang="it-IT">
                <a:solidFill>
                  <a:schemeClr val="tx1"/>
                </a:solidFill>
                <a:latin typeface="Comic Sans MS" pitchFamily="66" charset="0"/>
              </a:rPr>
              <a:t>vs</a:t>
            </a:r>
          </a:p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multilevel samplers</a:t>
            </a:r>
          </a:p>
        </p:txBody>
      </p:sp>
      <p:sp>
        <p:nvSpPr>
          <p:cNvPr id="43014" name="CasellaDiTesto 10"/>
          <p:cNvSpPr txBox="1">
            <a:spLocks noChangeArrowheads="1"/>
          </p:cNvSpPr>
          <p:nvPr/>
        </p:nvSpPr>
        <p:spPr bwMode="auto">
          <a:xfrm>
            <a:off x="6973888" y="2682875"/>
            <a:ext cx="1677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Yearly water table</a:t>
            </a:r>
          </a:p>
          <a:p>
            <a:r>
              <a:rPr lang="it-IT" sz="1600">
                <a:latin typeface="Calibri" pitchFamily="34" charset="0"/>
              </a:rPr>
              <a:t>oscillation range</a:t>
            </a:r>
          </a:p>
        </p:txBody>
      </p:sp>
      <p:pic>
        <p:nvPicPr>
          <p:cNvPr id="43015" name="Picture 13" descr="E:\Giorgio\EGU2012\ModelPROBE\Old_SoilCam_borehol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138" y="538163"/>
            <a:ext cx="4779962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/>
          <p:nvPr/>
        </p:nvCxnSpPr>
        <p:spPr>
          <a:xfrm rot="16200000" flipH="1">
            <a:off x="6337300" y="3101975"/>
            <a:ext cx="1341438" cy="142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LOGO_MODELPROBE"/>
          <p:cNvPicPr>
            <a:picLocks noChangeAspect="1" noChangeArrowheads="1"/>
          </p:cNvPicPr>
          <p:nvPr/>
        </p:nvPicPr>
        <p:blipFill>
          <a:blip r:embed="rId4" cstate="print"/>
          <a:srcRect l="11601" t="35667" r="11107" b="35687"/>
          <a:stretch>
            <a:fillRect/>
          </a:stretch>
        </p:blipFill>
        <p:spPr bwMode="auto">
          <a:xfrm>
            <a:off x="41064" y="612017"/>
            <a:ext cx="2075055" cy="4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Bil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2157413"/>
            <a:ext cx="40989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sellaDiTesto 9"/>
          <p:cNvSpPr txBox="1">
            <a:spLocks noChangeArrowheads="1"/>
          </p:cNvSpPr>
          <p:nvPr/>
        </p:nvSpPr>
        <p:spPr bwMode="auto">
          <a:xfrm>
            <a:off x="6973888" y="2682875"/>
            <a:ext cx="1677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Yearly water table</a:t>
            </a:r>
          </a:p>
          <a:p>
            <a:r>
              <a:rPr lang="it-IT" sz="1600">
                <a:latin typeface="Calibri" pitchFamily="34" charset="0"/>
              </a:rPr>
              <a:t>oscillation range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635000" y="4445000"/>
            <a:ext cx="4100513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635000" y="2260600"/>
            <a:ext cx="4100513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8" name="CasellaDiTesto 9"/>
          <p:cNvSpPr txBox="1">
            <a:spLocks noChangeArrowheads="1"/>
          </p:cNvSpPr>
          <p:nvPr/>
        </p:nvSpPr>
        <p:spPr bwMode="auto">
          <a:xfrm>
            <a:off x="177800" y="54229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ZOP GPR</a:t>
            </a:r>
          </a:p>
          <a:p>
            <a:r>
              <a:rPr lang="it-IT">
                <a:solidFill>
                  <a:schemeClr val="tx1"/>
                </a:solidFill>
                <a:latin typeface="Comic Sans MS" pitchFamily="66" charset="0"/>
              </a:rPr>
              <a:t>vs</a:t>
            </a:r>
          </a:p>
          <a:p>
            <a:r>
              <a:rPr lang="it-IT" b="1">
                <a:solidFill>
                  <a:schemeClr val="tx1"/>
                </a:solidFill>
                <a:latin typeface="Comic Sans MS" pitchFamily="66" charset="0"/>
              </a:rPr>
              <a:t>multilevel samplers</a:t>
            </a:r>
          </a:p>
        </p:txBody>
      </p:sp>
      <p:sp>
        <p:nvSpPr>
          <p:cNvPr id="44039" name="CasellaDiTesto 10"/>
          <p:cNvSpPr txBox="1">
            <a:spLocks noChangeArrowheads="1"/>
          </p:cNvSpPr>
          <p:nvPr/>
        </p:nvSpPr>
        <p:spPr bwMode="auto">
          <a:xfrm>
            <a:off x="6973888" y="2682875"/>
            <a:ext cx="1677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Yearly water table</a:t>
            </a:r>
          </a:p>
          <a:p>
            <a:r>
              <a:rPr lang="it-IT" sz="1600">
                <a:latin typeface="Calibri" pitchFamily="34" charset="0"/>
              </a:rPr>
              <a:t>oscillation range</a:t>
            </a:r>
          </a:p>
        </p:txBody>
      </p:sp>
      <p:pic>
        <p:nvPicPr>
          <p:cNvPr id="44040" name="Picture 13" descr="E:\Giorgio\EGU2012\ModelPROBE\Old_SoilCam_borehol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138" y="538163"/>
            <a:ext cx="4779962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/>
          <p:nvPr/>
        </p:nvCxnSpPr>
        <p:spPr>
          <a:xfrm rot="16200000" flipH="1">
            <a:off x="6337300" y="3101975"/>
            <a:ext cx="1341438" cy="142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LOGO_MODELPROBE"/>
          <p:cNvPicPr>
            <a:picLocks noChangeAspect="1" noChangeArrowheads="1"/>
          </p:cNvPicPr>
          <p:nvPr/>
        </p:nvPicPr>
        <p:blipFill>
          <a:blip r:embed="rId4" cstate="print"/>
          <a:srcRect l="11601" t="35667" r="11107" b="35687"/>
          <a:stretch>
            <a:fillRect/>
          </a:stretch>
        </p:blipFill>
        <p:spPr bwMode="auto">
          <a:xfrm>
            <a:off x="41064" y="612017"/>
            <a:ext cx="2075055" cy="4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389595" y="2447375"/>
            <a:ext cx="7956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choice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should</a:t>
            </a:r>
            <a:r>
              <a:rPr lang="it-IT" altLang="en-US" sz="2000" dirty="0" smtClean="0">
                <a:solidFill>
                  <a:schemeClr val="tx1"/>
                </a:solidFill>
                <a:latin typeface="Comic Sans MS" pitchFamily="66" charset="0"/>
              </a:rPr>
              <a:t> be 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made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according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to the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following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criteria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846795" y="3072850"/>
            <a:ext cx="75438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542925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defTabSz="9525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the goal of the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application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must be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compatible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with the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measured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physical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quantity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method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must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have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sufficient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spatial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(and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temporal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) </a:t>
            </a:r>
            <a:r>
              <a:rPr lang="it-IT" altLang="en-US" sz="2000" b="1" dirty="0" err="1">
                <a:solidFill>
                  <a:srgbClr val="CC0000"/>
                </a:solidFill>
                <a:latin typeface="Comic Sans MS" pitchFamily="66" charset="0"/>
              </a:rPr>
              <a:t>resolution</a:t>
            </a:r>
            <a:r>
              <a:rPr lang="it-IT" altLang="en-US" sz="2000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and </a:t>
            </a: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sufficient</a:t>
            </a:r>
            <a:r>
              <a:rPr lang="it-IT" altLang="en-US" sz="2000" dirty="0">
                <a:latin typeface="Comic Sans MS" pitchFamily="66" charset="0"/>
              </a:rPr>
              <a:t> </a:t>
            </a:r>
            <a:r>
              <a:rPr lang="it-IT" altLang="en-US" sz="2000" b="1" dirty="0" err="1">
                <a:solidFill>
                  <a:srgbClr val="CC0000"/>
                </a:solidFill>
                <a:latin typeface="Comic Sans MS" pitchFamily="66" charset="0"/>
              </a:rPr>
              <a:t>penetration</a:t>
            </a:r>
            <a:endParaRPr lang="it-IT" altLang="en-US" sz="2000" b="1" dirty="0">
              <a:solidFill>
                <a:srgbClr val="CC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cost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logistics</a:t>
            </a:r>
            <a:endParaRPr lang="it-IT" altLang="en-US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it-IT" altLang="en-US" sz="2000" dirty="0" err="1">
                <a:solidFill>
                  <a:schemeClr val="tx1"/>
                </a:solidFill>
                <a:latin typeface="Comic Sans MS" pitchFamily="66" charset="0"/>
              </a:rPr>
              <a:t>environmental</a:t>
            </a:r>
            <a:r>
              <a:rPr lang="it-IT" altLang="en-US" sz="2000" dirty="0">
                <a:solidFill>
                  <a:schemeClr val="tx1"/>
                </a:solidFill>
                <a:latin typeface="Comic Sans MS" pitchFamily="66" charset="0"/>
              </a:rPr>
              <a:t> impact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9595" y="1084745"/>
            <a:ext cx="2828925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GEOPHYSICAL</a:t>
            </a:r>
          </a:p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METHODS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469345" y="1237145"/>
            <a:ext cx="1828800" cy="685800"/>
          </a:xfrm>
          <a:prstGeom prst="leftRightArrow">
            <a:avLst>
              <a:gd name="adj1" fmla="val 50000"/>
              <a:gd name="adj2" fmla="val 5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it-IT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450545" y="1084745"/>
            <a:ext cx="3200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rgbClr val="CC0000"/>
                </a:solidFill>
                <a:latin typeface="Comic Sans MS" pitchFamily="66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24682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98900" y="4533900"/>
            <a:ext cx="4692650" cy="495300"/>
            <a:chOff x="4594" y="24316"/>
            <a:chExt cx="4709" cy="497"/>
          </a:xfrm>
        </p:grpSpPr>
        <p:pic>
          <p:nvPicPr>
            <p:cNvPr id="4716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4" y="24316"/>
              <a:ext cx="4710" cy="4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7162" name="AutoShape 8"/>
            <p:cNvSpPr>
              <a:spLocks noChangeArrowheads="1"/>
            </p:cNvSpPr>
            <p:nvPr/>
          </p:nvSpPr>
          <p:spPr bwMode="auto">
            <a:xfrm>
              <a:off x="4731" y="24377"/>
              <a:ext cx="227" cy="330"/>
            </a:xfrm>
            <a:prstGeom prst="rtTriangl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163" name="AutoShape 9"/>
            <p:cNvSpPr>
              <a:spLocks noChangeArrowheads="1"/>
            </p:cNvSpPr>
            <p:nvPr/>
          </p:nvSpPr>
          <p:spPr bwMode="auto">
            <a:xfrm flipH="1">
              <a:off x="9002" y="24362"/>
              <a:ext cx="227" cy="330"/>
            </a:xfrm>
            <a:prstGeom prst="rtTriangl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4710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8588" y="5726113"/>
            <a:ext cx="4654550" cy="95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12"/>
          <p:cNvSpPr txBox="1">
            <a:spLocks noChangeArrowheads="1"/>
          </p:cNvSpPr>
          <p:nvPr/>
        </p:nvSpPr>
        <p:spPr bwMode="auto">
          <a:xfrm>
            <a:off x="6000750" y="5008563"/>
            <a:ext cx="871538" cy="214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Distance (m)‏</a:t>
            </a:r>
          </a:p>
        </p:txBody>
      </p:sp>
      <p:sp>
        <p:nvSpPr>
          <p:cNvPr id="47109" name="Rectangle 18"/>
          <p:cNvSpPr>
            <a:spLocks noChangeArrowheads="1"/>
          </p:cNvSpPr>
          <p:nvPr/>
        </p:nvSpPr>
        <p:spPr bwMode="auto">
          <a:xfrm>
            <a:off x="3921125" y="5864225"/>
            <a:ext cx="46038" cy="4064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0" name="Rectangle 19"/>
          <p:cNvSpPr>
            <a:spLocks noChangeArrowheads="1"/>
          </p:cNvSpPr>
          <p:nvPr/>
        </p:nvSpPr>
        <p:spPr bwMode="auto">
          <a:xfrm>
            <a:off x="3883025" y="4508500"/>
            <a:ext cx="44450" cy="4064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1" name="Rectangle 20"/>
          <p:cNvSpPr>
            <a:spLocks noChangeArrowheads="1"/>
          </p:cNvSpPr>
          <p:nvPr/>
        </p:nvSpPr>
        <p:spPr bwMode="auto">
          <a:xfrm>
            <a:off x="3911600" y="4237038"/>
            <a:ext cx="46038" cy="4064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2" name="Text Box 21"/>
          <p:cNvSpPr txBox="1">
            <a:spLocks noChangeArrowheads="1"/>
          </p:cNvSpPr>
          <p:nvPr/>
        </p:nvSpPr>
        <p:spPr bwMode="auto">
          <a:xfrm>
            <a:off x="8448675" y="4192588"/>
            <a:ext cx="333375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A’</a:t>
            </a:r>
          </a:p>
        </p:txBody>
      </p:sp>
      <p:sp>
        <p:nvSpPr>
          <p:cNvPr id="47113" name="Text Box 22"/>
          <p:cNvSpPr txBox="1">
            <a:spLocks noChangeArrowheads="1"/>
          </p:cNvSpPr>
          <p:nvPr/>
        </p:nvSpPr>
        <p:spPr bwMode="auto">
          <a:xfrm>
            <a:off x="3914775" y="4192588"/>
            <a:ext cx="290513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47114" name="Text Box 25"/>
          <p:cNvSpPr txBox="1">
            <a:spLocks noChangeArrowheads="1"/>
          </p:cNvSpPr>
          <p:nvPr/>
        </p:nvSpPr>
        <p:spPr bwMode="auto">
          <a:xfrm>
            <a:off x="8450263" y="5514975"/>
            <a:ext cx="333375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A’</a:t>
            </a:r>
          </a:p>
        </p:txBody>
      </p:sp>
      <p:sp>
        <p:nvSpPr>
          <p:cNvPr id="47115" name="Text Box 26"/>
          <p:cNvSpPr txBox="1">
            <a:spLocks noChangeArrowheads="1"/>
          </p:cNvSpPr>
          <p:nvPr/>
        </p:nvSpPr>
        <p:spPr bwMode="auto">
          <a:xfrm>
            <a:off x="3914775" y="5514975"/>
            <a:ext cx="290513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pic>
        <p:nvPicPr>
          <p:cNvPr id="47116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4532313"/>
            <a:ext cx="2790825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17" name="AutoShape 28"/>
          <p:cNvSpPr>
            <a:spLocks noChangeArrowheads="1"/>
          </p:cNvSpPr>
          <p:nvPr/>
        </p:nvSpPr>
        <p:spPr bwMode="auto">
          <a:xfrm flipH="1">
            <a:off x="3027363" y="4583113"/>
            <a:ext cx="225425" cy="328612"/>
          </a:xfrm>
          <a:prstGeom prst="rtTriangl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8" name="AutoShape 29"/>
          <p:cNvSpPr>
            <a:spLocks noChangeArrowheads="1"/>
          </p:cNvSpPr>
          <p:nvPr/>
        </p:nvSpPr>
        <p:spPr bwMode="auto">
          <a:xfrm>
            <a:off x="623888" y="4581525"/>
            <a:ext cx="225425" cy="328613"/>
          </a:xfrm>
          <a:prstGeom prst="rtTriangl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47119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813" y="5729288"/>
            <a:ext cx="2744787" cy="636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20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5300" y="5276850"/>
            <a:ext cx="1214438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21" name="Text Box 32"/>
          <p:cNvSpPr txBox="1">
            <a:spLocks noChangeArrowheads="1"/>
          </p:cNvSpPr>
          <p:nvPr/>
        </p:nvSpPr>
        <p:spPr bwMode="auto">
          <a:xfrm>
            <a:off x="1611313" y="5003800"/>
            <a:ext cx="841375" cy="21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Distance (m)‏</a:t>
            </a:r>
          </a:p>
        </p:txBody>
      </p:sp>
      <p:sp>
        <p:nvSpPr>
          <p:cNvPr id="47122" name="Text Box 33"/>
          <p:cNvSpPr txBox="1">
            <a:spLocks noChangeArrowheads="1"/>
          </p:cNvSpPr>
          <p:nvPr/>
        </p:nvSpPr>
        <p:spPr bwMode="auto">
          <a:xfrm>
            <a:off x="3306763" y="5006975"/>
            <a:ext cx="676275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</a:t>
            </a:r>
            <a:r>
              <a:rPr lang="en-GB" sz="1200">
                <a:solidFill>
                  <a:srgbClr val="000000"/>
                </a:solidFill>
                <a:latin typeface="Tahoma" pitchFamily="34" charset="0"/>
              </a:rPr>
              <a:t> (</a:t>
            </a: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</a:t>
            </a:r>
            <a:r>
              <a:rPr lang="en-GB" sz="1200">
                <a:solidFill>
                  <a:srgbClr val="000000"/>
                </a:solidFill>
                <a:latin typeface="Tahoma" pitchFamily="34" charset="0"/>
              </a:rPr>
              <a:t>m)‏</a:t>
            </a:r>
          </a:p>
        </p:txBody>
      </p:sp>
      <p:sp>
        <p:nvSpPr>
          <p:cNvPr id="47123" name="Text Box 34"/>
          <p:cNvSpPr txBox="1">
            <a:spLocks noChangeArrowheads="1"/>
          </p:cNvSpPr>
          <p:nvPr/>
        </p:nvSpPr>
        <p:spPr bwMode="auto">
          <a:xfrm>
            <a:off x="3006725" y="5368925"/>
            <a:ext cx="32067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latin typeface="Tahoma" pitchFamily="34" charset="0"/>
              </a:rPr>
              <a:t>50</a:t>
            </a:r>
          </a:p>
        </p:txBody>
      </p:sp>
      <p:sp>
        <p:nvSpPr>
          <p:cNvPr id="47124" name="Text Box 35"/>
          <p:cNvSpPr txBox="1">
            <a:spLocks noChangeArrowheads="1"/>
          </p:cNvSpPr>
          <p:nvPr/>
        </p:nvSpPr>
        <p:spPr bwMode="auto">
          <a:xfrm>
            <a:off x="3524250" y="5368925"/>
            <a:ext cx="3905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latin typeface="Tahoma" pitchFamily="34" charset="0"/>
              </a:rPr>
              <a:t>500</a:t>
            </a:r>
          </a:p>
        </p:txBody>
      </p:sp>
      <p:sp>
        <p:nvSpPr>
          <p:cNvPr id="47125" name="Text Box 36"/>
          <p:cNvSpPr txBox="1">
            <a:spLocks noChangeArrowheads="1"/>
          </p:cNvSpPr>
          <p:nvPr/>
        </p:nvSpPr>
        <p:spPr bwMode="auto">
          <a:xfrm>
            <a:off x="4059238" y="5368925"/>
            <a:ext cx="46037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>
                <a:solidFill>
                  <a:srgbClr val="000000"/>
                </a:solidFill>
                <a:latin typeface="Tahoma" pitchFamily="34" charset="0"/>
              </a:rPr>
              <a:t>5000</a:t>
            </a:r>
          </a:p>
        </p:txBody>
      </p:sp>
      <p:sp>
        <p:nvSpPr>
          <p:cNvPr id="47126" name="Text Box 37"/>
          <p:cNvSpPr txBox="1">
            <a:spLocks noChangeArrowheads="1"/>
          </p:cNvSpPr>
          <p:nvPr/>
        </p:nvSpPr>
        <p:spPr bwMode="auto">
          <a:xfrm>
            <a:off x="1608138" y="6356350"/>
            <a:ext cx="841375" cy="21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Distance (m)‏</a:t>
            </a:r>
          </a:p>
        </p:txBody>
      </p:sp>
      <p:sp>
        <p:nvSpPr>
          <p:cNvPr id="47127" name="Rectangle 40"/>
          <p:cNvSpPr>
            <a:spLocks noChangeArrowheads="1"/>
          </p:cNvSpPr>
          <p:nvPr/>
        </p:nvSpPr>
        <p:spPr bwMode="auto">
          <a:xfrm>
            <a:off x="506413" y="5884863"/>
            <a:ext cx="44450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8" name="Text Box 41"/>
          <p:cNvSpPr txBox="1">
            <a:spLocks noChangeArrowheads="1"/>
          </p:cNvSpPr>
          <p:nvPr/>
        </p:nvSpPr>
        <p:spPr bwMode="auto">
          <a:xfrm>
            <a:off x="3154363" y="4230688"/>
            <a:ext cx="333375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B’</a:t>
            </a:r>
          </a:p>
        </p:txBody>
      </p:sp>
      <p:sp>
        <p:nvSpPr>
          <p:cNvPr id="47129" name="Text Box 42"/>
          <p:cNvSpPr txBox="1">
            <a:spLocks noChangeArrowheads="1"/>
          </p:cNvSpPr>
          <p:nvPr/>
        </p:nvSpPr>
        <p:spPr bwMode="auto">
          <a:xfrm>
            <a:off x="493713" y="4230688"/>
            <a:ext cx="290512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B</a:t>
            </a:r>
          </a:p>
        </p:txBody>
      </p:sp>
      <p:sp>
        <p:nvSpPr>
          <p:cNvPr id="47130" name="Text Box 43"/>
          <p:cNvSpPr txBox="1">
            <a:spLocks noChangeArrowheads="1"/>
          </p:cNvSpPr>
          <p:nvPr/>
        </p:nvSpPr>
        <p:spPr bwMode="auto">
          <a:xfrm>
            <a:off x="3154363" y="5486400"/>
            <a:ext cx="333375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B’</a:t>
            </a:r>
          </a:p>
        </p:txBody>
      </p:sp>
      <p:sp>
        <p:nvSpPr>
          <p:cNvPr id="47131" name="Text Box 44"/>
          <p:cNvSpPr txBox="1">
            <a:spLocks noChangeArrowheads="1"/>
          </p:cNvSpPr>
          <p:nvPr/>
        </p:nvSpPr>
        <p:spPr bwMode="auto">
          <a:xfrm>
            <a:off x="493713" y="5486400"/>
            <a:ext cx="290512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B</a:t>
            </a:r>
          </a:p>
        </p:txBody>
      </p:sp>
      <p:sp>
        <p:nvSpPr>
          <p:cNvPr id="47132" name="Text Box 45"/>
          <p:cNvSpPr txBox="1">
            <a:spLocks noChangeArrowheads="1"/>
          </p:cNvSpPr>
          <p:nvPr/>
        </p:nvSpPr>
        <p:spPr bwMode="auto">
          <a:xfrm>
            <a:off x="5999163" y="6372225"/>
            <a:ext cx="841375" cy="21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Distance (m)‏</a:t>
            </a:r>
          </a:p>
        </p:txBody>
      </p:sp>
      <p:sp>
        <p:nvSpPr>
          <p:cNvPr id="47133" name="Rectangle 48"/>
          <p:cNvSpPr>
            <a:spLocks noChangeArrowheads="1"/>
          </p:cNvSpPr>
          <p:nvPr/>
        </p:nvSpPr>
        <p:spPr bwMode="auto">
          <a:xfrm>
            <a:off x="477838" y="4591050"/>
            <a:ext cx="46037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34" name="Rectangle 49"/>
          <p:cNvSpPr>
            <a:spLocks noChangeArrowheads="1"/>
          </p:cNvSpPr>
          <p:nvPr/>
        </p:nvSpPr>
        <p:spPr bwMode="auto">
          <a:xfrm>
            <a:off x="504825" y="4535488"/>
            <a:ext cx="44450" cy="223837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35" name="Text Box 50"/>
          <p:cNvSpPr txBox="1">
            <a:spLocks noChangeArrowheads="1"/>
          </p:cNvSpPr>
          <p:nvPr/>
        </p:nvSpPr>
        <p:spPr bwMode="auto">
          <a:xfrm>
            <a:off x="115888" y="5873750"/>
            <a:ext cx="51911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Depth </a:t>
            </a:r>
          </a:p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(m)‏</a:t>
            </a:r>
          </a:p>
        </p:txBody>
      </p:sp>
      <p:sp>
        <p:nvSpPr>
          <p:cNvPr id="47136" name="Text Box 51"/>
          <p:cNvSpPr txBox="1">
            <a:spLocks noChangeArrowheads="1"/>
          </p:cNvSpPr>
          <p:nvPr/>
        </p:nvSpPr>
        <p:spPr bwMode="auto">
          <a:xfrm>
            <a:off x="115888" y="4618038"/>
            <a:ext cx="51911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Depth </a:t>
            </a:r>
          </a:p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(m)‏</a:t>
            </a:r>
          </a:p>
        </p:txBody>
      </p:sp>
      <p:sp>
        <p:nvSpPr>
          <p:cNvPr id="47137" name="Text Box 52"/>
          <p:cNvSpPr txBox="1">
            <a:spLocks noChangeArrowheads="1"/>
          </p:cNvSpPr>
          <p:nvPr/>
        </p:nvSpPr>
        <p:spPr bwMode="auto">
          <a:xfrm>
            <a:off x="3441700" y="5873750"/>
            <a:ext cx="5191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Depth </a:t>
            </a:r>
          </a:p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(m)‏</a:t>
            </a:r>
          </a:p>
        </p:txBody>
      </p:sp>
      <p:sp>
        <p:nvSpPr>
          <p:cNvPr id="47138" name="Text Box 53"/>
          <p:cNvSpPr txBox="1">
            <a:spLocks noChangeArrowheads="1"/>
          </p:cNvSpPr>
          <p:nvPr/>
        </p:nvSpPr>
        <p:spPr bwMode="auto">
          <a:xfrm>
            <a:off x="3524250" y="4618038"/>
            <a:ext cx="5191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Depth </a:t>
            </a:r>
          </a:p>
          <a:p>
            <a:pPr algn="ctr" eaLnBrk="1" hangingPunct="1"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800" b="1">
                <a:solidFill>
                  <a:srgbClr val="000000"/>
                </a:solidFill>
                <a:latin typeface="Tahoma" pitchFamily="34" charset="0"/>
              </a:rPr>
              <a:t>(m)‏</a:t>
            </a:r>
          </a:p>
        </p:txBody>
      </p:sp>
      <p:sp>
        <p:nvSpPr>
          <p:cNvPr id="47139" name="Rectangle 59"/>
          <p:cNvSpPr>
            <a:spLocks noChangeArrowheads="1"/>
          </p:cNvSpPr>
          <p:nvPr/>
        </p:nvSpPr>
        <p:spPr bwMode="auto">
          <a:xfrm>
            <a:off x="196850" y="1838325"/>
            <a:ext cx="4638675" cy="8302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itchFamily="66" charset="0"/>
              </a:rPr>
              <a:t>Trecate site: reconsider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Comic Sans MS" pitchFamily="66" charset="0"/>
              </a:rPr>
              <a:t>surface measurements</a:t>
            </a:r>
          </a:p>
        </p:txBody>
      </p:sp>
      <p:pic>
        <p:nvPicPr>
          <p:cNvPr id="47140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2275" y="876300"/>
            <a:ext cx="3641725" cy="277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7141" name="Line 55"/>
          <p:cNvSpPr>
            <a:spLocks noChangeShapeType="1"/>
          </p:cNvSpPr>
          <p:nvPr/>
        </p:nvSpPr>
        <p:spPr bwMode="auto">
          <a:xfrm flipV="1">
            <a:off x="6845300" y="2551113"/>
            <a:ext cx="1001713" cy="3889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42" name="Line 56"/>
          <p:cNvSpPr>
            <a:spLocks noChangeShapeType="1"/>
          </p:cNvSpPr>
          <p:nvPr/>
        </p:nvSpPr>
        <p:spPr bwMode="auto">
          <a:xfrm>
            <a:off x="6540500" y="1441450"/>
            <a:ext cx="190500" cy="6032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143" name="Line 57"/>
          <p:cNvSpPr>
            <a:spLocks noChangeShapeType="1"/>
          </p:cNvSpPr>
          <p:nvPr/>
        </p:nvSpPr>
        <p:spPr bwMode="auto">
          <a:xfrm flipV="1">
            <a:off x="2779713" y="1630363"/>
            <a:ext cx="3819525" cy="2470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7144" name="Line 58"/>
          <p:cNvSpPr>
            <a:spLocks noChangeShapeType="1"/>
          </p:cNvSpPr>
          <p:nvPr/>
        </p:nvSpPr>
        <p:spPr bwMode="auto">
          <a:xfrm flipV="1">
            <a:off x="6918325" y="2755900"/>
            <a:ext cx="457200" cy="13081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7145" name="Text Box 47"/>
          <p:cNvSpPr txBox="1">
            <a:spLocks noChangeArrowheads="1"/>
          </p:cNvSpPr>
          <p:nvPr/>
        </p:nvSpPr>
        <p:spPr bwMode="auto">
          <a:xfrm>
            <a:off x="5349875" y="3970338"/>
            <a:ext cx="187325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3300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 dirty="0">
                <a:solidFill>
                  <a:srgbClr val="FF3300"/>
                </a:solidFill>
                <a:latin typeface="Arial" pitchFamily="34" charset="0"/>
              </a:rPr>
              <a:t>contaminated line A</a:t>
            </a:r>
          </a:p>
        </p:txBody>
      </p:sp>
      <p:sp>
        <p:nvSpPr>
          <p:cNvPr id="47146" name="Oval 62"/>
          <p:cNvSpPr>
            <a:spLocks noChangeArrowheads="1"/>
          </p:cNvSpPr>
          <p:nvPr/>
        </p:nvSpPr>
        <p:spPr bwMode="auto">
          <a:xfrm>
            <a:off x="6673850" y="1943100"/>
            <a:ext cx="88900" cy="889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47" name="Text Box 46"/>
          <p:cNvSpPr txBox="1">
            <a:spLocks noChangeArrowheads="1"/>
          </p:cNvSpPr>
          <p:nvPr/>
        </p:nvSpPr>
        <p:spPr bwMode="auto">
          <a:xfrm>
            <a:off x="958850" y="3967163"/>
            <a:ext cx="20891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3333CC"/>
              </a:buClr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3333CC"/>
                </a:solidFill>
                <a:latin typeface="Arial" pitchFamily="34" charset="0"/>
              </a:rPr>
              <a:t>uncontaminated line B</a:t>
            </a:r>
          </a:p>
        </p:txBody>
      </p:sp>
      <p:sp>
        <p:nvSpPr>
          <p:cNvPr id="47148" name="Text Box 70"/>
          <p:cNvSpPr txBox="1">
            <a:spLocks noChangeArrowheads="1"/>
          </p:cNvSpPr>
          <p:nvPr/>
        </p:nvSpPr>
        <p:spPr bwMode="auto">
          <a:xfrm>
            <a:off x="7815263" y="2373313"/>
            <a:ext cx="290512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47149" name="Text Box 71"/>
          <p:cNvSpPr txBox="1">
            <a:spLocks noChangeArrowheads="1"/>
          </p:cNvSpPr>
          <p:nvPr/>
        </p:nvSpPr>
        <p:spPr bwMode="auto">
          <a:xfrm>
            <a:off x="6578600" y="2817813"/>
            <a:ext cx="333375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A’</a:t>
            </a:r>
          </a:p>
        </p:txBody>
      </p:sp>
      <p:sp>
        <p:nvSpPr>
          <p:cNvPr id="47150" name="Text Box 72"/>
          <p:cNvSpPr txBox="1">
            <a:spLocks noChangeArrowheads="1"/>
          </p:cNvSpPr>
          <p:nvPr/>
        </p:nvSpPr>
        <p:spPr bwMode="auto">
          <a:xfrm>
            <a:off x="6275388" y="1295400"/>
            <a:ext cx="333375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solidFill>
                  <a:srgbClr val="000000"/>
                </a:solidFill>
                <a:latin typeface="Arial" pitchFamily="34" charset="0"/>
              </a:rPr>
              <a:t>B’</a:t>
            </a:r>
          </a:p>
        </p:txBody>
      </p:sp>
      <p:grpSp>
        <p:nvGrpSpPr>
          <p:cNvPr id="3" name="Gruppo 79"/>
          <p:cNvGrpSpPr>
            <a:grpSpLocks/>
          </p:cNvGrpSpPr>
          <p:nvPr/>
        </p:nvGrpSpPr>
        <p:grpSpPr bwMode="auto">
          <a:xfrm>
            <a:off x="3671888" y="3814763"/>
            <a:ext cx="1447800" cy="2471737"/>
            <a:chOff x="3671158" y="3814129"/>
            <a:chExt cx="1447949" cy="2472375"/>
          </a:xfrm>
        </p:grpSpPr>
        <p:cxnSp>
          <p:nvCxnSpPr>
            <p:cNvPr id="47155" name="Connettore 1 70"/>
            <p:cNvCxnSpPr>
              <a:cxnSpLocks noChangeShapeType="1"/>
            </p:cNvCxnSpPr>
            <p:nvPr/>
          </p:nvCxnSpPr>
          <p:spPr bwMode="auto">
            <a:xfrm rot="5400000">
              <a:off x="4732149" y="6013845"/>
              <a:ext cx="544310" cy="1007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7156" name="Connettore 2 73"/>
            <p:cNvCxnSpPr>
              <a:cxnSpLocks noChangeShapeType="1"/>
            </p:cNvCxnSpPr>
            <p:nvPr/>
          </p:nvCxnSpPr>
          <p:spPr bwMode="auto">
            <a:xfrm rot="16200000" flipH="1">
              <a:off x="4572000" y="4051300"/>
              <a:ext cx="469900" cy="3683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7157" name="CasellaDiTesto 71"/>
            <p:cNvSpPr txBox="1">
              <a:spLocks noChangeArrowheads="1"/>
            </p:cNvSpPr>
            <p:nvPr/>
          </p:nvSpPr>
          <p:spPr bwMode="auto">
            <a:xfrm>
              <a:off x="3671158" y="3814129"/>
              <a:ext cx="1438214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SoilCAM holes</a:t>
              </a:r>
            </a:p>
          </p:txBody>
        </p:sp>
        <p:cxnSp>
          <p:nvCxnSpPr>
            <p:cNvPr id="47158" name="Connettore 1 74"/>
            <p:cNvCxnSpPr>
              <a:cxnSpLocks noChangeShapeType="1"/>
            </p:cNvCxnSpPr>
            <p:nvPr/>
          </p:nvCxnSpPr>
          <p:spPr bwMode="auto">
            <a:xfrm rot="5400000">
              <a:off x="4779126" y="4728180"/>
              <a:ext cx="437098" cy="132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7159" name="Connettore 1 75"/>
            <p:cNvCxnSpPr>
              <a:cxnSpLocks noChangeShapeType="1"/>
            </p:cNvCxnSpPr>
            <p:nvPr/>
          </p:nvCxnSpPr>
          <p:spPr bwMode="auto">
            <a:xfrm rot="5400000">
              <a:off x="4874496" y="4728180"/>
              <a:ext cx="437098" cy="132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7160" name="Connettore 1 78"/>
            <p:cNvCxnSpPr>
              <a:cxnSpLocks noChangeShapeType="1"/>
            </p:cNvCxnSpPr>
            <p:nvPr/>
          </p:nvCxnSpPr>
          <p:spPr bwMode="auto">
            <a:xfrm rot="5400000">
              <a:off x="4846449" y="6013845"/>
              <a:ext cx="544310" cy="1007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</p:grpSp>
      <p:pic>
        <p:nvPicPr>
          <p:cNvPr id="60" name="Picture 4" descr="LOGO_MODELPROBE"/>
          <p:cNvPicPr>
            <a:picLocks noChangeAspect="1" noChangeArrowheads="1"/>
          </p:cNvPicPr>
          <p:nvPr/>
        </p:nvPicPr>
        <p:blipFill>
          <a:blip r:embed="rId8" cstate="print"/>
          <a:srcRect l="11601" t="35667" r="11107" b="35687"/>
          <a:stretch>
            <a:fillRect/>
          </a:stretch>
        </p:blipFill>
        <p:spPr bwMode="auto">
          <a:xfrm>
            <a:off x="41064" y="612017"/>
            <a:ext cx="2075055" cy="48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8"/>
          <p:cNvGrpSpPr/>
          <p:nvPr/>
        </p:nvGrpSpPr>
        <p:grpSpPr>
          <a:xfrm>
            <a:off x="4210050" y="4673600"/>
            <a:ext cx="4575060" cy="1562100"/>
            <a:chOff x="4210050" y="4673600"/>
            <a:chExt cx="4575060" cy="1562100"/>
          </a:xfrm>
        </p:grpSpPr>
        <p:grpSp>
          <p:nvGrpSpPr>
            <p:cNvPr id="6" name="Gruppo 82"/>
            <p:cNvGrpSpPr>
              <a:grpSpLocks/>
            </p:cNvGrpSpPr>
            <p:nvPr/>
          </p:nvGrpSpPr>
          <p:grpSpPr bwMode="auto">
            <a:xfrm>
              <a:off x="4210050" y="4673600"/>
              <a:ext cx="2089150" cy="1562100"/>
              <a:chOff x="4210050" y="4673600"/>
              <a:chExt cx="2089150" cy="1562100"/>
            </a:xfrm>
          </p:grpSpPr>
          <p:sp>
            <p:nvSpPr>
              <p:cNvPr id="47153" name="Ovale 80"/>
              <p:cNvSpPr>
                <a:spLocks noChangeArrowheads="1"/>
              </p:cNvSpPr>
              <p:nvPr/>
            </p:nvSpPr>
            <p:spPr bwMode="auto">
              <a:xfrm>
                <a:off x="4216400" y="4673600"/>
                <a:ext cx="2082800" cy="139700"/>
              </a:xfrm>
              <a:prstGeom prst="ellips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54" name="Ovale 81"/>
              <p:cNvSpPr>
                <a:spLocks noChangeArrowheads="1"/>
              </p:cNvSpPr>
              <p:nvPr/>
            </p:nvSpPr>
            <p:spPr bwMode="auto">
              <a:xfrm>
                <a:off x="4210050" y="6096000"/>
                <a:ext cx="2082800" cy="139700"/>
              </a:xfrm>
              <a:prstGeom prst="ellips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cxnSp>
          <p:nvCxnSpPr>
            <p:cNvPr id="7" name="Connettore 2 6"/>
            <p:cNvCxnSpPr/>
            <p:nvPr/>
          </p:nvCxnSpPr>
          <p:spPr bwMode="auto">
            <a:xfrm flipH="1" flipV="1">
              <a:off x="5717136" y="4813300"/>
              <a:ext cx="427290" cy="3309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Connettore 2 63"/>
            <p:cNvCxnSpPr/>
            <p:nvPr/>
          </p:nvCxnSpPr>
          <p:spPr bwMode="auto">
            <a:xfrm flipH="1">
              <a:off x="5732800" y="5408612"/>
              <a:ext cx="411626" cy="6743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" name="Rettangolo 4"/>
            <p:cNvSpPr/>
            <p:nvPr/>
          </p:nvSpPr>
          <p:spPr>
            <a:xfrm>
              <a:off x="4616981" y="5095916"/>
              <a:ext cx="4168129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buClr>
                  <a:srgbClr val="FF3300"/>
                </a:buClr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 smtClean="0">
                  <a:solidFill>
                    <a:srgbClr val="FF0000"/>
                  </a:solidFill>
                </a:rPr>
                <a:t>contaminated (smear) zone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5" name="CasellaDiTesto 64"/>
          <p:cNvSpPr txBox="1"/>
          <p:nvPr/>
        </p:nvSpPr>
        <p:spPr>
          <a:xfrm>
            <a:off x="6731000" y="6515100"/>
            <a:ext cx="2374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Cassiani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</a:t>
            </a:r>
            <a:r>
              <a:rPr lang="it-IT" sz="1400" dirty="0" smtClean="0"/>
              <a:t>, ESPR, 2014</a:t>
            </a:r>
            <a:endParaRPr lang="it-IT" sz="1400" dirty="0"/>
          </a:p>
        </p:txBody>
      </p:sp>
      <p:sp>
        <p:nvSpPr>
          <p:cNvPr id="66" name="Pagina iniziale 65">
            <a:hlinkClick r:id="rId9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492124" y="1525588"/>
            <a:ext cx="8448675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/>
          <a:lstStyle/>
          <a:p>
            <a:pPr marL="450850" indent="-450850" algn="l">
              <a:spcBef>
                <a:spcPts val="1500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450850" algn="l"/>
                <a:tab pos="1365250" algn="l"/>
                <a:tab pos="2279650" algn="l"/>
                <a:tab pos="3194050" algn="l"/>
                <a:tab pos="4108450" algn="l"/>
                <a:tab pos="5022850" algn="l"/>
                <a:tab pos="5937250" algn="l"/>
                <a:tab pos="6851650" algn="l"/>
                <a:tab pos="7766050" algn="l"/>
                <a:tab pos="8680450" algn="l"/>
                <a:tab pos="9594850" algn="l"/>
                <a:tab pos="10509250" algn="l"/>
              </a:tabLst>
            </a:pPr>
            <a:r>
              <a:rPr lang="en-GB" sz="2300" dirty="0">
                <a:solidFill>
                  <a:srgbClr val="000000"/>
                </a:solidFill>
              </a:rPr>
              <a:t>Near surface geophysics is strongly affected by both </a:t>
            </a:r>
            <a:r>
              <a:rPr lang="en-GB" sz="2300" dirty="0">
                <a:solidFill>
                  <a:srgbClr val="CC0000"/>
                </a:solidFill>
              </a:rPr>
              <a:t>static and dynamic</a:t>
            </a:r>
            <a:r>
              <a:rPr lang="en-GB" sz="2300" dirty="0">
                <a:solidFill>
                  <a:srgbClr val="000000"/>
                </a:solidFill>
              </a:rPr>
              <a:t> soil/subsoil characteristics.</a:t>
            </a:r>
          </a:p>
          <a:p>
            <a:pPr marL="450850" indent="-450850" algn="l">
              <a:spcBef>
                <a:spcPts val="1500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450850" algn="l"/>
                <a:tab pos="1365250" algn="l"/>
                <a:tab pos="2279650" algn="l"/>
                <a:tab pos="3194050" algn="l"/>
                <a:tab pos="4108450" algn="l"/>
                <a:tab pos="5022850" algn="l"/>
                <a:tab pos="5937250" algn="l"/>
                <a:tab pos="6851650" algn="l"/>
                <a:tab pos="7766050" algn="l"/>
                <a:tab pos="8680450" algn="l"/>
                <a:tab pos="9594850" algn="l"/>
                <a:tab pos="10509250" algn="l"/>
              </a:tabLst>
            </a:pPr>
            <a:r>
              <a:rPr lang="en-GB" sz="2300" dirty="0">
                <a:solidFill>
                  <a:srgbClr val="000000"/>
                </a:solidFill>
              </a:rPr>
              <a:t>This fact, if properly recognized, is potentially </a:t>
            </a:r>
            <a:r>
              <a:rPr lang="en-GB" sz="2300" dirty="0">
                <a:solidFill>
                  <a:srgbClr val="CC0000"/>
                </a:solidFill>
              </a:rPr>
              <a:t>full of information</a:t>
            </a:r>
            <a:r>
              <a:rPr lang="en-GB" sz="2300" dirty="0">
                <a:solidFill>
                  <a:srgbClr val="000000"/>
                </a:solidFill>
              </a:rPr>
              <a:t> on the soil/subsoil structure and behaviour.</a:t>
            </a:r>
          </a:p>
          <a:p>
            <a:pPr marL="450850" indent="-450850" algn="l">
              <a:spcBef>
                <a:spcPts val="1500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450850" algn="l"/>
                <a:tab pos="1365250" algn="l"/>
                <a:tab pos="2279650" algn="l"/>
                <a:tab pos="3194050" algn="l"/>
                <a:tab pos="4108450" algn="l"/>
                <a:tab pos="5022850" algn="l"/>
                <a:tab pos="5937250" algn="l"/>
                <a:tab pos="6851650" algn="l"/>
                <a:tab pos="7766050" algn="l"/>
                <a:tab pos="8680450" algn="l"/>
                <a:tab pos="9594850" algn="l"/>
                <a:tab pos="10509250" algn="l"/>
              </a:tabLst>
            </a:pPr>
            <a:r>
              <a:rPr lang="en-GB" sz="2300" dirty="0">
                <a:solidFill>
                  <a:srgbClr val="000000"/>
                </a:solidFill>
              </a:rPr>
              <a:t>The information is maximized if geophysical data are collected in </a:t>
            </a:r>
            <a:r>
              <a:rPr lang="en-GB" sz="2300" dirty="0">
                <a:solidFill>
                  <a:srgbClr val="CC0000"/>
                </a:solidFill>
              </a:rPr>
              <a:t>time-lapse</a:t>
            </a:r>
            <a:r>
              <a:rPr lang="en-GB" sz="2300" dirty="0">
                <a:solidFill>
                  <a:srgbClr val="000000"/>
                </a:solidFill>
              </a:rPr>
              <a:t> mode.</a:t>
            </a:r>
          </a:p>
          <a:p>
            <a:pPr marL="450850" indent="-450850" algn="l">
              <a:spcBef>
                <a:spcPts val="1500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450850" algn="l"/>
                <a:tab pos="1365250" algn="l"/>
                <a:tab pos="2279650" algn="l"/>
                <a:tab pos="3194050" algn="l"/>
                <a:tab pos="4108450" algn="l"/>
                <a:tab pos="5022850" algn="l"/>
                <a:tab pos="5937250" algn="l"/>
                <a:tab pos="6851650" algn="l"/>
                <a:tab pos="7766050" algn="l"/>
                <a:tab pos="8680450" algn="l"/>
                <a:tab pos="9594850" algn="l"/>
                <a:tab pos="10509250" algn="l"/>
              </a:tabLst>
            </a:pPr>
            <a:r>
              <a:rPr lang="en-GB" sz="2300" dirty="0">
                <a:solidFill>
                  <a:srgbClr val="CC0000"/>
                </a:solidFill>
              </a:rPr>
              <a:t>Constitutive laws</a:t>
            </a:r>
            <a:r>
              <a:rPr lang="en-GB" sz="2300" dirty="0">
                <a:solidFill>
                  <a:srgbClr val="000000"/>
                </a:solidFill>
              </a:rPr>
              <a:t> linking hydrology and geophysics are essential together with a full understanding of the </a:t>
            </a:r>
            <a:r>
              <a:rPr lang="en-GB" sz="2300" dirty="0">
                <a:solidFill>
                  <a:srgbClr val="CC0000"/>
                </a:solidFill>
              </a:rPr>
              <a:t>acquisition and inversion characteristics</a:t>
            </a:r>
            <a:r>
              <a:rPr lang="en-GB" sz="2300" dirty="0">
                <a:solidFill>
                  <a:srgbClr val="000000"/>
                </a:solidFill>
              </a:rPr>
              <a:t> of the adopted methods</a:t>
            </a:r>
          </a:p>
          <a:p>
            <a:pPr marL="450850" indent="-450850" algn="l">
              <a:spcBef>
                <a:spcPts val="1500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450850" algn="l"/>
                <a:tab pos="1365250" algn="l"/>
                <a:tab pos="2279650" algn="l"/>
                <a:tab pos="3194050" algn="l"/>
                <a:tab pos="4108450" algn="l"/>
                <a:tab pos="5022850" algn="l"/>
                <a:tab pos="5937250" algn="l"/>
                <a:tab pos="6851650" algn="l"/>
                <a:tab pos="7766050" algn="l"/>
                <a:tab pos="8680450" algn="l"/>
                <a:tab pos="9594850" algn="l"/>
                <a:tab pos="10509250" algn="l"/>
              </a:tabLst>
            </a:pPr>
            <a:r>
              <a:rPr lang="en-GB" sz="2300" dirty="0">
                <a:solidFill>
                  <a:srgbClr val="000000"/>
                </a:solidFill>
              </a:rPr>
              <a:t>Integration with </a:t>
            </a:r>
            <a:r>
              <a:rPr lang="en-GB" sz="2300" dirty="0" smtClean="0">
                <a:solidFill>
                  <a:srgbClr val="CC0000"/>
                </a:solidFill>
              </a:rPr>
              <a:t>physical-mathematical models</a:t>
            </a:r>
            <a:r>
              <a:rPr lang="en-GB" sz="2300" dirty="0" smtClean="0">
                <a:solidFill>
                  <a:srgbClr val="000000"/>
                </a:solidFill>
              </a:rPr>
              <a:t> </a:t>
            </a:r>
            <a:r>
              <a:rPr lang="en-GB" sz="2300" dirty="0">
                <a:solidFill>
                  <a:srgbClr val="000000"/>
                </a:solidFill>
              </a:rPr>
              <a:t>is essential to capture the meaning of </a:t>
            </a:r>
            <a:r>
              <a:rPr lang="en-GB" sz="2300" dirty="0" smtClean="0">
                <a:solidFill>
                  <a:srgbClr val="000000"/>
                </a:solidFill>
              </a:rPr>
              <a:t>space-time changes</a:t>
            </a:r>
            <a:r>
              <a:rPr lang="en-GB" sz="23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1763713" y="765175"/>
            <a:ext cx="5373687" cy="595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 anchor="ctr"/>
          <a:lstStyle/>
          <a:p>
            <a:pPr>
              <a:buClr>
                <a:srgbClr val="CC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b="1" dirty="0">
                <a:solidFill>
                  <a:srgbClr val="CC0000"/>
                </a:solidFill>
              </a:rPr>
              <a:t>General conclusions</a:t>
            </a:r>
          </a:p>
        </p:txBody>
      </p:sp>
      <p:sp>
        <p:nvSpPr>
          <p:cNvPr id="4" name="Pagina iniziale 3">
            <a:hlinkClick r:id="rId3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8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5" descr="ECZ_corr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5" y="1642876"/>
            <a:ext cx="3839294" cy="44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4777" y="625288"/>
            <a:ext cx="8229600" cy="114300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The Earth</a:t>
            </a:r>
            <a:r>
              <a:rPr lang="en-GB" altLang="it-IT" dirty="0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’</a:t>
            </a:r>
            <a:r>
              <a:rPr lang="en-GB" alt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s Critical Zone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56025" y="6267638"/>
            <a:ext cx="48387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j-lt"/>
                <a:ea typeface="+mn-ea"/>
                <a:cs typeface="Arial"/>
              </a:rPr>
              <a:t>National </a:t>
            </a:r>
            <a:r>
              <a:rPr lang="it-IT" dirty="0" err="1">
                <a:latin typeface="+mj-lt"/>
                <a:ea typeface="+mn-ea"/>
                <a:cs typeface="Arial"/>
              </a:rPr>
              <a:t>Research</a:t>
            </a:r>
            <a:r>
              <a:rPr lang="it-IT" dirty="0">
                <a:latin typeface="+mj-lt"/>
                <a:ea typeface="+mn-ea"/>
                <a:cs typeface="Arial"/>
              </a:rPr>
              <a:t> </a:t>
            </a:r>
            <a:r>
              <a:rPr lang="it-IT" dirty="0" err="1">
                <a:latin typeface="+mj-lt"/>
                <a:ea typeface="+mn-ea"/>
                <a:cs typeface="Arial"/>
              </a:rPr>
              <a:t>Council</a:t>
            </a:r>
            <a:r>
              <a:rPr lang="it-IT" dirty="0">
                <a:latin typeface="+mj-lt"/>
                <a:ea typeface="+mn-ea"/>
                <a:cs typeface="Arial"/>
              </a:rPr>
              <a:t> (2001)</a:t>
            </a:r>
          </a:p>
        </p:txBody>
      </p:sp>
      <p:sp>
        <p:nvSpPr>
          <p:cNvPr id="3" name="Rettangolo 2"/>
          <p:cNvSpPr/>
          <p:nvPr/>
        </p:nvSpPr>
        <p:spPr>
          <a:xfrm>
            <a:off x="4303001" y="38570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/>
              <a:t>The Earth’s Critical Zone (CZ) is the thin outer veneer of our planet from the top of the tree canopy to the bottom of our drinking water aquifers</a:t>
            </a:r>
            <a:r>
              <a:rPr lang="en-US" sz="1400" dirty="0" smtClean="0"/>
              <a:t>.</a:t>
            </a:r>
          </a:p>
          <a:p>
            <a:pPr algn="just"/>
            <a:endParaRPr lang="en-US" sz="1400" dirty="0" smtClean="0"/>
          </a:p>
          <a:p>
            <a:pPr algn="just"/>
            <a:r>
              <a:rPr lang="en-US" sz="1400" dirty="0" smtClean="0"/>
              <a:t>The CZ </a:t>
            </a:r>
            <a:r>
              <a:rPr lang="en-US" sz="1400" dirty="0"/>
              <a:t>supports almost all human </a:t>
            </a:r>
            <a:r>
              <a:rPr lang="en-US" sz="1400" dirty="0" smtClean="0"/>
              <a:t>activity.</a:t>
            </a:r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en-US" sz="1400" dirty="0" smtClean="0"/>
              <a:t>Particular </a:t>
            </a:r>
            <a:r>
              <a:rPr lang="en-US" sz="1400" dirty="0"/>
              <a:t>attention </a:t>
            </a:r>
            <a:r>
              <a:rPr lang="en-US" sz="1400" dirty="0" smtClean="0"/>
              <a:t>shall </a:t>
            </a:r>
            <a:r>
              <a:rPr lang="en-US" sz="1400" dirty="0"/>
              <a:t>be devoted to the soil-plant-atmosphere (SPA) interactions,</a:t>
            </a:r>
          </a:p>
        </p:txBody>
      </p:sp>
      <p:sp>
        <p:nvSpPr>
          <p:cNvPr id="6" name="CasellaDiTesto 5"/>
          <p:cNvSpPr txBox="1"/>
          <p:nvPr/>
        </p:nvSpPr>
        <p:spPr>
          <a:xfrm rot="-2700000">
            <a:off x="4951838" y="1927477"/>
            <a:ext cx="48387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u="sng" dirty="0" smtClean="0">
                <a:solidFill>
                  <a:schemeClr val="accent2"/>
                </a:solidFill>
                <a:cs typeface="Arial"/>
              </a:rPr>
              <a:t>OUTLOOK</a:t>
            </a:r>
            <a:endParaRPr lang="it-IT" sz="4800" u="sng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8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01532"/>
            <a:ext cx="7896254" cy="58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2 2"/>
          <p:cNvCxnSpPr>
            <a:cxnSpLocks noChangeShapeType="1"/>
          </p:cNvCxnSpPr>
          <p:nvPr/>
        </p:nvCxnSpPr>
        <p:spPr bwMode="auto">
          <a:xfrm flipV="1">
            <a:off x="3521869" y="4248150"/>
            <a:ext cx="1212056" cy="118110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CasellaDiTesto 3"/>
          <p:cNvSpPr txBox="1"/>
          <p:nvPr/>
        </p:nvSpPr>
        <p:spPr>
          <a:xfrm>
            <a:off x="2138363" y="5285432"/>
            <a:ext cx="27670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Surface electrodes</a:t>
            </a:r>
            <a:endParaRPr lang="en-GB" dirty="0">
              <a:solidFill>
                <a:srgbClr val="0000FF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5" name="Connettore 2 14"/>
          <p:cNvCxnSpPr>
            <a:cxnSpLocks noChangeShapeType="1"/>
          </p:cNvCxnSpPr>
          <p:nvPr/>
        </p:nvCxnSpPr>
        <p:spPr bwMode="auto">
          <a:xfrm flipH="1">
            <a:off x="6905625" y="1506239"/>
            <a:ext cx="400050" cy="2341861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asellaDiTesto 13"/>
          <p:cNvSpPr txBox="1"/>
          <p:nvPr/>
        </p:nvSpPr>
        <p:spPr>
          <a:xfrm>
            <a:off x="6262688" y="1275407"/>
            <a:ext cx="27670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Borehole electrodes</a:t>
            </a:r>
            <a:endParaRPr lang="en-GB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9" name="Connettore 2 18"/>
          <p:cNvCxnSpPr>
            <a:cxnSpLocks noChangeShapeType="1"/>
          </p:cNvCxnSpPr>
          <p:nvPr/>
        </p:nvCxnSpPr>
        <p:spPr bwMode="auto">
          <a:xfrm>
            <a:off x="2038350" y="1658639"/>
            <a:ext cx="2300273" cy="1722736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CasellaDiTesto 17"/>
          <p:cNvSpPr txBox="1"/>
          <p:nvPr/>
        </p:nvSpPr>
        <p:spPr>
          <a:xfrm>
            <a:off x="528638" y="1427807"/>
            <a:ext cx="276701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8000"/>
                </a:solidFill>
                <a:latin typeface="+mj-lt"/>
                <a:ea typeface="ＭＳ Ｐゴシック" charset="0"/>
                <a:cs typeface="ＭＳ Ｐゴシック" charset="0"/>
              </a:rPr>
              <a:t>Sap flow probes</a:t>
            </a:r>
            <a:endParaRPr lang="en-GB" dirty="0">
              <a:solidFill>
                <a:srgbClr val="008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5"/>
          <p:cNvPicPr>
            <a:picLocks noChangeAspect="1" noChangeArrowheads="1"/>
          </p:cNvPicPr>
          <p:nvPr/>
        </p:nvPicPr>
        <p:blipFill rotWithShape="1">
          <a:blip r:embed="rId2"/>
          <a:srcRect l="24864" t="-754" r="25941" b="81411"/>
          <a:stretch/>
        </p:blipFill>
        <p:spPr bwMode="auto">
          <a:xfrm>
            <a:off x="308942" y="2010071"/>
            <a:ext cx="8377858" cy="14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4063296" y="333404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1" descr="Schermata 2014-11-14 alle 10.0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2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testo 4"/>
          <p:cNvSpPr txBox="1">
            <a:spLocks/>
          </p:cNvSpPr>
          <p:nvPr/>
        </p:nvSpPr>
        <p:spPr bwMode="auto">
          <a:xfrm>
            <a:off x="938695" y="623888"/>
            <a:ext cx="7833830" cy="114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alt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Time-lapse monitoring during </a:t>
            </a:r>
            <a:r>
              <a:rPr lang="en-GB" altLang="en-US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irrigation 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altLang="en-US" sz="2000" b="1" dirty="0" smtClean="0">
                <a:latin typeface="Comic Sans MS" panose="030F0702030302020204" pitchFamily="66" charset="0"/>
              </a:rPr>
              <a:t>(4 </a:t>
            </a:r>
            <a:r>
              <a:rPr lang="en-GB" altLang="en-US" sz="2000" b="1" dirty="0" err="1" smtClean="0">
                <a:latin typeface="Comic Sans MS" panose="030F0702030302020204" pitchFamily="66" charset="0"/>
              </a:rPr>
              <a:t>liters</a:t>
            </a:r>
            <a:r>
              <a:rPr lang="en-GB" altLang="en-US" sz="2000" b="1" dirty="0" smtClean="0">
                <a:latin typeface="Comic Sans MS" panose="030F0702030302020204" pitchFamily="66" charset="0"/>
              </a:rPr>
              <a:t>/min per dripper, 4 drippers per tree – spaced 1 m)</a:t>
            </a: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October 2-3, 2013</a:t>
            </a:r>
            <a:endParaRPr lang="en-GB" alt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>
            <a:endCxn id="9" idx="1"/>
          </p:cNvCxnSpPr>
          <p:nvPr/>
        </p:nvCxnSpPr>
        <p:spPr>
          <a:xfrm flipV="1">
            <a:off x="3810000" y="2522218"/>
            <a:ext cx="349181" cy="48580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159181" y="2322163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eddy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covariance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4851980" y="2831158"/>
            <a:ext cx="640245" cy="20002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446973" y="2604731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s</a:t>
            </a:r>
            <a:r>
              <a:rPr lang="it-IT" sz="2000" dirty="0" err="1" smtClean="0">
                <a:solidFill>
                  <a:schemeClr val="bg1"/>
                </a:solidFill>
              </a:rPr>
              <a:t>ap</a:t>
            </a:r>
            <a:r>
              <a:rPr lang="it-IT" sz="2000" dirty="0" smtClean="0">
                <a:solidFill>
                  <a:schemeClr val="bg1"/>
                </a:solidFill>
              </a:rPr>
              <a:t> flow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623888" y="674688"/>
            <a:ext cx="7591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it-IT" altLang="en-US" sz="2000" b="1">
                <a:solidFill>
                  <a:srgbClr val="CC0000"/>
                </a:solidFill>
                <a:latin typeface="Comic Sans MS" pitchFamily="66" charset="0"/>
              </a:rPr>
              <a:t>AGRIS San Michele experimental farm - Ussana - Sardinia</a:t>
            </a:r>
          </a:p>
        </p:txBody>
      </p:sp>
      <p:pic>
        <p:nvPicPr>
          <p:cNvPr id="393218" name="Picture 2" descr="ussana_air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9" r="25992"/>
          <a:stretch>
            <a:fillRect/>
          </a:stretch>
        </p:blipFill>
        <p:spPr bwMode="auto">
          <a:xfrm>
            <a:off x="949325" y="1103313"/>
            <a:ext cx="7121525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3220" name="Group 4"/>
          <p:cNvGrpSpPr>
            <a:grpSpLocks/>
          </p:cNvGrpSpPr>
          <p:nvPr/>
        </p:nvGrpSpPr>
        <p:grpSpPr bwMode="auto">
          <a:xfrm>
            <a:off x="4289425" y="2687638"/>
            <a:ext cx="1457325" cy="1639887"/>
            <a:chOff x="2048" y="2008"/>
            <a:chExt cx="824" cy="928"/>
          </a:xfrm>
        </p:grpSpPr>
        <p:sp>
          <p:nvSpPr>
            <p:cNvPr id="393221" name="Text Box 5"/>
            <p:cNvSpPr txBox="1">
              <a:spLocks noChangeArrowheads="1"/>
            </p:cNvSpPr>
            <p:nvPr/>
          </p:nvSpPr>
          <p:spPr bwMode="auto">
            <a:xfrm>
              <a:off x="2134" y="2447"/>
              <a:ext cx="44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None/>
              </a:pPr>
              <a:r>
                <a:rPr lang="it-IT" altLang="en-US" sz="1400" b="1">
                  <a:solidFill>
                    <a:schemeClr val="tx1"/>
                  </a:solidFill>
                  <a:latin typeface="Arial" pitchFamily="34" charset="0"/>
                </a:rPr>
                <a:t>field 21</a:t>
              </a:r>
            </a:p>
          </p:txBody>
        </p:sp>
        <p:sp>
          <p:nvSpPr>
            <p:cNvPr id="393222" name="Freeform 6"/>
            <p:cNvSpPr>
              <a:spLocks/>
            </p:cNvSpPr>
            <p:nvPr/>
          </p:nvSpPr>
          <p:spPr bwMode="auto">
            <a:xfrm>
              <a:off x="2048" y="2008"/>
              <a:ext cx="824" cy="928"/>
            </a:xfrm>
            <a:custGeom>
              <a:avLst/>
              <a:gdLst>
                <a:gd name="T0" fmla="*/ 0 w 824"/>
                <a:gd name="T1" fmla="*/ 488 h 928"/>
                <a:gd name="T2" fmla="*/ 208 w 824"/>
                <a:gd name="T3" fmla="*/ 264 h 928"/>
                <a:gd name="T4" fmla="*/ 112 w 824"/>
                <a:gd name="T5" fmla="*/ 152 h 928"/>
                <a:gd name="T6" fmla="*/ 280 w 824"/>
                <a:gd name="T7" fmla="*/ 0 h 928"/>
                <a:gd name="T8" fmla="*/ 824 w 824"/>
                <a:gd name="T9" fmla="*/ 568 h 928"/>
                <a:gd name="T10" fmla="*/ 400 w 824"/>
                <a:gd name="T11" fmla="*/ 928 h 928"/>
                <a:gd name="T12" fmla="*/ 0 w 824"/>
                <a:gd name="T13" fmla="*/ 48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4" h="928">
                  <a:moveTo>
                    <a:pt x="0" y="488"/>
                  </a:moveTo>
                  <a:lnTo>
                    <a:pt x="208" y="264"/>
                  </a:lnTo>
                  <a:lnTo>
                    <a:pt x="112" y="152"/>
                  </a:lnTo>
                  <a:lnTo>
                    <a:pt x="280" y="0"/>
                  </a:lnTo>
                  <a:lnTo>
                    <a:pt x="824" y="568"/>
                  </a:lnTo>
                  <a:lnTo>
                    <a:pt x="400" y="928"/>
                  </a:lnTo>
                  <a:lnTo>
                    <a:pt x="0" y="488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3223" name="Group 7"/>
          <p:cNvGrpSpPr>
            <a:grpSpLocks/>
          </p:cNvGrpSpPr>
          <p:nvPr/>
        </p:nvGrpSpPr>
        <p:grpSpPr bwMode="auto">
          <a:xfrm>
            <a:off x="1023938" y="3140075"/>
            <a:ext cx="1838325" cy="1809750"/>
            <a:chOff x="200" y="2264"/>
            <a:chExt cx="1040" cy="1024"/>
          </a:xfrm>
        </p:grpSpPr>
        <p:sp>
          <p:nvSpPr>
            <p:cNvPr id="393224" name="Text Box 8"/>
            <p:cNvSpPr txBox="1">
              <a:spLocks noChangeArrowheads="1"/>
            </p:cNvSpPr>
            <p:nvPr/>
          </p:nvSpPr>
          <p:spPr bwMode="auto">
            <a:xfrm>
              <a:off x="398" y="2663"/>
              <a:ext cx="44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None/>
              </a:pPr>
              <a:r>
                <a:rPr lang="it-IT" altLang="en-US" sz="1400" b="1">
                  <a:solidFill>
                    <a:schemeClr val="tx1"/>
                  </a:solidFill>
                  <a:latin typeface="Arial" pitchFamily="34" charset="0"/>
                </a:rPr>
                <a:t>field 11</a:t>
              </a:r>
            </a:p>
          </p:txBody>
        </p:sp>
        <p:sp>
          <p:nvSpPr>
            <p:cNvPr id="393225" name="Freeform 9"/>
            <p:cNvSpPr>
              <a:spLocks/>
            </p:cNvSpPr>
            <p:nvPr/>
          </p:nvSpPr>
          <p:spPr bwMode="auto">
            <a:xfrm>
              <a:off x="200" y="2264"/>
              <a:ext cx="1040" cy="1024"/>
            </a:xfrm>
            <a:custGeom>
              <a:avLst/>
              <a:gdLst>
                <a:gd name="T0" fmla="*/ 400 w 1040"/>
                <a:gd name="T1" fmla="*/ 0 h 1024"/>
                <a:gd name="T2" fmla="*/ 1040 w 1040"/>
                <a:gd name="T3" fmla="*/ 608 h 1024"/>
                <a:gd name="T4" fmla="*/ 624 w 1040"/>
                <a:gd name="T5" fmla="*/ 1024 h 1024"/>
                <a:gd name="T6" fmla="*/ 0 w 1040"/>
                <a:gd name="T7" fmla="*/ 344 h 1024"/>
                <a:gd name="T8" fmla="*/ 400 w 1040"/>
                <a:gd name="T9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0" h="1024">
                  <a:moveTo>
                    <a:pt x="400" y="0"/>
                  </a:moveTo>
                  <a:lnTo>
                    <a:pt x="1040" y="608"/>
                  </a:lnTo>
                  <a:lnTo>
                    <a:pt x="624" y="1024"/>
                  </a:lnTo>
                  <a:lnTo>
                    <a:pt x="0" y="344"/>
                  </a:lnTo>
                  <a:lnTo>
                    <a:pt x="400" y="0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3227" name="Text Box 11"/>
          <p:cNvSpPr txBox="1">
            <a:spLocks noChangeArrowheads="1"/>
          </p:cNvSpPr>
          <p:nvPr/>
        </p:nvSpPr>
        <p:spPr bwMode="auto">
          <a:xfrm>
            <a:off x="5965825" y="2414588"/>
            <a:ext cx="210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US" sz="1700">
                <a:latin typeface="Arial" pitchFamily="34" charset="0"/>
              </a:rPr>
              <a:t>FP7 EU </a:t>
            </a:r>
          </a:p>
          <a:p>
            <a:pPr algn="ctr"/>
            <a:r>
              <a:rPr lang="it-IT" altLang="en-US" sz="1700">
                <a:latin typeface="Arial" pitchFamily="34" charset="0"/>
              </a:rPr>
              <a:t>collaborative project</a:t>
            </a:r>
          </a:p>
        </p:txBody>
      </p:sp>
      <p:pic>
        <p:nvPicPr>
          <p:cNvPr id="393228" name="Picture 12" descr="18DA3545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214438"/>
            <a:ext cx="1166813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2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735638"/>
            <a:ext cx="1528762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6" descr="1513_rampantp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25" y="4877124"/>
            <a:ext cx="3601944" cy="17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r="16957"/>
          <a:stretch>
            <a:fillRect/>
          </a:stretch>
        </p:blipFill>
        <p:spPr bwMode="auto">
          <a:xfrm>
            <a:off x="4500563" y="1323975"/>
            <a:ext cx="3671887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3"/>
          <a:stretch>
            <a:fillRect/>
          </a:stretch>
        </p:blipFill>
        <p:spPr bwMode="auto">
          <a:xfrm>
            <a:off x="149225" y="1323975"/>
            <a:ext cx="420687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0"/>
          <a:stretch>
            <a:fillRect/>
          </a:stretch>
        </p:blipFill>
        <p:spPr bwMode="auto">
          <a:xfrm>
            <a:off x="8172450" y="1323975"/>
            <a:ext cx="719138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2" name="Line 6"/>
          <p:cNvSpPr>
            <a:spLocks noChangeShapeType="1"/>
          </p:cNvSpPr>
          <p:nvPr/>
        </p:nvSpPr>
        <p:spPr bwMode="auto">
          <a:xfrm flipV="1">
            <a:off x="5432425" y="5270500"/>
            <a:ext cx="523875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511175" y="6022975"/>
            <a:ext cx="8167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800">
                <a:solidFill>
                  <a:schemeClr val="tx1"/>
                </a:solidFill>
                <a:latin typeface="Comic Sans MS" pitchFamily="66" charset="0"/>
              </a:rPr>
              <a:t>Wheat crop was planted in Jan 2010 on part of an otherwise bare soil field</a:t>
            </a:r>
          </a:p>
          <a:p>
            <a:r>
              <a:rPr lang="it-IT" altLang="en-US" sz="1800">
                <a:solidFill>
                  <a:srgbClr val="CC0000"/>
                </a:solidFill>
                <a:latin typeface="Comic Sans MS" pitchFamily="66" charset="0"/>
              </a:rPr>
              <a:t>This area is considerably drier than the bare soil</a:t>
            </a:r>
          </a:p>
        </p:txBody>
      </p:sp>
      <p:pic>
        <p:nvPicPr>
          <p:cNvPr id="434185" name="Picture 9" descr="18DA3545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776288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4000" y="717550"/>
            <a:ext cx="8372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it-IT" altLang="en-US" sz="2800" b="1" dirty="0">
                <a:solidFill>
                  <a:srgbClr val="CC0000"/>
                </a:solidFill>
                <a:latin typeface="Comic Sans MS" pitchFamily="66" charset="0"/>
              </a:rPr>
              <a:t>Digital </a:t>
            </a:r>
            <a:r>
              <a:rPr lang="it-IT" altLang="en-US" sz="2800" b="1" dirty="0" err="1">
                <a:solidFill>
                  <a:srgbClr val="CC0000"/>
                </a:solidFill>
                <a:latin typeface="Comic Sans MS" pitchFamily="66" charset="0"/>
              </a:rPr>
              <a:t>soil</a:t>
            </a:r>
            <a:r>
              <a:rPr lang="it-IT" altLang="en-US" sz="2800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it-IT" altLang="en-US" sz="2800" b="1" dirty="0" err="1">
                <a:solidFill>
                  <a:srgbClr val="CC0000"/>
                </a:solidFill>
                <a:latin typeface="Comic Sans MS" pitchFamily="66" charset="0"/>
              </a:rPr>
              <a:t>mapping</a:t>
            </a:r>
            <a:r>
              <a:rPr lang="it-IT" altLang="en-US" sz="2800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it-IT" altLang="en-US" sz="2800" b="1" dirty="0" err="1">
                <a:solidFill>
                  <a:srgbClr val="CC0000"/>
                </a:solidFill>
                <a:latin typeface="Comic Sans MS" pitchFamily="66" charset="0"/>
              </a:rPr>
              <a:t>using</a:t>
            </a:r>
            <a:r>
              <a:rPr lang="it-IT" altLang="en-US" sz="2800" b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it-IT" altLang="en-US" sz="2800" b="1" dirty="0" err="1">
                <a:solidFill>
                  <a:srgbClr val="CC0000"/>
                </a:solidFill>
                <a:latin typeface="Comic Sans MS" pitchFamily="66" charset="0"/>
              </a:rPr>
              <a:t>frequency</a:t>
            </a:r>
            <a:r>
              <a:rPr lang="it-IT" altLang="en-US" sz="2800" b="1" dirty="0">
                <a:solidFill>
                  <a:srgbClr val="CC0000"/>
                </a:solidFill>
                <a:latin typeface="Comic Sans MS" pitchFamily="66" charset="0"/>
              </a:rPr>
              <a:t>-domain EM</a:t>
            </a:r>
          </a:p>
        </p:txBody>
      </p:sp>
    </p:spTree>
    <p:extLst>
      <p:ext uri="{BB962C8B-B14F-4D97-AF65-F5344CB8AC3E}">
        <p14:creationId xmlns:p14="http://schemas.microsoft.com/office/powerpoint/2010/main" val="16339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332" y="651267"/>
            <a:ext cx="735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TIME LAPSE MICRO-ERT in the Venice Lagoon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DSCF25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26" y="4046936"/>
            <a:ext cx="3482437" cy="2611828"/>
          </a:xfrm>
          <a:prstGeom prst="rect">
            <a:avLst/>
          </a:prstGeom>
        </p:spPr>
      </p:pic>
      <p:pic>
        <p:nvPicPr>
          <p:cNvPr id="5" name="Picture 4" descr="IMG-20120720-000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3" y="3997483"/>
            <a:ext cx="3452912" cy="2589684"/>
          </a:xfrm>
          <a:prstGeom prst="rect">
            <a:avLst/>
          </a:prstGeom>
        </p:spPr>
      </p:pic>
      <p:pic>
        <p:nvPicPr>
          <p:cNvPr id="6" name="Picture 5" descr="mappao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2" y="1122747"/>
            <a:ext cx="8778240" cy="2696020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1991540" y="3326324"/>
            <a:ext cx="5938957" cy="923330"/>
          </a:xfrm>
          <a:prstGeom prst="rect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</a:rPr>
              <a:t>A</a:t>
            </a:r>
            <a:r>
              <a:rPr lang="en-US" sz="2000" dirty="0" smtClean="0">
                <a:solidFill>
                  <a:srgbClr val="C00000"/>
                </a:solidFill>
              </a:rPr>
              <a:t>re marsh plants able to induced a permanent aerated layer when flooded ?</a:t>
            </a:r>
          </a:p>
          <a:p>
            <a:pPr algn="l"/>
            <a:r>
              <a:rPr lang="en-US" sz="1400" i="1" dirty="0" err="1" smtClean="0">
                <a:solidFill>
                  <a:srgbClr val="C00000"/>
                </a:solidFill>
              </a:rPr>
              <a:t>Marani</a:t>
            </a:r>
            <a:r>
              <a:rPr lang="en-US" sz="1400" i="1" dirty="0" smtClean="0">
                <a:solidFill>
                  <a:srgbClr val="C00000"/>
                </a:solidFill>
              </a:rPr>
              <a:t> et al. 2006, WRR</a:t>
            </a:r>
          </a:p>
        </p:txBody>
      </p:sp>
      <p:pic>
        <p:nvPicPr>
          <p:cNvPr id="9" name="Picture 5" descr="mesh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34808" r="20357"/>
          <a:stretch/>
        </p:blipFill>
        <p:spPr>
          <a:xfrm>
            <a:off x="2734654" y="4469451"/>
            <a:ext cx="3537959" cy="22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34318" y="826450"/>
            <a:ext cx="8267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tabLst>
                <a:tab pos="517525" algn="l"/>
              </a:tabLst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What is the role </a:t>
            </a:r>
          </a:p>
          <a:p>
            <a:pPr algn="ctr" eaLnBrk="1" hangingPunct="1"/>
            <a:r>
              <a:rPr lang="en-GB" altLang="en-US" sz="2800" b="1" dirty="0" smtClean="0">
                <a:solidFill>
                  <a:schemeClr val="tx1"/>
                </a:solidFill>
                <a:latin typeface="Comic Sans MS" pitchFamily="66" charset="0"/>
              </a:rPr>
              <a:t>of applied geophysics ?</a:t>
            </a:r>
            <a:endParaRPr lang="en-GB" altLang="en-US" sz="2800" b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111620" y="3900363"/>
            <a:ext cx="2490788" cy="1387475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FFFF00"/>
                </a:solidFill>
                <a:latin typeface="Comic Sans MS" pitchFamily="66" charset="0"/>
              </a:rPr>
              <a:t>SITE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177208" y="3886075"/>
            <a:ext cx="2668587" cy="13874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chemeClr val="bg1"/>
                </a:solidFill>
                <a:latin typeface="Comic Sans MS" pitchFamily="66" charset="0"/>
              </a:rPr>
              <a:t>CONCEPTUAL</a:t>
            </a:r>
          </a:p>
          <a:p>
            <a:pPr algn="ctr" eaLnBrk="1" hangingPunct="1"/>
            <a:r>
              <a:rPr lang="en-GB" altLang="en-US" b="1">
                <a:solidFill>
                  <a:schemeClr val="bg1"/>
                </a:solidFill>
                <a:latin typeface="Comic Sans MS" pitchFamily="66" charset="0"/>
              </a:rPr>
              <a:t>MODEL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427658" y="2797050"/>
            <a:ext cx="4530725" cy="1020763"/>
          </a:xfrm>
          <a:prstGeom prst="curvedDownArrow">
            <a:avLst>
              <a:gd name="adj1" fmla="val 88771"/>
              <a:gd name="adj2" fmla="val 177543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858650" y="2397000"/>
            <a:ext cx="5043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chemeClr val="accent2"/>
                </a:solidFill>
                <a:latin typeface="Comic Sans MS" pitchFamily="66" charset="0"/>
              </a:rPr>
              <a:t>SITE  CHARACTERIZATION</a:t>
            </a: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 rot="10800000">
            <a:off x="2099045" y="5386263"/>
            <a:ext cx="4530725" cy="1020762"/>
          </a:xfrm>
          <a:prstGeom prst="curvedDownArrow">
            <a:avLst>
              <a:gd name="adj1" fmla="val 88771"/>
              <a:gd name="adj2" fmla="val 177543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en-US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12638" y="6407026"/>
            <a:ext cx="9050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chemeClr val="accent2"/>
                </a:solidFill>
                <a:latin typeface="Comic Sans MS" pitchFamily="66" charset="0"/>
              </a:rPr>
              <a:t>DESIGN OF SITE </a:t>
            </a:r>
            <a:r>
              <a:rPr lang="en-GB" altLang="en-US" sz="2000" dirty="0" smtClean="0">
                <a:solidFill>
                  <a:schemeClr val="accent2"/>
                </a:solidFill>
                <a:latin typeface="Comic Sans MS" pitchFamily="66" charset="0"/>
              </a:rPr>
              <a:t>CHARACTERIZATION</a:t>
            </a:r>
            <a:endParaRPr lang="en-GB" altLang="en-US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304130" name="Picture 2" descr="C:\Giorgio\EU\iSOIL\Kickoff\presentations\img_unip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71" y="634620"/>
            <a:ext cx="1765704" cy="17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1" name="Picture 3" descr="C:\Giorgio\EU\iSOIL\Kickoff\presentations\img_unipd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" y="643955"/>
            <a:ext cx="1625072" cy="169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DOo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" y="1824245"/>
            <a:ext cx="8947450" cy="30184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93161"/>
            <a:ext cx="8803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hangingPunct="1"/>
            <a:r>
              <a:rPr lang="en-GB" sz="2000" b="1" u="sng" dirty="0" smtClean="0">
                <a:solidFill>
                  <a:srgbClr val="C00000"/>
                </a:solidFill>
                <a:ea typeface="SimSun" charset="-122"/>
                <a:cs typeface="Times New Roman" pitchFamily="18" charset="0"/>
              </a:rPr>
              <a:t>July 2012 </a:t>
            </a:r>
            <a:r>
              <a:rPr lang="en-GB" sz="2000" b="1" u="sng" dirty="0">
                <a:solidFill>
                  <a:srgbClr val="C00000"/>
                </a:solidFill>
                <a:ea typeface="SimSun" charset="-122"/>
                <a:cs typeface="Times New Roman" pitchFamily="18" charset="0"/>
              </a:rPr>
              <a:t>experiment</a:t>
            </a:r>
            <a:r>
              <a:rPr lang="en-GB" sz="2000" dirty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: resistivity ratio with respect to background </a:t>
            </a:r>
            <a:endParaRPr lang="en-GB" sz="2000" dirty="0" smtClean="0">
              <a:solidFill>
                <a:srgbClr val="000000"/>
              </a:solidFill>
              <a:ea typeface="SimSun" charset="-122"/>
              <a:cs typeface="Times New Roman" pitchFamily="18" charset="0"/>
            </a:endParaRPr>
          </a:p>
          <a:p>
            <a:pPr lvl="0" algn="l" eaLnBrk="1" hangingPunct="1"/>
            <a:r>
              <a:rPr lang="en-GB" sz="2000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at 3 time steps during marsh flooding </a:t>
            </a:r>
            <a:endParaRPr lang="en-GB" sz="2000" dirty="0">
              <a:solidFill>
                <a:srgbClr val="000000"/>
              </a:solidFill>
              <a:ea typeface="SimSun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3460" y="4842667"/>
            <a:ext cx="27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Dryer zone at roots depth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401571" y="3505200"/>
            <a:ext cx="1400783" cy="1373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440033" y="6484959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Boaga et al. 2014</a:t>
            </a:r>
            <a:endParaRPr lang="en-US" sz="1400" i="1" dirty="0"/>
          </a:p>
        </p:txBody>
      </p:sp>
      <p:sp>
        <p:nvSpPr>
          <p:cNvPr id="9" name="TextBox 1"/>
          <p:cNvSpPr txBox="1"/>
          <p:nvPr/>
        </p:nvSpPr>
        <p:spPr>
          <a:xfrm>
            <a:off x="977332" y="651267"/>
            <a:ext cx="7351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TIME LAPSE MICRO-ERT in the Venice Lagoon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sunto4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4650911"/>
            <a:ext cx="3362435" cy="2141825"/>
          </a:xfrm>
          <a:prstGeom prst="rect">
            <a:avLst/>
          </a:prstGeom>
        </p:spPr>
      </p:pic>
      <p:sp>
        <p:nvSpPr>
          <p:cNvPr id="10" name="Pagina iniziale 9">
            <a:hlinkClick r:id="rId4" action="ppaction://hlinksldjump" highlightClick="1"/>
          </p:cNvPr>
          <p:cNvSpPr/>
          <p:nvPr/>
        </p:nvSpPr>
        <p:spPr bwMode="auto">
          <a:xfrm>
            <a:off x="8420670" y="682387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4" y="1982142"/>
            <a:ext cx="6378575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1574" name="Text Box 6"/>
          <p:cNvSpPr txBox="1">
            <a:spLocks noChangeArrowheads="1"/>
          </p:cNvSpPr>
          <p:nvPr/>
        </p:nvSpPr>
        <p:spPr bwMode="auto">
          <a:xfrm>
            <a:off x="5729251" y="62484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latin typeface="Arial" pitchFamily="34" charset="0"/>
              </a:rPr>
              <a:t>USGS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64777" y="625288"/>
            <a:ext cx="8229600" cy="1143000"/>
          </a:xfrm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The </a:t>
            </a:r>
            <a:r>
              <a:rPr lang="en-GB" altLang="en-US" dirty="0" err="1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hyporheic</a:t>
            </a:r>
            <a:r>
              <a:rPr lang="en-GB" altLang="en-US" dirty="0" smtClean="0">
                <a:solidFill>
                  <a:srgbClr val="C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 zone</a:t>
            </a:r>
          </a:p>
        </p:txBody>
      </p:sp>
      <p:sp>
        <p:nvSpPr>
          <p:cNvPr id="6" name="CasellaDiTesto 5"/>
          <p:cNvSpPr txBox="1"/>
          <p:nvPr/>
        </p:nvSpPr>
        <p:spPr>
          <a:xfrm rot="-2700000">
            <a:off x="4951838" y="1927477"/>
            <a:ext cx="48387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u="sng" dirty="0" smtClean="0">
                <a:solidFill>
                  <a:schemeClr val="accent2"/>
                </a:solidFill>
                <a:cs typeface="Arial"/>
              </a:rPr>
              <a:t>OUTLOOK</a:t>
            </a:r>
            <a:endParaRPr lang="it-IT" sz="4800" u="sng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2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6415"/>
            <a:ext cx="4033838" cy="30257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Immagine 3" descr="477px-Trentino-Alto_Adige_in_Italy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1210790"/>
            <a:ext cx="200025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>
          <a:xfrm>
            <a:off x="7134225" y="1412403"/>
            <a:ext cx="71438" cy="71437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35416" y="643591"/>
            <a:ext cx="86407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+mj-ea"/>
                <a:cs typeface="Arial"/>
              </a:rPr>
              <a:t>Vermigliana creek (hyporheic and riparian zones) </a:t>
            </a:r>
            <a:endParaRPr lang="en-US" sz="2800" b="1" u="sng" dirty="0">
              <a:solidFill>
                <a:srgbClr val="C00000"/>
              </a:solidFill>
              <a:ea typeface="+mj-ea"/>
              <a:cs typeface="Arial"/>
            </a:endParaRPr>
          </a:p>
        </p:txBody>
      </p:sp>
      <p:cxnSp>
        <p:nvCxnSpPr>
          <p:cNvPr id="12" name="Connettore 1 11"/>
          <p:cNvCxnSpPr>
            <a:endCxn id="8" idx="2"/>
          </p:cNvCxnSpPr>
          <p:nvPr/>
        </p:nvCxnSpPr>
        <p:spPr>
          <a:xfrm flipV="1">
            <a:off x="457200" y="1447328"/>
            <a:ext cx="6677025" cy="319087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7200" y="5005388"/>
            <a:ext cx="4772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cs typeface="Arial"/>
              </a:rPr>
              <a:t> Upper Val di Sole (TN</a:t>
            </a:r>
            <a:r>
              <a:rPr lang="en-US" dirty="0" smtClean="0">
                <a:cs typeface="Arial"/>
              </a:rPr>
              <a:t>)</a:t>
            </a:r>
            <a:endParaRPr lang="en-US" dirty="0">
              <a:cs typeface="Arial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>
                <a:cs typeface="Arial"/>
              </a:rPr>
              <a:t> </a:t>
            </a:r>
            <a:r>
              <a:rPr lang="it-IT" dirty="0" err="1">
                <a:cs typeface="Arial"/>
              </a:rPr>
              <a:t>Presena</a:t>
            </a:r>
            <a:r>
              <a:rPr lang="it-IT" dirty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glacier</a:t>
            </a:r>
            <a:endParaRPr lang="it-IT" dirty="0">
              <a:cs typeface="Arial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77800" algn="l"/>
                <a:tab pos="273050" algn="l"/>
                <a:tab pos="355600" algn="l"/>
              </a:tabLst>
              <a:defRPr/>
            </a:pPr>
            <a:r>
              <a:rPr lang="it-IT" dirty="0">
                <a:cs typeface="Arial"/>
              </a:rPr>
              <a:t> </a:t>
            </a:r>
            <a:r>
              <a:rPr lang="it-IT" dirty="0" err="1">
                <a:cs typeface="Arial"/>
              </a:rPr>
              <a:t>Nivo-glacial</a:t>
            </a:r>
            <a:r>
              <a:rPr lang="it-IT" dirty="0">
                <a:cs typeface="Arial"/>
              </a:rPr>
              <a:t> </a:t>
            </a:r>
            <a:r>
              <a:rPr lang="it-IT" dirty="0" smtClean="0">
                <a:cs typeface="Arial"/>
              </a:rPr>
              <a:t>regime</a:t>
            </a:r>
            <a:endParaRPr lang="it-IT" dirty="0">
              <a:cs typeface="Arial"/>
            </a:endParaRPr>
          </a:p>
        </p:txBody>
      </p:sp>
      <p:cxnSp>
        <p:nvCxnSpPr>
          <p:cNvPr id="14" name="Connettore 1 13"/>
          <p:cNvCxnSpPr>
            <a:endCxn id="8" idx="3"/>
          </p:cNvCxnSpPr>
          <p:nvPr/>
        </p:nvCxnSpPr>
        <p:spPr>
          <a:xfrm flipV="1">
            <a:off x="4491038" y="1472728"/>
            <a:ext cx="2652712" cy="3319462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9" name="Immagine 14" descr="Hyporheic_USGS_v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581525"/>
            <a:ext cx="369411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5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30" y="3793319"/>
            <a:ext cx="465479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" name="CasellaDiTesto 1"/>
          <p:cNvSpPr txBox="1"/>
          <p:nvPr/>
        </p:nvSpPr>
        <p:spPr>
          <a:xfrm>
            <a:off x="7982561" y="4283323"/>
            <a:ext cx="1064407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FF6600"/>
                </a:solidFill>
                <a:latin typeface="+mj-lt"/>
                <a:ea typeface="ＭＳ Ｐゴシック" charset="0"/>
                <a:cs typeface="ＭＳ Ｐゴシック" charset="0"/>
              </a:rPr>
              <a:t>09 Sept. 2014</a:t>
            </a:r>
          </a:p>
          <a:p>
            <a:pPr>
              <a:defRPr/>
            </a:pPr>
            <a:r>
              <a:rPr lang="en-GB" sz="1200" dirty="0">
                <a:solidFill>
                  <a:srgbClr val="660066"/>
                </a:solidFill>
                <a:latin typeface="+mj-lt"/>
                <a:ea typeface="ＭＳ Ｐゴシック" charset="0"/>
                <a:cs typeface="ＭＳ Ｐゴシック" charset="0"/>
              </a:rPr>
              <a:t>01 Aug. 2014</a:t>
            </a:r>
          </a:p>
          <a:p>
            <a:pPr>
              <a:defRPr/>
            </a:pPr>
            <a:r>
              <a:rPr lang="en-GB" sz="1200" dirty="0">
                <a:solidFill>
                  <a:srgbClr val="008000"/>
                </a:solidFill>
                <a:latin typeface="+mj-lt"/>
                <a:ea typeface="ＭＳ Ｐゴシック" charset="0"/>
                <a:cs typeface="ＭＳ Ｐゴシック" charset="0"/>
              </a:rPr>
              <a:t>15 July 2014</a:t>
            </a:r>
          </a:p>
          <a:p>
            <a:pPr>
              <a:defRPr/>
            </a:pPr>
            <a:r>
              <a:rPr lang="en-GB" sz="1200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26 June 2014</a:t>
            </a:r>
          </a:p>
          <a:p>
            <a:pPr>
              <a:defRPr/>
            </a:pPr>
            <a:r>
              <a:rPr lang="en-GB" sz="1200" dirty="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rPr>
              <a:t>05 June 2014</a:t>
            </a:r>
          </a:p>
        </p:txBody>
      </p:sp>
      <p:pic>
        <p:nvPicPr>
          <p:cNvPr id="27" name="Immagine 5" descr="Scala_50-1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2098" y="2176750"/>
            <a:ext cx="2389057" cy="35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7285314" y="528338"/>
            <a:ext cx="2426663" cy="73866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1400" dirty="0">
                <a:latin typeface="Century Gothic" pitchFamily="34" charset="0"/>
              </a:rPr>
              <a:t>Resistivity </a:t>
            </a:r>
            <a:endParaRPr lang="en-GB" altLang="en-US" sz="1400" dirty="0" smtClean="0">
              <a:latin typeface="Century Gothic" pitchFamily="34" charset="0"/>
            </a:endParaRPr>
          </a:p>
          <a:p>
            <a:pPr algn="ctr" eaLnBrk="1" hangingPunct="1"/>
            <a:r>
              <a:rPr lang="en-GB" altLang="en-US" sz="1400" dirty="0" smtClean="0">
                <a:latin typeface="Century Gothic" pitchFamily="34" charset="0"/>
              </a:rPr>
              <a:t>ratio </a:t>
            </a:r>
          </a:p>
          <a:p>
            <a:pPr algn="ctr" eaLnBrk="1" hangingPunct="1"/>
            <a:r>
              <a:rPr lang="en-GB" altLang="en-US" sz="1400" dirty="0" smtClean="0">
                <a:latin typeface="Century Gothic" pitchFamily="34" charset="0"/>
              </a:rPr>
              <a:t>%</a:t>
            </a:r>
            <a:endParaRPr lang="en-GB" altLang="en-US" sz="1400" dirty="0">
              <a:latin typeface="Century Gothic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216174" y="548099"/>
            <a:ext cx="4760418" cy="2924384"/>
            <a:chOff x="3180314" y="548099"/>
            <a:chExt cx="4760418" cy="2924384"/>
          </a:xfrm>
        </p:grpSpPr>
        <p:pic>
          <p:nvPicPr>
            <p:cNvPr id="22" name="Immagine 2" descr="t6vst5_new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572" y="834564"/>
              <a:ext cx="3725160" cy="87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magin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572" y="1709446"/>
              <a:ext cx="3725160" cy="87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magin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572" y="2596495"/>
              <a:ext cx="3725160" cy="87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asellaDiTesto 27"/>
            <p:cNvSpPr txBox="1"/>
            <p:nvPr/>
          </p:nvSpPr>
          <p:spPr>
            <a:xfrm>
              <a:off x="3180314" y="993835"/>
              <a:ext cx="1158030" cy="2366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ＭＳ Ｐゴシック" charset="0"/>
                  <a:cs typeface="ＭＳ Ｐゴシック" charset="0"/>
                </a:rPr>
                <a:t>14 May 2014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180314" y="1844384"/>
              <a:ext cx="1158030" cy="2355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ＭＳ Ｐゴシック" charset="0"/>
                  <a:cs typeface="ＭＳ Ｐゴシック" charset="0"/>
                </a:rPr>
                <a:t>20 June 2014</a:t>
              </a: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3180314" y="2797795"/>
              <a:ext cx="1158030" cy="2355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ＭＳ Ｐゴシック" charset="0"/>
                  <a:cs typeface="ＭＳ Ｐゴシック" charset="0"/>
                </a:rPr>
                <a:t>16 July 2014</a:t>
              </a:r>
            </a:p>
          </p:txBody>
        </p:sp>
        <p:cxnSp>
          <p:nvCxnSpPr>
            <p:cNvPr id="31" name="Connettore 2 30"/>
            <p:cNvCxnSpPr>
              <a:cxnSpLocks noChangeShapeType="1"/>
            </p:cNvCxnSpPr>
            <p:nvPr/>
          </p:nvCxnSpPr>
          <p:spPr bwMode="auto">
            <a:xfrm>
              <a:off x="3735549" y="1251544"/>
              <a:ext cx="0" cy="5928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Connettore 2 31"/>
            <p:cNvCxnSpPr>
              <a:cxnSpLocks noChangeShapeType="1"/>
            </p:cNvCxnSpPr>
            <p:nvPr/>
          </p:nvCxnSpPr>
          <p:spPr bwMode="auto">
            <a:xfrm>
              <a:off x="3728912" y="2204955"/>
              <a:ext cx="0" cy="5928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riangolo rettangolo 23556"/>
            <p:cNvSpPr/>
            <p:nvPr/>
          </p:nvSpPr>
          <p:spPr>
            <a:xfrm>
              <a:off x="4608219" y="989411"/>
              <a:ext cx="1183468" cy="34398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" name="Triangolo rettangolo 35"/>
            <p:cNvSpPr/>
            <p:nvPr/>
          </p:nvSpPr>
          <p:spPr>
            <a:xfrm>
              <a:off x="4612643" y="1873141"/>
              <a:ext cx="1183468" cy="34398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7" name="Triangolo rettangolo 36"/>
            <p:cNvSpPr/>
            <p:nvPr/>
          </p:nvSpPr>
          <p:spPr>
            <a:xfrm>
              <a:off x="4617067" y="2774567"/>
              <a:ext cx="1183468" cy="34398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8" name="Triangolo isoscele 23557"/>
            <p:cNvSpPr/>
            <p:nvPr/>
          </p:nvSpPr>
          <p:spPr>
            <a:xfrm>
              <a:off x="6685371" y="2766825"/>
              <a:ext cx="1203377" cy="351722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9" name="Triangolo isoscele 38"/>
            <p:cNvSpPr/>
            <p:nvPr/>
          </p:nvSpPr>
          <p:spPr>
            <a:xfrm>
              <a:off x="6676523" y="1864293"/>
              <a:ext cx="1203377" cy="35061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0" name="Triangolo isoscele 39"/>
            <p:cNvSpPr/>
            <p:nvPr/>
          </p:nvSpPr>
          <p:spPr>
            <a:xfrm>
              <a:off x="6676523" y="982774"/>
              <a:ext cx="1203377" cy="350617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833716" y="569114"/>
              <a:ext cx="842806" cy="21457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400" dirty="0">
                  <a:latin typeface="+mj-lt"/>
                  <a:ea typeface="ＭＳ Ｐゴシック" charset="0"/>
                  <a:cs typeface="ＭＳ Ｐゴシック" charset="0"/>
                </a:rPr>
                <a:t>Creek</a:t>
              </a:r>
            </a:p>
          </p:txBody>
        </p:sp>
        <p:cxnSp>
          <p:nvCxnSpPr>
            <p:cNvPr id="42" name="Connettore 2 41"/>
            <p:cNvCxnSpPr>
              <a:cxnSpLocks noChangeShapeType="1"/>
            </p:cNvCxnSpPr>
            <p:nvPr/>
          </p:nvCxnSpPr>
          <p:spPr bwMode="auto">
            <a:xfrm>
              <a:off x="6255119" y="746081"/>
              <a:ext cx="3318" cy="21014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 useBgFill="1">
          <p:nvSpPr>
            <p:cNvPr id="43" name="CasellaDiTesto 42"/>
            <p:cNvSpPr txBox="1"/>
            <p:nvPr/>
          </p:nvSpPr>
          <p:spPr>
            <a:xfrm>
              <a:off x="4504250" y="548099"/>
              <a:ext cx="963365" cy="2355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ＭＳ Ｐゴシック" charset="0"/>
                  <a:cs typeface="ＭＳ Ｐゴシック" charset="0"/>
                </a:rPr>
                <a:t>Left bank</a:t>
              </a:r>
            </a:p>
          </p:txBody>
        </p:sp>
        <p:sp useBgFill="1">
          <p:nvSpPr>
            <p:cNvPr id="44" name="CasellaDiTesto 43"/>
            <p:cNvSpPr txBox="1"/>
            <p:nvPr/>
          </p:nvSpPr>
          <p:spPr>
            <a:xfrm>
              <a:off x="6885565" y="569114"/>
              <a:ext cx="963366" cy="2355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latin typeface="+mj-lt"/>
                  <a:ea typeface="ＭＳ Ｐゴシック" charset="0"/>
                  <a:cs typeface="ＭＳ Ｐゴシック" charset="0"/>
                </a:rPr>
                <a:t>Right bank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5615432" y="6158739"/>
            <a:ext cx="138271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>
                <a:latin typeface="+mj-lt"/>
                <a:ea typeface="ＭＳ Ｐゴシック" charset="0"/>
                <a:cs typeface="ＭＳ Ｐゴシック" charset="0"/>
              </a:rPr>
              <a:t>Vermigliana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444659" y="4455652"/>
            <a:ext cx="1837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it-IT" altLang="en-US" sz="1800" dirty="0" smtClean="0">
                <a:latin typeface="Comic Sans MS" panose="030F0702030302020204" pitchFamily="66" charset="0"/>
              </a:rPr>
              <a:t>T </a:t>
            </a:r>
          </a:p>
          <a:p>
            <a:pPr algn="l" eaLnBrk="1" hangingPunct="1"/>
            <a:r>
              <a:rPr lang="it-IT" altLang="en-US" sz="1800" dirty="0" smtClean="0">
                <a:latin typeface="Comic Sans MS" panose="030F0702030302020204" pitchFamily="66" charset="0"/>
              </a:rPr>
              <a:t>(°C)</a:t>
            </a:r>
          </a:p>
          <a:p>
            <a:pPr algn="l" eaLnBrk="1" hangingPunct="1"/>
            <a:endParaRPr lang="it-IT" altLang="en-US" sz="1800" dirty="0">
              <a:latin typeface="Comic Sans MS" panose="030F0702030302020204" pitchFamily="66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 flipV="1">
            <a:off x="6783643" y="746081"/>
            <a:ext cx="0" cy="541731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5785762" y="783686"/>
            <a:ext cx="0" cy="538864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7488950" y="3189565"/>
            <a:ext cx="1025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it-IT" sz="1600" dirty="0" err="1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meters</a:t>
            </a:r>
            <a:endParaRPr lang="it-IT" sz="1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6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689" y="4126982"/>
            <a:ext cx="3083485" cy="230447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/>
          <p:cNvSpPr txBox="1"/>
          <p:nvPr/>
        </p:nvSpPr>
        <p:spPr>
          <a:xfrm>
            <a:off x="248974" y="872166"/>
            <a:ext cx="26376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C00000"/>
                </a:solidFill>
                <a:cs typeface="Arial"/>
              </a:rPr>
              <a:t>ERT</a:t>
            </a:r>
            <a:r>
              <a:rPr lang="it-IT" dirty="0" smtClean="0">
                <a:cs typeface="Arial"/>
              </a:rPr>
              <a:t> and </a:t>
            </a:r>
            <a:r>
              <a:rPr lang="it-IT" b="1" dirty="0" smtClean="0">
                <a:solidFill>
                  <a:srgbClr val="C00000"/>
                </a:solidFill>
                <a:cs typeface="Arial"/>
              </a:rPr>
              <a:t>DTS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systems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placed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using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directional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drilling</a:t>
            </a:r>
            <a:r>
              <a:rPr lang="it-IT" dirty="0" smtClean="0">
                <a:cs typeface="Arial"/>
              </a:rPr>
              <a:t> </a:t>
            </a:r>
            <a:r>
              <a:rPr lang="it-IT" dirty="0" err="1" smtClean="0">
                <a:cs typeface="Arial"/>
              </a:rPr>
              <a:t>below</a:t>
            </a:r>
            <a:r>
              <a:rPr lang="it-IT" dirty="0" smtClean="0">
                <a:cs typeface="Arial"/>
              </a:rPr>
              <a:t> the </a:t>
            </a:r>
            <a:r>
              <a:rPr lang="it-IT" dirty="0" err="1" smtClean="0">
                <a:cs typeface="Arial"/>
              </a:rPr>
              <a:t>river</a:t>
            </a:r>
            <a:r>
              <a:rPr lang="it-IT" dirty="0" smtClean="0">
                <a:cs typeface="Arial"/>
              </a:rPr>
              <a:t> bed.</a:t>
            </a:r>
            <a:endParaRPr lang="it-IT" dirty="0">
              <a:cs typeface="Arial"/>
            </a:endParaRPr>
          </a:p>
        </p:txBody>
      </p:sp>
      <p:sp>
        <p:nvSpPr>
          <p:cNvPr id="34" name="Pagina iniziale 33">
            <a:hlinkClick r:id="rId8" action="ppaction://hlinksldjump" highlightClick="1"/>
          </p:cNvPr>
          <p:cNvSpPr/>
          <p:nvPr/>
        </p:nvSpPr>
        <p:spPr bwMode="auto">
          <a:xfrm>
            <a:off x="8414254" y="6157151"/>
            <a:ext cx="564744" cy="586854"/>
          </a:xfrm>
          <a:prstGeom prst="actionButtonHom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E:\Giorgio\gpdeidda\Molentargius_Nov2011\photos\DSC_6216.JPG"/>
          <p:cNvPicPr>
            <a:picLocks noChangeAspect="1" noChangeArrowheads="1"/>
          </p:cNvPicPr>
          <p:nvPr/>
        </p:nvPicPr>
        <p:blipFill>
          <a:blip r:embed="rId3" cstate="print">
            <a:lum bright="59000" contrast="1000"/>
          </a:blip>
          <a:srcRect/>
          <a:stretch>
            <a:fillRect/>
          </a:stretch>
        </p:blipFill>
        <p:spPr bwMode="auto">
          <a:xfrm>
            <a:off x="-3815" y="546735"/>
            <a:ext cx="9502679" cy="6311265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4525" y="2136775"/>
            <a:ext cx="7366000" cy="338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3825" y="808038"/>
            <a:ext cx="6200775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CC0000"/>
                </a:solidFill>
                <a:cs typeface="Arial" charset="0"/>
              </a:rPr>
              <a:t>Acknowledgements for funding</a:t>
            </a:r>
            <a:endParaRPr lang="en-GB" sz="3200" b="1" dirty="0">
              <a:solidFill>
                <a:srgbClr val="CC0000"/>
              </a:solidFill>
              <a:cs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30188" y="1501775"/>
            <a:ext cx="5995987" cy="2751522"/>
          </a:xfrm>
          <a:prstGeom prst="rect">
            <a:avLst/>
          </a:prstGeom>
          <a:solidFill>
            <a:schemeClr val="bg1">
              <a:alpha val="30000"/>
            </a:schemeClr>
          </a:solidFill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EU FP7 </a:t>
            </a:r>
            <a:r>
              <a:rPr lang="it-IT" sz="1800" dirty="0" err="1" smtClean="0"/>
              <a:t>iSOIL</a:t>
            </a:r>
            <a:endParaRPr lang="it-IT" sz="1800" dirty="0" smtClean="0"/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</a:t>
            </a:r>
            <a:r>
              <a:rPr lang="it-IT" sz="1800" dirty="0"/>
              <a:t>EU FP7 </a:t>
            </a:r>
            <a:r>
              <a:rPr lang="it-IT" sz="1800" dirty="0" smtClean="0"/>
              <a:t>CLIMB</a:t>
            </a: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EU FP7 </a:t>
            </a:r>
            <a:r>
              <a:rPr lang="it-IT" sz="1800" dirty="0" err="1" smtClean="0"/>
              <a:t>ModelPROBE</a:t>
            </a:r>
            <a:endParaRPr lang="it-IT" sz="1800" dirty="0" smtClean="0"/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EU FP7 GLOBAQUA</a:t>
            </a: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MIUR PRIN 2007</a:t>
            </a: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MIUR PRIN 2011</a:t>
            </a: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EXCELLENCE PROJECT CARIPARO FOUNDATION</a:t>
            </a:r>
          </a:p>
          <a:p>
            <a:pPr algn="l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 Università degli Studi di Padova</a:t>
            </a:r>
            <a:endParaRPr lang="it-IT" sz="1800" dirty="0"/>
          </a:p>
        </p:txBody>
      </p:sp>
      <p:pic>
        <p:nvPicPr>
          <p:cNvPr id="9" name="Picture 3" descr="E:\Giorgio\fp7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6834" y="1394995"/>
            <a:ext cx="1631275" cy="128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OGO_MODELPROBE"/>
          <p:cNvPicPr>
            <a:picLocks noChangeAspect="1" noChangeArrowheads="1"/>
          </p:cNvPicPr>
          <p:nvPr/>
        </p:nvPicPr>
        <p:blipFill>
          <a:blip r:embed="rId5"/>
          <a:srcRect l="11601" t="35667" r="11107" b="35687"/>
          <a:stretch>
            <a:fillRect/>
          </a:stretch>
        </p:blipFill>
        <p:spPr bwMode="auto">
          <a:xfrm>
            <a:off x="177416" y="4563466"/>
            <a:ext cx="4150109" cy="9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9421" y="2925067"/>
            <a:ext cx="1978688" cy="882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Immagine 68" descr="Overlay_start.png"/>
          <p:cNvPicPr>
            <a:picLocks noChangeAspect="1"/>
          </p:cNvPicPr>
          <p:nvPr/>
        </p:nvPicPr>
        <p:blipFill>
          <a:blip r:embed="rId7"/>
          <a:srcRect r="80000"/>
          <a:stretch>
            <a:fillRect/>
          </a:stretch>
        </p:blipFill>
        <p:spPr bwMode="auto">
          <a:xfrm>
            <a:off x="5473546" y="4349751"/>
            <a:ext cx="170210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E:\Giorgio\EU\Globaqua\GLOBAQUA-Colour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99579" y="4092624"/>
            <a:ext cx="1665783" cy="1665783"/>
          </a:xfrm>
          <a:prstGeom prst="rect">
            <a:avLst/>
          </a:prstGeom>
          <a:noFill/>
        </p:spPr>
      </p:pic>
      <p:pic>
        <p:nvPicPr>
          <p:cNvPr id="14" name="Picture 3" descr="E:\Giorgio\VIU_8maggio2014\FCRV_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074" y="5619750"/>
            <a:ext cx="5854533" cy="908050"/>
          </a:xfrm>
          <a:prstGeom prst="rect">
            <a:avLst/>
          </a:prstGeom>
          <a:noFill/>
        </p:spPr>
      </p:pic>
      <p:pic>
        <p:nvPicPr>
          <p:cNvPr id="15" name="Picture 4" descr="E:\Giorgio\VIU_8maggio2014\miur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59600" y="6054703"/>
            <a:ext cx="1866900" cy="561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138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850" name="Picture 2" descr="01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522288"/>
            <a:ext cx="5357812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6851" name="Rectangle 3"/>
          <p:cNvSpPr>
            <a:spLocks noChangeArrowheads="1"/>
          </p:cNvSpPr>
          <p:nvPr/>
        </p:nvSpPr>
        <p:spPr bwMode="auto">
          <a:xfrm>
            <a:off x="1339850" y="661988"/>
            <a:ext cx="5694363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altLang="en-US" sz="3800">
                <a:solidFill>
                  <a:schemeClr val="tx1"/>
                </a:solidFill>
                <a:latin typeface="Comic Sans MS" pitchFamily="66" charset="0"/>
              </a:rPr>
              <a:t>Hydrology</a:t>
            </a:r>
            <a:endParaRPr lang="it-IT" alt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171450" y="1346200"/>
            <a:ext cx="425291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dirty="0">
                <a:solidFill>
                  <a:srgbClr val="CC3300"/>
                </a:solidFill>
                <a:latin typeface="Comic Sans MS" pitchFamily="66" charset="0"/>
              </a:rPr>
              <a:t>Floods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dirty="0">
                <a:solidFill>
                  <a:srgbClr val="CC3300"/>
                </a:solidFill>
                <a:latin typeface="Comic Sans MS" pitchFamily="66" charset="0"/>
              </a:rPr>
              <a:t>Mountain slope stability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dirty="0">
                <a:solidFill>
                  <a:srgbClr val="CC3300"/>
                </a:solidFill>
                <a:latin typeface="Comic Sans MS" pitchFamily="66" charset="0"/>
              </a:rPr>
              <a:t>Soil/groundwater contamination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endParaRPr lang="en-US" altLang="en-US" sz="1800" b="0" dirty="0">
              <a:latin typeface="Comic Sans MS" pitchFamily="66" charset="0"/>
            </a:endParaRPr>
          </a:p>
        </p:txBody>
      </p:sp>
      <p:grpSp>
        <p:nvGrpSpPr>
          <p:cNvPr id="1486853" name="Group 5"/>
          <p:cNvGrpSpPr>
            <a:grpSpLocks/>
          </p:cNvGrpSpPr>
          <p:nvPr/>
        </p:nvGrpSpPr>
        <p:grpSpPr bwMode="auto">
          <a:xfrm>
            <a:off x="115888" y="4802188"/>
            <a:ext cx="3890962" cy="1995487"/>
            <a:chOff x="73" y="2961"/>
            <a:chExt cx="2451" cy="1257"/>
          </a:xfrm>
        </p:grpSpPr>
        <p:sp>
          <p:nvSpPr>
            <p:cNvPr id="1486854" name="Rectangle 6"/>
            <p:cNvSpPr>
              <a:spLocks noChangeArrowheads="1"/>
            </p:cNvSpPr>
            <p:nvPr/>
          </p:nvSpPr>
          <p:spPr bwMode="auto">
            <a:xfrm>
              <a:off x="73" y="2961"/>
              <a:ext cx="2442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>
              <a:lvl1pPr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0000"/>
                </a:buClr>
                <a:buFont typeface="CommonBullets"/>
                <a:buNone/>
              </a:pPr>
              <a:r>
                <a:rPr lang="en-US" altLang="en-US" sz="1800">
                  <a:solidFill>
                    <a:srgbClr val="CC3300"/>
                  </a:solidFill>
                  <a:latin typeface="Comic Sans MS" pitchFamily="66" charset="0"/>
                </a:rPr>
                <a:t>Environmental fluid-dynamics</a:t>
              </a:r>
              <a:r>
                <a:rPr lang="en-US" altLang="en-US" sz="1800" b="0">
                  <a:latin typeface="Comic Sans MS" pitchFamily="66" charset="0"/>
                </a:rPr>
                <a:t> </a:t>
              </a:r>
            </a:p>
            <a:p>
              <a:pPr>
                <a:spcBef>
                  <a:spcPct val="0"/>
                </a:spcBef>
                <a:buClr>
                  <a:srgbClr val="FF0000"/>
                </a:buClr>
                <a:buFont typeface="CommonBullets"/>
                <a:buNone/>
              </a:pPr>
              <a:r>
                <a:rPr lang="en-US" altLang="en-US" sz="1800" b="0">
                  <a:latin typeface="Comic Sans MS" pitchFamily="66" charset="0"/>
                </a:rPr>
                <a:t>(hydrology)</a:t>
              </a:r>
            </a:p>
          </p:txBody>
        </p:sp>
        <p:sp>
          <p:nvSpPr>
            <p:cNvPr id="1486855" name="Rectangle 7"/>
            <p:cNvSpPr>
              <a:spLocks noChangeArrowheads="1"/>
            </p:cNvSpPr>
            <p:nvPr/>
          </p:nvSpPr>
          <p:spPr bwMode="auto">
            <a:xfrm>
              <a:off x="82" y="3791"/>
              <a:ext cx="2442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>
              <a:lvl1pPr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FF0000"/>
                </a:buClr>
                <a:buFont typeface="CommonBullets"/>
                <a:buNone/>
              </a:pPr>
              <a:r>
                <a:rPr lang="en-US" altLang="en-US" sz="1800">
                  <a:solidFill>
                    <a:srgbClr val="CC3300"/>
                  </a:solidFill>
                  <a:latin typeface="Comic Sans MS" pitchFamily="66" charset="0"/>
                </a:rPr>
                <a:t>Shallow geophysics</a:t>
              </a:r>
              <a:r>
                <a:rPr lang="en-US" altLang="en-US" sz="1800">
                  <a:latin typeface="Comic Sans MS" pitchFamily="66" charset="0"/>
                </a:rPr>
                <a:t> </a:t>
              </a:r>
            </a:p>
            <a:p>
              <a:pPr>
                <a:spcBef>
                  <a:spcPct val="0"/>
                </a:spcBef>
                <a:buClr>
                  <a:srgbClr val="FF0000"/>
                </a:buClr>
                <a:buFont typeface="CommonBullets"/>
                <a:buNone/>
              </a:pPr>
              <a:r>
                <a:rPr lang="en-US" altLang="en-US" sz="1800" b="0">
                  <a:latin typeface="Comic Sans MS" pitchFamily="66" charset="0"/>
                </a:rPr>
                <a:t>(hydro-geophysics)</a:t>
              </a:r>
            </a:p>
          </p:txBody>
        </p:sp>
        <p:sp>
          <p:nvSpPr>
            <p:cNvPr id="1486856" name="AutoShape 8"/>
            <p:cNvSpPr>
              <a:spLocks noChangeArrowheads="1"/>
            </p:cNvSpPr>
            <p:nvPr/>
          </p:nvSpPr>
          <p:spPr bwMode="auto">
            <a:xfrm>
              <a:off x="1125" y="3405"/>
              <a:ext cx="320" cy="345"/>
            </a:xfrm>
            <a:prstGeom prst="upDownArrow">
              <a:avLst>
                <a:gd name="adj1" fmla="val 50000"/>
                <a:gd name="adj2" fmla="val 21563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1486857" name="Rectangle 9"/>
          <p:cNvSpPr>
            <a:spLocks noChangeArrowheads="1"/>
          </p:cNvSpPr>
          <p:nvPr/>
        </p:nvSpPr>
        <p:spPr bwMode="auto">
          <a:xfrm>
            <a:off x="171450" y="3086100"/>
            <a:ext cx="4252913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>
                <a:solidFill>
                  <a:srgbClr val="CC3300"/>
                </a:solidFill>
                <a:latin typeface="Comic Sans MS" pitchFamily="66" charset="0"/>
              </a:rPr>
              <a:t>Water in the shallow subsurface</a:t>
            </a:r>
            <a:endParaRPr lang="en-US" altLang="en-US" sz="1800" b="0">
              <a:latin typeface="Comic Sans MS" pitchFamily="66" charset="0"/>
            </a:endParaRP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b="0">
                <a:latin typeface="Comic Sans MS" pitchFamily="66" charset="0"/>
              </a:rPr>
              <a:t>carries energy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b="0">
                <a:latin typeface="Comic Sans MS" pitchFamily="66" charset="0"/>
              </a:rPr>
              <a:t>modifies the state of stress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r>
              <a:rPr lang="en-US" altLang="en-US" sz="1800" b="0">
                <a:latin typeface="Comic Sans MS" pitchFamily="66" charset="0"/>
              </a:rPr>
              <a:t>carries contaminants</a:t>
            </a:r>
          </a:p>
          <a:p>
            <a:pPr algn="just">
              <a:spcBef>
                <a:spcPct val="0"/>
              </a:spcBef>
              <a:buClr>
                <a:srgbClr val="FF0000"/>
              </a:buClr>
              <a:buFont typeface="CommonBullets"/>
              <a:buNone/>
            </a:pPr>
            <a:endParaRPr lang="en-US" altLang="en-US" sz="1800" b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3"/>
          <p:cNvSpPr txBox="1">
            <a:spLocks noChangeArrowheads="1"/>
          </p:cNvSpPr>
          <p:nvPr/>
        </p:nvSpPr>
        <p:spPr bwMode="auto">
          <a:xfrm>
            <a:off x="701675" y="974725"/>
            <a:ext cx="8073342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solidFill>
                  <a:srgbClr val="000000"/>
                </a:solidFill>
              </a:rPr>
              <a:t>Applicable methods and </a:t>
            </a:r>
            <a:r>
              <a:rPr lang="en-GB" b="1" dirty="0" smtClean="0">
                <a:solidFill>
                  <a:srgbClr val="000000"/>
                </a:solidFill>
              </a:rPr>
              <a:t>measured physical quantities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6413" y="5686425"/>
            <a:ext cx="1035050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cs typeface="Arial" pitchFamily="34" charset="0"/>
              </a:rPr>
              <a:t> 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931863" y="533876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Self Potential</a:t>
            </a:r>
          </a:p>
        </p:txBody>
      </p:sp>
      <p:sp>
        <p:nvSpPr>
          <p:cNvPr id="14345" name="Rectangle 16"/>
          <p:cNvSpPr>
            <a:spLocks noChangeArrowheads="1"/>
          </p:cNvSpPr>
          <p:nvPr/>
        </p:nvSpPr>
        <p:spPr bwMode="auto">
          <a:xfrm>
            <a:off x="931863" y="4598988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Gravimetry</a:t>
            </a:r>
          </a:p>
        </p:txBody>
      </p:sp>
      <p:sp>
        <p:nvSpPr>
          <p:cNvPr id="14347" name="Rectangle 20"/>
          <p:cNvSpPr>
            <a:spLocks noChangeArrowheads="1"/>
          </p:cNvSpPr>
          <p:nvPr/>
        </p:nvSpPr>
        <p:spPr bwMode="auto">
          <a:xfrm>
            <a:off x="3413125" y="4254500"/>
            <a:ext cx="102552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48" name="Rectangle 21"/>
          <p:cNvSpPr>
            <a:spLocks noChangeArrowheads="1"/>
          </p:cNvSpPr>
          <p:nvPr/>
        </p:nvSpPr>
        <p:spPr bwMode="auto">
          <a:xfrm>
            <a:off x="931863" y="4254500"/>
            <a:ext cx="2481262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Magnetics</a:t>
            </a:r>
          </a:p>
        </p:txBody>
      </p:sp>
      <p:sp>
        <p:nvSpPr>
          <p:cNvPr id="14351" name="Rectangle 26"/>
          <p:cNvSpPr>
            <a:spLocks noChangeArrowheads="1"/>
          </p:cNvSpPr>
          <p:nvPr/>
        </p:nvSpPr>
        <p:spPr bwMode="auto">
          <a:xfrm>
            <a:off x="931863" y="3889375"/>
            <a:ext cx="2481262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Ground Penetrating Radar</a:t>
            </a: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931863" y="3514725"/>
            <a:ext cx="2481262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Gamma ray spectrometry</a:t>
            </a:r>
          </a:p>
        </p:txBody>
      </p:sp>
      <p:sp>
        <p:nvSpPr>
          <p:cNvPr id="14354" name="Rectangle 36"/>
          <p:cNvSpPr>
            <a:spLocks noChangeArrowheads="1"/>
          </p:cNvSpPr>
          <p:nvPr/>
        </p:nvSpPr>
        <p:spPr bwMode="auto">
          <a:xfrm>
            <a:off x="931863" y="316071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DC resistivity methods</a:t>
            </a:r>
          </a:p>
        </p:txBody>
      </p:sp>
      <p:sp>
        <p:nvSpPr>
          <p:cNvPr id="14356" name="Rectangle 40"/>
          <p:cNvSpPr>
            <a:spLocks noChangeArrowheads="1"/>
          </p:cNvSpPr>
          <p:nvPr/>
        </p:nvSpPr>
        <p:spPr bwMode="auto">
          <a:xfrm>
            <a:off x="3413125" y="2943225"/>
            <a:ext cx="1025525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cs typeface="Arial" pitchFamily="34" charset="0"/>
              </a:rPr>
              <a:t> </a:t>
            </a:r>
          </a:p>
        </p:txBody>
      </p:sp>
      <p:sp>
        <p:nvSpPr>
          <p:cNvPr id="14357" name="Rectangle 41"/>
          <p:cNvSpPr>
            <a:spLocks noChangeArrowheads="1"/>
          </p:cNvSpPr>
          <p:nvPr/>
        </p:nvSpPr>
        <p:spPr bwMode="auto">
          <a:xfrm>
            <a:off x="931863" y="278606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Electro-magnetic methods</a:t>
            </a:r>
          </a:p>
        </p:txBody>
      </p:sp>
      <p:sp>
        <p:nvSpPr>
          <p:cNvPr id="14360" name="Rectangle 46"/>
          <p:cNvSpPr>
            <a:spLocks noChangeArrowheads="1"/>
          </p:cNvSpPr>
          <p:nvPr/>
        </p:nvSpPr>
        <p:spPr bwMode="auto">
          <a:xfrm>
            <a:off x="931863" y="1972401"/>
            <a:ext cx="2481262" cy="395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CC0000"/>
                </a:solidFill>
                <a:cs typeface="Arial" pitchFamily="34" charset="0"/>
              </a:rPr>
              <a:t>METHOD</a:t>
            </a:r>
          </a:p>
        </p:txBody>
      </p:sp>
      <p:sp>
        <p:nvSpPr>
          <p:cNvPr id="14361" name="Line 49"/>
          <p:cNvSpPr>
            <a:spLocks noChangeShapeType="1"/>
          </p:cNvSpPr>
          <p:nvPr/>
        </p:nvSpPr>
        <p:spPr bwMode="auto">
          <a:xfrm>
            <a:off x="931863" y="1889125"/>
            <a:ext cx="1587" cy="424656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62" name="Rectangle 67"/>
          <p:cNvSpPr>
            <a:spLocks noChangeArrowheads="1"/>
          </p:cNvSpPr>
          <p:nvPr/>
        </p:nvSpPr>
        <p:spPr bwMode="auto">
          <a:xfrm>
            <a:off x="947738" y="2386013"/>
            <a:ext cx="24225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Seismics</a:t>
            </a:r>
          </a:p>
        </p:txBody>
      </p:sp>
      <p:sp>
        <p:nvSpPr>
          <p:cNvPr id="14363" name="Rectangle 77"/>
          <p:cNvSpPr>
            <a:spLocks noChangeArrowheads="1"/>
          </p:cNvSpPr>
          <p:nvPr/>
        </p:nvSpPr>
        <p:spPr bwMode="auto">
          <a:xfrm>
            <a:off x="931863" y="4951413"/>
            <a:ext cx="248126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cs typeface="Arial" pitchFamily="34" charset="0"/>
              </a:rPr>
              <a:t>(Spectral) Induced Polarization</a:t>
            </a:r>
          </a:p>
        </p:txBody>
      </p:sp>
      <p:sp>
        <p:nvSpPr>
          <p:cNvPr id="14365" name="Line 80"/>
          <p:cNvSpPr>
            <a:spLocks noChangeShapeType="1"/>
          </p:cNvSpPr>
          <p:nvPr/>
        </p:nvSpPr>
        <p:spPr bwMode="auto">
          <a:xfrm>
            <a:off x="3406775" y="1887538"/>
            <a:ext cx="0" cy="42481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372" name="Rectangle 102"/>
          <p:cNvSpPr>
            <a:spLocks noChangeArrowheads="1"/>
          </p:cNvSpPr>
          <p:nvPr/>
        </p:nvSpPr>
        <p:spPr bwMode="auto">
          <a:xfrm>
            <a:off x="950913" y="5710238"/>
            <a:ext cx="2422525" cy="40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Nuclear Magnetic Resonance</a:t>
            </a:r>
          </a:p>
        </p:txBody>
      </p:sp>
      <p:sp>
        <p:nvSpPr>
          <p:cNvPr id="14374" name="Line 110"/>
          <p:cNvSpPr>
            <a:spLocks noChangeShapeType="1"/>
          </p:cNvSpPr>
          <p:nvPr/>
        </p:nvSpPr>
        <p:spPr bwMode="auto">
          <a:xfrm>
            <a:off x="8199438" y="1887538"/>
            <a:ext cx="0" cy="42481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14379" name="Connettore 1 74"/>
          <p:cNvCxnSpPr>
            <a:cxnSpLocks noChangeShapeType="1"/>
          </p:cNvCxnSpPr>
          <p:nvPr/>
        </p:nvCxnSpPr>
        <p:spPr bwMode="auto">
          <a:xfrm>
            <a:off x="931863" y="54324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7" name="Connettore 1 74"/>
          <p:cNvCxnSpPr>
            <a:cxnSpLocks noChangeShapeType="1"/>
          </p:cNvCxnSpPr>
          <p:nvPr/>
        </p:nvCxnSpPr>
        <p:spPr bwMode="auto">
          <a:xfrm>
            <a:off x="931863" y="18891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" name="Connettore 1 74"/>
          <p:cNvCxnSpPr>
            <a:cxnSpLocks noChangeShapeType="1"/>
          </p:cNvCxnSpPr>
          <p:nvPr/>
        </p:nvCxnSpPr>
        <p:spPr bwMode="auto">
          <a:xfrm>
            <a:off x="931863" y="47212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9" name="Connettore 1 74"/>
          <p:cNvCxnSpPr>
            <a:cxnSpLocks noChangeShapeType="1"/>
          </p:cNvCxnSpPr>
          <p:nvPr/>
        </p:nvCxnSpPr>
        <p:spPr bwMode="auto">
          <a:xfrm>
            <a:off x="931863" y="43656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Connettore 1 74"/>
          <p:cNvCxnSpPr>
            <a:cxnSpLocks noChangeShapeType="1"/>
          </p:cNvCxnSpPr>
          <p:nvPr/>
        </p:nvCxnSpPr>
        <p:spPr bwMode="auto">
          <a:xfrm>
            <a:off x="931863" y="39846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" name="Connettore 1 74"/>
          <p:cNvCxnSpPr>
            <a:cxnSpLocks noChangeShapeType="1"/>
          </p:cNvCxnSpPr>
          <p:nvPr/>
        </p:nvCxnSpPr>
        <p:spPr bwMode="auto">
          <a:xfrm>
            <a:off x="931863" y="3616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2" name="Connettore 1 74"/>
          <p:cNvCxnSpPr>
            <a:cxnSpLocks noChangeShapeType="1"/>
          </p:cNvCxnSpPr>
          <p:nvPr/>
        </p:nvCxnSpPr>
        <p:spPr bwMode="auto">
          <a:xfrm>
            <a:off x="931863" y="3235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" name="Connettore 1 74"/>
          <p:cNvCxnSpPr>
            <a:cxnSpLocks noChangeShapeType="1"/>
          </p:cNvCxnSpPr>
          <p:nvPr/>
        </p:nvCxnSpPr>
        <p:spPr bwMode="auto">
          <a:xfrm>
            <a:off x="931863" y="28543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Connettore 1 74"/>
          <p:cNvCxnSpPr>
            <a:cxnSpLocks noChangeShapeType="1"/>
          </p:cNvCxnSpPr>
          <p:nvPr/>
        </p:nvCxnSpPr>
        <p:spPr bwMode="auto">
          <a:xfrm>
            <a:off x="931863" y="24479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Connettore 1 74"/>
          <p:cNvCxnSpPr>
            <a:cxnSpLocks noChangeShapeType="1"/>
          </p:cNvCxnSpPr>
          <p:nvPr/>
        </p:nvCxnSpPr>
        <p:spPr bwMode="auto">
          <a:xfrm>
            <a:off x="931863" y="57880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" name="Connettore 1 74"/>
          <p:cNvCxnSpPr>
            <a:cxnSpLocks noChangeShapeType="1"/>
          </p:cNvCxnSpPr>
          <p:nvPr/>
        </p:nvCxnSpPr>
        <p:spPr bwMode="auto">
          <a:xfrm>
            <a:off x="931863" y="61309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7" name="Connettore 1 74"/>
          <p:cNvCxnSpPr>
            <a:cxnSpLocks noChangeShapeType="1"/>
          </p:cNvCxnSpPr>
          <p:nvPr/>
        </p:nvCxnSpPr>
        <p:spPr bwMode="auto">
          <a:xfrm>
            <a:off x="931863" y="5076825"/>
            <a:ext cx="727234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3747733" y="5734062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free water content and decay time</a:t>
            </a: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747733" y="2384389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elastic properties and density</a:t>
            </a:r>
          </a:p>
        </p:txBody>
      </p:sp>
      <p:sp>
        <p:nvSpPr>
          <p:cNvPr id="81" name="Rectangle 7"/>
          <p:cNvSpPr>
            <a:spLocks noChangeArrowheads="1"/>
          </p:cNvSpPr>
          <p:nvPr/>
        </p:nvSpPr>
        <p:spPr bwMode="auto">
          <a:xfrm>
            <a:off x="3747733" y="4610493"/>
            <a:ext cx="4235808" cy="420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density</a:t>
            </a:r>
          </a:p>
        </p:txBody>
      </p:sp>
      <p:sp>
        <p:nvSpPr>
          <p:cNvPr id="83" name="Rectangle 9"/>
          <p:cNvSpPr>
            <a:spLocks noChangeArrowheads="1"/>
          </p:cNvSpPr>
          <p:nvPr/>
        </p:nvSpPr>
        <p:spPr bwMode="auto">
          <a:xfrm>
            <a:off x="3747733" y="3890919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dielectric constant (electrical conductivity)‏</a:t>
            </a:r>
          </a:p>
        </p:txBody>
      </p:sp>
      <p:sp>
        <p:nvSpPr>
          <p:cNvPr id="85" name="Rectangle 11"/>
          <p:cNvSpPr>
            <a:spLocks noChangeArrowheads="1"/>
          </p:cNvSpPr>
          <p:nvPr/>
        </p:nvSpPr>
        <p:spPr bwMode="auto">
          <a:xfrm>
            <a:off x="3747733" y="3535009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natural gamma radiation</a:t>
            </a:r>
          </a:p>
        </p:txBody>
      </p:sp>
      <p:sp>
        <p:nvSpPr>
          <p:cNvPr id="87" name="Rectangle 13"/>
          <p:cNvSpPr>
            <a:spLocks noChangeArrowheads="1"/>
          </p:cNvSpPr>
          <p:nvPr/>
        </p:nvSpPr>
        <p:spPr bwMode="auto">
          <a:xfrm>
            <a:off x="3747733" y="3191800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electrical conductivity /resistivity</a:t>
            </a:r>
          </a:p>
        </p:txBody>
      </p:sp>
      <p:sp>
        <p:nvSpPr>
          <p:cNvPr id="89" name="Rectangle 15"/>
          <p:cNvSpPr>
            <a:spLocks noChangeArrowheads="1"/>
          </p:cNvSpPr>
          <p:nvPr/>
        </p:nvSpPr>
        <p:spPr bwMode="auto">
          <a:xfrm>
            <a:off x="3747733" y="2796433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electrical conductivity /resistivity</a:t>
            </a:r>
          </a:p>
        </p:txBody>
      </p:sp>
      <p:sp>
        <p:nvSpPr>
          <p:cNvPr id="91" name="Rectangle 31"/>
          <p:cNvSpPr>
            <a:spLocks noChangeArrowheads="1"/>
          </p:cNvSpPr>
          <p:nvPr/>
        </p:nvSpPr>
        <p:spPr bwMode="auto">
          <a:xfrm>
            <a:off x="3747733" y="4284928"/>
            <a:ext cx="4235808" cy="420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  <a:cs typeface="Arial" pitchFamily="34" charset="0"/>
              </a:rPr>
              <a:t>magnetic susceptibility / permanent magnetization</a:t>
            </a:r>
          </a:p>
        </p:txBody>
      </p:sp>
      <p:sp>
        <p:nvSpPr>
          <p:cNvPr id="93" name="Rectangle 33"/>
          <p:cNvSpPr>
            <a:spLocks noChangeArrowheads="1"/>
          </p:cNvSpPr>
          <p:nvPr/>
        </p:nvSpPr>
        <p:spPr bwMode="auto">
          <a:xfrm>
            <a:off x="3747733" y="4952250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complex electrical conductivity</a:t>
            </a:r>
          </a:p>
        </p:txBody>
      </p:sp>
      <p:sp>
        <p:nvSpPr>
          <p:cNvPr id="95" name="Rectangle 38"/>
          <p:cNvSpPr>
            <a:spLocks noChangeArrowheads="1"/>
          </p:cNvSpPr>
          <p:nvPr/>
        </p:nvSpPr>
        <p:spPr bwMode="auto">
          <a:xfrm>
            <a:off x="3747733" y="5343156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l"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cs typeface="Arial" pitchFamily="34" charset="0"/>
              </a:rPr>
              <a:t>DC sources</a:t>
            </a: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3645408" y="1915885"/>
            <a:ext cx="4235808" cy="419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FF0000"/>
              </a:buClr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>
                <a:solidFill>
                  <a:srgbClr val="CC0000"/>
                </a:solidFill>
                <a:cs typeface="Arial" pitchFamily="34" charset="0"/>
              </a:rPr>
              <a:t>PHYSICAL PROPERTY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21304</TotalTime>
  <Words>3176</Words>
  <Application>Microsoft Office PowerPoint</Application>
  <PresentationFormat>Presentazione su schermo (4:3)</PresentationFormat>
  <Paragraphs>1073</Paragraphs>
  <Slides>76</Slides>
  <Notes>27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76</vt:i4>
      </vt:variant>
    </vt:vector>
  </HeadingPairs>
  <TitlesOfParts>
    <vt:vector size="79" baseType="lpstr">
      <vt:lpstr>Blank Presentation</vt:lpstr>
      <vt:lpstr>Equation</vt:lpstr>
      <vt:lpstr>Raccolta ClipArt Microsoft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Earth’s Critical Zone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hyporheic zone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Milano Bicocca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Giorgio Cassiani</dc:creator>
  <cp:lastModifiedBy>giorgio</cp:lastModifiedBy>
  <cp:revision>2335</cp:revision>
  <cp:lastPrinted>2000-04-25T14:50:51Z</cp:lastPrinted>
  <dcterms:created xsi:type="dcterms:W3CDTF">2000-04-07T16:57:14Z</dcterms:created>
  <dcterms:modified xsi:type="dcterms:W3CDTF">2015-09-21T14:14:56Z</dcterms:modified>
</cp:coreProperties>
</file>