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Default Extension="m1v" ContentType="video/m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3" r:id="rId37"/>
    <p:sldId id="291" r:id="rId38"/>
    <p:sldId id="294" r:id="rId39"/>
    <p:sldId id="292"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no\DATI\Eventi\2014\Workshop_Jesercica\stabil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565311030983448"/>
          <c:y val="9.4436479051813571E-2"/>
          <c:w val="0.64890194352050112"/>
          <c:h val="0.76643543504614975"/>
        </c:manualLayout>
      </c:layout>
      <c:scatterChart>
        <c:scatterStyle val="smoothMarker"/>
        <c:varyColors val="0"/>
        <c:ser>
          <c:idx val="0"/>
          <c:order val="0"/>
          <c:marker>
            <c:symbol val="none"/>
          </c:marker>
          <c:xVal>
            <c:numRef>
              <c:f>Foglio1!$B$2:$B$100</c:f>
              <c:numCache>
                <c:formatCode>General</c:formatCode>
                <c:ptCount val="99"/>
                <c:pt idx="0">
                  <c:v>0.9</c:v>
                </c:pt>
                <c:pt idx="1">
                  <c:v>1.8</c:v>
                </c:pt>
                <c:pt idx="2">
                  <c:v>2.6999999999999997</c:v>
                </c:pt>
                <c:pt idx="3">
                  <c:v>3.6</c:v>
                </c:pt>
                <c:pt idx="4">
                  <c:v>4.5</c:v>
                </c:pt>
                <c:pt idx="5">
                  <c:v>5.4</c:v>
                </c:pt>
                <c:pt idx="6">
                  <c:v>6.3000000000000007</c:v>
                </c:pt>
                <c:pt idx="7">
                  <c:v>7.2</c:v>
                </c:pt>
                <c:pt idx="8">
                  <c:v>8.1</c:v>
                </c:pt>
                <c:pt idx="9">
                  <c:v>9</c:v>
                </c:pt>
                <c:pt idx="10">
                  <c:v>9.8999999999999986</c:v>
                </c:pt>
                <c:pt idx="11">
                  <c:v>10.799999999999999</c:v>
                </c:pt>
                <c:pt idx="12">
                  <c:v>11.699999999999998</c:v>
                </c:pt>
                <c:pt idx="13">
                  <c:v>12.599999999999998</c:v>
                </c:pt>
                <c:pt idx="14">
                  <c:v>13.5</c:v>
                </c:pt>
                <c:pt idx="15">
                  <c:v>14.4</c:v>
                </c:pt>
                <c:pt idx="16">
                  <c:v>15.3</c:v>
                </c:pt>
                <c:pt idx="17">
                  <c:v>16.200000000000003</c:v>
                </c:pt>
                <c:pt idx="18">
                  <c:v>17.100000000000001</c:v>
                </c:pt>
                <c:pt idx="19">
                  <c:v>18.000000000000004</c:v>
                </c:pt>
                <c:pt idx="20">
                  <c:v>18.900000000000006</c:v>
                </c:pt>
                <c:pt idx="21">
                  <c:v>19.800000000000004</c:v>
                </c:pt>
                <c:pt idx="22">
                  <c:v>20.700000000000006</c:v>
                </c:pt>
                <c:pt idx="23">
                  <c:v>21.600000000000005</c:v>
                </c:pt>
                <c:pt idx="24">
                  <c:v>22.500000000000004</c:v>
                </c:pt>
                <c:pt idx="25">
                  <c:v>23.400000000000006</c:v>
                </c:pt>
                <c:pt idx="26">
                  <c:v>24.300000000000008</c:v>
                </c:pt>
                <c:pt idx="27">
                  <c:v>25.200000000000006</c:v>
                </c:pt>
                <c:pt idx="28">
                  <c:v>26.100000000000009</c:v>
                </c:pt>
                <c:pt idx="29">
                  <c:v>27.000000000000011</c:v>
                </c:pt>
                <c:pt idx="30">
                  <c:v>27.900000000000009</c:v>
                </c:pt>
                <c:pt idx="31">
                  <c:v>28.800000000000011</c:v>
                </c:pt>
                <c:pt idx="32">
                  <c:v>29.70000000000001</c:v>
                </c:pt>
                <c:pt idx="33">
                  <c:v>30.600000000000012</c:v>
                </c:pt>
                <c:pt idx="34">
                  <c:v>31.500000000000014</c:v>
                </c:pt>
                <c:pt idx="35">
                  <c:v>32.400000000000013</c:v>
                </c:pt>
                <c:pt idx="36">
                  <c:v>33.300000000000011</c:v>
                </c:pt>
                <c:pt idx="37">
                  <c:v>34.200000000000017</c:v>
                </c:pt>
                <c:pt idx="38">
                  <c:v>35.100000000000016</c:v>
                </c:pt>
                <c:pt idx="39">
                  <c:v>36.000000000000014</c:v>
                </c:pt>
                <c:pt idx="40">
                  <c:v>36.90000000000002</c:v>
                </c:pt>
                <c:pt idx="41">
                  <c:v>37.800000000000018</c:v>
                </c:pt>
                <c:pt idx="42">
                  <c:v>38.700000000000017</c:v>
                </c:pt>
                <c:pt idx="43">
                  <c:v>39.600000000000023</c:v>
                </c:pt>
                <c:pt idx="44">
                  <c:v>40.500000000000021</c:v>
                </c:pt>
                <c:pt idx="45">
                  <c:v>41.40000000000002</c:v>
                </c:pt>
                <c:pt idx="46">
                  <c:v>42.300000000000026</c:v>
                </c:pt>
                <c:pt idx="47">
                  <c:v>43.200000000000024</c:v>
                </c:pt>
                <c:pt idx="48">
                  <c:v>44.100000000000023</c:v>
                </c:pt>
                <c:pt idx="49">
                  <c:v>45.000000000000021</c:v>
                </c:pt>
                <c:pt idx="50">
                  <c:v>45.90000000000002</c:v>
                </c:pt>
                <c:pt idx="51">
                  <c:v>46.800000000000018</c:v>
                </c:pt>
                <c:pt idx="52">
                  <c:v>47.700000000000024</c:v>
                </c:pt>
                <c:pt idx="53">
                  <c:v>48.600000000000023</c:v>
                </c:pt>
                <c:pt idx="54">
                  <c:v>49.500000000000021</c:v>
                </c:pt>
                <c:pt idx="55">
                  <c:v>50.400000000000027</c:v>
                </c:pt>
                <c:pt idx="56">
                  <c:v>51.300000000000026</c:v>
                </c:pt>
                <c:pt idx="57">
                  <c:v>52.200000000000024</c:v>
                </c:pt>
                <c:pt idx="58">
                  <c:v>53.10000000000003</c:v>
                </c:pt>
                <c:pt idx="59">
                  <c:v>54.000000000000028</c:v>
                </c:pt>
                <c:pt idx="60">
                  <c:v>54.900000000000027</c:v>
                </c:pt>
                <c:pt idx="61">
                  <c:v>55.800000000000033</c:v>
                </c:pt>
                <c:pt idx="62">
                  <c:v>56.700000000000031</c:v>
                </c:pt>
                <c:pt idx="63">
                  <c:v>57.60000000000003</c:v>
                </c:pt>
                <c:pt idx="64">
                  <c:v>58.500000000000028</c:v>
                </c:pt>
                <c:pt idx="65">
                  <c:v>59.400000000000034</c:v>
                </c:pt>
                <c:pt idx="66">
                  <c:v>60.300000000000033</c:v>
                </c:pt>
                <c:pt idx="67">
                  <c:v>61.200000000000031</c:v>
                </c:pt>
                <c:pt idx="68">
                  <c:v>62.100000000000037</c:v>
                </c:pt>
                <c:pt idx="69">
                  <c:v>63.000000000000036</c:v>
                </c:pt>
                <c:pt idx="70">
                  <c:v>63.900000000000034</c:v>
                </c:pt>
                <c:pt idx="71">
                  <c:v>64.80000000000004</c:v>
                </c:pt>
                <c:pt idx="72">
                  <c:v>65.700000000000045</c:v>
                </c:pt>
                <c:pt idx="73">
                  <c:v>66.600000000000037</c:v>
                </c:pt>
                <c:pt idx="74">
                  <c:v>67.500000000000043</c:v>
                </c:pt>
                <c:pt idx="75">
                  <c:v>68.400000000000034</c:v>
                </c:pt>
                <c:pt idx="76">
                  <c:v>69.30000000000004</c:v>
                </c:pt>
                <c:pt idx="77">
                  <c:v>70.200000000000045</c:v>
                </c:pt>
                <c:pt idx="78">
                  <c:v>71.100000000000037</c:v>
                </c:pt>
                <c:pt idx="79">
                  <c:v>72.000000000000043</c:v>
                </c:pt>
                <c:pt idx="80">
                  <c:v>72.900000000000048</c:v>
                </c:pt>
                <c:pt idx="81">
                  <c:v>73.80000000000004</c:v>
                </c:pt>
                <c:pt idx="82">
                  <c:v>74.700000000000045</c:v>
                </c:pt>
                <c:pt idx="83">
                  <c:v>75.600000000000051</c:v>
                </c:pt>
                <c:pt idx="84">
                  <c:v>76.500000000000043</c:v>
                </c:pt>
                <c:pt idx="85">
                  <c:v>77.400000000000048</c:v>
                </c:pt>
                <c:pt idx="86">
                  <c:v>78.300000000000054</c:v>
                </c:pt>
                <c:pt idx="87">
                  <c:v>79.200000000000045</c:v>
                </c:pt>
                <c:pt idx="88">
                  <c:v>80.100000000000051</c:v>
                </c:pt>
                <c:pt idx="89">
                  <c:v>81.000000000000057</c:v>
                </c:pt>
                <c:pt idx="90">
                  <c:v>81.900000000000048</c:v>
                </c:pt>
                <c:pt idx="91">
                  <c:v>82.800000000000054</c:v>
                </c:pt>
                <c:pt idx="92">
                  <c:v>83.70000000000006</c:v>
                </c:pt>
                <c:pt idx="93">
                  <c:v>84.600000000000051</c:v>
                </c:pt>
                <c:pt idx="94">
                  <c:v>85.500000000000057</c:v>
                </c:pt>
                <c:pt idx="95">
                  <c:v>86.400000000000063</c:v>
                </c:pt>
                <c:pt idx="96">
                  <c:v>87.300000000000054</c:v>
                </c:pt>
                <c:pt idx="97">
                  <c:v>89.1</c:v>
                </c:pt>
                <c:pt idx="98">
                  <c:v>89.91</c:v>
                </c:pt>
              </c:numCache>
            </c:numRef>
          </c:xVal>
          <c:yVal>
            <c:numRef>
              <c:f>Foglio1!$E$2:$E$100</c:f>
              <c:numCache>
                <c:formatCode>0.0000</c:formatCode>
                <c:ptCount val="99"/>
                <c:pt idx="0">
                  <c:v>7.9792557761333374</c:v>
                </c:pt>
                <c:pt idx="1">
                  <c:v>5.6430561529009893</c:v>
                </c:pt>
                <c:pt idx="2">
                  <c:v>4.6087208711903367</c:v>
                </c:pt>
                <c:pt idx="3">
                  <c:v>3.9927067931348743</c:v>
                </c:pt>
                <c:pt idx="4">
                  <c:v>3.572839967454025</c:v>
                </c:pt>
                <c:pt idx="5">
                  <c:v>3.2633896447990987</c:v>
                </c:pt>
                <c:pt idx="6">
                  <c:v>3.0233362271538251</c:v>
                </c:pt>
                <c:pt idx="7">
                  <c:v>2.8302604752928398</c:v>
                </c:pt>
                <c:pt idx="8">
                  <c:v>2.6707375447312143</c:v>
                </c:pt>
                <c:pt idx="9">
                  <c:v>2.536172549172651</c:v>
                </c:pt>
                <c:pt idx="10">
                  <c:v>2.4207737262295312</c:v>
                </c:pt>
                <c:pt idx="11">
                  <c:v>2.3204768092294343</c:v>
                </c:pt>
                <c:pt idx="12">
                  <c:v>2.2323343814654697</c:v>
                </c:pt>
                <c:pt idx="13">
                  <c:v>2.1541499176148697</c:v>
                </c:pt>
                <c:pt idx="14">
                  <c:v>2.0842484843292044</c:v>
                </c:pt>
                <c:pt idx="15">
                  <c:v>2.0213276123627533</c:v>
                </c:pt>
                <c:pt idx="16">
                  <c:v>1.9643571871091559</c:v>
                </c:pt>
                <c:pt idx="17">
                  <c:v>1.9125103864234592</c:v>
                </c:pt>
                <c:pt idx="18">
                  <c:v>1.8651148919667204</c:v>
                </c:pt>
                <c:pt idx="19">
                  <c:v>1.8216176960606616</c:v>
                </c:pt>
                <c:pt idx="20">
                  <c:v>1.7815592420914996</c:v>
                </c:pt>
                <c:pt idx="21">
                  <c:v>1.7445541073887367</c:v>
                </c:pt>
                <c:pt idx="22">
                  <c:v>1.7102763583306428</c:v>
                </c:pt>
                <c:pt idx="23">
                  <c:v>1.6784482984280029</c:v>
                </c:pt>
                <c:pt idx="24">
                  <c:v>1.6488317180205534</c:v>
                </c:pt>
                <c:pt idx="25">
                  <c:v>1.6212210139812242</c:v>
                </c:pt>
                <c:pt idx="26">
                  <c:v>1.5954377249953939</c:v>
                </c:pt>
                <c:pt idx="27">
                  <c:v>1.5713261508576424</c:v>
                </c:pt>
                <c:pt idx="28">
                  <c:v>1.5487498107590636</c:v>
                </c:pt>
                <c:pt idx="29">
                  <c:v>1.5275885573362056</c:v>
                </c:pt>
                <c:pt idx="30">
                  <c:v>1.5077362079628709</c:v>
                </c:pt>
                <c:pt idx="31">
                  <c:v>1.4890985875036367</c:v>
                </c:pt>
                <c:pt idx="32">
                  <c:v>1.4715919009874929</c:v>
                </c:pt>
                <c:pt idx="33">
                  <c:v>1.4551413727945199</c:v>
                </c:pt>
                <c:pt idx="34">
                  <c:v>1.4396801026477712</c:v>
                </c:pt>
                <c:pt idx="35">
                  <c:v>1.425148099145638</c:v>
                </c:pt>
                <c:pt idx="36">
                  <c:v>1.4114914595991199</c:v>
                </c:pt>
                <c:pt idx="37">
                  <c:v>1.3986616711615016</c:v>
                </c:pt>
                <c:pt idx="38">
                  <c:v>1.3866150130981167</c:v>
                </c:pt>
                <c:pt idx="39">
                  <c:v>1.3753120438672639</c:v>
                </c:pt>
                <c:pt idx="40">
                  <c:v>1.3647171597120922</c:v>
                </c:pt>
                <c:pt idx="41">
                  <c:v>1.3547982138786347</c:v>
                </c:pt>
                <c:pt idx="42">
                  <c:v>1.3455261875140241</c:v>
                </c:pt>
                <c:pt idx="43">
                  <c:v>1.3368749048652868</c:v>
                </c:pt>
                <c:pt idx="44">
                  <c:v>1.3288207866728157</c:v>
                </c:pt>
                <c:pt idx="45">
                  <c:v>1.3213426366951502</c:v>
                </c:pt>
                <c:pt idx="46">
                  <c:v>1.3144214571610515</c:v>
                </c:pt>
                <c:pt idx="47">
                  <c:v>1.308040289658478</c:v>
                </c:pt>
                <c:pt idx="48">
                  <c:v>1.3021840785676961</c:v>
                </c:pt>
                <c:pt idx="49">
                  <c:v>1.2968395546510096</c:v>
                </c:pt>
                <c:pt idx="50">
                  <c:v>1.2919951368435409</c:v>
                </c:pt>
                <c:pt idx="51">
                  <c:v>1.2876408506637251</c:v>
                </c:pt>
                <c:pt idx="52">
                  <c:v>1.2837682619915818</c:v>
                </c:pt>
                <c:pt idx="53">
                  <c:v>1.2803704252583619</c:v>
                </c:pt>
                <c:pt idx="54">
                  <c:v>1.2774418453623397</c:v>
                </c:pt>
                <c:pt idx="55">
                  <c:v>1.2749784528808552</c:v>
                </c:pt>
                <c:pt idx="56">
                  <c:v>1.2729775923962083</c:v>
                </c:pt>
                <c:pt idx="57">
                  <c:v>1.2714380240004428</c:v>
                </c:pt>
                <c:pt idx="58">
                  <c:v>1.270359938299424</c:v>
                </c:pt>
                <c:pt idx="59">
                  <c:v>1.2697449855084515</c:v>
                </c:pt>
                <c:pt idx="60">
                  <c:v>1.2695963195295901</c:v>
                </c:pt>
                <c:pt idx="61">
                  <c:v>1.2699186582360613</c:v>
                </c:pt>
                <c:pt idx="62">
                  <c:v>1.2707183615748379</c:v>
                </c:pt>
                <c:pt idx="63">
                  <c:v>1.2720035295514147</c:v>
                </c:pt>
                <c:pt idx="64">
                  <c:v>1.2737841227012749</c:v>
                </c:pt>
                <c:pt idx="65">
                  <c:v>1.2760721083069877</c:v>
                </c:pt>
                <c:pt idx="66">
                  <c:v>1.2788816364221418</c:v>
                </c:pt>
                <c:pt idx="67">
                  <c:v>1.2822292507575879</c:v>
                </c:pt>
                <c:pt idx="68">
                  <c:v>1.2861341407301889</c:v>
                </c:pt>
                <c:pt idx="69">
                  <c:v>1.2906184425472027</c:v>
                </c:pt>
                <c:pt idx="70">
                  <c:v>1.2957075992053342</c:v>
                </c:pt>
                <c:pt idx="71">
                  <c:v>1.3014307918647414</c:v>
                </c:pt>
                <c:pt idx="72">
                  <c:v>1.307821458410392</c:v>
                </c:pt>
                <c:pt idx="73">
                  <c:v>1.3149179194075704</c:v>
                </c:pt>
                <c:pt idx="74">
                  <c:v>1.3227641374759924</c:v>
                </c:pt>
                <c:pt idx="75">
                  <c:v>1.3314106438890521</c:v>
                </c:pt>
                <c:pt idx="76">
                  <c:v>1.3409156767297883</c:v>
                </c:pt>
                <c:pt idx="77">
                  <c:v>1.3513465893386722</c:v>
                </c:pt>
                <c:pt idx="78">
                  <c:v>1.3627816077506973</c:v>
                </c:pt>
                <c:pt idx="79">
                  <c:v>1.3753120438672648</c:v>
                </c:pt>
                <c:pt idx="80">
                  <c:v>1.3890451111071185</c:v>
                </c:pt>
                <c:pt idx="81">
                  <c:v>1.4041075472544973</c:v>
                </c:pt>
                <c:pt idx="82">
                  <c:v>1.4206503347559629</c:v>
                </c:pt>
                <c:pt idx="83">
                  <c:v>1.4388549374049093</c:v>
                </c:pt>
                <c:pt idx="84">
                  <c:v>1.4589416702083908</c:v>
                </c:pt>
                <c:pt idx="85">
                  <c:v>1.481181130862874</c:v>
                </c:pt>
                <c:pt idx="86">
                  <c:v>1.5059101255642886</c:v>
                </c:pt>
                <c:pt idx="87">
                  <c:v>1.5335543632899469</c:v>
                </c:pt>
                <c:pt idx="88">
                  <c:v>1.5646616463175771</c:v>
                </c:pt>
                <c:pt idx="89">
                  <c:v>1.5999518986973558</c:v>
                </c:pt>
                <c:pt idx="90">
                  <c:v>1.6403952992506565</c:v>
                </c:pt>
                <c:pt idx="91">
                  <c:v>1.6873395893794716</c:v>
                </c:pt>
                <c:pt idx="92">
                  <c:v>1.742728474420723</c:v>
                </c:pt>
                <c:pt idx="93">
                  <c:v>1.8095011128672338</c:v>
                </c:pt>
                <c:pt idx="94">
                  <c:v>1.8923854566641534</c:v>
                </c:pt>
                <c:pt idx="95">
                  <c:v>1.9996564793286831</c:v>
                </c:pt>
                <c:pt idx="96">
                  <c:v>2.1476875458512219</c:v>
                </c:pt>
                <c:pt idx="97">
                  <c:v>2.8248883414349764</c:v>
                </c:pt>
                <c:pt idx="98">
                  <c:v>5.0230828717157721</c:v>
                </c:pt>
              </c:numCache>
            </c:numRef>
          </c:yVal>
          <c:smooth val="1"/>
        </c:ser>
        <c:dLbls>
          <c:showLegendKey val="0"/>
          <c:showVal val="0"/>
          <c:showCatName val="0"/>
          <c:showSerName val="0"/>
          <c:showPercent val="0"/>
          <c:showBubbleSize val="0"/>
        </c:dLbls>
        <c:axId val="64094784"/>
        <c:axId val="33209664"/>
      </c:scatterChart>
      <c:valAx>
        <c:axId val="64094784"/>
        <c:scaling>
          <c:orientation val="minMax"/>
          <c:max val="90"/>
          <c:min val="0"/>
        </c:scaling>
        <c:delete val="0"/>
        <c:axPos val="b"/>
        <c:numFmt formatCode="0\°" sourceLinked="0"/>
        <c:majorTickMark val="out"/>
        <c:minorTickMark val="none"/>
        <c:tickLblPos val="nextTo"/>
        <c:txPr>
          <a:bodyPr rot="0" vert="horz"/>
          <a:lstStyle/>
          <a:p>
            <a:pPr>
              <a:defRPr sz="1600" baseline="0">
                <a:latin typeface="Arial" panose="020B0604020202020204" pitchFamily="34" charset="0"/>
              </a:defRPr>
            </a:pPr>
            <a:endParaRPr lang="it-IT"/>
          </a:p>
        </c:txPr>
        <c:crossAx val="33209664"/>
        <c:crosses val="autoZero"/>
        <c:crossBetween val="midCat"/>
        <c:majorUnit val="15"/>
        <c:minorUnit val="5"/>
      </c:valAx>
      <c:valAx>
        <c:axId val="33209664"/>
        <c:scaling>
          <c:orientation val="minMax"/>
          <c:max val="4"/>
        </c:scaling>
        <c:delete val="0"/>
        <c:axPos val="l"/>
        <c:numFmt formatCode="0" sourceLinked="0"/>
        <c:majorTickMark val="none"/>
        <c:minorTickMark val="none"/>
        <c:tickLblPos val="none"/>
        <c:txPr>
          <a:bodyPr/>
          <a:lstStyle/>
          <a:p>
            <a:pPr>
              <a:defRPr baseline="0"/>
            </a:pPr>
            <a:endParaRPr lang="it-IT"/>
          </a:p>
        </c:txPr>
        <c:crossAx val="64094784"/>
        <c:crosses val="autoZero"/>
        <c:crossBetween val="midCat"/>
        <c:majorUnit val="1"/>
      </c:valAx>
      <c:spPr>
        <a:ln w="3175">
          <a:solidFill>
            <a:schemeClr val="accent1"/>
          </a:solidFill>
          <a:prstDash val="solid"/>
        </a:ln>
      </c:spPr>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3F3EC3-C861-4BB4-ABA2-2B791D42F968}" type="datetimeFigureOut">
              <a:rPr lang="it-IT" smtClean="0"/>
              <a:t>21/09/2015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DF6695-ECEE-43D9-954B-402122CC2F73}" type="slidenum">
              <a:rPr lang="it-IT" smtClean="0"/>
              <a:t>‹N›</a:t>
            </a:fld>
            <a:endParaRPr lang="it-IT"/>
          </a:p>
        </p:txBody>
      </p:sp>
    </p:spTree>
    <p:extLst>
      <p:ext uri="{BB962C8B-B14F-4D97-AF65-F5344CB8AC3E}">
        <p14:creationId xmlns:p14="http://schemas.microsoft.com/office/powerpoint/2010/main" val="2307540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2958" eaLnBrk="0" hangingPunct="0">
              <a:defRPr sz="1500">
                <a:solidFill>
                  <a:schemeClr val="tx1"/>
                </a:solidFill>
                <a:latin typeface="Arial" pitchFamily="34" charset="0"/>
              </a:defRPr>
            </a:lvl1pPr>
            <a:lvl2pPr marL="685817" indent="-263776" defTabSz="912958" eaLnBrk="0" hangingPunct="0">
              <a:defRPr sz="1500">
                <a:solidFill>
                  <a:schemeClr val="tx1"/>
                </a:solidFill>
                <a:latin typeface="Arial" pitchFamily="34" charset="0"/>
              </a:defRPr>
            </a:lvl2pPr>
            <a:lvl3pPr marL="1055103" indent="-211021" defTabSz="912958" eaLnBrk="0" hangingPunct="0">
              <a:defRPr sz="1500">
                <a:solidFill>
                  <a:schemeClr val="tx1"/>
                </a:solidFill>
                <a:latin typeface="Arial" pitchFamily="34" charset="0"/>
              </a:defRPr>
            </a:lvl3pPr>
            <a:lvl4pPr marL="1477145" indent="-211021" defTabSz="912958" eaLnBrk="0" hangingPunct="0">
              <a:defRPr sz="1500">
                <a:solidFill>
                  <a:schemeClr val="tx1"/>
                </a:solidFill>
                <a:latin typeface="Arial" pitchFamily="34" charset="0"/>
              </a:defRPr>
            </a:lvl4pPr>
            <a:lvl5pPr marL="1899186" indent="-211021" defTabSz="912958" eaLnBrk="0" hangingPunct="0">
              <a:defRPr sz="1500">
                <a:solidFill>
                  <a:schemeClr val="tx1"/>
                </a:solidFill>
                <a:latin typeface="Arial" pitchFamily="34" charset="0"/>
              </a:defRPr>
            </a:lvl5pPr>
            <a:lvl6pPr marL="2321227" indent="-211021" defTabSz="912958" eaLnBrk="0" fontAlgn="base" hangingPunct="0">
              <a:spcBef>
                <a:spcPct val="0"/>
              </a:spcBef>
              <a:spcAft>
                <a:spcPct val="0"/>
              </a:spcAft>
              <a:defRPr sz="1500">
                <a:solidFill>
                  <a:schemeClr val="tx1"/>
                </a:solidFill>
                <a:latin typeface="Arial" pitchFamily="34" charset="0"/>
              </a:defRPr>
            </a:lvl6pPr>
            <a:lvl7pPr marL="2743269" indent="-211021" defTabSz="912958" eaLnBrk="0" fontAlgn="base" hangingPunct="0">
              <a:spcBef>
                <a:spcPct val="0"/>
              </a:spcBef>
              <a:spcAft>
                <a:spcPct val="0"/>
              </a:spcAft>
              <a:defRPr sz="1500">
                <a:solidFill>
                  <a:schemeClr val="tx1"/>
                </a:solidFill>
                <a:latin typeface="Arial" pitchFamily="34" charset="0"/>
              </a:defRPr>
            </a:lvl7pPr>
            <a:lvl8pPr marL="3165310" indent="-211021" defTabSz="912958" eaLnBrk="0" fontAlgn="base" hangingPunct="0">
              <a:spcBef>
                <a:spcPct val="0"/>
              </a:spcBef>
              <a:spcAft>
                <a:spcPct val="0"/>
              </a:spcAft>
              <a:defRPr sz="1500">
                <a:solidFill>
                  <a:schemeClr val="tx1"/>
                </a:solidFill>
                <a:latin typeface="Arial" pitchFamily="34" charset="0"/>
              </a:defRPr>
            </a:lvl8pPr>
            <a:lvl9pPr marL="3587351" indent="-211021" defTabSz="912958" eaLnBrk="0" fontAlgn="base" hangingPunct="0">
              <a:spcBef>
                <a:spcPct val="0"/>
              </a:spcBef>
              <a:spcAft>
                <a:spcPct val="0"/>
              </a:spcAft>
              <a:defRPr sz="1500">
                <a:solidFill>
                  <a:schemeClr val="tx1"/>
                </a:solidFill>
                <a:latin typeface="Arial" pitchFamily="34" charset="0"/>
              </a:defRPr>
            </a:lvl9pPr>
          </a:lstStyle>
          <a:p>
            <a:pPr eaLnBrk="1" hangingPunct="1"/>
            <a:fld id="{EAABF2FA-B940-4E47-B7D3-B9A7933578B7}" type="slidenum">
              <a:rPr lang="it-IT" altLang="it-IT" sz="1200"/>
              <a:pPr eaLnBrk="1" hangingPunct="1"/>
              <a:t>15</a:t>
            </a:fld>
            <a:endParaRPr lang="it-IT" altLang="it-IT"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it-IT" altLang="it-IT" smtClean="0">
                <a:latin typeface="Arial" pitchFamily="34" charset="0"/>
              </a:rPr>
              <a:t>prova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250A5-EEE1-40AA-8355-E3821EA4C96D}" type="slidenum">
              <a:rPr lang="it-IT" altLang="it-IT"/>
              <a:pPr/>
              <a:t>16</a:t>
            </a:fld>
            <a:endParaRPr lang="it-IT" altLang="it-IT"/>
          </a:p>
        </p:txBody>
      </p:sp>
      <p:sp>
        <p:nvSpPr>
          <p:cNvPr id="13314" name="Rectangle 2"/>
          <p:cNvSpPr>
            <a:spLocks noGrp="1" noRot="1" noChangeAspect="1" noChangeArrowheads="1" noTextEdit="1"/>
          </p:cNvSpPr>
          <p:nvPr>
            <p:ph type="sldImg"/>
          </p:nvPr>
        </p:nvSpPr>
        <p:spPr>
          <a:xfrm>
            <a:off x="1143000" y="685800"/>
            <a:ext cx="4572000" cy="3429000"/>
          </a:xfrm>
          <a:ln/>
        </p:spPr>
      </p:sp>
      <p:sp>
        <p:nvSpPr>
          <p:cNvPr id="13315" name="Rectangle 3"/>
          <p:cNvSpPr>
            <a:spLocks noGrp="1" noChangeArrowheads="1"/>
          </p:cNvSpPr>
          <p:nvPr>
            <p:ph type="body" idx="1"/>
          </p:nvPr>
        </p:nvSpPr>
        <p:spPr/>
        <p:txBody>
          <a:bodyPr/>
          <a:lstStyle/>
          <a:p>
            <a:r>
              <a:rPr lang="it-IT" altLang="it-IT"/>
              <a:t>prova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2958" eaLnBrk="0" hangingPunct="0">
              <a:defRPr sz="1500">
                <a:solidFill>
                  <a:schemeClr val="tx1"/>
                </a:solidFill>
                <a:latin typeface="Arial" charset="0"/>
              </a:defRPr>
            </a:lvl1pPr>
            <a:lvl2pPr marL="685817" indent="-263776" defTabSz="912958" eaLnBrk="0" hangingPunct="0">
              <a:defRPr sz="1500">
                <a:solidFill>
                  <a:schemeClr val="tx1"/>
                </a:solidFill>
                <a:latin typeface="Arial" charset="0"/>
              </a:defRPr>
            </a:lvl2pPr>
            <a:lvl3pPr marL="1055103" indent="-211021" defTabSz="912958" eaLnBrk="0" hangingPunct="0">
              <a:defRPr sz="1500">
                <a:solidFill>
                  <a:schemeClr val="tx1"/>
                </a:solidFill>
                <a:latin typeface="Arial" charset="0"/>
              </a:defRPr>
            </a:lvl3pPr>
            <a:lvl4pPr marL="1477145" indent="-211021" defTabSz="912958" eaLnBrk="0" hangingPunct="0">
              <a:defRPr sz="1500">
                <a:solidFill>
                  <a:schemeClr val="tx1"/>
                </a:solidFill>
                <a:latin typeface="Arial" charset="0"/>
              </a:defRPr>
            </a:lvl4pPr>
            <a:lvl5pPr marL="1899186" indent="-211021" defTabSz="912958" eaLnBrk="0" hangingPunct="0">
              <a:defRPr sz="1500">
                <a:solidFill>
                  <a:schemeClr val="tx1"/>
                </a:solidFill>
                <a:latin typeface="Arial" charset="0"/>
              </a:defRPr>
            </a:lvl5pPr>
            <a:lvl6pPr marL="2321227" indent="-211021" defTabSz="912958" eaLnBrk="0" fontAlgn="base" hangingPunct="0">
              <a:spcBef>
                <a:spcPct val="0"/>
              </a:spcBef>
              <a:spcAft>
                <a:spcPct val="0"/>
              </a:spcAft>
              <a:defRPr sz="1500">
                <a:solidFill>
                  <a:schemeClr val="tx1"/>
                </a:solidFill>
                <a:latin typeface="Arial" charset="0"/>
              </a:defRPr>
            </a:lvl6pPr>
            <a:lvl7pPr marL="2743269" indent="-211021" defTabSz="912958" eaLnBrk="0" fontAlgn="base" hangingPunct="0">
              <a:spcBef>
                <a:spcPct val="0"/>
              </a:spcBef>
              <a:spcAft>
                <a:spcPct val="0"/>
              </a:spcAft>
              <a:defRPr sz="1500">
                <a:solidFill>
                  <a:schemeClr val="tx1"/>
                </a:solidFill>
                <a:latin typeface="Arial" charset="0"/>
              </a:defRPr>
            </a:lvl7pPr>
            <a:lvl8pPr marL="3165310" indent="-211021" defTabSz="912958" eaLnBrk="0" fontAlgn="base" hangingPunct="0">
              <a:spcBef>
                <a:spcPct val="0"/>
              </a:spcBef>
              <a:spcAft>
                <a:spcPct val="0"/>
              </a:spcAft>
              <a:defRPr sz="1500">
                <a:solidFill>
                  <a:schemeClr val="tx1"/>
                </a:solidFill>
                <a:latin typeface="Arial" charset="0"/>
              </a:defRPr>
            </a:lvl8pPr>
            <a:lvl9pPr marL="3587351" indent="-211021" defTabSz="912958" eaLnBrk="0" fontAlgn="base" hangingPunct="0">
              <a:spcBef>
                <a:spcPct val="0"/>
              </a:spcBef>
              <a:spcAft>
                <a:spcPct val="0"/>
              </a:spcAft>
              <a:defRPr sz="1500">
                <a:solidFill>
                  <a:schemeClr val="tx1"/>
                </a:solidFill>
                <a:latin typeface="Arial" charset="0"/>
              </a:defRPr>
            </a:lvl9pPr>
          </a:lstStyle>
          <a:p>
            <a:pPr eaLnBrk="1" hangingPunct="1"/>
            <a:fld id="{ACE0A592-80C9-45B2-A747-0FEA273EDBB9}" type="slidenum">
              <a:rPr lang="it-IT" altLang="it-IT" sz="1200"/>
              <a:pPr eaLnBrk="1" hangingPunct="1"/>
              <a:t>17</a:t>
            </a:fld>
            <a:endParaRPr lang="it-IT" altLang="it-IT"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47778A-A777-46CD-91F3-80075E8560A4}" type="datetimeFigureOut">
              <a:rPr lang="it-IT" smtClean="0"/>
              <a:t>21/09/2015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162647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47778A-A777-46CD-91F3-80075E8560A4}" type="datetimeFigureOut">
              <a:rPr lang="it-IT" smtClean="0"/>
              <a:t>21/09/2015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524290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47778A-A777-46CD-91F3-80075E8560A4}" type="datetimeFigureOut">
              <a:rPr lang="it-IT" smtClean="0"/>
              <a:t>21/09/2015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399440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8229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3938588"/>
            <a:ext cx="8229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42916545-1997-432D-B021-EB7D5E9B0640}" type="slidenum">
              <a:rPr lang="it-IT" altLang="it-IT"/>
              <a:pPr>
                <a:defRPr/>
              </a:pPr>
              <a:t>‹N›</a:t>
            </a:fld>
            <a:endParaRPr lang="it-IT" altLang="it-IT"/>
          </a:p>
        </p:txBody>
      </p:sp>
    </p:spTree>
    <p:extLst>
      <p:ext uri="{BB962C8B-B14F-4D97-AF65-F5344CB8AC3E}">
        <p14:creationId xmlns:p14="http://schemas.microsoft.com/office/powerpoint/2010/main" val="367688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47778A-A777-46CD-91F3-80075E8560A4}" type="datetimeFigureOut">
              <a:rPr lang="it-IT" smtClean="0"/>
              <a:t>21/09/2015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93634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47778A-A777-46CD-91F3-80075E8560A4}" type="datetimeFigureOut">
              <a:rPr lang="it-IT" smtClean="0"/>
              <a:t>21/09/2015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2691497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47778A-A777-46CD-91F3-80075E8560A4}" type="datetimeFigureOut">
              <a:rPr lang="it-IT" smtClean="0"/>
              <a:t>21/09/2015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316242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47778A-A777-46CD-91F3-80075E8560A4}" type="datetimeFigureOut">
              <a:rPr lang="it-IT" smtClean="0"/>
              <a:t>21/09/2015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51542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47778A-A777-46CD-91F3-80075E8560A4}" type="datetimeFigureOut">
              <a:rPr lang="it-IT" smtClean="0"/>
              <a:t>21/09/2015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372864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47778A-A777-46CD-91F3-80075E8560A4}" type="datetimeFigureOut">
              <a:rPr lang="it-IT" smtClean="0"/>
              <a:t>21/09/2015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224706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47778A-A777-46CD-91F3-80075E8560A4}" type="datetimeFigureOut">
              <a:rPr lang="it-IT" smtClean="0"/>
              <a:t>21/09/2015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347791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47778A-A777-46CD-91F3-80075E8560A4}" type="datetimeFigureOut">
              <a:rPr lang="it-IT" smtClean="0"/>
              <a:t>21/09/2015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FFDBC4-3F27-43C4-979F-CCA5E2B8077C}" type="slidenum">
              <a:rPr lang="it-IT" smtClean="0"/>
              <a:t>‹N›</a:t>
            </a:fld>
            <a:endParaRPr lang="it-IT"/>
          </a:p>
        </p:txBody>
      </p:sp>
    </p:spTree>
    <p:extLst>
      <p:ext uri="{BB962C8B-B14F-4D97-AF65-F5344CB8AC3E}">
        <p14:creationId xmlns:p14="http://schemas.microsoft.com/office/powerpoint/2010/main" val="2212283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778A-A777-46CD-91F3-80075E8560A4}" type="datetimeFigureOut">
              <a:rPr lang="it-IT" smtClean="0"/>
              <a:t>21/09/2015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FDBC4-3F27-43C4-979F-CCA5E2B8077C}" type="slidenum">
              <a:rPr lang="it-IT" smtClean="0"/>
              <a:t>‹N›</a:t>
            </a:fld>
            <a:endParaRPr lang="it-IT"/>
          </a:p>
        </p:txBody>
      </p:sp>
    </p:spTree>
    <p:extLst>
      <p:ext uri="{BB962C8B-B14F-4D97-AF65-F5344CB8AC3E}">
        <p14:creationId xmlns:p14="http://schemas.microsoft.com/office/powerpoint/2010/main" val="313025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6.wmf"/><Relationship Id="rId5" Type="http://schemas.openxmlformats.org/officeDocument/2006/relationships/oleObject" Target="../embeddings/oleObject7.bin"/><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0.png"/><Relationship Id="rId4" Type="http://schemas.openxmlformats.org/officeDocument/2006/relationships/image" Target="../media/image29.wmf"/></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2.wmf"/><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chart" Target="../charts/chart1.xml"/><Relationship Id="rId4" Type="http://schemas.openxmlformats.org/officeDocument/2006/relationships/image" Target="../media/image34.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1v"/><Relationship Id="rId1" Type="http://schemas.microsoft.com/office/2007/relationships/media" Target="../media/media1.m1v"/><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festivalmeteorologia.i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260648"/>
            <a:ext cx="8784976" cy="4896544"/>
          </a:xfrm>
          <a:prstGeom prst="rect">
            <a:avLst/>
          </a:prstGeom>
        </p:spPr>
        <p:txBody>
          <a:bodyPr wrap="square">
            <a:spAutoFit/>
          </a:bodyPr>
          <a:lstStyle/>
          <a:p>
            <a:pPr algn="ctr"/>
            <a:r>
              <a:rPr lang="it-IT" sz="1600" i="1" dirty="0"/>
              <a:t>101° Congresso Nazionale della Società Italiana di Fisica </a:t>
            </a:r>
            <a:endParaRPr lang="it-IT" sz="1600" i="1" dirty="0" smtClean="0"/>
          </a:p>
          <a:p>
            <a:pPr algn="ctr"/>
            <a:r>
              <a:rPr lang="it-IT" sz="1600" i="1" dirty="0" smtClean="0"/>
              <a:t>Roma </a:t>
            </a:r>
            <a:r>
              <a:rPr lang="it-IT" sz="1600" i="1" dirty="0"/>
              <a:t>21-25 </a:t>
            </a:r>
            <a:r>
              <a:rPr lang="it-IT" sz="1600" i="1" dirty="0" smtClean="0"/>
              <a:t>Settembre </a:t>
            </a:r>
            <a:r>
              <a:rPr lang="it-IT" sz="1600" i="1" dirty="0"/>
              <a:t>2015</a:t>
            </a:r>
            <a:endParaRPr lang="it-IT" sz="1600" dirty="0"/>
          </a:p>
          <a:p>
            <a:pPr algn="ctr"/>
            <a:r>
              <a:rPr lang="it-IT" sz="1600" i="1" dirty="0"/>
              <a:t> </a:t>
            </a:r>
            <a:endParaRPr lang="it-IT" sz="1600" dirty="0"/>
          </a:p>
          <a:p>
            <a:pPr algn="ctr"/>
            <a:r>
              <a:rPr lang="it-IT" sz="1600" i="1" dirty="0"/>
              <a:t>Sezione 4: Geofisica e fisica dell'ambiente</a:t>
            </a:r>
            <a:endParaRPr lang="it-IT" sz="1600" dirty="0"/>
          </a:p>
          <a:p>
            <a:pPr algn="ctr"/>
            <a:endParaRPr lang="it-IT" sz="1600" dirty="0"/>
          </a:p>
          <a:p>
            <a:pPr algn="ctr"/>
            <a:r>
              <a:rPr lang="it-IT" sz="1600" b="1" dirty="0"/>
              <a:t> </a:t>
            </a:r>
            <a:endParaRPr lang="it-IT" sz="1600" dirty="0"/>
          </a:p>
          <a:p>
            <a:pPr algn="ctr"/>
            <a:r>
              <a:rPr lang="it-IT" dirty="0"/>
              <a:t> </a:t>
            </a:r>
          </a:p>
          <a:p>
            <a:pPr algn="ctr"/>
            <a:r>
              <a:rPr lang="it-IT" sz="3600" b="1" dirty="0"/>
              <a:t>Processi atmosferici su terreno complesso: </a:t>
            </a:r>
            <a:endParaRPr lang="it-IT" sz="3600" dirty="0"/>
          </a:p>
          <a:p>
            <a:pPr algn="ctr"/>
            <a:r>
              <a:rPr lang="it-IT" sz="3600" b="1" dirty="0"/>
              <a:t>problemi aperti per la fisica </a:t>
            </a:r>
            <a:r>
              <a:rPr lang="it-IT" sz="3600" b="1" dirty="0" smtClean="0"/>
              <a:t>dell’atmosfera    </a:t>
            </a:r>
            <a:r>
              <a:rPr lang="it-IT" sz="3600" b="1" dirty="0"/>
              <a:t>e sfide operative per la meteorologia</a:t>
            </a:r>
            <a:r>
              <a:rPr lang="it-IT" b="1" dirty="0"/>
              <a:t>.</a:t>
            </a:r>
            <a:endParaRPr lang="it-IT" dirty="0"/>
          </a:p>
          <a:p>
            <a:pPr algn="ctr"/>
            <a:r>
              <a:rPr lang="it-IT" dirty="0"/>
              <a:t> </a:t>
            </a:r>
          </a:p>
          <a:p>
            <a:pPr algn="ctr"/>
            <a:r>
              <a:rPr lang="it-IT" dirty="0"/>
              <a:t> </a:t>
            </a:r>
          </a:p>
          <a:p>
            <a:pPr algn="ctr"/>
            <a:r>
              <a:rPr lang="it-IT" b="1" dirty="0"/>
              <a:t>Dino Zardi</a:t>
            </a:r>
            <a:endParaRPr lang="it-IT" dirty="0"/>
          </a:p>
          <a:p>
            <a:pPr algn="ctr"/>
            <a:r>
              <a:rPr lang="it-IT" dirty="0"/>
              <a:t>Gruppo di fisica dell’atmosfera,</a:t>
            </a:r>
          </a:p>
          <a:p>
            <a:pPr algn="ctr"/>
            <a:r>
              <a:rPr lang="it-IT" dirty="0"/>
              <a:t>DICAM, Università di Trento </a:t>
            </a:r>
          </a:p>
        </p:txBody>
      </p:sp>
    </p:spTree>
    <p:extLst>
      <p:ext uri="{BB962C8B-B14F-4D97-AF65-F5344CB8AC3E}">
        <p14:creationId xmlns:p14="http://schemas.microsoft.com/office/powerpoint/2010/main" val="3974977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09600" y="1875656"/>
            <a:ext cx="8229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spcAft>
                <a:spcPts val="600"/>
              </a:spcAft>
              <a:defRPr/>
            </a:pPr>
            <a:r>
              <a:rPr lang="en-US" sz="2400" b="1" dirty="0">
                <a:latin typeface="Arial" charset="0"/>
                <a:ea typeface="ＭＳ Ｐゴシック" charset="0"/>
              </a:rPr>
              <a:t>Key factors</a:t>
            </a:r>
          </a:p>
          <a:p>
            <a:pPr marL="644525" lvl="2" indent="274638">
              <a:spcBef>
                <a:spcPct val="20000"/>
              </a:spcBef>
              <a:spcAft>
                <a:spcPts val="600"/>
              </a:spcAft>
              <a:defRPr/>
            </a:pPr>
            <a:r>
              <a:rPr lang="en-US" sz="2400" dirty="0">
                <a:latin typeface="Arial" charset="0"/>
                <a:ea typeface="ＭＳ Ｐゴシック" charset="0"/>
              </a:rPr>
              <a:t>Wind speed</a:t>
            </a:r>
          </a:p>
          <a:p>
            <a:pPr marL="644525" lvl="2" indent="274638">
              <a:spcBef>
                <a:spcPct val="20000"/>
              </a:spcBef>
              <a:spcAft>
                <a:spcPts val="600"/>
              </a:spcAft>
              <a:defRPr/>
            </a:pPr>
            <a:r>
              <a:rPr lang="en-US" sz="2400" dirty="0">
                <a:latin typeface="Arial" charset="0"/>
                <a:ea typeface="ＭＳ Ｐゴシック" charset="0"/>
              </a:rPr>
              <a:t>Topography shape (in particular height and length)</a:t>
            </a:r>
          </a:p>
          <a:p>
            <a:pPr marL="644525" lvl="2" indent="274638">
              <a:spcBef>
                <a:spcPct val="20000"/>
              </a:spcBef>
              <a:spcAft>
                <a:spcPts val="600"/>
              </a:spcAft>
              <a:defRPr/>
            </a:pPr>
            <a:r>
              <a:rPr lang="en-US" sz="2400" dirty="0">
                <a:latin typeface="Arial" charset="0"/>
                <a:ea typeface="ＭＳ Ｐゴシック" charset="0"/>
              </a:rPr>
              <a:t>Stability (= gravity + stratification)</a:t>
            </a:r>
          </a:p>
          <a:p>
            <a:pPr marL="644525" lvl="2" indent="274638">
              <a:spcBef>
                <a:spcPct val="20000"/>
              </a:spcBef>
              <a:spcAft>
                <a:spcPts val="600"/>
              </a:spcAft>
              <a:defRPr/>
            </a:pPr>
            <a:r>
              <a:rPr lang="en-US" sz="2400" dirty="0">
                <a:latin typeface="Arial" charset="0"/>
                <a:ea typeface="ＭＳ Ｐゴシック" charset="0"/>
              </a:rPr>
              <a:t>Coriolis (large scale)</a:t>
            </a:r>
          </a:p>
          <a:p>
            <a:pPr>
              <a:spcBef>
                <a:spcPct val="20000"/>
              </a:spcBef>
              <a:spcAft>
                <a:spcPts val="600"/>
              </a:spcAft>
              <a:defRPr/>
            </a:pPr>
            <a:endParaRPr lang="en-US" sz="2400" dirty="0">
              <a:latin typeface="Arial" charset="0"/>
              <a:ea typeface="ＭＳ Ｐゴシック" charset="0"/>
            </a:endParaRPr>
          </a:p>
        </p:txBody>
      </p:sp>
      <p:sp>
        <p:nvSpPr>
          <p:cNvPr id="4100" name="Rectangle 4"/>
          <p:cNvSpPr>
            <a:spLocks noChangeArrowheads="1"/>
          </p:cNvSpPr>
          <p:nvPr/>
        </p:nvSpPr>
        <p:spPr bwMode="auto">
          <a:xfrm>
            <a:off x="304800" y="30480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it-IT" sz="3200" b="1" dirty="0" err="1">
                <a:latin typeface="Arial" charset="0"/>
                <a:ea typeface="ＭＳ Ｐゴシック" charset="0"/>
              </a:rPr>
              <a:t>Dynamically</a:t>
            </a:r>
            <a:r>
              <a:rPr lang="it-IT" sz="3200" b="1" dirty="0">
                <a:latin typeface="Arial" charset="0"/>
                <a:ea typeface="ＭＳ Ｐゴシック" charset="0"/>
              </a:rPr>
              <a:t> </a:t>
            </a:r>
            <a:r>
              <a:rPr lang="it-IT" sz="3200" b="1" dirty="0" err="1">
                <a:latin typeface="Arial" charset="0"/>
                <a:ea typeface="ＭＳ Ｐゴシック" charset="0"/>
              </a:rPr>
              <a:t>driven</a:t>
            </a:r>
            <a:r>
              <a:rPr lang="it-IT" sz="3200" b="1" dirty="0">
                <a:latin typeface="Arial" charset="0"/>
                <a:ea typeface="ＭＳ Ｐゴシック" charset="0"/>
              </a:rPr>
              <a:t> </a:t>
            </a:r>
            <a:r>
              <a:rPr lang="it-IT" sz="3200" b="1" dirty="0" err="1">
                <a:latin typeface="Arial" charset="0"/>
                <a:ea typeface="ＭＳ Ｐゴシック" charset="0"/>
              </a:rPr>
              <a:t>effects</a:t>
            </a:r>
            <a:endParaRPr lang="it-IT" sz="3200" b="1" dirty="0">
              <a:latin typeface="Arial" charset="0"/>
              <a:ea typeface="ＭＳ Ｐゴシック" charset="0"/>
            </a:endParaRPr>
          </a:p>
        </p:txBody>
      </p:sp>
    </p:spTree>
    <p:extLst>
      <p:ext uri="{BB962C8B-B14F-4D97-AF65-F5344CB8AC3E}">
        <p14:creationId xmlns:p14="http://schemas.microsoft.com/office/powerpoint/2010/main" val="2567756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Whiteman2000_Fig"/>
          <p:cNvPicPr>
            <a:picLocks noChangeAspect="1" noChangeArrowheads="1"/>
          </p:cNvPicPr>
          <p:nvPr/>
        </p:nvPicPr>
        <p:blipFill>
          <a:blip r:embed="rId2">
            <a:extLst>
              <a:ext uri="{28A0092B-C50C-407E-A947-70E740481C1C}">
                <a14:useLocalDpi xmlns:a14="http://schemas.microsoft.com/office/drawing/2010/main" val="0"/>
              </a:ext>
            </a:extLst>
          </a:blip>
          <a:srcRect r="39574"/>
          <a:stretch>
            <a:fillRect/>
          </a:stretch>
        </p:blipFill>
        <p:spPr bwMode="auto">
          <a:xfrm>
            <a:off x="2017713" y="1125538"/>
            <a:ext cx="4459287"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468313" y="5445125"/>
            <a:ext cx="8153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err="1">
                <a:latin typeface="Arial" charset="0"/>
                <a:ea typeface="ＭＳ Ｐゴシック" charset="0"/>
              </a:rPr>
              <a:t>Trapped</a:t>
            </a:r>
            <a:r>
              <a:rPr lang="it-IT" dirty="0">
                <a:latin typeface="Arial" charset="0"/>
                <a:ea typeface="ＭＳ Ｐゴシック" charset="0"/>
              </a:rPr>
              <a:t> lee </a:t>
            </a:r>
            <a:r>
              <a:rPr lang="it-IT" dirty="0" err="1">
                <a:latin typeface="Arial" charset="0"/>
                <a:ea typeface="ＭＳ Ｐゴシック" charset="0"/>
              </a:rPr>
              <a:t>waves</a:t>
            </a:r>
            <a:r>
              <a:rPr lang="it-IT" dirty="0">
                <a:latin typeface="Arial" charset="0"/>
                <a:ea typeface="ＭＳ Ｐゴシック" charset="0"/>
              </a:rPr>
              <a:t> </a:t>
            </a:r>
            <a:r>
              <a:rPr lang="it-IT" dirty="0" err="1">
                <a:latin typeface="Arial" charset="0"/>
                <a:ea typeface="ＭＳ Ｐゴシック" charset="0"/>
              </a:rPr>
              <a:t>reach</a:t>
            </a:r>
            <a:r>
              <a:rPr lang="it-IT" dirty="0">
                <a:latin typeface="Arial" charset="0"/>
                <a:ea typeface="ＭＳ Ｐゴシック" charset="0"/>
              </a:rPr>
              <a:t> </a:t>
            </a:r>
            <a:r>
              <a:rPr lang="it-IT" dirty="0" err="1">
                <a:latin typeface="Arial" charset="0"/>
                <a:ea typeface="ＭＳ Ｐゴシック" charset="0"/>
              </a:rPr>
              <a:t>their</a:t>
            </a:r>
            <a:r>
              <a:rPr lang="it-IT" dirty="0">
                <a:latin typeface="Arial" charset="0"/>
                <a:ea typeface="ＭＳ Ｐゴシック" charset="0"/>
              </a:rPr>
              <a:t> </a:t>
            </a:r>
            <a:r>
              <a:rPr lang="it-IT" dirty="0" err="1">
                <a:latin typeface="Arial" charset="0"/>
                <a:ea typeface="ＭＳ Ｐゴシック" charset="0"/>
              </a:rPr>
              <a:t>highest</a:t>
            </a:r>
            <a:r>
              <a:rPr lang="it-IT" dirty="0">
                <a:latin typeface="Arial" charset="0"/>
                <a:ea typeface="ＭＳ Ｐゴシック" charset="0"/>
              </a:rPr>
              <a:t> </a:t>
            </a:r>
            <a:r>
              <a:rPr lang="it-IT" dirty="0" err="1">
                <a:latin typeface="Arial" charset="0"/>
                <a:ea typeface="ＭＳ Ｐゴシック" charset="0"/>
              </a:rPr>
              <a:t>amplitudes</a:t>
            </a:r>
            <a:r>
              <a:rPr lang="it-IT" dirty="0">
                <a:latin typeface="Arial" charset="0"/>
                <a:ea typeface="ＭＳ Ｐゴシック" charset="0"/>
              </a:rPr>
              <a:t> in a </a:t>
            </a:r>
            <a:r>
              <a:rPr lang="it-IT" dirty="0" err="1">
                <a:latin typeface="Arial" charset="0"/>
                <a:ea typeface="ＭＳ Ｐゴシック" charset="0"/>
              </a:rPr>
              <a:t>confined</a:t>
            </a:r>
            <a:r>
              <a:rPr lang="it-IT" dirty="0">
                <a:latin typeface="Arial" charset="0"/>
                <a:ea typeface="ＭＳ Ｐゴシック" charset="0"/>
              </a:rPr>
              <a:t> </a:t>
            </a:r>
            <a:r>
              <a:rPr lang="it-IT" dirty="0" err="1">
                <a:latin typeface="Arial" charset="0"/>
                <a:ea typeface="ＭＳ Ｐゴシック" charset="0"/>
              </a:rPr>
              <a:t>layer</a:t>
            </a:r>
            <a:r>
              <a:rPr lang="it-IT" dirty="0">
                <a:latin typeface="Arial" charset="0"/>
                <a:ea typeface="ＭＳ Ｐゴシック" charset="0"/>
              </a:rPr>
              <a:t> on the lee side of the </a:t>
            </a:r>
            <a:r>
              <a:rPr lang="it-IT" dirty="0" err="1">
                <a:latin typeface="Arial" charset="0"/>
                <a:ea typeface="ＭＳ Ｐゴシック" charset="0"/>
              </a:rPr>
              <a:t>mountains</a:t>
            </a:r>
            <a:r>
              <a:rPr lang="it-IT" dirty="0">
                <a:latin typeface="Arial" charset="0"/>
                <a:ea typeface="ＭＳ Ｐゴシック" charset="0"/>
              </a:rPr>
              <a:t>. </a:t>
            </a:r>
            <a:r>
              <a:rPr lang="it-IT" dirty="0" err="1">
                <a:latin typeface="Arial" charset="0"/>
                <a:ea typeface="ＭＳ Ｐゴシック" charset="0"/>
              </a:rPr>
              <a:t>Regularly</a:t>
            </a:r>
            <a:r>
              <a:rPr lang="it-IT" dirty="0">
                <a:latin typeface="Arial" charset="0"/>
                <a:ea typeface="ＭＳ Ｐゴシック" charset="0"/>
              </a:rPr>
              <a:t> </a:t>
            </a:r>
            <a:r>
              <a:rPr lang="it-IT" dirty="0" err="1">
                <a:latin typeface="Arial" charset="0"/>
                <a:ea typeface="ＭＳ Ｐゴシック" charset="0"/>
              </a:rPr>
              <a:t>spaced</a:t>
            </a:r>
            <a:r>
              <a:rPr lang="it-IT" dirty="0">
                <a:latin typeface="Arial" charset="0"/>
                <a:ea typeface="ＭＳ Ｐゴシック" charset="0"/>
              </a:rPr>
              <a:t> </a:t>
            </a:r>
            <a:r>
              <a:rPr lang="it-IT" dirty="0" err="1">
                <a:latin typeface="Arial" charset="0"/>
                <a:ea typeface="ＭＳ Ｐゴシック" charset="0"/>
              </a:rPr>
              <a:t>low-altitude</a:t>
            </a:r>
            <a:r>
              <a:rPr lang="it-IT" dirty="0">
                <a:latin typeface="Arial" charset="0"/>
                <a:ea typeface="ＭＳ Ｐゴシック" charset="0"/>
              </a:rPr>
              <a:t> </a:t>
            </a:r>
            <a:r>
              <a:rPr lang="it-IT" dirty="0" err="1">
                <a:latin typeface="Arial" charset="0"/>
                <a:ea typeface="ＭＳ Ｐゴシック" charset="0"/>
              </a:rPr>
              <a:t>lenticular</a:t>
            </a:r>
            <a:r>
              <a:rPr lang="it-IT" dirty="0">
                <a:latin typeface="Arial" charset="0"/>
                <a:ea typeface="ＭＳ Ｐゴシック" charset="0"/>
              </a:rPr>
              <a:t> </a:t>
            </a:r>
            <a:r>
              <a:rPr lang="it-IT" dirty="0" err="1">
                <a:latin typeface="Arial" charset="0"/>
                <a:ea typeface="ＭＳ Ｐゴシック" charset="0"/>
              </a:rPr>
              <a:t>clouds</a:t>
            </a:r>
            <a:r>
              <a:rPr lang="it-IT" dirty="0">
                <a:latin typeface="Arial" charset="0"/>
                <a:ea typeface="ＭＳ Ｐゴシック" charset="0"/>
              </a:rPr>
              <a:t> are the best </a:t>
            </a:r>
            <a:r>
              <a:rPr lang="it-IT" dirty="0" err="1">
                <a:latin typeface="Arial" charset="0"/>
                <a:ea typeface="ＭＳ Ｐゴシック" charset="0"/>
              </a:rPr>
              <a:t>indicators</a:t>
            </a:r>
            <a:r>
              <a:rPr lang="it-IT" dirty="0">
                <a:latin typeface="Arial" charset="0"/>
                <a:ea typeface="ＭＳ Ｐゴシック" charset="0"/>
              </a:rPr>
              <a:t> of </a:t>
            </a:r>
            <a:r>
              <a:rPr lang="it-IT" dirty="0" err="1">
                <a:latin typeface="Arial" charset="0"/>
                <a:ea typeface="ＭＳ Ｐゴシック" charset="0"/>
              </a:rPr>
              <a:t>trapped</a:t>
            </a:r>
            <a:r>
              <a:rPr lang="it-IT" dirty="0">
                <a:latin typeface="Arial" charset="0"/>
                <a:ea typeface="ＭＳ Ｐゴシック" charset="0"/>
              </a:rPr>
              <a:t> lee </a:t>
            </a:r>
            <a:r>
              <a:rPr lang="it-IT" dirty="0" err="1">
                <a:latin typeface="Arial" charset="0"/>
                <a:ea typeface="ＭＳ Ｐゴシック" charset="0"/>
              </a:rPr>
              <a:t>waves</a:t>
            </a:r>
            <a:r>
              <a:rPr lang="it-IT" dirty="0">
                <a:latin typeface="Arial" charset="0"/>
                <a:ea typeface="ＭＳ Ｐゴシック" charset="0"/>
              </a:rPr>
              <a:t> (Whiteman 2000, </a:t>
            </a:r>
            <a:r>
              <a:rPr lang="it-IT" dirty="0" err="1">
                <a:latin typeface="Arial" charset="0"/>
                <a:ea typeface="ＭＳ Ｐゴシック" charset="0"/>
              </a:rPr>
              <a:t>adapted</a:t>
            </a:r>
            <a:r>
              <a:rPr lang="it-IT" dirty="0">
                <a:latin typeface="Arial" charset="0"/>
                <a:ea typeface="ＭＳ Ｐゴシック" charset="0"/>
              </a:rPr>
              <a:t> from </a:t>
            </a:r>
            <a:r>
              <a:rPr lang="it-IT" dirty="0" err="1" smtClean="0">
                <a:latin typeface="Arial" charset="0"/>
                <a:ea typeface="ＭＳ Ｐゴシック" charset="0"/>
              </a:rPr>
              <a:t>Carney</a:t>
            </a:r>
            <a:r>
              <a:rPr lang="it-IT" dirty="0" smtClean="0">
                <a:latin typeface="Arial" charset="0"/>
                <a:ea typeface="ＭＳ Ｐゴシック" charset="0"/>
              </a:rPr>
              <a:t> </a:t>
            </a:r>
            <a:r>
              <a:rPr lang="it-IT" i="1" dirty="0">
                <a:latin typeface="Arial" charset="0"/>
                <a:ea typeface="ＭＳ Ｐゴシック" charset="0"/>
              </a:rPr>
              <a:t>et al.</a:t>
            </a:r>
            <a:r>
              <a:rPr lang="it-IT" dirty="0">
                <a:latin typeface="Arial" charset="0"/>
                <a:ea typeface="ＭＳ Ｐゴシック" charset="0"/>
              </a:rPr>
              <a:t> 1996).</a:t>
            </a:r>
          </a:p>
        </p:txBody>
      </p:sp>
      <p:sp>
        <p:nvSpPr>
          <p:cNvPr id="29704" name="Rectangle 8"/>
          <p:cNvSpPr>
            <a:spLocks noGrp="1" noChangeArrowheads="1"/>
          </p:cNvSpPr>
          <p:nvPr>
            <p:ph type="title"/>
          </p:nvPr>
        </p:nvSpPr>
        <p:spPr>
          <a:xfrm>
            <a:off x="304800" y="304800"/>
            <a:ext cx="8229600" cy="792163"/>
          </a:xfrm>
        </p:spPr>
        <p:txBody>
          <a:bodyPr/>
          <a:lstStyle/>
          <a:p>
            <a:pPr algn="l" eaLnBrk="1" hangingPunct="1">
              <a:defRPr/>
            </a:pPr>
            <a:r>
              <a:rPr lang="it-IT" sz="2400" b="1" smtClean="0"/>
              <a:t>Trapped mountain waves</a:t>
            </a:r>
          </a:p>
        </p:txBody>
      </p:sp>
    </p:spTree>
    <p:extLst>
      <p:ext uri="{BB962C8B-B14F-4D97-AF65-F5344CB8AC3E}">
        <p14:creationId xmlns:p14="http://schemas.microsoft.com/office/powerpoint/2010/main" val="595760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304800"/>
            <a:ext cx="8229600" cy="792163"/>
          </a:xfrm>
        </p:spPr>
        <p:txBody>
          <a:bodyPr/>
          <a:lstStyle/>
          <a:p>
            <a:pPr algn="l" eaLnBrk="1" hangingPunct="1">
              <a:defRPr/>
            </a:pPr>
            <a:r>
              <a:rPr lang="it-IT" sz="2400" b="1" smtClean="0"/>
              <a:t>Vertically propagating mountain waves</a:t>
            </a:r>
          </a:p>
        </p:txBody>
      </p:sp>
      <p:pic>
        <p:nvPicPr>
          <p:cNvPr id="36866" name="Picture 5" descr="Whiteman2000_Fig"/>
          <p:cNvPicPr>
            <a:picLocks noChangeAspect="1" noChangeArrowheads="1"/>
          </p:cNvPicPr>
          <p:nvPr/>
        </p:nvPicPr>
        <p:blipFill>
          <a:blip r:embed="rId2">
            <a:extLst>
              <a:ext uri="{28A0092B-C50C-407E-A947-70E740481C1C}">
                <a14:useLocalDpi xmlns:a14="http://schemas.microsoft.com/office/drawing/2010/main" val="0"/>
              </a:ext>
            </a:extLst>
          </a:blip>
          <a:srcRect r="38202"/>
          <a:stretch>
            <a:fillRect/>
          </a:stretch>
        </p:blipFill>
        <p:spPr bwMode="auto">
          <a:xfrm>
            <a:off x="2117725" y="1112838"/>
            <a:ext cx="44577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p:cNvSpPr txBox="1">
            <a:spLocks noChangeArrowheads="1"/>
          </p:cNvSpPr>
          <p:nvPr/>
        </p:nvSpPr>
        <p:spPr bwMode="auto">
          <a:xfrm>
            <a:off x="457200" y="5354638"/>
            <a:ext cx="81534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err="1">
                <a:latin typeface="Arial" charset="0"/>
                <a:ea typeface="ＭＳ Ｐゴシック" charset="0"/>
              </a:rPr>
              <a:t>Vertically</a:t>
            </a:r>
            <a:r>
              <a:rPr lang="it-IT" dirty="0">
                <a:latin typeface="Arial" charset="0"/>
                <a:ea typeface="ＭＳ Ｐゴシック" charset="0"/>
              </a:rPr>
              <a:t> </a:t>
            </a:r>
            <a:r>
              <a:rPr lang="it-IT" dirty="0" err="1">
                <a:latin typeface="Arial" charset="0"/>
                <a:ea typeface="ＭＳ Ｐゴシック" charset="0"/>
              </a:rPr>
              <a:t>propagating</a:t>
            </a:r>
            <a:r>
              <a:rPr lang="it-IT" dirty="0">
                <a:latin typeface="Arial" charset="0"/>
                <a:ea typeface="ＭＳ Ｐゴシック" charset="0"/>
              </a:rPr>
              <a:t> mountain </a:t>
            </a:r>
            <a:r>
              <a:rPr lang="it-IT" dirty="0" err="1">
                <a:latin typeface="Arial" charset="0"/>
                <a:ea typeface="ＭＳ Ｐゴシック" charset="0"/>
              </a:rPr>
              <a:t>waves</a:t>
            </a:r>
            <a:r>
              <a:rPr lang="it-IT" dirty="0">
                <a:latin typeface="Arial" charset="0"/>
                <a:ea typeface="ＭＳ Ｐゴシック" charset="0"/>
              </a:rPr>
              <a:t> </a:t>
            </a:r>
            <a:r>
              <a:rPr lang="it-IT" dirty="0" err="1">
                <a:latin typeface="Arial" charset="0"/>
                <a:ea typeface="ＭＳ Ｐゴシック" charset="0"/>
              </a:rPr>
              <a:t>have</a:t>
            </a:r>
            <a:r>
              <a:rPr lang="it-IT" dirty="0">
                <a:latin typeface="Arial" charset="0"/>
                <a:ea typeface="ＭＳ Ｐゴシック" charset="0"/>
              </a:rPr>
              <a:t> </a:t>
            </a:r>
            <a:r>
              <a:rPr lang="it-IT" dirty="0" err="1">
                <a:latin typeface="Arial" charset="0"/>
                <a:ea typeface="ＭＳ Ｐゴシック" charset="0"/>
              </a:rPr>
              <a:t>their</a:t>
            </a:r>
            <a:r>
              <a:rPr lang="it-IT" dirty="0">
                <a:latin typeface="Arial" charset="0"/>
                <a:ea typeface="ＭＳ Ｐゴシック" charset="0"/>
              </a:rPr>
              <a:t> </a:t>
            </a:r>
            <a:r>
              <a:rPr lang="it-IT" dirty="0" err="1">
                <a:latin typeface="Arial" charset="0"/>
                <a:ea typeface="ＭＳ Ｐゴシック" charset="0"/>
              </a:rPr>
              <a:t>highest</a:t>
            </a:r>
            <a:r>
              <a:rPr lang="it-IT" dirty="0">
                <a:latin typeface="Arial" charset="0"/>
                <a:ea typeface="ＭＳ Ｐゴシック" charset="0"/>
              </a:rPr>
              <a:t> </a:t>
            </a:r>
            <a:r>
              <a:rPr lang="it-IT" dirty="0" err="1">
                <a:latin typeface="Arial" charset="0"/>
                <a:ea typeface="ＭＳ Ｐゴシック" charset="0"/>
              </a:rPr>
              <a:t>amplitudes</a:t>
            </a:r>
            <a:r>
              <a:rPr lang="it-IT" dirty="0">
                <a:latin typeface="Arial" charset="0"/>
                <a:ea typeface="ＭＳ Ｐゴシック" charset="0"/>
              </a:rPr>
              <a:t> </a:t>
            </a:r>
            <a:r>
              <a:rPr lang="it-IT" dirty="0" err="1">
                <a:latin typeface="Arial" charset="0"/>
                <a:ea typeface="ＭＳ Ｐゴシック" charset="0"/>
              </a:rPr>
              <a:t>well</a:t>
            </a:r>
            <a:r>
              <a:rPr lang="it-IT" dirty="0">
                <a:latin typeface="Arial" charset="0"/>
                <a:ea typeface="ＭＳ Ｐゴシック" charset="0"/>
              </a:rPr>
              <a:t> </a:t>
            </a:r>
            <a:r>
              <a:rPr lang="it-IT" dirty="0" err="1">
                <a:latin typeface="Arial" charset="0"/>
                <a:ea typeface="ＭＳ Ｐゴシック" charset="0"/>
              </a:rPr>
              <a:t>above</a:t>
            </a:r>
            <a:r>
              <a:rPr lang="it-IT" dirty="0">
                <a:latin typeface="Arial" charset="0"/>
                <a:ea typeface="ＭＳ Ｐゴシック" charset="0"/>
              </a:rPr>
              <a:t> the </a:t>
            </a:r>
            <a:r>
              <a:rPr lang="it-IT" dirty="0" err="1">
                <a:latin typeface="Arial" charset="0"/>
                <a:ea typeface="ＭＳ Ｐゴシック" charset="0"/>
              </a:rPr>
              <a:t>mountains</a:t>
            </a:r>
            <a:r>
              <a:rPr lang="it-IT" dirty="0">
                <a:latin typeface="Arial" charset="0"/>
                <a:ea typeface="ＭＳ Ｐゴシック" charset="0"/>
              </a:rPr>
              <a:t>. High </a:t>
            </a:r>
            <a:r>
              <a:rPr lang="it-IT" dirty="0" err="1">
                <a:latin typeface="Arial" charset="0"/>
                <a:ea typeface="ＭＳ Ｐゴシック" charset="0"/>
              </a:rPr>
              <a:t>lenticular</a:t>
            </a:r>
            <a:r>
              <a:rPr lang="it-IT" dirty="0">
                <a:latin typeface="Arial" charset="0"/>
                <a:ea typeface="ＭＳ Ｐゴシック" charset="0"/>
              </a:rPr>
              <a:t> </a:t>
            </a:r>
            <a:r>
              <a:rPr lang="it-IT" dirty="0" err="1">
                <a:latin typeface="Arial" charset="0"/>
                <a:ea typeface="ＭＳ Ｐゴシック" charset="0"/>
              </a:rPr>
              <a:t>clouds</a:t>
            </a:r>
            <a:r>
              <a:rPr lang="it-IT" dirty="0">
                <a:latin typeface="Arial" charset="0"/>
                <a:ea typeface="ＭＳ Ｐゴシック" charset="0"/>
              </a:rPr>
              <a:t> are </a:t>
            </a:r>
            <a:r>
              <a:rPr lang="it-IT" dirty="0" err="1">
                <a:latin typeface="Arial" charset="0"/>
                <a:ea typeface="ＭＳ Ｐゴシック" charset="0"/>
              </a:rPr>
              <a:t>often</a:t>
            </a:r>
            <a:r>
              <a:rPr lang="it-IT" dirty="0">
                <a:latin typeface="Arial" charset="0"/>
                <a:ea typeface="ＭＳ Ｐゴシック" charset="0"/>
              </a:rPr>
              <a:t> </a:t>
            </a:r>
            <a:r>
              <a:rPr lang="it-IT" dirty="0" err="1">
                <a:latin typeface="Arial" charset="0"/>
                <a:ea typeface="ＭＳ Ｐゴシック" charset="0"/>
              </a:rPr>
              <a:t>indicators</a:t>
            </a:r>
            <a:r>
              <a:rPr lang="it-IT" dirty="0">
                <a:latin typeface="Arial" charset="0"/>
                <a:ea typeface="ＭＳ Ｐゴシック" charset="0"/>
              </a:rPr>
              <a:t> of </a:t>
            </a:r>
            <a:r>
              <a:rPr lang="it-IT" dirty="0" err="1">
                <a:latin typeface="Arial" charset="0"/>
                <a:ea typeface="ＭＳ Ｐゴシック" charset="0"/>
              </a:rPr>
              <a:t>these</a:t>
            </a:r>
            <a:r>
              <a:rPr lang="it-IT" dirty="0">
                <a:latin typeface="Arial" charset="0"/>
                <a:ea typeface="ＭＳ Ｐゴシック" charset="0"/>
              </a:rPr>
              <a:t> </a:t>
            </a:r>
            <a:r>
              <a:rPr lang="it-IT" dirty="0" err="1">
                <a:latin typeface="Arial" charset="0"/>
                <a:ea typeface="ＭＳ Ｐゴシック" charset="0"/>
              </a:rPr>
              <a:t>waves</a:t>
            </a:r>
            <a:r>
              <a:rPr lang="it-IT" dirty="0">
                <a:latin typeface="Arial" charset="0"/>
                <a:ea typeface="ＭＳ Ｐゴシック" charset="0"/>
              </a:rPr>
              <a:t> (Whiteman 2000, </a:t>
            </a:r>
            <a:r>
              <a:rPr lang="it-IT" dirty="0" err="1">
                <a:latin typeface="Arial" charset="0"/>
                <a:ea typeface="ＭＳ Ｐゴシック" charset="0"/>
              </a:rPr>
              <a:t>adapted</a:t>
            </a:r>
            <a:r>
              <a:rPr lang="it-IT" dirty="0">
                <a:latin typeface="Arial" charset="0"/>
                <a:ea typeface="ＭＳ Ｐゴシック" charset="0"/>
              </a:rPr>
              <a:t> from </a:t>
            </a:r>
            <a:r>
              <a:rPr lang="it-IT" dirty="0" err="1" smtClean="0">
                <a:latin typeface="Arial" charset="0"/>
                <a:ea typeface="ＭＳ Ｐゴシック" charset="0"/>
              </a:rPr>
              <a:t>Carney</a:t>
            </a:r>
            <a:r>
              <a:rPr lang="it-IT" dirty="0" smtClean="0">
                <a:latin typeface="Arial" charset="0"/>
                <a:ea typeface="ＭＳ Ｐゴシック" charset="0"/>
              </a:rPr>
              <a:t> </a:t>
            </a:r>
            <a:r>
              <a:rPr lang="it-IT" i="1" dirty="0">
                <a:latin typeface="Arial" charset="0"/>
                <a:ea typeface="ＭＳ Ｐゴシック" charset="0"/>
              </a:rPr>
              <a:t>et al.</a:t>
            </a:r>
            <a:r>
              <a:rPr lang="it-IT" dirty="0">
                <a:latin typeface="Arial" charset="0"/>
                <a:ea typeface="ＭＳ Ｐゴシック" charset="0"/>
              </a:rPr>
              <a:t> 1996).</a:t>
            </a:r>
          </a:p>
        </p:txBody>
      </p:sp>
    </p:spTree>
    <p:extLst>
      <p:ext uri="{BB962C8B-B14F-4D97-AF65-F5344CB8AC3E}">
        <p14:creationId xmlns:p14="http://schemas.microsoft.com/office/powerpoint/2010/main" val="3251041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whiteman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692150"/>
            <a:ext cx="49688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323850" y="5229225"/>
            <a:ext cx="844073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err="1">
                <a:latin typeface="Arial" charset="0"/>
                <a:ea typeface="ＭＳ Ｐゴシック" charset="0"/>
              </a:rPr>
              <a:t>Hydraulic</a:t>
            </a:r>
            <a:r>
              <a:rPr lang="it-IT" dirty="0">
                <a:latin typeface="Arial" charset="0"/>
                <a:ea typeface="ＭＳ Ｐゴシック" charset="0"/>
              </a:rPr>
              <a:t> flow </a:t>
            </a:r>
            <a:r>
              <a:rPr lang="it-IT" dirty="0" err="1">
                <a:latin typeface="Arial" charset="0"/>
                <a:ea typeface="ＭＳ Ｐゴシック" charset="0"/>
              </a:rPr>
              <a:t>produces</a:t>
            </a:r>
            <a:r>
              <a:rPr lang="it-IT" dirty="0">
                <a:latin typeface="Arial" charset="0"/>
                <a:ea typeface="ＭＳ Ｐゴシック" charset="0"/>
              </a:rPr>
              <a:t> a </a:t>
            </a:r>
            <a:r>
              <a:rPr lang="it-IT" dirty="0" err="1">
                <a:latin typeface="Arial" charset="0"/>
                <a:ea typeface="ＭＳ Ｐゴシック" charset="0"/>
              </a:rPr>
              <a:t>distinctive</a:t>
            </a:r>
            <a:r>
              <a:rPr lang="it-IT" dirty="0">
                <a:latin typeface="Arial" charset="0"/>
                <a:ea typeface="ＭＳ Ｐゴシック" charset="0"/>
              </a:rPr>
              <a:t> flow pattern in the lee of a mountain </a:t>
            </a:r>
            <a:r>
              <a:rPr lang="it-IT" dirty="0" err="1">
                <a:latin typeface="Arial" charset="0"/>
                <a:ea typeface="ＭＳ Ｐゴシック" charset="0"/>
              </a:rPr>
              <a:t>barrier</a:t>
            </a:r>
            <a:r>
              <a:rPr lang="it-IT" dirty="0">
                <a:latin typeface="Arial" charset="0"/>
                <a:ea typeface="ＭＳ Ｐゴシック" charset="0"/>
              </a:rPr>
              <a:t> </a:t>
            </a:r>
            <a:r>
              <a:rPr lang="it-IT" dirty="0" err="1">
                <a:latin typeface="Arial" charset="0"/>
                <a:ea typeface="ＭＳ Ｐゴシック" charset="0"/>
              </a:rPr>
              <a:t>that</a:t>
            </a:r>
            <a:r>
              <a:rPr lang="it-IT" dirty="0">
                <a:latin typeface="Arial" charset="0"/>
                <a:ea typeface="ＭＳ Ｐゴシック" charset="0"/>
              </a:rPr>
              <a:t> </a:t>
            </a:r>
            <a:r>
              <a:rPr lang="it-IT" dirty="0" err="1">
                <a:latin typeface="Arial" charset="0"/>
                <a:ea typeface="ＭＳ Ｐゴシック" charset="0"/>
              </a:rPr>
              <a:t>is</a:t>
            </a:r>
            <a:r>
              <a:rPr lang="it-IT" dirty="0">
                <a:latin typeface="Arial" charset="0"/>
                <a:ea typeface="ＭＳ Ｐゴシック" charset="0"/>
              </a:rPr>
              <a:t> </a:t>
            </a:r>
            <a:r>
              <a:rPr lang="it-IT" dirty="0" err="1">
                <a:latin typeface="Arial" charset="0"/>
                <a:ea typeface="ＭＳ Ｐゴシック" charset="0"/>
              </a:rPr>
              <a:t>characterised</a:t>
            </a:r>
            <a:r>
              <a:rPr lang="it-IT" dirty="0">
                <a:latin typeface="Arial" charset="0"/>
                <a:ea typeface="ＭＳ Ｐゴシック" charset="0"/>
              </a:rPr>
              <a:t> by a </a:t>
            </a:r>
            <a:r>
              <a:rPr lang="it-IT" dirty="0" err="1">
                <a:latin typeface="Arial" charset="0"/>
                <a:ea typeface="ＭＳ Ｐゴシック" charset="0"/>
              </a:rPr>
              <a:t>region</a:t>
            </a:r>
            <a:r>
              <a:rPr lang="it-IT" dirty="0">
                <a:latin typeface="Arial" charset="0"/>
                <a:ea typeface="ＭＳ Ｐゴシック" charset="0"/>
              </a:rPr>
              <a:t> of </a:t>
            </a:r>
            <a:r>
              <a:rPr lang="it-IT" dirty="0" err="1">
                <a:latin typeface="Arial" charset="0"/>
                <a:ea typeface="ＭＳ Ｐゴシック" charset="0"/>
              </a:rPr>
              <a:t>wave</a:t>
            </a:r>
            <a:r>
              <a:rPr lang="it-IT" dirty="0">
                <a:latin typeface="Arial" charset="0"/>
                <a:ea typeface="ＭＳ Ｐゴシック" charset="0"/>
              </a:rPr>
              <a:t>-breaking </a:t>
            </a:r>
            <a:r>
              <a:rPr lang="it-IT" dirty="0" err="1">
                <a:latin typeface="Arial" charset="0"/>
                <a:ea typeface="ＭＳ Ｐゴシック" charset="0"/>
              </a:rPr>
              <a:t>aloft</a:t>
            </a:r>
            <a:r>
              <a:rPr lang="it-IT" dirty="0">
                <a:latin typeface="Arial" charset="0"/>
                <a:ea typeface="ＭＳ Ｐゴシック" charset="0"/>
              </a:rPr>
              <a:t> and a </a:t>
            </a:r>
            <a:r>
              <a:rPr lang="it-IT" dirty="0" err="1">
                <a:latin typeface="Arial" charset="0"/>
                <a:ea typeface="ＭＳ Ｐゴシック" charset="0"/>
              </a:rPr>
              <a:t>sudden</a:t>
            </a:r>
            <a:r>
              <a:rPr lang="it-IT" dirty="0">
                <a:latin typeface="Arial" charset="0"/>
                <a:ea typeface="ＭＳ Ｐゴシック" charset="0"/>
              </a:rPr>
              <a:t> </a:t>
            </a:r>
            <a:r>
              <a:rPr lang="it-IT" dirty="0" err="1">
                <a:latin typeface="Arial" charset="0"/>
                <a:ea typeface="ＭＳ Ｐゴシック" charset="0"/>
              </a:rPr>
              <a:t>jump</a:t>
            </a:r>
            <a:r>
              <a:rPr lang="it-IT" dirty="0">
                <a:latin typeface="Arial" charset="0"/>
                <a:ea typeface="ＭＳ Ｐゴシック" charset="0"/>
              </a:rPr>
              <a:t> in the </a:t>
            </a:r>
            <a:r>
              <a:rPr lang="it-IT" dirty="0" err="1">
                <a:latin typeface="Arial" charset="0"/>
                <a:ea typeface="ＭＳ Ｐゴシック" charset="0"/>
              </a:rPr>
              <a:t>streamline</a:t>
            </a:r>
            <a:r>
              <a:rPr lang="it-IT" dirty="0">
                <a:latin typeface="Arial" charset="0"/>
                <a:ea typeface="ＭＳ Ｐゴシック" charset="0"/>
              </a:rPr>
              <a:t> pattern (</a:t>
            </a:r>
            <a:r>
              <a:rPr lang="it-IT" i="1" dirty="0" err="1">
                <a:latin typeface="Arial" charset="0"/>
                <a:ea typeface="ＭＳ Ｐゴシック" charset="0"/>
              </a:rPr>
              <a:t>hydraulic</a:t>
            </a:r>
            <a:r>
              <a:rPr lang="it-IT" i="1" dirty="0">
                <a:latin typeface="Arial" charset="0"/>
                <a:ea typeface="ＭＳ Ｐゴシック" charset="0"/>
              </a:rPr>
              <a:t> </a:t>
            </a:r>
            <a:r>
              <a:rPr lang="it-IT" i="1" dirty="0" err="1">
                <a:latin typeface="Arial" charset="0"/>
                <a:ea typeface="ＭＳ Ｐゴシック" charset="0"/>
              </a:rPr>
              <a:t>jump</a:t>
            </a:r>
            <a:r>
              <a:rPr lang="it-IT" dirty="0">
                <a:latin typeface="Arial" charset="0"/>
                <a:ea typeface="ＭＳ Ｐゴシック" charset="0"/>
              </a:rPr>
              <a:t>) </a:t>
            </a:r>
            <a:r>
              <a:rPr lang="it-IT" dirty="0" err="1">
                <a:latin typeface="Arial" charset="0"/>
                <a:ea typeface="ＭＳ Ｐゴシック" charset="0"/>
              </a:rPr>
              <a:t>downwind</a:t>
            </a:r>
            <a:r>
              <a:rPr lang="it-IT" dirty="0">
                <a:latin typeface="Arial" charset="0"/>
                <a:ea typeface="ＭＳ Ｐゴシック" charset="0"/>
              </a:rPr>
              <a:t> of the </a:t>
            </a:r>
            <a:r>
              <a:rPr lang="it-IT" dirty="0" err="1">
                <a:latin typeface="Arial" charset="0"/>
                <a:ea typeface="ＭＳ Ｐゴシック" charset="0"/>
              </a:rPr>
              <a:t>barrier</a:t>
            </a:r>
            <a:r>
              <a:rPr lang="it-IT" dirty="0">
                <a:latin typeface="Arial" charset="0"/>
                <a:ea typeface="ＭＳ Ｐゴシック" charset="0"/>
              </a:rPr>
              <a:t>. A </a:t>
            </a:r>
            <a:r>
              <a:rPr lang="it-IT" dirty="0" err="1">
                <a:latin typeface="Arial" charset="0"/>
                <a:ea typeface="ＭＳ Ｐゴシック" charset="0"/>
              </a:rPr>
              <a:t>turbulent</a:t>
            </a:r>
            <a:r>
              <a:rPr lang="it-IT" dirty="0">
                <a:latin typeface="Arial" charset="0"/>
                <a:ea typeface="ＭＳ Ｐゴシック" charset="0"/>
              </a:rPr>
              <a:t> </a:t>
            </a:r>
            <a:r>
              <a:rPr lang="it-IT" dirty="0" err="1">
                <a:latin typeface="Arial" charset="0"/>
                <a:ea typeface="ＭＳ Ｐゴシック" charset="0"/>
              </a:rPr>
              <a:t>rotor</a:t>
            </a:r>
            <a:r>
              <a:rPr lang="it-IT" dirty="0">
                <a:latin typeface="Arial" charset="0"/>
                <a:ea typeface="ＭＳ Ｐゴシック" charset="0"/>
              </a:rPr>
              <a:t> </a:t>
            </a:r>
            <a:r>
              <a:rPr lang="it-IT" dirty="0" err="1">
                <a:latin typeface="Arial" charset="0"/>
                <a:ea typeface="ＭＳ Ｐゴシック" charset="0"/>
              </a:rPr>
              <a:t>cloud</a:t>
            </a:r>
            <a:r>
              <a:rPr lang="it-IT" dirty="0">
                <a:latin typeface="Arial" charset="0"/>
                <a:ea typeface="ＭＳ Ｐゴシック" charset="0"/>
              </a:rPr>
              <a:t> </a:t>
            </a:r>
            <a:r>
              <a:rPr lang="it-IT" dirty="0" err="1">
                <a:latin typeface="Arial" charset="0"/>
                <a:ea typeface="ＭＳ Ｐゴシック" charset="0"/>
              </a:rPr>
              <a:t>may</a:t>
            </a:r>
            <a:r>
              <a:rPr lang="it-IT" dirty="0">
                <a:latin typeface="Arial" charset="0"/>
                <a:ea typeface="ＭＳ Ｐゴシック" charset="0"/>
              </a:rPr>
              <a:t> </a:t>
            </a:r>
            <a:r>
              <a:rPr lang="it-IT" dirty="0" err="1">
                <a:latin typeface="Arial" charset="0"/>
                <a:ea typeface="ＭＳ Ｐゴシック" charset="0"/>
              </a:rPr>
              <a:t>form</a:t>
            </a:r>
            <a:r>
              <a:rPr lang="it-IT" dirty="0">
                <a:latin typeface="Arial" charset="0"/>
                <a:ea typeface="ＭＳ Ｐゴシック" charset="0"/>
              </a:rPr>
              <a:t> </a:t>
            </a:r>
            <a:r>
              <a:rPr lang="it-IT" dirty="0" err="1">
                <a:latin typeface="Arial" charset="0"/>
                <a:ea typeface="ＭＳ Ｐゴシック" charset="0"/>
              </a:rPr>
              <a:t>behind</a:t>
            </a:r>
            <a:r>
              <a:rPr lang="it-IT" dirty="0">
                <a:latin typeface="Arial" charset="0"/>
                <a:ea typeface="ＭＳ Ｐゴシック" charset="0"/>
              </a:rPr>
              <a:t> the </a:t>
            </a:r>
            <a:r>
              <a:rPr lang="it-IT" dirty="0" err="1">
                <a:latin typeface="Arial" charset="0"/>
                <a:ea typeface="ＭＳ Ｐゴシック" charset="0"/>
              </a:rPr>
              <a:t>hydraulic</a:t>
            </a:r>
            <a:r>
              <a:rPr lang="it-IT" dirty="0">
                <a:latin typeface="Arial" charset="0"/>
                <a:ea typeface="ＭＳ Ｐゴシック" charset="0"/>
              </a:rPr>
              <a:t> </a:t>
            </a:r>
            <a:r>
              <a:rPr lang="it-IT" dirty="0" err="1">
                <a:latin typeface="Arial" charset="0"/>
                <a:ea typeface="ＭＳ Ｐゴシック" charset="0"/>
              </a:rPr>
              <a:t>jump</a:t>
            </a:r>
            <a:r>
              <a:rPr lang="it-IT" dirty="0">
                <a:latin typeface="Arial" charset="0"/>
                <a:ea typeface="ＭＳ Ｐゴシック" charset="0"/>
              </a:rPr>
              <a:t>. </a:t>
            </a:r>
            <a:r>
              <a:rPr lang="it-IT" dirty="0" err="1">
                <a:latin typeface="Arial" charset="0"/>
                <a:ea typeface="ＭＳ Ｐゴシック" charset="0"/>
              </a:rPr>
              <a:t>Downslope</a:t>
            </a:r>
            <a:r>
              <a:rPr lang="it-IT" dirty="0">
                <a:latin typeface="Arial" charset="0"/>
                <a:ea typeface="ＭＳ Ｐゴシック" charset="0"/>
              </a:rPr>
              <a:t> </a:t>
            </a:r>
            <a:r>
              <a:rPr lang="it-IT" dirty="0" err="1">
                <a:latin typeface="Arial" charset="0"/>
                <a:ea typeface="ＭＳ Ｐゴシック" charset="0"/>
              </a:rPr>
              <a:t>windstorms</a:t>
            </a:r>
            <a:r>
              <a:rPr lang="it-IT" dirty="0">
                <a:latin typeface="Arial" charset="0"/>
                <a:ea typeface="ＭＳ Ｐゴシック" charset="0"/>
              </a:rPr>
              <a:t> </a:t>
            </a:r>
            <a:r>
              <a:rPr lang="it-IT" dirty="0" err="1">
                <a:latin typeface="Arial" charset="0"/>
                <a:ea typeface="ＭＳ Ｐゴシック" charset="0"/>
              </a:rPr>
              <a:t>may</a:t>
            </a:r>
            <a:r>
              <a:rPr lang="it-IT" dirty="0">
                <a:latin typeface="Arial" charset="0"/>
                <a:ea typeface="ＭＳ Ｐゴシック" charset="0"/>
              </a:rPr>
              <a:t> </a:t>
            </a:r>
            <a:r>
              <a:rPr lang="it-IT" dirty="0" err="1">
                <a:latin typeface="Arial" charset="0"/>
                <a:ea typeface="ＭＳ Ｐゴシック" charset="0"/>
              </a:rPr>
              <a:t>occur</a:t>
            </a:r>
            <a:r>
              <a:rPr lang="it-IT" dirty="0">
                <a:latin typeface="Arial" charset="0"/>
                <a:ea typeface="ＭＳ Ｐゴシック" charset="0"/>
              </a:rPr>
              <a:t> </a:t>
            </a:r>
            <a:r>
              <a:rPr lang="it-IT" dirty="0" err="1">
                <a:latin typeface="Arial" charset="0"/>
                <a:ea typeface="ＭＳ Ｐゴシック" charset="0"/>
              </a:rPr>
              <a:t>during</a:t>
            </a:r>
            <a:r>
              <a:rPr lang="it-IT" dirty="0">
                <a:latin typeface="Arial" charset="0"/>
                <a:ea typeface="ＭＳ Ｐゴシック" charset="0"/>
              </a:rPr>
              <a:t> </a:t>
            </a:r>
            <a:r>
              <a:rPr lang="it-IT" dirty="0" err="1">
                <a:latin typeface="Arial" charset="0"/>
                <a:ea typeface="ＭＳ Ｐゴシック" charset="0"/>
              </a:rPr>
              <a:t>hydraulic</a:t>
            </a:r>
            <a:r>
              <a:rPr lang="it-IT" dirty="0">
                <a:latin typeface="Arial" charset="0"/>
                <a:ea typeface="ＭＳ Ｐゴシック" charset="0"/>
              </a:rPr>
              <a:t> flow (Whiteman 2000, </a:t>
            </a:r>
            <a:r>
              <a:rPr lang="it-IT" dirty="0" err="1">
                <a:latin typeface="Arial" charset="0"/>
                <a:ea typeface="ＭＳ Ｐゴシック" charset="0"/>
              </a:rPr>
              <a:t>adapted</a:t>
            </a:r>
            <a:r>
              <a:rPr lang="it-IT" dirty="0">
                <a:latin typeface="Arial" charset="0"/>
                <a:ea typeface="ＭＳ Ｐゴシック" charset="0"/>
              </a:rPr>
              <a:t> from </a:t>
            </a:r>
            <a:r>
              <a:rPr lang="it-IT" dirty="0" err="1" smtClean="0">
                <a:latin typeface="Arial" charset="0"/>
                <a:ea typeface="ＭＳ Ｐゴシック" charset="0"/>
              </a:rPr>
              <a:t>Carney</a:t>
            </a:r>
            <a:r>
              <a:rPr lang="it-IT" dirty="0" smtClean="0">
                <a:latin typeface="Arial" charset="0"/>
                <a:ea typeface="ＭＳ Ｐゴシック" charset="0"/>
              </a:rPr>
              <a:t> </a:t>
            </a:r>
            <a:r>
              <a:rPr lang="it-IT" i="1" dirty="0">
                <a:latin typeface="Arial" charset="0"/>
                <a:ea typeface="ＭＳ Ｐゴシック" charset="0"/>
              </a:rPr>
              <a:t>et al.</a:t>
            </a:r>
            <a:r>
              <a:rPr lang="it-IT" dirty="0">
                <a:latin typeface="Arial" charset="0"/>
                <a:ea typeface="ＭＳ Ｐゴシック" charset="0"/>
              </a:rPr>
              <a:t> 1996).</a:t>
            </a:r>
          </a:p>
        </p:txBody>
      </p:sp>
      <p:sp>
        <p:nvSpPr>
          <p:cNvPr id="13316" name="Rectangle 4"/>
          <p:cNvSpPr>
            <a:spLocks noChangeArrowheads="1"/>
          </p:cNvSpPr>
          <p:nvPr/>
        </p:nvSpPr>
        <p:spPr bwMode="auto">
          <a:xfrm>
            <a:off x="304800" y="30480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it-IT" sz="2400" b="1">
                <a:solidFill>
                  <a:schemeClr val="tx2"/>
                </a:solidFill>
                <a:latin typeface="Arial" charset="0"/>
                <a:ea typeface="ＭＳ Ｐゴシック" charset="0"/>
              </a:rPr>
              <a:t>Downslope windstorms</a:t>
            </a:r>
          </a:p>
        </p:txBody>
      </p:sp>
    </p:spTree>
    <p:extLst>
      <p:ext uri="{BB962C8B-B14F-4D97-AF65-F5344CB8AC3E}">
        <p14:creationId xmlns:p14="http://schemas.microsoft.com/office/powerpoint/2010/main" val="3052077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04800" y="30480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it-IT" sz="2400" b="1">
                <a:solidFill>
                  <a:schemeClr val="tx2"/>
                </a:solidFill>
                <a:latin typeface="Arial" charset="0"/>
                <a:ea typeface="ＭＳ Ｐゴシック" charset="0"/>
              </a:rPr>
              <a:t>Rotors</a:t>
            </a:r>
          </a:p>
        </p:txBody>
      </p:sp>
      <p:pic>
        <p:nvPicPr>
          <p:cNvPr id="39938" name="Picture 3" descr="Sierra_Nevada_ro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52500"/>
            <a:ext cx="548640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228600" y="5176838"/>
            <a:ext cx="86868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it-IT" altLang="it-IT" sz="1600" b="1"/>
              <a:t>A rotor cloud photographed by P-38 fighter pilot Robert Symons looking south along the eastern slope of the Sierra Nevada. Flow is from right to left. Dust is being swept up off the floor of the Owens Valley and lifted vertically into the rotor cloud on the left of the picture. Higher lee wave clouds are seen above and to the right of the rotor cloud, and a chinook wall cloud is visible over the crest of the Sierra Nevada at the right of the photo (Whiteman 2000, U. S. Air Force photo provided by R. A. Houze).</a:t>
            </a:r>
          </a:p>
        </p:txBody>
      </p:sp>
    </p:spTree>
    <p:extLst>
      <p:ext uri="{BB962C8B-B14F-4D97-AF65-F5344CB8AC3E}">
        <p14:creationId xmlns:p14="http://schemas.microsoft.com/office/powerpoint/2010/main" val="1042039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724006" y="1412775"/>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it-IT" altLang="it-IT" sz="2400" b="1" dirty="0" err="1" smtClean="0"/>
              <a:t>Key</a:t>
            </a:r>
            <a:r>
              <a:rPr lang="it-IT" altLang="it-IT" sz="2400" b="1" dirty="0" smtClean="0"/>
              <a:t> </a:t>
            </a:r>
            <a:r>
              <a:rPr lang="it-IT" altLang="it-IT" sz="2400" b="1" dirty="0" err="1" smtClean="0"/>
              <a:t>factors</a:t>
            </a:r>
            <a:endParaRPr lang="it-IT" altLang="it-IT" sz="2400" b="1" dirty="0"/>
          </a:p>
        </p:txBody>
      </p:sp>
      <p:sp>
        <p:nvSpPr>
          <p:cNvPr id="3075" name="Rectangle 3"/>
          <p:cNvSpPr>
            <a:spLocks noChangeArrowheads="1"/>
          </p:cNvSpPr>
          <p:nvPr/>
        </p:nvSpPr>
        <p:spPr bwMode="auto">
          <a:xfrm>
            <a:off x="743743" y="2345309"/>
            <a:ext cx="8076729"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990600" indent="-533400" eaLnBrk="0" hangingPunct="0">
              <a:spcBef>
                <a:spcPct val="20000"/>
              </a:spcBef>
              <a:buChar char="–"/>
              <a:defRPr sz="2800">
                <a:solidFill>
                  <a:schemeClr val="tx1"/>
                </a:solidFill>
                <a:latin typeface="Arial" pitchFamily="34" charset="0"/>
              </a:defRPr>
            </a:lvl2pPr>
            <a:lvl3pPr marL="1376363" indent="-457200" eaLnBrk="0" hangingPunct="0">
              <a:spcBef>
                <a:spcPct val="20000"/>
              </a:spcBef>
              <a:buChar char="•"/>
              <a:defRPr sz="2400">
                <a:solidFill>
                  <a:schemeClr val="tx1"/>
                </a:solidFill>
                <a:latin typeface="Arial" pitchFamily="34" charset="0"/>
              </a:defRPr>
            </a:lvl3pPr>
            <a:lvl4pPr marL="1752600" indent="-381000" eaLnBrk="0" hangingPunct="0">
              <a:spcBef>
                <a:spcPct val="20000"/>
              </a:spcBef>
              <a:buChar char="–"/>
              <a:defRPr sz="2000">
                <a:solidFill>
                  <a:schemeClr val="tx1"/>
                </a:solidFill>
                <a:latin typeface="Arial" pitchFamily="34" charset="0"/>
              </a:defRPr>
            </a:lvl4pPr>
            <a:lvl5pPr marL="2209800" indent="-381000" eaLnBrk="0" hangingPunct="0">
              <a:spcBef>
                <a:spcPct val="20000"/>
              </a:spcBef>
              <a:buChar char="»"/>
              <a:defRPr sz="2000">
                <a:solidFill>
                  <a:schemeClr val="tx1"/>
                </a:solidFill>
                <a:latin typeface="Arial" pitchFamily="34" charset="0"/>
              </a:defRPr>
            </a:lvl5pPr>
            <a:lvl6pPr marL="2667000" indent="-381000" eaLnBrk="0" fontAlgn="base" hangingPunct="0">
              <a:spcBef>
                <a:spcPct val="20000"/>
              </a:spcBef>
              <a:spcAft>
                <a:spcPct val="0"/>
              </a:spcAft>
              <a:buChar char="»"/>
              <a:defRPr sz="2000">
                <a:solidFill>
                  <a:schemeClr val="tx1"/>
                </a:solidFill>
                <a:latin typeface="Arial" pitchFamily="34" charset="0"/>
              </a:defRPr>
            </a:lvl6pPr>
            <a:lvl7pPr marL="3124200" indent="-381000" eaLnBrk="0" fontAlgn="base" hangingPunct="0">
              <a:spcBef>
                <a:spcPct val="20000"/>
              </a:spcBef>
              <a:spcAft>
                <a:spcPct val="0"/>
              </a:spcAft>
              <a:buChar char="»"/>
              <a:defRPr sz="2000">
                <a:solidFill>
                  <a:schemeClr val="tx1"/>
                </a:solidFill>
                <a:latin typeface="Arial" pitchFamily="34" charset="0"/>
              </a:defRPr>
            </a:lvl7pPr>
            <a:lvl8pPr marL="3581400" indent="-381000" eaLnBrk="0" fontAlgn="base" hangingPunct="0">
              <a:spcBef>
                <a:spcPct val="20000"/>
              </a:spcBef>
              <a:spcAft>
                <a:spcPct val="0"/>
              </a:spcAft>
              <a:buChar char="»"/>
              <a:defRPr sz="2000">
                <a:solidFill>
                  <a:schemeClr val="tx1"/>
                </a:solidFill>
                <a:latin typeface="Arial" pitchFamily="34" charset="0"/>
              </a:defRPr>
            </a:lvl8pPr>
            <a:lvl9pPr marL="4038600" indent="-3810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pPr>
            <a:r>
              <a:rPr lang="en-US" altLang="it-IT" sz="2800" dirty="0"/>
              <a:t>Topography</a:t>
            </a:r>
          </a:p>
          <a:p>
            <a:pPr eaLnBrk="1" hangingPunct="1">
              <a:lnSpc>
                <a:spcPct val="130000"/>
              </a:lnSpc>
            </a:pPr>
            <a:r>
              <a:rPr lang="en-US" altLang="it-IT" sz="2800" dirty="0"/>
              <a:t>Heat fluxes (radiation →</a:t>
            </a:r>
            <a:r>
              <a:rPr lang="en-US" altLang="it-IT" sz="2800" dirty="0" smtClean="0"/>
              <a:t> sensible </a:t>
            </a:r>
            <a:r>
              <a:rPr lang="en-US" altLang="it-IT" sz="2800" dirty="0"/>
              <a:t>heat flux)</a:t>
            </a:r>
          </a:p>
          <a:p>
            <a:pPr eaLnBrk="1" hangingPunct="1">
              <a:lnSpc>
                <a:spcPct val="130000"/>
              </a:lnSpc>
            </a:pPr>
            <a:r>
              <a:rPr lang="en-US" altLang="it-IT" sz="2800" dirty="0"/>
              <a:t>Stability (= gravity + stratification)</a:t>
            </a:r>
          </a:p>
          <a:p>
            <a:pPr eaLnBrk="1" hangingPunct="1">
              <a:lnSpc>
                <a:spcPct val="130000"/>
              </a:lnSpc>
              <a:buFontTx/>
              <a:buNone/>
            </a:pPr>
            <a:endParaRPr lang="en-US" altLang="it-IT" sz="2800" dirty="0"/>
          </a:p>
          <a:p>
            <a:pPr eaLnBrk="1" hangingPunct="1">
              <a:lnSpc>
                <a:spcPct val="130000"/>
              </a:lnSpc>
              <a:buFontTx/>
              <a:buNone/>
            </a:pPr>
            <a:endParaRPr lang="en-US" altLang="it-IT" sz="2800" dirty="0"/>
          </a:p>
        </p:txBody>
      </p:sp>
      <p:sp>
        <p:nvSpPr>
          <p:cNvPr id="4" name="Rectangle 4"/>
          <p:cNvSpPr>
            <a:spLocks noChangeArrowheads="1"/>
          </p:cNvSpPr>
          <p:nvPr/>
        </p:nvSpPr>
        <p:spPr bwMode="auto">
          <a:xfrm>
            <a:off x="304800" y="30480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it-IT" sz="2400" b="1" dirty="0" err="1" smtClean="0">
                <a:latin typeface="Arial" charset="0"/>
                <a:ea typeface="ＭＳ Ｐゴシック" charset="0"/>
              </a:rPr>
              <a:t>Thermally</a:t>
            </a:r>
            <a:r>
              <a:rPr lang="it-IT" sz="2400" b="1" dirty="0" smtClean="0">
                <a:latin typeface="Arial" charset="0"/>
                <a:ea typeface="ＭＳ Ｐゴシック" charset="0"/>
              </a:rPr>
              <a:t> </a:t>
            </a:r>
            <a:r>
              <a:rPr lang="it-IT" sz="2400" b="1" dirty="0" err="1">
                <a:latin typeface="Arial" charset="0"/>
                <a:ea typeface="ＭＳ Ｐゴシック" charset="0"/>
              </a:rPr>
              <a:t>driven</a:t>
            </a:r>
            <a:r>
              <a:rPr lang="it-IT" sz="2400" b="1" dirty="0">
                <a:latin typeface="Arial" charset="0"/>
                <a:ea typeface="ＭＳ Ｐゴシック" charset="0"/>
              </a:rPr>
              <a:t> </a:t>
            </a:r>
            <a:r>
              <a:rPr lang="it-IT" sz="2400" b="1" dirty="0" err="1">
                <a:latin typeface="Arial" charset="0"/>
                <a:ea typeface="ＭＳ Ｐゴシック" charset="0"/>
              </a:rPr>
              <a:t>effects</a:t>
            </a:r>
            <a:endParaRPr lang="it-IT" sz="2400" b="1" dirty="0">
              <a:latin typeface="Arial" charset="0"/>
              <a:ea typeface="ＭＳ Ｐゴシック" charset="0"/>
            </a:endParaRPr>
          </a:p>
        </p:txBody>
      </p:sp>
    </p:spTree>
    <p:extLst>
      <p:ext uri="{BB962C8B-B14F-4D97-AF65-F5344CB8AC3E}">
        <p14:creationId xmlns:p14="http://schemas.microsoft.com/office/powerpoint/2010/main" val="4002701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6" name="Freeform 22"/>
          <p:cNvSpPr>
            <a:spLocks/>
          </p:cNvSpPr>
          <p:nvPr/>
        </p:nvSpPr>
        <p:spPr bwMode="auto">
          <a:xfrm>
            <a:off x="4708525" y="2516188"/>
            <a:ext cx="2905125" cy="812800"/>
          </a:xfrm>
          <a:custGeom>
            <a:avLst/>
            <a:gdLst>
              <a:gd name="T0" fmla="*/ 66 w 1830"/>
              <a:gd name="T1" fmla="*/ 459 h 512"/>
              <a:gd name="T2" fmla="*/ 120 w 1830"/>
              <a:gd name="T3" fmla="*/ 404 h 512"/>
              <a:gd name="T4" fmla="*/ 459 w 1830"/>
              <a:gd name="T5" fmla="*/ 113 h 512"/>
              <a:gd name="T6" fmla="*/ 961 w 1830"/>
              <a:gd name="T7" fmla="*/ 30 h 512"/>
              <a:gd name="T8" fmla="*/ 1218 w 1830"/>
              <a:gd name="T9" fmla="*/ 12 h 512"/>
              <a:gd name="T10" fmla="*/ 1300 w 1830"/>
              <a:gd name="T11" fmla="*/ 149 h 512"/>
              <a:gd name="T12" fmla="*/ 1455 w 1830"/>
              <a:gd name="T13" fmla="*/ 204 h 512"/>
              <a:gd name="T14" fmla="*/ 1830 w 1830"/>
              <a:gd name="T15" fmla="*/ 469 h 512"/>
              <a:gd name="T16" fmla="*/ 0 w 1830"/>
              <a:gd name="T17" fmla="*/ 4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0" h="512">
                <a:moveTo>
                  <a:pt x="66" y="459"/>
                </a:moveTo>
                <a:cubicBezTo>
                  <a:pt x="91" y="454"/>
                  <a:pt x="106" y="418"/>
                  <a:pt x="120" y="404"/>
                </a:cubicBezTo>
                <a:cubicBezTo>
                  <a:pt x="187" y="340"/>
                  <a:pt x="360" y="141"/>
                  <a:pt x="459" y="113"/>
                </a:cubicBezTo>
                <a:cubicBezTo>
                  <a:pt x="715" y="94"/>
                  <a:pt x="769" y="138"/>
                  <a:pt x="961" y="30"/>
                </a:cubicBezTo>
                <a:cubicBezTo>
                  <a:pt x="986" y="62"/>
                  <a:pt x="1176" y="0"/>
                  <a:pt x="1218" y="12"/>
                </a:cubicBezTo>
                <a:cubicBezTo>
                  <a:pt x="1250" y="31"/>
                  <a:pt x="1310" y="125"/>
                  <a:pt x="1300" y="149"/>
                </a:cubicBezTo>
                <a:cubicBezTo>
                  <a:pt x="1339" y="181"/>
                  <a:pt x="1367" y="151"/>
                  <a:pt x="1455" y="204"/>
                </a:cubicBezTo>
                <a:cubicBezTo>
                  <a:pt x="1494" y="246"/>
                  <a:pt x="1779" y="442"/>
                  <a:pt x="1830" y="469"/>
                </a:cubicBezTo>
                <a:cubicBezTo>
                  <a:pt x="1588" y="512"/>
                  <a:pt x="284" y="440"/>
                  <a:pt x="0" y="463"/>
                </a:cubicBezTo>
              </a:path>
            </a:pathLst>
          </a:custGeom>
          <a:gradFill rotWithShape="1">
            <a:gsLst>
              <a:gs pos="0">
                <a:srgbClr val="CC3300"/>
              </a:gs>
              <a:gs pos="100000">
                <a:srgbClr val="FF9900"/>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6" name="Freeform 12"/>
          <p:cNvSpPr>
            <a:spLocks/>
          </p:cNvSpPr>
          <p:nvPr/>
        </p:nvSpPr>
        <p:spPr bwMode="auto">
          <a:xfrm>
            <a:off x="4244975" y="2632075"/>
            <a:ext cx="3805238" cy="717550"/>
          </a:xfrm>
          <a:custGeom>
            <a:avLst/>
            <a:gdLst>
              <a:gd name="T0" fmla="*/ 247 w 2397"/>
              <a:gd name="T1" fmla="*/ 297 h 452"/>
              <a:gd name="T2" fmla="*/ 614 w 2397"/>
              <a:gd name="T3" fmla="*/ 67 h 452"/>
              <a:gd name="T4" fmla="*/ 970 w 2397"/>
              <a:gd name="T5" fmla="*/ 250 h 452"/>
              <a:gd name="T6" fmla="*/ 1107 w 2397"/>
              <a:gd name="T7" fmla="*/ 269 h 452"/>
              <a:gd name="T8" fmla="*/ 1665 w 2397"/>
              <a:gd name="T9" fmla="*/ 3 h 452"/>
              <a:gd name="T10" fmla="*/ 1949 w 2397"/>
              <a:gd name="T11" fmla="*/ 277 h 452"/>
              <a:gd name="T12" fmla="*/ 2150 w 2397"/>
              <a:gd name="T13" fmla="*/ 424 h 452"/>
              <a:gd name="T14" fmla="*/ 0 w 2397"/>
              <a:gd name="T15" fmla="*/ 452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7" h="452">
                <a:moveTo>
                  <a:pt x="247" y="297"/>
                </a:moveTo>
                <a:cubicBezTo>
                  <a:pt x="308" y="259"/>
                  <a:pt x="494" y="75"/>
                  <a:pt x="614" y="67"/>
                </a:cubicBezTo>
                <a:cubicBezTo>
                  <a:pt x="734" y="59"/>
                  <a:pt x="888" y="216"/>
                  <a:pt x="970" y="250"/>
                </a:cubicBezTo>
                <a:cubicBezTo>
                  <a:pt x="1052" y="284"/>
                  <a:pt x="991" y="310"/>
                  <a:pt x="1107" y="269"/>
                </a:cubicBezTo>
                <a:cubicBezTo>
                  <a:pt x="1218" y="230"/>
                  <a:pt x="1595" y="23"/>
                  <a:pt x="1665" y="3"/>
                </a:cubicBezTo>
                <a:cubicBezTo>
                  <a:pt x="1752" y="0"/>
                  <a:pt x="1839" y="213"/>
                  <a:pt x="1949" y="277"/>
                </a:cubicBezTo>
                <a:cubicBezTo>
                  <a:pt x="1982" y="407"/>
                  <a:pt x="2397" y="384"/>
                  <a:pt x="2150" y="424"/>
                </a:cubicBezTo>
                <a:cubicBezTo>
                  <a:pt x="1254" y="424"/>
                  <a:pt x="448" y="446"/>
                  <a:pt x="0" y="452"/>
                </a:cubicBezTo>
              </a:path>
            </a:pathLst>
          </a:custGeom>
          <a:gradFill rotWithShape="1">
            <a:gsLst>
              <a:gs pos="0">
                <a:srgbClr val="FFCC00"/>
              </a:gs>
              <a:gs pos="100000">
                <a:srgbClr val="CC3300"/>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66" name="Rectangle 2"/>
          <p:cNvSpPr>
            <a:spLocks noChangeArrowheads="1"/>
          </p:cNvSpPr>
          <p:nvPr/>
        </p:nvSpPr>
        <p:spPr bwMode="auto">
          <a:xfrm>
            <a:off x="457200" y="45720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it-IT" altLang="it-IT" sz="2800" b="1" dirty="0" err="1">
                <a:solidFill>
                  <a:schemeClr val="tx1"/>
                </a:solidFill>
              </a:rPr>
              <a:t>Daily-periodic</a:t>
            </a:r>
            <a:r>
              <a:rPr lang="it-IT" altLang="it-IT" sz="2800" b="1" dirty="0">
                <a:solidFill>
                  <a:schemeClr val="tx1"/>
                </a:solidFill>
              </a:rPr>
              <a:t> </a:t>
            </a:r>
            <a:r>
              <a:rPr lang="it-IT" altLang="it-IT" sz="2800" b="1" dirty="0" err="1">
                <a:solidFill>
                  <a:schemeClr val="tx1"/>
                </a:solidFill>
              </a:rPr>
              <a:t>thermally</a:t>
            </a:r>
            <a:r>
              <a:rPr lang="it-IT" altLang="it-IT" sz="2800" b="1" dirty="0">
                <a:solidFill>
                  <a:schemeClr val="tx1"/>
                </a:solidFill>
              </a:rPr>
              <a:t> </a:t>
            </a:r>
            <a:r>
              <a:rPr lang="it-IT" altLang="it-IT" sz="2800" b="1" dirty="0" err="1">
                <a:solidFill>
                  <a:schemeClr val="tx1"/>
                </a:solidFill>
              </a:rPr>
              <a:t>driven</a:t>
            </a:r>
            <a:r>
              <a:rPr lang="it-IT" altLang="it-IT" sz="2800" b="1" dirty="0">
                <a:solidFill>
                  <a:schemeClr val="tx1"/>
                </a:solidFill>
              </a:rPr>
              <a:t> </a:t>
            </a:r>
            <a:r>
              <a:rPr lang="it-IT" altLang="it-IT" sz="2800" b="1" dirty="0" err="1">
                <a:solidFill>
                  <a:schemeClr val="tx1"/>
                </a:solidFill>
              </a:rPr>
              <a:t>winds</a:t>
            </a:r>
            <a:endParaRPr lang="it-IT" altLang="it-IT" sz="2800" b="1" dirty="0">
              <a:solidFill>
                <a:schemeClr val="tx1"/>
              </a:solidFill>
            </a:endParaRPr>
          </a:p>
        </p:txBody>
      </p:sp>
      <p:sp>
        <p:nvSpPr>
          <p:cNvPr id="11267" name="Rectangle 3"/>
          <p:cNvSpPr>
            <a:spLocks noChangeArrowheads="1"/>
          </p:cNvSpPr>
          <p:nvPr/>
        </p:nvSpPr>
        <p:spPr bwMode="auto">
          <a:xfrm>
            <a:off x="468313" y="1327150"/>
            <a:ext cx="735171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6363"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a:lnSpc>
                <a:spcPct val="250000"/>
              </a:lnSpc>
              <a:buFontTx/>
              <a:buAutoNum type="arabicPeriod"/>
            </a:pPr>
            <a:r>
              <a:rPr lang="en-US" altLang="it-IT" sz="2800" dirty="0"/>
              <a:t>Slope winds</a:t>
            </a:r>
          </a:p>
          <a:p>
            <a:pPr>
              <a:lnSpc>
                <a:spcPct val="250000"/>
              </a:lnSpc>
              <a:buFontTx/>
              <a:buAutoNum type="arabicPeriod"/>
            </a:pPr>
            <a:r>
              <a:rPr lang="en-US" altLang="it-IT" sz="2800" dirty="0"/>
              <a:t>Valley winds</a:t>
            </a:r>
          </a:p>
          <a:p>
            <a:pPr>
              <a:lnSpc>
                <a:spcPct val="250000"/>
              </a:lnSpc>
              <a:buFontTx/>
              <a:buAutoNum type="arabicPeriod"/>
            </a:pPr>
            <a:r>
              <a:rPr lang="en-US" altLang="it-IT" sz="2800" dirty="0"/>
              <a:t>Basins/plateaus</a:t>
            </a:r>
          </a:p>
          <a:p>
            <a:pPr>
              <a:lnSpc>
                <a:spcPct val="250000"/>
              </a:lnSpc>
              <a:buFontTx/>
              <a:buAutoNum type="arabicPeriod"/>
            </a:pPr>
            <a:r>
              <a:rPr lang="en-US" altLang="it-IT" sz="2800" dirty="0"/>
              <a:t>Mountain-plain circulations</a:t>
            </a:r>
          </a:p>
          <a:p>
            <a:pPr>
              <a:lnSpc>
                <a:spcPct val="250000"/>
              </a:lnSpc>
              <a:buFontTx/>
              <a:buNone/>
            </a:pPr>
            <a:endParaRPr lang="en-US" altLang="it-IT" sz="2800" dirty="0"/>
          </a:p>
          <a:p>
            <a:pPr>
              <a:lnSpc>
                <a:spcPct val="250000"/>
              </a:lnSpc>
              <a:buFontTx/>
              <a:buNone/>
            </a:pPr>
            <a:endParaRPr lang="en-US" altLang="it-IT" sz="2800" dirty="0"/>
          </a:p>
        </p:txBody>
      </p:sp>
      <p:sp>
        <p:nvSpPr>
          <p:cNvPr id="11269" name="Line 5"/>
          <p:cNvSpPr>
            <a:spLocks noChangeShapeType="1"/>
          </p:cNvSpPr>
          <p:nvPr/>
        </p:nvSpPr>
        <p:spPr bwMode="auto">
          <a:xfrm flipV="1">
            <a:off x="5491163" y="1657350"/>
            <a:ext cx="1584325"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1" name="AutoShape 7"/>
          <p:cNvSpPr>
            <a:spLocks noChangeArrowheads="1"/>
          </p:cNvSpPr>
          <p:nvPr/>
        </p:nvSpPr>
        <p:spPr bwMode="auto">
          <a:xfrm rot="16048550">
            <a:off x="6045201" y="550862"/>
            <a:ext cx="431800" cy="2809875"/>
          </a:xfrm>
          <a:prstGeom prst="rtTriangle">
            <a:avLst/>
          </a:prstGeom>
          <a:gradFill rotWithShape="1">
            <a:gsLst>
              <a:gs pos="0">
                <a:srgbClr val="FF9900"/>
              </a:gs>
              <a:gs pos="100000">
                <a:srgbClr val="FFCC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272" name="Freeform 8"/>
          <p:cNvSpPr>
            <a:spLocks/>
          </p:cNvSpPr>
          <p:nvPr/>
        </p:nvSpPr>
        <p:spPr bwMode="auto">
          <a:xfrm>
            <a:off x="6261100" y="4946650"/>
            <a:ext cx="2198688" cy="714375"/>
          </a:xfrm>
          <a:custGeom>
            <a:avLst/>
            <a:gdLst>
              <a:gd name="T0" fmla="*/ 56 w 1385"/>
              <a:gd name="T1" fmla="*/ 429 h 450"/>
              <a:gd name="T2" fmla="*/ 102 w 1385"/>
              <a:gd name="T3" fmla="*/ 374 h 450"/>
              <a:gd name="T4" fmla="*/ 303 w 1385"/>
              <a:gd name="T5" fmla="*/ 192 h 450"/>
              <a:gd name="T6" fmla="*/ 815 w 1385"/>
              <a:gd name="T7" fmla="*/ 0 h 450"/>
              <a:gd name="T8" fmla="*/ 888 w 1385"/>
              <a:gd name="T9" fmla="*/ 54 h 450"/>
              <a:gd name="T10" fmla="*/ 980 w 1385"/>
              <a:gd name="T11" fmla="*/ 128 h 450"/>
              <a:gd name="T12" fmla="*/ 1062 w 1385"/>
              <a:gd name="T13" fmla="*/ 228 h 450"/>
              <a:gd name="T14" fmla="*/ 1117 w 1385"/>
              <a:gd name="T15" fmla="*/ 320 h 450"/>
              <a:gd name="T16" fmla="*/ 1199 w 1385"/>
              <a:gd name="T17" fmla="*/ 411 h 450"/>
              <a:gd name="T18" fmla="*/ 0 w 1385"/>
              <a:gd name="T19" fmla="*/ 43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5" h="450">
                <a:moveTo>
                  <a:pt x="56" y="429"/>
                </a:moveTo>
                <a:cubicBezTo>
                  <a:pt x="77" y="424"/>
                  <a:pt x="90" y="388"/>
                  <a:pt x="102" y="374"/>
                </a:cubicBezTo>
                <a:cubicBezTo>
                  <a:pt x="159" y="310"/>
                  <a:pt x="219" y="220"/>
                  <a:pt x="303" y="192"/>
                </a:cubicBezTo>
                <a:cubicBezTo>
                  <a:pt x="541" y="271"/>
                  <a:pt x="652" y="108"/>
                  <a:pt x="815" y="0"/>
                </a:cubicBezTo>
                <a:cubicBezTo>
                  <a:pt x="836" y="32"/>
                  <a:pt x="852" y="42"/>
                  <a:pt x="888" y="54"/>
                </a:cubicBezTo>
                <a:cubicBezTo>
                  <a:pt x="920" y="76"/>
                  <a:pt x="956" y="97"/>
                  <a:pt x="980" y="128"/>
                </a:cubicBezTo>
                <a:cubicBezTo>
                  <a:pt x="1013" y="170"/>
                  <a:pt x="1019" y="201"/>
                  <a:pt x="1062" y="228"/>
                </a:cubicBezTo>
                <a:cubicBezTo>
                  <a:pt x="1074" y="265"/>
                  <a:pt x="1093" y="289"/>
                  <a:pt x="1117" y="320"/>
                </a:cubicBezTo>
                <a:cubicBezTo>
                  <a:pt x="1150" y="450"/>
                  <a:pt x="1385" y="392"/>
                  <a:pt x="1199" y="411"/>
                </a:cubicBezTo>
                <a:lnTo>
                  <a:pt x="0" y="433"/>
                </a:lnTo>
              </a:path>
            </a:pathLst>
          </a:custGeom>
          <a:gradFill rotWithShape="1">
            <a:gsLst>
              <a:gs pos="0">
                <a:srgbClr val="FFCC00"/>
              </a:gs>
              <a:gs pos="100000">
                <a:srgbClr val="CC3300"/>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4" name="Freeform 10"/>
          <p:cNvSpPr>
            <a:spLocks/>
          </p:cNvSpPr>
          <p:nvPr/>
        </p:nvSpPr>
        <p:spPr bwMode="auto">
          <a:xfrm>
            <a:off x="4362450" y="2767013"/>
            <a:ext cx="1785938" cy="479425"/>
          </a:xfrm>
          <a:custGeom>
            <a:avLst/>
            <a:gdLst>
              <a:gd name="T0" fmla="*/ 0 w 1125"/>
              <a:gd name="T1" fmla="*/ 302 h 302"/>
              <a:gd name="T2" fmla="*/ 375 w 1125"/>
              <a:gd name="T3" fmla="*/ 284 h 302"/>
              <a:gd name="T4" fmla="*/ 847 w 1125"/>
              <a:gd name="T5" fmla="*/ 253 h 302"/>
              <a:gd name="T6" fmla="*/ 1125 w 1125"/>
              <a:gd name="T7" fmla="*/ 0 h 302"/>
            </a:gdLst>
            <a:ahLst/>
            <a:cxnLst>
              <a:cxn ang="0">
                <a:pos x="T0" y="T1"/>
              </a:cxn>
              <a:cxn ang="0">
                <a:pos x="T2" y="T3"/>
              </a:cxn>
              <a:cxn ang="0">
                <a:pos x="T4" y="T5"/>
              </a:cxn>
              <a:cxn ang="0">
                <a:pos x="T6" y="T7"/>
              </a:cxn>
            </a:cxnLst>
            <a:rect l="0" t="0" r="r" b="b"/>
            <a:pathLst>
              <a:path w="1125" h="302">
                <a:moveTo>
                  <a:pt x="0" y="302"/>
                </a:moveTo>
                <a:cubicBezTo>
                  <a:pt x="62" y="299"/>
                  <a:pt x="234" y="292"/>
                  <a:pt x="375" y="284"/>
                </a:cubicBezTo>
                <a:cubicBezTo>
                  <a:pt x="516" y="276"/>
                  <a:pt x="722" y="300"/>
                  <a:pt x="847" y="253"/>
                </a:cubicBezTo>
                <a:cubicBezTo>
                  <a:pt x="972" y="206"/>
                  <a:pt x="1067" y="53"/>
                  <a:pt x="1125"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5" name="Freeform 11"/>
          <p:cNvSpPr>
            <a:spLocks/>
          </p:cNvSpPr>
          <p:nvPr/>
        </p:nvSpPr>
        <p:spPr bwMode="auto">
          <a:xfrm>
            <a:off x="7661275" y="4867275"/>
            <a:ext cx="1190625" cy="681038"/>
          </a:xfrm>
          <a:custGeom>
            <a:avLst/>
            <a:gdLst>
              <a:gd name="T0" fmla="*/ 750 w 750"/>
              <a:gd name="T1" fmla="*/ 429 h 429"/>
              <a:gd name="T2" fmla="*/ 357 w 750"/>
              <a:gd name="T3" fmla="*/ 356 h 429"/>
              <a:gd name="T4" fmla="*/ 211 w 750"/>
              <a:gd name="T5" fmla="*/ 182 h 429"/>
              <a:gd name="T6" fmla="*/ 0 w 750"/>
              <a:gd name="T7" fmla="*/ 0 h 429"/>
            </a:gdLst>
            <a:ahLst/>
            <a:cxnLst>
              <a:cxn ang="0">
                <a:pos x="T0" y="T1"/>
              </a:cxn>
              <a:cxn ang="0">
                <a:pos x="T2" y="T3"/>
              </a:cxn>
              <a:cxn ang="0">
                <a:pos x="T4" y="T5"/>
              </a:cxn>
              <a:cxn ang="0">
                <a:pos x="T6" y="T7"/>
              </a:cxn>
            </a:cxnLst>
            <a:rect l="0" t="0" r="r" b="b"/>
            <a:pathLst>
              <a:path w="750" h="429">
                <a:moveTo>
                  <a:pt x="750" y="429"/>
                </a:moveTo>
                <a:cubicBezTo>
                  <a:pt x="685" y="415"/>
                  <a:pt x="447" y="397"/>
                  <a:pt x="357" y="356"/>
                </a:cubicBezTo>
                <a:cubicBezTo>
                  <a:pt x="267" y="315"/>
                  <a:pt x="270" y="241"/>
                  <a:pt x="211" y="182"/>
                </a:cubicBezTo>
                <a:cubicBezTo>
                  <a:pt x="152" y="123"/>
                  <a:pt x="44" y="38"/>
                  <a:pt x="0"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7" name="Freeform 13"/>
          <p:cNvSpPr>
            <a:spLocks/>
          </p:cNvSpPr>
          <p:nvPr/>
        </p:nvSpPr>
        <p:spPr bwMode="auto">
          <a:xfrm>
            <a:off x="5310188" y="2763838"/>
            <a:ext cx="330200" cy="423862"/>
          </a:xfrm>
          <a:custGeom>
            <a:avLst/>
            <a:gdLst>
              <a:gd name="T0" fmla="*/ 208 w 208"/>
              <a:gd name="T1" fmla="*/ 267 h 267"/>
              <a:gd name="T2" fmla="*/ 82 w 208"/>
              <a:gd name="T3" fmla="*/ 165 h 267"/>
              <a:gd name="T4" fmla="*/ 0 w 208"/>
              <a:gd name="T5" fmla="*/ 0 h 267"/>
            </a:gdLst>
            <a:ahLst/>
            <a:cxnLst>
              <a:cxn ang="0">
                <a:pos x="T0" y="T1"/>
              </a:cxn>
              <a:cxn ang="0">
                <a:pos x="T2" y="T3"/>
              </a:cxn>
              <a:cxn ang="0">
                <a:pos x="T4" y="T5"/>
              </a:cxn>
            </a:cxnLst>
            <a:rect l="0" t="0" r="r" b="b"/>
            <a:pathLst>
              <a:path w="208" h="267">
                <a:moveTo>
                  <a:pt x="208" y="267"/>
                </a:moveTo>
                <a:cubicBezTo>
                  <a:pt x="187" y="249"/>
                  <a:pt x="117" y="209"/>
                  <a:pt x="82" y="165"/>
                </a:cubicBezTo>
                <a:cubicBezTo>
                  <a:pt x="47" y="121"/>
                  <a:pt x="14" y="28"/>
                  <a:pt x="0"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8" name="Freeform 14"/>
          <p:cNvSpPr>
            <a:spLocks/>
          </p:cNvSpPr>
          <p:nvPr/>
        </p:nvSpPr>
        <p:spPr bwMode="auto">
          <a:xfrm>
            <a:off x="5614988" y="2797175"/>
            <a:ext cx="1012825" cy="401638"/>
          </a:xfrm>
          <a:custGeom>
            <a:avLst/>
            <a:gdLst>
              <a:gd name="T0" fmla="*/ 0 w 638"/>
              <a:gd name="T1" fmla="*/ 253 h 253"/>
              <a:gd name="T2" fmla="*/ 365 w 638"/>
              <a:gd name="T3" fmla="*/ 174 h 253"/>
              <a:gd name="T4" fmla="*/ 638 w 638"/>
              <a:gd name="T5" fmla="*/ 0 h 253"/>
            </a:gdLst>
            <a:ahLst/>
            <a:cxnLst>
              <a:cxn ang="0">
                <a:pos x="T0" y="T1"/>
              </a:cxn>
              <a:cxn ang="0">
                <a:pos x="T2" y="T3"/>
              </a:cxn>
              <a:cxn ang="0">
                <a:pos x="T4" y="T5"/>
              </a:cxn>
            </a:cxnLst>
            <a:rect l="0" t="0" r="r" b="b"/>
            <a:pathLst>
              <a:path w="638" h="253">
                <a:moveTo>
                  <a:pt x="0" y="253"/>
                </a:moveTo>
                <a:cubicBezTo>
                  <a:pt x="61" y="240"/>
                  <a:pt x="259" y="216"/>
                  <a:pt x="365" y="174"/>
                </a:cubicBezTo>
                <a:cubicBezTo>
                  <a:pt x="471" y="132"/>
                  <a:pt x="581" y="36"/>
                  <a:pt x="638"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9" name="Freeform 15"/>
          <p:cNvSpPr>
            <a:spLocks/>
          </p:cNvSpPr>
          <p:nvPr/>
        </p:nvSpPr>
        <p:spPr bwMode="auto">
          <a:xfrm>
            <a:off x="4532787" y="3867790"/>
            <a:ext cx="3092450" cy="642937"/>
          </a:xfrm>
          <a:custGeom>
            <a:avLst/>
            <a:gdLst>
              <a:gd name="T0" fmla="*/ 247 w 1948"/>
              <a:gd name="T1" fmla="*/ 250 h 405"/>
              <a:gd name="T2" fmla="*/ 421 w 1948"/>
              <a:gd name="T3" fmla="*/ 30 h 405"/>
              <a:gd name="T4" fmla="*/ 576 w 1948"/>
              <a:gd name="T5" fmla="*/ 286 h 405"/>
              <a:gd name="T6" fmla="*/ 1107 w 1948"/>
              <a:gd name="T7" fmla="*/ 222 h 405"/>
              <a:gd name="T8" fmla="*/ 1226 w 1948"/>
              <a:gd name="T9" fmla="*/ 3 h 405"/>
              <a:gd name="T10" fmla="*/ 1500 w 1948"/>
              <a:gd name="T11" fmla="*/ 231 h 405"/>
              <a:gd name="T12" fmla="*/ 1701 w 1948"/>
              <a:gd name="T13" fmla="*/ 396 h 405"/>
              <a:gd name="T14" fmla="*/ 0 w 1948"/>
              <a:gd name="T15" fmla="*/ 405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8" h="405">
                <a:moveTo>
                  <a:pt x="247" y="250"/>
                </a:moveTo>
                <a:cubicBezTo>
                  <a:pt x="277" y="213"/>
                  <a:pt x="366" y="24"/>
                  <a:pt x="421" y="30"/>
                </a:cubicBezTo>
                <a:cubicBezTo>
                  <a:pt x="476" y="36"/>
                  <a:pt x="462" y="254"/>
                  <a:pt x="576" y="286"/>
                </a:cubicBezTo>
                <a:cubicBezTo>
                  <a:pt x="690" y="318"/>
                  <a:pt x="999" y="269"/>
                  <a:pt x="1107" y="222"/>
                </a:cubicBezTo>
                <a:cubicBezTo>
                  <a:pt x="1218" y="183"/>
                  <a:pt x="1156" y="23"/>
                  <a:pt x="1226" y="3"/>
                </a:cubicBezTo>
                <a:cubicBezTo>
                  <a:pt x="1313" y="0"/>
                  <a:pt x="1390" y="167"/>
                  <a:pt x="1500" y="231"/>
                </a:cubicBezTo>
                <a:cubicBezTo>
                  <a:pt x="1533" y="361"/>
                  <a:pt x="1948" y="356"/>
                  <a:pt x="1701" y="396"/>
                </a:cubicBezTo>
                <a:cubicBezTo>
                  <a:pt x="805" y="396"/>
                  <a:pt x="354" y="403"/>
                  <a:pt x="0" y="405"/>
                </a:cubicBezTo>
              </a:path>
            </a:pathLst>
          </a:custGeom>
          <a:gradFill rotWithShape="1">
            <a:gsLst>
              <a:gs pos="0">
                <a:srgbClr val="FFCC00"/>
              </a:gs>
              <a:gs pos="100000">
                <a:srgbClr val="CC3300"/>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11280" name="Freeform 16"/>
          <p:cNvSpPr>
            <a:spLocks/>
          </p:cNvSpPr>
          <p:nvPr/>
        </p:nvSpPr>
        <p:spPr bwMode="auto">
          <a:xfrm>
            <a:off x="5867400" y="4951413"/>
            <a:ext cx="1371600" cy="698500"/>
          </a:xfrm>
          <a:custGeom>
            <a:avLst/>
            <a:gdLst>
              <a:gd name="T0" fmla="*/ 0 w 864"/>
              <a:gd name="T1" fmla="*/ 440 h 440"/>
              <a:gd name="T2" fmla="*/ 220 w 864"/>
              <a:gd name="T3" fmla="*/ 386 h 440"/>
              <a:gd name="T4" fmla="*/ 393 w 864"/>
              <a:gd name="T5" fmla="*/ 212 h 440"/>
              <a:gd name="T6" fmla="*/ 637 w 864"/>
              <a:gd name="T7" fmla="*/ 136 h 440"/>
              <a:gd name="T8" fmla="*/ 864 w 864"/>
              <a:gd name="T9" fmla="*/ 0 h 440"/>
            </a:gdLst>
            <a:ahLst/>
            <a:cxnLst>
              <a:cxn ang="0">
                <a:pos x="T0" y="T1"/>
              </a:cxn>
              <a:cxn ang="0">
                <a:pos x="T2" y="T3"/>
              </a:cxn>
              <a:cxn ang="0">
                <a:pos x="T4" y="T5"/>
              </a:cxn>
              <a:cxn ang="0">
                <a:pos x="T6" y="T7"/>
              </a:cxn>
              <a:cxn ang="0">
                <a:pos x="T8" y="T9"/>
              </a:cxn>
            </a:cxnLst>
            <a:rect l="0" t="0" r="r" b="b"/>
            <a:pathLst>
              <a:path w="864" h="440">
                <a:moveTo>
                  <a:pt x="0" y="440"/>
                </a:moveTo>
                <a:cubicBezTo>
                  <a:pt x="37" y="431"/>
                  <a:pt x="155" y="424"/>
                  <a:pt x="220" y="386"/>
                </a:cubicBezTo>
                <a:cubicBezTo>
                  <a:pt x="285" y="348"/>
                  <a:pt x="324" y="254"/>
                  <a:pt x="393" y="212"/>
                </a:cubicBezTo>
                <a:cubicBezTo>
                  <a:pt x="462" y="170"/>
                  <a:pt x="559" y="171"/>
                  <a:pt x="637" y="136"/>
                </a:cubicBezTo>
                <a:cubicBezTo>
                  <a:pt x="715" y="101"/>
                  <a:pt x="819" y="23"/>
                  <a:pt x="864"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4" name="Freeform 20"/>
          <p:cNvSpPr>
            <a:spLocks/>
          </p:cNvSpPr>
          <p:nvPr/>
        </p:nvSpPr>
        <p:spPr bwMode="auto">
          <a:xfrm>
            <a:off x="5292725" y="3929063"/>
            <a:ext cx="449263" cy="390525"/>
          </a:xfrm>
          <a:custGeom>
            <a:avLst/>
            <a:gdLst>
              <a:gd name="T0" fmla="*/ 283 w 283"/>
              <a:gd name="T1" fmla="*/ 211 h 246"/>
              <a:gd name="T2" fmla="*/ 104 w 283"/>
              <a:gd name="T3" fmla="*/ 211 h 246"/>
              <a:gd name="T4" fmla="*/ 0 w 283"/>
              <a:gd name="T5" fmla="*/ 0 h 246"/>
            </a:gdLst>
            <a:ahLst/>
            <a:cxnLst>
              <a:cxn ang="0">
                <a:pos x="T0" y="T1"/>
              </a:cxn>
              <a:cxn ang="0">
                <a:pos x="T2" y="T3"/>
              </a:cxn>
              <a:cxn ang="0">
                <a:pos x="T4" y="T5"/>
              </a:cxn>
            </a:cxnLst>
            <a:rect l="0" t="0" r="r" b="b"/>
            <a:pathLst>
              <a:path w="283" h="246">
                <a:moveTo>
                  <a:pt x="283" y="211"/>
                </a:moveTo>
                <a:cubicBezTo>
                  <a:pt x="253" y="211"/>
                  <a:pt x="151" y="246"/>
                  <a:pt x="104" y="211"/>
                </a:cubicBezTo>
                <a:cubicBezTo>
                  <a:pt x="57" y="176"/>
                  <a:pt x="22" y="44"/>
                  <a:pt x="0"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5" name="Freeform 21"/>
          <p:cNvSpPr>
            <a:spLocks/>
          </p:cNvSpPr>
          <p:nvPr/>
        </p:nvSpPr>
        <p:spPr bwMode="auto">
          <a:xfrm>
            <a:off x="5862941" y="3771900"/>
            <a:ext cx="505443" cy="467441"/>
          </a:xfrm>
          <a:custGeom>
            <a:avLst/>
            <a:gdLst>
              <a:gd name="T0" fmla="*/ 0 w 365"/>
              <a:gd name="T1" fmla="*/ 310 h 310"/>
              <a:gd name="T2" fmla="*/ 313 w 365"/>
              <a:gd name="T3" fmla="*/ 221 h 310"/>
              <a:gd name="T4" fmla="*/ 311 w 365"/>
              <a:gd name="T5" fmla="*/ 0 h 310"/>
              <a:gd name="connsiteX0" fmla="*/ 0 w 8723"/>
              <a:gd name="connsiteY0" fmla="*/ 8613 h 8613"/>
              <a:gd name="connsiteX1" fmla="*/ 8104 w 8723"/>
              <a:gd name="connsiteY1" fmla="*/ 7129 h 8613"/>
              <a:gd name="connsiteX2" fmla="*/ 8050 w 8723"/>
              <a:gd name="connsiteY2" fmla="*/ 0 h 8613"/>
              <a:gd name="connsiteX0" fmla="*/ 0 w 10000"/>
              <a:gd name="connsiteY0" fmla="*/ 10000 h 11028"/>
              <a:gd name="connsiteX1" fmla="*/ 3081 w 10000"/>
              <a:gd name="connsiteY1" fmla="*/ 10988 h 11028"/>
              <a:gd name="connsiteX2" fmla="*/ 9290 w 10000"/>
              <a:gd name="connsiteY2" fmla="*/ 8277 h 11028"/>
              <a:gd name="connsiteX3" fmla="*/ 9228 w 10000"/>
              <a:gd name="connsiteY3" fmla="*/ 0 h 11028"/>
            </a:gdLst>
            <a:ahLst/>
            <a:cxnLst>
              <a:cxn ang="0">
                <a:pos x="connsiteX0" y="connsiteY0"/>
              </a:cxn>
              <a:cxn ang="0">
                <a:pos x="connsiteX1" y="connsiteY1"/>
              </a:cxn>
              <a:cxn ang="0">
                <a:pos x="connsiteX2" y="connsiteY2"/>
              </a:cxn>
              <a:cxn ang="0">
                <a:pos x="connsiteX3" y="connsiteY3"/>
              </a:cxn>
            </a:cxnLst>
            <a:rect l="l" t="t" r="r" b="b"/>
            <a:pathLst>
              <a:path w="10000" h="11028">
                <a:moveTo>
                  <a:pt x="0" y="10000"/>
                </a:moveTo>
                <a:cubicBezTo>
                  <a:pt x="513" y="9950"/>
                  <a:pt x="1533" y="11275"/>
                  <a:pt x="3081" y="10988"/>
                </a:cubicBezTo>
                <a:cubicBezTo>
                  <a:pt x="4629" y="10701"/>
                  <a:pt x="8266" y="9894"/>
                  <a:pt x="9290" y="8277"/>
                </a:cubicBezTo>
                <a:cubicBezTo>
                  <a:pt x="10924" y="6330"/>
                  <a:pt x="9228" y="1386"/>
                  <a:pt x="9228"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Freeform 20"/>
          <p:cNvSpPr>
            <a:spLocks/>
          </p:cNvSpPr>
          <p:nvPr/>
        </p:nvSpPr>
        <p:spPr bwMode="auto">
          <a:xfrm rot="10800000">
            <a:off x="5282911" y="3597737"/>
            <a:ext cx="465906" cy="649416"/>
          </a:xfrm>
          <a:custGeom>
            <a:avLst/>
            <a:gdLst>
              <a:gd name="T0" fmla="*/ 283 w 283"/>
              <a:gd name="T1" fmla="*/ 211 h 246"/>
              <a:gd name="T2" fmla="*/ 104 w 283"/>
              <a:gd name="T3" fmla="*/ 211 h 246"/>
              <a:gd name="T4" fmla="*/ 0 w 283"/>
              <a:gd name="T5" fmla="*/ 0 h 246"/>
              <a:gd name="connsiteX0" fmla="*/ 10474 w 10474"/>
              <a:gd name="connsiteY0" fmla="*/ 4448 h 8810"/>
              <a:gd name="connsiteX1" fmla="*/ 3675 w 10474"/>
              <a:gd name="connsiteY1" fmla="*/ 8577 h 8810"/>
              <a:gd name="connsiteX2" fmla="*/ 0 w 10474"/>
              <a:gd name="connsiteY2" fmla="*/ 0 h 8810"/>
              <a:gd name="connsiteX0" fmla="*/ 8340 w 8340"/>
              <a:gd name="connsiteY0" fmla="*/ 3433 h 9953"/>
              <a:gd name="connsiteX1" fmla="*/ 3509 w 8340"/>
              <a:gd name="connsiteY1" fmla="*/ 9736 h 9953"/>
              <a:gd name="connsiteX2" fmla="*/ 0 w 8340"/>
              <a:gd name="connsiteY2" fmla="*/ 0 h 9953"/>
              <a:gd name="connsiteX0" fmla="*/ 10000 w 10000"/>
              <a:gd name="connsiteY0" fmla="*/ 3449 h 10039"/>
              <a:gd name="connsiteX1" fmla="*/ 7319 w 10000"/>
              <a:gd name="connsiteY1" fmla="*/ 6884 h 10039"/>
              <a:gd name="connsiteX2" fmla="*/ 4207 w 10000"/>
              <a:gd name="connsiteY2" fmla="*/ 9782 h 10039"/>
              <a:gd name="connsiteX3" fmla="*/ 0 w 10000"/>
              <a:gd name="connsiteY3" fmla="*/ 0 h 10039"/>
              <a:gd name="connsiteX0" fmla="*/ 10000 w 10000"/>
              <a:gd name="connsiteY0" fmla="*/ 3449 h 10189"/>
              <a:gd name="connsiteX1" fmla="*/ 9490 w 10000"/>
              <a:gd name="connsiteY1" fmla="*/ 8345 h 10189"/>
              <a:gd name="connsiteX2" fmla="*/ 4207 w 10000"/>
              <a:gd name="connsiteY2" fmla="*/ 9782 h 10189"/>
              <a:gd name="connsiteX3" fmla="*/ 0 w 10000"/>
              <a:gd name="connsiteY3" fmla="*/ 0 h 10189"/>
              <a:gd name="connsiteX0" fmla="*/ 12352 w 12352"/>
              <a:gd name="connsiteY0" fmla="*/ 8807 h 15547"/>
              <a:gd name="connsiteX1" fmla="*/ 11842 w 12352"/>
              <a:gd name="connsiteY1" fmla="*/ 13703 h 15547"/>
              <a:gd name="connsiteX2" fmla="*/ 6559 w 12352"/>
              <a:gd name="connsiteY2" fmla="*/ 15140 h 15547"/>
              <a:gd name="connsiteX3" fmla="*/ 0 w 12352"/>
              <a:gd name="connsiteY3" fmla="*/ 0 h 15547"/>
              <a:gd name="connsiteX0" fmla="*/ 12352 w 12352"/>
              <a:gd name="connsiteY0" fmla="*/ 8807 h 15452"/>
              <a:gd name="connsiteX1" fmla="*/ 11842 w 12352"/>
              <a:gd name="connsiteY1" fmla="*/ 13703 h 15452"/>
              <a:gd name="connsiteX2" fmla="*/ 6559 w 12352"/>
              <a:gd name="connsiteY2" fmla="*/ 15140 h 15452"/>
              <a:gd name="connsiteX3" fmla="*/ 1530 w 12352"/>
              <a:gd name="connsiteY3" fmla="*/ 8507 h 15452"/>
              <a:gd name="connsiteX4" fmla="*/ 0 w 12352"/>
              <a:gd name="connsiteY4" fmla="*/ 0 h 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2" h="15452">
                <a:moveTo>
                  <a:pt x="12352" y="8807"/>
                </a:moveTo>
                <a:cubicBezTo>
                  <a:pt x="11905" y="9380"/>
                  <a:pt x="12807" y="12648"/>
                  <a:pt x="11842" y="13703"/>
                </a:cubicBezTo>
                <a:cubicBezTo>
                  <a:pt x="10877" y="14758"/>
                  <a:pt x="7976" y="16060"/>
                  <a:pt x="6559" y="15140"/>
                </a:cubicBezTo>
                <a:cubicBezTo>
                  <a:pt x="5142" y="14220"/>
                  <a:pt x="2623" y="11030"/>
                  <a:pt x="1530" y="8507"/>
                </a:cubicBezTo>
                <a:cubicBezTo>
                  <a:pt x="437" y="5984"/>
                  <a:pt x="556" y="1364"/>
                  <a:pt x="0"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 name="Freeform 21"/>
          <p:cNvSpPr>
            <a:spLocks/>
          </p:cNvSpPr>
          <p:nvPr/>
        </p:nvSpPr>
        <p:spPr bwMode="auto">
          <a:xfrm rot="10616018">
            <a:off x="5827022" y="3543718"/>
            <a:ext cx="504142" cy="628091"/>
          </a:xfrm>
          <a:custGeom>
            <a:avLst/>
            <a:gdLst>
              <a:gd name="T0" fmla="*/ 0 w 365"/>
              <a:gd name="T1" fmla="*/ 310 h 310"/>
              <a:gd name="T2" fmla="*/ 313 w 365"/>
              <a:gd name="T3" fmla="*/ 221 h 310"/>
              <a:gd name="T4" fmla="*/ 311 w 365"/>
              <a:gd name="T5" fmla="*/ 0 h 310"/>
              <a:gd name="connsiteX0" fmla="*/ 0 w 12192"/>
              <a:gd name="connsiteY0" fmla="*/ 6420 h 7648"/>
              <a:gd name="connsiteX1" fmla="*/ 11573 w 12192"/>
              <a:gd name="connsiteY1" fmla="*/ 7129 h 7648"/>
              <a:gd name="connsiteX2" fmla="*/ 11519 w 12192"/>
              <a:gd name="connsiteY2" fmla="*/ 0 h 7648"/>
              <a:gd name="connsiteX0" fmla="*/ 0 w 10046"/>
              <a:gd name="connsiteY0" fmla="*/ 11668 h 13275"/>
              <a:gd name="connsiteX1" fmla="*/ 9492 w 10046"/>
              <a:gd name="connsiteY1" fmla="*/ 12595 h 13275"/>
              <a:gd name="connsiteX2" fmla="*/ 9619 w 10046"/>
              <a:gd name="connsiteY2" fmla="*/ 0 h 13275"/>
              <a:gd name="connsiteX0" fmla="*/ 0 w 9064"/>
              <a:gd name="connsiteY0" fmla="*/ 9323 h 13065"/>
              <a:gd name="connsiteX1" fmla="*/ 8510 w 9064"/>
              <a:gd name="connsiteY1" fmla="*/ 12595 h 13065"/>
              <a:gd name="connsiteX2" fmla="*/ 8637 w 9064"/>
              <a:gd name="connsiteY2" fmla="*/ 0 h 13065"/>
              <a:gd name="connsiteX0" fmla="*/ 0 w 10001"/>
              <a:gd name="connsiteY0" fmla="*/ 7136 h 10524"/>
              <a:gd name="connsiteX1" fmla="*/ 1829 w 10001"/>
              <a:gd name="connsiteY1" fmla="*/ 10149 h 10524"/>
              <a:gd name="connsiteX2" fmla="*/ 9389 w 10001"/>
              <a:gd name="connsiteY2" fmla="*/ 9640 h 10524"/>
              <a:gd name="connsiteX3" fmla="*/ 9529 w 10001"/>
              <a:gd name="connsiteY3" fmla="*/ 0 h 10524"/>
            </a:gdLst>
            <a:ahLst/>
            <a:cxnLst>
              <a:cxn ang="0">
                <a:pos x="connsiteX0" y="connsiteY0"/>
              </a:cxn>
              <a:cxn ang="0">
                <a:pos x="connsiteX1" y="connsiteY1"/>
              </a:cxn>
              <a:cxn ang="0">
                <a:pos x="connsiteX2" y="connsiteY2"/>
              </a:cxn>
              <a:cxn ang="0">
                <a:pos x="connsiteX3" y="connsiteY3"/>
              </a:cxn>
            </a:cxnLst>
            <a:rect l="l" t="t" r="r" b="b"/>
            <a:pathLst>
              <a:path w="10001" h="10524">
                <a:moveTo>
                  <a:pt x="0" y="7136"/>
                </a:moveTo>
                <a:cubicBezTo>
                  <a:pt x="337" y="7205"/>
                  <a:pt x="264" y="9732"/>
                  <a:pt x="1829" y="10149"/>
                </a:cubicBezTo>
                <a:cubicBezTo>
                  <a:pt x="3394" y="10566"/>
                  <a:pt x="8138" y="10898"/>
                  <a:pt x="9389" y="9640"/>
                </a:cubicBezTo>
                <a:cubicBezTo>
                  <a:pt x="10679" y="7962"/>
                  <a:pt x="9529" y="1195"/>
                  <a:pt x="9529"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1540497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95288" y="476250"/>
            <a:ext cx="1958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it-IT" altLang="it-IT" sz="2400" b="1"/>
              <a:t>Slope winds</a:t>
            </a:r>
          </a:p>
        </p:txBody>
      </p:sp>
      <p:sp>
        <p:nvSpPr>
          <p:cNvPr id="6147" name="Rectangle 3"/>
          <p:cNvSpPr>
            <a:spLocks noChangeArrowheads="1"/>
          </p:cNvSpPr>
          <p:nvPr/>
        </p:nvSpPr>
        <p:spPr bwMode="auto">
          <a:xfrm>
            <a:off x="1371600" y="2530475"/>
            <a:ext cx="28971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lnSpc>
                <a:spcPct val="80000"/>
              </a:lnSpc>
            </a:pPr>
            <a:r>
              <a:rPr lang="it-IT" altLang="it-IT" sz="2400">
                <a:sym typeface="Symbol" pitchFamily="18" charset="2"/>
              </a:rPr>
              <a:t></a:t>
            </a:r>
            <a:r>
              <a:rPr lang="it-IT" altLang="it-IT" sz="2400">
                <a:solidFill>
                  <a:srgbClr val="FF3300"/>
                </a:solidFill>
                <a:sym typeface="Symbol" pitchFamily="18" charset="2"/>
              </a:rPr>
              <a:t> </a:t>
            </a:r>
            <a:r>
              <a:rPr lang="it-IT" altLang="it-IT" sz="2400">
                <a:solidFill>
                  <a:srgbClr val="FF3300"/>
                </a:solidFill>
              </a:rPr>
              <a:t>Up</a:t>
            </a:r>
            <a:r>
              <a:rPr lang="it-IT" altLang="it-IT" sz="2400"/>
              <a:t>-slope winds</a:t>
            </a:r>
          </a:p>
          <a:p>
            <a:pPr eaLnBrk="1" hangingPunct="1">
              <a:lnSpc>
                <a:spcPct val="80000"/>
              </a:lnSpc>
            </a:pPr>
            <a:r>
              <a:rPr lang="it-IT" altLang="it-IT" sz="2400">
                <a:sym typeface="Symbol" pitchFamily="18" charset="2"/>
              </a:rPr>
              <a:t></a:t>
            </a:r>
            <a:endParaRPr lang="it-IT" altLang="it-IT" sz="2400"/>
          </a:p>
          <a:p>
            <a:pPr eaLnBrk="1" hangingPunct="1">
              <a:lnSpc>
                <a:spcPct val="80000"/>
              </a:lnSpc>
            </a:pPr>
            <a:r>
              <a:rPr lang="it-IT" altLang="it-IT" sz="2400">
                <a:sym typeface="Symbol" pitchFamily="18" charset="2"/>
              </a:rPr>
              <a:t></a:t>
            </a:r>
          </a:p>
          <a:p>
            <a:pPr eaLnBrk="1" hangingPunct="1">
              <a:lnSpc>
                <a:spcPct val="80000"/>
              </a:lnSpc>
            </a:pPr>
            <a:r>
              <a:rPr lang="it-IT" altLang="it-IT" sz="2400">
                <a:sym typeface="Symbol" pitchFamily="18" charset="2"/>
              </a:rPr>
              <a:t></a:t>
            </a:r>
            <a:endParaRPr lang="it-IT" altLang="it-IT" sz="2400"/>
          </a:p>
          <a:p>
            <a:pPr eaLnBrk="1" hangingPunct="1">
              <a:lnSpc>
                <a:spcPct val="80000"/>
              </a:lnSpc>
            </a:pPr>
            <a:r>
              <a:rPr lang="it-IT" altLang="it-IT" sz="2400">
                <a:sym typeface="Symbol" pitchFamily="18" charset="2"/>
              </a:rPr>
              <a:t></a:t>
            </a:r>
            <a:r>
              <a:rPr lang="it-IT" altLang="it-IT" sz="2400">
                <a:solidFill>
                  <a:srgbClr val="FF3300"/>
                </a:solidFill>
              </a:rPr>
              <a:t> Down</a:t>
            </a:r>
            <a:r>
              <a:rPr lang="it-IT" altLang="it-IT" sz="2400"/>
              <a:t>-slope winds</a:t>
            </a:r>
          </a:p>
        </p:txBody>
      </p:sp>
      <p:pic>
        <p:nvPicPr>
          <p:cNvPr id="6148" name="Picture 4" descr="18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644900"/>
            <a:ext cx="33686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18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609600"/>
            <a:ext cx="33051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6"/>
          <p:cNvSpPr>
            <a:spLocks noChangeArrowheads="1"/>
          </p:cNvSpPr>
          <p:nvPr/>
        </p:nvSpPr>
        <p:spPr bwMode="auto">
          <a:xfrm>
            <a:off x="2915816" y="6084887"/>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it-IT" altLang="it-IT" sz="1800" dirty="0"/>
              <a:t>(Whiteman, 2000)</a:t>
            </a:r>
          </a:p>
        </p:txBody>
      </p:sp>
    </p:spTree>
    <p:extLst>
      <p:ext uri="{BB962C8B-B14F-4D97-AF65-F5344CB8AC3E}">
        <p14:creationId xmlns:p14="http://schemas.microsoft.com/office/powerpoint/2010/main" val="119603450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400050" y="4572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err="1"/>
              <a:t>Prandtl</a:t>
            </a:r>
            <a:r>
              <a:rPr lang="it-IT" altLang="it-IT" sz="2400" b="1" dirty="0"/>
              <a:t> (1942) </a:t>
            </a:r>
          </a:p>
        </p:txBody>
      </p:sp>
      <p:graphicFrame>
        <p:nvGraphicFramePr>
          <p:cNvPr id="11267" name="Object 4"/>
          <p:cNvGraphicFramePr>
            <a:graphicFrameLocks noChangeAspect="1"/>
          </p:cNvGraphicFramePr>
          <p:nvPr>
            <p:extLst>
              <p:ext uri="{D42A27DB-BD31-4B8C-83A1-F6EECF244321}">
                <p14:modId xmlns:p14="http://schemas.microsoft.com/office/powerpoint/2010/main" val="2940083765"/>
              </p:ext>
            </p:extLst>
          </p:nvPr>
        </p:nvGraphicFramePr>
        <p:xfrm>
          <a:off x="4499992" y="2492896"/>
          <a:ext cx="2219325" cy="1635125"/>
        </p:xfrm>
        <a:graphic>
          <a:graphicData uri="http://schemas.openxmlformats.org/presentationml/2006/ole">
            <mc:AlternateContent xmlns:mc="http://schemas.openxmlformats.org/markup-compatibility/2006">
              <mc:Choice xmlns:v="urn:schemas-microsoft-com:vml" Requires="v">
                <p:oleObj spid="_x0000_s6186" name="Equazione" r:id="rId3" imgW="1130040" imgH="838080" progId="Equation.3">
                  <p:embed/>
                </p:oleObj>
              </mc:Choice>
              <mc:Fallback>
                <p:oleObj name="Equazione" r:id="rId3" imgW="1130040" imgH="838080" progId="Equation.3">
                  <p:embed/>
                  <p:pic>
                    <p:nvPicPr>
                      <p:cNvPr id="0" name=""/>
                      <p:cNvPicPr>
                        <a:picLocks noChangeAspect="1" noChangeArrowheads="1"/>
                      </p:cNvPicPr>
                      <p:nvPr/>
                    </p:nvPicPr>
                    <p:blipFill>
                      <a:blip r:embed="rId4"/>
                      <a:srcRect/>
                      <a:stretch>
                        <a:fillRect/>
                      </a:stretch>
                    </p:blipFill>
                    <p:spPr bwMode="auto">
                      <a:xfrm>
                        <a:off x="4499992" y="2492896"/>
                        <a:ext cx="22193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68" name="Object 5"/>
          <p:cNvGraphicFramePr>
            <a:graphicFrameLocks noChangeAspect="1"/>
          </p:cNvGraphicFramePr>
          <p:nvPr>
            <p:extLst>
              <p:ext uri="{D42A27DB-BD31-4B8C-83A1-F6EECF244321}">
                <p14:modId xmlns:p14="http://schemas.microsoft.com/office/powerpoint/2010/main" val="909961276"/>
              </p:ext>
            </p:extLst>
          </p:nvPr>
        </p:nvGraphicFramePr>
        <p:xfrm>
          <a:off x="520502" y="1082452"/>
          <a:ext cx="3934570" cy="3141265"/>
        </p:xfrm>
        <a:graphic>
          <a:graphicData uri="http://schemas.openxmlformats.org/presentationml/2006/ole">
            <mc:AlternateContent xmlns:mc="http://schemas.openxmlformats.org/markup-compatibility/2006">
              <mc:Choice xmlns:v="urn:schemas-microsoft-com:vml" Requires="v">
                <p:oleObj spid="_x0000_s6187" name="CorelPhotoPaint.Image.10" r:id="rId5" imgW="2518964" imgH="2011684" progId="CorelPhotoPaint.Image.10">
                  <p:embed/>
                </p:oleObj>
              </mc:Choice>
              <mc:Fallback>
                <p:oleObj name="CorelPhotoPaint.Image.10" r:id="rId5" imgW="2518964" imgH="2011684"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502" y="1082452"/>
                        <a:ext cx="3934570" cy="3141265"/>
                      </a:xfrm>
                      <a:prstGeom prst="rect">
                        <a:avLst/>
                      </a:prstGeom>
                      <a:noFill/>
                      <a:ln>
                        <a:noFill/>
                      </a:ln>
                      <a:effectLst/>
                      <a:extLst/>
                    </p:spPr>
                  </p:pic>
                </p:oleObj>
              </mc:Fallback>
            </mc:AlternateContent>
          </a:graphicData>
        </a:graphic>
      </p:graphicFrame>
      <p:sp>
        <p:nvSpPr>
          <p:cNvPr id="11269" name="Text Box 6"/>
          <p:cNvSpPr txBox="1">
            <a:spLocks noChangeArrowheads="1"/>
          </p:cNvSpPr>
          <p:nvPr/>
        </p:nvSpPr>
        <p:spPr bwMode="auto">
          <a:xfrm>
            <a:off x="1835696" y="2348880"/>
            <a:ext cx="3048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b="1" i="1" dirty="0"/>
              <a:t>U</a:t>
            </a:r>
          </a:p>
        </p:txBody>
      </p:sp>
      <p:graphicFrame>
        <p:nvGraphicFramePr>
          <p:cNvPr id="11270" name="Object 7"/>
          <p:cNvGraphicFramePr>
            <a:graphicFrameLocks noChangeAspect="1"/>
          </p:cNvGraphicFramePr>
          <p:nvPr>
            <p:extLst>
              <p:ext uri="{D42A27DB-BD31-4B8C-83A1-F6EECF244321}">
                <p14:modId xmlns:p14="http://schemas.microsoft.com/office/powerpoint/2010/main" val="1267365197"/>
              </p:ext>
            </p:extLst>
          </p:nvPr>
        </p:nvGraphicFramePr>
        <p:xfrm>
          <a:off x="4565873" y="4509120"/>
          <a:ext cx="2238375" cy="2138363"/>
        </p:xfrm>
        <a:graphic>
          <a:graphicData uri="http://schemas.openxmlformats.org/presentationml/2006/ole">
            <mc:AlternateContent xmlns:mc="http://schemas.openxmlformats.org/markup-compatibility/2006">
              <mc:Choice xmlns:v="urn:schemas-microsoft-com:vml" Requires="v">
                <p:oleObj spid="_x0000_s6188" name="Equazione" r:id="rId7" imgW="977760" imgH="939600" progId="Equation.3">
                  <p:embed/>
                </p:oleObj>
              </mc:Choice>
              <mc:Fallback>
                <p:oleObj name="Equazione" r:id="rId7" imgW="977760" imgH="939600" progId="Equation.3">
                  <p:embed/>
                  <p:pic>
                    <p:nvPicPr>
                      <p:cNvPr id="0" name=""/>
                      <p:cNvPicPr>
                        <a:picLocks noChangeAspect="1" noChangeArrowheads="1"/>
                      </p:cNvPicPr>
                      <p:nvPr/>
                    </p:nvPicPr>
                    <p:blipFill>
                      <a:blip r:embed="rId8"/>
                      <a:srcRect/>
                      <a:stretch>
                        <a:fillRect/>
                      </a:stretch>
                    </p:blipFill>
                    <p:spPr bwMode="auto">
                      <a:xfrm>
                        <a:off x="4565873" y="4509120"/>
                        <a:ext cx="223837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ggetto 1"/>
          <p:cNvGraphicFramePr>
            <a:graphicFrameLocks noChangeAspect="1"/>
          </p:cNvGraphicFramePr>
          <p:nvPr>
            <p:extLst>
              <p:ext uri="{D42A27DB-BD31-4B8C-83A1-F6EECF244321}">
                <p14:modId xmlns:p14="http://schemas.microsoft.com/office/powerpoint/2010/main" val="276015325"/>
              </p:ext>
            </p:extLst>
          </p:nvPr>
        </p:nvGraphicFramePr>
        <p:xfrm>
          <a:off x="611560" y="4293096"/>
          <a:ext cx="3071275" cy="979488"/>
        </p:xfrm>
        <a:graphic>
          <a:graphicData uri="http://schemas.openxmlformats.org/presentationml/2006/ole">
            <mc:AlternateContent xmlns:mc="http://schemas.openxmlformats.org/markup-compatibility/2006">
              <mc:Choice xmlns:v="urn:schemas-microsoft-com:vml" Requires="v">
                <p:oleObj spid="_x0000_s6189" name="Equazione" r:id="rId9" imgW="1346040" imgH="431640" progId="Equation.3">
                  <p:embed/>
                </p:oleObj>
              </mc:Choice>
              <mc:Fallback>
                <p:oleObj name="Equazione" r:id="rId9" imgW="1346040" imgH="431640" progId="Equation.3">
                  <p:embed/>
                  <p:pic>
                    <p:nvPicPr>
                      <p:cNvPr id="0" name=""/>
                      <p:cNvPicPr>
                        <a:picLocks noChangeAspect="1" noChangeArrowheads="1"/>
                      </p:cNvPicPr>
                      <p:nvPr/>
                    </p:nvPicPr>
                    <p:blipFill>
                      <a:blip r:embed="rId10"/>
                      <a:srcRect/>
                      <a:stretch>
                        <a:fillRect/>
                      </a:stretch>
                    </p:blipFill>
                    <p:spPr bwMode="auto">
                      <a:xfrm>
                        <a:off x="611560" y="4293096"/>
                        <a:ext cx="3071275" cy="979488"/>
                      </a:xfrm>
                      <a:prstGeom prst="rect">
                        <a:avLst/>
                      </a:prstGeom>
                      <a:noFill/>
                      <a:ln>
                        <a:noFill/>
                      </a:ln>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2517443269"/>
              </p:ext>
            </p:extLst>
          </p:nvPr>
        </p:nvGraphicFramePr>
        <p:xfrm>
          <a:off x="4448656" y="620688"/>
          <a:ext cx="4587840" cy="1656184"/>
        </p:xfrm>
        <a:graphic>
          <a:graphicData uri="http://schemas.openxmlformats.org/presentationml/2006/ole">
            <mc:AlternateContent xmlns:mc="http://schemas.openxmlformats.org/markup-compatibility/2006">
              <mc:Choice xmlns:v="urn:schemas-microsoft-com:vml" Requires="v">
                <p:oleObj spid="_x0000_s6190" name="Equazione" r:id="rId11" imgW="2234880" imgH="812520" progId="Equation.3">
                  <p:embed/>
                </p:oleObj>
              </mc:Choice>
              <mc:Fallback>
                <p:oleObj name="Equazione" r:id="rId11" imgW="2234880" imgH="812520" progId="Equation.3">
                  <p:embed/>
                  <p:pic>
                    <p:nvPicPr>
                      <p:cNvPr id="0" name=""/>
                      <p:cNvPicPr>
                        <a:picLocks noChangeAspect="1" noChangeArrowheads="1"/>
                      </p:cNvPicPr>
                      <p:nvPr/>
                    </p:nvPicPr>
                    <p:blipFill>
                      <a:blip r:embed="rId12"/>
                      <a:srcRect/>
                      <a:stretch>
                        <a:fillRect/>
                      </a:stretch>
                    </p:blipFill>
                    <p:spPr bwMode="auto">
                      <a:xfrm>
                        <a:off x="4448656" y="620688"/>
                        <a:ext cx="4587840" cy="165618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415941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95536" y="457200"/>
            <a:ext cx="762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err="1" smtClean="0"/>
              <a:t>Prandtl’s</a:t>
            </a:r>
            <a:r>
              <a:rPr lang="it-IT" altLang="it-IT" sz="2400" b="1" dirty="0" smtClean="0"/>
              <a:t> (1942) </a:t>
            </a:r>
            <a:r>
              <a:rPr lang="it-IT" altLang="it-IT" sz="2400" b="1" dirty="0" err="1" smtClean="0"/>
              <a:t>assumptions</a:t>
            </a:r>
            <a:endParaRPr lang="it-IT" altLang="it-IT" sz="2400" b="1" dirty="0"/>
          </a:p>
        </p:txBody>
      </p:sp>
      <p:sp>
        <p:nvSpPr>
          <p:cNvPr id="3" name="Text Box 3"/>
          <p:cNvSpPr txBox="1">
            <a:spLocks noChangeArrowheads="1"/>
          </p:cNvSpPr>
          <p:nvPr/>
        </p:nvSpPr>
        <p:spPr bwMode="auto">
          <a:xfrm>
            <a:off x="467544" y="1095127"/>
            <a:ext cx="7620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 typeface="Arial" panose="020B0604020202020204" pitchFamily="34" charset="0"/>
              <a:buChar char="•"/>
            </a:pPr>
            <a:r>
              <a:rPr lang="it-IT" altLang="it-IT" sz="2400" dirty="0" smtClean="0"/>
              <a:t>Infinite </a:t>
            </a:r>
            <a:r>
              <a:rPr lang="it-IT" altLang="it-IT" sz="2400" dirty="0" err="1" smtClean="0"/>
              <a:t>slope</a:t>
            </a:r>
            <a:endParaRPr lang="it-IT" altLang="it-IT" sz="2400" dirty="0" smtClean="0"/>
          </a:p>
          <a:p>
            <a:pPr marL="342900" indent="-342900" eaLnBrk="1" hangingPunct="1">
              <a:spcBef>
                <a:spcPct val="50000"/>
              </a:spcBef>
              <a:buFont typeface="Arial" panose="020B0604020202020204" pitchFamily="34" charset="0"/>
              <a:buChar char="•"/>
            </a:pPr>
            <a:r>
              <a:rPr lang="it-IT" altLang="it-IT" sz="2400" i="1" dirty="0" smtClean="0"/>
              <a:t>s</a:t>
            </a:r>
            <a:r>
              <a:rPr lang="it-IT" altLang="it-IT" sz="2400" dirty="0" smtClean="0"/>
              <a:t>-</a:t>
            </a:r>
            <a:r>
              <a:rPr lang="it-IT" altLang="it-IT" sz="2400" dirty="0" err="1" smtClean="0"/>
              <a:t>invariance</a:t>
            </a:r>
            <a:r>
              <a:rPr lang="it-IT" altLang="it-IT" sz="2400" dirty="0" smtClean="0"/>
              <a:t> (</a:t>
            </a:r>
            <a:r>
              <a:rPr lang="it-IT" altLang="it-IT" sz="2400" dirty="0" err="1" smtClean="0"/>
              <a:t>uniform</a:t>
            </a:r>
            <a:r>
              <a:rPr lang="it-IT" altLang="it-IT" sz="2400" dirty="0" smtClean="0"/>
              <a:t> </a:t>
            </a:r>
            <a:r>
              <a:rPr lang="it-IT" altLang="it-IT" sz="2400" dirty="0" err="1" smtClean="0"/>
              <a:t>validity</a:t>
            </a:r>
            <a:r>
              <a:rPr lang="it-IT" altLang="it-IT" sz="2400" dirty="0"/>
              <a:t> </a:t>
            </a:r>
            <a:r>
              <a:rPr lang="it-IT" altLang="it-IT" sz="2400" i="1" dirty="0" smtClean="0"/>
              <a:t>-</a:t>
            </a:r>
            <a:r>
              <a:rPr lang="it-IT" altLang="it-IT" sz="2400" dirty="0" smtClean="0">
                <a:sym typeface="Symbol"/>
              </a:rPr>
              <a:t> </a:t>
            </a:r>
            <a:r>
              <a:rPr lang="it-IT" altLang="it-IT" sz="2400" i="1" dirty="0" smtClean="0">
                <a:sym typeface="Symbol"/>
              </a:rPr>
              <a:t>&lt; s &lt; +</a:t>
            </a:r>
            <a:r>
              <a:rPr lang="it-IT" altLang="it-IT" sz="2400" dirty="0" smtClean="0">
                <a:sym typeface="Symbol"/>
              </a:rPr>
              <a:t></a:t>
            </a:r>
            <a:r>
              <a:rPr lang="it-IT" altLang="it-IT" sz="2400" dirty="0" smtClean="0"/>
              <a:t>) </a:t>
            </a:r>
          </a:p>
          <a:p>
            <a:pPr marL="342900" indent="-342900" eaLnBrk="1" hangingPunct="1">
              <a:spcBef>
                <a:spcPct val="50000"/>
              </a:spcBef>
              <a:buFont typeface="Arial" panose="020B0604020202020204" pitchFamily="34" charset="0"/>
              <a:buChar char="•"/>
            </a:pPr>
            <a:r>
              <a:rPr lang="it-IT" altLang="it-IT" sz="2400" dirty="0" err="1" smtClean="0"/>
              <a:t>Parallel</a:t>
            </a:r>
            <a:r>
              <a:rPr lang="it-IT" altLang="it-IT" sz="2400" dirty="0" smtClean="0"/>
              <a:t> flow</a:t>
            </a:r>
          </a:p>
          <a:p>
            <a:pPr marL="342900" indent="-342900" eaLnBrk="1" hangingPunct="1">
              <a:spcBef>
                <a:spcPct val="50000"/>
              </a:spcBef>
              <a:buFont typeface="Arial" panose="020B0604020202020204" pitchFamily="34" charset="0"/>
              <a:buChar char="•"/>
            </a:pPr>
            <a:r>
              <a:rPr lang="it-IT" altLang="it-IT" sz="2400" dirty="0" smtClean="0"/>
              <a:t>Steady state</a:t>
            </a:r>
          </a:p>
          <a:p>
            <a:pPr marL="342900" indent="-342900" eaLnBrk="1" hangingPunct="1">
              <a:spcBef>
                <a:spcPct val="50000"/>
              </a:spcBef>
              <a:buFont typeface="Arial" panose="020B0604020202020204" pitchFamily="34" charset="0"/>
              <a:buChar char="•"/>
            </a:pPr>
            <a:r>
              <a:rPr lang="it-IT" altLang="it-IT" sz="2400" dirty="0" smtClean="0"/>
              <a:t>No </a:t>
            </a:r>
            <a:r>
              <a:rPr lang="it-IT" altLang="it-IT" sz="2400" dirty="0" err="1" smtClean="0"/>
              <a:t>Coriolis</a:t>
            </a:r>
            <a:endParaRPr lang="it-IT" altLang="it-IT" sz="2400" dirty="0" smtClean="0"/>
          </a:p>
          <a:p>
            <a:pPr marL="342900" indent="-342900" eaLnBrk="1" hangingPunct="1">
              <a:spcBef>
                <a:spcPct val="50000"/>
              </a:spcBef>
              <a:buFont typeface="Arial" panose="020B0604020202020204" pitchFamily="34" charset="0"/>
              <a:buChar char="•"/>
            </a:pPr>
            <a:r>
              <a:rPr lang="it-IT" altLang="it-IT" sz="2400" dirty="0" err="1" smtClean="0"/>
              <a:t>Boussinesq</a:t>
            </a:r>
            <a:endParaRPr lang="it-IT" altLang="it-IT" sz="2400" dirty="0" smtClean="0"/>
          </a:p>
          <a:p>
            <a:pPr marL="342900" indent="-342900" eaLnBrk="1" hangingPunct="1">
              <a:spcBef>
                <a:spcPct val="50000"/>
              </a:spcBef>
              <a:buFont typeface="Arial" panose="020B0604020202020204" pitchFamily="34" charset="0"/>
              <a:buChar char="•"/>
            </a:pPr>
            <a:r>
              <a:rPr lang="it-IT" altLang="it-IT" sz="2400" dirty="0" smtClean="0"/>
              <a:t>Laminar flow</a:t>
            </a:r>
          </a:p>
          <a:p>
            <a:pPr marL="342900" indent="-342900" eaLnBrk="1" hangingPunct="1">
              <a:spcBef>
                <a:spcPct val="50000"/>
              </a:spcBef>
              <a:buFont typeface="Arial" panose="020B0604020202020204" pitchFamily="34" charset="0"/>
              <a:buChar char="•"/>
            </a:pPr>
            <a:r>
              <a:rPr lang="it-IT" altLang="it-IT" sz="2400" dirty="0" err="1" smtClean="0"/>
              <a:t>Unperturbed</a:t>
            </a:r>
            <a:r>
              <a:rPr lang="it-IT" altLang="it-IT" sz="2400" dirty="0" smtClean="0"/>
              <a:t> state: 	</a:t>
            </a:r>
            <a:r>
              <a:rPr lang="it-IT" altLang="it-IT" sz="2400" dirty="0" smtClean="0">
                <a:latin typeface="Symbol" panose="05050102010706020507" pitchFamily="18" charset="2"/>
              </a:rPr>
              <a:t>q</a:t>
            </a:r>
            <a:r>
              <a:rPr lang="it-IT" altLang="it-IT" sz="2400" baseline="-25000" dirty="0" smtClean="0"/>
              <a:t>0</a:t>
            </a:r>
            <a:r>
              <a:rPr lang="it-IT" altLang="it-IT" sz="2400" dirty="0" smtClean="0">
                <a:latin typeface="Arial" panose="020B0604020202020204" pitchFamily="34" charset="0"/>
                <a:cs typeface="Arial" panose="020B0604020202020204" pitchFamily="34" charset="0"/>
              </a:rPr>
              <a:t> =</a:t>
            </a:r>
            <a:r>
              <a:rPr lang="it-IT" altLang="it-IT" sz="2400" dirty="0" smtClean="0">
                <a:latin typeface="Symbol" panose="05050102010706020507" pitchFamily="18" charset="2"/>
              </a:rPr>
              <a:t> q</a:t>
            </a:r>
            <a:r>
              <a:rPr lang="it-IT" altLang="it-IT" sz="2400" baseline="-25000" dirty="0" smtClean="0"/>
              <a:t>00</a:t>
            </a:r>
            <a:r>
              <a:rPr lang="it-IT" altLang="it-IT" sz="2400" dirty="0" smtClean="0">
                <a:latin typeface="Symbol" panose="05050102010706020507" pitchFamily="18" charset="2"/>
              </a:rPr>
              <a:t> + g </a:t>
            </a:r>
            <a:r>
              <a:rPr lang="it-IT" altLang="it-IT" sz="2400" dirty="0" smtClean="0">
                <a:latin typeface="Arial" panose="020B0604020202020204" pitchFamily="34" charset="0"/>
                <a:cs typeface="Arial" panose="020B0604020202020204" pitchFamily="34" charset="0"/>
              </a:rPr>
              <a:t>z</a:t>
            </a:r>
          </a:p>
          <a:p>
            <a:pPr marL="342900" indent="-342900" eaLnBrk="1" hangingPunct="1">
              <a:spcBef>
                <a:spcPct val="50000"/>
              </a:spcBef>
              <a:buFont typeface="Arial" panose="020B0604020202020204" pitchFamily="34" charset="0"/>
              <a:buChar char="•"/>
            </a:pPr>
            <a:r>
              <a:rPr lang="it-IT" altLang="it-IT" sz="2400" dirty="0" err="1" smtClean="0"/>
              <a:t>Boundary</a:t>
            </a:r>
            <a:r>
              <a:rPr lang="it-IT" altLang="it-IT" sz="2400" dirty="0" smtClean="0"/>
              <a:t> </a:t>
            </a:r>
            <a:r>
              <a:rPr lang="it-IT" altLang="it-IT" sz="2400" dirty="0" err="1" smtClean="0"/>
              <a:t>conditions</a:t>
            </a:r>
            <a:r>
              <a:rPr lang="it-IT" altLang="it-IT" sz="2400" dirty="0" smtClean="0"/>
              <a:t>: 	u</a:t>
            </a:r>
            <a:r>
              <a:rPr lang="it-IT" altLang="it-IT" sz="2400" baseline="-25000" dirty="0" smtClean="0"/>
              <a:t>n=0 </a:t>
            </a:r>
            <a:r>
              <a:rPr lang="it-IT" altLang="it-IT" sz="2400" dirty="0" smtClean="0"/>
              <a:t>= 0	u</a:t>
            </a:r>
            <a:r>
              <a:rPr lang="it-IT" altLang="it-IT" sz="2400" baseline="-25000" dirty="0" smtClean="0"/>
              <a:t>n</a:t>
            </a:r>
            <a:r>
              <a:rPr lang="it-IT" altLang="it-IT" sz="2400" baseline="-25000" dirty="0" smtClean="0">
                <a:sym typeface="Symbol"/>
              </a:rPr>
              <a:t></a:t>
            </a:r>
            <a:r>
              <a:rPr lang="it-IT" altLang="it-IT" sz="2400" baseline="-25000" dirty="0">
                <a:sym typeface="Symbol"/>
              </a:rPr>
              <a:t></a:t>
            </a:r>
            <a:r>
              <a:rPr lang="it-IT" altLang="it-IT" sz="2400" baseline="-25000" dirty="0" smtClean="0"/>
              <a:t> </a:t>
            </a:r>
            <a:r>
              <a:rPr lang="it-IT" altLang="it-IT" sz="2400" dirty="0"/>
              <a:t>= </a:t>
            </a:r>
            <a:r>
              <a:rPr lang="it-IT" altLang="it-IT" sz="2400" dirty="0" smtClean="0"/>
              <a:t>0</a:t>
            </a:r>
          </a:p>
          <a:p>
            <a:pPr eaLnBrk="1" hangingPunct="1">
              <a:spcBef>
                <a:spcPct val="50000"/>
              </a:spcBef>
            </a:pPr>
            <a:r>
              <a:rPr lang="it-IT" altLang="it-IT" sz="2400" dirty="0"/>
              <a:t>	</a:t>
            </a:r>
            <a:r>
              <a:rPr lang="it-IT" altLang="it-IT" sz="2400" dirty="0" smtClean="0"/>
              <a:t>			</a:t>
            </a:r>
            <a:r>
              <a:rPr lang="it-IT" altLang="it-IT" sz="2400" dirty="0" err="1" smtClean="0">
                <a:latin typeface="Symbol" panose="05050102010706020507" pitchFamily="18" charset="2"/>
              </a:rPr>
              <a:t>q</a:t>
            </a:r>
            <a:r>
              <a:rPr lang="it-IT" altLang="it-IT" sz="2400" baseline="-25000" dirty="0" err="1" smtClean="0"/>
              <a:t>n</a:t>
            </a:r>
            <a:r>
              <a:rPr lang="it-IT" altLang="it-IT" sz="2400" baseline="-25000" dirty="0" smtClean="0"/>
              <a:t>=0 </a:t>
            </a:r>
            <a:r>
              <a:rPr lang="it-IT" altLang="it-IT" sz="2400" dirty="0"/>
              <a:t>= </a:t>
            </a:r>
            <a:r>
              <a:rPr lang="it-IT" altLang="it-IT" sz="2400" dirty="0" smtClean="0"/>
              <a:t>C	</a:t>
            </a:r>
            <a:r>
              <a:rPr lang="it-IT" altLang="it-IT" sz="2400" dirty="0" err="1" smtClean="0">
                <a:latin typeface="Symbol" panose="05050102010706020507" pitchFamily="18" charset="2"/>
              </a:rPr>
              <a:t>q</a:t>
            </a:r>
            <a:r>
              <a:rPr lang="it-IT" altLang="it-IT" sz="2400" baseline="-25000" dirty="0" err="1" smtClean="0"/>
              <a:t>n</a:t>
            </a:r>
            <a:r>
              <a:rPr lang="it-IT" altLang="it-IT" sz="2400" baseline="-25000" dirty="0">
                <a:sym typeface="Symbol"/>
              </a:rPr>
              <a:t></a:t>
            </a:r>
            <a:r>
              <a:rPr lang="it-IT" altLang="it-IT" sz="2400" baseline="-25000" dirty="0"/>
              <a:t> </a:t>
            </a:r>
            <a:r>
              <a:rPr lang="it-IT" altLang="it-IT" sz="2400" dirty="0"/>
              <a:t>= </a:t>
            </a:r>
            <a:r>
              <a:rPr lang="it-IT" altLang="it-IT" sz="2400" dirty="0" smtClean="0"/>
              <a:t>0  </a:t>
            </a:r>
          </a:p>
          <a:p>
            <a:pPr eaLnBrk="1" hangingPunct="1">
              <a:spcBef>
                <a:spcPct val="50000"/>
              </a:spcBef>
            </a:pPr>
            <a:endParaRPr lang="it-IT" altLang="it-IT" sz="2400" dirty="0"/>
          </a:p>
        </p:txBody>
      </p:sp>
    </p:spTree>
    <p:extLst>
      <p:ext uri="{BB962C8B-B14F-4D97-AF65-F5344CB8AC3E}">
        <p14:creationId xmlns:p14="http://schemas.microsoft.com/office/powerpoint/2010/main" val="1068217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8520" y="1052736"/>
            <a:ext cx="9361040" cy="2554545"/>
          </a:xfrm>
          <a:prstGeom prst="rect">
            <a:avLst/>
          </a:prstGeom>
        </p:spPr>
        <p:txBody>
          <a:bodyPr wrap="square">
            <a:spAutoFit/>
          </a:bodyPr>
          <a:lstStyle/>
          <a:p>
            <a:pPr algn="ctr"/>
            <a:r>
              <a:rPr lang="it-IT" sz="4000" b="1" dirty="0" smtClean="0"/>
              <a:t>Terreno complesso </a:t>
            </a:r>
          </a:p>
          <a:p>
            <a:pPr algn="ctr"/>
            <a:r>
              <a:rPr lang="it-IT" sz="4000" b="1" dirty="0" smtClean="0"/>
              <a:t>= </a:t>
            </a:r>
          </a:p>
          <a:p>
            <a:pPr algn="ctr"/>
            <a:r>
              <a:rPr lang="it-IT" sz="4000" b="1" dirty="0" smtClean="0"/>
              <a:t>terreno non riducibile a                        terreno piano + «piccole»  disomogeneità</a:t>
            </a:r>
            <a:endParaRPr lang="it-IT" sz="4000" dirty="0"/>
          </a:p>
        </p:txBody>
      </p:sp>
    </p:spTree>
    <p:extLst>
      <p:ext uri="{BB962C8B-B14F-4D97-AF65-F5344CB8AC3E}">
        <p14:creationId xmlns:p14="http://schemas.microsoft.com/office/powerpoint/2010/main" val="3354776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387252"/>
            <a:ext cx="7992888" cy="5170646"/>
          </a:xfrm>
          <a:prstGeom prst="rect">
            <a:avLst/>
          </a:prstGeom>
        </p:spPr>
        <p:txBody>
          <a:bodyPr wrap="square">
            <a:spAutoFit/>
          </a:bodyPr>
          <a:lstStyle/>
          <a:p>
            <a:pPr marL="457200" indent="-457200">
              <a:spcAft>
                <a:spcPts val="1200"/>
              </a:spcAft>
              <a:buAutoNum type="arabicPeriod"/>
            </a:pPr>
            <a:r>
              <a:rPr lang="en-US" sz="2800" b="1" dirty="0" smtClean="0"/>
              <a:t>Turbulent flow:</a:t>
            </a:r>
            <a:r>
              <a:rPr lang="en-US" sz="2800" dirty="0" smtClean="0"/>
              <a:t> Defant (1949), Grisogono and </a:t>
            </a:r>
            <a:r>
              <a:rPr lang="en-US" sz="2800" dirty="0" err="1" smtClean="0"/>
              <a:t>Oerlemans</a:t>
            </a:r>
            <a:r>
              <a:rPr lang="en-US" sz="2800" dirty="0" smtClean="0"/>
              <a:t> (2002)</a:t>
            </a:r>
          </a:p>
          <a:p>
            <a:pPr marL="457200" indent="-457200">
              <a:spcAft>
                <a:spcPts val="1200"/>
              </a:spcAft>
              <a:buAutoNum type="arabicPeriod"/>
            </a:pPr>
            <a:r>
              <a:rPr lang="en-US" sz="2800" b="1" dirty="0" smtClean="0"/>
              <a:t>Coriolis:</a:t>
            </a:r>
            <a:r>
              <a:rPr lang="en-US" sz="2800" dirty="0"/>
              <a:t> </a:t>
            </a:r>
            <a:r>
              <a:rPr lang="en-US" sz="2800" dirty="0" err="1"/>
              <a:t>Gutman</a:t>
            </a:r>
            <a:r>
              <a:rPr lang="en-US" sz="2800" dirty="0"/>
              <a:t> and </a:t>
            </a:r>
            <a:r>
              <a:rPr lang="en-US" sz="2800" dirty="0" err="1"/>
              <a:t>Malbakhov</a:t>
            </a:r>
            <a:r>
              <a:rPr lang="en-US" sz="2800" dirty="0"/>
              <a:t> (1964</a:t>
            </a:r>
            <a:r>
              <a:rPr lang="en-US" sz="2800" dirty="0" smtClean="0"/>
              <a:t>), </a:t>
            </a:r>
            <a:r>
              <a:rPr lang="en-US" sz="2800" dirty="0" err="1" smtClean="0"/>
              <a:t>Stiperski</a:t>
            </a:r>
            <a:r>
              <a:rPr lang="en-US" sz="2800" dirty="0" smtClean="0"/>
              <a:t> et al. (2007), Shapiro &amp; </a:t>
            </a:r>
            <a:r>
              <a:rPr lang="en-US" sz="2800" dirty="0" err="1" smtClean="0"/>
              <a:t>Fedorovich</a:t>
            </a:r>
            <a:r>
              <a:rPr lang="en-US" sz="2800" dirty="0" smtClean="0"/>
              <a:t> (2008)</a:t>
            </a:r>
            <a:endParaRPr lang="en-US" sz="2800" dirty="0" smtClean="0">
              <a:latin typeface="Symbol" panose="05050102010706020507" pitchFamily="18" charset="2"/>
            </a:endParaRPr>
          </a:p>
          <a:p>
            <a:pPr marL="457200" indent="-457200">
              <a:spcAft>
                <a:spcPts val="1200"/>
              </a:spcAft>
              <a:buAutoNum type="arabicPeriod"/>
            </a:pPr>
            <a:r>
              <a:rPr lang="en-US" sz="2800" b="1" dirty="0" smtClean="0"/>
              <a:t>Weakly curved topography:</a:t>
            </a:r>
            <a:r>
              <a:rPr lang="en-US" sz="2800" dirty="0" smtClean="0"/>
              <a:t> </a:t>
            </a:r>
            <a:r>
              <a:rPr lang="en-US" sz="2800" dirty="0" err="1" smtClean="0"/>
              <a:t>Zammett</a:t>
            </a:r>
            <a:r>
              <a:rPr lang="en-US" sz="2800" dirty="0" smtClean="0"/>
              <a:t> &amp; Fowler (2007)</a:t>
            </a:r>
          </a:p>
          <a:p>
            <a:pPr marL="457200" indent="-457200">
              <a:spcAft>
                <a:spcPts val="1200"/>
              </a:spcAft>
              <a:buAutoNum type="arabicPeriod"/>
            </a:pPr>
            <a:r>
              <a:rPr lang="en-US" sz="2800" b="1" dirty="0" smtClean="0"/>
              <a:t>Weakly nonlinear effects:</a:t>
            </a:r>
            <a:r>
              <a:rPr lang="en-US" sz="2800" dirty="0" smtClean="0"/>
              <a:t> Grisogono et al. (2014)</a:t>
            </a:r>
          </a:p>
          <a:p>
            <a:pPr marL="457200" indent="-457200">
              <a:spcAft>
                <a:spcPts val="1200"/>
              </a:spcAft>
              <a:buFontTx/>
              <a:buAutoNum type="arabicPeriod"/>
            </a:pPr>
            <a:r>
              <a:rPr lang="en-US" sz="2800" b="1" dirty="0"/>
              <a:t>Time variations:</a:t>
            </a:r>
            <a:r>
              <a:rPr lang="en-US" sz="2800" dirty="0"/>
              <a:t> Defant (1949), </a:t>
            </a:r>
            <a:r>
              <a:rPr lang="en-US" sz="2800" dirty="0" err="1"/>
              <a:t>Gutman</a:t>
            </a:r>
            <a:r>
              <a:rPr lang="en-US" sz="2800" dirty="0"/>
              <a:t> &amp; </a:t>
            </a:r>
            <a:r>
              <a:rPr lang="en-US" sz="2800" dirty="0" err="1"/>
              <a:t>Malbakhov</a:t>
            </a:r>
            <a:r>
              <a:rPr lang="en-US" sz="2800" dirty="0"/>
              <a:t> (1964), Zardi &amp; Serafin (</a:t>
            </a:r>
            <a:r>
              <a:rPr lang="en-US" sz="2800" dirty="0" smtClean="0"/>
              <a:t>2015).</a:t>
            </a:r>
            <a:endParaRPr lang="en-US" sz="2800" dirty="0"/>
          </a:p>
          <a:p>
            <a:pPr>
              <a:spcAft>
                <a:spcPts val="1200"/>
              </a:spcAft>
            </a:pPr>
            <a:endParaRPr lang="en-US" sz="2800" dirty="0"/>
          </a:p>
        </p:txBody>
      </p:sp>
      <p:sp>
        <p:nvSpPr>
          <p:cNvPr id="3" name="Text Box 3"/>
          <p:cNvSpPr txBox="1">
            <a:spLocks noChangeArrowheads="1"/>
          </p:cNvSpPr>
          <p:nvPr/>
        </p:nvSpPr>
        <p:spPr bwMode="auto">
          <a:xfrm>
            <a:off x="438150" y="457200"/>
            <a:ext cx="80668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smtClean="0"/>
              <a:t>Extensions of </a:t>
            </a:r>
            <a:r>
              <a:rPr lang="it-IT" altLang="it-IT" sz="2400" b="1" dirty="0" err="1" smtClean="0"/>
              <a:t>Prandtl</a:t>
            </a:r>
            <a:r>
              <a:rPr lang="it-IT" altLang="it-IT" sz="2400" b="1" dirty="0" smtClean="0"/>
              <a:t> </a:t>
            </a:r>
            <a:r>
              <a:rPr lang="it-IT" altLang="it-IT" sz="2400" b="1" dirty="0"/>
              <a:t>(1942</a:t>
            </a:r>
            <a:r>
              <a:rPr lang="it-IT" altLang="it-IT" sz="2400" b="1" dirty="0" smtClean="0"/>
              <a:t>)</a:t>
            </a:r>
            <a:endParaRPr lang="it-IT" altLang="it-IT" sz="2400" b="1" dirty="0"/>
          </a:p>
        </p:txBody>
      </p:sp>
    </p:spTree>
    <p:extLst>
      <p:ext uri="{BB962C8B-B14F-4D97-AF65-F5344CB8AC3E}">
        <p14:creationId xmlns:p14="http://schemas.microsoft.com/office/powerpoint/2010/main" val="1568781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Scan1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4534268" y="412633"/>
            <a:ext cx="4141856" cy="550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Scan1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78" y="712997"/>
            <a:ext cx="4320480" cy="523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it-IT" altLang="it-IT"/>
          </a:p>
        </p:txBody>
      </p:sp>
      <p:sp>
        <p:nvSpPr>
          <p:cNvPr id="8197" name="Rectangle 5"/>
          <p:cNvSpPr>
            <a:spLocks noChangeArrowheads="1"/>
          </p:cNvSpPr>
          <p:nvPr/>
        </p:nvSpPr>
        <p:spPr bwMode="auto">
          <a:xfrm>
            <a:off x="234156" y="6093296"/>
            <a:ext cx="86756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it-IT" dirty="0" smtClean="0"/>
              <a:t>Theoretical </a:t>
            </a:r>
            <a:r>
              <a:rPr lang="en-US" altLang="it-IT" dirty="0"/>
              <a:t>(T) slope wind profiles </a:t>
            </a:r>
            <a:r>
              <a:rPr lang="en-US" altLang="it-IT" dirty="0" smtClean="0"/>
              <a:t>and </a:t>
            </a:r>
            <a:r>
              <a:rPr lang="en-US" altLang="it-IT" dirty="0"/>
              <a:t>balloon (B) observations </a:t>
            </a:r>
            <a:r>
              <a:rPr lang="en-US" altLang="it-IT" dirty="0" smtClean="0"/>
              <a:t>on </a:t>
            </a:r>
            <a:r>
              <a:rPr lang="en-US" altLang="it-IT" dirty="0"/>
              <a:t>the </a:t>
            </a:r>
            <a:r>
              <a:rPr lang="en-US" altLang="it-IT" dirty="0" err="1"/>
              <a:t>Nordkette</a:t>
            </a:r>
            <a:r>
              <a:rPr lang="en-US" altLang="it-IT" dirty="0"/>
              <a:t> near </a:t>
            </a:r>
            <a:r>
              <a:rPr lang="en-US" altLang="it-IT" dirty="0" smtClean="0"/>
              <a:t>Innsbruck (</a:t>
            </a:r>
            <a:r>
              <a:rPr lang="en-US" altLang="it-IT" dirty="0"/>
              <a:t>From </a:t>
            </a:r>
            <a:r>
              <a:rPr lang="en-US" altLang="it-IT" dirty="0" smtClean="0"/>
              <a:t>F. Defant </a:t>
            </a:r>
            <a:r>
              <a:rPr lang="en-US" altLang="it-IT" dirty="0"/>
              <a:t>1949, as published by Barry 2008)</a:t>
            </a:r>
            <a:r>
              <a:rPr lang="it-IT" altLang="it-IT" dirty="0"/>
              <a:t> </a:t>
            </a:r>
          </a:p>
        </p:txBody>
      </p:sp>
      <p:sp>
        <p:nvSpPr>
          <p:cNvPr id="2" name="Rettangolo 1"/>
          <p:cNvSpPr/>
          <p:nvPr/>
        </p:nvSpPr>
        <p:spPr>
          <a:xfrm>
            <a:off x="1979712" y="334112"/>
            <a:ext cx="1260986" cy="461665"/>
          </a:xfrm>
          <a:prstGeom prst="rect">
            <a:avLst/>
          </a:prstGeom>
        </p:spPr>
        <p:txBody>
          <a:bodyPr wrap="none">
            <a:spAutoFit/>
          </a:bodyPr>
          <a:lstStyle/>
          <a:p>
            <a:r>
              <a:rPr lang="en-US" altLang="it-IT" sz="2400" b="1" dirty="0" smtClean="0"/>
              <a:t>Daytime</a:t>
            </a:r>
            <a:endParaRPr lang="it-IT" sz="2400" b="1" dirty="0"/>
          </a:p>
        </p:txBody>
      </p:sp>
      <p:sp>
        <p:nvSpPr>
          <p:cNvPr id="7" name="Rettangolo 6"/>
          <p:cNvSpPr/>
          <p:nvPr/>
        </p:nvSpPr>
        <p:spPr>
          <a:xfrm>
            <a:off x="5580112" y="370625"/>
            <a:ext cx="1358385" cy="461665"/>
          </a:xfrm>
          <a:prstGeom prst="rect">
            <a:avLst/>
          </a:prstGeom>
        </p:spPr>
        <p:txBody>
          <a:bodyPr wrap="none">
            <a:spAutoFit/>
          </a:bodyPr>
          <a:lstStyle/>
          <a:p>
            <a:r>
              <a:rPr lang="en-US" altLang="it-IT" sz="2400" b="1" dirty="0" err="1" smtClean="0"/>
              <a:t>Nightime</a:t>
            </a:r>
            <a:endParaRPr lang="it-IT" sz="2400" b="1" dirty="0"/>
          </a:p>
        </p:txBody>
      </p:sp>
      <p:sp>
        <p:nvSpPr>
          <p:cNvPr id="8" name="Rettangolo 7"/>
          <p:cNvSpPr/>
          <p:nvPr/>
        </p:nvSpPr>
        <p:spPr>
          <a:xfrm>
            <a:off x="3563888" y="984300"/>
            <a:ext cx="2308902" cy="461665"/>
          </a:xfrm>
          <a:prstGeom prst="rect">
            <a:avLst/>
          </a:prstGeom>
          <a:solidFill>
            <a:schemeClr val="bg1"/>
          </a:solidFill>
        </p:spPr>
        <p:txBody>
          <a:bodyPr wrap="none">
            <a:spAutoFit/>
          </a:bodyPr>
          <a:lstStyle/>
          <a:p>
            <a:r>
              <a:rPr lang="en-US" altLang="it-IT" sz="2400" b="1" dirty="0" smtClean="0">
                <a:solidFill>
                  <a:srgbClr val="FF0000"/>
                </a:solidFill>
              </a:rPr>
              <a:t>Observations (B)</a:t>
            </a:r>
            <a:endParaRPr lang="it-IT" sz="2400" b="1" dirty="0">
              <a:solidFill>
                <a:srgbClr val="FF0000"/>
              </a:solidFill>
            </a:endParaRPr>
          </a:p>
        </p:txBody>
      </p:sp>
      <p:cxnSp>
        <p:nvCxnSpPr>
          <p:cNvPr id="4" name="Connettore 2 3"/>
          <p:cNvCxnSpPr/>
          <p:nvPr/>
        </p:nvCxnSpPr>
        <p:spPr>
          <a:xfrm flipH="1">
            <a:off x="3131840" y="1417390"/>
            <a:ext cx="504056" cy="53270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5652120" y="1445965"/>
            <a:ext cx="1080120" cy="100826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3923928" y="2454226"/>
            <a:ext cx="1492460" cy="461665"/>
          </a:xfrm>
          <a:prstGeom prst="rect">
            <a:avLst/>
          </a:prstGeom>
          <a:solidFill>
            <a:schemeClr val="bg1"/>
          </a:solidFill>
        </p:spPr>
        <p:txBody>
          <a:bodyPr wrap="none">
            <a:spAutoFit/>
          </a:bodyPr>
          <a:lstStyle/>
          <a:p>
            <a:r>
              <a:rPr lang="en-US" altLang="it-IT" sz="2400" b="1" dirty="0" smtClean="0">
                <a:solidFill>
                  <a:srgbClr val="0070C0"/>
                </a:solidFill>
              </a:rPr>
              <a:t>Theory (T)</a:t>
            </a:r>
            <a:endParaRPr lang="it-IT" sz="2400" b="1" dirty="0">
              <a:solidFill>
                <a:srgbClr val="0070C0"/>
              </a:solidFill>
            </a:endParaRPr>
          </a:p>
        </p:txBody>
      </p:sp>
      <p:cxnSp>
        <p:nvCxnSpPr>
          <p:cNvPr id="17" name="Connettore 2 16"/>
          <p:cNvCxnSpPr/>
          <p:nvPr/>
        </p:nvCxnSpPr>
        <p:spPr>
          <a:xfrm>
            <a:off x="5364088" y="2852936"/>
            <a:ext cx="1440160" cy="43204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a:off x="3131840" y="2852936"/>
            <a:ext cx="864096" cy="57606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535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196752"/>
            <a:ext cx="7992888" cy="3816429"/>
          </a:xfrm>
          <a:prstGeom prst="rect">
            <a:avLst/>
          </a:prstGeom>
        </p:spPr>
        <p:txBody>
          <a:bodyPr wrap="square">
            <a:spAutoFit/>
          </a:bodyPr>
          <a:lstStyle/>
          <a:p>
            <a:pPr marL="457200" indent="-457200">
              <a:spcAft>
                <a:spcPts val="1200"/>
              </a:spcAft>
              <a:buAutoNum type="arabicPeriod"/>
            </a:pPr>
            <a:r>
              <a:rPr lang="en-US" sz="2400" dirty="0" smtClean="0"/>
              <a:t>Constant </a:t>
            </a:r>
            <a:r>
              <a:rPr lang="en-US" sz="2400" dirty="0"/>
              <a:t>lapse rate </a:t>
            </a:r>
            <a:r>
              <a:rPr lang="en-US" sz="2400" dirty="0" smtClean="0">
                <a:latin typeface="Symbol" panose="05050102010706020507" pitchFamily="18" charset="2"/>
              </a:rPr>
              <a:t>g</a:t>
            </a:r>
            <a:r>
              <a:rPr lang="en-US" sz="2400" dirty="0" smtClean="0"/>
              <a:t>  </a:t>
            </a:r>
            <a:r>
              <a:rPr lang="en-US" sz="2400" dirty="0" smtClean="0">
                <a:sym typeface="Symbol"/>
              </a:rPr>
              <a:t> </a:t>
            </a:r>
            <a:r>
              <a:rPr lang="en-US" sz="2400" dirty="0" smtClean="0"/>
              <a:t>negative </a:t>
            </a:r>
            <a:r>
              <a:rPr lang="en-US" sz="2400" dirty="0"/>
              <a:t>potential temperature below </a:t>
            </a:r>
            <a:r>
              <a:rPr lang="en-US" sz="2400" dirty="0" smtClean="0"/>
              <a:t>z</a:t>
            </a:r>
            <a:r>
              <a:rPr lang="en-US" sz="2400" baseline="-25000" dirty="0" smtClean="0"/>
              <a:t>0</a:t>
            </a:r>
            <a:r>
              <a:rPr lang="en-US" sz="2400" dirty="0" smtClean="0"/>
              <a:t> </a:t>
            </a:r>
            <a:r>
              <a:rPr lang="en-US" sz="2400" dirty="0"/>
              <a:t>= </a:t>
            </a:r>
            <a:r>
              <a:rPr lang="en-US" sz="2400" dirty="0" smtClean="0"/>
              <a:t>- </a:t>
            </a:r>
            <a:r>
              <a:rPr lang="en-US" sz="2400" dirty="0" smtClean="0">
                <a:latin typeface="Symbol" panose="05050102010706020507" pitchFamily="18" charset="2"/>
              </a:rPr>
              <a:t>q</a:t>
            </a:r>
            <a:r>
              <a:rPr lang="en-US" sz="2400" baseline="-25000" dirty="0" smtClean="0"/>
              <a:t>00</a:t>
            </a:r>
            <a:r>
              <a:rPr lang="en-US" sz="2400" dirty="0" smtClean="0"/>
              <a:t>/</a:t>
            </a:r>
            <a:r>
              <a:rPr lang="en-US" sz="2400" dirty="0" smtClean="0">
                <a:latin typeface="Symbol" panose="05050102010706020507" pitchFamily="18" charset="2"/>
              </a:rPr>
              <a:t>g</a:t>
            </a:r>
          </a:p>
          <a:p>
            <a:pPr marL="457200" indent="-457200">
              <a:spcAft>
                <a:spcPts val="1200"/>
              </a:spcAft>
              <a:buAutoNum type="arabicPeriod"/>
            </a:pPr>
            <a:r>
              <a:rPr lang="en-US" sz="2400" dirty="0" smtClean="0"/>
              <a:t>Perfect gas:  </a:t>
            </a:r>
            <a:r>
              <a:rPr lang="en-US" sz="2400" dirty="0" smtClean="0">
                <a:latin typeface="Symbol" panose="05050102010706020507" pitchFamily="18" charset="2"/>
              </a:rPr>
              <a:t>b </a:t>
            </a:r>
            <a:r>
              <a:rPr lang="en-US" sz="2400" dirty="0" smtClean="0"/>
              <a:t>= 1/T . Not a constant!</a:t>
            </a:r>
          </a:p>
          <a:p>
            <a:pPr marL="457200" indent="-457200">
              <a:spcAft>
                <a:spcPts val="1200"/>
              </a:spcAft>
              <a:buAutoNum type="arabicPeriod"/>
            </a:pPr>
            <a:r>
              <a:rPr lang="en-US" sz="2400" dirty="0" smtClean="0"/>
              <a:t>The conduction heat </a:t>
            </a:r>
            <a:r>
              <a:rPr lang="en-US" sz="2400" dirty="0"/>
              <a:t>flux is proportional to </a:t>
            </a:r>
            <a:r>
              <a:rPr lang="en-US" sz="2400" dirty="0" smtClean="0">
                <a:sym typeface="Symbol"/>
              </a:rPr>
              <a:t></a:t>
            </a:r>
            <a:r>
              <a:rPr lang="en-US" sz="2400" dirty="0" smtClean="0"/>
              <a:t>T </a:t>
            </a:r>
            <a:r>
              <a:rPr lang="en-US" sz="2400" dirty="0"/>
              <a:t>not </a:t>
            </a:r>
            <a:r>
              <a:rPr lang="en-US" sz="2400" dirty="0" smtClean="0">
                <a:sym typeface="Symbol"/>
              </a:rPr>
              <a:t></a:t>
            </a:r>
            <a:r>
              <a:rPr lang="en-US" sz="2400" dirty="0" smtClean="0">
                <a:latin typeface="Symbol" panose="05050102010706020507" pitchFamily="18" charset="2"/>
                <a:sym typeface="Symbol"/>
              </a:rPr>
              <a:t>q</a:t>
            </a:r>
          </a:p>
          <a:p>
            <a:pPr marL="457200" indent="-457200">
              <a:spcAft>
                <a:spcPts val="1200"/>
              </a:spcAft>
              <a:buAutoNum type="arabicPeriod"/>
            </a:pPr>
            <a:r>
              <a:rPr lang="en-US" sz="2400" dirty="0" err="1" smtClean="0"/>
              <a:t>Boussinesq</a:t>
            </a:r>
            <a:r>
              <a:rPr lang="en-US" sz="2400" dirty="0" smtClean="0"/>
              <a:t> : acceptable over scales smaller than the intrinsic scale of density variation.</a:t>
            </a:r>
          </a:p>
          <a:p>
            <a:pPr marL="457200" indent="-457200">
              <a:spcAft>
                <a:spcPts val="1200"/>
              </a:spcAft>
              <a:buAutoNum type="arabicPeriod"/>
            </a:pPr>
            <a:r>
              <a:rPr lang="en-US" sz="2400" dirty="0" smtClean="0"/>
              <a:t>Laminar flow: to what extent stable?</a:t>
            </a:r>
          </a:p>
          <a:p>
            <a:pPr marL="457200" indent="-457200">
              <a:spcAft>
                <a:spcPts val="1200"/>
              </a:spcAft>
              <a:buAutoNum type="arabicPeriod"/>
            </a:pPr>
            <a:r>
              <a:rPr lang="en-US" sz="2400" dirty="0" smtClean="0"/>
              <a:t>Parallel flow:  to what extent parallel? Entrainment?</a:t>
            </a:r>
            <a:endParaRPr lang="en-US" sz="2400" dirty="0"/>
          </a:p>
        </p:txBody>
      </p:sp>
      <p:sp>
        <p:nvSpPr>
          <p:cNvPr id="3" name="Text Box 3"/>
          <p:cNvSpPr txBox="1">
            <a:spLocks noChangeArrowheads="1"/>
          </p:cNvSpPr>
          <p:nvPr/>
        </p:nvSpPr>
        <p:spPr bwMode="auto">
          <a:xfrm>
            <a:off x="438150" y="457200"/>
            <a:ext cx="80668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smtClean="0"/>
              <a:t>Some </a:t>
            </a:r>
            <a:r>
              <a:rPr lang="it-IT" altLang="it-IT" sz="2400" b="1" dirty="0" err="1" smtClean="0"/>
              <a:t>weaknesses</a:t>
            </a:r>
            <a:endParaRPr lang="it-IT" altLang="it-IT" sz="2400" b="1" dirty="0"/>
          </a:p>
        </p:txBody>
      </p:sp>
    </p:spTree>
    <p:extLst>
      <p:ext uri="{BB962C8B-B14F-4D97-AF65-F5344CB8AC3E}">
        <p14:creationId xmlns:p14="http://schemas.microsoft.com/office/powerpoint/2010/main" val="2083865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extLst>
              <p:ext uri="{D42A27DB-BD31-4B8C-83A1-F6EECF244321}">
                <p14:modId xmlns:p14="http://schemas.microsoft.com/office/powerpoint/2010/main" val="1806833786"/>
              </p:ext>
            </p:extLst>
          </p:nvPr>
        </p:nvGraphicFramePr>
        <p:xfrm>
          <a:off x="1043608" y="476250"/>
          <a:ext cx="6768752" cy="5406167"/>
        </p:xfrm>
        <a:graphic>
          <a:graphicData uri="http://schemas.openxmlformats.org/presentationml/2006/ole">
            <mc:AlternateContent xmlns:mc="http://schemas.openxmlformats.org/markup-compatibility/2006">
              <mc:Choice xmlns:v="urn:schemas-microsoft-com:vml" Requires="v">
                <p:oleObj spid="_x0000_s7186" name="CorelPhotoPaint.Image.10" r:id="rId3" imgW="4818898" imgH="3849632" progId="CorelPhotoPaint.Image.10">
                  <p:embed/>
                </p:oleObj>
              </mc:Choice>
              <mc:Fallback>
                <p:oleObj name="CorelPhotoPaint.Image.10" r:id="rId3" imgW="4818898" imgH="3849632"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76250"/>
                        <a:ext cx="6768752" cy="5406167"/>
                      </a:xfrm>
                      <a:prstGeom prst="rect">
                        <a:avLst/>
                      </a:prstGeom>
                      <a:solidFill>
                        <a:schemeClr val="bg1"/>
                      </a:solidFill>
                      <a:ln>
                        <a:noFill/>
                      </a:ln>
                      <a:effectLst/>
                    </p:spPr>
                  </p:pic>
                </p:oleObj>
              </mc:Fallback>
            </mc:AlternateContent>
          </a:graphicData>
        </a:graphic>
      </p:graphicFrame>
      <p:sp>
        <p:nvSpPr>
          <p:cNvPr id="9220" name="Text Box 6"/>
          <p:cNvSpPr txBox="1">
            <a:spLocks noChangeArrowheads="1"/>
          </p:cNvSpPr>
          <p:nvPr/>
        </p:nvSpPr>
        <p:spPr bwMode="auto">
          <a:xfrm>
            <a:off x="5292080" y="188640"/>
            <a:ext cx="34563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it-IT" altLang="it-IT" sz="2400" b="1" dirty="0" smtClean="0"/>
              <a:t>LES (Schumann 1990)</a:t>
            </a:r>
            <a:endParaRPr lang="it-IT" altLang="it-IT" sz="2400" b="1" dirty="0"/>
          </a:p>
        </p:txBody>
      </p:sp>
      <p:graphicFrame>
        <p:nvGraphicFramePr>
          <p:cNvPr id="2" name="Oggetto 1"/>
          <p:cNvGraphicFramePr>
            <a:graphicFrameLocks noChangeAspect="1"/>
          </p:cNvGraphicFramePr>
          <p:nvPr>
            <p:extLst>
              <p:ext uri="{D42A27DB-BD31-4B8C-83A1-F6EECF244321}">
                <p14:modId xmlns:p14="http://schemas.microsoft.com/office/powerpoint/2010/main" val="1818578075"/>
              </p:ext>
            </p:extLst>
          </p:nvPr>
        </p:nvGraphicFramePr>
        <p:xfrm>
          <a:off x="827584" y="5661248"/>
          <a:ext cx="7490792" cy="1093907"/>
        </p:xfrm>
        <a:graphic>
          <a:graphicData uri="http://schemas.openxmlformats.org/presentationml/2006/ole">
            <mc:AlternateContent xmlns:mc="http://schemas.openxmlformats.org/markup-compatibility/2006">
              <mc:Choice xmlns:v="urn:schemas-microsoft-com:vml" Requires="v">
                <p:oleObj spid="_x0000_s7187" name="Equazione" r:id="rId5" imgW="3632040" imgH="533160" progId="Equation.3">
                  <p:embed/>
                </p:oleObj>
              </mc:Choice>
              <mc:Fallback>
                <p:oleObj name="Equazione" r:id="rId5" imgW="3632040" imgH="533160" progId="Equation.3">
                  <p:embed/>
                  <p:pic>
                    <p:nvPicPr>
                      <p:cNvPr id="0" name=""/>
                      <p:cNvPicPr>
                        <a:picLocks noChangeAspect="1" noChangeArrowheads="1"/>
                      </p:cNvPicPr>
                      <p:nvPr/>
                    </p:nvPicPr>
                    <p:blipFill>
                      <a:blip r:embed="rId6"/>
                      <a:srcRect/>
                      <a:stretch>
                        <a:fillRect/>
                      </a:stretch>
                    </p:blipFill>
                    <p:spPr bwMode="auto">
                      <a:xfrm>
                        <a:off x="827584" y="5661248"/>
                        <a:ext cx="7490792" cy="109390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118848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7837487"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432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7" y="-99392"/>
            <a:ext cx="10523421"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92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308673076"/>
              </p:ext>
            </p:extLst>
          </p:nvPr>
        </p:nvGraphicFramePr>
        <p:xfrm>
          <a:off x="2267744" y="5805264"/>
          <a:ext cx="4862344" cy="926160"/>
        </p:xfrm>
        <a:graphic>
          <a:graphicData uri="http://schemas.openxmlformats.org/presentationml/2006/ole">
            <mc:AlternateContent xmlns:mc="http://schemas.openxmlformats.org/markup-compatibility/2006">
              <mc:Choice xmlns:v="urn:schemas-microsoft-com:vml" Requires="v">
                <p:oleObj spid="_x0000_s8202" name="Equazione" r:id="rId3" imgW="2616120" imgH="457200" progId="Equation.3">
                  <p:embed/>
                </p:oleObj>
              </mc:Choice>
              <mc:Fallback>
                <p:oleObj name="Equazione" r:id="rId3" imgW="2616120" imgH="457200" progId="Equation.3">
                  <p:embed/>
                  <p:pic>
                    <p:nvPicPr>
                      <p:cNvPr id="0" name=""/>
                      <p:cNvPicPr>
                        <a:picLocks noChangeAspect="1" noChangeArrowheads="1"/>
                      </p:cNvPicPr>
                      <p:nvPr/>
                    </p:nvPicPr>
                    <p:blipFill>
                      <a:blip r:embed="rId4"/>
                      <a:srcRect/>
                      <a:stretch>
                        <a:fillRect/>
                      </a:stretch>
                    </p:blipFill>
                    <p:spPr bwMode="auto">
                      <a:xfrm>
                        <a:off x="2267744" y="5805264"/>
                        <a:ext cx="4862344" cy="926160"/>
                      </a:xfrm>
                      <a:prstGeom prst="rect">
                        <a:avLst/>
                      </a:prstGeom>
                      <a:noFill/>
                      <a:ln>
                        <a:noFill/>
                      </a:ln>
                    </p:spPr>
                  </p:pic>
                </p:oleObj>
              </mc:Fallback>
            </mc:AlternateContent>
          </a:graphicData>
        </a:graphic>
      </p:graphicFrame>
      <p:pic>
        <p:nvPicPr>
          <p:cNvPr id="1229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99392"/>
            <a:ext cx="86106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372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2450"/>
            <a:ext cx="9239250"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66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49" y="-171400"/>
            <a:ext cx="8903251"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ggetto 1"/>
          <p:cNvGraphicFramePr>
            <a:graphicFrameLocks noChangeAspect="1"/>
          </p:cNvGraphicFramePr>
          <p:nvPr>
            <p:extLst>
              <p:ext uri="{D42A27DB-BD31-4B8C-83A1-F6EECF244321}">
                <p14:modId xmlns:p14="http://schemas.microsoft.com/office/powerpoint/2010/main" val="3834626336"/>
              </p:ext>
            </p:extLst>
          </p:nvPr>
        </p:nvGraphicFramePr>
        <p:xfrm>
          <a:off x="1822450" y="5738813"/>
          <a:ext cx="5500688" cy="936625"/>
        </p:xfrm>
        <a:graphic>
          <a:graphicData uri="http://schemas.openxmlformats.org/presentationml/2006/ole">
            <mc:AlternateContent xmlns:mc="http://schemas.openxmlformats.org/markup-compatibility/2006">
              <mc:Choice xmlns:v="urn:schemas-microsoft-com:vml" Requires="v">
                <p:oleObj spid="_x0000_s9226" name="Equazione" r:id="rId4" imgW="2666880" imgH="457200" progId="Equation.3">
                  <p:embed/>
                </p:oleObj>
              </mc:Choice>
              <mc:Fallback>
                <p:oleObj name="Equazione" r:id="rId4" imgW="2666880" imgH="457200" progId="Equation.3">
                  <p:embed/>
                  <p:pic>
                    <p:nvPicPr>
                      <p:cNvPr id="0" name=""/>
                      <p:cNvPicPr>
                        <a:picLocks noChangeAspect="1" noChangeArrowheads="1"/>
                      </p:cNvPicPr>
                      <p:nvPr/>
                    </p:nvPicPr>
                    <p:blipFill>
                      <a:blip r:embed="rId5"/>
                      <a:srcRect/>
                      <a:stretch>
                        <a:fillRect/>
                      </a:stretch>
                    </p:blipFill>
                    <p:spPr bwMode="auto">
                      <a:xfrm>
                        <a:off x="1822450" y="5738813"/>
                        <a:ext cx="55006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90882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67544" y="2852936"/>
            <a:ext cx="80668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3200" b="1" dirty="0" smtClean="0"/>
              <a:t>Problemi aperti</a:t>
            </a:r>
            <a:endParaRPr lang="it-IT" altLang="it-IT" sz="3200" b="1" dirty="0"/>
          </a:p>
        </p:txBody>
      </p:sp>
    </p:spTree>
    <p:extLst>
      <p:ext uri="{BB962C8B-B14F-4D97-AF65-F5344CB8AC3E}">
        <p14:creationId xmlns:p14="http://schemas.microsoft.com/office/powerpoint/2010/main" val="882139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tlante_eolico_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798513"/>
            <a:ext cx="3671887"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atlante_eolico_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811213"/>
            <a:ext cx="388937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atlante_eolico_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588" y="3640138"/>
            <a:ext cx="371951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atlante_eolico_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63" y="3624263"/>
            <a:ext cx="381635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584551" y="188912"/>
            <a:ext cx="4350410"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8" rIns="91434" bIns="45718">
            <a:spAutoFit/>
          </a:bodyPr>
          <a:lstStyle/>
          <a:p>
            <a:pPr>
              <a:defRPr/>
            </a:pPr>
            <a:r>
              <a:rPr lang="it-IT" sz="2800" b="1" dirty="0" smtClean="0">
                <a:solidFill>
                  <a:srgbClr val="000099"/>
                </a:solidFill>
                <a:latin typeface="+mj-lt"/>
              </a:rPr>
              <a:t>Terreno piano disomogeneo</a:t>
            </a:r>
            <a:endParaRPr lang="it-IT" sz="2800" b="1" dirty="0">
              <a:solidFill>
                <a:srgbClr val="000099"/>
              </a:solidFill>
              <a:latin typeface="+mj-lt"/>
            </a:endParaRPr>
          </a:p>
        </p:txBody>
      </p:sp>
      <p:sp>
        <p:nvSpPr>
          <p:cNvPr id="5127" name="CasellaDiTesto 1"/>
          <p:cNvSpPr txBox="1">
            <a:spLocks noChangeArrowheads="1"/>
          </p:cNvSpPr>
          <p:nvPr/>
        </p:nvSpPr>
        <p:spPr bwMode="auto">
          <a:xfrm>
            <a:off x="5133975" y="6530975"/>
            <a:ext cx="374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it-IT" altLang="it-IT" dirty="0" smtClean="0"/>
              <a:t>(Atlante Europeo </a:t>
            </a:r>
            <a:r>
              <a:rPr lang="it-IT" altLang="it-IT" dirty="0"/>
              <a:t>del </a:t>
            </a:r>
            <a:r>
              <a:rPr lang="it-IT" altLang="it-IT" dirty="0" smtClean="0"/>
              <a:t>vento, 1990)</a:t>
            </a:r>
            <a:endParaRPr lang="it-IT" altLang="it-IT" dirty="0"/>
          </a:p>
        </p:txBody>
      </p:sp>
    </p:spTree>
    <p:extLst>
      <p:ext uri="{BB962C8B-B14F-4D97-AF65-F5344CB8AC3E}">
        <p14:creationId xmlns:p14="http://schemas.microsoft.com/office/powerpoint/2010/main" val="424753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609600" y="4572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err="1" smtClean="0"/>
              <a:t>Instability</a:t>
            </a:r>
            <a:endParaRPr lang="it-IT" altLang="it-IT" sz="2400" b="1" dirty="0"/>
          </a:p>
        </p:txBody>
      </p:sp>
      <p:sp>
        <p:nvSpPr>
          <p:cNvPr id="3" name="Text Box 3"/>
          <p:cNvSpPr txBox="1">
            <a:spLocks noChangeArrowheads="1"/>
          </p:cNvSpPr>
          <p:nvPr/>
        </p:nvSpPr>
        <p:spPr bwMode="auto">
          <a:xfrm>
            <a:off x="755576" y="1352550"/>
            <a:ext cx="7624936"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dirty="0" smtClean="0"/>
              <a:t>            Laminar                 </a:t>
            </a:r>
            <a:r>
              <a:rPr lang="it-IT" altLang="it-IT" sz="2400" dirty="0" smtClean="0">
                <a:sym typeface="Symbol"/>
              </a:rPr>
              <a:t>                   </a:t>
            </a:r>
            <a:r>
              <a:rPr lang="it-IT" altLang="it-IT" sz="2400" dirty="0" err="1" smtClean="0">
                <a:sym typeface="Symbol"/>
              </a:rPr>
              <a:t>T</a:t>
            </a:r>
            <a:r>
              <a:rPr lang="it-IT" altLang="it-IT" sz="2400" dirty="0" err="1" smtClean="0"/>
              <a:t>urbulent</a:t>
            </a:r>
            <a:endParaRPr lang="it-IT" altLang="it-IT" sz="2400" dirty="0" smtClean="0"/>
          </a:p>
          <a:p>
            <a:pPr eaLnBrk="1" hangingPunct="1">
              <a:spcBef>
                <a:spcPct val="50000"/>
              </a:spcBef>
            </a:pPr>
            <a:endParaRPr lang="it-IT" altLang="it-IT" sz="2400" dirty="0"/>
          </a:p>
          <a:p>
            <a:pPr eaLnBrk="1" hangingPunct="1">
              <a:spcBef>
                <a:spcPct val="50000"/>
              </a:spcBef>
            </a:pPr>
            <a:endParaRPr lang="it-IT" altLang="it-IT" sz="2400" dirty="0" smtClean="0"/>
          </a:p>
          <a:p>
            <a:pPr eaLnBrk="1" hangingPunct="1">
              <a:spcBef>
                <a:spcPct val="50000"/>
              </a:spcBef>
            </a:pPr>
            <a:r>
              <a:rPr lang="it-IT" altLang="it-IT" sz="2400" dirty="0" smtClean="0"/>
              <a:t>    </a:t>
            </a:r>
          </a:p>
          <a:p>
            <a:pPr eaLnBrk="1" hangingPunct="1">
              <a:spcBef>
                <a:spcPct val="50000"/>
              </a:spcBef>
            </a:pPr>
            <a:r>
              <a:rPr lang="it-IT" altLang="it-IT" sz="2400" dirty="0"/>
              <a:t> </a:t>
            </a:r>
            <a:r>
              <a:rPr lang="it-IT" altLang="it-IT" sz="2400" dirty="0" smtClean="0"/>
              <a:t>            </a:t>
            </a:r>
            <a:r>
              <a:rPr lang="it-IT" altLang="it-IT" sz="2400" dirty="0" err="1" smtClean="0"/>
              <a:t>Parallel</a:t>
            </a:r>
            <a:r>
              <a:rPr lang="it-IT" altLang="it-IT" sz="2400" dirty="0" smtClean="0"/>
              <a:t> 	          </a:t>
            </a:r>
            <a:r>
              <a:rPr lang="it-IT" altLang="it-IT" sz="2400" dirty="0" smtClean="0">
                <a:sym typeface="Symbol"/>
              </a:rPr>
              <a:t> 		Vertical</a:t>
            </a:r>
          </a:p>
          <a:p>
            <a:pPr eaLnBrk="1" hangingPunct="1">
              <a:spcBef>
                <a:spcPct val="50000"/>
              </a:spcBef>
            </a:pPr>
            <a:endParaRPr lang="it-IT" altLang="it-IT" sz="2400" dirty="0" smtClean="0">
              <a:sym typeface="Symbol"/>
            </a:endParaRPr>
          </a:p>
          <a:p>
            <a:pPr eaLnBrk="1" hangingPunct="1">
              <a:spcBef>
                <a:spcPct val="50000"/>
              </a:spcBef>
            </a:pPr>
            <a:endParaRPr lang="it-IT" altLang="it-IT" sz="2400" dirty="0">
              <a:sym typeface="Symbol"/>
            </a:endParaRPr>
          </a:p>
          <a:p>
            <a:pPr eaLnBrk="1" hangingPunct="1">
              <a:spcBef>
                <a:spcPct val="50000"/>
              </a:spcBef>
            </a:pPr>
            <a:endParaRPr lang="it-IT" altLang="it-IT" sz="2400" dirty="0">
              <a:sym typeface="Symbol"/>
            </a:endParaRPr>
          </a:p>
          <a:p>
            <a:pPr eaLnBrk="1" hangingPunct="1">
              <a:spcBef>
                <a:spcPct val="50000"/>
              </a:spcBef>
            </a:pPr>
            <a:endParaRPr lang="it-IT" altLang="it-IT" sz="2400" dirty="0"/>
          </a:p>
        </p:txBody>
      </p:sp>
      <p:grpSp>
        <p:nvGrpSpPr>
          <p:cNvPr id="31" name="Gruppo 30"/>
          <p:cNvGrpSpPr/>
          <p:nvPr/>
        </p:nvGrpSpPr>
        <p:grpSpPr>
          <a:xfrm>
            <a:off x="1267524" y="1886963"/>
            <a:ext cx="2152348" cy="1056963"/>
            <a:chOff x="835476" y="1934588"/>
            <a:chExt cx="2152348" cy="1056963"/>
          </a:xfrm>
        </p:grpSpPr>
        <p:cxnSp>
          <p:nvCxnSpPr>
            <p:cNvPr id="6" name="Connettore 1 5"/>
            <p:cNvCxnSpPr/>
            <p:nvPr/>
          </p:nvCxnSpPr>
          <p:spPr>
            <a:xfrm flipV="1">
              <a:off x="959768" y="2095130"/>
              <a:ext cx="1898846" cy="757806"/>
            </a:xfrm>
            <a:prstGeom prst="line">
              <a:avLst/>
            </a:prstGeom>
            <a:ln>
              <a:solidFill>
                <a:schemeClr val="tx1">
                  <a:lumMod val="65000"/>
                  <a:lumOff val="3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7" name="Triangolo rettangolo 6"/>
            <p:cNvSpPr/>
            <p:nvPr/>
          </p:nvSpPr>
          <p:spPr>
            <a:xfrm rot="16200000">
              <a:off x="1482303" y="1486030"/>
              <a:ext cx="858694" cy="215234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1 11"/>
            <p:cNvCxnSpPr/>
            <p:nvPr/>
          </p:nvCxnSpPr>
          <p:spPr>
            <a:xfrm flipV="1">
              <a:off x="935104" y="2015474"/>
              <a:ext cx="1898846" cy="757806"/>
            </a:xfrm>
            <a:prstGeom prst="line">
              <a:avLst/>
            </a:prstGeom>
            <a:ln>
              <a:solidFill>
                <a:schemeClr val="tx1">
                  <a:lumMod val="65000"/>
                  <a:lumOff val="3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V="1">
              <a:off x="908470" y="1934588"/>
              <a:ext cx="1898846" cy="757806"/>
            </a:xfrm>
            <a:prstGeom prst="line">
              <a:avLst/>
            </a:prstGeom>
            <a:ln>
              <a:solidFill>
                <a:schemeClr val="tx1">
                  <a:lumMod val="65000"/>
                  <a:lumOff val="35000"/>
                </a:schemeClr>
              </a:solidFill>
              <a:tailEnd type="triangle" w="sm" len="lg"/>
            </a:ln>
          </p:spPr>
          <p:style>
            <a:lnRef idx="1">
              <a:schemeClr val="accent1"/>
            </a:lnRef>
            <a:fillRef idx="0">
              <a:schemeClr val="accent1"/>
            </a:fillRef>
            <a:effectRef idx="0">
              <a:schemeClr val="accent1"/>
            </a:effectRef>
            <a:fontRef idx="minor">
              <a:schemeClr val="tx1"/>
            </a:fontRef>
          </p:style>
        </p:cxnSp>
      </p:grpSp>
      <p:grpSp>
        <p:nvGrpSpPr>
          <p:cNvPr id="34" name="Gruppo 33"/>
          <p:cNvGrpSpPr/>
          <p:nvPr/>
        </p:nvGrpSpPr>
        <p:grpSpPr>
          <a:xfrm>
            <a:off x="1294959" y="4000871"/>
            <a:ext cx="6445393" cy="1300337"/>
            <a:chOff x="999035" y="4072879"/>
            <a:chExt cx="6445393" cy="1300337"/>
          </a:xfrm>
        </p:grpSpPr>
        <p:grpSp>
          <p:nvGrpSpPr>
            <p:cNvPr id="33" name="Gruppo 32"/>
            <p:cNvGrpSpPr/>
            <p:nvPr/>
          </p:nvGrpSpPr>
          <p:grpSpPr>
            <a:xfrm>
              <a:off x="999035" y="4249578"/>
              <a:ext cx="2152348" cy="1056963"/>
              <a:chOff x="827585" y="4316253"/>
              <a:chExt cx="2152348" cy="1056963"/>
            </a:xfrm>
          </p:grpSpPr>
          <p:cxnSp>
            <p:nvCxnSpPr>
              <p:cNvPr id="20" name="Connettore 1 19"/>
              <p:cNvCxnSpPr/>
              <p:nvPr/>
            </p:nvCxnSpPr>
            <p:spPr>
              <a:xfrm flipV="1">
                <a:off x="951877" y="4476795"/>
                <a:ext cx="1898846" cy="757806"/>
              </a:xfrm>
              <a:prstGeom prst="line">
                <a:avLst/>
              </a:prstGeom>
              <a:ln>
                <a:solidFill>
                  <a:schemeClr val="tx1">
                    <a:lumMod val="65000"/>
                    <a:lumOff val="35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Triangolo rettangolo 20"/>
              <p:cNvSpPr/>
              <p:nvPr/>
            </p:nvSpPr>
            <p:spPr>
              <a:xfrm rot="16200000">
                <a:off x="1474412" y="3867695"/>
                <a:ext cx="858694" cy="215234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1 21"/>
              <p:cNvCxnSpPr/>
              <p:nvPr/>
            </p:nvCxnSpPr>
            <p:spPr>
              <a:xfrm flipV="1">
                <a:off x="927213" y="4397139"/>
                <a:ext cx="1898846" cy="757806"/>
              </a:xfrm>
              <a:prstGeom prst="line">
                <a:avLst/>
              </a:prstGeom>
              <a:ln>
                <a:solidFill>
                  <a:schemeClr val="tx1">
                    <a:lumMod val="65000"/>
                    <a:lumOff val="3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flipV="1">
                <a:off x="900579" y="4316253"/>
                <a:ext cx="1898846" cy="757806"/>
              </a:xfrm>
              <a:prstGeom prst="line">
                <a:avLst/>
              </a:prstGeom>
              <a:ln>
                <a:solidFill>
                  <a:schemeClr val="tx1">
                    <a:lumMod val="65000"/>
                    <a:lumOff val="35000"/>
                  </a:schemeClr>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25" name="Triangolo rettangolo 24"/>
            <p:cNvSpPr/>
            <p:nvPr/>
          </p:nvSpPr>
          <p:spPr>
            <a:xfrm rot="16200000">
              <a:off x="5938907" y="3867695"/>
              <a:ext cx="858694" cy="215234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igura a mano libera 27"/>
            <p:cNvSpPr/>
            <p:nvPr/>
          </p:nvSpPr>
          <p:spPr>
            <a:xfrm>
              <a:off x="5551319" y="4105830"/>
              <a:ext cx="1405649" cy="1029810"/>
            </a:xfrm>
            <a:custGeom>
              <a:avLst/>
              <a:gdLst>
                <a:gd name="connsiteX0" fmla="*/ 0 w 1367161"/>
                <a:gd name="connsiteY0" fmla="*/ 1029810 h 1029810"/>
                <a:gd name="connsiteX1" fmla="*/ 1012054 w 1367161"/>
                <a:gd name="connsiteY1" fmla="*/ 674703 h 1029810"/>
                <a:gd name="connsiteX2" fmla="*/ 1305017 w 1367161"/>
                <a:gd name="connsiteY2" fmla="*/ 319596 h 1029810"/>
                <a:gd name="connsiteX3" fmla="*/ 1367161 w 1367161"/>
                <a:gd name="connsiteY3" fmla="*/ 0 h 1029810"/>
                <a:gd name="connsiteX0" fmla="*/ 0 w 1372086"/>
                <a:gd name="connsiteY0" fmla="*/ 1029810 h 1029810"/>
                <a:gd name="connsiteX1" fmla="*/ 1012054 w 1372086"/>
                <a:gd name="connsiteY1" fmla="*/ 674703 h 1029810"/>
                <a:gd name="connsiteX2" fmla="*/ 1333592 w 1372086"/>
                <a:gd name="connsiteY2" fmla="*/ 333884 h 1029810"/>
                <a:gd name="connsiteX3" fmla="*/ 1367161 w 1372086"/>
                <a:gd name="connsiteY3" fmla="*/ 0 h 1029810"/>
                <a:gd name="connsiteX0" fmla="*/ 0 w 1405261"/>
                <a:gd name="connsiteY0" fmla="*/ 1029810 h 1029810"/>
                <a:gd name="connsiteX1" fmla="*/ 1012054 w 1405261"/>
                <a:gd name="connsiteY1" fmla="*/ 674703 h 1029810"/>
                <a:gd name="connsiteX2" fmla="*/ 1333592 w 1405261"/>
                <a:gd name="connsiteY2" fmla="*/ 333884 h 1029810"/>
                <a:gd name="connsiteX3" fmla="*/ 1405261 w 1405261"/>
                <a:gd name="connsiteY3" fmla="*/ 0 h 1029810"/>
                <a:gd name="connsiteX0" fmla="*/ 0 w 1405649"/>
                <a:gd name="connsiteY0" fmla="*/ 1029810 h 1029810"/>
                <a:gd name="connsiteX1" fmla="*/ 1012054 w 1405649"/>
                <a:gd name="connsiteY1" fmla="*/ 674703 h 1029810"/>
                <a:gd name="connsiteX2" fmla="*/ 1352642 w 1405649"/>
                <a:gd name="connsiteY2" fmla="*/ 348171 h 1029810"/>
                <a:gd name="connsiteX3" fmla="*/ 1405261 w 1405649"/>
                <a:gd name="connsiteY3" fmla="*/ 0 h 1029810"/>
                <a:gd name="connsiteX0" fmla="*/ 0 w 1405649"/>
                <a:gd name="connsiteY0" fmla="*/ 1029810 h 1029810"/>
                <a:gd name="connsiteX1" fmla="*/ 1012054 w 1405649"/>
                <a:gd name="connsiteY1" fmla="*/ 674703 h 1029810"/>
                <a:gd name="connsiteX2" fmla="*/ 1352642 w 1405649"/>
                <a:gd name="connsiteY2" fmla="*/ 348171 h 1029810"/>
                <a:gd name="connsiteX3" fmla="*/ 1405261 w 1405649"/>
                <a:gd name="connsiteY3" fmla="*/ 0 h 1029810"/>
              </a:gdLst>
              <a:ahLst/>
              <a:cxnLst>
                <a:cxn ang="0">
                  <a:pos x="connsiteX0" y="connsiteY0"/>
                </a:cxn>
                <a:cxn ang="0">
                  <a:pos x="connsiteX1" y="connsiteY1"/>
                </a:cxn>
                <a:cxn ang="0">
                  <a:pos x="connsiteX2" y="connsiteY2"/>
                </a:cxn>
                <a:cxn ang="0">
                  <a:pos x="connsiteX3" y="connsiteY3"/>
                </a:cxn>
              </a:cxnLst>
              <a:rect l="l" t="t" r="r" b="b"/>
              <a:pathLst>
                <a:path w="1405649" h="1029810">
                  <a:moveTo>
                    <a:pt x="0" y="1029810"/>
                  </a:moveTo>
                  <a:cubicBezTo>
                    <a:pt x="397275" y="911441"/>
                    <a:pt x="786614" y="788309"/>
                    <a:pt x="1012054" y="674703"/>
                  </a:cubicBezTo>
                  <a:cubicBezTo>
                    <a:pt x="1237494" y="561097"/>
                    <a:pt x="1287108" y="460621"/>
                    <a:pt x="1352642" y="348171"/>
                  </a:cubicBezTo>
                  <a:cubicBezTo>
                    <a:pt x="1418176" y="235721"/>
                    <a:pt x="1403781" y="103573"/>
                    <a:pt x="1405261" y="0"/>
                  </a:cubicBezTo>
                </a:path>
              </a:pathLst>
            </a:custGeom>
            <a:noFill/>
            <a:ln w="12700">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igura a mano libera 28"/>
            <p:cNvSpPr/>
            <p:nvPr/>
          </p:nvSpPr>
          <p:spPr>
            <a:xfrm>
              <a:off x="5411137" y="4091931"/>
              <a:ext cx="1405649" cy="1029810"/>
            </a:xfrm>
            <a:custGeom>
              <a:avLst/>
              <a:gdLst>
                <a:gd name="connsiteX0" fmla="*/ 0 w 1367161"/>
                <a:gd name="connsiteY0" fmla="*/ 1029810 h 1029810"/>
                <a:gd name="connsiteX1" fmla="*/ 1012054 w 1367161"/>
                <a:gd name="connsiteY1" fmla="*/ 674703 h 1029810"/>
                <a:gd name="connsiteX2" fmla="*/ 1305017 w 1367161"/>
                <a:gd name="connsiteY2" fmla="*/ 319596 h 1029810"/>
                <a:gd name="connsiteX3" fmla="*/ 1367161 w 1367161"/>
                <a:gd name="connsiteY3" fmla="*/ 0 h 1029810"/>
                <a:gd name="connsiteX0" fmla="*/ 0 w 1372086"/>
                <a:gd name="connsiteY0" fmla="*/ 1029810 h 1029810"/>
                <a:gd name="connsiteX1" fmla="*/ 1012054 w 1372086"/>
                <a:gd name="connsiteY1" fmla="*/ 674703 h 1029810"/>
                <a:gd name="connsiteX2" fmla="*/ 1333592 w 1372086"/>
                <a:gd name="connsiteY2" fmla="*/ 333884 h 1029810"/>
                <a:gd name="connsiteX3" fmla="*/ 1367161 w 1372086"/>
                <a:gd name="connsiteY3" fmla="*/ 0 h 1029810"/>
                <a:gd name="connsiteX0" fmla="*/ 0 w 1405261"/>
                <a:gd name="connsiteY0" fmla="*/ 1029810 h 1029810"/>
                <a:gd name="connsiteX1" fmla="*/ 1012054 w 1405261"/>
                <a:gd name="connsiteY1" fmla="*/ 674703 h 1029810"/>
                <a:gd name="connsiteX2" fmla="*/ 1333592 w 1405261"/>
                <a:gd name="connsiteY2" fmla="*/ 333884 h 1029810"/>
                <a:gd name="connsiteX3" fmla="*/ 1405261 w 1405261"/>
                <a:gd name="connsiteY3" fmla="*/ 0 h 1029810"/>
                <a:gd name="connsiteX0" fmla="*/ 0 w 1405649"/>
                <a:gd name="connsiteY0" fmla="*/ 1029810 h 1029810"/>
                <a:gd name="connsiteX1" fmla="*/ 1012054 w 1405649"/>
                <a:gd name="connsiteY1" fmla="*/ 674703 h 1029810"/>
                <a:gd name="connsiteX2" fmla="*/ 1352642 w 1405649"/>
                <a:gd name="connsiteY2" fmla="*/ 348171 h 1029810"/>
                <a:gd name="connsiteX3" fmla="*/ 1405261 w 1405649"/>
                <a:gd name="connsiteY3" fmla="*/ 0 h 1029810"/>
                <a:gd name="connsiteX0" fmla="*/ 0 w 1405649"/>
                <a:gd name="connsiteY0" fmla="*/ 1029810 h 1029810"/>
                <a:gd name="connsiteX1" fmla="*/ 1012054 w 1405649"/>
                <a:gd name="connsiteY1" fmla="*/ 674703 h 1029810"/>
                <a:gd name="connsiteX2" fmla="*/ 1352642 w 1405649"/>
                <a:gd name="connsiteY2" fmla="*/ 348171 h 1029810"/>
                <a:gd name="connsiteX3" fmla="*/ 1405261 w 1405649"/>
                <a:gd name="connsiteY3" fmla="*/ 0 h 1029810"/>
              </a:gdLst>
              <a:ahLst/>
              <a:cxnLst>
                <a:cxn ang="0">
                  <a:pos x="connsiteX0" y="connsiteY0"/>
                </a:cxn>
                <a:cxn ang="0">
                  <a:pos x="connsiteX1" y="connsiteY1"/>
                </a:cxn>
                <a:cxn ang="0">
                  <a:pos x="connsiteX2" y="connsiteY2"/>
                </a:cxn>
                <a:cxn ang="0">
                  <a:pos x="connsiteX3" y="connsiteY3"/>
                </a:cxn>
              </a:cxnLst>
              <a:rect l="l" t="t" r="r" b="b"/>
              <a:pathLst>
                <a:path w="1405649" h="1029810">
                  <a:moveTo>
                    <a:pt x="0" y="1029810"/>
                  </a:moveTo>
                  <a:cubicBezTo>
                    <a:pt x="397275" y="911441"/>
                    <a:pt x="786614" y="788309"/>
                    <a:pt x="1012054" y="674703"/>
                  </a:cubicBezTo>
                  <a:cubicBezTo>
                    <a:pt x="1237494" y="561097"/>
                    <a:pt x="1287108" y="460621"/>
                    <a:pt x="1352642" y="348171"/>
                  </a:cubicBezTo>
                  <a:cubicBezTo>
                    <a:pt x="1418176" y="235721"/>
                    <a:pt x="1403781" y="103573"/>
                    <a:pt x="1405261" y="0"/>
                  </a:cubicBezTo>
                </a:path>
              </a:pathLst>
            </a:custGeom>
            <a:noFill/>
            <a:ln w="12700">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igura a mano libera 29"/>
            <p:cNvSpPr/>
            <p:nvPr/>
          </p:nvSpPr>
          <p:spPr>
            <a:xfrm>
              <a:off x="5282017" y="4072879"/>
              <a:ext cx="1405649" cy="1029810"/>
            </a:xfrm>
            <a:custGeom>
              <a:avLst/>
              <a:gdLst>
                <a:gd name="connsiteX0" fmla="*/ 0 w 1367161"/>
                <a:gd name="connsiteY0" fmla="*/ 1029810 h 1029810"/>
                <a:gd name="connsiteX1" fmla="*/ 1012054 w 1367161"/>
                <a:gd name="connsiteY1" fmla="*/ 674703 h 1029810"/>
                <a:gd name="connsiteX2" fmla="*/ 1305017 w 1367161"/>
                <a:gd name="connsiteY2" fmla="*/ 319596 h 1029810"/>
                <a:gd name="connsiteX3" fmla="*/ 1367161 w 1367161"/>
                <a:gd name="connsiteY3" fmla="*/ 0 h 1029810"/>
                <a:gd name="connsiteX0" fmla="*/ 0 w 1372086"/>
                <a:gd name="connsiteY0" fmla="*/ 1029810 h 1029810"/>
                <a:gd name="connsiteX1" fmla="*/ 1012054 w 1372086"/>
                <a:gd name="connsiteY1" fmla="*/ 674703 h 1029810"/>
                <a:gd name="connsiteX2" fmla="*/ 1333592 w 1372086"/>
                <a:gd name="connsiteY2" fmla="*/ 333884 h 1029810"/>
                <a:gd name="connsiteX3" fmla="*/ 1367161 w 1372086"/>
                <a:gd name="connsiteY3" fmla="*/ 0 h 1029810"/>
                <a:gd name="connsiteX0" fmla="*/ 0 w 1405261"/>
                <a:gd name="connsiteY0" fmla="*/ 1029810 h 1029810"/>
                <a:gd name="connsiteX1" fmla="*/ 1012054 w 1405261"/>
                <a:gd name="connsiteY1" fmla="*/ 674703 h 1029810"/>
                <a:gd name="connsiteX2" fmla="*/ 1333592 w 1405261"/>
                <a:gd name="connsiteY2" fmla="*/ 333884 h 1029810"/>
                <a:gd name="connsiteX3" fmla="*/ 1405261 w 1405261"/>
                <a:gd name="connsiteY3" fmla="*/ 0 h 1029810"/>
                <a:gd name="connsiteX0" fmla="*/ 0 w 1405649"/>
                <a:gd name="connsiteY0" fmla="*/ 1029810 h 1029810"/>
                <a:gd name="connsiteX1" fmla="*/ 1012054 w 1405649"/>
                <a:gd name="connsiteY1" fmla="*/ 674703 h 1029810"/>
                <a:gd name="connsiteX2" fmla="*/ 1352642 w 1405649"/>
                <a:gd name="connsiteY2" fmla="*/ 348171 h 1029810"/>
                <a:gd name="connsiteX3" fmla="*/ 1405261 w 1405649"/>
                <a:gd name="connsiteY3" fmla="*/ 0 h 1029810"/>
                <a:gd name="connsiteX0" fmla="*/ 0 w 1405649"/>
                <a:gd name="connsiteY0" fmla="*/ 1029810 h 1029810"/>
                <a:gd name="connsiteX1" fmla="*/ 1012054 w 1405649"/>
                <a:gd name="connsiteY1" fmla="*/ 674703 h 1029810"/>
                <a:gd name="connsiteX2" fmla="*/ 1352642 w 1405649"/>
                <a:gd name="connsiteY2" fmla="*/ 348171 h 1029810"/>
                <a:gd name="connsiteX3" fmla="*/ 1405261 w 1405649"/>
                <a:gd name="connsiteY3" fmla="*/ 0 h 1029810"/>
              </a:gdLst>
              <a:ahLst/>
              <a:cxnLst>
                <a:cxn ang="0">
                  <a:pos x="connsiteX0" y="connsiteY0"/>
                </a:cxn>
                <a:cxn ang="0">
                  <a:pos x="connsiteX1" y="connsiteY1"/>
                </a:cxn>
                <a:cxn ang="0">
                  <a:pos x="connsiteX2" y="connsiteY2"/>
                </a:cxn>
                <a:cxn ang="0">
                  <a:pos x="connsiteX3" y="connsiteY3"/>
                </a:cxn>
              </a:cxnLst>
              <a:rect l="l" t="t" r="r" b="b"/>
              <a:pathLst>
                <a:path w="1405649" h="1029810">
                  <a:moveTo>
                    <a:pt x="0" y="1029810"/>
                  </a:moveTo>
                  <a:cubicBezTo>
                    <a:pt x="397275" y="911441"/>
                    <a:pt x="786614" y="788309"/>
                    <a:pt x="1012054" y="674703"/>
                  </a:cubicBezTo>
                  <a:cubicBezTo>
                    <a:pt x="1237494" y="561097"/>
                    <a:pt x="1287108" y="460621"/>
                    <a:pt x="1352642" y="348171"/>
                  </a:cubicBezTo>
                  <a:cubicBezTo>
                    <a:pt x="1418176" y="235721"/>
                    <a:pt x="1403781" y="103573"/>
                    <a:pt x="1405261" y="0"/>
                  </a:cubicBezTo>
                </a:path>
              </a:pathLst>
            </a:custGeom>
            <a:noFill/>
            <a:ln w="12700">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5" name="Gruppo 34"/>
          <p:cNvGrpSpPr/>
          <p:nvPr/>
        </p:nvGrpSpPr>
        <p:grpSpPr>
          <a:xfrm>
            <a:off x="5621912" y="1998365"/>
            <a:ext cx="2152348" cy="1027094"/>
            <a:chOff x="5621912" y="1893590"/>
            <a:chExt cx="2152348" cy="1027094"/>
          </a:xfrm>
        </p:grpSpPr>
        <p:sp>
          <p:nvSpPr>
            <p:cNvPr id="14" name="Triangolo rettangolo 13"/>
            <p:cNvSpPr/>
            <p:nvPr/>
          </p:nvSpPr>
          <p:spPr>
            <a:xfrm rot="16200000">
              <a:off x="6268739" y="1415163"/>
              <a:ext cx="858694" cy="215234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igura a mano libera 18"/>
            <p:cNvSpPr/>
            <p:nvPr/>
          </p:nvSpPr>
          <p:spPr>
            <a:xfrm>
              <a:off x="5778385" y="1991309"/>
              <a:ext cx="1745943" cy="645603"/>
            </a:xfrm>
            <a:custGeom>
              <a:avLst/>
              <a:gdLst>
                <a:gd name="connsiteX0" fmla="*/ 0 w 1935332"/>
                <a:gd name="connsiteY0" fmla="*/ 714163 h 779549"/>
                <a:gd name="connsiteX1" fmla="*/ 328474 w 1935332"/>
                <a:gd name="connsiteY1" fmla="*/ 776307 h 779549"/>
                <a:gd name="connsiteX2" fmla="*/ 665825 w 1935332"/>
                <a:gd name="connsiteY2" fmla="*/ 625387 h 779549"/>
                <a:gd name="connsiteX3" fmla="*/ 719091 w 1935332"/>
                <a:gd name="connsiteY3" fmla="*/ 323546 h 779549"/>
                <a:gd name="connsiteX4" fmla="*/ 213064 w 1935332"/>
                <a:gd name="connsiteY4" fmla="*/ 341301 h 779549"/>
                <a:gd name="connsiteX5" fmla="*/ 408373 w 1935332"/>
                <a:gd name="connsiteY5" fmla="*/ 580998 h 779549"/>
                <a:gd name="connsiteX6" fmla="*/ 772357 w 1935332"/>
                <a:gd name="connsiteY6" fmla="*/ 199258 h 779549"/>
                <a:gd name="connsiteX7" fmla="*/ 1207363 w 1935332"/>
                <a:gd name="connsiteY7" fmla="*/ 385690 h 779549"/>
                <a:gd name="connsiteX8" fmla="*/ 896645 w 1935332"/>
                <a:gd name="connsiteY8" fmla="*/ 572121 h 779549"/>
                <a:gd name="connsiteX9" fmla="*/ 1171852 w 1935332"/>
                <a:gd name="connsiteY9" fmla="*/ 83849 h 779549"/>
                <a:gd name="connsiteX10" fmla="*/ 1056443 w 1935332"/>
                <a:gd name="connsiteY10" fmla="*/ 12827 h 779549"/>
                <a:gd name="connsiteX11" fmla="*/ 1322773 w 1935332"/>
                <a:gd name="connsiteY11" fmla="*/ 225892 h 779549"/>
                <a:gd name="connsiteX12" fmla="*/ 1651246 w 1935332"/>
                <a:gd name="connsiteY12" fmla="*/ 128237 h 779549"/>
                <a:gd name="connsiteX13" fmla="*/ 1420427 w 1935332"/>
                <a:gd name="connsiteY13" fmla="*/ 3950 h 779549"/>
                <a:gd name="connsiteX14" fmla="*/ 1331650 w 1935332"/>
                <a:gd name="connsiteY14" fmla="*/ 279158 h 779549"/>
                <a:gd name="connsiteX15" fmla="*/ 1642369 w 1935332"/>
                <a:gd name="connsiteY15" fmla="*/ 288035 h 779549"/>
                <a:gd name="connsiteX16" fmla="*/ 1935332 w 1935332"/>
                <a:gd name="connsiteY16" fmla="*/ 21705 h 77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5332" h="779549">
                  <a:moveTo>
                    <a:pt x="0" y="714163"/>
                  </a:moveTo>
                  <a:cubicBezTo>
                    <a:pt x="108751" y="752633"/>
                    <a:pt x="217503" y="791103"/>
                    <a:pt x="328474" y="776307"/>
                  </a:cubicBezTo>
                  <a:cubicBezTo>
                    <a:pt x="439445" y="761511"/>
                    <a:pt x="600722" y="700847"/>
                    <a:pt x="665825" y="625387"/>
                  </a:cubicBezTo>
                  <a:cubicBezTo>
                    <a:pt x="730928" y="549927"/>
                    <a:pt x="794551" y="370894"/>
                    <a:pt x="719091" y="323546"/>
                  </a:cubicBezTo>
                  <a:cubicBezTo>
                    <a:pt x="643631" y="276198"/>
                    <a:pt x="264850" y="298392"/>
                    <a:pt x="213064" y="341301"/>
                  </a:cubicBezTo>
                  <a:cubicBezTo>
                    <a:pt x="161278" y="384210"/>
                    <a:pt x="315158" y="604672"/>
                    <a:pt x="408373" y="580998"/>
                  </a:cubicBezTo>
                  <a:cubicBezTo>
                    <a:pt x="501589" y="557324"/>
                    <a:pt x="639192" y="231809"/>
                    <a:pt x="772357" y="199258"/>
                  </a:cubicBezTo>
                  <a:cubicBezTo>
                    <a:pt x="905522" y="166707"/>
                    <a:pt x="1186648" y="323546"/>
                    <a:pt x="1207363" y="385690"/>
                  </a:cubicBezTo>
                  <a:cubicBezTo>
                    <a:pt x="1228078" y="447834"/>
                    <a:pt x="902563" y="622428"/>
                    <a:pt x="896645" y="572121"/>
                  </a:cubicBezTo>
                  <a:cubicBezTo>
                    <a:pt x="890727" y="521814"/>
                    <a:pt x="1145219" y="177065"/>
                    <a:pt x="1171852" y="83849"/>
                  </a:cubicBezTo>
                  <a:cubicBezTo>
                    <a:pt x="1198485" y="-9367"/>
                    <a:pt x="1031290" y="-10847"/>
                    <a:pt x="1056443" y="12827"/>
                  </a:cubicBezTo>
                  <a:cubicBezTo>
                    <a:pt x="1081597" y="36501"/>
                    <a:pt x="1223639" y="206657"/>
                    <a:pt x="1322773" y="225892"/>
                  </a:cubicBezTo>
                  <a:cubicBezTo>
                    <a:pt x="1421907" y="245127"/>
                    <a:pt x="1634970" y="165227"/>
                    <a:pt x="1651246" y="128237"/>
                  </a:cubicBezTo>
                  <a:cubicBezTo>
                    <a:pt x="1667522" y="91247"/>
                    <a:pt x="1473693" y="-21203"/>
                    <a:pt x="1420427" y="3950"/>
                  </a:cubicBezTo>
                  <a:cubicBezTo>
                    <a:pt x="1367161" y="29103"/>
                    <a:pt x="1294660" y="231811"/>
                    <a:pt x="1331650" y="279158"/>
                  </a:cubicBezTo>
                  <a:cubicBezTo>
                    <a:pt x="1368640" y="326505"/>
                    <a:pt x="1541755" y="330944"/>
                    <a:pt x="1642369" y="288035"/>
                  </a:cubicBezTo>
                  <a:cubicBezTo>
                    <a:pt x="1742983" y="245126"/>
                    <a:pt x="1839157" y="133415"/>
                    <a:pt x="1935332" y="21705"/>
                  </a:cubicBezTo>
                </a:path>
              </a:pathLst>
            </a:custGeom>
            <a:noFill/>
            <a:ln w="12700">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igura a mano libera 31"/>
            <p:cNvSpPr/>
            <p:nvPr/>
          </p:nvSpPr>
          <p:spPr>
            <a:xfrm>
              <a:off x="5773663" y="1893590"/>
              <a:ext cx="1705510" cy="851967"/>
            </a:xfrm>
            <a:custGeom>
              <a:avLst/>
              <a:gdLst>
                <a:gd name="connsiteX0" fmla="*/ 0 w 1935332"/>
                <a:gd name="connsiteY0" fmla="*/ 714163 h 779549"/>
                <a:gd name="connsiteX1" fmla="*/ 328474 w 1935332"/>
                <a:gd name="connsiteY1" fmla="*/ 776307 h 779549"/>
                <a:gd name="connsiteX2" fmla="*/ 665825 w 1935332"/>
                <a:gd name="connsiteY2" fmla="*/ 625387 h 779549"/>
                <a:gd name="connsiteX3" fmla="*/ 719091 w 1935332"/>
                <a:gd name="connsiteY3" fmla="*/ 323546 h 779549"/>
                <a:gd name="connsiteX4" fmla="*/ 213064 w 1935332"/>
                <a:gd name="connsiteY4" fmla="*/ 341301 h 779549"/>
                <a:gd name="connsiteX5" fmla="*/ 408373 w 1935332"/>
                <a:gd name="connsiteY5" fmla="*/ 580998 h 779549"/>
                <a:gd name="connsiteX6" fmla="*/ 772357 w 1935332"/>
                <a:gd name="connsiteY6" fmla="*/ 199258 h 779549"/>
                <a:gd name="connsiteX7" fmla="*/ 1207363 w 1935332"/>
                <a:gd name="connsiteY7" fmla="*/ 385690 h 779549"/>
                <a:gd name="connsiteX8" fmla="*/ 896645 w 1935332"/>
                <a:gd name="connsiteY8" fmla="*/ 572121 h 779549"/>
                <a:gd name="connsiteX9" fmla="*/ 1171852 w 1935332"/>
                <a:gd name="connsiteY9" fmla="*/ 83849 h 779549"/>
                <a:gd name="connsiteX10" fmla="*/ 1056443 w 1935332"/>
                <a:gd name="connsiteY10" fmla="*/ 12827 h 779549"/>
                <a:gd name="connsiteX11" fmla="*/ 1322773 w 1935332"/>
                <a:gd name="connsiteY11" fmla="*/ 225892 h 779549"/>
                <a:gd name="connsiteX12" fmla="*/ 1651246 w 1935332"/>
                <a:gd name="connsiteY12" fmla="*/ 128237 h 779549"/>
                <a:gd name="connsiteX13" fmla="*/ 1420427 w 1935332"/>
                <a:gd name="connsiteY13" fmla="*/ 3950 h 779549"/>
                <a:gd name="connsiteX14" fmla="*/ 1331650 w 1935332"/>
                <a:gd name="connsiteY14" fmla="*/ 279158 h 779549"/>
                <a:gd name="connsiteX15" fmla="*/ 1642369 w 1935332"/>
                <a:gd name="connsiteY15" fmla="*/ 288035 h 779549"/>
                <a:gd name="connsiteX16" fmla="*/ 1935332 w 1935332"/>
                <a:gd name="connsiteY16" fmla="*/ 21705 h 779549"/>
                <a:gd name="connsiteX0" fmla="*/ 0 w 1935332"/>
                <a:gd name="connsiteY0" fmla="*/ 714163 h 779549"/>
                <a:gd name="connsiteX1" fmla="*/ 328474 w 1935332"/>
                <a:gd name="connsiteY1" fmla="*/ 776307 h 779549"/>
                <a:gd name="connsiteX2" fmla="*/ 665825 w 1935332"/>
                <a:gd name="connsiteY2" fmla="*/ 625387 h 779549"/>
                <a:gd name="connsiteX3" fmla="*/ 719091 w 1935332"/>
                <a:gd name="connsiteY3" fmla="*/ 323546 h 779549"/>
                <a:gd name="connsiteX4" fmla="*/ 213064 w 1935332"/>
                <a:gd name="connsiteY4" fmla="*/ 341301 h 779549"/>
                <a:gd name="connsiteX5" fmla="*/ 429489 w 1935332"/>
                <a:gd name="connsiteY5" fmla="*/ 304969 h 779549"/>
                <a:gd name="connsiteX6" fmla="*/ 772357 w 1935332"/>
                <a:gd name="connsiteY6" fmla="*/ 199258 h 779549"/>
                <a:gd name="connsiteX7" fmla="*/ 1207363 w 1935332"/>
                <a:gd name="connsiteY7" fmla="*/ 385690 h 779549"/>
                <a:gd name="connsiteX8" fmla="*/ 896645 w 1935332"/>
                <a:gd name="connsiteY8" fmla="*/ 572121 h 779549"/>
                <a:gd name="connsiteX9" fmla="*/ 1171852 w 1935332"/>
                <a:gd name="connsiteY9" fmla="*/ 83849 h 779549"/>
                <a:gd name="connsiteX10" fmla="*/ 1056443 w 1935332"/>
                <a:gd name="connsiteY10" fmla="*/ 12827 h 779549"/>
                <a:gd name="connsiteX11" fmla="*/ 1322773 w 1935332"/>
                <a:gd name="connsiteY11" fmla="*/ 225892 h 779549"/>
                <a:gd name="connsiteX12" fmla="*/ 1651246 w 1935332"/>
                <a:gd name="connsiteY12" fmla="*/ 128237 h 779549"/>
                <a:gd name="connsiteX13" fmla="*/ 1420427 w 1935332"/>
                <a:gd name="connsiteY13" fmla="*/ 3950 h 779549"/>
                <a:gd name="connsiteX14" fmla="*/ 1331650 w 1935332"/>
                <a:gd name="connsiteY14" fmla="*/ 279158 h 779549"/>
                <a:gd name="connsiteX15" fmla="*/ 1642369 w 1935332"/>
                <a:gd name="connsiteY15" fmla="*/ 288035 h 779549"/>
                <a:gd name="connsiteX16" fmla="*/ 1935332 w 1935332"/>
                <a:gd name="connsiteY16" fmla="*/ 21705 h 779549"/>
                <a:gd name="connsiteX0" fmla="*/ 0 w 1935332"/>
                <a:gd name="connsiteY0" fmla="*/ 714163 h 779549"/>
                <a:gd name="connsiteX1" fmla="*/ 328474 w 1935332"/>
                <a:gd name="connsiteY1" fmla="*/ 776307 h 779549"/>
                <a:gd name="connsiteX2" fmla="*/ 665825 w 1935332"/>
                <a:gd name="connsiteY2" fmla="*/ 625387 h 779549"/>
                <a:gd name="connsiteX3" fmla="*/ 719091 w 1935332"/>
                <a:gd name="connsiteY3" fmla="*/ 323546 h 779549"/>
                <a:gd name="connsiteX4" fmla="*/ 381996 w 1935332"/>
                <a:gd name="connsiteY4" fmla="*/ 594327 h 779549"/>
                <a:gd name="connsiteX5" fmla="*/ 429489 w 1935332"/>
                <a:gd name="connsiteY5" fmla="*/ 304969 h 779549"/>
                <a:gd name="connsiteX6" fmla="*/ 772357 w 1935332"/>
                <a:gd name="connsiteY6" fmla="*/ 199258 h 779549"/>
                <a:gd name="connsiteX7" fmla="*/ 1207363 w 1935332"/>
                <a:gd name="connsiteY7" fmla="*/ 385690 h 779549"/>
                <a:gd name="connsiteX8" fmla="*/ 896645 w 1935332"/>
                <a:gd name="connsiteY8" fmla="*/ 572121 h 779549"/>
                <a:gd name="connsiteX9" fmla="*/ 1171852 w 1935332"/>
                <a:gd name="connsiteY9" fmla="*/ 83849 h 779549"/>
                <a:gd name="connsiteX10" fmla="*/ 1056443 w 1935332"/>
                <a:gd name="connsiteY10" fmla="*/ 12827 h 779549"/>
                <a:gd name="connsiteX11" fmla="*/ 1322773 w 1935332"/>
                <a:gd name="connsiteY11" fmla="*/ 225892 h 779549"/>
                <a:gd name="connsiteX12" fmla="*/ 1651246 w 1935332"/>
                <a:gd name="connsiteY12" fmla="*/ 128237 h 779549"/>
                <a:gd name="connsiteX13" fmla="*/ 1420427 w 1935332"/>
                <a:gd name="connsiteY13" fmla="*/ 3950 h 779549"/>
                <a:gd name="connsiteX14" fmla="*/ 1331650 w 1935332"/>
                <a:gd name="connsiteY14" fmla="*/ 279158 h 779549"/>
                <a:gd name="connsiteX15" fmla="*/ 1642369 w 1935332"/>
                <a:gd name="connsiteY15" fmla="*/ 288035 h 779549"/>
                <a:gd name="connsiteX16" fmla="*/ 1935332 w 1935332"/>
                <a:gd name="connsiteY16" fmla="*/ 21705 h 779549"/>
                <a:gd name="connsiteX0" fmla="*/ 0 w 1935332"/>
                <a:gd name="connsiteY0" fmla="*/ 714163 h 779549"/>
                <a:gd name="connsiteX1" fmla="*/ 328474 w 1935332"/>
                <a:gd name="connsiteY1" fmla="*/ 776307 h 779549"/>
                <a:gd name="connsiteX2" fmla="*/ 665825 w 1935332"/>
                <a:gd name="connsiteY2" fmla="*/ 625387 h 779549"/>
                <a:gd name="connsiteX3" fmla="*/ 719091 w 1935332"/>
                <a:gd name="connsiteY3" fmla="*/ 323546 h 779549"/>
                <a:gd name="connsiteX4" fmla="*/ 381996 w 1935332"/>
                <a:gd name="connsiteY4" fmla="*/ 594327 h 779549"/>
                <a:gd name="connsiteX5" fmla="*/ 429489 w 1935332"/>
                <a:gd name="connsiteY5" fmla="*/ 304969 h 779549"/>
                <a:gd name="connsiteX6" fmla="*/ 772357 w 1935332"/>
                <a:gd name="connsiteY6" fmla="*/ 199258 h 779549"/>
                <a:gd name="connsiteX7" fmla="*/ 1281270 w 1935332"/>
                <a:gd name="connsiteY7" fmla="*/ 512203 h 779549"/>
                <a:gd name="connsiteX8" fmla="*/ 896645 w 1935332"/>
                <a:gd name="connsiteY8" fmla="*/ 572121 h 779549"/>
                <a:gd name="connsiteX9" fmla="*/ 1171852 w 1935332"/>
                <a:gd name="connsiteY9" fmla="*/ 83849 h 779549"/>
                <a:gd name="connsiteX10" fmla="*/ 1056443 w 1935332"/>
                <a:gd name="connsiteY10" fmla="*/ 12827 h 779549"/>
                <a:gd name="connsiteX11" fmla="*/ 1322773 w 1935332"/>
                <a:gd name="connsiteY11" fmla="*/ 225892 h 779549"/>
                <a:gd name="connsiteX12" fmla="*/ 1651246 w 1935332"/>
                <a:gd name="connsiteY12" fmla="*/ 128237 h 779549"/>
                <a:gd name="connsiteX13" fmla="*/ 1420427 w 1935332"/>
                <a:gd name="connsiteY13" fmla="*/ 3950 h 779549"/>
                <a:gd name="connsiteX14" fmla="*/ 1331650 w 1935332"/>
                <a:gd name="connsiteY14" fmla="*/ 279158 h 779549"/>
                <a:gd name="connsiteX15" fmla="*/ 1642369 w 1935332"/>
                <a:gd name="connsiteY15" fmla="*/ 288035 h 779549"/>
                <a:gd name="connsiteX16" fmla="*/ 1935332 w 1935332"/>
                <a:gd name="connsiteY16" fmla="*/ 21705 h 779549"/>
                <a:gd name="connsiteX0" fmla="*/ 0 w 1935332"/>
                <a:gd name="connsiteY0" fmla="*/ 714163 h 717747"/>
                <a:gd name="connsiteX1" fmla="*/ 191217 w 1935332"/>
                <a:gd name="connsiteY1" fmla="*/ 454274 h 717747"/>
                <a:gd name="connsiteX2" fmla="*/ 665825 w 1935332"/>
                <a:gd name="connsiteY2" fmla="*/ 625387 h 717747"/>
                <a:gd name="connsiteX3" fmla="*/ 719091 w 1935332"/>
                <a:gd name="connsiteY3" fmla="*/ 323546 h 717747"/>
                <a:gd name="connsiteX4" fmla="*/ 381996 w 1935332"/>
                <a:gd name="connsiteY4" fmla="*/ 594327 h 717747"/>
                <a:gd name="connsiteX5" fmla="*/ 429489 w 1935332"/>
                <a:gd name="connsiteY5" fmla="*/ 304969 h 717747"/>
                <a:gd name="connsiteX6" fmla="*/ 772357 w 1935332"/>
                <a:gd name="connsiteY6" fmla="*/ 199258 h 717747"/>
                <a:gd name="connsiteX7" fmla="*/ 1281270 w 1935332"/>
                <a:gd name="connsiteY7" fmla="*/ 512203 h 717747"/>
                <a:gd name="connsiteX8" fmla="*/ 896645 w 1935332"/>
                <a:gd name="connsiteY8" fmla="*/ 572121 h 717747"/>
                <a:gd name="connsiteX9" fmla="*/ 1171852 w 1935332"/>
                <a:gd name="connsiteY9" fmla="*/ 83849 h 717747"/>
                <a:gd name="connsiteX10" fmla="*/ 1056443 w 1935332"/>
                <a:gd name="connsiteY10" fmla="*/ 12827 h 717747"/>
                <a:gd name="connsiteX11" fmla="*/ 1322773 w 1935332"/>
                <a:gd name="connsiteY11" fmla="*/ 225892 h 717747"/>
                <a:gd name="connsiteX12" fmla="*/ 1651246 w 1935332"/>
                <a:gd name="connsiteY12" fmla="*/ 128237 h 717747"/>
                <a:gd name="connsiteX13" fmla="*/ 1420427 w 1935332"/>
                <a:gd name="connsiteY13" fmla="*/ 3950 h 717747"/>
                <a:gd name="connsiteX14" fmla="*/ 1331650 w 1935332"/>
                <a:gd name="connsiteY14" fmla="*/ 279158 h 717747"/>
                <a:gd name="connsiteX15" fmla="*/ 1642369 w 1935332"/>
                <a:gd name="connsiteY15" fmla="*/ 288035 h 717747"/>
                <a:gd name="connsiteX16" fmla="*/ 1935332 w 1935332"/>
                <a:gd name="connsiteY16" fmla="*/ 21705 h 717747"/>
                <a:gd name="connsiteX0" fmla="*/ 113554 w 1753256"/>
                <a:gd name="connsiteY0" fmla="*/ 829175 h 831910"/>
                <a:gd name="connsiteX1" fmla="*/ 9141 w 1753256"/>
                <a:gd name="connsiteY1" fmla="*/ 454274 h 831910"/>
                <a:gd name="connsiteX2" fmla="*/ 483749 w 1753256"/>
                <a:gd name="connsiteY2" fmla="*/ 625387 h 831910"/>
                <a:gd name="connsiteX3" fmla="*/ 537015 w 1753256"/>
                <a:gd name="connsiteY3" fmla="*/ 323546 h 831910"/>
                <a:gd name="connsiteX4" fmla="*/ 199920 w 1753256"/>
                <a:gd name="connsiteY4" fmla="*/ 594327 h 831910"/>
                <a:gd name="connsiteX5" fmla="*/ 247413 w 1753256"/>
                <a:gd name="connsiteY5" fmla="*/ 304969 h 831910"/>
                <a:gd name="connsiteX6" fmla="*/ 590281 w 1753256"/>
                <a:gd name="connsiteY6" fmla="*/ 199258 h 831910"/>
                <a:gd name="connsiteX7" fmla="*/ 1099194 w 1753256"/>
                <a:gd name="connsiteY7" fmla="*/ 512203 h 831910"/>
                <a:gd name="connsiteX8" fmla="*/ 714569 w 1753256"/>
                <a:gd name="connsiteY8" fmla="*/ 572121 h 831910"/>
                <a:gd name="connsiteX9" fmla="*/ 989776 w 1753256"/>
                <a:gd name="connsiteY9" fmla="*/ 83849 h 831910"/>
                <a:gd name="connsiteX10" fmla="*/ 874367 w 1753256"/>
                <a:gd name="connsiteY10" fmla="*/ 12827 h 831910"/>
                <a:gd name="connsiteX11" fmla="*/ 1140697 w 1753256"/>
                <a:gd name="connsiteY11" fmla="*/ 225892 h 831910"/>
                <a:gd name="connsiteX12" fmla="*/ 1469170 w 1753256"/>
                <a:gd name="connsiteY12" fmla="*/ 128237 h 831910"/>
                <a:gd name="connsiteX13" fmla="*/ 1238351 w 1753256"/>
                <a:gd name="connsiteY13" fmla="*/ 3950 h 831910"/>
                <a:gd name="connsiteX14" fmla="*/ 1149574 w 1753256"/>
                <a:gd name="connsiteY14" fmla="*/ 279158 h 831910"/>
                <a:gd name="connsiteX15" fmla="*/ 1460293 w 1753256"/>
                <a:gd name="connsiteY15" fmla="*/ 288035 h 831910"/>
                <a:gd name="connsiteX16" fmla="*/ 1753256 w 1753256"/>
                <a:gd name="connsiteY16" fmla="*/ 21705 h 831910"/>
                <a:gd name="connsiteX0" fmla="*/ 113554 w 1753256"/>
                <a:gd name="connsiteY0" fmla="*/ 828857 h 831592"/>
                <a:gd name="connsiteX1" fmla="*/ 9141 w 1753256"/>
                <a:gd name="connsiteY1" fmla="*/ 453956 h 831592"/>
                <a:gd name="connsiteX2" fmla="*/ 483749 w 1753256"/>
                <a:gd name="connsiteY2" fmla="*/ 625069 h 831592"/>
                <a:gd name="connsiteX3" fmla="*/ 537015 w 1753256"/>
                <a:gd name="connsiteY3" fmla="*/ 323228 h 831592"/>
                <a:gd name="connsiteX4" fmla="*/ 199920 w 1753256"/>
                <a:gd name="connsiteY4" fmla="*/ 594009 h 831592"/>
                <a:gd name="connsiteX5" fmla="*/ 247413 w 1753256"/>
                <a:gd name="connsiteY5" fmla="*/ 304651 h 831592"/>
                <a:gd name="connsiteX6" fmla="*/ 590281 w 1753256"/>
                <a:gd name="connsiteY6" fmla="*/ 198940 h 831592"/>
                <a:gd name="connsiteX7" fmla="*/ 1099194 w 1753256"/>
                <a:gd name="connsiteY7" fmla="*/ 511885 h 831592"/>
                <a:gd name="connsiteX8" fmla="*/ 714569 w 1753256"/>
                <a:gd name="connsiteY8" fmla="*/ 571803 h 831592"/>
                <a:gd name="connsiteX9" fmla="*/ 989776 w 1753256"/>
                <a:gd name="connsiteY9" fmla="*/ 83531 h 831592"/>
                <a:gd name="connsiteX10" fmla="*/ 737111 w 1753256"/>
                <a:gd name="connsiteY10" fmla="*/ 300039 h 831592"/>
                <a:gd name="connsiteX11" fmla="*/ 1140697 w 1753256"/>
                <a:gd name="connsiteY11" fmla="*/ 225574 h 831592"/>
                <a:gd name="connsiteX12" fmla="*/ 1469170 w 1753256"/>
                <a:gd name="connsiteY12" fmla="*/ 127919 h 831592"/>
                <a:gd name="connsiteX13" fmla="*/ 1238351 w 1753256"/>
                <a:gd name="connsiteY13" fmla="*/ 3632 h 831592"/>
                <a:gd name="connsiteX14" fmla="*/ 1149574 w 1753256"/>
                <a:gd name="connsiteY14" fmla="*/ 278840 h 831592"/>
                <a:gd name="connsiteX15" fmla="*/ 1460293 w 1753256"/>
                <a:gd name="connsiteY15" fmla="*/ 287717 h 831592"/>
                <a:gd name="connsiteX16" fmla="*/ 1753256 w 1753256"/>
                <a:gd name="connsiteY16" fmla="*/ 21387 h 831592"/>
                <a:gd name="connsiteX0" fmla="*/ 113554 w 1753256"/>
                <a:gd name="connsiteY0" fmla="*/ 925002 h 927737"/>
                <a:gd name="connsiteX1" fmla="*/ 9141 w 1753256"/>
                <a:gd name="connsiteY1" fmla="*/ 550101 h 927737"/>
                <a:gd name="connsiteX2" fmla="*/ 483749 w 1753256"/>
                <a:gd name="connsiteY2" fmla="*/ 721214 h 927737"/>
                <a:gd name="connsiteX3" fmla="*/ 537015 w 1753256"/>
                <a:gd name="connsiteY3" fmla="*/ 419373 h 927737"/>
                <a:gd name="connsiteX4" fmla="*/ 199920 w 1753256"/>
                <a:gd name="connsiteY4" fmla="*/ 690154 h 927737"/>
                <a:gd name="connsiteX5" fmla="*/ 247413 w 1753256"/>
                <a:gd name="connsiteY5" fmla="*/ 400796 h 927737"/>
                <a:gd name="connsiteX6" fmla="*/ 590281 w 1753256"/>
                <a:gd name="connsiteY6" fmla="*/ 295085 h 927737"/>
                <a:gd name="connsiteX7" fmla="*/ 1099194 w 1753256"/>
                <a:gd name="connsiteY7" fmla="*/ 608030 h 927737"/>
                <a:gd name="connsiteX8" fmla="*/ 714569 w 1753256"/>
                <a:gd name="connsiteY8" fmla="*/ 667948 h 927737"/>
                <a:gd name="connsiteX9" fmla="*/ 989776 w 1753256"/>
                <a:gd name="connsiteY9" fmla="*/ 179676 h 927737"/>
                <a:gd name="connsiteX10" fmla="*/ 737111 w 1753256"/>
                <a:gd name="connsiteY10" fmla="*/ 396184 h 927737"/>
                <a:gd name="connsiteX11" fmla="*/ 1140697 w 1753256"/>
                <a:gd name="connsiteY11" fmla="*/ 321719 h 927737"/>
                <a:gd name="connsiteX12" fmla="*/ 1469170 w 1753256"/>
                <a:gd name="connsiteY12" fmla="*/ 224064 h 927737"/>
                <a:gd name="connsiteX13" fmla="*/ 1613233 w 1753256"/>
                <a:gd name="connsiteY13" fmla="*/ 4489 h 927737"/>
                <a:gd name="connsiteX14" fmla="*/ 1238351 w 1753256"/>
                <a:gd name="connsiteY14" fmla="*/ 99777 h 927737"/>
                <a:gd name="connsiteX15" fmla="*/ 1149574 w 1753256"/>
                <a:gd name="connsiteY15" fmla="*/ 374985 h 927737"/>
                <a:gd name="connsiteX16" fmla="*/ 1460293 w 1753256"/>
                <a:gd name="connsiteY16" fmla="*/ 383862 h 927737"/>
                <a:gd name="connsiteX17" fmla="*/ 1753256 w 1753256"/>
                <a:gd name="connsiteY17" fmla="*/ 117532 h 927737"/>
                <a:gd name="connsiteX0" fmla="*/ 113554 w 1753256"/>
                <a:gd name="connsiteY0" fmla="*/ 925002 h 927737"/>
                <a:gd name="connsiteX1" fmla="*/ 9141 w 1753256"/>
                <a:gd name="connsiteY1" fmla="*/ 550101 h 927737"/>
                <a:gd name="connsiteX2" fmla="*/ 483749 w 1753256"/>
                <a:gd name="connsiteY2" fmla="*/ 721214 h 927737"/>
                <a:gd name="connsiteX3" fmla="*/ 537015 w 1753256"/>
                <a:gd name="connsiteY3" fmla="*/ 419373 h 927737"/>
                <a:gd name="connsiteX4" fmla="*/ 199920 w 1753256"/>
                <a:gd name="connsiteY4" fmla="*/ 690154 h 927737"/>
                <a:gd name="connsiteX5" fmla="*/ 247413 w 1753256"/>
                <a:gd name="connsiteY5" fmla="*/ 400796 h 927737"/>
                <a:gd name="connsiteX6" fmla="*/ 590281 w 1753256"/>
                <a:gd name="connsiteY6" fmla="*/ 295085 h 927737"/>
                <a:gd name="connsiteX7" fmla="*/ 1099194 w 1753256"/>
                <a:gd name="connsiteY7" fmla="*/ 608030 h 927737"/>
                <a:gd name="connsiteX8" fmla="*/ 714569 w 1753256"/>
                <a:gd name="connsiteY8" fmla="*/ 667948 h 927737"/>
                <a:gd name="connsiteX9" fmla="*/ 989776 w 1753256"/>
                <a:gd name="connsiteY9" fmla="*/ 179676 h 927737"/>
                <a:gd name="connsiteX10" fmla="*/ 737111 w 1753256"/>
                <a:gd name="connsiteY10" fmla="*/ 396184 h 927737"/>
                <a:gd name="connsiteX11" fmla="*/ 1140697 w 1753256"/>
                <a:gd name="connsiteY11" fmla="*/ 321719 h 927737"/>
                <a:gd name="connsiteX12" fmla="*/ 1469170 w 1753256"/>
                <a:gd name="connsiteY12" fmla="*/ 534596 h 927737"/>
                <a:gd name="connsiteX13" fmla="*/ 1613233 w 1753256"/>
                <a:gd name="connsiteY13" fmla="*/ 4489 h 927737"/>
                <a:gd name="connsiteX14" fmla="*/ 1238351 w 1753256"/>
                <a:gd name="connsiteY14" fmla="*/ 99777 h 927737"/>
                <a:gd name="connsiteX15" fmla="*/ 1149574 w 1753256"/>
                <a:gd name="connsiteY15" fmla="*/ 374985 h 927737"/>
                <a:gd name="connsiteX16" fmla="*/ 1460293 w 1753256"/>
                <a:gd name="connsiteY16" fmla="*/ 383862 h 927737"/>
                <a:gd name="connsiteX17" fmla="*/ 1753256 w 1753256"/>
                <a:gd name="connsiteY17" fmla="*/ 117532 h 927737"/>
                <a:gd name="connsiteX0" fmla="*/ 113554 w 1753256"/>
                <a:gd name="connsiteY0" fmla="*/ 970744 h 973479"/>
                <a:gd name="connsiteX1" fmla="*/ 9141 w 1753256"/>
                <a:gd name="connsiteY1" fmla="*/ 595843 h 973479"/>
                <a:gd name="connsiteX2" fmla="*/ 483749 w 1753256"/>
                <a:gd name="connsiteY2" fmla="*/ 766956 h 973479"/>
                <a:gd name="connsiteX3" fmla="*/ 537015 w 1753256"/>
                <a:gd name="connsiteY3" fmla="*/ 465115 h 973479"/>
                <a:gd name="connsiteX4" fmla="*/ 199920 w 1753256"/>
                <a:gd name="connsiteY4" fmla="*/ 735896 h 973479"/>
                <a:gd name="connsiteX5" fmla="*/ 247413 w 1753256"/>
                <a:gd name="connsiteY5" fmla="*/ 446538 h 973479"/>
                <a:gd name="connsiteX6" fmla="*/ 590281 w 1753256"/>
                <a:gd name="connsiteY6" fmla="*/ 340827 h 973479"/>
                <a:gd name="connsiteX7" fmla="*/ 1099194 w 1753256"/>
                <a:gd name="connsiteY7" fmla="*/ 653772 h 973479"/>
                <a:gd name="connsiteX8" fmla="*/ 714569 w 1753256"/>
                <a:gd name="connsiteY8" fmla="*/ 713690 h 973479"/>
                <a:gd name="connsiteX9" fmla="*/ 989776 w 1753256"/>
                <a:gd name="connsiteY9" fmla="*/ 225418 h 973479"/>
                <a:gd name="connsiteX10" fmla="*/ 737111 w 1753256"/>
                <a:gd name="connsiteY10" fmla="*/ 441926 h 973479"/>
                <a:gd name="connsiteX11" fmla="*/ 1140697 w 1753256"/>
                <a:gd name="connsiteY11" fmla="*/ 367461 h 973479"/>
                <a:gd name="connsiteX12" fmla="*/ 1469170 w 1753256"/>
                <a:gd name="connsiteY12" fmla="*/ 580338 h 973479"/>
                <a:gd name="connsiteX13" fmla="*/ 1613233 w 1753256"/>
                <a:gd name="connsiteY13" fmla="*/ 50231 h 973479"/>
                <a:gd name="connsiteX14" fmla="*/ 1238351 w 1753256"/>
                <a:gd name="connsiteY14" fmla="*/ 145519 h 973479"/>
                <a:gd name="connsiteX15" fmla="*/ 1149574 w 1753256"/>
                <a:gd name="connsiteY15" fmla="*/ 420727 h 973479"/>
                <a:gd name="connsiteX16" fmla="*/ 1407502 w 1753256"/>
                <a:gd name="connsiteY16" fmla="*/ 4060 h 973479"/>
                <a:gd name="connsiteX17" fmla="*/ 1753256 w 1753256"/>
                <a:gd name="connsiteY17" fmla="*/ 163274 h 973479"/>
                <a:gd name="connsiteX0" fmla="*/ 113554 w 1890513"/>
                <a:gd name="connsiteY0" fmla="*/ 1025993 h 1028728"/>
                <a:gd name="connsiteX1" fmla="*/ 9141 w 1890513"/>
                <a:gd name="connsiteY1" fmla="*/ 651092 h 1028728"/>
                <a:gd name="connsiteX2" fmla="*/ 483749 w 1890513"/>
                <a:gd name="connsiteY2" fmla="*/ 822205 h 1028728"/>
                <a:gd name="connsiteX3" fmla="*/ 537015 w 1890513"/>
                <a:gd name="connsiteY3" fmla="*/ 520364 h 1028728"/>
                <a:gd name="connsiteX4" fmla="*/ 199920 w 1890513"/>
                <a:gd name="connsiteY4" fmla="*/ 791145 h 1028728"/>
                <a:gd name="connsiteX5" fmla="*/ 247413 w 1890513"/>
                <a:gd name="connsiteY5" fmla="*/ 501787 h 1028728"/>
                <a:gd name="connsiteX6" fmla="*/ 590281 w 1890513"/>
                <a:gd name="connsiteY6" fmla="*/ 396076 h 1028728"/>
                <a:gd name="connsiteX7" fmla="*/ 1099194 w 1890513"/>
                <a:gd name="connsiteY7" fmla="*/ 709021 h 1028728"/>
                <a:gd name="connsiteX8" fmla="*/ 714569 w 1890513"/>
                <a:gd name="connsiteY8" fmla="*/ 768939 h 1028728"/>
                <a:gd name="connsiteX9" fmla="*/ 989776 w 1890513"/>
                <a:gd name="connsiteY9" fmla="*/ 280667 h 1028728"/>
                <a:gd name="connsiteX10" fmla="*/ 737111 w 1890513"/>
                <a:gd name="connsiteY10" fmla="*/ 497175 h 1028728"/>
                <a:gd name="connsiteX11" fmla="*/ 1140697 w 1890513"/>
                <a:gd name="connsiteY11" fmla="*/ 422710 h 1028728"/>
                <a:gd name="connsiteX12" fmla="*/ 1469170 w 1890513"/>
                <a:gd name="connsiteY12" fmla="*/ 635587 h 1028728"/>
                <a:gd name="connsiteX13" fmla="*/ 1613233 w 1890513"/>
                <a:gd name="connsiteY13" fmla="*/ 105480 h 1028728"/>
                <a:gd name="connsiteX14" fmla="*/ 1238351 w 1890513"/>
                <a:gd name="connsiteY14" fmla="*/ 200768 h 1028728"/>
                <a:gd name="connsiteX15" fmla="*/ 1149574 w 1890513"/>
                <a:gd name="connsiteY15" fmla="*/ 475976 h 1028728"/>
                <a:gd name="connsiteX16" fmla="*/ 1407502 w 1890513"/>
                <a:gd name="connsiteY16" fmla="*/ 59309 h 1028728"/>
                <a:gd name="connsiteX17" fmla="*/ 1890513 w 1890513"/>
                <a:gd name="connsiteY17" fmla="*/ 0 h 1028728"/>
                <a:gd name="connsiteX0" fmla="*/ 113554 w 1890513"/>
                <a:gd name="connsiteY0" fmla="*/ 1025993 h 1028728"/>
                <a:gd name="connsiteX1" fmla="*/ 9141 w 1890513"/>
                <a:gd name="connsiteY1" fmla="*/ 651092 h 1028728"/>
                <a:gd name="connsiteX2" fmla="*/ 483749 w 1890513"/>
                <a:gd name="connsiteY2" fmla="*/ 822205 h 1028728"/>
                <a:gd name="connsiteX3" fmla="*/ 537015 w 1890513"/>
                <a:gd name="connsiteY3" fmla="*/ 520364 h 1028728"/>
                <a:gd name="connsiteX4" fmla="*/ 199920 w 1890513"/>
                <a:gd name="connsiteY4" fmla="*/ 791145 h 1028728"/>
                <a:gd name="connsiteX5" fmla="*/ 247413 w 1890513"/>
                <a:gd name="connsiteY5" fmla="*/ 501787 h 1028728"/>
                <a:gd name="connsiteX6" fmla="*/ 590281 w 1890513"/>
                <a:gd name="connsiteY6" fmla="*/ 396076 h 1028728"/>
                <a:gd name="connsiteX7" fmla="*/ 1099194 w 1890513"/>
                <a:gd name="connsiteY7" fmla="*/ 709021 h 1028728"/>
                <a:gd name="connsiteX8" fmla="*/ 714569 w 1890513"/>
                <a:gd name="connsiteY8" fmla="*/ 768939 h 1028728"/>
                <a:gd name="connsiteX9" fmla="*/ 989776 w 1890513"/>
                <a:gd name="connsiteY9" fmla="*/ 280667 h 1028728"/>
                <a:gd name="connsiteX10" fmla="*/ 737111 w 1890513"/>
                <a:gd name="connsiteY10" fmla="*/ 497175 h 1028728"/>
                <a:gd name="connsiteX11" fmla="*/ 1140697 w 1890513"/>
                <a:gd name="connsiteY11" fmla="*/ 422710 h 1028728"/>
                <a:gd name="connsiteX12" fmla="*/ 1469170 w 1890513"/>
                <a:gd name="connsiteY12" fmla="*/ 474570 h 1028728"/>
                <a:gd name="connsiteX13" fmla="*/ 1613233 w 1890513"/>
                <a:gd name="connsiteY13" fmla="*/ 105480 h 1028728"/>
                <a:gd name="connsiteX14" fmla="*/ 1238351 w 1890513"/>
                <a:gd name="connsiteY14" fmla="*/ 200768 h 1028728"/>
                <a:gd name="connsiteX15" fmla="*/ 1149574 w 1890513"/>
                <a:gd name="connsiteY15" fmla="*/ 475976 h 1028728"/>
                <a:gd name="connsiteX16" fmla="*/ 1407502 w 1890513"/>
                <a:gd name="connsiteY16" fmla="*/ 59309 h 1028728"/>
                <a:gd name="connsiteX17" fmla="*/ 1890513 w 1890513"/>
                <a:gd name="connsiteY17" fmla="*/ 0 h 102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0513" h="1028728">
                  <a:moveTo>
                    <a:pt x="113554" y="1025993"/>
                  </a:moveTo>
                  <a:cubicBezTo>
                    <a:pt x="222305" y="1064463"/>
                    <a:pt x="-52558" y="685057"/>
                    <a:pt x="9141" y="651092"/>
                  </a:cubicBezTo>
                  <a:cubicBezTo>
                    <a:pt x="70840" y="617127"/>
                    <a:pt x="395770" y="843993"/>
                    <a:pt x="483749" y="822205"/>
                  </a:cubicBezTo>
                  <a:cubicBezTo>
                    <a:pt x="571728" y="800417"/>
                    <a:pt x="584320" y="525541"/>
                    <a:pt x="537015" y="520364"/>
                  </a:cubicBezTo>
                  <a:cubicBezTo>
                    <a:pt x="489710" y="515187"/>
                    <a:pt x="248187" y="794241"/>
                    <a:pt x="199920" y="791145"/>
                  </a:cubicBezTo>
                  <a:cubicBezTo>
                    <a:pt x="151653" y="788049"/>
                    <a:pt x="182353" y="567632"/>
                    <a:pt x="247413" y="501787"/>
                  </a:cubicBezTo>
                  <a:cubicBezTo>
                    <a:pt x="312473" y="435942"/>
                    <a:pt x="448317" y="361537"/>
                    <a:pt x="590281" y="396076"/>
                  </a:cubicBezTo>
                  <a:cubicBezTo>
                    <a:pt x="732245" y="430615"/>
                    <a:pt x="1078479" y="646877"/>
                    <a:pt x="1099194" y="709021"/>
                  </a:cubicBezTo>
                  <a:cubicBezTo>
                    <a:pt x="1119909" y="771165"/>
                    <a:pt x="732805" y="840331"/>
                    <a:pt x="714569" y="768939"/>
                  </a:cubicBezTo>
                  <a:cubicBezTo>
                    <a:pt x="696333" y="697547"/>
                    <a:pt x="986019" y="325961"/>
                    <a:pt x="989776" y="280667"/>
                  </a:cubicBezTo>
                  <a:cubicBezTo>
                    <a:pt x="993533" y="235373"/>
                    <a:pt x="711958" y="473501"/>
                    <a:pt x="737111" y="497175"/>
                  </a:cubicBezTo>
                  <a:cubicBezTo>
                    <a:pt x="762265" y="520849"/>
                    <a:pt x="1018687" y="426477"/>
                    <a:pt x="1140697" y="422710"/>
                  </a:cubicBezTo>
                  <a:cubicBezTo>
                    <a:pt x="1262707" y="418943"/>
                    <a:pt x="1390414" y="527442"/>
                    <a:pt x="1469170" y="474570"/>
                  </a:cubicBezTo>
                  <a:cubicBezTo>
                    <a:pt x="1547926" y="421698"/>
                    <a:pt x="1651703" y="126195"/>
                    <a:pt x="1613233" y="105480"/>
                  </a:cubicBezTo>
                  <a:cubicBezTo>
                    <a:pt x="1574763" y="84765"/>
                    <a:pt x="1315627" y="139019"/>
                    <a:pt x="1238351" y="200768"/>
                  </a:cubicBezTo>
                  <a:cubicBezTo>
                    <a:pt x="1161075" y="262517"/>
                    <a:pt x="1121382" y="499552"/>
                    <a:pt x="1149574" y="475976"/>
                  </a:cubicBezTo>
                  <a:cubicBezTo>
                    <a:pt x="1177766" y="452400"/>
                    <a:pt x="1284012" y="138638"/>
                    <a:pt x="1407502" y="59309"/>
                  </a:cubicBezTo>
                  <a:cubicBezTo>
                    <a:pt x="1530992" y="-20020"/>
                    <a:pt x="1794338" y="111710"/>
                    <a:pt x="1890513" y="0"/>
                  </a:cubicBezTo>
                </a:path>
              </a:pathLst>
            </a:custGeom>
            <a:noFill/>
            <a:ln w="12700">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4" name="Rettangolo 3"/>
          <p:cNvSpPr/>
          <p:nvPr/>
        </p:nvSpPr>
        <p:spPr>
          <a:xfrm>
            <a:off x="1904653" y="6244654"/>
            <a:ext cx="6711581" cy="461665"/>
          </a:xfrm>
          <a:prstGeom prst="rect">
            <a:avLst/>
          </a:prstGeom>
        </p:spPr>
        <p:txBody>
          <a:bodyPr wrap="none">
            <a:spAutoFit/>
          </a:bodyPr>
          <a:lstStyle/>
          <a:p>
            <a:r>
              <a:rPr lang="it-IT" altLang="it-IT" sz="2400" b="1" dirty="0" smtClean="0">
                <a:sym typeface="Symbol"/>
              </a:rPr>
              <a:t>And </a:t>
            </a:r>
            <a:r>
              <a:rPr lang="it-IT" altLang="it-IT" sz="2400" b="1" dirty="0" err="1" smtClean="0">
                <a:sym typeface="Symbol"/>
              </a:rPr>
              <a:t>other</a:t>
            </a:r>
            <a:r>
              <a:rPr lang="it-IT" altLang="it-IT" sz="2400" b="1" dirty="0" smtClean="0">
                <a:sym typeface="Symbol"/>
              </a:rPr>
              <a:t> </a:t>
            </a:r>
            <a:r>
              <a:rPr lang="it-IT" altLang="it-IT" sz="2400" b="1" dirty="0" err="1" smtClean="0">
                <a:sym typeface="Symbol"/>
              </a:rPr>
              <a:t>features</a:t>
            </a:r>
            <a:r>
              <a:rPr lang="it-IT" altLang="it-IT" sz="2400" b="1" dirty="0" smtClean="0">
                <a:sym typeface="Symbol"/>
              </a:rPr>
              <a:t> </a:t>
            </a:r>
            <a:r>
              <a:rPr lang="it-IT" altLang="it-IT" sz="2400" b="1" dirty="0" err="1" smtClean="0">
                <a:sym typeface="Symbol"/>
              </a:rPr>
              <a:t>like</a:t>
            </a:r>
            <a:r>
              <a:rPr lang="it-IT" altLang="it-IT" sz="2400" b="1" dirty="0" smtClean="0">
                <a:sym typeface="Symbol"/>
              </a:rPr>
              <a:t> </a:t>
            </a:r>
            <a:r>
              <a:rPr lang="it-IT" altLang="it-IT" sz="2400" b="1" dirty="0" err="1" smtClean="0">
                <a:sym typeface="Symbol"/>
              </a:rPr>
              <a:t>waves</a:t>
            </a:r>
            <a:r>
              <a:rPr lang="it-IT" altLang="it-IT" sz="2400" b="1" dirty="0" smtClean="0">
                <a:sym typeface="Symbol"/>
              </a:rPr>
              <a:t>, </a:t>
            </a:r>
            <a:r>
              <a:rPr lang="it-IT" altLang="it-IT" sz="2400" b="1" dirty="0" err="1" smtClean="0">
                <a:sym typeface="Symbol"/>
              </a:rPr>
              <a:t>rolls</a:t>
            </a:r>
            <a:r>
              <a:rPr lang="it-IT" altLang="it-IT" sz="2400" b="1" dirty="0" smtClean="0">
                <a:sym typeface="Symbol"/>
              </a:rPr>
              <a:t>, </a:t>
            </a:r>
            <a:r>
              <a:rPr lang="it-IT" altLang="it-IT" sz="2400" b="1" dirty="0" err="1" smtClean="0">
                <a:sym typeface="Symbol"/>
              </a:rPr>
              <a:t>entrainment</a:t>
            </a:r>
            <a:r>
              <a:rPr lang="it-IT" altLang="it-IT" sz="2400" b="1" dirty="0" smtClean="0">
                <a:sym typeface="Symbol"/>
              </a:rPr>
              <a:t>,…</a:t>
            </a:r>
            <a:endParaRPr lang="it-IT" sz="2400" b="1" dirty="0"/>
          </a:p>
        </p:txBody>
      </p:sp>
      <p:sp>
        <p:nvSpPr>
          <p:cNvPr id="5" name="Rettangolo 4"/>
          <p:cNvSpPr/>
          <p:nvPr/>
        </p:nvSpPr>
        <p:spPr>
          <a:xfrm>
            <a:off x="3175963" y="5589240"/>
            <a:ext cx="5205271" cy="461665"/>
          </a:xfrm>
          <a:prstGeom prst="rect">
            <a:avLst/>
          </a:prstGeom>
        </p:spPr>
        <p:txBody>
          <a:bodyPr wrap="none">
            <a:spAutoFit/>
          </a:bodyPr>
          <a:lstStyle/>
          <a:p>
            <a:pPr algn="ctr"/>
            <a:r>
              <a:rPr lang="it-IT" altLang="it-IT" sz="2400" dirty="0" err="1" smtClean="0"/>
              <a:t>Hocut</a:t>
            </a:r>
            <a:r>
              <a:rPr lang="it-IT" altLang="it-IT" sz="2400" dirty="0" smtClean="0"/>
              <a:t>, </a:t>
            </a:r>
            <a:r>
              <a:rPr lang="it-IT" altLang="it-IT" sz="2400" dirty="0" err="1" smtClean="0"/>
              <a:t>Liberzon</a:t>
            </a:r>
            <a:r>
              <a:rPr lang="it-IT" altLang="it-IT" sz="2400" dirty="0" smtClean="0"/>
              <a:t> and Fernando JFM 2015</a:t>
            </a:r>
            <a:endParaRPr lang="it-IT" altLang="it-IT" sz="2400" dirty="0"/>
          </a:p>
        </p:txBody>
      </p:sp>
    </p:spTree>
    <p:extLst>
      <p:ext uri="{BB962C8B-B14F-4D97-AF65-F5344CB8AC3E}">
        <p14:creationId xmlns:p14="http://schemas.microsoft.com/office/powerpoint/2010/main" val="2045052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83568" y="476672"/>
            <a:ext cx="1663084" cy="523220"/>
          </a:xfrm>
          <a:prstGeom prst="rect">
            <a:avLst/>
          </a:prstGeom>
        </p:spPr>
        <p:txBody>
          <a:bodyPr wrap="none">
            <a:spAutoFit/>
          </a:bodyPr>
          <a:lstStyle/>
          <a:p>
            <a:pPr>
              <a:spcBef>
                <a:spcPct val="50000"/>
              </a:spcBef>
            </a:pPr>
            <a:r>
              <a:rPr lang="it-IT" altLang="it-IT" sz="2800" b="1" dirty="0" err="1">
                <a:sym typeface="Symbol"/>
              </a:rPr>
              <a:t>I</a:t>
            </a:r>
            <a:r>
              <a:rPr lang="it-IT" altLang="it-IT" sz="2800" b="1" dirty="0" err="1" smtClean="0">
                <a:sym typeface="Symbol"/>
              </a:rPr>
              <a:t>nstability</a:t>
            </a:r>
            <a:endParaRPr lang="it-IT" altLang="it-IT" sz="2800" b="1" dirty="0">
              <a:sym typeface="Symbol"/>
            </a:endParaRPr>
          </a:p>
        </p:txBody>
      </p:sp>
      <p:graphicFrame>
        <p:nvGraphicFramePr>
          <p:cNvPr id="4" name="Oggetto 3"/>
          <p:cNvGraphicFramePr>
            <a:graphicFrameLocks noChangeAspect="1"/>
          </p:cNvGraphicFramePr>
          <p:nvPr>
            <p:extLst>
              <p:ext uri="{D42A27DB-BD31-4B8C-83A1-F6EECF244321}">
                <p14:modId xmlns:p14="http://schemas.microsoft.com/office/powerpoint/2010/main" val="1348568550"/>
              </p:ext>
            </p:extLst>
          </p:nvPr>
        </p:nvGraphicFramePr>
        <p:xfrm>
          <a:off x="2665413" y="1055688"/>
          <a:ext cx="4024312" cy="1058862"/>
        </p:xfrm>
        <a:graphic>
          <a:graphicData uri="http://schemas.openxmlformats.org/presentationml/2006/ole">
            <mc:AlternateContent xmlns:mc="http://schemas.openxmlformats.org/markup-compatibility/2006">
              <mc:Choice xmlns:v="urn:schemas-microsoft-com:vml" Requires="v">
                <p:oleObj spid="_x0000_s10250" name="Equazione" r:id="rId3" imgW="1968480" imgH="520560" progId="Equation.3">
                  <p:embed/>
                </p:oleObj>
              </mc:Choice>
              <mc:Fallback>
                <p:oleObj name="Equazione" r:id="rId3" imgW="1968480" imgH="520560" progId="Equation.3">
                  <p:embed/>
                  <p:pic>
                    <p:nvPicPr>
                      <p:cNvPr id="0" name=""/>
                      <p:cNvPicPr>
                        <a:picLocks noChangeAspect="1" noChangeArrowheads="1"/>
                      </p:cNvPicPr>
                      <p:nvPr/>
                    </p:nvPicPr>
                    <p:blipFill>
                      <a:blip r:embed="rId4"/>
                      <a:srcRect/>
                      <a:stretch>
                        <a:fillRect/>
                      </a:stretch>
                    </p:blipFill>
                    <p:spPr bwMode="auto">
                      <a:xfrm>
                        <a:off x="2665413" y="1055688"/>
                        <a:ext cx="402431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Grafico 5" title="Instability"/>
          <p:cNvGraphicFramePr>
            <a:graphicFrameLocks/>
          </p:cNvGraphicFramePr>
          <p:nvPr>
            <p:extLst>
              <p:ext uri="{D42A27DB-BD31-4B8C-83A1-F6EECF244321}">
                <p14:modId xmlns:p14="http://schemas.microsoft.com/office/powerpoint/2010/main" val="1827411234"/>
              </p:ext>
            </p:extLst>
          </p:nvPr>
        </p:nvGraphicFramePr>
        <p:xfrm>
          <a:off x="1043608" y="2105569"/>
          <a:ext cx="6410326" cy="4605339"/>
        </p:xfrm>
        <a:graphic>
          <a:graphicData uri="http://schemas.openxmlformats.org/drawingml/2006/chart">
            <c:chart xmlns:c="http://schemas.openxmlformats.org/drawingml/2006/chart" xmlns:r="http://schemas.openxmlformats.org/officeDocument/2006/relationships" r:id="rId5"/>
          </a:graphicData>
        </a:graphic>
      </p:graphicFrame>
      <p:sp>
        <p:nvSpPr>
          <p:cNvPr id="5" name="Rettangolo 4"/>
          <p:cNvSpPr/>
          <p:nvPr/>
        </p:nvSpPr>
        <p:spPr>
          <a:xfrm>
            <a:off x="1708820" y="3697868"/>
            <a:ext cx="476412" cy="523220"/>
          </a:xfrm>
          <a:prstGeom prst="rect">
            <a:avLst/>
          </a:prstGeom>
        </p:spPr>
        <p:txBody>
          <a:bodyPr wrap="none">
            <a:spAutoFit/>
          </a:bodyPr>
          <a:lstStyle/>
          <a:p>
            <a:r>
              <a:rPr lang="it-IT" altLang="it-IT" sz="2800" dirty="0" smtClean="0">
                <a:sym typeface="Symbol"/>
              </a:rPr>
              <a:t>C</a:t>
            </a:r>
            <a:r>
              <a:rPr lang="it-IT" altLang="it-IT" sz="2800" baseline="-25000" dirty="0" smtClean="0">
                <a:sym typeface="Symbol"/>
              </a:rPr>
              <a:t>c</a:t>
            </a:r>
            <a:endParaRPr lang="it-IT" sz="2800" baseline="-25000" dirty="0"/>
          </a:p>
        </p:txBody>
      </p:sp>
      <p:sp>
        <p:nvSpPr>
          <p:cNvPr id="7" name="Rettangolo 6"/>
          <p:cNvSpPr/>
          <p:nvPr/>
        </p:nvSpPr>
        <p:spPr>
          <a:xfrm>
            <a:off x="4377308" y="6256248"/>
            <a:ext cx="410690" cy="523220"/>
          </a:xfrm>
          <a:prstGeom prst="rect">
            <a:avLst/>
          </a:prstGeom>
        </p:spPr>
        <p:txBody>
          <a:bodyPr wrap="none">
            <a:spAutoFit/>
          </a:bodyPr>
          <a:lstStyle/>
          <a:p>
            <a:r>
              <a:rPr lang="it-IT" altLang="it-IT" sz="2800" dirty="0" smtClean="0">
                <a:latin typeface="Symbol" panose="05050102010706020507" pitchFamily="18" charset="2"/>
                <a:sym typeface="Symbol"/>
              </a:rPr>
              <a:t>a</a:t>
            </a:r>
            <a:endParaRPr lang="it-IT" sz="2800" baseline="-25000" dirty="0">
              <a:latin typeface="Symbol" panose="05050102010706020507" pitchFamily="18" charset="2"/>
            </a:endParaRPr>
          </a:p>
        </p:txBody>
      </p:sp>
      <p:cxnSp>
        <p:nvCxnSpPr>
          <p:cNvPr id="9" name="Connettore 1 8"/>
          <p:cNvCxnSpPr/>
          <p:nvPr/>
        </p:nvCxnSpPr>
        <p:spPr>
          <a:xfrm>
            <a:off x="2486050" y="4954885"/>
            <a:ext cx="2592288" cy="0"/>
          </a:xfrm>
          <a:prstGeom prst="line">
            <a:avLst/>
          </a:prstGeom>
          <a:ln w="19050" cap="rnd">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5087863" y="4973935"/>
            <a:ext cx="0" cy="1108695"/>
          </a:xfrm>
          <a:prstGeom prst="line">
            <a:avLst/>
          </a:prstGeom>
          <a:ln w="19050" cap="rnd">
            <a:prstDash val="sys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527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609600" y="2276872"/>
            <a:ext cx="806685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2800" b="1" dirty="0" smtClean="0"/>
              <a:t>Linee di sviluppo </a:t>
            </a:r>
          </a:p>
          <a:p>
            <a:pPr algn="ctr" eaLnBrk="1" hangingPunct="1">
              <a:spcBef>
                <a:spcPct val="50000"/>
              </a:spcBef>
            </a:pPr>
            <a:r>
              <a:rPr lang="it-IT" altLang="it-IT" sz="2800" b="1" dirty="0" smtClean="0"/>
              <a:t>futuro della ricerca </a:t>
            </a:r>
          </a:p>
        </p:txBody>
      </p:sp>
    </p:spTree>
    <p:extLst>
      <p:ext uri="{BB962C8B-B14F-4D97-AF65-F5344CB8AC3E}">
        <p14:creationId xmlns:p14="http://schemas.microsoft.com/office/powerpoint/2010/main" val="330656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lope, Trem - Suva plan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735"/>
            <a:ext cx="7416824" cy="5562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323528" y="457200"/>
            <a:ext cx="8712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smtClean="0"/>
              <a:t>1. High-</a:t>
            </a:r>
            <a:r>
              <a:rPr lang="it-IT" altLang="it-IT" sz="2400" b="1" dirty="0" err="1" smtClean="0"/>
              <a:t>resoluition</a:t>
            </a:r>
            <a:r>
              <a:rPr lang="it-IT" altLang="it-IT" sz="2400" b="1" dirty="0" smtClean="0"/>
              <a:t> </a:t>
            </a:r>
            <a:r>
              <a:rPr lang="it-IT" altLang="it-IT" sz="2400" b="1" dirty="0" err="1" smtClean="0"/>
              <a:t>field</a:t>
            </a:r>
            <a:r>
              <a:rPr lang="it-IT" altLang="it-IT" sz="2400" b="1" dirty="0" smtClean="0"/>
              <a:t> </a:t>
            </a:r>
            <a:r>
              <a:rPr lang="it-IT" altLang="it-IT" sz="2400" b="1" dirty="0" err="1" smtClean="0"/>
              <a:t>measurement</a:t>
            </a:r>
            <a:r>
              <a:rPr lang="it-IT" altLang="it-IT" sz="2400" b="1" dirty="0" smtClean="0"/>
              <a:t> on an «</a:t>
            </a:r>
            <a:r>
              <a:rPr lang="it-IT" altLang="it-IT" sz="2400" b="1" dirty="0" err="1" smtClean="0"/>
              <a:t>ideal</a:t>
            </a:r>
            <a:r>
              <a:rPr lang="it-IT" altLang="it-IT" sz="2400" b="1" dirty="0" smtClean="0"/>
              <a:t>» </a:t>
            </a:r>
            <a:r>
              <a:rPr lang="it-IT" altLang="it-IT" sz="2400" b="1" dirty="0" err="1" smtClean="0"/>
              <a:t>slope</a:t>
            </a:r>
            <a:endParaRPr lang="it-IT" altLang="it-IT" sz="2400" b="1" dirty="0"/>
          </a:p>
        </p:txBody>
      </p:sp>
      <p:cxnSp>
        <p:nvCxnSpPr>
          <p:cNvPr id="4" name="Connettore 1 3"/>
          <p:cNvCxnSpPr/>
          <p:nvPr/>
        </p:nvCxnSpPr>
        <p:spPr>
          <a:xfrm>
            <a:off x="1834530" y="1732409"/>
            <a:ext cx="6324153" cy="4692352"/>
          </a:xfrm>
          <a:prstGeom prst="line">
            <a:avLst/>
          </a:prstGeom>
          <a:ln w="381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036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grist.files.wordpress.com/2009/06/scale-bal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490" y="688032"/>
            <a:ext cx="11953328" cy="5886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p:cNvSpPr txBox="1">
            <a:spLocks noChangeArrowheads="1"/>
          </p:cNvSpPr>
          <p:nvPr/>
        </p:nvSpPr>
        <p:spPr bwMode="auto">
          <a:xfrm>
            <a:off x="609600" y="457200"/>
            <a:ext cx="80668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a:t>2</a:t>
            </a:r>
            <a:r>
              <a:rPr lang="it-IT" altLang="it-IT" sz="2400" b="1" dirty="0" smtClean="0"/>
              <a:t>. High-</a:t>
            </a:r>
            <a:r>
              <a:rPr lang="it-IT" altLang="it-IT" sz="2400" b="1" dirty="0" err="1" smtClean="0"/>
              <a:t>resolution</a:t>
            </a:r>
            <a:r>
              <a:rPr lang="it-IT" altLang="it-IT" sz="2400" b="1" dirty="0" smtClean="0"/>
              <a:t> LES </a:t>
            </a:r>
            <a:r>
              <a:rPr lang="it-IT" altLang="it-IT" sz="2400" b="1" dirty="0" err="1" smtClean="0"/>
              <a:t>simulations</a:t>
            </a:r>
            <a:endParaRPr lang="it-IT" altLang="it-IT" sz="2400" b="1" dirty="0"/>
          </a:p>
        </p:txBody>
      </p:sp>
      <p:sp>
        <p:nvSpPr>
          <p:cNvPr id="4" name="Text Box 3"/>
          <p:cNvSpPr txBox="1">
            <a:spLocks noChangeArrowheads="1"/>
          </p:cNvSpPr>
          <p:nvPr/>
        </p:nvSpPr>
        <p:spPr bwMode="auto">
          <a:xfrm>
            <a:off x="145604" y="3881343"/>
            <a:ext cx="2808312" cy="461665"/>
          </a:xfrm>
          <a:prstGeom prst="rect">
            <a:avLst/>
          </a:prstGeom>
          <a:solidFill>
            <a:schemeClr val="bg1">
              <a:alpha val="52000"/>
            </a:schemeClr>
          </a:solid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dirty="0" smtClean="0"/>
              <a:t>Schumann (1990)</a:t>
            </a:r>
            <a:endParaRPr lang="it-IT" altLang="it-IT" sz="2400" dirty="0"/>
          </a:p>
        </p:txBody>
      </p:sp>
      <p:sp>
        <p:nvSpPr>
          <p:cNvPr id="5" name="Text Box 3"/>
          <p:cNvSpPr txBox="1">
            <a:spLocks noChangeArrowheads="1"/>
          </p:cNvSpPr>
          <p:nvPr/>
        </p:nvSpPr>
        <p:spPr bwMode="auto">
          <a:xfrm>
            <a:off x="5076056" y="4221088"/>
            <a:ext cx="4176463" cy="1200329"/>
          </a:xfrm>
          <a:prstGeom prst="rect">
            <a:avLst/>
          </a:prstGeom>
          <a:solidFill>
            <a:schemeClr val="bg1">
              <a:alpha val="52000"/>
            </a:schemeClr>
          </a:solid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400" dirty="0" err="1" smtClean="0"/>
              <a:t>Skyllingstad</a:t>
            </a:r>
            <a:r>
              <a:rPr lang="it-IT" altLang="it-IT" sz="2400" dirty="0" smtClean="0"/>
              <a:t> (</a:t>
            </a:r>
            <a:r>
              <a:rPr lang="it-IT" altLang="it-IT" sz="2400" dirty="0"/>
              <a:t>2003</a:t>
            </a:r>
            <a:r>
              <a:rPr lang="it-IT" altLang="it-IT" sz="2400" dirty="0" smtClean="0"/>
              <a:t>)</a:t>
            </a:r>
          </a:p>
          <a:p>
            <a:pPr algn="ctr" eaLnBrk="1" hangingPunct="1"/>
            <a:r>
              <a:rPr lang="it-IT" altLang="it-IT" sz="2400" dirty="0" err="1"/>
              <a:t>Axelsen</a:t>
            </a:r>
            <a:r>
              <a:rPr lang="it-IT" altLang="it-IT" sz="2400" dirty="0"/>
              <a:t> &amp; Van </a:t>
            </a:r>
            <a:r>
              <a:rPr lang="it-IT" altLang="it-IT" sz="2400" dirty="0" err="1"/>
              <a:t>Dop</a:t>
            </a:r>
            <a:r>
              <a:rPr lang="it-IT" altLang="it-IT" sz="2400" dirty="0"/>
              <a:t> </a:t>
            </a:r>
            <a:r>
              <a:rPr lang="it-IT" altLang="it-IT" sz="2400" dirty="0" smtClean="0"/>
              <a:t>(2008)</a:t>
            </a:r>
          </a:p>
          <a:p>
            <a:pPr algn="ctr" eaLnBrk="1" hangingPunct="1"/>
            <a:r>
              <a:rPr lang="it-IT" altLang="it-IT" sz="2400" dirty="0" err="1"/>
              <a:t>Axelsen</a:t>
            </a:r>
            <a:r>
              <a:rPr lang="it-IT" altLang="it-IT" sz="2400" dirty="0"/>
              <a:t> &amp; Van </a:t>
            </a:r>
            <a:r>
              <a:rPr lang="it-IT" altLang="it-IT" sz="2400" dirty="0" err="1"/>
              <a:t>Dop</a:t>
            </a:r>
            <a:r>
              <a:rPr lang="it-IT" altLang="it-IT" sz="2400" dirty="0"/>
              <a:t> </a:t>
            </a:r>
            <a:r>
              <a:rPr lang="it-IT" altLang="it-IT" sz="2400" dirty="0" smtClean="0"/>
              <a:t>2009)</a:t>
            </a:r>
            <a:endParaRPr lang="it-IT" altLang="it-IT" sz="2400" dirty="0"/>
          </a:p>
        </p:txBody>
      </p:sp>
    </p:spTree>
    <p:extLst>
      <p:ext uri="{BB962C8B-B14F-4D97-AF65-F5344CB8AC3E}">
        <p14:creationId xmlns:p14="http://schemas.microsoft.com/office/powerpoint/2010/main" val="7520919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609600" y="457200"/>
            <a:ext cx="80668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2400" b="1" dirty="0"/>
              <a:t>3</a:t>
            </a:r>
            <a:r>
              <a:rPr lang="it-IT" altLang="it-IT" sz="2400" b="1" dirty="0" smtClean="0"/>
              <a:t>. A </a:t>
            </a:r>
            <a:r>
              <a:rPr lang="it-IT" altLang="it-IT" sz="2400" b="1" dirty="0" err="1" smtClean="0"/>
              <a:t>combination</a:t>
            </a:r>
            <a:r>
              <a:rPr lang="it-IT" altLang="it-IT" sz="2400" b="1" dirty="0" smtClean="0"/>
              <a:t> of </a:t>
            </a:r>
            <a:r>
              <a:rPr lang="it-IT" altLang="it-IT" sz="2400" b="1" dirty="0" err="1" smtClean="0"/>
              <a:t>theoretical</a:t>
            </a:r>
            <a:r>
              <a:rPr lang="it-IT" altLang="it-IT" sz="2400" b="1" dirty="0" smtClean="0"/>
              <a:t> </a:t>
            </a:r>
            <a:r>
              <a:rPr lang="it-IT" altLang="it-IT" sz="2400" b="1" dirty="0" err="1" smtClean="0"/>
              <a:t>analysis</a:t>
            </a:r>
            <a:r>
              <a:rPr lang="it-IT" altLang="it-IT" sz="2400" b="1" dirty="0" smtClean="0"/>
              <a:t>, </a:t>
            </a:r>
            <a:r>
              <a:rPr lang="it-IT" altLang="it-IT" sz="2400" b="1" dirty="0" err="1" smtClean="0"/>
              <a:t>laboratory</a:t>
            </a:r>
            <a:r>
              <a:rPr lang="it-IT" altLang="it-IT" sz="2400" b="1" dirty="0" smtClean="0"/>
              <a:t>  </a:t>
            </a:r>
            <a:r>
              <a:rPr lang="it-IT" altLang="it-IT" sz="2400" b="1" dirty="0" err="1" smtClean="0"/>
              <a:t>measurements</a:t>
            </a:r>
            <a:r>
              <a:rPr lang="it-IT" altLang="it-IT" sz="2400" b="1" dirty="0" smtClean="0"/>
              <a:t>, and high-</a:t>
            </a:r>
            <a:r>
              <a:rPr lang="it-IT" altLang="it-IT" sz="2400" b="1" dirty="0" err="1" smtClean="0"/>
              <a:t>resolution</a:t>
            </a:r>
            <a:r>
              <a:rPr lang="it-IT" altLang="it-IT" sz="2400" b="1" dirty="0" smtClean="0"/>
              <a:t> DNS </a:t>
            </a:r>
            <a:r>
              <a:rPr lang="it-IT" altLang="it-IT" sz="2400" b="1" dirty="0" err="1" smtClean="0"/>
              <a:t>simulations</a:t>
            </a:r>
            <a:r>
              <a:rPr lang="it-IT" altLang="it-IT" sz="2400" b="1" dirty="0" smtClean="0"/>
              <a:t> to investigate </a:t>
            </a:r>
            <a:r>
              <a:rPr lang="it-IT" altLang="it-IT" sz="2400" b="1" dirty="0" err="1" smtClean="0"/>
              <a:t>instabilty</a:t>
            </a:r>
            <a:r>
              <a:rPr lang="it-IT" altLang="it-IT" sz="2400" b="1" dirty="0" smtClean="0"/>
              <a:t> and </a:t>
            </a:r>
            <a:r>
              <a:rPr lang="it-IT" altLang="it-IT" sz="2400" b="1" dirty="0" err="1" smtClean="0"/>
              <a:t>transition</a:t>
            </a:r>
            <a:r>
              <a:rPr lang="it-IT" altLang="it-IT" sz="2400" b="1" dirty="0" smtClean="0"/>
              <a:t>.</a:t>
            </a:r>
            <a:endParaRPr lang="it-IT" altLang="it-IT" sz="24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2190725"/>
            <a:ext cx="680085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4017328" y="5579948"/>
            <a:ext cx="3715376" cy="369332"/>
          </a:xfrm>
          <a:prstGeom prst="rect">
            <a:avLst/>
          </a:prstGeom>
        </p:spPr>
        <p:txBody>
          <a:bodyPr wrap="none">
            <a:spAutoFit/>
          </a:bodyPr>
          <a:lstStyle/>
          <a:p>
            <a:r>
              <a:rPr lang="it-IT" altLang="it-IT" b="1" dirty="0" err="1" smtClean="0"/>
              <a:t>Giorgilli</a:t>
            </a:r>
            <a:r>
              <a:rPr lang="it-IT" altLang="it-IT" b="1" dirty="0" smtClean="0"/>
              <a:t>, Moroni &amp; Cenedese (2012)</a:t>
            </a:r>
            <a:endParaRPr lang="it-IT" dirty="0"/>
          </a:p>
        </p:txBody>
      </p:sp>
    </p:spTree>
    <p:extLst>
      <p:ext uri="{BB962C8B-B14F-4D97-AF65-F5344CB8AC3E}">
        <p14:creationId xmlns:p14="http://schemas.microsoft.com/office/powerpoint/2010/main" val="1346899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M_Ani_Marb_exp4.m1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143000"/>
            <a:ext cx="6858000" cy="4572000"/>
          </a:xfrm>
          <a:prstGeom prst="rect">
            <a:avLst/>
          </a:prstGeom>
        </p:spPr>
      </p:pic>
      <p:sp>
        <p:nvSpPr>
          <p:cNvPr id="5" name="Rectangle 3"/>
          <p:cNvSpPr>
            <a:spLocks noChangeArrowheads="1"/>
          </p:cNvSpPr>
          <p:nvPr/>
        </p:nvSpPr>
        <p:spPr bwMode="auto">
          <a:xfrm>
            <a:off x="892175" y="5949280"/>
            <a:ext cx="7712273" cy="43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6363"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marL="0" indent="0" algn="r">
              <a:lnSpc>
                <a:spcPct val="130000"/>
              </a:lnSpc>
              <a:buNone/>
            </a:pPr>
            <a:r>
              <a:rPr lang="en-US" altLang="it-IT" sz="2800" dirty="0" smtClean="0"/>
              <a:t>Cenedese, </a:t>
            </a:r>
            <a:r>
              <a:rPr lang="en-US" altLang="it-IT" sz="2800" dirty="0" err="1" smtClean="0"/>
              <a:t>Giorgilli</a:t>
            </a:r>
            <a:r>
              <a:rPr lang="en-US" altLang="it-IT" sz="2800" dirty="0" smtClean="0"/>
              <a:t> &amp; Moroni </a:t>
            </a:r>
            <a:r>
              <a:rPr lang="en-US" altLang="it-IT" sz="2800" dirty="0"/>
              <a:t>(</a:t>
            </a:r>
            <a:r>
              <a:rPr lang="en-US" altLang="it-IT" sz="2800" dirty="0" smtClean="0"/>
              <a:t>2015)</a:t>
            </a:r>
            <a:endParaRPr lang="en-US" altLang="it-IT" sz="2800" dirty="0"/>
          </a:p>
        </p:txBody>
      </p:sp>
      <p:sp>
        <p:nvSpPr>
          <p:cNvPr id="6" name="Rectangle 2"/>
          <p:cNvSpPr>
            <a:spLocks noChangeArrowheads="1"/>
          </p:cNvSpPr>
          <p:nvPr/>
        </p:nvSpPr>
        <p:spPr bwMode="auto">
          <a:xfrm>
            <a:off x="611560" y="346135"/>
            <a:ext cx="65278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3200" b="1" dirty="0" err="1">
                <a:solidFill>
                  <a:srgbClr val="3C4A90"/>
                </a:solidFill>
              </a:rPr>
              <a:t>Slope</a:t>
            </a:r>
            <a:r>
              <a:rPr lang="it-IT" altLang="it-IT" sz="3200" b="1" dirty="0">
                <a:solidFill>
                  <a:srgbClr val="3C4A90"/>
                </a:solidFill>
              </a:rPr>
              <a:t> </a:t>
            </a:r>
            <a:r>
              <a:rPr lang="it-IT" altLang="it-IT" sz="3200" b="1" dirty="0" err="1" smtClean="0">
                <a:solidFill>
                  <a:srgbClr val="3C4A90"/>
                </a:solidFill>
              </a:rPr>
              <a:t>flows</a:t>
            </a:r>
            <a:r>
              <a:rPr lang="it-IT" altLang="it-IT" sz="3200" b="1" dirty="0" smtClean="0">
                <a:solidFill>
                  <a:srgbClr val="3C4A90"/>
                </a:solidFill>
              </a:rPr>
              <a:t> – </a:t>
            </a:r>
            <a:r>
              <a:rPr lang="it-IT" altLang="it-IT" sz="3200" b="1" dirty="0" err="1" smtClean="0">
                <a:solidFill>
                  <a:srgbClr val="3C4A90"/>
                </a:solidFill>
              </a:rPr>
              <a:t>laboratory</a:t>
            </a:r>
            <a:r>
              <a:rPr lang="it-IT" altLang="it-IT" sz="3200" b="1" dirty="0" smtClean="0">
                <a:solidFill>
                  <a:srgbClr val="3C4A90"/>
                </a:solidFill>
              </a:rPr>
              <a:t> </a:t>
            </a:r>
            <a:r>
              <a:rPr lang="it-IT" altLang="it-IT" sz="3200" b="1" dirty="0" err="1" smtClean="0">
                <a:solidFill>
                  <a:srgbClr val="3C4A90"/>
                </a:solidFill>
              </a:rPr>
              <a:t>experiments</a:t>
            </a:r>
            <a:endParaRPr lang="it-IT" altLang="it-IT" sz="3200" b="1" dirty="0">
              <a:solidFill>
                <a:srgbClr val="3C4A90"/>
              </a:solidFill>
            </a:endParaRPr>
          </a:p>
        </p:txBody>
      </p:sp>
    </p:spTree>
    <p:extLst>
      <p:ext uri="{BB962C8B-B14F-4D97-AF65-F5344CB8AC3E}">
        <p14:creationId xmlns:p14="http://schemas.microsoft.com/office/powerpoint/2010/main" val="3914714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Documenti\Immagini\agosto 2010\image 0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4" y="-6707"/>
            <a:ext cx="91582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776289" y="3717032"/>
            <a:ext cx="8066856"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3200" b="1" dirty="0" smtClean="0">
                <a:solidFill>
                  <a:schemeClr val="bg1"/>
                </a:solidFill>
              </a:rPr>
              <a:t>Grazie per l’attenzione! </a:t>
            </a:r>
          </a:p>
          <a:p>
            <a:pPr algn="ctr" eaLnBrk="1" hangingPunct="1">
              <a:spcBef>
                <a:spcPct val="50000"/>
              </a:spcBef>
            </a:pPr>
            <a:r>
              <a:rPr lang="it-IT" altLang="it-IT" sz="3200" b="1" dirty="0" smtClean="0">
                <a:solidFill>
                  <a:schemeClr val="bg1"/>
                </a:solidFill>
              </a:rPr>
              <a:t>E…</a:t>
            </a:r>
          </a:p>
          <a:p>
            <a:pPr algn="ctr" eaLnBrk="1" hangingPunct="1">
              <a:spcBef>
                <a:spcPct val="50000"/>
              </a:spcBef>
            </a:pPr>
            <a:endParaRPr lang="it-IT" altLang="it-IT" sz="2400" b="1" dirty="0">
              <a:solidFill>
                <a:schemeClr val="bg1"/>
              </a:solidFill>
            </a:endParaRPr>
          </a:p>
        </p:txBody>
      </p:sp>
    </p:spTree>
    <p:extLst>
      <p:ext uri="{BB962C8B-B14F-4D97-AF65-F5344CB8AC3E}">
        <p14:creationId xmlns:p14="http://schemas.microsoft.com/office/powerpoint/2010/main" val="34437296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115616" y="5157192"/>
            <a:ext cx="6696744" cy="646331"/>
          </a:xfrm>
          <a:prstGeom prst="rect">
            <a:avLst/>
          </a:prstGeom>
        </p:spPr>
        <p:txBody>
          <a:bodyPr wrap="square">
            <a:spAutoFit/>
          </a:bodyPr>
          <a:lstStyle/>
          <a:p>
            <a:pPr algn="ctr"/>
            <a:r>
              <a:rPr lang="it-IT" sz="3600" dirty="0" smtClean="0">
                <a:hlinkClick r:id="rId2"/>
              </a:rPr>
              <a:t>www.festivalmeteorologia.it</a:t>
            </a:r>
            <a:r>
              <a:rPr lang="it-IT" sz="3600" dirty="0" smtClean="0"/>
              <a:t> </a:t>
            </a:r>
            <a:endParaRPr lang="it-IT" sz="3600" dirty="0"/>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5988" r="27554"/>
          <a:stretch/>
        </p:blipFill>
        <p:spPr>
          <a:xfrm>
            <a:off x="-71727" y="692696"/>
            <a:ext cx="9324247" cy="3744416"/>
          </a:xfrm>
          <a:prstGeom prst="rect">
            <a:avLst/>
          </a:prstGeom>
        </p:spPr>
      </p:pic>
    </p:spTree>
    <p:extLst>
      <p:ext uri="{BB962C8B-B14F-4D97-AF65-F5344CB8AC3E}">
        <p14:creationId xmlns:p14="http://schemas.microsoft.com/office/powerpoint/2010/main" val="20531176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4419600" y="433388"/>
            <a:ext cx="424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it-IT" altLang="it-IT" sz="2400" u="sng"/>
              <a:t>Supercritical case:</a:t>
            </a:r>
            <a:r>
              <a:rPr lang="it-IT" altLang="it-IT" sz="2400"/>
              <a:t> </a:t>
            </a:r>
            <a:r>
              <a:rPr lang="it-IT" altLang="it-IT" sz="2400" i="1"/>
              <a:t>N</a:t>
            </a:r>
            <a:r>
              <a:rPr lang="it-IT" altLang="it-IT" baseline="-25000"/>
              <a:t> </a:t>
            </a:r>
            <a:r>
              <a:rPr lang="it-IT" altLang="it-IT" sz="2400" i="1"/>
              <a:t>sin</a:t>
            </a:r>
            <a:r>
              <a:rPr lang="it-IT" altLang="it-IT" sz="2400" i="1">
                <a:latin typeface="Symbol" pitchFamily="18" charset="2"/>
              </a:rPr>
              <a:t>a</a:t>
            </a:r>
            <a:r>
              <a:rPr lang="it-IT" altLang="it-IT"/>
              <a:t> </a:t>
            </a:r>
            <a:r>
              <a:rPr lang="it-IT" altLang="it-IT" sz="2400" i="1" baseline="-25000">
                <a:latin typeface="Symbol" pitchFamily="18" charset="2"/>
              </a:rPr>
              <a:t> </a:t>
            </a:r>
            <a:r>
              <a:rPr lang="it-IT" altLang="it-IT" sz="2400" i="1"/>
              <a:t>&gt; </a:t>
            </a:r>
            <a:r>
              <a:rPr lang="it-IT" altLang="it-IT" sz="2400" i="1">
                <a:latin typeface="Symbol" pitchFamily="18" charset="2"/>
              </a:rPr>
              <a:t>w</a:t>
            </a:r>
          </a:p>
        </p:txBody>
      </p:sp>
      <p:pic>
        <p:nvPicPr>
          <p:cNvPr id="2" name="supercritica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56792"/>
            <a:ext cx="9144000" cy="4064000"/>
          </a:xfrm>
          <a:prstGeom prst="rect">
            <a:avLst/>
          </a:prstGeom>
        </p:spPr>
      </p:pic>
      <p:sp>
        <p:nvSpPr>
          <p:cNvPr id="3" name="Rettangolo 2"/>
          <p:cNvSpPr/>
          <p:nvPr/>
        </p:nvSpPr>
        <p:spPr>
          <a:xfrm>
            <a:off x="5652120" y="6135687"/>
            <a:ext cx="3097707" cy="461665"/>
          </a:xfrm>
          <a:prstGeom prst="rect">
            <a:avLst/>
          </a:prstGeom>
        </p:spPr>
        <p:txBody>
          <a:bodyPr wrap="none">
            <a:spAutoFit/>
          </a:bodyPr>
          <a:lstStyle/>
          <a:p>
            <a:r>
              <a:rPr lang="en-US" sz="2400" dirty="0"/>
              <a:t>Zardi &amp; Serafin </a:t>
            </a:r>
            <a:r>
              <a:rPr lang="en-US" sz="2400" dirty="0" smtClean="0"/>
              <a:t>QJ 2015</a:t>
            </a:r>
            <a:endParaRPr lang="it-IT" dirty="0"/>
          </a:p>
        </p:txBody>
      </p:sp>
    </p:spTree>
    <p:extLst>
      <p:ext uri="{BB962C8B-B14F-4D97-AF65-F5344CB8AC3E}">
        <p14:creationId xmlns:p14="http://schemas.microsoft.com/office/powerpoint/2010/main" val="309868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6136" y="476672"/>
            <a:ext cx="3715823" cy="523220"/>
          </a:xfrm>
          <a:prstGeom prst="rect">
            <a:avLst/>
          </a:prstGeom>
        </p:spPr>
        <p:txBody>
          <a:bodyPr wrap="square">
            <a:spAutoFit/>
          </a:bodyPr>
          <a:lstStyle/>
          <a:p>
            <a:r>
              <a:rPr lang="it-IT" sz="2800" b="1" dirty="0" smtClean="0"/>
              <a:t>Terreno complesso</a:t>
            </a:r>
            <a:endParaRPr lang="it-IT"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144" y="260648"/>
            <a:ext cx="431627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60" y="3107413"/>
            <a:ext cx="4434906" cy="361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216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0687"/>
            <a:ext cx="461279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573016"/>
            <a:ext cx="4262066" cy="31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467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344816" cy="579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6702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b="48819"/>
          <a:stretch>
            <a:fillRect/>
          </a:stretch>
        </p:blipFill>
        <p:spPr bwMode="auto">
          <a:xfrm>
            <a:off x="611188" y="869950"/>
            <a:ext cx="75612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723900" y="906463"/>
            <a:ext cx="1798638" cy="4429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b="1">
                <a:solidFill>
                  <a:schemeClr val="tx2"/>
                </a:solidFill>
              </a:rPr>
              <a:t>Mesoscala</a:t>
            </a:r>
          </a:p>
        </p:txBody>
      </p:sp>
      <p:grpSp>
        <p:nvGrpSpPr>
          <p:cNvPr id="22532" name="Group 4"/>
          <p:cNvGrpSpPr>
            <a:grpSpLocks/>
          </p:cNvGrpSpPr>
          <p:nvPr/>
        </p:nvGrpSpPr>
        <p:grpSpPr bwMode="auto">
          <a:xfrm>
            <a:off x="493713" y="3068638"/>
            <a:ext cx="4286250" cy="3600450"/>
            <a:chOff x="295" y="1933"/>
            <a:chExt cx="2700" cy="2268"/>
          </a:xfrm>
        </p:grpSpPr>
        <p:pic>
          <p:nvPicPr>
            <p:cNvPr id="25613" name="Picture 5"/>
            <p:cNvPicPr>
              <a:picLocks noChangeAspect="1" noChangeArrowheads="1"/>
            </p:cNvPicPr>
            <p:nvPr/>
          </p:nvPicPr>
          <p:blipFill>
            <a:blip r:embed="rId2">
              <a:extLst>
                <a:ext uri="{28A0092B-C50C-407E-A947-70E740481C1C}">
                  <a14:useLocalDpi xmlns:a14="http://schemas.microsoft.com/office/drawing/2010/main" val="0"/>
                </a:ext>
              </a:extLst>
            </a:blip>
            <a:srcRect t="48819" r="45973"/>
            <a:stretch>
              <a:fillRect/>
            </a:stretch>
          </p:blipFill>
          <p:spPr bwMode="auto">
            <a:xfrm>
              <a:off x="423" y="2428"/>
              <a:ext cx="2572" cy="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614" name="Group 6"/>
            <p:cNvGrpSpPr>
              <a:grpSpLocks/>
            </p:cNvGrpSpPr>
            <p:nvPr/>
          </p:nvGrpSpPr>
          <p:grpSpPr bwMode="auto">
            <a:xfrm>
              <a:off x="295" y="1933"/>
              <a:ext cx="2630" cy="2132"/>
              <a:chOff x="295" y="1933"/>
              <a:chExt cx="2630" cy="2132"/>
            </a:xfrm>
          </p:grpSpPr>
          <p:sp>
            <p:nvSpPr>
              <p:cNvPr id="25615" name="Line 7"/>
              <p:cNvSpPr>
                <a:spLocks noChangeShapeType="1"/>
              </p:cNvSpPr>
              <p:nvPr/>
            </p:nvSpPr>
            <p:spPr bwMode="auto">
              <a:xfrm flipH="1" flipV="1">
                <a:off x="2018" y="1941"/>
                <a:ext cx="907" cy="44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16" name="Rectangle 8"/>
              <p:cNvSpPr>
                <a:spLocks noChangeArrowheads="1"/>
              </p:cNvSpPr>
              <p:nvPr/>
            </p:nvSpPr>
            <p:spPr bwMode="auto">
              <a:xfrm>
                <a:off x="295" y="2387"/>
                <a:ext cx="2630" cy="167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00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617" name="Rectangle 9"/>
              <p:cNvSpPr>
                <a:spLocks noChangeArrowheads="1"/>
              </p:cNvSpPr>
              <p:nvPr/>
            </p:nvSpPr>
            <p:spPr bwMode="auto">
              <a:xfrm>
                <a:off x="340" y="2462"/>
                <a:ext cx="1089" cy="2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b="1">
                    <a:solidFill>
                      <a:schemeClr val="tx2"/>
                    </a:solidFill>
                  </a:rPr>
                  <a:t>Scala locale</a:t>
                </a:r>
              </a:p>
            </p:txBody>
          </p:sp>
          <p:sp>
            <p:nvSpPr>
              <p:cNvPr id="25618" name="Line 10"/>
              <p:cNvSpPr>
                <a:spLocks noChangeShapeType="1"/>
              </p:cNvSpPr>
              <p:nvPr/>
            </p:nvSpPr>
            <p:spPr bwMode="auto">
              <a:xfrm flipV="1">
                <a:off x="295" y="1933"/>
                <a:ext cx="1377" cy="45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22539" name="Group 11"/>
          <p:cNvGrpSpPr>
            <a:grpSpLocks/>
          </p:cNvGrpSpPr>
          <p:nvPr/>
        </p:nvGrpSpPr>
        <p:grpSpPr bwMode="auto">
          <a:xfrm>
            <a:off x="4538663" y="3860800"/>
            <a:ext cx="4379912" cy="2814638"/>
            <a:chOff x="2835" y="2432"/>
            <a:chExt cx="2759" cy="1773"/>
          </a:xfrm>
        </p:grpSpPr>
        <p:pic>
          <p:nvPicPr>
            <p:cNvPr id="25607" name="Picture 12"/>
            <p:cNvPicPr>
              <a:picLocks noChangeAspect="1" noChangeArrowheads="1"/>
            </p:cNvPicPr>
            <p:nvPr/>
          </p:nvPicPr>
          <p:blipFill>
            <a:blip r:embed="rId2">
              <a:extLst>
                <a:ext uri="{28A0092B-C50C-407E-A947-70E740481C1C}">
                  <a14:useLocalDpi xmlns:a14="http://schemas.microsoft.com/office/drawing/2010/main" val="0"/>
                </a:ext>
              </a:extLst>
            </a:blip>
            <a:srcRect l="53125" t="48819"/>
            <a:stretch>
              <a:fillRect/>
            </a:stretch>
          </p:blipFill>
          <p:spPr bwMode="auto">
            <a:xfrm>
              <a:off x="3320" y="2432"/>
              <a:ext cx="2229" cy="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608" name="Group 13"/>
            <p:cNvGrpSpPr>
              <a:grpSpLocks/>
            </p:cNvGrpSpPr>
            <p:nvPr/>
          </p:nvGrpSpPr>
          <p:grpSpPr bwMode="auto">
            <a:xfrm>
              <a:off x="2835" y="2478"/>
              <a:ext cx="2759" cy="1587"/>
              <a:chOff x="2835" y="2478"/>
              <a:chExt cx="2759" cy="1587"/>
            </a:xfrm>
          </p:grpSpPr>
          <p:sp>
            <p:nvSpPr>
              <p:cNvPr id="25609" name="Rectangle 14"/>
              <p:cNvSpPr>
                <a:spLocks noChangeArrowheads="1"/>
              </p:cNvSpPr>
              <p:nvPr/>
            </p:nvSpPr>
            <p:spPr bwMode="auto">
              <a:xfrm>
                <a:off x="3326" y="2478"/>
                <a:ext cx="2268" cy="158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00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610" name="Rectangle 15"/>
              <p:cNvSpPr>
                <a:spLocks noChangeArrowheads="1"/>
              </p:cNvSpPr>
              <p:nvPr/>
            </p:nvSpPr>
            <p:spPr bwMode="auto">
              <a:xfrm>
                <a:off x="3379" y="2531"/>
                <a:ext cx="998" cy="2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b="1">
                    <a:solidFill>
                      <a:schemeClr val="tx2"/>
                    </a:solidFill>
                  </a:rPr>
                  <a:t>Microscala</a:t>
                </a:r>
              </a:p>
            </p:txBody>
          </p:sp>
          <p:sp>
            <p:nvSpPr>
              <p:cNvPr id="25611" name="Line 16"/>
              <p:cNvSpPr>
                <a:spLocks noChangeShapeType="1"/>
              </p:cNvSpPr>
              <p:nvPr/>
            </p:nvSpPr>
            <p:spPr bwMode="auto">
              <a:xfrm flipV="1">
                <a:off x="2853" y="2478"/>
                <a:ext cx="470" cy="1021"/>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12" name="Line 17"/>
              <p:cNvSpPr>
                <a:spLocks noChangeShapeType="1"/>
              </p:cNvSpPr>
              <p:nvPr/>
            </p:nvSpPr>
            <p:spPr bwMode="auto">
              <a:xfrm>
                <a:off x="2835" y="4020"/>
                <a:ext cx="469" cy="4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sp>
        <p:nvSpPr>
          <p:cNvPr id="25606" name="Segnaposto numero diapositiva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C20AD9-4ED1-4014-AACB-3DF6963B2169}" type="slidenum">
              <a:rPr lang="it-IT" altLang="it-IT" sz="1400" smtClean="0"/>
              <a:pPr eaLnBrk="1" hangingPunct="1">
                <a:spcBef>
                  <a:spcPct val="0"/>
                </a:spcBef>
                <a:buFontTx/>
                <a:buNone/>
              </a:pPr>
              <a:t>7</a:t>
            </a:fld>
            <a:endParaRPr lang="it-IT" altLang="it-IT" sz="1400" smtClean="0"/>
          </a:p>
        </p:txBody>
      </p:sp>
    </p:spTree>
    <p:extLst>
      <p:ext uri="{BB962C8B-B14F-4D97-AF65-F5344CB8AC3E}">
        <p14:creationId xmlns:p14="http://schemas.microsoft.com/office/powerpoint/2010/main" val="2450720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strips(downRight)">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22539"/>
                                        </p:tgtEl>
                                        <p:attrNameLst>
                                          <p:attrName>style.visibility</p:attrName>
                                        </p:attrNameLst>
                                      </p:cBhvr>
                                      <p:to>
                                        <p:strVal val="visible"/>
                                      </p:to>
                                    </p:set>
                                    <p:animEffect transition="in" filter="strips(upRight)">
                                      <p:cBhvr>
                                        <p:cTn id="12"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hysical-map-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8001000" cy="5318125"/>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457200" y="274638"/>
            <a:ext cx="82296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it-IT" altLang="it-IT" sz="2400" b="1"/>
              <a:t>Mountains in the world</a:t>
            </a:r>
          </a:p>
        </p:txBody>
      </p:sp>
    </p:spTree>
    <p:extLst>
      <p:ext uri="{BB962C8B-B14F-4D97-AF65-F5344CB8AC3E}">
        <p14:creationId xmlns:p14="http://schemas.microsoft.com/office/powerpoint/2010/main" val="2381526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304800"/>
            <a:ext cx="8229600" cy="792163"/>
          </a:xfrm>
        </p:spPr>
        <p:txBody>
          <a:bodyPr/>
          <a:lstStyle/>
          <a:p>
            <a:pPr algn="l"/>
            <a:r>
              <a:rPr lang="it-IT" altLang="it-IT" sz="2800" b="1"/>
              <a:t>Mountains in numbers</a:t>
            </a:r>
          </a:p>
        </p:txBody>
      </p:sp>
      <p:sp>
        <p:nvSpPr>
          <p:cNvPr id="66563" name="Rectangle 3"/>
          <p:cNvSpPr>
            <a:spLocks noGrp="1" noChangeArrowheads="1"/>
          </p:cNvSpPr>
          <p:nvPr>
            <p:ph type="body" idx="1"/>
          </p:nvPr>
        </p:nvSpPr>
        <p:spPr>
          <a:xfrm>
            <a:off x="381000" y="1371600"/>
            <a:ext cx="8229600" cy="2057400"/>
          </a:xfrm>
        </p:spPr>
        <p:txBody>
          <a:bodyPr/>
          <a:lstStyle/>
          <a:p>
            <a:pPr marL="266700" indent="-266700">
              <a:lnSpc>
                <a:spcPct val="80000"/>
              </a:lnSpc>
            </a:pPr>
            <a:r>
              <a:rPr lang="en-US" altLang="it-IT" sz="2400"/>
              <a:t>Mountains account for about 25% of the earth surface</a:t>
            </a:r>
          </a:p>
          <a:p>
            <a:pPr marL="266700" indent="-266700">
              <a:lnSpc>
                <a:spcPct val="80000"/>
              </a:lnSpc>
            </a:pPr>
            <a:endParaRPr lang="en-US" altLang="it-IT" sz="2400"/>
          </a:p>
          <a:p>
            <a:pPr marL="266700" indent="-266700">
              <a:lnSpc>
                <a:spcPct val="80000"/>
              </a:lnSpc>
            </a:pPr>
            <a:r>
              <a:rPr lang="en-US" altLang="it-IT" sz="2400"/>
              <a:t>Provide 32% of the global runoff (“water towers”)</a:t>
            </a:r>
          </a:p>
          <a:p>
            <a:pPr marL="266700" indent="-266700">
              <a:lnSpc>
                <a:spcPct val="80000"/>
              </a:lnSpc>
            </a:pPr>
            <a:endParaRPr lang="en-US" altLang="it-IT" sz="2400"/>
          </a:p>
          <a:p>
            <a:pPr marL="266700" indent="-266700">
              <a:lnSpc>
                <a:spcPct val="80000"/>
              </a:lnSpc>
            </a:pPr>
            <a:r>
              <a:rPr lang="en-US" altLang="it-IT" sz="2400"/>
              <a:t>26% of world population lives in mountainous regions</a:t>
            </a:r>
          </a:p>
          <a:p>
            <a:pPr marL="266700" indent="-266700">
              <a:lnSpc>
                <a:spcPct val="80000"/>
              </a:lnSpc>
              <a:buFontTx/>
              <a:buNone/>
            </a:pPr>
            <a:endParaRPr lang="en-US" altLang="it-IT" sz="2400"/>
          </a:p>
          <a:p>
            <a:pPr marL="266700" indent="-266700">
              <a:lnSpc>
                <a:spcPct val="80000"/>
              </a:lnSpc>
              <a:buFontTx/>
              <a:buNone/>
            </a:pPr>
            <a:endParaRPr lang="en-US" altLang="it-IT" sz="2400"/>
          </a:p>
          <a:p>
            <a:pPr marL="266700" indent="-266700">
              <a:lnSpc>
                <a:spcPct val="80000"/>
              </a:lnSpc>
              <a:buFontTx/>
              <a:buNone/>
            </a:pPr>
            <a:endParaRPr lang="en-US" altLang="it-IT" sz="2400"/>
          </a:p>
          <a:p>
            <a:pPr marL="266700" indent="-266700">
              <a:lnSpc>
                <a:spcPct val="80000"/>
              </a:lnSpc>
              <a:buFontTx/>
              <a:buNone/>
            </a:pPr>
            <a:endParaRPr lang="en-US" altLang="it-IT" sz="2400"/>
          </a:p>
        </p:txBody>
      </p:sp>
    </p:spTree>
    <p:extLst>
      <p:ext uri="{BB962C8B-B14F-4D97-AF65-F5344CB8AC3E}">
        <p14:creationId xmlns:p14="http://schemas.microsoft.com/office/powerpoint/2010/main" val="2759545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795</Words>
  <Application>Microsoft Office PowerPoint</Application>
  <PresentationFormat>Presentazione su schermo (4:3)</PresentationFormat>
  <Paragraphs>132</Paragraphs>
  <Slides>39</Slides>
  <Notes>3</Notes>
  <HiddenSlides>0</HiddenSlides>
  <MMClips>2</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39</vt:i4>
      </vt:variant>
    </vt:vector>
  </HeadingPairs>
  <TitlesOfParts>
    <vt:vector size="42" baseType="lpstr">
      <vt:lpstr>Tema di Office</vt:lpstr>
      <vt:lpstr>Equazione</vt:lpstr>
      <vt:lpstr>CorelPhotoPaint.Image.10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Mountains in numbers</vt:lpstr>
      <vt:lpstr>Presentazione standard di PowerPoint</vt:lpstr>
      <vt:lpstr>Trapped mountain waves</vt:lpstr>
      <vt:lpstr>Vertically propagating mountain waves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Dino Zardi</dc:creator>
  <cp:lastModifiedBy>Dino Zardi</cp:lastModifiedBy>
  <cp:revision>17</cp:revision>
  <dcterms:created xsi:type="dcterms:W3CDTF">2015-09-21T16:19:34Z</dcterms:created>
  <dcterms:modified xsi:type="dcterms:W3CDTF">2015-09-21T22:31:06Z</dcterms:modified>
</cp:coreProperties>
</file>