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1627" r:id="rId2"/>
    <p:sldId id="1845" r:id="rId3"/>
    <p:sldId id="1841" r:id="rId4"/>
    <p:sldId id="1846" r:id="rId5"/>
    <p:sldId id="1809" r:id="rId6"/>
    <p:sldId id="1843" r:id="rId7"/>
    <p:sldId id="1830" r:id="rId8"/>
    <p:sldId id="1810" r:id="rId9"/>
    <p:sldId id="1814" r:id="rId10"/>
    <p:sldId id="1835" r:id="rId11"/>
    <p:sldId id="1815" r:id="rId12"/>
    <p:sldId id="1817" r:id="rId13"/>
    <p:sldId id="1818" r:id="rId14"/>
    <p:sldId id="1834" r:id="rId15"/>
    <p:sldId id="1831" r:id="rId16"/>
    <p:sldId id="1757" r:id="rId17"/>
    <p:sldId id="1808" r:id="rId18"/>
    <p:sldId id="1807" r:id="rId19"/>
    <p:sldId id="1812" r:id="rId20"/>
    <p:sldId id="1813" r:id="rId21"/>
    <p:sldId id="1823" r:id="rId22"/>
    <p:sldId id="1825" r:id="rId23"/>
    <p:sldId id="1832" r:id="rId24"/>
    <p:sldId id="1833" r:id="rId25"/>
    <p:sldId id="1819" r:id="rId26"/>
    <p:sldId id="1821" r:id="rId27"/>
    <p:sldId id="1822" r:id="rId28"/>
    <p:sldId id="1824" r:id="rId29"/>
    <p:sldId id="1792" r:id="rId30"/>
    <p:sldId id="1826" r:id="rId31"/>
    <p:sldId id="1829" r:id="rId32"/>
    <p:sldId id="1797" r:id="rId33"/>
    <p:sldId id="1799" r:id="rId34"/>
    <p:sldId id="1811" r:id="rId35"/>
    <p:sldId id="1836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D244"/>
    <a:srgbClr val="6ECE55"/>
    <a:srgbClr val="68C051"/>
    <a:srgbClr val="1FD797"/>
    <a:srgbClr val="57D777"/>
    <a:srgbClr val="FF37DB"/>
    <a:srgbClr val="FF8000"/>
    <a:srgbClr val="252525"/>
    <a:srgbClr val="1B1B1B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568" y="-1720"/>
      </p:cViewPr>
      <p:guideLst>
        <p:guide orient="horz" pos="960"/>
        <p:guide pos="3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6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ymbol" charset="2"/>
              </a:defRPr>
            </a:lvl1pPr>
          </a:lstStyle>
          <a:p>
            <a:pPr>
              <a:defRPr/>
            </a:pPr>
            <a:fld id="{B160345B-C8C8-2848-B0FA-088707745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75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09479F-5999-A442-A21F-52CA2D8CD9BB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4850"/>
            <a:ext cx="4513263" cy="33861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370588"/>
            <a:ext cx="5037138" cy="409035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6F876-715A-854B-A462-DE2B7C2611C7}" type="slidenum">
              <a:rPr lang="en-US"/>
              <a:pPr/>
              <a:t>11</a:t>
            </a:fld>
            <a:endParaRPr lang="en-US"/>
          </a:p>
        </p:txBody>
      </p:sp>
      <p:sp>
        <p:nvSpPr>
          <p:cNvPr id="1400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B0431E-A363-ED44-A8F4-14A93DB16AAC}" type="slidenum">
              <a:rPr lang="en-US"/>
              <a:pPr/>
              <a:t>12</a:t>
            </a:fld>
            <a:endParaRPr lang="en-US"/>
          </a:p>
        </p:txBody>
      </p:sp>
      <p:sp>
        <p:nvSpPr>
          <p:cNvPr id="1616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9D923-74C4-E74B-82B1-7146FD11A601}" type="slidenum">
              <a:rPr lang="en-US"/>
              <a:pPr/>
              <a:t>13</a:t>
            </a:fld>
            <a:endParaRPr lang="en-US"/>
          </a:p>
        </p:txBody>
      </p:sp>
      <p:sp>
        <p:nvSpPr>
          <p:cNvPr id="125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580091-7E2F-1943-8F4A-C8BB4E1909FF}" type="slidenum">
              <a:rPr lang="en-US"/>
              <a:pPr/>
              <a:t>15</a:t>
            </a:fld>
            <a:endParaRPr lang="en-US"/>
          </a:p>
        </p:txBody>
      </p:sp>
      <p:sp>
        <p:nvSpPr>
          <p:cNvPr id="128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29986D-981B-0A41-A2A8-D44958ACAB52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BCC29-511B-9C4D-8777-2DB1C9129209}" type="slidenum">
              <a:rPr lang="en-US"/>
              <a:pPr/>
              <a:t>25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BCC29-511B-9C4D-8777-2DB1C9129209}" type="slidenum">
              <a:rPr lang="en-US"/>
              <a:pPr/>
              <a:t>26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9D0E39-5A6B-BB4E-B92C-10ACBBF5C69D}" type="slidenum">
              <a:rPr lang="en-US"/>
              <a:pPr/>
              <a:t>27</a:t>
            </a:fld>
            <a:endParaRPr lang="en-US"/>
          </a:p>
        </p:txBody>
      </p:sp>
      <p:sp>
        <p:nvSpPr>
          <p:cNvPr id="86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83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8683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F920AE49-A0B9-584E-9575-41D4031B7E7E}" type="slidenum">
              <a:rPr lang="en-GB" sz="1200">
                <a:latin typeface="Calibri" charset="0"/>
              </a:rPr>
              <a:pPr algn="r" eaLnBrk="1" hangingPunct="1"/>
              <a:t>27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985F6-2873-9A46-A5E3-1DFB5A066DFC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476D2-3439-7D46-94ED-43B64393FBF1}" type="slidenum">
              <a:rPr lang="en-US"/>
              <a:pPr/>
              <a:t>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54" y="4342812"/>
            <a:ext cx="5030492" cy="4115094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AF264-02AA-BC49-8DA8-AC7A08C87E97}" type="slidenum">
              <a:rPr lang="en-US"/>
              <a:pPr/>
              <a:t>3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54" y="4342812"/>
            <a:ext cx="5030492" cy="4115094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5EF494-4B90-3D4A-A7DE-BB3D523F9224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5EF494-4B90-3D4A-A7DE-BB3D523F9224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EB9F36-84B7-9E4E-9132-349BD442BA95}" type="slidenum">
              <a:rPr lang="en-US"/>
              <a:pPr/>
              <a:t>9</a:t>
            </a:fld>
            <a:endParaRPr lang="en-US"/>
          </a:p>
        </p:txBody>
      </p:sp>
      <p:sp>
        <p:nvSpPr>
          <p:cNvPr id="1203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3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87463"/>
            <a:ext cx="3810000" cy="4808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7463"/>
            <a:ext cx="3810000" cy="4808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748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60198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5029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90600" y="6477000"/>
            <a:ext cx="670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Scuola Nazionale di Astrofisica, XI ciclo, 17-22 Settembre 2007, San Servolo, Venezia</a:t>
            </a: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05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80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2205038"/>
            <a:ext cx="4027487" cy="382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05038"/>
            <a:ext cx="4027488" cy="1836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4175"/>
            <a:ext cx="4027488" cy="1836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17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87463"/>
            <a:ext cx="3810000" cy="4808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7463"/>
            <a:ext cx="3810000" cy="4808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87463"/>
            <a:ext cx="7772400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08" descr="C:\Documents and Settings\burrows.SWIFT\My Documents\My Pictures\Swift\logos\Swift_shield.jp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84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7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tiff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tiff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jpeg"/><Relationship Id="rId9" Type="http://schemas.openxmlformats.org/officeDocument/2006/relationships/image" Target="../media/image77.png"/><Relationship Id="rId10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43000" y="1219200"/>
            <a:ext cx="6400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SWIFT Science and Future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914400" y="3581400"/>
            <a:ext cx="7086600" cy="33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2800" b="1" kern="0" dirty="0" smtClean="0">
                <a:solidFill>
                  <a:srgbClr val="3366FF"/>
                </a:solidFill>
                <a:latin typeface="Times New Roman" charset="0"/>
              </a:rPr>
              <a:t>Gianpiero Tagliaferri</a:t>
            </a:r>
            <a:endParaRPr lang="en-GB" sz="2000" b="1" kern="0" dirty="0" smtClean="0">
              <a:solidFill>
                <a:srgbClr val="3366FF"/>
              </a:solidFill>
              <a:latin typeface="Times New Roman" charset="0"/>
            </a:endParaRPr>
          </a:p>
          <a:p>
            <a:pPr algn="ctr">
              <a:spcBef>
                <a:spcPts val="600"/>
              </a:spcBef>
            </a:pPr>
            <a:r>
              <a:rPr lang="en-GB" b="1" dirty="0" smtClean="0">
                <a:solidFill>
                  <a:srgbClr val="3366FF"/>
                </a:solidFill>
                <a:latin typeface="Times New Roman" charset="0"/>
              </a:rPr>
              <a:t>INAF – </a:t>
            </a:r>
            <a:r>
              <a:rPr lang="en-GB" b="1" dirty="0" err="1" smtClean="0">
                <a:solidFill>
                  <a:srgbClr val="3366FF"/>
                </a:solidFill>
                <a:latin typeface="Times New Roman" charset="0"/>
              </a:rPr>
              <a:t>OABr</a:t>
            </a:r>
            <a:endParaRPr lang="en-GB" b="1" dirty="0" smtClean="0">
              <a:solidFill>
                <a:srgbClr val="3366FF"/>
              </a:solidFill>
              <a:latin typeface="Times New Roman" charset="0"/>
            </a:endParaRPr>
          </a:p>
          <a:p>
            <a:pPr algn="ctr">
              <a:spcBef>
                <a:spcPct val="50000"/>
              </a:spcBef>
            </a:pPr>
            <a:endParaRPr lang="en-GB" b="1" dirty="0">
              <a:latin typeface="Times New Roman" charset="0"/>
            </a:endParaRPr>
          </a:p>
          <a:p>
            <a:pPr algn="ctr">
              <a:spcBef>
                <a:spcPct val="50000"/>
              </a:spcBef>
            </a:pPr>
            <a:endParaRPr lang="en-GB" sz="1600" b="1" dirty="0" smtClean="0">
              <a:latin typeface="Times New Roman" charset="0"/>
            </a:endParaRPr>
          </a:p>
          <a:p>
            <a:pPr algn="ctr">
              <a:spcBef>
                <a:spcPct val="50000"/>
              </a:spcBef>
            </a:pPr>
            <a:endParaRPr lang="en-GB" sz="1600" b="1" dirty="0" smtClean="0">
              <a:latin typeface="Times New Roman" charset="0"/>
            </a:endParaRPr>
          </a:p>
          <a:p>
            <a:pPr algn="ctr">
              <a:spcBef>
                <a:spcPct val="50000"/>
              </a:spcBef>
              <a:spcAft>
                <a:spcPts val="0"/>
              </a:spcAft>
            </a:pPr>
            <a:r>
              <a:rPr lang="en-GB" b="1" dirty="0" smtClean="0"/>
              <a:t>SIF,  25 September 2015, Rome</a:t>
            </a:r>
          </a:p>
          <a:p>
            <a:pPr algn="ctr">
              <a:spcBef>
                <a:spcPct val="50000"/>
              </a:spcBef>
              <a:spcAft>
                <a:spcPts val="0"/>
              </a:spcAft>
            </a:pPr>
            <a:endParaRPr lang="en-GB" b="1" dirty="0">
              <a:latin typeface="Times New Roman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006725" y="2244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8" descr="oab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14" y="0"/>
            <a:ext cx="147448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logoINA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136" y="-12700"/>
            <a:ext cx="836864" cy="10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9" name="Picture 3" descr="plot_all_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9605" r="13821"/>
          <a:stretch>
            <a:fillRect/>
          </a:stretch>
        </p:blipFill>
        <p:spPr bwMode="auto">
          <a:xfrm>
            <a:off x="228600" y="1600200"/>
            <a:ext cx="4267200" cy="34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500" name="Text Box 4"/>
          <p:cNvSpPr txBox="1">
            <a:spLocks noChangeArrowheads="1"/>
          </p:cNvSpPr>
          <p:nvPr/>
        </p:nvSpPr>
        <p:spPr bwMode="auto">
          <a:xfrm>
            <a:off x="6858000" y="1447800"/>
            <a:ext cx="2133600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</a:t>
            </a:r>
            <a:r>
              <a:rPr lang="en-US" sz="2000">
                <a:solidFill>
                  <a:schemeClr val="tx1"/>
                </a:solidFill>
                <a:latin typeface="Times New Roman" charset="0"/>
                <a:cs typeface="Times New Roman" charset="0"/>
                <a:sym typeface="Symbol" charset="0"/>
              </a:rPr>
              <a:t> </a:t>
            </a:r>
            <a:r>
              <a:rPr lang="en-GB" sz="1800">
                <a:latin typeface="Times New Roman" charset="0"/>
              </a:rPr>
              <a:t>Prompt (&lt;T</a:t>
            </a:r>
            <a:r>
              <a:rPr lang="en-GB" sz="1800" baseline="-25000">
                <a:latin typeface="Times New Roman" charset="0"/>
              </a:rPr>
              <a:t>p</a:t>
            </a:r>
            <a:r>
              <a:rPr lang="en-GB" sz="1800">
                <a:latin typeface="Times New Roman" charset="0"/>
              </a:rPr>
              <a:t>)</a:t>
            </a:r>
          </a:p>
          <a:p>
            <a:pPr algn="l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800">
                <a:solidFill>
                  <a:srgbClr val="66FF33"/>
                </a:solidFill>
                <a:latin typeface="Times New Roman" charset="0"/>
                <a:sym typeface="Symbol" charset="0"/>
              </a:rPr>
              <a:t></a:t>
            </a:r>
            <a:r>
              <a:rPr lang="en-US" sz="2800">
                <a:solidFill>
                  <a:schemeClr val="tx1"/>
                </a:solidFill>
                <a:latin typeface="Times New Roman" charset="0"/>
                <a:sym typeface="Symbol" charset="0"/>
              </a:rPr>
              <a:t> </a:t>
            </a:r>
            <a:r>
              <a:rPr lang="en-US" sz="1800">
                <a:latin typeface="Times New Roman" charset="0"/>
                <a:sym typeface="Symbol" charset="0"/>
              </a:rPr>
              <a:t>PL</a:t>
            </a:r>
            <a:r>
              <a:rPr lang="en-US" sz="2800">
                <a:solidFill>
                  <a:schemeClr val="tx1"/>
                </a:solidFill>
                <a:latin typeface="Times New Roman" charset="0"/>
                <a:sym typeface="Symbol" charset="0"/>
              </a:rPr>
              <a:t> </a:t>
            </a:r>
            <a:r>
              <a:rPr lang="en-GB" sz="1800">
                <a:latin typeface="Times New Roman" charset="0"/>
              </a:rPr>
              <a:t>Decay</a:t>
            </a:r>
            <a:endParaRPr lang="en-US" sz="1800">
              <a:latin typeface="Times New Roman" charset="0"/>
              <a:sym typeface="Wingdings" charset="0"/>
            </a:endParaRPr>
          </a:p>
          <a:p>
            <a:pPr algn="l" eaLnBrk="1" hangingPunct="1">
              <a:lnSpc>
                <a:spcPct val="60000"/>
              </a:lnSpc>
              <a:spcBef>
                <a:spcPct val="50000"/>
              </a:spcBef>
            </a:pPr>
            <a:endParaRPr lang="en-GB" sz="180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  <a:p>
            <a:pPr algn="l"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sz="1800">
                <a:solidFill>
                  <a:srgbClr val="FF33CC"/>
                </a:solidFill>
                <a:latin typeface="Times New Roman" charset="0"/>
                <a:cs typeface="Times New Roman" charset="0"/>
              </a:rPr>
              <a:t>О</a:t>
            </a:r>
            <a:r>
              <a:rPr lang="en-GB" sz="1800">
                <a:solidFill>
                  <a:srgbClr val="FF505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GB" sz="1800">
                <a:latin typeface="Times New Roman" charset="0"/>
                <a:cs typeface="Times New Roman" charset="0"/>
              </a:rPr>
              <a:t>Flares</a:t>
            </a:r>
          </a:p>
          <a:p>
            <a:pPr algn="l" eaLnBrk="1" hangingPunct="1">
              <a:lnSpc>
                <a:spcPct val="60000"/>
              </a:lnSpc>
              <a:spcBef>
                <a:spcPct val="50000"/>
              </a:spcBef>
            </a:pPr>
            <a:endParaRPr lang="en-GB" sz="180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  <a:p>
            <a:pPr algn="l"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sz="1800">
                <a:solidFill>
                  <a:srgbClr val="FF5050"/>
                </a:solidFill>
                <a:latin typeface="Times New Roman" charset="0"/>
                <a:cs typeface="Times New Roman" charset="0"/>
              </a:rPr>
              <a:t>О</a:t>
            </a:r>
            <a:r>
              <a:rPr lang="en-GB" sz="180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GB" sz="1800">
                <a:latin typeface="Times New Roman" charset="0"/>
                <a:cs typeface="Times New Roman" charset="0"/>
              </a:rPr>
              <a:t>Emission</a:t>
            </a:r>
            <a:r>
              <a:rPr lang="en-GB" sz="180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GB" sz="1800">
                <a:latin typeface="Times New Roman" charset="0"/>
                <a:cs typeface="Times New Roman" charset="0"/>
              </a:rPr>
              <a:t>“Hump”</a:t>
            </a:r>
            <a:endParaRPr lang="ru-RU" sz="1800">
              <a:latin typeface="Times New Roman" charset="0"/>
              <a:cs typeface="Times New Roman" charset="0"/>
            </a:endParaRPr>
          </a:p>
        </p:txBody>
      </p:sp>
      <p:pic>
        <p:nvPicPr>
          <p:cNvPr id="874501" name="Picture 5" descr="plot_av_de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7520" r="13268"/>
          <a:stretch>
            <a:fillRect/>
          </a:stretch>
        </p:blipFill>
        <p:spPr bwMode="auto">
          <a:xfrm>
            <a:off x="4559300" y="1600200"/>
            <a:ext cx="4267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502" name="Rectangle 6"/>
          <p:cNvSpPr>
            <a:spLocks noChangeArrowheads="1"/>
          </p:cNvSpPr>
          <p:nvPr/>
        </p:nvSpPr>
        <p:spPr bwMode="auto">
          <a:xfrm>
            <a:off x="304800" y="5397500"/>
            <a:ext cx="56784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dirty="0" err="1">
                <a:latin typeface="Comic Sans MS" charset="0"/>
              </a:rPr>
              <a:t>Nousek</a:t>
            </a:r>
            <a:r>
              <a:rPr lang="en-US" sz="1600" dirty="0">
                <a:latin typeface="Comic Sans MS" charset="0"/>
              </a:rPr>
              <a:t> et al. 2005, </a:t>
            </a:r>
            <a:r>
              <a:rPr lang="en-US" sz="1600" dirty="0" err="1">
                <a:latin typeface="Comic Sans MS" charset="0"/>
              </a:rPr>
              <a:t>ApJ</a:t>
            </a:r>
            <a:r>
              <a:rPr lang="en-US" sz="1600" dirty="0">
                <a:latin typeface="Comic Sans MS" charset="0"/>
              </a:rPr>
              <a:t> 642, 389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600" dirty="0">
                <a:latin typeface="Comic Sans MS" charset="0"/>
              </a:rPr>
              <a:t>O</a:t>
            </a:r>
            <a:r>
              <a:rPr lang="ja-JP" altLang="en-US" sz="1600" dirty="0">
                <a:latin typeface="Arial"/>
              </a:rPr>
              <a:t>’</a:t>
            </a:r>
            <a:r>
              <a:rPr lang="en-US" sz="1600" dirty="0">
                <a:latin typeface="Comic Sans MS" charset="0"/>
              </a:rPr>
              <a:t>Brien et al. 2006, </a:t>
            </a:r>
            <a:r>
              <a:rPr lang="en-US" sz="1600" dirty="0" err="1">
                <a:latin typeface="Comic Sans MS" charset="0"/>
              </a:rPr>
              <a:t>ApJ</a:t>
            </a:r>
            <a:r>
              <a:rPr lang="en-US" sz="1600" dirty="0">
                <a:latin typeface="Comic Sans MS" charset="0"/>
              </a:rPr>
              <a:t> 647, 1213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1600" dirty="0" err="1">
                <a:latin typeface="Comic Sans MS" charset="0"/>
              </a:rPr>
              <a:t>Chincarini</a:t>
            </a:r>
            <a:r>
              <a:rPr lang="en-US" sz="1600" dirty="0">
                <a:latin typeface="Comic Sans MS" charset="0"/>
              </a:rPr>
              <a:t> et al. 2007, </a:t>
            </a:r>
            <a:r>
              <a:rPr lang="en-US" sz="1600" dirty="0" err="1" smtClean="0">
                <a:latin typeface="Comic Sans MS" charset="0"/>
              </a:rPr>
              <a:t>ApJ</a:t>
            </a:r>
            <a:r>
              <a:rPr lang="en-US" sz="1600" dirty="0" smtClean="0">
                <a:latin typeface="Comic Sans MS" charset="0"/>
              </a:rPr>
              <a:t> 671, 1903</a:t>
            </a:r>
            <a:endParaRPr lang="en-US" sz="1600" dirty="0">
              <a:latin typeface="Comic Sans MS" charset="0"/>
            </a:endParaRPr>
          </a:p>
        </p:txBody>
      </p:sp>
      <p:sp>
        <p:nvSpPr>
          <p:cNvPr id="874503" name="Rectangle 7"/>
          <p:cNvSpPr>
            <a:spLocks noChangeArrowheads="1"/>
          </p:cNvSpPr>
          <p:nvPr/>
        </p:nvSpPr>
        <p:spPr bwMode="auto">
          <a:xfrm>
            <a:off x="1219200" y="304800"/>
            <a:ext cx="616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b="1">
                <a:solidFill>
                  <a:srgbClr val="FF0000"/>
                </a:solidFill>
                <a:latin typeface="Comic Sans MS" charset="0"/>
              </a:rPr>
              <a:t>Composite X-ray Swift GRB light curves</a:t>
            </a:r>
          </a:p>
        </p:txBody>
      </p:sp>
      <p:pic>
        <p:nvPicPr>
          <p:cNvPr id="7" name="Picture 5" descr="XRT_L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1371600"/>
            <a:ext cx="5296371" cy="417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76600" y="1676400"/>
            <a:ext cx="2819400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5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810" name="Rectangle 2"/>
          <p:cNvSpPr>
            <a:spLocks noGrp="1" noChangeArrowheads="1"/>
          </p:cNvSpPr>
          <p:nvPr/>
        </p:nvSpPr>
        <p:spPr bwMode="auto">
          <a:xfrm>
            <a:off x="2082800" y="331788"/>
            <a:ext cx="4953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Short </a:t>
            </a:r>
            <a:r>
              <a:rPr lang="en-US" sz="3600" b="1" dirty="0" err="1">
                <a:solidFill>
                  <a:srgbClr val="FF0000"/>
                </a:solidFill>
              </a:rPr>
              <a:t>vs</a:t>
            </a:r>
            <a:r>
              <a:rPr lang="en-US" sz="3600" b="1" dirty="0">
                <a:solidFill>
                  <a:srgbClr val="FF0000"/>
                </a:solidFill>
              </a:rPr>
              <a:t> Long </a:t>
            </a:r>
            <a:r>
              <a:rPr lang="en-US" sz="3600" b="1" dirty="0" err="1">
                <a:solidFill>
                  <a:srgbClr val="FF0000"/>
                </a:solidFill>
              </a:rPr>
              <a:t>GRBs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177088" y="304800"/>
            <a:ext cx="1662112" cy="2271713"/>
            <a:chOff x="4281" y="777"/>
            <a:chExt cx="1047" cy="1431"/>
          </a:xfrm>
        </p:grpSpPr>
        <p:pic>
          <p:nvPicPr>
            <p:cNvPr id="1399812" name="Picture 4"/>
            <p:cNvPicPr>
              <a:picLocks noChangeAspect="1" noChangeArrowheads="1"/>
            </p:cNvPicPr>
            <p:nvPr/>
          </p:nvPicPr>
          <p:blipFill>
            <a:blip r:embed="rId3"/>
            <a:srcRect l="15105" t="33070" r="31468" b="20787"/>
            <a:stretch>
              <a:fillRect/>
            </a:stretch>
          </p:blipFill>
          <p:spPr bwMode="auto">
            <a:xfrm>
              <a:off x="4285" y="1008"/>
              <a:ext cx="1043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9813" name="Rectangle 5"/>
            <p:cNvSpPr>
              <a:spLocks noChangeArrowheads="1"/>
            </p:cNvSpPr>
            <p:nvPr/>
          </p:nvSpPr>
          <p:spPr bwMode="auto">
            <a:xfrm>
              <a:off x="4416" y="777"/>
              <a:ext cx="784" cy="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Long GRB</a:t>
              </a:r>
            </a:p>
          </p:txBody>
        </p:sp>
        <p:sp>
          <p:nvSpPr>
            <p:cNvPr id="1399814" name="Rectangle 6"/>
            <p:cNvSpPr>
              <a:spLocks noChangeArrowheads="1"/>
            </p:cNvSpPr>
            <p:nvPr/>
          </p:nvSpPr>
          <p:spPr bwMode="auto">
            <a:xfrm rot="-5362962">
              <a:off x="4147" y="1574"/>
              <a:ext cx="5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chemeClr val="bg2"/>
                  </a:solidFill>
                </a:rPr>
                <a:t>Cnts/s</a:t>
              </a:r>
            </a:p>
          </p:txBody>
        </p:sp>
      </p:grpSp>
      <p:sp>
        <p:nvSpPr>
          <p:cNvPr id="1399815" name="Rectangle 7"/>
          <p:cNvSpPr>
            <a:spLocks noChangeArrowheads="1"/>
          </p:cNvSpPr>
          <p:nvPr/>
        </p:nvSpPr>
        <p:spPr bwMode="auto">
          <a:xfrm>
            <a:off x="209550" y="4343400"/>
            <a:ext cx="2076450" cy="222885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In non-SF</a:t>
            </a:r>
          </a:p>
          <a:p>
            <a:pPr algn="ctr"/>
            <a:r>
              <a:rPr lang="en-US" sz="2000"/>
              <a:t>and SF galaxies</a:t>
            </a:r>
          </a:p>
          <a:p>
            <a:pPr algn="ctr"/>
            <a:endParaRPr lang="en-US" sz="2000"/>
          </a:p>
          <a:p>
            <a:pPr algn="ctr"/>
            <a:r>
              <a:rPr lang="en-US" sz="2000" b="1"/>
              <a:t>No SNe detected</a:t>
            </a:r>
            <a:endParaRPr lang="en-US" sz="2000"/>
          </a:p>
          <a:p>
            <a:pPr algn="ctr"/>
            <a:endParaRPr lang="en-US" sz="2000"/>
          </a:p>
          <a:p>
            <a:pPr algn="ctr"/>
            <a:r>
              <a:rPr lang="en-US" sz="2000"/>
              <a:t>Possible </a:t>
            </a:r>
            <a:r>
              <a:rPr lang="en-US" sz="2000" b="1"/>
              <a:t>merger</a:t>
            </a:r>
            <a:r>
              <a:rPr lang="en-US" sz="2000"/>
              <a:t> model</a:t>
            </a:r>
          </a:p>
        </p:txBody>
      </p:sp>
      <p:sp>
        <p:nvSpPr>
          <p:cNvPr id="1399816" name="Rectangle 8"/>
          <p:cNvSpPr>
            <a:spLocks noChangeArrowheads="1"/>
          </p:cNvSpPr>
          <p:nvPr/>
        </p:nvSpPr>
        <p:spPr bwMode="auto">
          <a:xfrm>
            <a:off x="6934200" y="4241800"/>
            <a:ext cx="2057400" cy="254635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In SF</a:t>
            </a:r>
          </a:p>
          <a:p>
            <a:pPr algn="ctr"/>
            <a:r>
              <a:rPr lang="en-US" sz="2000"/>
              <a:t>galaxies</a:t>
            </a:r>
          </a:p>
          <a:p>
            <a:pPr algn="ctr"/>
            <a:endParaRPr lang="en-US" sz="2000"/>
          </a:p>
          <a:p>
            <a:pPr algn="ctr"/>
            <a:r>
              <a:rPr lang="en-US" sz="2000" b="1"/>
              <a:t>Accompanied by SNe</a:t>
            </a:r>
          </a:p>
          <a:p>
            <a:pPr algn="ctr"/>
            <a:endParaRPr lang="en-US" sz="2000"/>
          </a:p>
          <a:p>
            <a:pPr algn="ctr"/>
            <a:r>
              <a:rPr lang="en-US" sz="2000" b="1"/>
              <a:t>Collapsar</a:t>
            </a:r>
            <a:r>
              <a:rPr lang="en-US" sz="2000"/>
              <a:t> model well supported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724400" y="1676400"/>
            <a:ext cx="2082621" cy="2420939"/>
            <a:chOff x="4724400" y="1676400"/>
            <a:chExt cx="2082621" cy="2420939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4"/>
            <a:srcRect l="66600" t="73854" r="16650" b="14291"/>
            <a:stretch>
              <a:fillRect/>
            </a:stretch>
          </p:blipFill>
          <p:spPr bwMode="auto">
            <a:xfrm>
              <a:off x="4800600" y="2286001"/>
              <a:ext cx="1819275" cy="1811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99818" name="Text Box 10"/>
            <p:cNvSpPr txBox="1">
              <a:spLocks noChangeArrowheads="1"/>
            </p:cNvSpPr>
            <p:nvPr/>
          </p:nvSpPr>
          <p:spPr bwMode="auto">
            <a:xfrm>
              <a:off x="4724400" y="1676400"/>
              <a:ext cx="208262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/>
                <a:t>GRB 020903 </a:t>
              </a:r>
              <a:r>
                <a:rPr lang="en-US" sz="1800" b="1" dirty="0"/>
                <a:t>- </a:t>
              </a:r>
              <a:r>
                <a:rPr lang="en-US" sz="1800" b="1" i="1" dirty="0"/>
                <a:t>SAX</a:t>
              </a:r>
              <a:endParaRPr lang="en-US" sz="1800" b="1" dirty="0"/>
            </a:p>
            <a:p>
              <a:pPr algn="ctr"/>
              <a:r>
                <a:rPr lang="en-US" sz="1800" b="1" dirty="0"/>
                <a:t>SF dwarf host</a:t>
              </a:r>
            </a:p>
          </p:txBody>
        </p:sp>
        <p:sp>
          <p:nvSpPr>
            <p:cNvPr id="1399820" name="Line 12"/>
            <p:cNvSpPr>
              <a:spLocks noChangeShapeType="1"/>
            </p:cNvSpPr>
            <p:nvPr/>
          </p:nvSpPr>
          <p:spPr bwMode="auto">
            <a:xfrm flipH="1" flipV="1">
              <a:off x="6019799" y="3352800"/>
              <a:ext cx="258763" cy="33655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9821" name="Rectangle 13"/>
            <p:cNvSpPr>
              <a:spLocks noChangeArrowheads="1"/>
            </p:cNvSpPr>
            <p:nvPr/>
          </p:nvSpPr>
          <p:spPr bwMode="auto">
            <a:xfrm>
              <a:off x="6000750" y="3657600"/>
              <a:ext cx="679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00FF00"/>
                  </a:solidFill>
                </a:rPr>
                <a:t>GRB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28600" y="228600"/>
            <a:ext cx="1738313" cy="2195513"/>
            <a:chOff x="393" y="681"/>
            <a:chExt cx="1095" cy="1383"/>
          </a:xfrm>
        </p:grpSpPr>
        <p:pic>
          <p:nvPicPr>
            <p:cNvPr id="1399823" name="Picture 15" descr="051221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4" y="941"/>
              <a:ext cx="1054" cy="1123"/>
            </a:xfrm>
            <a:prstGeom prst="rect">
              <a:avLst/>
            </a:prstGeom>
            <a:noFill/>
          </p:spPr>
        </p:pic>
        <p:sp>
          <p:nvSpPr>
            <p:cNvPr id="1399824" name="Rectangle 16"/>
            <p:cNvSpPr>
              <a:spLocks noChangeArrowheads="1"/>
            </p:cNvSpPr>
            <p:nvPr/>
          </p:nvSpPr>
          <p:spPr bwMode="auto">
            <a:xfrm>
              <a:off x="530" y="681"/>
              <a:ext cx="808" cy="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Short GRB</a:t>
              </a:r>
            </a:p>
          </p:txBody>
        </p:sp>
        <p:sp>
          <p:nvSpPr>
            <p:cNvPr id="1399825" name="Rectangle 17"/>
            <p:cNvSpPr>
              <a:spLocks noChangeArrowheads="1"/>
            </p:cNvSpPr>
            <p:nvPr/>
          </p:nvSpPr>
          <p:spPr bwMode="auto">
            <a:xfrm rot="-5362962">
              <a:off x="259" y="1382"/>
              <a:ext cx="5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chemeClr val="bg2"/>
                  </a:solidFill>
                </a:rPr>
                <a:t>Cnts/s</a:t>
              </a:r>
            </a:p>
          </p:txBody>
        </p:sp>
      </p:grpSp>
      <p:pic>
        <p:nvPicPr>
          <p:cNvPr id="1399826" name="Picture 18" descr="neutronstar1"/>
          <p:cNvPicPr>
            <a:picLocks noChangeAspect="1" noChangeArrowheads="1"/>
          </p:cNvPicPr>
          <p:nvPr/>
        </p:nvPicPr>
        <p:blipFill>
          <a:blip r:embed="rId6"/>
          <a:srcRect l="9045" r="9045"/>
          <a:stretch>
            <a:fillRect/>
          </a:stretch>
        </p:blipFill>
        <p:spPr bwMode="auto">
          <a:xfrm>
            <a:off x="2655888" y="4394200"/>
            <a:ext cx="16224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9827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3800" y="4419600"/>
            <a:ext cx="14732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336800" y="1682750"/>
            <a:ext cx="2209800" cy="2401888"/>
            <a:chOff x="1472" y="1060"/>
            <a:chExt cx="1392" cy="1513"/>
          </a:xfrm>
        </p:grpSpPr>
        <p:pic>
          <p:nvPicPr>
            <p:cNvPr id="1399829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72" y="1456"/>
              <a:ext cx="1392" cy="1117"/>
            </a:xfrm>
            <a:prstGeom prst="rect">
              <a:avLst/>
            </a:prstGeom>
            <a:noFill/>
          </p:spPr>
        </p:pic>
        <p:sp>
          <p:nvSpPr>
            <p:cNvPr id="1399830" name="Rectangle 22"/>
            <p:cNvSpPr>
              <a:spLocks noChangeArrowheads="1"/>
            </p:cNvSpPr>
            <p:nvPr/>
          </p:nvSpPr>
          <p:spPr bwMode="auto">
            <a:xfrm>
              <a:off x="1985" y="2417"/>
              <a:ext cx="276" cy="15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XRT</a:t>
              </a:r>
            </a:p>
          </p:txBody>
        </p:sp>
        <p:sp>
          <p:nvSpPr>
            <p:cNvPr id="1399831" name="Rectangle 23"/>
            <p:cNvSpPr>
              <a:spLocks noChangeArrowheads="1"/>
            </p:cNvSpPr>
            <p:nvPr/>
          </p:nvSpPr>
          <p:spPr bwMode="auto">
            <a:xfrm>
              <a:off x="2408" y="2112"/>
              <a:ext cx="441" cy="1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Chandra</a:t>
              </a:r>
            </a:p>
          </p:txBody>
        </p:sp>
        <p:sp>
          <p:nvSpPr>
            <p:cNvPr id="1399832" name="Text Box 24"/>
            <p:cNvSpPr txBox="1">
              <a:spLocks noChangeArrowheads="1"/>
            </p:cNvSpPr>
            <p:nvPr/>
          </p:nvSpPr>
          <p:spPr bwMode="auto">
            <a:xfrm>
              <a:off x="1528" y="1060"/>
              <a:ext cx="13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/>
                <a:t>GRB 050724 - </a:t>
              </a:r>
              <a:r>
                <a:rPr lang="en-US" sz="1800" b="1" i="1"/>
                <a:t>Swift</a:t>
              </a:r>
              <a:endParaRPr lang="en-US" sz="1800" b="1"/>
            </a:p>
            <a:p>
              <a:pPr algn="ctr"/>
              <a:r>
                <a:rPr lang="en-US" sz="1800" b="1"/>
                <a:t>elliptical host</a:t>
              </a:r>
            </a:p>
          </p:txBody>
        </p:sp>
      </p:grpSp>
      <p:sp>
        <p:nvSpPr>
          <p:cNvPr id="1399833" name="Rectangle 25"/>
          <p:cNvSpPr>
            <a:spLocks noChangeArrowheads="1"/>
          </p:cNvSpPr>
          <p:nvPr/>
        </p:nvSpPr>
        <p:spPr bwMode="auto">
          <a:xfrm>
            <a:off x="4356100" y="632460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BH</a:t>
            </a:r>
          </a:p>
        </p:txBody>
      </p:sp>
      <p:sp>
        <p:nvSpPr>
          <p:cNvPr id="1399834" name="Line 26"/>
          <p:cNvSpPr>
            <a:spLocks noChangeShapeType="1"/>
          </p:cNvSpPr>
          <p:nvPr/>
        </p:nvSpPr>
        <p:spPr bwMode="auto">
          <a:xfrm>
            <a:off x="3886200" y="62738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9835" name="Line 27"/>
          <p:cNvSpPr>
            <a:spLocks noChangeShapeType="1"/>
          </p:cNvSpPr>
          <p:nvPr/>
        </p:nvSpPr>
        <p:spPr bwMode="auto">
          <a:xfrm flipH="1">
            <a:off x="5067300" y="6248400"/>
            <a:ext cx="266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4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874" name="Rectangle 2"/>
          <p:cNvSpPr>
            <a:spLocks noGrp="1" noChangeArrowheads="1"/>
          </p:cNvSpPr>
          <p:nvPr/>
        </p:nvSpPr>
        <p:spPr bwMode="auto">
          <a:xfrm>
            <a:off x="1905000" y="103188"/>
            <a:ext cx="5334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Short GRB Summary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2120900" y="914400"/>
            <a:ext cx="4953000" cy="57708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406400" algn="l"/>
              </a:tabLst>
            </a:pPr>
            <a:endParaRPr lang="en-US" sz="900" dirty="0"/>
          </a:p>
          <a:p>
            <a:pPr>
              <a:tabLst>
                <a:tab pos="406400" algn="l"/>
              </a:tabLst>
            </a:pPr>
            <a:r>
              <a:rPr lang="en-US" b="1" dirty="0" smtClean="0"/>
              <a:t> </a:t>
            </a:r>
          </a:p>
          <a:p>
            <a:pPr>
              <a:tabLst>
                <a:tab pos="406400" algn="l"/>
              </a:tabLst>
            </a:pPr>
            <a:r>
              <a:rPr lang="en-US" b="1" dirty="0" smtClean="0"/>
              <a:t>  Similar to LGRBs:</a:t>
            </a:r>
          </a:p>
          <a:p>
            <a:pPr lvl="1">
              <a:tabLst>
                <a:tab pos="406400" algn="l"/>
              </a:tabLst>
            </a:pPr>
            <a:r>
              <a:rPr lang="en-US" dirty="0" smtClean="0"/>
              <a:t>- extragalactic</a:t>
            </a:r>
          </a:p>
          <a:p>
            <a:pPr lvl="1">
              <a:tabLst>
                <a:tab pos="406400" algn="l"/>
              </a:tabLst>
            </a:pPr>
            <a:r>
              <a:rPr lang="en-US" dirty="0" smtClean="0"/>
              <a:t>- occur in distant galaxies</a:t>
            </a:r>
          </a:p>
          <a:p>
            <a:pPr lvl="1">
              <a:tabLst>
                <a:tab pos="406400" algn="l"/>
              </a:tabLst>
            </a:pPr>
            <a:r>
              <a:rPr lang="en-US" dirty="0" smtClean="0"/>
              <a:t>- collimated jet outflows</a:t>
            </a:r>
          </a:p>
          <a:p>
            <a:pPr lvl="1">
              <a:tabLst>
                <a:tab pos="406400" algn="l"/>
              </a:tabLst>
            </a:pPr>
            <a:r>
              <a:rPr lang="en-US" dirty="0" smtClean="0"/>
              <a:t>- produced by gravitational    </a:t>
            </a:r>
          </a:p>
          <a:p>
            <a:pPr lvl="1">
              <a:tabLst>
                <a:tab pos="406400" algn="l"/>
              </a:tabLst>
            </a:pPr>
            <a:r>
              <a:rPr lang="en-US" dirty="0" smtClean="0"/>
              <a:t>   collapse, probably to BHs</a:t>
            </a:r>
            <a:endParaRPr lang="en-US" dirty="0"/>
          </a:p>
          <a:p>
            <a:pPr>
              <a:tabLst>
                <a:tab pos="406400" algn="l"/>
              </a:tabLst>
            </a:pPr>
            <a:endParaRPr lang="en-US" dirty="0" smtClean="0"/>
          </a:p>
          <a:p>
            <a:pPr>
              <a:tabLst>
                <a:tab pos="406400" algn="l"/>
              </a:tabLst>
            </a:pPr>
            <a:r>
              <a:rPr lang="en-US" b="1" dirty="0" smtClean="0"/>
              <a:t>  Dissimilar to LGRBs	</a:t>
            </a:r>
          </a:p>
          <a:p>
            <a:pPr>
              <a:tabLst>
                <a:tab pos="406400" algn="l"/>
              </a:tabLst>
            </a:pPr>
            <a:r>
              <a:rPr lang="en-US" b="1" dirty="0"/>
              <a:t>	</a:t>
            </a:r>
            <a:r>
              <a:rPr lang="en-US" dirty="0" smtClean="0"/>
              <a:t>- not accompanied by SN</a:t>
            </a:r>
          </a:p>
          <a:p>
            <a:pPr lvl="1">
              <a:tabLst>
                <a:tab pos="406400" algn="l"/>
              </a:tabLst>
            </a:pPr>
            <a:r>
              <a:rPr lang="en-US" dirty="0" smtClean="0"/>
              <a:t>  (but maybe </a:t>
            </a:r>
            <a:r>
              <a:rPr lang="en-US" dirty="0" err="1" smtClean="0"/>
              <a:t>kilonova</a:t>
            </a:r>
            <a:r>
              <a:rPr lang="en-US" dirty="0" smtClean="0"/>
              <a:t>)</a:t>
            </a:r>
          </a:p>
          <a:p>
            <a:pPr>
              <a:tabLst>
                <a:tab pos="406400" algn="l"/>
              </a:tabLst>
            </a:pPr>
            <a:r>
              <a:rPr lang="en-US" dirty="0" smtClean="0"/>
              <a:t>	- not concentrated in SR regions </a:t>
            </a:r>
          </a:p>
          <a:p>
            <a:pPr>
              <a:tabLst>
                <a:tab pos="406400" algn="l"/>
              </a:tabLst>
            </a:pPr>
            <a:r>
              <a:rPr lang="en-US" dirty="0" smtClean="0"/>
              <a:t>	- lower redshift</a:t>
            </a:r>
          </a:p>
          <a:p>
            <a:pPr>
              <a:tabLst>
                <a:tab pos="406400" algn="l"/>
              </a:tabLst>
            </a:pPr>
            <a:r>
              <a:rPr lang="en-US" dirty="0" smtClean="0"/>
              <a:t>	- weaker afterglows</a:t>
            </a:r>
          </a:p>
          <a:p>
            <a:pPr>
              <a:tabLst>
                <a:tab pos="406400" algn="l"/>
              </a:tabLs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657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5-07-13 at 9.10.2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21774" r="25833" b="9167"/>
          <a:stretch/>
        </p:blipFill>
        <p:spPr>
          <a:xfrm>
            <a:off x="5638800" y="914400"/>
            <a:ext cx="3279729" cy="2211237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52400" y="896759"/>
            <a:ext cx="5410200" cy="3854902"/>
          </a:xfrm>
          <a:prstGeom prst="rect">
            <a:avLst/>
          </a:prstGeom>
          <a:solidFill>
            <a:srgbClr val="BBE0E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700" b="1" dirty="0"/>
              <a:t>  </a:t>
            </a:r>
          </a:p>
          <a:p>
            <a:r>
              <a:rPr lang="en-US" sz="1800" b="1" dirty="0"/>
              <a:t>   </a:t>
            </a:r>
            <a:r>
              <a:rPr lang="en-US" sz="1800" b="1" dirty="0" err="1"/>
              <a:t>z</a:t>
            </a:r>
            <a:r>
              <a:rPr lang="en-US" sz="1800" b="1" dirty="0"/>
              <a:t>   </a:t>
            </a:r>
            <a:r>
              <a:rPr lang="en-US" sz="1800" b="1" dirty="0" smtClean="0"/>
              <a:t>     Look-Back      GRB              Optical </a:t>
            </a:r>
          </a:p>
          <a:p>
            <a:r>
              <a:rPr lang="en-US" sz="1800" b="1" dirty="0" smtClean="0"/>
              <a:t>             Time (</a:t>
            </a:r>
            <a:r>
              <a:rPr lang="en-US" sz="1800" b="1" dirty="0" err="1" smtClean="0"/>
              <a:t>Gyr</a:t>
            </a:r>
            <a:r>
              <a:rPr lang="en-US" sz="1800" b="1" dirty="0" smtClean="0"/>
              <a:t>)	             Brightness</a:t>
            </a:r>
            <a:endParaRPr lang="en-US" sz="1800" b="1" dirty="0"/>
          </a:p>
          <a:p>
            <a:endParaRPr lang="en-US" sz="1200" b="1" dirty="0"/>
          </a:p>
          <a:p>
            <a:r>
              <a:rPr lang="en-US" sz="1800" b="1" dirty="0" smtClean="0"/>
              <a:t>  9.4	  13.1	     090429B	  K = 19   </a:t>
            </a:r>
          </a:p>
          <a:p>
            <a:r>
              <a:rPr lang="en-US" sz="1800" b="1" dirty="0" smtClean="0"/>
              <a:t>  8.2      	  13.0	     090423	  K </a:t>
            </a:r>
            <a:r>
              <a:rPr lang="en-US" sz="1800" b="1" dirty="0"/>
              <a:t>= 20</a:t>
            </a:r>
            <a:r>
              <a:rPr lang="en-US" sz="1800" b="1" dirty="0" smtClean="0"/>
              <a:t> </a:t>
            </a:r>
          </a:p>
          <a:p>
            <a:r>
              <a:rPr lang="en-US" sz="1800" b="1" dirty="0" smtClean="0"/>
              <a:t>  ~8	  13.0	     120923A</a:t>
            </a:r>
          </a:p>
          <a:p>
            <a:r>
              <a:rPr lang="en-US" sz="1800" b="1" dirty="0" smtClean="0"/>
              <a:t>  7.5	  13.0	     100905A	  H ~ 19</a:t>
            </a:r>
          </a:p>
          <a:p>
            <a:r>
              <a:rPr lang="en-US" sz="1800" b="1" dirty="0" smtClean="0"/>
              <a:t>  </a:t>
            </a:r>
            <a:r>
              <a:rPr lang="en-US" sz="1800" b="1" dirty="0"/>
              <a:t>6.7      </a:t>
            </a:r>
            <a:r>
              <a:rPr lang="en-US" sz="1800" b="1" dirty="0" smtClean="0"/>
              <a:t>	  12.8	     080813	  K </a:t>
            </a:r>
            <a:r>
              <a:rPr lang="en-US" sz="1800" b="1" dirty="0"/>
              <a:t>= </a:t>
            </a:r>
            <a:r>
              <a:rPr lang="en-US" sz="1800" b="1" dirty="0" smtClean="0"/>
              <a:t>19</a:t>
            </a:r>
          </a:p>
          <a:p>
            <a:r>
              <a:rPr lang="en-US" sz="1800" b="1" dirty="0"/>
              <a:t>  </a:t>
            </a:r>
            <a:r>
              <a:rPr lang="en-US" sz="1800" b="1" dirty="0" smtClean="0"/>
              <a:t>6.3  	  12.8	     050904	  J </a:t>
            </a:r>
            <a:r>
              <a:rPr lang="en-US" sz="1800" b="1" dirty="0"/>
              <a:t>=  </a:t>
            </a:r>
            <a:r>
              <a:rPr lang="en-US" sz="1800" b="1" dirty="0" smtClean="0"/>
              <a:t>18</a:t>
            </a:r>
          </a:p>
          <a:p>
            <a:r>
              <a:rPr lang="en-US" sz="1800" b="1" dirty="0" smtClean="0"/>
              <a:t>  6.2	  12.8	     120521C</a:t>
            </a:r>
          </a:p>
          <a:p>
            <a:r>
              <a:rPr lang="en-US" sz="1800" b="1" dirty="0" smtClean="0"/>
              <a:t>  </a:t>
            </a:r>
            <a:r>
              <a:rPr lang="en-US" sz="1800" b="1" dirty="0"/>
              <a:t>5.6</a:t>
            </a:r>
            <a:r>
              <a:rPr lang="en-US" sz="1800" b="1" dirty="0" smtClean="0"/>
              <a:t>	  12.6	     060927	  I  </a:t>
            </a:r>
            <a:r>
              <a:rPr lang="en-US" sz="1800" b="1" dirty="0"/>
              <a:t>=  </a:t>
            </a:r>
            <a:r>
              <a:rPr lang="en-US" sz="1800" b="1" dirty="0" smtClean="0"/>
              <a:t>16</a:t>
            </a:r>
          </a:p>
          <a:p>
            <a:r>
              <a:rPr lang="en-US" sz="1800" b="1" dirty="0"/>
              <a:t>  5.3</a:t>
            </a:r>
            <a:r>
              <a:rPr lang="en-US" sz="1800" b="1" dirty="0" smtClean="0"/>
              <a:t>	  12.6	     050814	  K </a:t>
            </a:r>
            <a:r>
              <a:rPr lang="en-US" sz="1800" b="1" dirty="0"/>
              <a:t>=  </a:t>
            </a:r>
            <a:r>
              <a:rPr lang="en-US" sz="1800" b="1" dirty="0" smtClean="0"/>
              <a:t>18</a:t>
            </a:r>
          </a:p>
          <a:p>
            <a:pPr>
              <a:spcAft>
                <a:spcPts val="300"/>
              </a:spcAft>
            </a:pPr>
            <a:r>
              <a:rPr lang="en-US" sz="1800" b="1" dirty="0"/>
              <a:t>  5.11</a:t>
            </a:r>
            <a:r>
              <a:rPr lang="en-US" sz="1800" b="1" dirty="0" smtClean="0"/>
              <a:t>	  12.5	     060522	  R </a:t>
            </a:r>
            <a:r>
              <a:rPr lang="en-US" sz="1800" b="1" dirty="0"/>
              <a:t>=  </a:t>
            </a:r>
            <a:r>
              <a:rPr lang="en-US" sz="1800" b="1" dirty="0" smtClean="0"/>
              <a:t>21</a:t>
            </a:r>
          </a:p>
          <a:p>
            <a:pPr>
              <a:spcAft>
                <a:spcPts val="300"/>
              </a:spcAft>
            </a:pPr>
            <a:r>
              <a:rPr lang="en-US" sz="700" b="1" dirty="0" smtClean="0"/>
              <a:t> </a:t>
            </a:r>
            <a:endParaRPr lang="en-US" sz="600" b="1" dirty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/>
          <a:srcRect l="49950" t="87991" r="33211"/>
          <a:stretch>
            <a:fillRect/>
          </a:stretch>
        </p:blipFill>
        <p:spPr bwMode="auto">
          <a:xfrm>
            <a:off x="2346633" y="5029200"/>
            <a:ext cx="1996767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685800" y="5667345"/>
            <a:ext cx="1355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HST image</a:t>
            </a:r>
            <a:endParaRPr lang="en-US" sz="2000" dirty="0">
              <a:latin typeface="Times"/>
              <a:cs typeface="Time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000" y="304800"/>
            <a:ext cx="197213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  <a:latin typeface="Times"/>
                <a:cs typeface="Times"/>
              </a:rPr>
              <a:t>X-ray </a:t>
            </a:r>
            <a:r>
              <a:rPr lang="en-US" sz="2000" dirty="0" err="1" smtClean="0">
                <a:solidFill>
                  <a:srgbClr val="3366FF"/>
                </a:solidFill>
                <a:latin typeface="Times"/>
                <a:cs typeface="Times"/>
              </a:rPr>
              <a:t>Lightcurve</a:t>
            </a:r>
            <a:endParaRPr lang="en-US" sz="2000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sp>
        <p:nvSpPr>
          <p:cNvPr id="18" name="Line 1030"/>
          <p:cNvSpPr>
            <a:spLocks noChangeShapeType="1"/>
          </p:cNvSpPr>
          <p:nvPr/>
        </p:nvSpPr>
        <p:spPr bwMode="auto">
          <a:xfrm flipH="1" flipV="1">
            <a:off x="6400798" y="990600"/>
            <a:ext cx="609602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031"/>
          <p:cNvSpPr>
            <a:spLocks noChangeArrowheads="1"/>
          </p:cNvSpPr>
          <p:nvPr/>
        </p:nvSpPr>
        <p:spPr bwMode="auto">
          <a:xfrm>
            <a:off x="7239000" y="1143000"/>
            <a:ext cx="11798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1 </a:t>
            </a:r>
            <a:r>
              <a:rPr lang="en-US" sz="1800" dirty="0"/>
              <a:t>Crab</a:t>
            </a:r>
          </a:p>
        </p:txBody>
      </p:sp>
      <p:sp>
        <p:nvSpPr>
          <p:cNvPr id="21" name="Text Box 1028"/>
          <p:cNvSpPr txBox="1">
            <a:spLocks noChangeArrowheads="1"/>
          </p:cNvSpPr>
          <p:nvPr/>
        </p:nvSpPr>
        <p:spPr bwMode="auto">
          <a:xfrm>
            <a:off x="914400" y="76200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Long GRBs Seen to High z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telescope aimed at sun.jpg"/>
          <p:cNvPicPr>
            <a:picLocks noChangeAspect="1"/>
          </p:cNvPicPr>
          <p:nvPr/>
        </p:nvPicPr>
        <p:blipFill>
          <a:blip r:embed="rId5"/>
          <a:srcRect t="1739" r="1876" b="10087"/>
          <a:stretch>
            <a:fillRect/>
          </a:stretch>
        </p:blipFill>
        <p:spPr>
          <a:xfrm>
            <a:off x="6144891" y="3581400"/>
            <a:ext cx="2465709" cy="2987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1856" y="6096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GRB 150711A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1029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9469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</a:rPr>
              <a:t>Tools to study the high-z Universe </a:t>
            </a:r>
            <a:endParaRPr lang="en-GB" sz="3600" b="1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762000"/>
            <a:ext cx="9144000" cy="4945797"/>
            <a:chOff x="0" y="1752600"/>
            <a:chExt cx="9144000" cy="4945797"/>
          </a:xfrm>
        </p:grpSpPr>
        <p:pic>
          <p:nvPicPr>
            <p:cNvPr id="3" name="Picture 4" descr="metallicit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62200"/>
              <a:ext cx="4948647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SF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528" y="2286000"/>
              <a:ext cx="4350472" cy="3294916"/>
            </a:xfrm>
            <a:prstGeom prst="rect">
              <a:avLst/>
            </a:prstGeom>
          </p:spPr>
        </p:pic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1668467" y="1976735"/>
              <a:ext cx="16081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Metallicity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447800" y="5867400"/>
              <a:ext cx="162055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00FF"/>
                  </a:solidFill>
                </a:rPr>
                <a:t>Thöne</a:t>
              </a:r>
              <a:r>
                <a:rPr lang="en-US" sz="1600" dirty="0">
                  <a:solidFill>
                    <a:srgbClr val="0000FF"/>
                  </a:solidFill>
                </a:rPr>
                <a:t> et al. </a:t>
              </a:r>
              <a:r>
                <a:rPr lang="en-US" sz="1600" dirty="0" smtClean="0">
                  <a:solidFill>
                    <a:srgbClr val="0000FF"/>
                  </a:solidFill>
                </a:rPr>
                <a:t>2012</a:t>
              </a:r>
              <a:endParaRPr lang="en-US" sz="1600" dirty="0">
                <a:solidFill>
                  <a:srgbClr val="0000FF"/>
                </a:solidFill>
              </a:endParaRPr>
            </a:p>
            <a:p>
              <a:r>
                <a:rPr lang="en-US" sz="1600" dirty="0" err="1">
                  <a:solidFill>
                    <a:srgbClr val="0000FF"/>
                  </a:solidFill>
                </a:rPr>
                <a:t>Savaglio</a:t>
              </a:r>
              <a:r>
                <a:rPr lang="en-US" sz="1600" dirty="0">
                  <a:solidFill>
                    <a:srgbClr val="0000FF"/>
                  </a:solidFill>
                </a:rPr>
                <a:t> 2006</a:t>
              </a:r>
            </a:p>
            <a:p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5638800" y="1752600"/>
              <a:ext cx="27432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Star formation rate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4495800" y="4572000"/>
            <a:ext cx="3124200" cy="2057400"/>
            <a:chOff x="3360" y="536"/>
            <a:chExt cx="2160" cy="1440"/>
          </a:xfrm>
        </p:grpSpPr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 rot="860475">
              <a:off x="3360" y="536"/>
              <a:ext cx="2160" cy="1440"/>
            </a:xfrm>
            <a:prstGeom prst="irregularSeal2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3729" y="963"/>
              <a:ext cx="1370" cy="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0000FF"/>
                  </a:solidFill>
                </a:rPr>
                <a:t>GRBs:  the most brilliant sources at high-z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19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Rectangle 2"/>
          <p:cNvSpPr>
            <a:spLocks noGrp="1" noChangeArrowheads="1"/>
          </p:cNvSpPr>
          <p:nvPr/>
        </p:nvSpPr>
        <p:spPr bwMode="auto">
          <a:xfrm>
            <a:off x="914400" y="103188"/>
            <a:ext cx="7620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GRB 060218:   GRB + </a:t>
            </a:r>
            <a:r>
              <a:rPr lang="en-US" sz="4000" b="1" dirty="0" err="1">
                <a:solidFill>
                  <a:srgbClr val="FF0000"/>
                </a:solidFill>
              </a:rPr>
              <a:t>Hypernova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37667" name="Rectangle 3"/>
          <p:cNvSpPr>
            <a:spLocks noChangeArrowheads="1"/>
          </p:cNvSpPr>
          <p:nvPr/>
        </p:nvSpPr>
        <p:spPr bwMode="auto">
          <a:xfrm>
            <a:off x="228600" y="3787775"/>
            <a:ext cx="4572000" cy="25415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</a:pPr>
            <a:endParaRPr lang="en-US" sz="500"/>
          </a:p>
          <a:p>
            <a:pPr>
              <a:lnSpc>
                <a:spcPct val="110000"/>
              </a:lnSpc>
            </a:pPr>
            <a:r>
              <a:rPr lang="en-US" sz="1200"/>
              <a:t>  </a:t>
            </a:r>
            <a:r>
              <a:rPr lang="en-US" sz="2000"/>
              <a:t>Super-long GRB  - ~35 minutes</a:t>
            </a:r>
          </a:p>
          <a:p>
            <a:pPr>
              <a:lnSpc>
                <a:spcPct val="80000"/>
              </a:lnSpc>
            </a:pPr>
            <a:r>
              <a:rPr lang="en-US" sz="1200"/>
              <a:t>  </a:t>
            </a:r>
            <a:endParaRPr lang="en-US" sz="500"/>
          </a:p>
          <a:p>
            <a:pPr>
              <a:lnSpc>
                <a:spcPct val="110000"/>
              </a:lnSpc>
            </a:pPr>
            <a:r>
              <a:rPr lang="en-US" sz="1200"/>
              <a:t> </a:t>
            </a:r>
            <a:r>
              <a:rPr lang="en-US" sz="2000"/>
              <a:t> BAT, XRT, UVOT during GRB </a:t>
            </a:r>
          </a:p>
          <a:p>
            <a:pPr>
              <a:lnSpc>
                <a:spcPct val="80000"/>
              </a:lnSpc>
            </a:pPr>
            <a:r>
              <a:rPr lang="en-US" sz="1000" b="1"/>
              <a:t>  </a:t>
            </a:r>
          </a:p>
          <a:p>
            <a:pPr>
              <a:lnSpc>
                <a:spcPct val="110000"/>
              </a:lnSpc>
            </a:pPr>
            <a:r>
              <a:rPr lang="en-US" sz="1000" b="1"/>
              <a:t> </a:t>
            </a:r>
            <a:r>
              <a:rPr lang="en-US" sz="2000" b="1"/>
              <a:t> z = 0.033  (450 M yrs)</a:t>
            </a:r>
            <a:endParaRPr lang="en-US" sz="1200"/>
          </a:p>
          <a:p>
            <a:pPr>
              <a:lnSpc>
                <a:spcPct val="170000"/>
              </a:lnSpc>
            </a:pPr>
            <a:r>
              <a:rPr lang="en-US" sz="1200"/>
              <a:t> </a:t>
            </a:r>
            <a:r>
              <a:rPr lang="en-US" sz="2000"/>
              <a:t> SN 2006aj   SN Ib/c</a:t>
            </a:r>
          </a:p>
          <a:p>
            <a:pPr>
              <a:lnSpc>
                <a:spcPct val="80000"/>
              </a:lnSpc>
            </a:pPr>
            <a:endParaRPr lang="en-US" sz="600"/>
          </a:p>
          <a:p>
            <a:pPr>
              <a:lnSpc>
                <a:spcPct val="110000"/>
              </a:lnSpc>
            </a:pPr>
            <a:r>
              <a:rPr lang="en-US" sz="1000"/>
              <a:t>  </a:t>
            </a:r>
            <a:r>
              <a:rPr lang="en-US" sz="1800"/>
              <a:t>E</a:t>
            </a:r>
            <a:r>
              <a:rPr lang="en-US" sz="1800" baseline="-25000"/>
              <a:t>iso</a:t>
            </a:r>
            <a:r>
              <a:rPr lang="en-US" sz="1800"/>
              <a:t> = few x 10</a:t>
            </a:r>
            <a:r>
              <a:rPr lang="en-US" sz="1800" baseline="30000"/>
              <a:t>49</a:t>
            </a:r>
            <a:r>
              <a:rPr lang="en-US" sz="1800"/>
              <a:t> erg   -  </a:t>
            </a:r>
            <a:r>
              <a:rPr lang="en-US" sz="1800" b="1"/>
              <a:t>underluminous</a:t>
            </a:r>
          </a:p>
          <a:p>
            <a:pPr>
              <a:lnSpc>
                <a:spcPct val="110000"/>
              </a:lnSpc>
            </a:pPr>
            <a:endParaRPr lang="en-US" sz="900"/>
          </a:p>
          <a:p>
            <a:pPr>
              <a:lnSpc>
                <a:spcPct val="50000"/>
              </a:lnSpc>
            </a:pPr>
            <a:endParaRPr lang="en-US" sz="900"/>
          </a:p>
        </p:txBody>
      </p:sp>
      <p:sp>
        <p:nvSpPr>
          <p:cNvPr id="1137683" name="Rectangle 19"/>
          <p:cNvSpPr>
            <a:spLocks noChangeArrowheads="1"/>
          </p:cNvSpPr>
          <p:nvPr/>
        </p:nvSpPr>
        <p:spPr bwMode="auto">
          <a:xfrm>
            <a:off x="2857500" y="6397625"/>
            <a:ext cx="619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Campana et al., Mazzali et al., Pian et al., Soderberg et al.  </a:t>
            </a:r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498" y="1562100"/>
            <a:ext cx="3679902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7162800" y="1447800"/>
            <a:ext cx="533400" cy="76200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315200" y="974725"/>
            <a:ext cx="120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GRB </a:t>
            </a:r>
            <a:r>
              <a:rPr lang="en-US" sz="2000" dirty="0" err="1">
                <a:solidFill>
                  <a:srgbClr val="FF0000"/>
                </a:solidFill>
              </a:rPr>
              <a:t>SNe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V="1">
            <a:off x="6019800" y="3733800"/>
            <a:ext cx="7620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562600" y="5562600"/>
            <a:ext cx="882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err="1">
                <a:solidFill>
                  <a:srgbClr val="FF0000"/>
                </a:solidFill>
              </a:rPr>
              <a:t>SNe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Ic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3" descr="grb060218_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90600"/>
            <a:ext cx="4013200" cy="25713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55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508641"/>
            <a:ext cx="8153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3366FF"/>
                </a:solidFill>
              </a:rPr>
              <a:t>Conceived as a mission </a:t>
            </a:r>
            <a:r>
              <a:rPr lang="en-US" sz="2000" dirty="0" smtClean="0">
                <a:solidFill>
                  <a:srgbClr val="3366FF"/>
                </a:solidFill>
              </a:rPr>
              <a:t>for rapid follow</a:t>
            </a:r>
            <a:r>
              <a:rPr lang="en-US" sz="2000" dirty="0">
                <a:solidFill>
                  <a:srgbClr val="3366FF"/>
                </a:solidFill>
              </a:rPr>
              <a:t>-</a:t>
            </a:r>
            <a:r>
              <a:rPr lang="en-US" sz="2000" dirty="0" smtClean="0">
                <a:solidFill>
                  <a:srgbClr val="3366FF"/>
                </a:solidFill>
              </a:rPr>
              <a:t>up of GRBs, </a:t>
            </a:r>
            <a:r>
              <a:rPr lang="en-US" sz="2000" dirty="0">
                <a:solidFill>
                  <a:srgbClr val="3366FF"/>
                </a:solidFill>
              </a:rPr>
              <a:t>Swift has also proven to be highly flexible and responsive to allow observations of nearly every type of astronomical </a:t>
            </a:r>
            <a:r>
              <a:rPr lang="en-US" sz="2000" dirty="0" smtClean="0">
                <a:solidFill>
                  <a:srgbClr val="3366FF"/>
                </a:solidFill>
              </a:rPr>
              <a:t>object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Up to </a:t>
            </a:r>
            <a:r>
              <a:rPr lang="en-US" sz="2000" u="sng" dirty="0" smtClean="0"/>
              <a:t>75 targets </a:t>
            </a:r>
            <a:r>
              <a:rPr lang="en-US" sz="2000" dirty="0" smtClean="0"/>
              <a:t>per day, &gt;1000 observing programs per year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37DB"/>
                </a:solidFill>
              </a:rPr>
              <a:t>Autonomous response </a:t>
            </a:r>
            <a:r>
              <a:rPr lang="en-US" sz="2000" dirty="0" smtClean="0">
                <a:solidFill>
                  <a:srgbClr val="FF37DB"/>
                </a:solidFill>
              </a:rPr>
              <a:t>=&gt; observations </a:t>
            </a:r>
            <a:r>
              <a:rPr lang="en-US" sz="2000" dirty="0">
                <a:solidFill>
                  <a:srgbClr val="FF37DB"/>
                </a:solidFill>
              </a:rPr>
              <a:t>in seconds to minutes of GRBs, SGRs, flare stars, supergiant fast X-ray transients and other hard X-ray </a:t>
            </a:r>
            <a:r>
              <a:rPr lang="en-US" sz="2000" dirty="0" smtClean="0">
                <a:solidFill>
                  <a:srgbClr val="FF37DB"/>
                </a:solidFill>
              </a:rPr>
              <a:t>transients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ToOs</a:t>
            </a:r>
            <a:r>
              <a:rPr lang="en-US" sz="2000" dirty="0" smtClean="0"/>
              <a:t> response </a:t>
            </a:r>
            <a:r>
              <a:rPr lang="en-US" sz="2000" dirty="0" smtClean="0">
                <a:solidFill>
                  <a:srgbClr val="FF37DB"/>
                </a:solidFill>
              </a:rPr>
              <a:t>(on average 3 every day) </a:t>
            </a:r>
            <a:r>
              <a:rPr lang="en-US" sz="2000" dirty="0"/>
              <a:t>in as little as ten minutes, or samplings over periods of time ranging from minutes to hours, </a:t>
            </a:r>
            <a:r>
              <a:rPr lang="en-US" sz="2000" dirty="0" smtClean="0"/>
              <a:t>days </a:t>
            </a:r>
            <a:r>
              <a:rPr lang="en-US" sz="2000" dirty="0"/>
              <a:t>or </a:t>
            </a:r>
            <a:r>
              <a:rPr lang="en-US" sz="2000" dirty="0" smtClean="0"/>
              <a:t>months</a:t>
            </a:r>
            <a:endParaRPr lang="en-US" sz="2000" dirty="0"/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7620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Swift</a:t>
            </a:r>
            <a:r>
              <a:rPr lang="en-US" altLang="ja-JP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unique Time </a:t>
            </a:r>
            <a:r>
              <a:rPr lang="en-US" altLang="ja-JP" sz="2800" b="1" dirty="0">
                <a:solidFill>
                  <a:srgbClr val="FF0000"/>
                </a:solidFill>
                <a:latin typeface="Comic Sans MS"/>
                <a:cs typeface="Comic Sans MS"/>
              </a:rPr>
              <a:t>Domain Astronomy sampling and wavelength </a:t>
            </a:r>
            <a:r>
              <a:rPr lang="en-US" altLang="ja-JP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coverage</a:t>
            </a:r>
            <a:endParaRPr lang="en-US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971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676400" y="76200"/>
            <a:ext cx="52215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Evolving Observing Time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38201" y="3886200"/>
            <a:ext cx="2549526" cy="1570038"/>
            <a:chOff x="2180" y="3033"/>
            <a:chExt cx="1606" cy="989"/>
          </a:xfrm>
        </p:grpSpPr>
        <p:sp>
          <p:nvSpPr>
            <p:cNvPr id="21532" name="Rectangle 4"/>
            <p:cNvSpPr>
              <a:spLocks noChangeArrowheads="1"/>
            </p:cNvSpPr>
            <p:nvPr/>
          </p:nvSpPr>
          <p:spPr bwMode="auto">
            <a:xfrm>
              <a:off x="2340" y="3033"/>
              <a:ext cx="1446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SzPct val="200000"/>
                <a:buFont typeface="Times" charset="0"/>
                <a:buNone/>
              </a:pPr>
              <a:r>
                <a:rPr lang="en-US" dirty="0"/>
                <a:t>  </a:t>
              </a:r>
              <a:r>
                <a:rPr lang="en-US" sz="2000" dirty="0" err="1"/>
                <a:t>GRBs</a:t>
              </a:r>
              <a:endParaRPr lang="en-US" sz="2000" dirty="0"/>
            </a:p>
            <a:p>
              <a:pPr>
                <a:spcBef>
                  <a:spcPct val="20000"/>
                </a:spcBef>
                <a:buSzPct val="200000"/>
                <a:buFont typeface="Times" charset="0"/>
                <a:buNone/>
              </a:pPr>
              <a:r>
                <a:rPr lang="en-US" sz="2000" dirty="0"/>
                <a:t>  </a:t>
              </a:r>
              <a:r>
                <a:rPr lang="en-US" sz="2000" dirty="0" err="1"/>
                <a:t>TOOs</a:t>
              </a:r>
              <a:endParaRPr lang="en-US" sz="2000" dirty="0"/>
            </a:p>
            <a:p>
              <a:pPr>
                <a:spcBef>
                  <a:spcPct val="20000"/>
                </a:spcBef>
                <a:buSzPct val="200000"/>
                <a:buFont typeface="Times" charset="0"/>
                <a:buNone/>
              </a:pPr>
              <a:r>
                <a:rPr lang="en-US" sz="2000" dirty="0"/>
                <a:t>  GI </a:t>
              </a:r>
              <a:r>
                <a:rPr lang="en-US" sz="2000" dirty="0" err="1"/>
                <a:t>obs</a:t>
              </a:r>
              <a:r>
                <a:rPr lang="en-US" sz="2000" dirty="0"/>
                <a:t> &amp; Fill-ins</a:t>
              </a:r>
            </a:p>
            <a:p>
              <a:pPr>
                <a:spcBef>
                  <a:spcPct val="20000"/>
                </a:spcBef>
                <a:buSzPct val="200000"/>
                <a:buFont typeface="Times" charset="0"/>
                <a:buNone/>
              </a:pPr>
              <a:r>
                <a:rPr lang="en-US" sz="2000" dirty="0"/>
                <a:t>  SAA &amp; Calibration</a:t>
              </a:r>
            </a:p>
          </p:txBody>
        </p:sp>
        <p:sp>
          <p:nvSpPr>
            <p:cNvPr id="21533" name="Rectangle 5"/>
            <p:cNvSpPr>
              <a:spLocks noChangeArrowheads="1"/>
            </p:cNvSpPr>
            <p:nvPr/>
          </p:nvSpPr>
          <p:spPr bwMode="auto">
            <a:xfrm>
              <a:off x="2183" y="3190"/>
              <a:ext cx="114" cy="95"/>
            </a:xfrm>
            <a:prstGeom prst="rect">
              <a:avLst/>
            </a:prstGeom>
            <a:solidFill>
              <a:srgbClr val="E30202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4" name="Rectangle 6"/>
            <p:cNvSpPr>
              <a:spLocks noChangeArrowheads="1"/>
            </p:cNvSpPr>
            <p:nvPr/>
          </p:nvSpPr>
          <p:spPr bwMode="auto">
            <a:xfrm>
              <a:off x="2180" y="3400"/>
              <a:ext cx="114" cy="96"/>
            </a:xfrm>
            <a:prstGeom prst="rect">
              <a:avLst/>
            </a:prstGeom>
            <a:solidFill>
              <a:srgbClr val="3ED76E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5" name="Rectangle 7"/>
            <p:cNvSpPr>
              <a:spLocks noChangeArrowheads="1"/>
            </p:cNvSpPr>
            <p:nvPr/>
          </p:nvSpPr>
          <p:spPr bwMode="auto">
            <a:xfrm>
              <a:off x="2184" y="3608"/>
              <a:ext cx="114" cy="96"/>
            </a:xfrm>
            <a:prstGeom prst="rect">
              <a:avLst/>
            </a:prstGeom>
            <a:solidFill>
              <a:srgbClr val="0100F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6" name="Rectangle 8"/>
            <p:cNvSpPr>
              <a:spLocks noChangeArrowheads="1"/>
            </p:cNvSpPr>
            <p:nvPr/>
          </p:nvSpPr>
          <p:spPr bwMode="auto">
            <a:xfrm>
              <a:off x="2183" y="3816"/>
              <a:ext cx="114" cy="9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38"/>
          <p:cNvGrpSpPr/>
          <p:nvPr/>
        </p:nvGrpSpPr>
        <p:grpSpPr>
          <a:xfrm>
            <a:off x="3345568" y="1066800"/>
            <a:ext cx="2196818" cy="2122574"/>
            <a:chOff x="3365782" y="1340822"/>
            <a:chExt cx="2196818" cy="2122574"/>
          </a:xfrm>
        </p:grpSpPr>
        <p:pic>
          <p:nvPicPr>
            <p:cNvPr id="33" name="Picture 32" descr="SR10 obs fraction.jpg"/>
            <p:cNvPicPr>
              <a:picLocks noChangeAspect="1"/>
            </p:cNvPicPr>
            <p:nvPr/>
          </p:nvPicPr>
          <p:blipFill>
            <a:blip r:embed="rId3" cstate="print"/>
            <a:srcRect l="16793" t="17320" r="16793" b="7423"/>
            <a:stretch>
              <a:fillRect/>
            </a:stretch>
          </p:blipFill>
          <p:spPr>
            <a:xfrm>
              <a:off x="3708400" y="1943100"/>
              <a:ext cx="1549400" cy="1489550"/>
            </a:xfrm>
            <a:prstGeom prst="rect">
              <a:avLst/>
            </a:prstGeom>
          </p:spPr>
        </p:pic>
        <p:sp>
          <p:nvSpPr>
            <p:cNvPr id="21520" name="Rectangle 18"/>
            <p:cNvSpPr>
              <a:spLocks noChangeArrowheads="1"/>
            </p:cNvSpPr>
            <p:nvPr/>
          </p:nvSpPr>
          <p:spPr bwMode="auto">
            <a:xfrm>
              <a:off x="3984942" y="1340822"/>
              <a:ext cx="891858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dirty="0"/>
                <a:t>   2009</a:t>
              </a:r>
            </a:p>
          </p:txBody>
        </p:sp>
        <p:sp>
          <p:nvSpPr>
            <p:cNvPr id="21521" name="Rectangle 19"/>
            <p:cNvSpPr>
              <a:spLocks noChangeArrowheads="1"/>
            </p:cNvSpPr>
            <p:nvPr/>
          </p:nvSpPr>
          <p:spPr bwMode="auto">
            <a:xfrm>
              <a:off x="4929188" y="1852613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dirty="0"/>
                <a:t>27%</a:t>
              </a:r>
            </a:p>
          </p:txBody>
        </p:sp>
        <p:sp>
          <p:nvSpPr>
            <p:cNvPr id="21522" name="Rectangle 20"/>
            <p:cNvSpPr>
              <a:spLocks noChangeArrowheads="1"/>
            </p:cNvSpPr>
            <p:nvPr/>
          </p:nvSpPr>
          <p:spPr bwMode="auto">
            <a:xfrm>
              <a:off x="4965982" y="3124200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dirty="0"/>
                <a:t>18%</a:t>
              </a:r>
            </a:p>
          </p:txBody>
        </p:sp>
        <p:sp>
          <p:nvSpPr>
            <p:cNvPr id="21523" name="Rectangle 21"/>
            <p:cNvSpPr>
              <a:spLocks noChangeArrowheads="1"/>
            </p:cNvSpPr>
            <p:nvPr/>
          </p:nvSpPr>
          <p:spPr bwMode="auto">
            <a:xfrm>
              <a:off x="3365782" y="3089804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dirty="0"/>
                <a:t>38%</a:t>
              </a:r>
            </a:p>
          </p:txBody>
        </p:sp>
        <p:sp>
          <p:nvSpPr>
            <p:cNvPr id="21524" name="Rectangle 22"/>
            <p:cNvSpPr>
              <a:spLocks noChangeArrowheads="1"/>
            </p:cNvSpPr>
            <p:nvPr/>
          </p:nvSpPr>
          <p:spPr bwMode="auto">
            <a:xfrm>
              <a:off x="3594382" y="1828800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dirty="0"/>
                <a:t>17%</a:t>
              </a:r>
            </a:p>
          </p:txBody>
        </p:sp>
      </p:grpSp>
      <p:grpSp>
        <p:nvGrpSpPr>
          <p:cNvPr id="4" name="Group 35"/>
          <p:cNvGrpSpPr/>
          <p:nvPr/>
        </p:nvGrpSpPr>
        <p:grpSpPr>
          <a:xfrm>
            <a:off x="906886" y="1066800"/>
            <a:ext cx="2406650" cy="2503574"/>
            <a:chOff x="850900" y="1417022"/>
            <a:chExt cx="2406650" cy="2503574"/>
          </a:xfrm>
        </p:grpSpPr>
        <p:pic>
          <p:nvPicPr>
            <p:cNvPr id="32" name="Picture 31" descr="SR06 obs fraction.jpg"/>
            <p:cNvPicPr>
              <a:picLocks noChangeAspect="1"/>
            </p:cNvPicPr>
            <p:nvPr/>
          </p:nvPicPr>
          <p:blipFill>
            <a:blip r:embed="rId4" cstate="print"/>
            <a:srcRect l="20000" t="16082" r="19000" b="7423"/>
            <a:stretch>
              <a:fillRect/>
            </a:stretch>
          </p:blipFill>
          <p:spPr>
            <a:xfrm>
              <a:off x="1104900" y="1971010"/>
              <a:ext cx="1526053" cy="1546890"/>
            </a:xfrm>
            <a:prstGeom prst="rect">
              <a:avLst/>
            </a:prstGeom>
          </p:spPr>
        </p:pic>
        <p:sp>
          <p:nvSpPr>
            <p:cNvPr id="21527" name="Rectangle 11"/>
            <p:cNvSpPr>
              <a:spLocks noChangeArrowheads="1"/>
            </p:cNvSpPr>
            <p:nvPr/>
          </p:nvSpPr>
          <p:spPr bwMode="auto">
            <a:xfrm>
              <a:off x="1185863" y="1417022"/>
              <a:ext cx="1020123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dirty="0"/>
                <a:t>     2005</a:t>
              </a:r>
            </a:p>
          </p:txBody>
        </p:sp>
        <p:sp>
          <p:nvSpPr>
            <p:cNvPr id="21528" name="Rectangle 12"/>
            <p:cNvSpPr>
              <a:spLocks noChangeArrowheads="1"/>
            </p:cNvSpPr>
            <p:nvPr/>
          </p:nvSpPr>
          <p:spPr bwMode="auto">
            <a:xfrm>
              <a:off x="2438400" y="2133600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dirty="0"/>
                <a:t>46%</a:t>
              </a:r>
            </a:p>
          </p:txBody>
        </p:sp>
        <p:sp>
          <p:nvSpPr>
            <p:cNvPr id="21529" name="Rectangle 13"/>
            <p:cNvSpPr>
              <a:spLocks noChangeArrowheads="1"/>
            </p:cNvSpPr>
            <p:nvPr/>
          </p:nvSpPr>
          <p:spPr bwMode="auto">
            <a:xfrm>
              <a:off x="1752600" y="3581400"/>
              <a:ext cx="482504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dirty="0"/>
                <a:t>6%</a:t>
              </a:r>
            </a:p>
          </p:txBody>
        </p:sp>
        <p:sp>
          <p:nvSpPr>
            <p:cNvPr id="21530" name="Rectangle 14"/>
            <p:cNvSpPr>
              <a:spLocks noChangeArrowheads="1"/>
            </p:cNvSpPr>
            <p:nvPr/>
          </p:nvSpPr>
          <p:spPr bwMode="auto">
            <a:xfrm>
              <a:off x="914400" y="3411802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dirty="0"/>
                <a:t>13%</a:t>
              </a:r>
            </a:p>
          </p:txBody>
        </p:sp>
        <p:sp>
          <p:nvSpPr>
            <p:cNvPr id="21531" name="Rectangle 15"/>
            <p:cNvSpPr>
              <a:spLocks noChangeArrowheads="1"/>
            </p:cNvSpPr>
            <p:nvPr/>
          </p:nvSpPr>
          <p:spPr bwMode="auto">
            <a:xfrm>
              <a:off x="850900" y="1912938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dirty="0"/>
                <a:t>35%</a:t>
              </a:r>
            </a:p>
          </p:txBody>
        </p:sp>
        <p:sp>
          <p:nvSpPr>
            <p:cNvPr id="21525" name="Rectangle 23"/>
            <p:cNvSpPr>
              <a:spLocks noChangeArrowheads="1"/>
            </p:cNvSpPr>
            <p:nvPr/>
          </p:nvSpPr>
          <p:spPr bwMode="auto">
            <a:xfrm>
              <a:off x="3073400" y="3062288"/>
              <a:ext cx="184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5923386" y="1066800"/>
            <a:ext cx="2458614" cy="2110523"/>
            <a:chOff x="5867400" y="1340822"/>
            <a:chExt cx="2458614" cy="2110523"/>
          </a:xfrm>
        </p:grpSpPr>
        <p:sp>
          <p:nvSpPr>
            <p:cNvPr id="21514" name="Rectangle 26"/>
            <p:cNvSpPr>
              <a:spLocks noChangeArrowheads="1"/>
            </p:cNvSpPr>
            <p:nvPr/>
          </p:nvSpPr>
          <p:spPr bwMode="auto">
            <a:xfrm>
              <a:off x="6481622" y="1340822"/>
              <a:ext cx="955991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dirty="0"/>
                <a:t>    2012</a:t>
              </a:r>
            </a:p>
          </p:txBody>
        </p:sp>
        <p:pic>
          <p:nvPicPr>
            <p:cNvPr id="37" name="Picture 36" descr="SR12 obs fraction.jpg"/>
            <p:cNvPicPr>
              <a:picLocks noChangeAspect="1"/>
            </p:cNvPicPr>
            <p:nvPr/>
          </p:nvPicPr>
          <p:blipFill>
            <a:blip r:embed="rId5" cstate="print"/>
            <a:srcRect l="7660" t="8308" r="7660" b="2769"/>
            <a:stretch>
              <a:fillRect/>
            </a:stretch>
          </p:blipFill>
          <p:spPr>
            <a:xfrm>
              <a:off x="6172200" y="1889875"/>
              <a:ext cx="1612783" cy="1561470"/>
            </a:xfrm>
            <a:prstGeom prst="rect">
              <a:avLst/>
            </a:prstGeom>
          </p:spPr>
        </p:pic>
        <p:sp>
          <p:nvSpPr>
            <p:cNvPr id="21515" name="Rectangle 27"/>
            <p:cNvSpPr>
              <a:spLocks noChangeArrowheads="1"/>
            </p:cNvSpPr>
            <p:nvPr/>
          </p:nvSpPr>
          <p:spPr bwMode="auto">
            <a:xfrm>
              <a:off x="7361096" y="1752600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dirty="0"/>
                <a:t>17%</a:t>
              </a:r>
            </a:p>
          </p:txBody>
        </p:sp>
        <p:sp>
          <p:nvSpPr>
            <p:cNvPr id="21516" name="Rectangle 28"/>
            <p:cNvSpPr>
              <a:spLocks noChangeArrowheads="1"/>
            </p:cNvSpPr>
            <p:nvPr/>
          </p:nvSpPr>
          <p:spPr bwMode="auto">
            <a:xfrm>
              <a:off x="7729396" y="2819400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dirty="0"/>
                <a:t>30%</a:t>
              </a:r>
            </a:p>
          </p:txBody>
        </p:sp>
        <p:sp>
          <p:nvSpPr>
            <p:cNvPr id="21517" name="Rectangle 29"/>
            <p:cNvSpPr>
              <a:spLocks noChangeArrowheads="1"/>
            </p:cNvSpPr>
            <p:nvPr/>
          </p:nvSpPr>
          <p:spPr bwMode="auto">
            <a:xfrm>
              <a:off x="5867400" y="3057525"/>
              <a:ext cx="59661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dirty="0"/>
                <a:t>35%</a:t>
              </a:r>
            </a:p>
          </p:txBody>
        </p:sp>
        <p:sp>
          <p:nvSpPr>
            <p:cNvPr id="21518" name="Rectangle 30"/>
            <p:cNvSpPr>
              <a:spLocks noChangeArrowheads="1"/>
            </p:cNvSpPr>
            <p:nvPr/>
          </p:nvSpPr>
          <p:spPr bwMode="auto">
            <a:xfrm>
              <a:off x="6099034" y="1825625"/>
              <a:ext cx="5905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/>
                <a:t>18%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4178299" y="3467100"/>
            <a:ext cx="4896737" cy="3315732"/>
            <a:chOff x="4178299" y="3389868"/>
            <a:chExt cx="4896737" cy="3315732"/>
          </a:xfrm>
        </p:grpSpPr>
        <p:cxnSp>
          <p:nvCxnSpPr>
            <p:cNvPr id="46" name="Straight Arrow Connector 45"/>
            <p:cNvCxnSpPr/>
            <p:nvPr/>
          </p:nvCxnSpPr>
          <p:spPr>
            <a:xfrm rot="10800000">
              <a:off x="7734300" y="461910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8034867" y="4434413"/>
              <a:ext cx="1040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 per day</a:t>
              </a:r>
            </a:p>
          </p:txBody>
        </p:sp>
        <p:pic>
          <p:nvPicPr>
            <p:cNvPr id="45" name="Picture 44" descr="TOO_Plot.pd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8299" y="3504168"/>
              <a:ext cx="3535323" cy="3201432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67200" y="3389868"/>
              <a:ext cx="38908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TOO Approved Requests per 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112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sses_of_Transients_wMagnetars_Wh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550" y="0"/>
            <a:ext cx="74549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8400" y="4038600"/>
            <a:ext cx="17526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0" y="3962400"/>
            <a:ext cx="3810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95</a:t>
            </a:r>
            <a:endParaRPr lang="en-GB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2480846"/>
            <a:ext cx="533400" cy="338554"/>
          </a:xfrm>
          <a:prstGeom prst="rect">
            <a:avLst/>
          </a:prstGeom>
          <a:solidFill>
            <a:srgbClr val="58D244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965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686908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997" y="412890"/>
            <a:ext cx="100540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3985" y="412890"/>
            <a:ext cx="127871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Duration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73290"/>
            <a:ext cx="91440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lvl="1">
              <a:tabLst>
                <a:tab pos="6350000" algn="l"/>
              </a:tabLst>
            </a:pPr>
            <a:r>
              <a:rPr lang="en-US" dirty="0" smtClean="0"/>
              <a:t>TGF	</a:t>
            </a:r>
            <a:r>
              <a:rPr lang="en-US" dirty="0" err="1" smtClean="0"/>
              <a:t>msec</a:t>
            </a:r>
            <a:endParaRPr lang="en-US" dirty="0" smtClean="0"/>
          </a:p>
          <a:p>
            <a:pPr marL="292100" lvl="1">
              <a:tabLst>
                <a:tab pos="6350000" algn="l"/>
              </a:tabLst>
            </a:pPr>
            <a:endParaRPr lang="en-US" dirty="0" smtClean="0"/>
          </a:p>
          <a:p>
            <a:pPr marL="292100" lvl="1">
              <a:tabLst>
                <a:tab pos="6350000" algn="l"/>
              </a:tabLst>
            </a:pPr>
            <a:r>
              <a:rPr lang="en-US" dirty="0" smtClean="0"/>
              <a:t>GRB	</a:t>
            </a:r>
            <a:r>
              <a:rPr lang="en-US" dirty="0" err="1" smtClean="0"/>
              <a:t>msec</a:t>
            </a:r>
            <a:r>
              <a:rPr lang="en-US" dirty="0" smtClean="0"/>
              <a:t> - </a:t>
            </a:r>
            <a:r>
              <a:rPr lang="en-US" dirty="0" err="1" smtClean="0"/>
              <a:t>mins</a:t>
            </a:r>
            <a:endParaRPr lang="en-US" dirty="0" smtClean="0"/>
          </a:p>
          <a:p>
            <a:pPr marL="292100" lvl="1">
              <a:tabLst>
                <a:tab pos="6350000" algn="l"/>
              </a:tabLst>
            </a:pPr>
            <a:endParaRPr lang="en-US" dirty="0" smtClean="0"/>
          </a:p>
          <a:p>
            <a:pPr marL="292100" lvl="1">
              <a:tabLst>
                <a:tab pos="6350000" algn="l"/>
              </a:tabLst>
            </a:pPr>
            <a:r>
              <a:rPr lang="en-US" dirty="0" smtClean="0"/>
              <a:t>SGR	</a:t>
            </a:r>
            <a:r>
              <a:rPr lang="en-US" dirty="0" err="1" smtClean="0"/>
              <a:t>msec</a:t>
            </a:r>
            <a:r>
              <a:rPr lang="en-US" dirty="0" smtClean="0"/>
              <a:t> - sec</a:t>
            </a:r>
          </a:p>
          <a:p>
            <a:pPr marL="292100" lvl="1">
              <a:tabLst>
                <a:tab pos="6350000" algn="l"/>
              </a:tabLst>
            </a:pPr>
            <a:endParaRPr lang="en-US" dirty="0" smtClean="0"/>
          </a:p>
          <a:p>
            <a:pPr marL="292100" lvl="1">
              <a:tabLst>
                <a:tab pos="6350000" algn="l"/>
              </a:tabLst>
            </a:pPr>
            <a:r>
              <a:rPr lang="en-US" dirty="0" smtClean="0"/>
              <a:t>TDE	day - yrs</a:t>
            </a:r>
          </a:p>
          <a:p>
            <a:pPr marL="292100" lvl="1">
              <a:tabLst>
                <a:tab pos="6350000" algn="l"/>
              </a:tabLst>
            </a:pPr>
            <a:endParaRPr lang="en-US" dirty="0" smtClean="0"/>
          </a:p>
          <a:p>
            <a:pPr marL="292100" lvl="1">
              <a:tabLst>
                <a:tab pos="6350000" algn="l"/>
              </a:tabLst>
            </a:pPr>
            <a:r>
              <a:rPr lang="en-US" dirty="0" smtClean="0"/>
              <a:t>solar flare	</a:t>
            </a:r>
            <a:r>
              <a:rPr lang="en-US" dirty="0" err="1" smtClean="0"/>
              <a:t>mins</a:t>
            </a:r>
            <a:endParaRPr lang="en-US" dirty="0" smtClean="0"/>
          </a:p>
          <a:p>
            <a:pPr marL="292100" lvl="1">
              <a:tabLst>
                <a:tab pos="6350000" algn="l"/>
              </a:tabLst>
            </a:pPr>
            <a:endParaRPr lang="en-US" dirty="0" smtClean="0"/>
          </a:p>
          <a:p>
            <a:pPr marL="292100" lvl="1">
              <a:tabLst>
                <a:tab pos="6350000" algn="l"/>
              </a:tabLst>
            </a:pPr>
            <a:r>
              <a:rPr lang="en-US" dirty="0" smtClean="0"/>
              <a:t>supernova/nova	</a:t>
            </a:r>
            <a:r>
              <a:rPr lang="en-US" dirty="0" err="1" smtClean="0"/>
              <a:t>mins</a:t>
            </a:r>
            <a:r>
              <a:rPr lang="en-US" dirty="0" smtClean="0"/>
              <a:t> - yrs</a:t>
            </a:r>
          </a:p>
          <a:p>
            <a:pPr marL="292100" lvl="1">
              <a:tabLst>
                <a:tab pos="6350000" algn="l"/>
              </a:tabLst>
            </a:pPr>
            <a:endParaRPr lang="en-US" dirty="0" smtClean="0"/>
          </a:p>
          <a:p>
            <a:pPr marL="292100" lvl="1">
              <a:tabLst>
                <a:tab pos="6350000" algn="l"/>
              </a:tabLst>
            </a:pPr>
            <a:r>
              <a:rPr lang="en-US" dirty="0" smtClean="0"/>
              <a:t>accreting BH / NS	</a:t>
            </a:r>
            <a:r>
              <a:rPr lang="en-US" dirty="0" err="1" smtClean="0"/>
              <a:t>secs</a:t>
            </a:r>
            <a:r>
              <a:rPr lang="en-US" dirty="0" smtClean="0"/>
              <a:t> - days variable</a:t>
            </a:r>
          </a:p>
          <a:p>
            <a:pPr marL="292100" lvl="1">
              <a:tabLst>
                <a:tab pos="6350000" algn="l"/>
              </a:tabLst>
            </a:pPr>
            <a:endParaRPr lang="en-US" dirty="0" smtClean="0"/>
          </a:p>
          <a:p>
            <a:pPr marL="292100" lvl="1">
              <a:tabLst>
                <a:tab pos="6350000" algn="l"/>
              </a:tabLst>
            </a:pPr>
            <a:r>
              <a:rPr lang="en-US" dirty="0" smtClean="0"/>
              <a:t>AGN	hrs - days variable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52400" y="946290"/>
            <a:ext cx="8763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84390"/>
            <a:ext cx="990600" cy="9906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6900" y="1663700"/>
            <a:ext cx="1187676" cy="88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225" y="3886200"/>
            <a:ext cx="1215775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5333999"/>
            <a:ext cx="1219200" cy="801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550" y="6031912"/>
            <a:ext cx="1035050" cy="775288"/>
          </a:xfrm>
          <a:prstGeom prst="rect">
            <a:avLst/>
          </a:prstGeom>
        </p:spPr>
      </p:pic>
      <p:pic>
        <p:nvPicPr>
          <p:cNvPr id="12" name="Picture 11" descr="TDE single panel.tif"/>
          <p:cNvPicPr>
            <a:picLocks noChangeAspect="1"/>
          </p:cNvPicPr>
          <p:nvPr/>
        </p:nvPicPr>
        <p:blipFill>
          <a:blip r:embed="rId7"/>
          <a:srcRect l="2813" t="20000" r="16875"/>
          <a:stretch>
            <a:fillRect/>
          </a:stretch>
        </p:blipFill>
        <p:spPr>
          <a:xfrm>
            <a:off x="2022476" y="3048001"/>
            <a:ext cx="1407140" cy="788428"/>
          </a:xfrm>
          <a:prstGeom prst="rect">
            <a:avLst/>
          </a:prstGeom>
        </p:spPr>
      </p:pic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3970894" y="0"/>
            <a:ext cx="12022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" pitchFamily="-1" charset="0"/>
                <a:ea typeface="Times" pitchFamily="-1" charset="0"/>
                <a:cs typeface="Times" pitchFamily="-1" charset="0"/>
              </a:rPr>
              <a:t>Time</a:t>
            </a:r>
            <a:endParaRPr lang="en-US" sz="3600" b="1" dirty="0">
              <a:solidFill>
                <a:srgbClr val="FF0000"/>
              </a:solidFill>
              <a:latin typeface="Times" pitchFamily="-1" charset="0"/>
              <a:ea typeface="Times" pitchFamily="-1" charset="0"/>
              <a:cs typeface="Times" pitchFamily="-1" charset="0"/>
            </a:endParaRPr>
          </a:p>
        </p:txBody>
      </p:sp>
      <p:pic>
        <p:nvPicPr>
          <p:cNvPr id="15" name="Picture 14" descr="Magnetar screen shot.jpg"/>
          <p:cNvPicPr>
            <a:picLocks noChangeAspect="1"/>
          </p:cNvPicPr>
          <p:nvPr/>
        </p:nvPicPr>
        <p:blipFill>
          <a:blip r:embed="rId8"/>
          <a:srcRect l="32516" t="38769" r="32516" b="27692"/>
          <a:stretch>
            <a:fillRect/>
          </a:stretch>
        </p:blipFill>
        <p:spPr>
          <a:xfrm>
            <a:off x="4419600" y="2362200"/>
            <a:ext cx="1214857" cy="9774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4477605"/>
            <a:ext cx="787400" cy="9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6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host_spe_9705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75212"/>
            <a:ext cx="3646487" cy="23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31787" y="0"/>
            <a:ext cx="8964613" cy="7921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GRB970228: 1</a:t>
            </a:r>
            <a:r>
              <a:rPr lang="en-US" baseline="30000" dirty="0">
                <a:solidFill>
                  <a:srgbClr val="FF0000"/>
                </a:solidFill>
              </a:rPr>
              <a:t>st </a:t>
            </a:r>
            <a:r>
              <a:rPr lang="en-US" dirty="0">
                <a:solidFill>
                  <a:srgbClr val="FF0000"/>
                </a:solidFill>
              </a:rPr>
              <a:t>X-ray and Optical afterglow</a:t>
            </a:r>
            <a:r>
              <a:rPr lang="en-US" dirty="0"/>
              <a:t>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3733800" cy="3167062"/>
          </a:xfrm>
        </p:spPr>
        <p:txBody>
          <a:bodyPr/>
          <a:lstStyle/>
          <a:p>
            <a:r>
              <a:rPr lang="en-US" sz="2000" dirty="0"/>
              <a:t>Fast follow up with the BeppoSAX-NFIs (8hr) led to the discovery of a bright unknown X-ray source.</a:t>
            </a:r>
          </a:p>
          <a:p>
            <a:r>
              <a:rPr lang="en-US" sz="2000" dirty="0"/>
              <a:t>A second pointing 3 days after showed that source had faded.</a:t>
            </a:r>
          </a:p>
        </p:txBody>
      </p:sp>
      <p:pic>
        <p:nvPicPr>
          <p:cNvPr id="91140" name="Picture 4" descr="gb970228_im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017588"/>
            <a:ext cx="5727700" cy="3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-23813" y="3284538"/>
            <a:ext cx="3529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buClr>
                <a:srgbClr val="FFFF00"/>
              </a:buClr>
            </a:pPr>
            <a:r>
              <a:rPr lang="en-US" sz="1400">
                <a:solidFill>
                  <a:srgbClr val="FF0000"/>
                </a:solidFill>
              </a:rPr>
              <a:t>(Costa, et al., 1997)</a:t>
            </a:r>
          </a:p>
        </p:txBody>
      </p:sp>
      <p:pic>
        <p:nvPicPr>
          <p:cNvPr id="91143" name="Picture 7" descr="gb970228_o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4114800"/>
            <a:ext cx="4572000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685800" y="26670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sz="24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4565650" y="6527800"/>
            <a:ext cx="2368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FFFF00"/>
              </a:buClr>
            </a:pPr>
            <a:r>
              <a:rPr lang="en-US" sz="1400" dirty="0">
                <a:solidFill>
                  <a:srgbClr val="FF0000"/>
                </a:solidFill>
              </a:rPr>
              <a:t>(Van </a:t>
            </a:r>
            <a:r>
              <a:rPr lang="en-US" sz="1400" dirty="0" err="1">
                <a:solidFill>
                  <a:srgbClr val="FF0000"/>
                </a:solidFill>
              </a:rPr>
              <a:t>Paradijs</a:t>
            </a:r>
            <a:r>
              <a:rPr lang="en-US" sz="1400" dirty="0">
                <a:solidFill>
                  <a:srgbClr val="FF0000"/>
                </a:solidFill>
              </a:rPr>
              <a:t>, et al., 1997)</a:t>
            </a:r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3128963" y="3935413"/>
            <a:ext cx="3662362" cy="1627187"/>
            <a:chOff x="1680" y="3216"/>
            <a:chExt cx="2307" cy="768"/>
          </a:xfrm>
        </p:grpSpPr>
        <p:sp>
          <p:nvSpPr>
            <p:cNvPr id="91147" name="Rectangle 11"/>
            <p:cNvSpPr>
              <a:spLocks noChangeArrowheads="1"/>
            </p:cNvSpPr>
            <p:nvPr/>
          </p:nvSpPr>
          <p:spPr bwMode="auto">
            <a:xfrm>
              <a:off x="1680" y="3216"/>
              <a:ext cx="2256" cy="768"/>
            </a:xfrm>
            <a:prstGeom prst="rect">
              <a:avLst/>
            </a:prstGeom>
            <a:solidFill>
              <a:srgbClr val="74A680"/>
            </a:solidFill>
            <a:ln w="12700">
              <a:miter lim="800000"/>
              <a:headEnd type="none" w="sm" len="sm"/>
              <a:tailEnd type="none" w="sm" len="sm"/>
            </a:ln>
            <a:effectLst/>
            <a:scene3d>
              <a:camera prst="legacyPerspectiveBottom">
                <a:rot lat="1200000" lon="0" rev="0"/>
              </a:camera>
              <a:lightRig rig="legacyFlat3" dir="l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FF99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GB"/>
            </a:p>
          </p:txBody>
        </p:sp>
        <p:sp>
          <p:nvSpPr>
            <p:cNvPr id="91148" name="Text Box 12"/>
            <p:cNvSpPr txBox="1">
              <a:spLocks noChangeArrowheads="1"/>
            </p:cNvSpPr>
            <p:nvPr/>
          </p:nvSpPr>
          <p:spPr bwMode="auto">
            <a:xfrm>
              <a:off x="1680" y="3216"/>
              <a:ext cx="2307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rgbClr val="003F5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GRBs have:</a:t>
              </a:r>
            </a:p>
            <a:p>
              <a:pPr eaLnBrk="0" hangingPunct="0"/>
              <a:r>
                <a:rPr lang="en-US" sz="2000" b="1" dirty="0">
                  <a:solidFill>
                    <a:srgbClr val="003F5E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X-ray afterglows</a:t>
              </a:r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 &gt; 90%</a:t>
              </a:r>
            </a:p>
            <a:p>
              <a:pPr eaLnBrk="0" hangingPunct="0"/>
              <a:r>
                <a:rPr lang="en-US" sz="2000" b="1" dirty="0">
                  <a:solidFill>
                    <a:srgbClr val="8A21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Optical afterglows</a:t>
              </a:r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 ~ 60-70%</a:t>
              </a:r>
            </a:p>
            <a:p>
              <a:pPr eaLnBrk="0" hangingPunct="0"/>
              <a:r>
                <a:rPr lang="en-US" sz="2000" b="1" dirty="0">
                  <a:solidFill>
                    <a:srgbClr val="CC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Radio afterglows</a:t>
              </a:r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 ~ 35% - 40%</a:t>
              </a:r>
              <a:endParaRPr lang="en-US" sz="2000" dirty="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9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997" y="412890"/>
            <a:ext cx="100540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412890"/>
            <a:ext cx="256993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Source   -  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73290"/>
            <a:ext cx="89916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lvl="1">
              <a:tabLst>
                <a:tab pos="6286500" algn="l"/>
              </a:tabLst>
            </a:pPr>
            <a:r>
              <a:rPr lang="en-US" dirty="0" smtClean="0"/>
              <a:t>TGF	E field   -  10</a:t>
            </a:r>
            <a:r>
              <a:rPr lang="en-US" baseline="30000" dirty="0" smtClean="0"/>
              <a:t>10</a:t>
            </a:r>
            <a:r>
              <a:rPr lang="en-US" dirty="0" smtClean="0"/>
              <a:t> erg</a:t>
            </a:r>
          </a:p>
          <a:p>
            <a:pPr marL="292100" lvl="1">
              <a:tabLst>
                <a:tab pos="6286500" algn="l"/>
              </a:tabLst>
            </a:pPr>
            <a:endParaRPr lang="en-US" dirty="0" smtClean="0"/>
          </a:p>
          <a:p>
            <a:pPr marL="292100" lvl="1">
              <a:tabLst>
                <a:tab pos="6286500" algn="l"/>
              </a:tabLst>
            </a:pPr>
            <a:r>
              <a:rPr lang="en-US" dirty="0" smtClean="0"/>
              <a:t>GRB	gravity  -  10</a:t>
            </a:r>
            <a:r>
              <a:rPr lang="en-US" baseline="30000" dirty="0" smtClean="0"/>
              <a:t>51</a:t>
            </a:r>
            <a:r>
              <a:rPr lang="en-US" dirty="0" smtClean="0"/>
              <a:t> erg</a:t>
            </a:r>
          </a:p>
          <a:p>
            <a:pPr marL="292100" lvl="1">
              <a:tabLst>
                <a:tab pos="6286500" algn="l"/>
              </a:tabLst>
            </a:pPr>
            <a:endParaRPr lang="en-US" dirty="0" smtClean="0"/>
          </a:p>
          <a:p>
            <a:pPr marL="292100" lvl="1">
              <a:tabLst>
                <a:tab pos="6286500" algn="l"/>
              </a:tabLst>
            </a:pPr>
            <a:r>
              <a:rPr lang="en-US" dirty="0" smtClean="0"/>
              <a:t>SGR	B field   -  10</a:t>
            </a:r>
            <a:r>
              <a:rPr lang="en-US" baseline="30000" dirty="0" smtClean="0"/>
              <a:t>44</a:t>
            </a:r>
            <a:r>
              <a:rPr lang="en-US" dirty="0" smtClean="0"/>
              <a:t> erg</a:t>
            </a:r>
          </a:p>
          <a:p>
            <a:pPr marL="292100" lvl="1">
              <a:tabLst>
                <a:tab pos="6286500" algn="l"/>
              </a:tabLst>
            </a:pPr>
            <a:endParaRPr lang="en-US" dirty="0" smtClean="0"/>
          </a:p>
          <a:p>
            <a:pPr marL="292100" lvl="1">
              <a:tabLst>
                <a:tab pos="6286500" algn="l"/>
              </a:tabLst>
            </a:pPr>
            <a:r>
              <a:rPr lang="en-US" dirty="0" smtClean="0"/>
              <a:t>TDE	gravity  -  10</a:t>
            </a:r>
            <a:r>
              <a:rPr lang="en-US" baseline="30000" dirty="0" smtClean="0"/>
              <a:t>52</a:t>
            </a:r>
            <a:r>
              <a:rPr lang="en-US" dirty="0" smtClean="0"/>
              <a:t> erg</a:t>
            </a:r>
          </a:p>
          <a:p>
            <a:pPr marL="292100" lvl="1">
              <a:tabLst>
                <a:tab pos="6286500" algn="l"/>
              </a:tabLst>
            </a:pPr>
            <a:endParaRPr lang="en-US" dirty="0" smtClean="0"/>
          </a:p>
          <a:p>
            <a:pPr marL="292100" lvl="1">
              <a:tabLst>
                <a:tab pos="6286500" algn="l"/>
              </a:tabLst>
            </a:pPr>
            <a:r>
              <a:rPr lang="en-US" dirty="0" smtClean="0"/>
              <a:t>solar flare	B field  -  10</a:t>
            </a:r>
            <a:r>
              <a:rPr lang="en-US" baseline="30000" dirty="0" smtClean="0"/>
              <a:t>32</a:t>
            </a:r>
            <a:r>
              <a:rPr lang="en-US" dirty="0" smtClean="0"/>
              <a:t> erg</a:t>
            </a:r>
          </a:p>
          <a:p>
            <a:pPr marL="292100" lvl="1">
              <a:tabLst>
                <a:tab pos="6286500" algn="l"/>
              </a:tabLst>
            </a:pPr>
            <a:endParaRPr lang="en-US" dirty="0" smtClean="0"/>
          </a:p>
          <a:p>
            <a:pPr marL="292100" lvl="1">
              <a:tabLst>
                <a:tab pos="6286500" algn="l"/>
              </a:tabLst>
            </a:pPr>
            <a:r>
              <a:rPr lang="en-US" dirty="0" smtClean="0"/>
              <a:t>supernova/nova	nuclear  -  10</a:t>
            </a:r>
            <a:r>
              <a:rPr lang="en-US" baseline="30000" dirty="0" smtClean="0"/>
              <a:t>49</a:t>
            </a:r>
            <a:r>
              <a:rPr lang="en-US" dirty="0" smtClean="0"/>
              <a:t> erg</a:t>
            </a:r>
          </a:p>
          <a:p>
            <a:pPr marL="292100" lvl="1">
              <a:tabLst>
                <a:tab pos="6286500" algn="l"/>
              </a:tabLst>
            </a:pPr>
            <a:endParaRPr lang="en-US" dirty="0" smtClean="0"/>
          </a:p>
          <a:p>
            <a:pPr marL="292100" lvl="1">
              <a:tabLst>
                <a:tab pos="6286500" algn="l"/>
              </a:tabLst>
            </a:pPr>
            <a:r>
              <a:rPr lang="en-US" dirty="0" smtClean="0"/>
              <a:t>accreting BH / NS	gravity  -  10</a:t>
            </a:r>
            <a:r>
              <a:rPr lang="en-US" baseline="30000" dirty="0" smtClean="0"/>
              <a:t>36</a:t>
            </a:r>
            <a:r>
              <a:rPr lang="en-US" dirty="0" smtClean="0"/>
              <a:t> erg/</a:t>
            </a:r>
            <a:r>
              <a:rPr lang="en-US" dirty="0" err="1" smtClean="0"/>
              <a:t>s</a:t>
            </a:r>
            <a:endParaRPr lang="en-US" dirty="0" smtClean="0"/>
          </a:p>
          <a:p>
            <a:pPr marL="292100" lvl="1">
              <a:tabLst>
                <a:tab pos="6286500" algn="l"/>
              </a:tabLst>
            </a:pPr>
            <a:endParaRPr lang="en-US" dirty="0" smtClean="0"/>
          </a:p>
          <a:p>
            <a:pPr marL="292100" lvl="1">
              <a:tabLst>
                <a:tab pos="6286500" algn="l"/>
              </a:tabLst>
            </a:pPr>
            <a:r>
              <a:rPr lang="en-US" dirty="0" smtClean="0"/>
              <a:t>AGN	gravity  -  10</a:t>
            </a:r>
            <a:r>
              <a:rPr lang="en-US" baseline="30000" dirty="0" smtClean="0"/>
              <a:t>43</a:t>
            </a:r>
            <a:r>
              <a:rPr lang="en-US" dirty="0" smtClean="0"/>
              <a:t> erg/</a:t>
            </a:r>
            <a:r>
              <a:rPr lang="en-US" dirty="0" err="1" smtClean="0"/>
              <a:t>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52400" y="946290"/>
            <a:ext cx="8763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84390"/>
            <a:ext cx="990600" cy="9906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6900" y="1663700"/>
            <a:ext cx="1187676" cy="88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225" y="3886200"/>
            <a:ext cx="1215775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5333999"/>
            <a:ext cx="1219200" cy="801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550" y="6031912"/>
            <a:ext cx="1035050" cy="775288"/>
          </a:xfrm>
          <a:prstGeom prst="rect">
            <a:avLst/>
          </a:prstGeom>
        </p:spPr>
      </p:pic>
      <p:pic>
        <p:nvPicPr>
          <p:cNvPr id="12" name="Picture 11" descr="TDE single panel.tif"/>
          <p:cNvPicPr>
            <a:picLocks noChangeAspect="1"/>
          </p:cNvPicPr>
          <p:nvPr/>
        </p:nvPicPr>
        <p:blipFill>
          <a:blip r:embed="rId7"/>
          <a:srcRect l="2813" t="20000" r="16875"/>
          <a:stretch>
            <a:fillRect/>
          </a:stretch>
        </p:blipFill>
        <p:spPr>
          <a:xfrm>
            <a:off x="2022476" y="3048001"/>
            <a:ext cx="1407140" cy="788428"/>
          </a:xfrm>
          <a:prstGeom prst="rect">
            <a:avLst/>
          </a:prstGeom>
        </p:spPr>
      </p:pic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3761589" y="0"/>
            <a:ext cx="16208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" pitchFamily="-1" charset="0"/>
                <a:ea typeface="Times" pitchFamily="-1" charset="0"/>
                <a:cs typeface="Times" pitchFamily="-1" charset="0"/>
              </a:rPr>
              <a:t>Energy</a:t>
            </a:r>
            <a:endParaRPr lang="en-US" sz="3600" b="1" dirty="0">
              <a:solidFill>
                <a:srgbClr val="FF0000"/>
              </a:solidFill>
              <a:latin typeface="Times" pitchFamily="-1" charset="0"/>
              <a:ea typeface="Times" pitchFamily="-1" charset="0"/>
              <a:cs typeface="Times" pitchFamily="-1" charset="0"/>
            </a:endParaRPr>
          </a:p>
        </p:txBody>
      </p:sp>
      <p:pic>
        <p:nvPicPr>
          <p:cNvPr id="15" name="Picture 14" descr="Magnetar screen shot.jpg"/>
          <p:cNvPicPr>
            <a:picLocks noChangeAspect="1"/>
          </p:cNvPicPr>
          <p:nvPr/>
        </p:nvPicPr>
        <p:blipFill>
          <a:blip r:embed="rId8"/>
          <a:srcRect l="32516" t="38769" r="32516" b="27692"/>
          <a:stretch>
            <a:fillRect/>
          </a:stretch>
        </p:blipFill>
        <p:spPr>
          <a:xfrm>
            <a:off x="4419600" y="2362200"/>
            <a:ext cx="1214857" cy="9774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4477605"/>
            <a:ext cx="787400" cy="9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3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fig1_lowres.pdf"/>
          <p:cNvPicPr>
            <a:picLocks noChangeAspect="1"/>
          </p:cNvPicPr>
          <p:nvPr/>
        </p:nvPicPr>
        <p:blipFill>
          <a:blip r:embed="rId2"/>
          <a:srcRect t="50973"/>
          <a:stretch>
            <a:fillRect/>
          </a:stretch>
        </p:blipFill>
        <p:spPr>
          <a:xfrm>
            <a:off x="4648200" y="1143000"/>
            <a:ext cx="3613150" cy="2943212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60550" y="120650"/>
            <a:ext cx="537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SN 2008D Shock Breakout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1000" y="4505742"/>
            <a:ext cx="5715000" cy="2185214"/>
          </a:xfrm>
          <a:prstGeom prst="rect">
            <a:avLst/>
          </a:prstGeom>
          <a:solidFill>
            <a:srgbClr val="BBE3E0"/>
          </a:solidFill>
          <a:ln w="38100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400" dirty="0" smtClean="0"/>
          </a:p>
          <a:p>
            <a:r>
              <a:rPr lang="en-US" dirty="0" smtClean="0"/>
              <a:t>  XRT narrow-field monitoring </a:t>
            </a:r>
            <a:r>
              <a:rPr lang="en-US" dirty="0"/>
              <a:t>of</a:t>
            </a:r>
            <a:r>
              <a:rPr lang="en-US" dirty="0" smtClean="0"/>
              <a:t> SN 2007y</a:t>
            </a:r>
          </a:p>
          <a:p>
            <a:endParaRPr lang="en-US" sz="1800" dirty="0" smtClean="0"/>
          </a:p>
          <a:p>
            <a:r>
              <a:rPr lang="en-US" dirty="0" smtClean="0"/>
              <a:t>  Luminous X-ray outburst from SN 2008D</a:t>
            </a:r>
          </a:p>
          <a:p>
            <a:endParaRPr lang="en-US" sz="1800" dirty="0" smtClean="0"/>
          </a:p>
          <a:p>
            <a:r>
              <a:rPr lang="en-US" dirty="0" smtClean="0"/>
              <a:t>  Shock breakout.  May occur for all </a:t>
            </a:r>
            <a:r>
              <a:rPr lang="en-US" dirty="0" err="1" smtClean="0"/>
              <a:t>SNe</a:t>
            </a:r>
            <a:endParaRPr lang="en-US" dirty="0" smtClean="0"/>
          </a:p>
          <a:p>
            <a:endParaRPr lang="en-US" sz="1200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162800" y="4267200"/>
            <a:ext cx="1548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Soderberg</a:t>
            </a:r>
            <a:r>
              <a:rPr lang="en-US" sz="1800" dirty="0" smtClean="0"/>
              <a:t>+ 08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4343400" y="1143000"/>
            <a:ext cx="228600" cy="3200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077200" y="1143000"/>
            <a:ext cx="228600" cy="3200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14800" y="1066800"/>
            <a:ext cx="228600" cy="3200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04800" y="1066800"/>
            <a:ext cx="228600" cy="3200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419600" y="4114800"/>
            <a:ext cx="3810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04800" y="889000"/>
            <a:ext cx="3810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0500" y="990600"/>
            <a:ext cx="762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553200" y="1447800"/>
            <a:ext cx="1284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9 Jan 2008</a:t>
            </a:r>
          </a:p>
        </p:txBody>
      </p:sp>
      <p:pic>
        <p:nvPicPr>
          <p:cNvPr id="21" name="Picture 20" descr="fig1_lowres.pdf"/>
          <p:cNvPicPr>
            <a:picLocks noChangeAspect="1"/>
          </p:cNvPicPr>
          <p:nvPr/>
        </p:nvPicPr>
        <p:blipFill>
          <a:blip r:embed="rId2"/>
          <a:srcRect b="48850"/>
          <a:stretch>
            <a:fillRect/>
          </a:stretch>
        </p:blipFill>
        <p:spPr>
          <a:xfrm>
            <a:off x="1066800" y="1066800"/>
            <a:ext cx="3613150" cy="30706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62046" y="5791200"/>
            <a:ext cx="2153354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Power source:</a:t>
            </a:r>
          </a:p>
          <a:p>
            <a:r>
              <a:rPr lang="en-US" dirty="0" smtClean="0"/>
              <a:t>Gravity + E&amp;M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8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9800" y="115669"/>
            <a:ext cx="6502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Swift</a:t>
            </a:r>
            <a:r>
              <a:rPr lang="en-US" sz="3600" b="1" dirty="0" smtClean="0">
                <a:solidFill>
                  <a:srgbClr val="FF0000"/>
                </a:solidFill>
              </a:rPr>
              <a:t> Transient  -   </a:t>
            </a:r>
            <a:r>
              <a:rPr lang="en-US" sz="3600" b="1" dirty="0" err="1" smtClean="0">
                <a:solidFill>
                  <a:srgbClr val="FF0000"/>
                </a:solidFill>
              </a:rPr>
              <a:t>Sw</a:t>
            </a:r>
            <a:r>
              <a:rPr lang="en-US" sz="3600" b="1" dirty="0" smtClean="0">
                <a:solidFill>
                  <a:srgbClr val="FF0000"/>
                </a:solidFill>
              </a:rPr>
              <a:t> J1644+57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6007101" y="3254549"/>
            <a:ext cx="2470338" cy="2461684"/>
            <a:chOff x="6051261" y="3234962"/>
            <a:chExt cx="2667478" cy="2763548"/>
          </a:xfrm>
        </p:grpSpPr>
        <p:pic>
          <p:nvPicPr>
            <p:cNvPr id="5" name="Picture 4" descr="HST image.jpg"/>
            <p:cNvPicPr>
              <a:picLocks noChangeAspect="1"/>
            </p:cNvPicPr>
            <p:nvPr/>
          </p:nvPicPr>
          <p:blipFill>
            <a:blip r:embed="rId2"/>
            <a:srcRect l="31858" t="23867" r="25487" b="20287"/>
            <a:stretch>
              <a:fillRect/>
            </a:stretch>
          </p:blipFill>
          <p:spPr>
            <a:xfrm>
              <a:off x="6051261" y="3234962"/>
              <a:ext cx="2635539" cy="276354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67601" y="3266778"/>
              <a:ext cx="1251138" cy="725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</a:rPr>
                <a:t>HST Image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49901" y="5848290"/>
            <a:ext cx="328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Center of galaxy at </a:t>
            </a:r>
            <a:r>
              <a:rPr lang="en-US" sz="2000" dirty="0" err="1" smtClean="0"/>
              <a:t>z</a:t>
            </a:r>
            <a:r>
              <a:rPr lang="en-US" sz="2000" dirty="0" smtClean="0"/>
              <a:t>=0.35</a:t>
            </a:r>
            <a:endParaRPr lang="en-US" sz="2000" dirty="0"/>
          </a:p>
        </p:txBody>
      </p:sp>
      <p:grpSp>
        <p:nvGrpSpPr>
          <p:cNvPr id="3" name="Group 20"/>
          <p:cNvGrpSpPr/>
          <p:nvPr/>
        </p:nvGrpSpPr>
        <p:grpSpPr>
          <a:xfrm>
            <a:off x="228600" y="2743200"/>
            <a:ext cx="5029200" cy="4114800"/>
            <a:chOff x="0" y="2590800"/>
            <a:chExt cx="5029200" cy="41148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0" y="2590800"/>
              <a:ext cx="5029200" cy="411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grpSp>
          <p:nvGrpSpPr>
            <p:cNvPr id="4" name="Group 26"/>
            <p:cNvGrpSpPr/>
            <p:nvPr/>
          </p:nvGrpSpPr>
          <p:grpSpPr>
            <a:xfrm>
              <a:off x="139701" y="2895600"/>
              <a:ext cx="4660900" cy="3672828"/>
              <a:chOff x="139700" y="2590800"/>
              <a:chExt cx="4991101" cy="3962094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990600" y="2590800"/>
                <a:ext cx="35814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700" y="2895600"/>
                <a:ext cx="4889501" cy="3657294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968500" y="2685990"/>
                <a:ext cx="2591112" cy="4316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Swift Light Curve</a:t>
                </a:r>
                <a:endParaRPr lang="en-US" sz="20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350988" y="5294597"/>
                <a:ext cx="1338240" cy="431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8000"/>
                    </a:solidFill>
                  </a:rPr>
                  <a:t>2 days</a:t>
                </a:r>
                <a:endParaRPr lang="en-US" sz="2000" dirty="0">
                  <a:solidFill>
                    <a:srgbClr val="008000"/>
                  </a:solidFill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rot="5400000" flipH="1" flipV="1">
                <a:off x="2738387" y="5989586"/>
                <a:ext cx="432956" cy="1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 bwMode="auto">
              <a:xfrm>
                <a:off x="4699002" y="5867400"/>
                <a:ext cx="431799" cy="440266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>
                <a:off x="3543300" y="4114800"/>
                <a:ext cx="1206500" cy="11811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4114799" y="3810000"/>
                <a:ext cx="852803" cy="431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t</a:t>
                </a:r>
                <a:r>
                  <a:rPr lang="en-US" sz="2000" baseline="30000" dirty="0" smtClean="0"/>
                  <a:t>-4/3</a:t>
                </a:r>
                <a:endParaRPr lang="en-US" sz="2000" dirty="0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524000" y="3505200"/>
                <a:ext cx="533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866900" y="3810000"/>
                <a:ext cx="5334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5598153" y="6412468"/>
            <a:ext cx="33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Bloom+, Burrows+, </a:t>
            </a:r>
            <a:r>
              <a:rPr lang="en-US" sz="1800" dirty="0" err="1" smtClean="0"/>
              <a:t>Levan</a:t>
            </a:r>
            <a:r>
              <a:rPr lang="en-US" sz="1800" dirty="0" smtClean="0"/>
              <a:t>+ ... 11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1062966" y="878175"/>
            <a:ext cx="7141234" cy="2169825"/>
          </a:xfrm>
          <a:prstGeom prst="rect">
            <a:avLst/>
          </a:prstGeom>
          <a:solidFill>
            <a:srgbClr val="BBE3E0"/>
          </a:solidFill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100" dirty="0" smtClean="0"/>
          </a:p>
          <a:p>
            <a:pPr>
              <a:spcAft>
                <a:spcPts val="1200"/>
              </a:spcAft>
            </a:pPr>
            <a:r>
              <a:rPr lang="en-US" sz="2000" dirty="0" smtClean="0"/>
              <a:t>  Highly erratic 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-ray and X-ray light curve, March 28, 2011 </a:t>
            </a:r>
          </a:p>
          <a:p>
            <a:pPr>
              <a:spcAft>
                <a:spcPts val="1200"/>
              </a:spcAft>
            </a:pPr>
            <a:r>
              <a:rPr lang="en-US" sz="1600" dirty="0" smtClean="0"/>
              <a:t>   </a:t>
            </a:r>
            <a:r>
              <a:rPr lang="en-US" sz="2000" dirty="0" smtClean="0"/>
              <a:t>Like a GRB, but lasting 2 days instead of 20 second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  Tidal disruption event beamed at us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  E ~ 10</a:t>
            </a:r>
            <a:r>
              <a:rPr lang="en-US" baseline="30000" dirty="0" smtClean="0"/>
              <a:t>51</a:t>
            </a:r>
            <a:r>
              <a:rPr lang="en-US" sz="2000" dirty="0" smtClean="0"/>
              <a:t> ergs        M</a:t>
            </a:r>
            <a:r>
              <a:rPr lang="en-US" baseline="-25000" dirty="0" smtClean="0"/>
              <a:t>BH</a:t>
            </a:r>
            <a:r>
              <a:rPr lang="en-US" sz="2000" dirty="0" smtClean="0"/>
              <a:t> = 10</a:t>
            </a:r>
            <a:r>
              <a:rPr lang="en-US" baseline="30000" dirty="0" smtClean="0"/>
              <a:t>6</a:t>
            </a:r>
            <a:r>
              <a:rPr lang="en-US" sz="2000" dirty="0" smtClean="0"/>
              <a:t> – 10</a:t>
            </a:r>
            <a:r>
              <a:rPr lang="en-US" baseline="30000" dirty="0" smtClean="0"/>
              <a:t>7</a:t>
            </a:r>
            <a:r>
              <a:rPr lang="en-US" sz="2000" dirty="0" smtClean="0"/>
              <a:t> </a:t>
            </a:r>
            <a:r>
              <a:rPr lang="en-US" sz="2000" dirty="0" err="1" smtClean="0"/>
              <a:t>M</a:t>
            </a:r>
            <a:r>
              <a:rPr lang="en-US" baseline="-25000" dirty="0" err="1" smtClean="0"/>
              <a:t>solar</a:t>
            </a:r>
            <a:endParaRPr lang="en-US" sz="2000" baseline="-25000" dirty="0" smtClean="0"/>
          </a:p>
          <a:p>
            <a:pPr>
              <a:spcAft>
                <a:spcPts val="1200"/>
              </a:spcAft>
            </a:pPr>
            <a:endParaRPr lang="en-US" sz="400" dirty="0" smtClean="0"/>
          </a:p>
        </p:txBody>
      </p:sp>
    </p:spTree>
    <p:extLst>
      <p:ext uri="{BB962C8B-B14F-4D97-AF65-F5344CB8AC3E}">
        <p14:creationId xmlns:p14="http://schemas.microsoft.com/office/powerpoint/2010/main" val="188933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9pPr>
          </a:lstStyle>
          <a:p>
            <a:fld id="{3E197635-EF51-C749-A0B7-819646F761D2}" type="slidenum">
              <a:rPr lang="en-US" sz="1200" b="0">
                <a:solidFill>
                  <a:srgbClr val="898989"/>
                </a:solidFill>
                <a:cs typeface="Arial" charset="0"/>
              </a:rPr>
              <a:pPr/>
              <a:t>23</a:t>
            </a:fld>
            <a:endParaRPr lang="en-US" sz="1200" b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258888" y="260350"/>
            <a:ext cx="6408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The onset of a jet from a TDF</a:t>
            </a:r>
            <a:endParaRPr lang="it-IT"/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5003800" y="1844675"/>
            <a:ext cx="3240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GB" sz="1200"/>
          </a:p>
        </p:txBody>
      </p:sp>
      <p:pic>
        <p:nvPicPr>
          <p:cNvPr id="3" name="j1644-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3600"/>
            <a:ext cx="9144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37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SED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08050"/>
            <a:ext cx="5832476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1763713" y="28575"/>
            <a:ext cx="48958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/>
              <a:t>A blazar model dominated by synchrotron emission</a:t>
            </a:r>
            <a:endParaRPr lang="it-IT" sz="2800"/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0" y="6524625"/>
            <a:ext cx="345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400"/>
              <a:t>Burrows et al. Nature 2011, 476, 421 </a:t>
            </a:r>
          </a:p>
        </p:txBody>
      </p:sp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5510213" y="4581525"/>
            <a:ext cx="36004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Char char="•"/>
              <a:defRPr/>
            </a:pPr>
            <a:r>
              <a:rPr lang="it-IT" sz="1600" dirty="0" smtClean="0">
                <a:latin typeface="Arial" charset="0"/>
                <a:cs typeface="Arial" charset="0"/>
              </a:rPr>
              <a:t>10</a:t>
            </a:r>
            <a:r>
              <a:rPr lang="it-IT" sz="1600" baseline="30000" dirty="0" smtClean="0">
                <a:latin typeface="Arial" charset="0"/>
                <a:cs typeface="Arial" charset="0"/>
              </a:rPr>
              <a:t>6</a:t>
            </a:r>
            <a:r>
              <a:rPr lang="it-IT" sz="1600" dirty="0" smtClean="0">
                <a:latin typeface="Arial" charset="0"/>
                <a:cs typeface="Arial" charset="0"/>
              </a:rPr>
              <a:t>-10</a:t>
            </a:r>
            <a:r>
              <a:rPr lang="it-IT" sz="1600" baseline="30000" dirty="0" smtClean="0">
                <a:latin typeface="Arial" charset="0"/>
                <a:cs typeface="Arial" charset="0"/>
              </a:rPr>
              <a:t>7</a:t>
            </a:r>
            <a:r>
              <a:rPr lang="it-IT" sz="1600" dirty="0" smtClean="0">
                <a:latin typeface="Arial" charset="0"/>
                <a:cs typeface="Arial" charset="0"/>
              </a:rPr>
              <a:t> M</a:t>
            </a:r>
            <a:r>
              <a:rPr lang="it-IT" sz="16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it-IT" sz="1600" baseline="-25000" dirty="0" smtClean="0">
              <a:latin typeface="Arial" charset="0"/>
              <a:cs typeface="Arial" charset="0"/>
              <a:sym typeface="Wingdings"/>
            </a:endParaRPr>
          </a:p>
          <a:p>
            <a:pPr marL="0" indent="0" algn="l">
              <a:defRPr/>
            </a:pPr>
            <a:endParaRPr lang="it-IT" sz="16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l">
              <a:buFont typeface="Arial" charset="0"/>
              <a:buChar char="•"/>
              <a:defRPr/>
            </a:pPr>
            <a:r>
              <a:rPr lang="it-IT" sz="16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Optical/NIR =&gt; </a:t>
            </a:r>
            <a:r>
              <a:rPr lang="it-IT" sz="16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particle</a:t>
            </a:r>
            <a:r>
              <a:rPr lang="it-IT" sz="16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starved</a:t>
            </a:r>
            <a:r>
              <a:rPr lang="it-IT" sz="16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magnetically</a:t>
            </a:r>
            <a:r>
              <a:rPr lang="it-IT" sz="16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dominated</a:t>
            </a:r>
            <a:r>
              <a:rPr lang="it-IT" sz="16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jet </a:t>
            </a:r>
          </a:p>
          <a:p>
            <a:pPr algn="l">
              <a:buFont typeface="Arial" charset="0"/>
              <a:buChar char="•"/>
              <a:defRPr/>
            </a:pPr>
            <a:endParaRPr lang="it-IT" sz="1800" dirty="0" smtClean="0">
              <a:solidFill>
                <a:srgbClr val="F336D6"/>
              </a:solidFill>
              <a:latin typeface="Arial" charset="0"/>
              <a:cs typeface="Arial" charset="0"/>
            </a:endParaRPr>
          </a:p>
          <a:p>
            <a:pPr algn="l">
              <a:buFont typeface="Arial" charset="0"/>
              <a:buChar char="•"/>
              <a:defRPr/>
            </a:pPr>
            <a:r>
              <a:rPr lang="it-IT" sz="1800" dirty="0" err="1" smtClean="0">
                <a:solidFill>
                  <a:srgbClr val="F336D6"/>
                </a:solidFill>
                <a:latin typeface="Arial" charset="0"/>
                <a:cs typeface="Arial" charset="0"/>
              </a:rPr>
              <a:t>γ-TeV</a:t>
            </a:r>
            <a:r>
              <a:rPr lang="it-IT" sz="1800" dirty="0" smtClean="0">
                <a:solidFill>
                  <a:srgbClr val="F336D6"/>
                </a:solidFill>
                <a:latin typeface="Arial" charset="0"/>
                <a:cs typeface="Arial" charset="0"/>
              </a:rPr>
              <a:t> =&gt; </a:t>
            </a:r>
            <a:r>
              <a:rPr lang="it-IT" sz="1800" dirty="0" err="1" smtClean="0">
                <a:solidFill>
                  <a:srgbClr val="F336D6"/>
                </a:solidFill>
                <a:latin typeface="Arial" charset="0"/>
                <a:cs typeface="Arial" charset="0"/>
              </a:rPr>
              <a:t>γ-γ</a:t>
            </a:r>
            <a:r>
              <a:rPr lang="it-IT" sz="1800" dirty="0" smtClean="0">
                <a:solidFill>
                  <a:srgbClr val="F336D6"/>
                </a:solidFill>
                <a:latin typeface="Arial" charset="0"/>
                <a:cs typeface="Arial" charset="0"/>
              </a:rPr>
              <a:t> </a:t>
            </a:r>
            <a:r>
              <a:rPr lang="it-IT" sz="1800" dirty="0" err="1" smtClean="0">
                <a:solidFill>
                  <a:srgbClr val="F336D6"/>
                </a:solidFill>
                <a:latin typeface="Arial" charset="0"/>
                <a:cs typeface="Arial" charset="0"/>
              </a:rPr>
              <a:t>pair</a:t>
            </a:r>
            <a:r>
              <a:rPr lang="it-IT" sz="1800" dirty="0" smtClean="0">
                <a:solidFill>
                  <a:srgbClr val="F336D6"/>
                </a:solidFill>
                <a:latin typeface="Arial" charset="0"/>
                <a:cs typeface="Arial" charset="0"/>
              </a:rPr>
              <a:t> production 	       =&gt; Γ≤20</a:t>
            </a:r>
            <a:endParaRPr lang="it-IT" sz="18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7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8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914400"/>
            <a:ext cx="3848100" cy="2608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48901" name="Rectangle 5"/>
          <p:cNvSpPr>
            <a:spLocks noChangeArrowheads="1"/>
          </p:cNvSpPr>
          <p:nvPr/>
        </p:nvSpPr>
        <p:spPr bwMode="auto">
          <a:xfrm>
            <a:off x="1600200" y="152400"/>
            <a:ext cx="5784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DG </a:t>
            </a:r>
            <a:r>
              <a:rPr lang="en-US" sz="3600" b="1" dirty="0" err="1" smtClean="0">
                <a:solidFill>
                  <a:srgbClr val="FF0000"/>
                </a:solidFill>
              </a:rPr>
              <a:t>CVn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Large Stellar Flare</a:t>
            </a:r>
          </a:p>
        </p:txBody>
      </p:sp>
      <p:sp>
        <p:nvSpPr>
          <p:cNvPr id="848902" name="Rectangle 6"/>
          <p:cNvSpPr>
            <a:spLocks noChangeArrowheads="1"/>
          </p:cNvSpPr>
          <p:nvPr/>
        </p:nvSpPr>
        <p:spPr bwMode="auto">
          <a:xfrm>
            <a:off x="5867400" y="6415088"/>
            <a:ext cx="2795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Drake, </a:t>
            </a:r>
            <a:r>
              <a:rPr lang="en-US" sz="1800" dirty="0" err="1" smtClean="0"/>
              <a:t>Osten</a:t>
            </a:r>
            <a:r>
              <a:rPr lang="en-US" sz="1800" dirty="0" smtClean="0"/>
              <a:t>, Page, Oates +</a:t>
            </a:r>
            <a:endParaRPr lang="en-US" sz="1800" dirty="0"/>
          </a:p>
        </p:txBody>
      </p:sp>
      <p:sp>
        <p:nvSpPr>
          <p:cNvPr id="848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657600"/>
            <a:ext cx="3886200" cy="2057400"/>
          </a:xfrm>
          <a:solidFill>
            <a:srgbClr val="BBE3E0"/>
          </a:solidFill>
          <a:ln w="31750">
            <a:solidFill>
              <a:schemeClr val="tx1"/>
            </a:solidFill>
          </a:ln>
        </p:spPr>
        <p:txBody>
          <a:bodyPr rIns="35717"/>
          <a:lstStyle/>
          <a:p>
            <a:pPr marL="519113" indent="-392113">
              <a:lnSpc>
                <a:spcPct val="90000"/>
              </a:lnSpc>
              <a:spcBef>
                <a:spcPts val="1000"/>
              </a:spcBef>
            </a:pPr>
            <a:endParaRPr lang="en-US" sz="1000" dirty="0" smtClean="0"/>
          </a:p>
          <a:p>
            <a:pPr marL="519113" indent="-392113">
              <a:lnSpc>
                <a:spcPct val="90000"/>
              </a:lnSpc>
              <a:spcBef>
                <a:spcPts val="1000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Large X-ray "super-flare"</a:t>
            </a:r>
          </a:p>
          <a:p>
            <a:pPr marL="519113" indent="-392113">
              <a:lnSpc>
                <a:spcPct val="90000"/>
              </a:lnSpc>
              <a:spcBef>
                <a:spcPts val="1000"/>
              </a:spcBef>
            </a:pPr>
            <a:r>
              <a:rPr lang="en-US" sz="2200" dirty="0" smtClean="0"/>
              <a:t>Brighter than star luminosity</a:t>
            </a:r>
          </a:p>
          <a:p>
            <a:pPr marL="519113" indent="-392113">
              <a:lnSpc>
                <a:spcPct val="90000"/>
              </a:lnSpc>
              <a:spcBef>
                <a:spcPts val="1000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10,000x largest solar flare</a:t>
            </a:r>
          </a:p>
          <a:p>
            <a:pPr marL="519113" indent="-392113">
              <a:lnSpc>
                <a:spcPct val="90000"/>
              </a:lnSpc>
              <a:spcBef>
                <a:spcPts val="1000"/>
              </a:spcBef>
            </a:pPr>
            <a:r>
              <a:rPr lang="en-US" sz="2200" dirty="0" smtClean="0"/>
              <a:t>Young star at 18 pc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4419600" y="1219200"/>
            <a:ext cx="4572000" cy="3804096"/>
            <a:chOff x="4419600" y="1219200"/>
            <a:chExt cx="4572000" cy="3804096"/>
          </a:xfrm>
        </p:grpSpPr>
        <p:pic>
          <p:nvPicPr>
            <p:cNvPr id="10" name="Picture 9" descr="DG CVn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9600" y="1447800"/>
              <a:ext cx="4572000" cy="35754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029200" y="1588532"/>
              <a:ext cx="1295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903" name="Rectangle 7"/>
            <p:cNvSpPr>
              <a:spLocks noChangeArrowheads="1"/>
            </p:cNvSpPr>
            <p:nvPr/>
          </p:nvSpPr>
          <p:spPr bwMode="auto">
            <a:xfrm>
              <a:off x="5465696" y="1219200"/>
              <a:ext cx="3221104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 smtClean="0"/>
                <a:t>DG </a:t>
              </a:r>
              <a:r>
                <a:rPr lang="en-US" sz="2000" dirty="0" err="1" smtClean="0"/>
                <a:t>CVn</a:t>
              </a:r>
              <a:r>
                <a:rPr lang="en-US" sz="2000" dirty="0" smtClean="0"/>
                <a:t>   -   April 23, 2014</a:t>
              </a:r>
              <a:endParaRPr lang="en-US" sz="20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991100" y="1689100"/>
              <a:ext cx="1447800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72000" y="5638800"/>
            <a:ext cx="4187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previous events:  EV Lac, II Peg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5867400"/>
            <a:ext cx="2680391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Power source:</a:t>
            </a:r>
          </a:p>
          <a:p>
            <a:r>
              <a:rPr lang="en-US" dirty="0" smtClean="0"/>
              <a:t>B field reconnection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40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901" name="Rectangle 5"/>
          <p:cNvSpPr>
            <a:spLocks noChangeArrowheads="1"/>
          </p:cNvSpPr>
          <p:nvPr/>
        </p:nvSpPr>
        <p:spPr bwMode="auto">
          <a:xfrm>
            <a:off x="2590800" y="152400"/>
            <a:ext cx="39169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LMXB </a:t>
            </a:r>
            <a:r>
              <a:rPr lang="en-US" sz="3600" b="1" dirty="0" err="1" smtClean="0">
                <a:solidFill>
                  <a:srgbClr val="FF0000"/>
                </a:solidFill>
              </a:rPr>
              <a:t>Superburst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48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57800" y="2057400"/>
            <a:ext cx="3733800" cy="3048000"/>
          </a:xfrm>
          <a:solidFill>
            <a:srgbClr val="BBE3E0"/>
          </a:solidFill>
          <a:ln w="31750">
            <a:solidFill>
              <a:schemeClr val="tx1"/>
            </a:solidFill>
          </a:ln>
        </p:spPr>
        <p:txBody>
          <a:bodyPr rIns="35717"/>
          <a:lstStyle/>
          <a:p>
            <a:pPr marL="519113" indent="-392113">
              <a:lnSpc>
                <a:spcPct val="90000"/>
              </a:lnSpc>
              <a:spcBef>
                <a:spcPts val="1000"/>
              </a:spcBef>
            </a:pPr>
            <a:endParaRPr lang="en-US" sz="1000" dirty="0" smtClean="0"/>
          </a:p>
          <a:p>
            <a:pPr marL="519113" indent="-392113">
              <a:lnSpc>
                <a:spcPct val="90000"/>
              </a:lnSpc>
              <a:spcBef>
                <a:spcPts val="1400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Large thermonuclear burn</a:t>
            </a:r>
          </a:p>
          <a:p>
            <a:pPr marL="519113" indent="-392113">
              <a:lnSpc>
                <a:spcPct val="90000"/>
              </a:lnSpc>
              <a:spcBef>
                <a:spcPts val="1400"/>
              </a:spcBef>
            </a:pPr>
            <a:r>
              <a:rPr lang="en-US" sz="2200" dirty="0" smtClean="0"/>
              <a:t>Carbon burning of XRB ashes</a:t>
            </a:r>
          </a:p>
          <a:p>
            <a:pPr marL="519113" indent="-392113">
              <a:lnSpc>
                <a:spcPct val="90000"/>
              </a:lnSpc>
              <a:spcBef>
                <a:spcPts val="1400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Factor 1000 longer and less</a:t>
            </a:r>
          </a:p>
          <a:p>
            <a:pPr marL="519113" indent="-392113">
              <a:lnSpc>
                <a:spcPct val="90000"/>
              </a:lnSpc>
              <a:spcBef>
                <a:spcPts val="0"/>
              </a:spcBef>
            </a:pPr>
            <a:r>
              <a:rPr lang="en-US" sz="2200" dirty="0" smtClean="0"/>
              <a:t>   frequent than </a:t>
            </a:r>
            <a:r>
              <a:rPr lang="en-US" sz="2200" dirty="0" err="1" smtClean="0"/>
              <a:t>XRBs</a:t>
            </a:r>
            <a:endParaRPr lang="en-US" sz="2200" dirty="0" smtClean="0"/>
          </a:p>
          <a:p>
            <a:pPr marL="519113" indent="-392113">
              <a:lnSpc>
                <a:spcPct val="90000"/>
              </a:lnSpc>
              <a:spcBef>
                <a:spcPts val="1400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Discovered by RXTE</a:t>
            </a:r>
          </a:p>
          <a:p>
            <a:pPr marL="519113" indent="-392113">
              <a:lnSpc>
                <a:spcPct val="90000"/>
              </a:lnSpc>
              <a:spcBef>
                <a:spcPts val="1400"/>
              </a:spcBef>
            </a:pPr>
            <a:r>
              <a:rPr lang="en-US" sz="2200" dirty="0" smtClean="0"/>
              <a:t>BAT </a:t>
            </a:r>
            <a:r>
              <a:rPr lang="en-US" sz="2200" dirty="0" err="1" smtClean="0"/>
              <a:t>fluence</a:t>
            </a:r>
            <a:r>
              <a:rPr lang="en-US" sz="2200" dirty="0" smtClean="0"/>
              <a:t> trigger</a:t>
            </a: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876300"/>
            <a:ext cx="4610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SAX J1712.6-3739     27-Sept-2011</a:t>
            </a:r>
          </a:p>
          <a:p>
            <a:r>
              <a:rPr lang="en-US" dirty="0" smtClean="0"/>
              <a:t>4U 1850-08      	10-Mar-2014</a:t>
            </a:r>
            <a:endParaRPr lang="en-US" dirty="0"/>
          </a:p>
        </p:txBody>
      </p:sp>
      <p:grpSp>
        <p:nvGrpSpPr>
          <p:cNvPr id="2" name="Group 10"/>
          <p:cNvGrpSpPr/>
          <p:nvPr/>
        </p:nvGrpSpPr>
        <p:grpSpPr>
          <a:xfrm>
            <a:off x="76200" y="1828800"/>
            <a:ext cx="5715000" cy="4241800"/>
            <a:chOff x="0" y="1981200"/>
            <a:chExt cx="5715000" cy="4241800"/>
          </a:xfrm>
        </p:grpSpPr>
        <p:pic>
          <p:nvPicPr>
            <p:cNvPr id="14" name="Picture 13" descr="XRT LC.png"/>
            <p:cNvPicPr>
              <a:picLocks noChangeAspect="1"/>
            </p:cNvPicPr>
            <p:nvPr/>
          </p:nvPicPr>
          <p:blipFill rotWithShape="1">
            <a:blip r:embed="rId3"/>
            <a:srcRect r="8213"/>
            <a:stretch/>
          </p:blipFill>
          <p:spPr>
            <a:xfrm>
              <a:off x="228601" y="2209800"/>
              <a:ext cx="4825999" cy="393239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28642" y="5822890"/>
              <a:ext cx="304965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Time Since BAT Trigger (</a:t>
              </a:r>
              <a:r>
                <a:rPr lang="en-US" sz="2000" dirty="0" err="1" smtClean="0"/>
                <a:t>s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1007868" y="3827268"/>
              <a:ext cx="24158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XRT Rate (counts / </a:t>
              </a:r>
              <a:r>
                <a:rPr lang="en-US" sz="2000" dirty="0" err="1" smtClean="0"/>
                <a:t>s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572000" y="5867400"/>
              <a:ext cx="11430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600200" y="1981200"/>
              <a:ext cx="22860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92395" y="2038290"/>
              <a:ext cx="2193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SAX J1712.6-3739</a:t>
              </a:r>
              <a:endParaRPr lang="en-US" sz="20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400" y="6396335"/>
            <a:ext cx="2928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in't</a:t>
            </a:r>
            <a:r>
              <a:rPr lang="en-US" dirty="0" smtClean="0"/>
              <a:t> </a:t>
            </a:r>
            <a:r>
              <a:rPr lang="en-US" dirty="0" err="1" smtClean="0"/>
              <a:t>Zand</a:t>
            </a:r>
            <a:r>
              <a:rPr lang="en-US" dirty="0" smtClean="0"/>
              <a:t>, </a:t>
            </a:r>
            <a:r>
              <a:rPr lang="en-US" dirty="0" err="1" smtClean="0"/>
              <a:t>Strohmayer</a:t>
            </a:r>
            <a:r>
              <a:rPr lang="en-US" dirty="0" smtClean="0"/>
              <a:t>,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0" y="5867400"/>
            <a:ext cx="2193028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Power source:</a:t>
            </a:r>
          </a:p>
          <a:p>
            <a:r>
              <a:rPr lang="en-US" dirty="0" smtClean="0"/>
              <a:t>Nuclear burning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563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0" name="Picture 2" descr="C:\Users\julo\Documents\confs\RSOph07\late-log-log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810000"/>
            <a:ext cx="35052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7331" name="TextBox 4"/>
          <p:cNvSpPr txBox="1">
            <a:spLocks noChangeArrowheads="1"/>
          </p:cNvSpPr>
          <p:nvPr/>
        </p:nvSpPr>
        <p:spPr bwMode="auto">
          <a:xfrm>
            <a:off x="228600" y="1902956"/>
            <a:ext cx="4843463" cy="3888244"/>
          </a:xfrm>
          <a:prstGeom prst="rect">
            <a:avLst/>
          </a:prstGeom>
          <a:solidFill>
            <a:schemeClr val="accent1"/>
          </a:solidFill>
          <a:ln w="38100" cmpd="sng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92100" indent="-292100" eaLnBrk="1" hangingPunct="1"/>
            <a:endParaRPr lang="en-GB" sz="2000" dirty="0"/>
          </a:p>
          <a:p>
            <a:pPr marL="292100" indent="-292100" eaLnBrk="1" hangingPunct="1">
              <a:spcAft>
                <a:spcPts val="0"/>
              </a:spcAft>
              <a:buFont typeface="Arial" charset="0"/>
              <a:buNone/>
            </a:pPr>
            <a:r>
              <a:rPr lang="en-GB" sz="2000" dirty="0"/>
              <a:t>  </a:t>
            </a:r>
            <a:r>
              <a:rPr lang="en-GB" sz="2000" dirty="0" smtClean="0"/>
              <a:t>-  &gt;30 </a:t>
            </a:r>
            <a:r>
              <a:rPr lang="en-GB" sz="2000" dirty="0"/>
              <a:t>novae observed</a:t>
            </a:r>
          </a:p>
          <a:p>
            <a:pPr marL="292100" indent="-292100" eaLnBrk="1" hangingPunct="1">
              <a:lnSpc>
                <a:spcPct val="180000"/>
              </a:lnSpc>
              <a:spcAft>
                <a:spcPts val="0"/>
              </a:spcAft>
              <a:buFont typeface="Arial" charset="0"/>
              <a:buNone/>
            </a:pPr>
            <a:r>
              <a:rPr lang="en-GB" sz="2000" dirty="0"/>
              <a:t>  -</a:t>
            </a:r>
            <a:r>
              <a:rPr lang="en-GB" sz="2000" dirty="0" smtClean="0"/>
              <a:t> </a:t>
            </a:r>
            <a:r>
              <a:rPr lang="en-GB" sz="2000" dirty="0" err="1" smtClean="0"/>
              <a:t>keV</a:t>
            </a:r>
            <a:r>
              <a:rPr lang="en-GB" sz="2000" dirty="0" smtClean="0"/>
              <a:t> </a:t>
            </a:r>
            <a:r>
              <a:rPr lang="en-GB" sz="2000" dirty="0"/>
              <a:t>emission from</a:t>
            </a:r>
            <a:r>
              <a:rPr lang="en-GB" sz="2000" dirty="0" smtClean="0"/>
              <a:t> shocked </a:t>
            </a:r>
            <a:r>
              <a:rPr lang="en-GB" sz="2000" dirty="0" err="1"/>
              <a:t>ejecta</a:t>
            </a:r>
            <a:endParaRPr lang="en-GB" sz="2000" dirty="0"/>
          </a:p>
          <a:p>
            <a:pPr marL="292100" indent="-292100" eaLnBrk="1" hangingPunct="1">
              <a:lnSpc>
                <a:spcPct val="210000"/>
              </a:lnSpc>
              <a:spcAft>
                <a:spcPts val="0"/>
              </a:spcAft>
              <a:buFont typeface="Arial" charset="0"/>
              <a:buNone/>
            </a:pPr>
            <a:r>
              <a:rPr lang="en-GB" sz="2000" dirty="0"/>
              <a:t> -  Super-Soft emission</a:t>
            </a:r>
            <a:r>
              <a:rPr lang="en-GB" sz="2000" dirty="0" smtClean="0"/>
              <a:t> from WD surface</a:t>
            </a:r>
          </a:p>
          <a:p>
            <a:pPr marL="292100" indent="-292100" eaLnBrk="1" hangingPunct="1">
              <a:lnSpc>
                <a:spcPct val="200000"/>
              </a:lnSpc>
              <a:buFont typeface="Arial" charset="0"/>
              <a:buNone/>
            </a:pPr>
            <a:r>
              <a:rPr lang="en-GB" sz="2000" dirty="0"/>
              <a:t> -  Extensive observations of RS </a:t>
            </a:r>
            <a:r>
              <a:rPr lang="en-GB" sz="2000" dirty="0" err="1"/>
              <a:t>Oph</a:t>
            </a:r>
            <a:r>
              <a:rPr lang="en-GB" sz="2000" dirty="0"/>
              <a:t> 2006 </a:t>
            </a:r>
          </a:p>
          <a:p>
            <a:pPr marL="292100" indent="-292100" eaLnBrk="1" hangingPunct="1">
              <a:lnSpc>
                <a:spcPct val="80000"/>
              </a:lnSpc>
              <a:buFont typeface="Arial" charset="0"/>
              <a:buNone/>
            </a:pPr>
            <a:r>
              <a:rPr lang="en-GB" sz="2000" dirty="0"/>
              <a:t>	(~400 </a:t>
            </a:r>
            <a:r>
              <a:rPr lang="en-GB" sz="2000" dirty="0" err="1"/>
              <a:t>ksec</a:t>
            </a:r>
            <a:r>
              <a:rPr lang="en-GB" sz="2000" dirty="0" smtClean="0"/>
              <a:t>)</a:t>
            </a:r>
          </a:p>
          <a:p>
            <a:pPr marL="292100" indent="-292100" eaLnBrk="1" hangingPunct="1">
              <a:lnSpc>
                <a:spcPct val="80000"/>
              </a:lnSpc>
              <a:buFont typeface="Arial" charset="0"/>
              <a:buNone/>
            </a:pPr>
            <a:endParaRPr lang="en-GB" sz="2000" dirty="0" smtClean="0"/>
          </a:p>
          <a:p>
            <a:pPr marL="292100" indent="-292100" eaLnBrk="1" hangingPunct="1">
              <a:buFont typeface="Arial" charset="0"/>
              <a:buNone/>
            </a:pPr>
            <a:r>
              <a:rPr lang="en-GB" sz="2000" dirty="0"/>
              <a:t> - Earth mass ejected at ~4000 km/</a:t>
            </a:r>
            <a:r>
              <a:rPr lang="en-GB" sz="2000" dirty="0" err="1"/>
              <a:t>s</a:t>
            </a:r>
            <a:r>
              <a:rPr lang="en-GB" sz="2000" dirty="0"/>
              <a:t> into wind of companion Red Giant</a:t>
            </a:r>
          </a:p>
          <a:p>
            <a:pPr marL="292100" indent="-292100" eaLnBrk="1" hangingPunct="1">
              <a:lnSpc>
                <a:spcPct val="80000"/>
              </a:lnSpc>
              <a:buFont typeface="Arial" charset="0"/>
              <a:buNone/>
            </a:pPr>
            <a:endParaRPr lang="en-GB" sz="2000" dirty="0"/>
          </a:p>
        </p:txBody>
      </p:sp>
      <p:pic>
        <p:nvPicPr>
          <p:cNvPr id="867332" name="Picture 4" descr="RS Op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066800"/>
            <a:ext cx="300037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7333" name="TextBox 6"/>
          <p:cNvSpPr txBox="1">
            <a:spLocks noChangeArrowheads="1"/>
          </p:cNvSpPr>
          <p:nvPr/>
        </p:nvSpPr>
        <p:spPr bwMode="auto">
          <a:xfrm>
            <a:off x="6180138" y="4083050"/>
            <a:ext cx="906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>
                <a:latin typeface="Calibri" charset="0"/>
              </a:rPr>
              <a:t>RS Oph</a:t>
            </a:r>
          </a:p>
        </p:txBody>
      </p:sp>
      <p:sp>
        <p:nvSpPr>
          <p:cNvPr id="867334" name="Rectangle 6"/>
          <p:cNvSpPr>
            <a:spLocks noChangeArrowheads="1"/>
          </p:cNvSpPr>
          <p:nvPr/>
        </p:nvSpPr>
        <p:spPr bwMode="auto">
          <a:xfrm>
            <a:off x="2933700" y="152400"/>
            <a:ext cx="33270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Nova Outbursts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67335" name="Rectangle 7"/>
          <p:cNvSpPr>
            <a:spLocks noChangeArrowheads="1"/>
          </p:cNvSpPr>
          <p:nvPr/>
        </p:nvSpPr>
        <p:spPr bwMode="auto">
          <a:xfrm>
            <a:off x="152400" y="1022350"/>
            <a:ext cx="5029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GB" dirty="0"/>
              <a:t>Thermonuclear detonation of accumulated accretion on white dwarf</a:t>
            </a:r>
          </a:p>
          <a:p>
            <a:pPr algn="ctr"/>
            <a:endParaRPr lang="en-US" dirty="0"/>
          </a:p>
        </p:txBody>
      </p:sp>
      <p:sp>
        <p:nvSpPr>
          <p:cNvPr id="867336" name="Rectangle 8"/>
          <p:cNvSpPr>
            <a:spLocks noChangeArrowheads="1"/>
          </p:cNvSpPr>
          <p:nvPr/>
        </p:nvSpPr>
        <p:spPr bwMode="auto">
          <a:xfrm>
            <a:off x="8134350" y="3748088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1.6 kpc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5969000"/>
            <a:ext cx="2193028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Power source:</a:t>
            </a:r>
          </a:p>
          <a:p>
            <a:r>
              <a:rPr lang="en-US" dirty="0" smtClean="0"/>
              <a:t>Nuclear burning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0" y="6324600"/>
            <a:ext cx="141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Osborne+ '11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720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14 at 4.23.10 PM.png"/>
          <p:cNvPicPr>
            <a:picLocks noChangeAspect="1"/>
          </p:cNvPicPr>
          <p:nvPr/>
        </p:nvPicPr>
        <p:blipFill>
          <a:blip r:embed="rId2"/>
          <a:srcRect l="4765" t="10265" r="4765" b="14664"/>
          <a:stretch>
            <a:fillRect/>
          </a:stretch>
        </p:blipFill>
        <p:spPr>
          <a:xfrm>
            <a:off x="4699000" y="4292601"/>
            <a:ext cx="4497310" cy="242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5770" y="101600"/>
            <a:ext cx="286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Sgr</a:t>
            </a:r>
            <a:r>
              <a:rPr lang="en-US" sz="3600" b="1" dirty="0" smtClean="0">
                <a:solidFill>
                  <a:srgbClr val="FF0000"/>
                </a:solidFill>
              </a:rPr>
              <a:t> A* Flares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" y="1258193"/>
            <a:ext cx="4191000" cy="3847207"/>
          </a:xfrm>
          <a:prstGeom prst="rect">
            <a:avLst/>
          </a:prstGeom>
          <a:solidFill>
            <a:srgbClr val="BBE3E0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22250" indent="-222250"/>
            <a:endParaRPr lang="en-US" sz="1400" dirty="0" smtClean="0"/>
          </a:p>
          <a:p>
            <a:pPr marL="222250" indent="-222250"/>
            <a:r>
              <a:rPr lang="en-US" dirty="0" smtClean="0"/>
              <a:t>  Daily XRT monitoring of GC</a:t>
            </a:r>
          </a:p>
          <a:p>
            <a:pPr marL="222250" indent="-222250"/>
            <a:endParaRPr lang="en-US" dirty="0" smtClean="0"/>
          </a:p>
          <a:p>
            <a:pPr marL="222250" indent="-222250"/>
            <a:r>
              <a:rPr lang="en-US" dirty="0" smtClean="0"/>
              <a:t>  6 flares seen from </a:t>
            </a:r>
            <a:r>
              <a:rPr lang="en-US" dirty="0" err="1" smtClean="0"/>
              <a:t>Sgr</a:t>
            </a:r>
            <a:r>
              <a:rPr lang="en-US" dirty="0" smtClean="0"/>
              <a:t> A*</a:t>
            </a:r>
          </a:p>
          <a:p>
            <a:pPr marL="222250" indent="-222250"/>
            <a:r>
              <a:rPr lang="en-US" dirty="0" smtClean="0"/>
              <a:t>    + 10 weak candidate flares</a:t>
            </a:r>
          </a:p>
          <a:p>
            <a:pPr marL="222250" indent="-222250"/>
            <a:endParaRPr lang="en-US" dirty="0" smtClean="0"/>
          </a:p>
          <a:p>
            <a:pPr marL="222250" indent="-222250"/>
            <a:r>
              <a:rPr lang="en-US" dirty="0" smtClean="0"/>
              <a:t>  </a:t>
            </a:r>
            <a:r>
              <a:rPr lang="en-US" dirty="0" err="1" smtClean="0"/>
              <a:t>Sgr</a:t>
            </a:r>
            <a:r>
              <a:rPr lang="en-US" dirty="0" smtClean="0"/>
              <a:t> A* is not dormant</a:t>
            </a:r>
          </a:p>
          <a:p>
            <a:pPr marL="222250" indent="-222250"/>
            <a:endParaRPr lang="en-US" dirty="0" smtClean="0"/>
          </a:p>
          <a:p>
            <a:pPr marL="222250" indent="-222250"/>
            <a:r>
              <a:rPr lang="en-US" dirty="0" smtClean="0"/>
              <a:t>  L</a:t>
            </a:r>
            <a:r>
              <a:rPr lang="en-US" baseline="-25000" dirty="0" smtClean="0"/>
              <a:t>X</a:t>
            </a:r>
            <a:r>
              <a:rPr lang="en-US" dirty="0" smtClean="0"/>
              <a:t> </a:t>
            </a:r>
            <a:r>
              <a:rPr lang="en-US" smtClean="0"/>
              <a:t>~ 10</a:t>
            </a:r>
            <a:r>
              <a:rPr lang="en-US" baseline="30000" smtClean="0"/>
              <a:t>33</a:t>
            </a:r>
            <a:r>
              <a:rPr lang="en-US" smtClean="0"/>
              <a:t>  </a:t>
            </a:r>
            <a:r>
              <a:rPr lang="en-US" dirty="0" smtClean="0"/>
              <a:t>erg/s</a:t>
            </a:r>
          </a:p>
          <a:p>
            <a:pPr marL="222250" indent="-222250"/>
            <a:r>
              <a:rPr lang="en-US" dirty="0" smtClean="0"/>
              <a:t>      ~ 1 billionth </a:t>
            </a:r>
            <a:r>
              <a:rPr lang="en-US" dirty="0" err="1" smtClean="0"/>
              <a:t>Eddington</a:t>
            </a:r>
            <a:endParaRPr lang="en-US" dirty="0" smtClean="0"/>
          </a:p>
          <a:p>
            <a:pPr marL="222250" indent="-222250"/>
            <a:endParaRPr lang="en-US" sz="1200" dirty="0" smtClean="0"/>
          </a:p>
        </p:txBody>
      </p:sp>
      <p:pic>
        <p:nvPicPr>
          <p:cNvPr id="8" name="Picture 7" descr="Screen Shot 2014-04-14 at 5.49.06 PM.png"/>
          <p:cNvPicPr>
            <a:picLocks noChangeAspect="1"/>
          </p:cNvPicPr>
          <p:nvPr/>
        </p:nvPicPr>
        <p:blipFill>
          <a:blip r:embed="rId3"/>
          <a:srcRect l="24528" t="15418" r="7154" b="10792"/>
          <a:stretch>
            <a:fillRect/>
          </a:stretch>
        </p:blipFill>
        <p:spPr>
          <a:xfrm>
            <a:off x="5144159" y="1295400"/>
            <a:ext cx="3999841" cy="2863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5257800"/>
            <a:ext cx="1632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Degenaar</a:t>
            </a:r>
            <a:r>
              <a:rPr lang="en-US" sz="2000" dirty="0" smtClean="0"/>
              <a:t>+ 13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5867400"/>
            <a:ext cx="2045301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Power source:</a:t>
            </a:r>
          </a:p>
          <a:p>
            <a:r>
              <a:rPr lang="en-US" dirty="0" smtClean="0"/>
              <a:t>Gravity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7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5029200" y="762001"/>
            <a:ext cx="3810000" cy="3657600"/>
            <a:chOff x="5410200" y="1287463"/>
            <a:chExt cx="3564062" cy="3276600"/>
          </a:xfrm>
        </p:grpSpPr>
        <p:pic>
          <p:nvPicPr>
            <p:cNvPr id="33798" name="Picture 6" descr="3C 454"/>
            <p:cNvPicPr>
              <a:picLocks noChangeAspect="1" noChangeArrowheads="1"/>
            </p:cNvPicPr>
            <p:nvPr/>
          </p:nvPicPr>
          <p:blipFill>
            <a:blip r:embed="rId3"/>
            <a:srcRect r="4545"/>
            <a:stretch>
              <a:fillRect/>
            </a:stretch>
          </p:blipFill>
          <p:spPr bwMode="auto">
            <a:xfrm>
              <a:off x="5410200" y="1287463"/>
              <a:ext cx="356406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9" name="Rectangle 7"/>
            <p:cNvSpPr>
              <a:spLocks noChangeArrowheads="1"/>
            </p:cNvSpPr>
            <p:nvPr/>
          </p:nvSpPr>
          <p:spPr bwMode="auto">
            <a:xfrm>
              <a:off x="6705600" y="1447800"/>
              <a:ext cx="12256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/>
                <a:t>3C 454.3</a:t>
              </a:r>
            </a:p>
          </p:txBody>
        </p:sp>
        <p:sp>
          <p:nvSpPr>
            <p:cNvPr id="33800" name="Rectangle 8"/>
            <p:cNvSpPr>
              <a:spLocks noChangeArrowheads="1"/>
            </p:cNvSpPr>
            <p:nvPr/>
          </p:nvSpPr>
          <p:spPr bwMode="auto">
            <a:xfrm>
              <a:off x="6400800" y="3276600"/>
              <a:ext cx="6778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</a:rPr>
                <a:t>UVOT</a:t>
              </a:r>
            </a:p>
          </p:txBody>
        </p:sp>
        <p:sp>
          <p:nvSpPr>
            <p:cNvPr id="33801" name="Rectangle 9"/>
            <p:cNvSpPr>
              <a:spLocks noChangeArrowheads="1"/>
            </p:cNvSpPr>
            <p:nvPr/>
          </p:nvSpPr>
          <p:spPr bwMode="auto">
            <a:xfrm>
              <a:off x="7512050" y="3265488"/>
              <a:ext cx="1201738" cy="6826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2" name="Rectangle 10"/>
            <p:cNvSpPr>
              <a:spLocks noChangeArrowheads="1"/>
            </p:cNvSpPr>
            <p:nvPr/>
          </p:nvSpPr>
          <p:spPr bwMode="auto">
            <a:xfrm>
              <a:off x="7169150" y="3429000"/>
              <a:ext cx="5397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C702"/>
                  </a:solidFill>
                </a:rPr>
                <a:t>XRT</a:t>
              </a:r>
            </a:p>
          </p:txBody>
        </p:sp>
        <p:sp>
          <p:nvSpPr>
            <p:cNvPr id="33803" name="Rectangle 11"/>
            <p:cNvSpPr>
              <a:spLocks noChangeArrowheads="1"/>
            </p:cNvSpPr>
            <p:nvPr/>
          </p:nvSpPr>
          <p:spPr bwMode="auto">
            <a:xfrm>
              <a:off x="6010275" y="3651250"/>
              <a:ext cx="6921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radio </a:t>
              </a:r>
            </a:p>
          </p:txBody>
        </p:sp>
        <p:sp>
          <p:nvSpPr>
            <p:cNvPr id="33804" name="Rectangle 12"/>
            <p:cNvSpPr>
              <a:spLocks noChangeArrowheads="1"/>
            </p:cNvSpPr>
            <p:nvPr/>
          </p:nvSpPr>
          <p:spPr bwMode="auto">
            <a:xfrm>
              <a:off x="8026400" y="3154363"/>
              <a:ext cx="5572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LAT</a:t>
              </a:r>
            </a:p>
          </p:txBody>
        </p:sp>
      </p:grp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143000" y="77788"/>
            <a:ext cx="61910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Synergies with Other Missions</a:t>
            </a: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0" y="1467785"/>
            <a:ext cx="8686800" cy="455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Helvetica" charset="0"/>
              </a:rPr>
              <a:t>Fermi 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&amp; AGILE:  </a:t>
            </a:r>
            <a:r>
              <a:rPr lang="en-US" sz="1400" dirty="0" smtClean="0">
                <a:solidFill>
                  <a:srgbClr val="000000"/>
                </a:solidFill>
                <a:latin typeface="Helvetica" charset="0"/>
              </a:rPr>
              <a:t> Follow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-up of GRBs, blazars,</a:t>
            </a:r>
            <a:r>
              <a:rPr lang="en-US" sz="1400" dirty="0" smtClean="0">
                <a:solidFill>
                  <a:srgbClr val="000000"/>
                </a:solidFill>
                <a:latin typeface="Helvetica" charset="0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n-US" sz="1400" dirty="0" smtClean="0">
                <a:latin typeface="Helvetica" charset="0"/>
              </a:rPr>
              <a:t>        unidentified </a:t>
            </a:r>
            <a:r>
              <a:rPr lang="en-US" sz="1400" dirty="0">
                <a:latin typeface="Helvetica" charset="0"/>
              </a:rPr>
              <a:t>sources, ....</a:t>
            </a:r>
          </a:p>
          <a:p>
            <a:pPr>
              <a:buClr>
                <a:srgbClr val="FF0000"/>
              </a:buClr>
            </a:pPr>
            <a:endParaRPr lang="en-US" sz="1400" dirty="0">
              <a:latin typeface="Helvetica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sz="1400" dirty="0">
                <a:latin typeface="Helvetica" charset="0"/>
              </a:rPr>
              <a:t>  </a:t>
            </a:r>
            <a:r>
              <a:rPr lang="en-US" sz="1400" dirty="0" smtClean="0">
                <a:latin typeface="Helvetica" charset="0"/>
              </a:rPr>
              <a:t> NuSTAR:  all NuSTAR observations have a Swift pointing</a:t>
            </a:r>
          </a:p>
          <a:p>
            <a:endParaRPr lang="en-US" sz="1100" dirty="0" smtClean="0">
              <a:latin typeface="Helvetica" charset="0"/>
            </a:endParaRPr>
          </a:p>
          <a:p>
            <a:pPr>
              <a:buFontTx/>
              <a:buChar char="•"/>
            </a:pPr>
            <a:r>
              <a:rPr lang="en-US" sz="1400" dirty="0" smtClean="0">
                <a:latin typeface="Helvetica" charset="0"/>
              </a:rPr>
              <a:t> INTEGRAL</a:t>
            </a:r>
            <a:r>
              <a:rPr lang="en-US" sz="1400" dirty="0">
                <a:latin typeface="Helvetica" charset="0"/>
              </a:rPr>
              <a:t>: </a:t>
            </a:r>
            <a:r>
              <a:rPr lang="en-US" sz="1400" dirty="0" smtClean="0">
                <a:latin typeface="Helvetica" charset="0"/>
              </a:rPr>
              <a:t> Follow</a:t>
            </a:r>
            <a:r>
              <a:rPr lang="en-US" sz="1400" dirty="0">
                <a:latin typeface="Helvetica" charset="0"/>
              </a:rPr>
              <a:t>-up of </a:t>
            </a:r>
            <a:r>
              <a:rPr lang="en-US" sz="1400" dirty="0" smtClean="0">
                <a:latin typeface="Helvetica" charset="0"/>
              </a:rPr>
              <a:t>transients, </a:t>
            </a:r>
            <a:r>
              <a:rPr lang="en-US" sz="1400" dirty="0">
                <a:latin typeface="Helvetica" charset="0"/>
              </a:rPr>
              <a:t>GRBs,</a:t>
            </a:r>
          </a:p>
          <a:p>
            <a:pPr>
              <a:buFontTx/>
              <a:buChar char="•"/>
            </a:pPr>
            <a:endParaRPr lang="en-US" sz="1400" dirty="0">
              <a:latin typeface="Helvetica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sz="1400" dirty="0">
                <a:latin typeface="Helvetica" charset="0"/>
              </a:rPr>
              <a:t>   MAXI:  Collaboration, follow-up of transients</a:t>
            </a:r>
          </a:p>
          <a:p>
            <a:pPr>
              <a:buFontTx/>
              <a:buChar char="•"/>
            </a:pPr>
            <a:endParaRPr lang="en-US" sz="1400" dirty="0">
              <a:latin typeface="Helvetica" charset="0"/>
            </a:endParaRPr>
          </a:p>
          <a:p>
            <a:pPr>
              <a:buFontTx/>
              <a:buChar char="•"/>
            </a:pPr>
            <a:r>
              <a:rPr lang="en-US" sz="1400" dirty="0">
                <a:latin typeface="Helvetica" charset="0"/>
              </a:rPr>
              <a:t>   XMM and Chandra:  synergy in TOO programs</a:t>
            </a:r>
          </a:p>
          <a:p>
            <a:pPr>
              <a:buFontTx/>
              <a:buChar char="•"/>
            </a:pPr>
            <a:endParaRPr lang="en-US" sz="1400" dirty="0">
              <a:latin typeface="Helvetica" charset="0"/>
            </a:endParaRPr>
          </a:p>
          <a:p>
            <a:pPr>
              <a:buFontTx/>
              <a:buChar char="•"/>
            </a:pPr>
            <a:r>
              <a:rPr lang="en-US" sz="1400" dirty="0">
                <a:latin typeface="Helvetica" charset="0"/>
              </a:rPr>
              <a:t>   HST: </a:t>
            </a:r>
            <a:r>
              <a:rPr lang="en-US" sz="1400" dirty="0" smtClean="0">
                <a:latin typeface="Helvetica" charset="0"/>
              </a:rPr>
              <a:t> Deep </a:t>
            </a:r>
            <a:r>
              <a:rPr lang="en-US" sz="1400" dirty="0">
                <a:latin typeface="Helvetica" charset="0"/>
              </a:rPr>
              <a:t>follow-up observations of </a:t>
            </a:r>
            <a:r>
              <a:rPr lang="en-US" sz="1400" dirty="0" err="1">
                <a:latin typeface="Helvetica" charset="0"/>
              </a:rPr>
              <a:t>GRBs</a:t>
            </a:r>
            <a:r>
              <a:rPr lang="en-US" sz="1400" dirty="0">
                <a:latin typeface="Helvetica" charset="0"/>
              </a:rPr>
              <a:t> </a:t>
            </a:r>
          </a:p>
          <a:p>
            <a:pPr>
              <a:buFontTx/>
              <a:buChar char="•"/>
            </a:pPr>
            <a:endParaRPr lang="en-US" sz="1400" dirty="0">
              <a:latin typeface="Helvetica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sz="1400" dirty="0">
                <a:latin typeface="Helvetica" charset="0"/>
              </a:rPr>
              <a:t>   </a:t>
            </a:r>
            <a:r>
              <a:rPr lang="en-US" sz="1400" dirty="0" err="1">
                <a:latin typeface="Helvetica" charset="0"/>
              </a:rPr>
              <a:t>TeV</a:t>
            </a:r>
            <a:r>
              <a:rPr lang="en-US" sz="1400" dirty="0">
                <a:latin typeface="Helvetica" charset="0"/>
              </a:rPr>
              <a:t> observatories:</a:t>
            </a:r>
            <a:r>
              <a:rPr lang="en-US" sz="1400" dirty="0" smtClean="0">
                <a:latin typeface="Helvetica" charset="0"/>
              </a:rPr>
              <a:t>   Joint </a:t>
            </a:r>
            <a:r>
              <a:rPr lang="en-US" sz="1400" dirty="0">
                <a:latin typeface="Helvetica" charset="0"/>
              </a:rPr>
              <a:t>observations of </a:t>
            </a:r>
            <a:r>
              <a:rPr lang="en-US" sz="1400" dirty="0" err="1">
                <a:latin typeface="Helvetica" charset="0"/>
              </a:rPr>
              <a:t>blazars</a:t>
            </a:r>
            <a:r>
              <a:rPr lang="en-US" sz="1400" dirty="0" smtClean="0">
                <a:latin typeface="Helvetica" charset="0"/>
              </a:rPr>
              <a:t>, triggers </a:t>
            </a:r>
            <a:r>
              <a:rPr lang="en-US" sz="1400" dirty="0">
                <a:latin typeface="Helvetica" charset="0"/>
              </a:rPr>
              <a:t>for GRB searches</a:t>
            </a:r>
          </a:p>
          <a:p>
            <a:pPr>
              <a:buClr>
                <a:srgbClr val="FF0000"/>
              </a:buClr>
              <a:buFontTx/>
              <a:buChar char="•"/>
            </a:pPr>
            <a:endParaRPr lang="en-US" sz="1400" dirty="0">
              <a:latin typeface="Helvetica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sz="1400" dirty="0">
                <a:latin typeface="Helvetica" charset="0"/>
              </a:rPr>
              <a:t>   </a:t>
            </a:r>
            <a:r>
              <a:rPr lang="en-US" sz="1400" dirty="0" smtClean="0">
                <a:solidFill>
                  <a:srgbClr val="FF37DB"/>
                </a:solidFill>
                <a:latin typeface="Helvetica" charset="0"/>
              </a:rPr>
              <a:t>extended-LIGO/Super-VIRGO</a:t>
            </a:r>
            <a:r>
              <a:rPr lang="en-US" sz="1400" dirty="0">
                <a:solidFill>
                  <a:srgbClr val="FF37DB"/>
                </a:solidFill>
                <a:latin typeface="Helvetica" charset="0"/>
              </a:rPr>
              <a:t>:  </a:t>
            </a:r>
            <a:r>
              <a:rPr lang="en-US" sz="1400" dirty="0" err="1" smtClean="0">
                <a:solidFill>
                  <a:srgbClr val="FF37DB"/>
                </a:solidFill>
                <a:latin typeface="Helvetica" charset="0"/>
              </a:rPr>
              <a:t>MoU</a:t>
            </a:r>
            <a:r>
              <a:rPr lang="en-US" sz="1400" dirty="0" smtClean="0">
                <a:solidFill>
                  <a:srgbClr val="FF37DB"/>
                </a:solidFill>
                <a:latin typeface="Helvetica" charset="0"/>
              </a:rPr>
              <a:t> agreement to search for counterpart of GW events!</a:t>
            </a:r>
            <a:endParaRPr lang="en-US" sz="1400" dirty="0">
              <a:solidFill>
                <a:srgbClr val="FF37DB"/>
              </a:solidFill>
              <a:latin typeface="Helvetica" charset="0"/>
            </a:endParaRPr>
          </a:p>
          <a:p>
            <a:endParaRPr lang="en-US" sz="1400" dirty="0">
              <a:latin typeface="Helvetica" charset="0"/>
            </a:endParaRPr>
          </a:p>
          <a:p>
            <a:pPr>
              <a:lnSpc>
                <a:spcPct val="70000"/>
              </a:lnSpc>
            </a:pPr>
            <a:r>
              <a:rPr lang="en-US" sz="1400" dirty="0">
                <a:latin typeface="Helvetica" charset="0"/>
              </a:rPr>
              <a:t>   </a:t>
            </a:r>
          </a:p>
          <a:p>
            <a:pPr>
              <a:buFontTx/>
              <a:buChar char="•"/>
            </a:pPr>
            <a:r>
              <a:rPr lang="en-US" sz="1400" dirty="0">
                <a:latin typeface="Helvetica" charset="0"/>
              </a:rPr>
              <a:t>   </a:t>
            </a:r>
            <a:r>
              <a:rPr lang="en-US" sz="1400" dirty="0" err="1">
                <a:latin typeface="Helvetica" charset="0"/>
              </a:rPr>
              <a:t>IceCube</a:t>
            </a:r>
            <a:r>
              <a:rPr lang="en-US" sz="1400" dirty="0">
                <a:latin typeface="Helvetica" charset="0"/>
              </a:rPr>
              <a:t>:  Agreement, follow up of transients, triggers for GRB searches</a:t>
            </a:r>
          </a:p>
          <a:p>
            <a:pPr>
              <a:buFontTx/>
              <a:buChar char="•"/>
            </a:pPr>
            <a:endParaRPr lang="en-US" sz="1400" dirty="0">
              <a:latin typeface="Helvetica" charset="0"/>
            </a:endParaRPr>
          </a:p>
          <a:p>
            <a:pPr>
              <a:buFontTx/>
              <a:buChar char="•"/>
            </a:pPr>
            <a:r>
              <a:rPr lang="en-US" sz="1400" dirty="0">
                <a:latin typeface="Helvetica" charset="0"/>
              </a:rPr>
              <a:t>  </a:t>
            </a:r>
            <a:r>
              <a:rPr lang="en-US" sz="1400" dirty="0" smtClean="0">
                <a:latin typeface="Helvetica" charset="0"/>
              </a:rPr>
              <a:t> EVLA </a:t>
            </a:r>
            <a:r>
              <a:rPr lang="en-US" sz="1400" dirty="0">
                <a:latin typeface="Helvetica" charset="0"/>
              </a:rPr>
              <a:t>&amp; LOFAR:  Collaboration, triggers for GRB searches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066800"/>
            <a:ext cx="4356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914400" y="152400"/>
            <a:ext cx="678180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The Gap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371600"/>
            <a:ext cx="5867400" cy="4564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1020763" y="2743200"/>
            <a:ext cx="7666037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</a:rPr>
              <a:t>Fast observations ==&gt;X-ray afterglow rapidly fading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1066800" y="1676400"/>
            <a:ext cx="7666038" cy="8223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</a:rPr>
              <a:t>X-RAY OBSERVATION MANDATORY! ==&gt;Almost all GRBs have a X-ray afterglow</a:t>
            </a:r>
          </a:p>
        </p:txBody>
      </p:sp>
    </p:spTree>
    <p:extLst>
      <p:ext uri="{BB962C8B-B14F-4D97-AF65-F5344CB8AC3E}">
        <p14:creationId xmlns:p14="http://schemas.microsoft.com/office/powerpoint/2010/main" val="250656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animBg="1"/>
      <p:bldP spid="1013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1775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 flipH="1">
            <a:off x="4864871" y="2829373"/>
            <a:ext cx="144000" cy="1122031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 flipH="1">
            <a:off x="7313547" y="1838920"/>
            <a:ext cx="144000" cy="1122031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/>
          <p:cNvGrpSpPr/>
          <p:nvPr/>
        </p:nvGrpSpPr>
        <p:grpSpPr>
          <a:xfrm>
            <a:off x="5105400" y="545068"/>
            <a:ext cx="4572000" cy="902732"/>
            <a:chOff x="3399276" y="425795"/>
            <a:chExt cx="4572000" cy="902732"/>
          </a:xfrm>
        </p:grpSpPr>
        <p:sp>
          <p:nvSpPr>
            <p:cNvPr id="10" name="Rettangolo 9"/>
            <p:cNvSpPr/>
            <p:nvPr/>
          </p:nvSpPr>
          <p:spPr>
            <a:xfrm>
              <a:off x="3399276" y="425795"/>
              <a:ext cx="4572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2000" dirty="0">
                  <a:solidFill>
                    <a:srgbClr val="3366FF"/>
                  </a:solidFill>
                </a:rPr>
                <a:t>Fermi adattive bin 1GeV light-curve 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>
              <a:off x="4618476" y="795127"/>
              <a:ext cx="990600" cy="533400"/>
            </a:xfrm>
            <a:prstGeom prst="straightConnector1">
              <a:avLst/>
            </a:prstGeom>
            <a:ln>
              <a:solidFill>
                <a:srgbClr val="FF37D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7511470" y="898538"/>
            <a:ext cx="683171" cy="3140062"/>
            <a:chOff x="7549807" y="1305164"/>
            <a:chExt cx="562718" cy="3122485"/>
          </a:xfrm>
        </p:grpSpPr>
        <p:sp>
          <p:nvSpPr>
            <p:cNvPr id="15" name="Parentesi quadra chiusa 14"/>
            <p:cNvSpPr/>
            <p:nvPr/>
          </p:nvSpPr>
          <p:spPr>
            <a:xfrm>
              <a:off x="7549807" y="1305164"/>
              <a:ext cx="211677" cy="3122485"/>
            </a:xfrm>
            <a:prstGeom prst="rightBracket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/>
            <p:cNvSpPr txBox="1"/>
            <p:nvPr/>
          </p:nvSpPr>
          <p:spPr>
            <a:xfrm rot="16200000">
              <a:off x="6931139" y="2412111"/>
              <a:ext cx="1982506" cy="3802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 </a:t>
              </a:r>
              <a:r>
                <a:rPr lang="it-IT" sz="2400" dirty="0" err="1" smtClean="0"/>
                <a:t>factor</a:t>
              </a:r>
              <a:r>
                <a:rPr lang="it-IT" sz="2400" dirty="0" smtClean="0"/>
                <a:t> </a:t>
              </a:r>
              <a:r>
                <a:rPr lang="it-IT" sz="2000" dirty="0" smtClean="0"/>
                <a:t>  </a:t>
              </a:r>
              <a:r>
                <a:rPr lang="it-IT" sz="2000" dirty="0" smtClean="0">
                  <a:solidFill>
                    <a:schemeClr val="tx2">
                      <a:lumMod val="75000"/>
                    </a:schemeClr>
                  </a:solidFill>
                </a:rPr>
                <a:t>10</a:t>
              </a:r>
              <a:r>
                <a:rPr lang="it-IT" sz="2000" baseline="30000" dirty="0" smtClean="0">
                  <a:solidFill>
                    <a:schemeClr val="tx2">
                      <a:lumMod val="75000"/>
                    </a:schemeClr>
                  </a:solidFill>
                </a:rPr>
                <a:t>4</a:t>
              </a:r>
              <a:r>
                <a:rPr lang="it-IT" sz="2000" dirty="0" smtClean="0">
                  <a:solidFill>
                    <a:schemeClr val="tx2">
                      <a:lumMod val="75000"/>
                    </a:schemeClr>
                  </a:solidFill>
                </a:rPr>
                <a:t> !</a:t>
              </a:r>
              <a:endParaRPr lang="it-IT" sz="2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5" name="Rettangolo 4"/>
          <p:cNvSpPr/>
          <p:nvPr/>
        </p:nvSpPr>
        <p:spPr>
          <a:xfrm flipH="1">
            <a:off x="3902313" y="2383003"/>
            <a:ext cx="144000" cy="1122031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 flipH="1">
            <a:off x="2483933" y="2420757"/>
            <a:ext cx="144000" cy="1122031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 flipH="1">
            <a:off x="5609926" y="2219788"/>
            <a:ext cx="144000" cy="1122031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uppo 24"/>
          <p:cNvGrpSpPr/>
          <p:nvPr/>
        </p:nvGrpSpPr>
        <p:grpSpPr>
          <a:xfrm>
            <a:off x="2895600" y="487740"/>
            <a:ext cx="2653973" cy="2176075"/>
            <a:chOff x="2895600" y="487740"/>
            <a:chExt cx="2653973" cy="2176075"/>
          </a:xfrm>
        </p:grpSpPr>
        <p:sp>
          <p:nvSpPr>
            <p:cNvPr id="22" name="Rettangolo 21"/>
            <p:cNvSpPr/>
            <p:nvPr/>
          </p:nvSpPr>
          <p:spPr>
            <a:xfrm>
              <a:off x="2895600" y="487740"/>
              <a:ext cx="23437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err="1" smtClean="0">
                  <a:solidFill>
                    <a:srgbClr val="3366FF"/>
                  </a:solidFill>
                </a:rPr>
                <a:t>Swift</a:t>
              </a:r>
              <a:r>
                <a:rPr lang="it-IT" dirty="0" smtClean="0">
                  <a:solidFill>
                    <a:srgbClr val="3366FF"/>
                  </a:solidFill>
                </a:rPr>
                <a:t> XRT +UVOT + BAT</a:t>
              </a:r>
              <a:endParaRPr lang="it-IT" dirty="0">
                <a:solidFill>
                  <a:srgbClr val="3366FF"/>
                </a:solidFill>
              </a:endParaRPr>
            </a:p>
            <a:p>
              <a:endParaRPr lang="it-IT" dirty="0"/>
            </a:p>
            <a:p>
              <a:endParaRPr lang="it-IT" dirty="0">
                <a:solidFill>
                  <a:srgbClr val="FF0000"/>
                </a:solidFill>
              </a:endParaRPr>
            </a:p>
          </p:txBody>
        </p:sp>
        <p:grpSp>
          <p:nvGrpSpPr>
            <p:cNvPr id="14" name="Gruppo 13"/>
            <p:cNvGrpSpPr/>
            <p:nvPr/>
          </p:nvGrpSpPr>
          <p:grpSpPr>
            <a:xfrm>
              <a:off x="3971585" y="1228096"/>
              <a:ext cx="1577988" cy="1435719"/>
              <a:chOff x="3971585" y="1228096"/>
              <a:chExt cx="1577988" cy="1435719"/>
            </a:xfrm>
          </p:grpSpPr>
          <p:cxnSp>
            <p:nvCxnSpPr>
              <p:cNvPr id="23" name="Connettore 2 22"/>
              <p:cNvCxnSpPr/>
              <p:nvPr/>
            </p:nvCxnSpPr>
            <p:spPr>
              <a:xfrm>
                <a:off x="4057140" y="1228096"/>
                <a:ext cx="833200" cy="1435719"/>
              </a:xfrm>
              <a:prstGeom prst="straightConnector1">
                <a:avLst/>
              </a:prstGeom>
              <a:ln>
                <a:solidFill>
                  <a:srgbClr val="FF37D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23"/>
              <p:cNvCxnSpPr/>
              <p:nvPr/>
            </p:nvCxnSpPr>
            <p:spPr>
              <a:xfrm>
                <a:off x="3971585" y="1228096"/>
                <a:ext cx="85555" cy="1111392"/>
              </a:xfrm>
              <a:prstGeom prst="straightConnector1">
                <a:avLst/>
              </a:prstGeom>
              <a:ln>
                <a:solidFill>
                  <a:srgbClr val="FF37D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/>
              <p:cNvCxnSpPr/>
              <p:nvPr/>
            </p:nvCxnSpPr>
            <p:spPr>
              <a:xfrm>
                <a:off x="4419600" y="1228096"/>
                <a:ext cx="1129973" cy="939371"/>
              </a:xfrm>
              <a:prstGeom prst="straightConnector1">
                <a:avLst/>
              </a:prstGeom>
              <a:ln>
                <a:solidFill>
                  <a:srgbClr val="FF37D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ttangolo 2"/>
          <p:cNvSpPr/>
          <p:nvPr/>
        </p:nvSpPr>
        <p:spPr>
          <a:xfrm>
            <a:off x="499193" y="34553"/>
            <a:ext cx="2422157" cy="65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GB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/>
                <a:cs typeface="Arial Rounded MT Bold"/>
              </a:rPr>
              <a:t>3C 454.3</a:t>
            </a:r>
            <a:endParaRPr lang="en-GB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0" y="647700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</a:t>
            </a:r>
            <a:r>
              <a:rPr lang="en-GB" sz="1200" dirty="0" smtClean="0"/>
              <a:t>redits P. </a:t>
            </a:r>
            <a:r>
              <a:rPr lang="en-GB" sz="1200" dirty="0" err="1" smtClean="0"/>
              <a:t>Giommi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195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6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d-2158m30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8"/>
          <a:stretch/>
        </p:blipFill>
        <p:spPr>
          <a:xfrm>
            <a:off x="0" y="423339"/>
            <a:ext cx="9144000" cy="585540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 flipH="1">
            <a:off x="3911167" y="1185344"/>
            <a:ext cx="106288" cy="1044000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945147" y="647288"/>
            <a:ext cx="3570208" cy="656590"/>
          </a:xfrm>
          <a:prstGeom prst="rect">
            <a:avLst/>
          </a:prstGeom>
        </p:spPr>
        <p:txBody>
          <a:bodyPr wrap="none">
            <a:spAutoFit/>
            <a:scene3d>
              <a:camera prst="obliqueTop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GB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PKS2155-304</a:t>
            </a:r>
            <a:endParaRPr lang="en-GB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6" name="Rettangolo 5"/>
          <p:cNvSpPr/>
          <p:nvPr/>
        </p:nvSpPr>
        <p:spPr>
          <a:xfrm flipH="1">
            <a:off x="4876345" y="1625599"/>
            <a:ext cx="106288" cy="1044000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 flipH="1">
            <a:off x="7196169" y="1794932"/>
            <a:ext cx="106288" cy="1044000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5658137" y="1647980"/>
            <a:ext cx="3167182" cy="3704241"/>
            <a:chOff x="5658137" y="1647980"/>
            <a:chExt cx="3167182" cy="3704241"/>
          </a:xfrm>
        </p:grpSpPr>
        <p:pic>
          <p:nvPicPr>
            <p:cNvPr id="11" name="Immagine 10" descr="1.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37" y="2845116"/>
              <a:ext cx="3167182" cy="2238552"/>
            </a:xfrm>
            <a:prstGeom prst="rect">
              <a:avLst/>
            </a:prstGeom>
          </p:spPr>
        </p:pic>
        <p:cxnSp>
          <p:nvCxnSpPr>
            <p:cNvPr id="12" name="Connettore 2 11"/>
            <p:cNvCxnSpPr/>
            <p:nvPr/>
          </p:nvCxnSpPr>
          <p:spPr>
            <a:xfrm flipV="1">
              <a:off x="7516348" y="1647980"/>
              <a:ext cx="755206" cy="1197136"/>
            </a:xfrm>
            <a:prstGeom prst="straightConnector1">
              <a:avLst/>
            </a:prstGeom>
            <a:ln>
              <a:solidFill>
                <a:srgbClr val="FF37D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5708936" y="4982889"/>
              <a:ext cx="2138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Aharonian</a:t>
              </a:r>
              <a:r>
                <a:rPr lang="it-IT" dirty="0" smtClean="0"/>
                <a:t> et al 2007</a:t>
              </a:r>
              <a:endParaRPr lang="it-IT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58000" y="647700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</a:t>
            </a:r>
            <a:r>
              <a:rPr lang="en-GB" sz="1200" dirty="0" smtClean="0"/>
              <a:t>redits P. </a:t>
            </a:r>
            <a:r>
              <a:rPr lang="en-GB" sz="1200" dirty="0" err="1" smtClean="0"/>
              <a:t>Giommi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231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hrel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04800"/>
            <a:ext cx="8238565" cy="636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hrel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" y="533400"/>
            <a:ext cx="798755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0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31771" b="41261"/>
          <a:stretch>
            <a:fillRect/>
          </a:stretch>
        </p:blipFill>
        <p:spPr>
          <a:xfrm>
            <a:off x="431800" y="2667000"/>
            <a:ext cx="8305800" cy="1195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91000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143000"/>
            <a:ext cx="1739119" cy="1314450"/>
          </a:xfrm>
          <a:prstGeom prst="rect">
            <a:avLst/>
          </a:prstGeom>
        </p:spPr>
      </p:pic>
      <p:pic>
        <p:nvPicPr>
          <p:cNvPr id="10" name="Picture 9" descr="athen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67201"/>
            <a:ext cx="1905000" cy="1510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1219200"/>
            <a:ext cx="2315461" cy="130327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492" y="1219200"/>
            <a:ext cx="1563708" cy="1304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6" name="Picture 15" descr="elt-telescope.jpg"/>
          <p:cNvPicPr>
            <a:picLocks noChangeAspect="1"/>
          </p:cNvPicPr>
          <p:nvPr/>
        </p:nvPicPr>
        <p:blipFill>
          <a:blip r:embed="rId8"/>
          <a:srcRect r="22733"/>
          <a:stretch>
            <a:fillRect/>
          </a:stretch>
        </p:blipFill>
        <p:spPr>
          <a:xfrm>
            <a:off x="7796301" y="1371600"/>
            <a:ext cx="1313832" cy="11520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4">
                <a:alpha val="75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143000"/>
            <a:ext cx="1752600" cy="128524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0" name="Picture 7" descr="hireslivingston_5-larg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52600" y="4186859"/>
            <a:ext cx="1524000" cy="152814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2800" y="4267200"/>
            <a:ext cx="1463488" cy="144928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1200" y="1752600"/>
            <a:ext cx="3733800" cy="33604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24000" y="-152400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</a:rPr>
              <a:t>The Future: we will still need a mission like Swift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0" y="4267200"/>
            <a:ext cx="2101850" cy="14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2286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Conclusions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8382000" cy="560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solidFill>
                  <a:srgbClr val="FF37DB"/>
                </a:solidFill>
                <a:latin typeface="Comic Sans MS"/>
                <a:cs typeface="Comic Sans MS"/>
              </a:rPr>
              <a:t>The sky is rich in transients of many types, with GRB being the most powerful and explosive sources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solidFill>
                  <a:srgbClr val="3366FF"/>
                </a:solidFill>
                <a:latin typeface="Comic Sans MS"/>
                <a:cs typeface="Comic Sans MS"/>
              </a:rPr>
              <a:t>Swift is exploring the transient sky with unprecedented sensitivity and coverage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solidFill>
                  <a:srgbClr val="57D777"/>
                </a:solidFill>
                <a:latin typeface="Comic Sans MS"/>
                <a:cs typeface="Comic Sans MS"/>
              </a:rPr>
              <a:t>Every year bring new discovery in time domain science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solidFill>
                  <a:srgbClr val="57D777"/>
                </a:solidFill>
                <a:latin typeface="Comic Sans MS"/>
                <a:cs typeface="Comic Sans MS"/>
              </a:rPr>
              <a:t>Explosion mechanisms range from gravitational collapse to nuclear burning to B field reconnection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dirty="0" smtClean="0">
                <a:solidFill>
                  <a:srgbClr val="3366FF"/>
                </a:solidFill>
                <a:latin typeface="Comic Sans MS"/>
                <a:cs typeface="Comic Sans MS"/>
              </a:rPr>
              <a:t>Swift will hopefully last another 10 years and has exciting science to perform partnering with new ground observations and  increasing capabilities </a:t>
            </a:r>
            <a:endParaRPr lang="en-GB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2799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2438400"/>
            <a:ext cx="5486400" cy="42672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40000"/>
              </a:spcBef>
              <a:buClr>
                <a:srgbClr val="990033"/>
              </a:buClr>
              <a:buFontTx/>
              <a:buNone/>
            </a:pPr>
            <a:r>
              <a:rPr lang="en-US" sz="1800" b="1" dirty="0">
                <a:solidFill>
                  <a:srgbClr val="3366FF"/>
                </a:solidFill>
              </a:rPr>
              <a:t>Mission Capabilities:</a:t>
            </a:r>
          </a:p>
          <a:p>
            <a:pPr>
              <a:lnSpc>
                <a:spcPct val="120000"/>
              </a:lnSpc>
              <a:spcBef>
                <a:spcPct val="40000"/>
              </a:spcBef>
              <a:buClr>
                <a:srgbClr val="990033"/>
              </a:buClr>
            </a:pPr>
            <a:r>
              <a:rPr lang="en-US" sz="1800" dirty="0">
                <a:solidFill>
                  <a:srgbClr val="3366FF"/>
                </a:solidFill>
              </a:rPr>
              <a:t>Arcsec positions and counterparts for 100</a:t>
            </a:r>
            <a:r>
              <a:rPr lang="ja-JP" altLang="en-US" sz="1800" dirty="0">
                <a:solidFill>
                  <a:srgbClr val="3366FF"/>
                </a:solidFill>
                <a:latin typeface="Arial"/>
              </a:rPr>
              <a:t>’</a:t>
            </a:r>
            <a:r>
              <a:rPr lang="en-US" sz="1800" dirty="0">
                <a:solidFill>
                  <a:srgbClr val="3366FF"/>
                </a:solidFill>
              </a:rPr>
              <a:t>s of GRBs</a:t>
            </a:r>
          </a:p>
          <a:p>
            <a:pPr>
              <a:lnSpc>
                <a:spcPct val="120000"/>
              </a:lnSpc>
              <a:spcBef>
                <a:spcPct val="40000"/>
              </a:spcBef>
              <a:buClr>
                <a:srgbClr val="990033"/>
              </a:buClr>
            </a:pPr>
            <a:r>
              <a:rPr lang="en-US" sz="1800" dirty="0">
                <a:solidFill>
                  <a:srgbClr val="3366FF"/>
                </a:solidFill>
              </a:rPr>
              <a:t>Identify host galaxies and measure offsets</a:t>
            </a:r>
          </a:p>
          <a:p>
            <a:pPr>
              <a:lnSpc>
                <a:spcPct val="120000"/>
              </a:lnSpc>
              <a:spcBef>
                <a:spcPct val="40000"/>
              </a:spcBef>
              <a:buClr>
                <a:srgbClr val="990033"/>
              </a:buClr>
            </a:pPr>
            <a:r>
              <a:rPr lang="en-US" sz="1800" dirty="0">
                <a:solidFill>
                  <a:srgbClr val="3366FF"/>
                </a:solidFill>
              </a:rPr>
              <a:t>Sensitive to short and X-ray bursts</a:t>
            </a:r>
          </a:p>
          <a:p>
            <a:pPr>
              <a:lnSpc>
                <a:spcPct val="120000"/>
              </a:lnSpc>
              <a:spcBef>
                <a:spcPct val="40000"/>
              </a:spcBef>
              <a:buClr>
                <a:srgbClr val="990033"/>
              </a:buClr>
            </a:pPr>
            <a:r>
              <a:rPr lang="en-US" sz="1800" dirty="0">
                <a:solidFill>
                  <a:srgbClr val="3366FF"/>
                </a:solidFill>
              </a:rPr>
              <a:t>5X more sensitive than BATSE</a:t>
            </a:r>
          </a:p>
          <a:p>
            <a:pPr>
              <a:lnSpc>
                <a:spcPct val="120000"/>
              </a:lnSpc>
              <a:spcBef>
                <a:spcPct val="40000"/>
              </a:spcBef>
              <a:buClr>
                <a:srgbClr val="990033"/>
              </a:buClr>
            </a:pPr>
            <a:r>
              <a:rPr lang="en-US" sz="1800" dirty="0" err="1">
                <a:solidFill>
                  <a:srgbClr val="3366FF"/>
                </a:solidFill>
              </a:rPr>
              <a:t>Multiwavelength</a:t>
            </a:r>
            <a:r>
              <a:rPr lang="en-US" sz="1800" dirty="0">
                <a:solidFill>
                  <a:srgbClr val="3366FF"/>
                </a:solidFill>
              </a:rPr>
              <a:t> observations on all timescales</a:t>
            </a:r>
          </a:p>
          <a:p>
            <a:pPr>
              <a:lnSpc>
                <a:spcPct val="120000"/>
              </a:lnSpc>
              <a:spcBef>
                <a:spcPct val="40000"/>
              </a:spcBef>
              <a:buClr>
                <a:srgbClr val="990033"/>
              </a:buClr>
            </a:pPr>
            <a:r>
              <a:rPr lang="en-US" sz="1800" dirty="0">
                <a:solidFill>
                  <a:srgbClr val="3366FF"/>
                </a:solidFill>
              </a:rPr>
              <a:t>X-ray and UV/optical spectroscopy</a:t>
            </a:r>
          </a:p>
          <a:p>
            <a:pPr>
              <a:lnSpc>
                <a:spcPct val="120000"/>
              </a:lnSpc>
              <a:spcBef>
                <a:spcPct val="40000"/>
              </a:spcBef>
              <a:buClr>
                <a:srgbClr val="990033"/>
              </a:buClr>
            </a:pPr>
            <a:r>
              <a:rPr lang="en-US" sz="1800" dirty="0">
                <a:solidFill>
                  <a:srgbClr val="3366FF"/>
                </a:solidFill>
              </a:rPr>
              <a:t>Rapid GRB notifications via GCN</a:t>
            </a:r>
          </a:p>
        </p:txBody>
      </p:sp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127000" y="914400"/>
            <a:ext cx="55626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&gt;"/>
            </a:pPr>
            <a:r>
              <a:rPr lang="en-US" sz="2000" dirty="0">
                <a:latin typeface="Arial" charset="0"/>
              </a:rPr>
              <a:t>What causes GRBs?</a:t>
            </a:r>
          </a:p>
          <a:p>
            <a:pPr>
              <a:spcBef>
                <a:spcPct val="20000"/>
              </a:spcBef>
              <a:buFontTx/>
              <a:buChar char="&gt;"/>
            </a:pPr>
            <a:r>
              <a:rPr lang="en-US" sz="2000" dirty="0">
                <a:latin typeface="Arial" charset="0"/>
              </a:rPr>
              <a:t>What is the origin of subclasses of GRBs?</a:t>
            </a:r>
          </a:p>
          <a:p>
            <a:pPr>
              <a:spcBef>
                <a:spcPct val="20000"/>
              </a:spcBef>
              <a:buFontTx/>
              <a:buChar char="&gt;"/>
            </a:pPr>
            <a:r>
              <a:rPr lang="en-US" sz="2000" dirty="0">
                <a:latin typeface="Arial" charset="0"/>
              </a:rPr>
              <a:t>What </a:t>
            </a:r>
            <a:r>
              <a:rPr lang="en-US" sz="2000" dirty="0" err="1">
                <a:latin typeface="Arial" charset="0"/>
              </a:rPr>
              <a:t>physcis</a:t>
            </a:r>
            <a:r>
              <a:rPr lang="en-US" sz="2000" dirty="0">
                <a:latin typeface="Arial" charset="0"/>
              </a:rPr>
              <a:t> can be learned about BH formation and jets?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62600" y="914400"/>
            <a:ext cx="3429000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187397" name="Picture 5" descr="grbd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99744"/>
            <a:ext cx="2852737" cy="21447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7543800" y="1458456"/>
            <a:ext cx="9144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7399" name="Line 7"/>
          <p:cNvSpPr>
            <a:spLocks noChangeShapeType="1"/>
          </p:cNvSpPr>
          <p:nvPr/>
        </p:nvSpPr>
        <p:spPr bwMode="auto">
          <a:xfrm>
            <a:off x="6629400" y="1229856"/>
            <a:ext cx="1828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6629400" y="1153656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7401" name="Line 9"/>
          <p:cNvSpPr>
            <a:spLocks noChangeShapeType="1"/>
          </p:cNvSpPr>
          <p:nvPr/>
        </p:nvSpPr>
        <p:spPr bwMode="auto">
          <a:xfrm>
            <a:off x="7543800" y="1382256"/>
            <a:ext cx="0" cy="1524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6842125" y="1001256"/>
            <a:ext cx="625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000" b="1">
                <a:solidFill>
                  <a:srgbClr val="FF0000"/>
                </a:solidFill>
                <a:latin typeface="Times" charset="0"/>
              </a:rPr>
              <a:t>Swift</a:t>
            </a:r>
            <a:endParaRPr lang="en-US" sz="1400" b="1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7543800" y="1229856"/>
            <a:ext cx="1219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000" b="1" dirty="0">
                <a:solidFill>
                  <a:srgbClr val="3366FF"/>
                </a:solidFill>
                <a:latin typeface="Times" charset="0"/>
              </a:rPr>
              <a:t>BeppoSAX</a:t>
            </a:r>
          </a:p>
        </p:txBody>
      </p:sp>
      <p:sp>
        <p:nvSpPr>
          <p:cNvPr id="187404" name="Rectangle 12"/>
          <p:cNvSpPr>
            <a:spLocks noChangeArrowheads="1"/>
          </p:cNvSpPr>
          <p:nvPr/>
        </p:nvSpPr>
        <p:spPr bwMode="auto">
          <a:xfrm>
            <a:off x="1524000" y="0"/>
            <a:ext cx="59801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 eaLnBrk="1" hangingPunct="1"/>
            <a:r>
              <a:rPr lang="en-US" sz="4000" u="sng" dirty="0">
                <a:solidFill>
                  <a:srgbClr val="FF0000"/>
                </a:solidFill>
                <a:latin typeface="Comic Sans MS" charset="0"/>
              </a:rPr>
              <a:t>Swift Science</a:t>
            </a:r>
          </a:p>
        </p:txBody>
      </p:sp>
      <p:sp>
        <p:nvSpPr>
          <p:cNvPr id="187405" name="Line 13"/>
          <p:cNvSpPr>
            <a:spLocks noChangeShapeType="1"/>
          </p:cNvSpPr>
          <p:nvPr/>
        </p:nvSpPr>
        <p:spPr bwMode="auto">
          <a:xfrm>
            <a:off x="857250" y="838200"/>
            <a:ext cx="7372350" cy="9525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740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4"/>
          <a:stretch>
            <a:fillRect/>
          </a:stretch>
        </p:blipFill>
        <p:spPr bwMode="auto">
          <a:xfrm>
            <a:off x="4876800" y="4064000"/>
            <a:ext cx="42672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7407" name="Rectangle 15"/>
          <p:cNvSpPr>
            <a:spLocks noChangeArrowheads="1"/>
          </p:cNvSpPr>
          <p:nvPr/>
        </p:nvSpPr>
        <p:spPr bwMode="auto">
          <a:xfrm>
            <a:off x="6324600" y="4191000"/>
            <a:ext cx="1700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Times New Roman" charset="0"/>
              </a:rPr>
              <a:t>Fireball Model</a:t>
            </a:r>
          </a:p>
        </p:txBody>
      </p:sp>
      <p:sp>
        <p:nvSpPr>
          <p:cNvPr id="16" name="Text Box 1033"/>
          <p:cNvSpPr txBox="1">
            <a:spLocks noChangeArrowheads="1"/>
          </p:cNvSpPr>
          <p:nvPr/>
        </p:nvSpPr>
        <p:spPr bwMode="auto">
          <a:xfrm>
            <a:off x="152400" y="6324600"/>
            <a:ext cx="65532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Other models do exist: </a:t>
            </a:r>
            <a:r>
              <a:rPr lang="en-US" sz="2400" dirty="0" err="1" smtClean="0"/>
              <a:t>fireshell</a:t>
            </a:r>
            <a:r>
              <a:rPr lang="en-US" sz="2400" dirty="0" smtClean="0"/>
              <a:t>, </a:t>
            </a:r>
            <a:r>
              <a:rPr lang="en-US" sz="2400" dirty="0"/>
              <a:t>canon-ball, etc.</a:t>
            </a:r>
          </a:p>
        </p:txBody>
      </p:sp>
      <p:pic>
        <p:nvPicPr>
          <p:cNvPr id="17" name="Picture 1028" descr="wfc_gr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32845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029"/>
          <p:cNvSpPr>
            <a:spLocks noChangeShapeType="1"/>
          </p:cNvSpPr>
          <p:nvPr/>
        </p:nvSpPr>
        <p:spPr bwMode="auto">
          <a:xfrm flipH="1" flipV="1">
            <a:off x="1981200" y="4800600"/>
            <a:ext cx="5638800" cy="685800"/>
          </a:xfrm>
          <a:prstGeom prst="line">
            <a:avLst/>
          </a:prstGeom>
          <a:noFill/>
          <a:ln w="57150">
            <a:solidFill>
              <a:srgbClr val="94003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19" name="Line 1029"/>
          <p:cNvSpPr>
            <a:spLocks noChangeShapeType="1"/>
          </p:cNvSpPr>
          <p:nvPr/>
        </p:nvSpPr>
        <p:spPr bwMode="auto">
          <a:xfrm flipH="1" flipV="1">
            <a:off x="2743200" y="3505200"/>
            <a:ext cx="5791200" cy="182880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62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838200" y="-127576"/>
            <a:ext cx="7315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Swift – 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Time Domain Observatory</a:t>
            </a:r>
            <a:endParaRPr lang="en-US" sz="32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114800" y="914400"/>
            <a:ext cx="1295400" cy="304800"/>
            <a:chOff x="1152" y="3400"/>
            <a:chExt cx="1590" cy="248"/>
          </a:xfrm>
        </p:grpSpPr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" y="3404"/>
              <a:ext cx="390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25" y="3404"/>
              <a:ext cx="417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52" y="3400"/>
              <a:ext cx="389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026"/>
          <p:cNvPicPr>
            <a:picLocks noChangeAspect="1" noChangeArrowheads="1"/>
          </p:cNvPicPr>
          <p:nvPr/>
        </p:nvPicPr>
        <p:blipFill>
          <a:blip r:embed="rId6">
            <a:lum bright="-10000"/>
          </a:blip>
          <a:srcRect/>
          <a:stretch>
            <a:fillRect/>
          </a:stretch>
        </p:blipFill>
        <p:spPr bwMode="auto">
          <a:xfrm>
            <a:off x="838200" y="757242"/>
            <a:ext cx="3007489" cy="389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>
            <a:off x="5867400" y="762000"/>
            <a:ext cx="3123068" cy="3200400"/>
            <a:chOff x="3140" y="144"/>
            <a:chExt cx="2302" cy="2314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7"/>
            <a:srcRect l="10001" r="25000"/>
            <a:stretch>
              <a:fillRect/>
            </a:stretch>
          </p:blipFill>
          <p:spPr bwMode="auto">
            <a:xfrm>
              <a:off x="3140" y="144"/>
              <a:ext cx="2200" cy="2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3449" y="1916"/>
              <a:ext cx="477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FAFF07"/>
                  </a:solidFill>
                </a:rPr>
                <a:t>BAT</a:t>
              </a:r>
            </a:p>
          </p:txBody>
        </p:sp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4923" y="144"/>
              <a:ext cx="51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FAFF07"/>
                  </a:solidFill>
                </a:rPr>
                <a:t>XRT</a:t>
              </a:r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4319" y="144"/>
              <a:ext cx="59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UVOT</a:t>
              </a:r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 flipV="1">
              <a:off x="3652" y="1507"/>
              <a:ext cx="259" cy="349"/>
            </a:xfrm>
            <a:prstGeom prst="line">
              <a:avLst/>
            </a:prstGeom>
            <a:noFill/>
            <a:ln w="9525">
              <a:solidFill>
                <a:srgbClr val="FAFF07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 flipH="1">
              <a:off x="4319" y="350"/>
              <a:ext cx="323" cy="290"/>
            </a:xfrm>
            <a:prstGeom prst="line">
              <a:avLst/>
            </a:prstGeom>
            <a:noFill/>
            <a:ln w="9525">
              <a:solidFill>
                <a:srgbClr val="FAFF07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 flipH="1">
              <a:off x="4768" y="364"/>
              <a:ext cx="337" cy="441"/>
            </a:xfrm>
            <a:prstGeom prst="line">
              <a:avLst/>
            </a:prstGeom>
            <a:noFill/>
            <a:ln w="9525">
              <a:solidFill>
                <a:srgbClr val="FAFF07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4038600" y="3505200"/>
            <a:ext cx="5486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endParaRPr lang="en-US" sz="400" b="1" dirty="0" smtClean="0">
              <a:latin typeface="Times"/>
              <a:cs typeface="Times"/>
            </a:endParaRPr>
          </a:p>
          <a:p>
            <a:pPr eaLnBrk="1" hangingPunct="1">
              <a:spcBef>
                <a:spcPts val="300"/>
              </a:spcBef>
            </a:pPr>
            <a:r>
              <a:rPr lang="en-US" sz="2000" b="1" dirty="0" smtClean="0">
                <a:solidFill>
                  <a:srgbClr val="3366FF"/>
                </a:solidFill>
                <a:latin typeface="Times"/>
                <a:cs typeface="Times"/>
              </a:rPr>
              <a:t>	Instruments</a:t>
            </a:r>
            <a:endParaRPr lang="en-US" sz="2000" dirty="0" smtClean="0">
              <a:solidFill>
                <a:srgbClr val="3366FF"/>
              </a:solidFill>
              <a:latin typeface="Times"/>
              <a:cs typeface="Times"/>
            </a:endParaRPr>
          </a:p>
          <a:p>
            <a:pPr marL="628650" lvl="1" eaLnBrk="1" hangingPunct="1"/>
            <a:r>
              <a:rPr lang="en-US" sz="1800" dirty="0" smtClean="0">
                <a:latin typeface="Times"/>
                <a:cs typeface="Times"/>
              </a:rPr>
              <a:t>BAT (2 </a:t>
            </a:r>
            <a:r>
              <a:rPr lang="en-US" sz="1800" dirty="0" err="1" smtClean="0">
                <a:latin typeface="Times"/>
                <a:cs typeface="Times"/>
              </a:rPr>
              <a:t>sr</a:t>
            </a:r>
            <a:r>
              <a:rPr lang="en-US" sz="1800" dirty="0" smtClean="0">
                <a:latin typeface="Times"/>
                <a:cs typeface="Times"/>
              </a:rPr>
              <a:t>):  15-300 keV  32,000 CZT detectors</a:t>
            </a:r>
          </a:p>
          <a:p>
            <a:pPr marL="628650" lvl="1" eaLnBrk="1" hangingPunct="1"/>
            <a:r>
              <a:rPr lang="en-US" sz="1800" dirty="0" smtClean="0">
                <a:latin typeface="Times"/>
                <a:cs typeface="Times"/>
              </a:rPr>
              <a:t>XRT:            0.3-10 </a:t>
            </a:r>
            <a:r>
              <a:rPr lang="en-US" sz="1800" dirty="0" err="1" smtClean="0">
                <a:latin typeface="Times"/>
                <a:cs typeface="Times"/>
              </a:rPr>
              <a:t>keV</a:t>
            </a:r>
            <a:r>
              <a:rPr lang="en-US" sz="1800" dirty="0" smtClean="0">
                <a:latin typeface="Times"/>
                <a:cs typeface="Times"/>
              </a:rPr>
              <a:t>    </a:t>
            </a:r>
            <a:r>
              <a:rPr lang="en-US" sz="1800" dirty="0" err="1" smtClean="0">
                <a:latin typeface="Times"/>
                <a:cs typeface="Times"/>
              </a:rPr>
              <a:t>arcsec</a:t>
            </a:r>
            <a:r>
              <a:rPr lang="en-US" sz="1800" dirty="0" smtClean="0">
                <a:latin typeface="Times"/>
                <a:cs typeface="Times"/>
              </a:rPr>
              <a:t> imaging</a:t>
            </a:r>
          </a:p>
          <a:p>
            <a:pPr marL="628650" lvl="1" eaLnBrk="1" hangingPunct="1"/>
            <a:r>
              <a:rPr lang="en-US" sz="1800" dirty="0" smtClean="0">
                <a:latin typeface="Times"/>
                <a:cs typeface="Times"/>
              </a:rPr>
              <a:t>UVOT:         170-600 nm   </a:t>
            </a:r>
            <a:r>
              <a:rPr lang="en-US" sz="1800" dirty="0" err="1" smtClean="0">
                <a:latin typeface="Times"/>
                <a:cs typeface="Times"/>
              </a:rPr>
              <a:t>grism</a:t>
            </a:r>
            <a:r>
              <a:rPr lang="en-US" sz="1800" dirty="0" smtClean="0">
                <a:latin typeface="Times"/>
                <a:cs typeface="Times"/>
              </a:rPr>
              <a:t> spectra</a:t>
            </a:r>
            <a:endParaRPr lang="en-US" sz="1800" b="1" dirty="0" smtClean="0"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495800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 gamma-ray bursts / week</a:t>
            </a:r>
          </a:p>
          <a:p>
            <a:r>
              <a:rPr lang="en-US" sz="1800" dirty="0" smtClean="0"/>
              <a:t>3 rapid targets per day</a:t>
            </a:r>
            <a:endParaRPr lang="en-US" sz="1800" dirty="0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7008812" y="630872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.</a:t>
            </a:r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562" y="5527675"/>
            <a:ext cx="1219200" cy="87630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685800" y="5226050"/>
            <a:ext cx="2193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latin typeface="Times New Roman" charset="0"/>
              </a:rPr>
              <a:t>BAT Position - 2 arcmin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801687" y="6400800"/>
            <a:ext cx="1314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i="1" dirty="0">
                <a:solidFill>
                  <a:srgbClr val="FF0000"/>
                </a:solidFill>
                <a:latin typeface="Times New Roman" charset="0"/>
              </a:rPr>
              <a:t>T&lt;10 sec</a:t>
            </a:r>
            <a:endParaRPr lang="en-US" b="1" i="1" dirty="0">
              <a:solidFill>
                <a:srgbClr val="CC00FF"/>
              </a:solidFill>
              <a:latin typeface="Times New Roman" charset="0"/>
            </a:endParaRPr>
          </a:p>
        </p:txBody>
      </p:sp>
      <p:grpSp>
        <p:nvGrpSpPr>
          <p:cNvPr id="27" name="Group 30"/>
          <p:cNvGrpSpPr>
            <a:grpSpLocks noChangeAspect="1"/>
          </p:cNvGrpSpPr>
          <p:nvPr/>
        </p:nvGrpSpPr>
        <p:grpSpPr bwMode="auto">
          <a:xfrm>
            <a:off x="3849687" y="5486400"/>
            <a:ext cx="1497013" cy="1047750"/>
            <a:chOff x="929" y="1400"/>
            <a:chExt cx="5057" cy="4360"/>
          </a:xfrm>
        </p:grpSpPr>
        <p:pic>
          <p:nvPicPr>
            <p:cNvPr id="44" name="Picture 3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29" y="1400"/>
              <a:ext cx="5057" cy="4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5" name="Group 32"/>
            <p:cNvGrpSpPr>
              <a:grpSpLocks noChangeAspect="1"/>
            </p:cNvGrpSpPr>
            <p:nvPr/>
          </p:nvGrpSpPr>
          <p:grpSpPr bwMode="auto">
            <a:xfrm>
              <a:off x="2204" y="2922"/>
              <a:ext cx="1840" cy="2628"/>
              <a:chOff x="2204" y="2922"/>
              <a:chExt cx="1840" cy="2628"/>
            </a:xfrm>
          </p:grpSpPr>
          <p:sp>
            <p:nvSpPr>
              <p:cNvPr id="46" name="Oval 33"/>
              <p:cNvSpPr>
                <a:spLocks noChangeAspect="1" noChangeArrowheads="1"/>
              </p:cNvSpPr>
              <p:nvPr/>
            </p:nvSpPr>
            <p:spPr bwMode="auto">
              <a:xfrm>
                <a:off x="2204" y="2922"/>
                <a:ext cx="1743" cy="1645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lIns="57547" tIns="28774" rIns="57547" bIns="28774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658" y="4361"/>
                <a:ext cx="386" cy="1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7547" tIns="28774" rIns="57547" bIns="28774">
                <a:prstTxWarp prst="textNoShape">
                  <a:avLst/>
                </a:prstTxWarp>
                <a:spAutoFit/>
              </a:bodyPr>
              <a:lstStyle/>
              <a:p>
                <a:pPr defTabSz="571500"/>
                <a:endParaRPr lang="en-US" sz="1500">
                  <a:solidFill>
                    <a:schemeClr val="accent1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1335087" y="5524500"/>
            <a:ext cx="533400" cy="223838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>
            <a:off x="1944687" y="5715000"/>
            <a:ext cx="1828800" cy="7620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3621087" y="5181600"/>
            <a:ext cx="2136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latin typeface="Times New Roman" charset="0"/>
              </a:rPr>
              <a:t>XRT Position - 5 arcsec</a:t>
            </a: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3879850" y="6400800"/>
            <a:ext cx="1314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i="1" dirty="0">
                <a:solidFill>
                  <a:srgbClr val="FF0000"/>
                </a:solidFill>
                <a:latin typeface="Times New Roman" charset="0"/>
              </a:rPr>
              <a:t>T&lt;90 sec</a:t>
            </a:r>
            <a:endParaRPr lang="en-US" b="1" i="1" dirty="0">
              <a:solidFill>
                <a:srgbClr val="CC00FF"/>
              </a:solidFill>
              <a:latin typeface="Times New Roman" charset="0"/>
            </a:endParaRPr>
          </a:p>
        </p:txBody>
      </p:sp>
      <p:pic>
        <p:nvPicPr>
          <p:cNvPr id="40" name="Picture 41" descr="f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11887" y="5410200"/>
            <a:ext cx="2133600" cy="1087437"/>
          </a:xfrm>
          <a:prstGeom prst="rect">
            <a:avLst/>
          </a:prstGeom>
          <a:noFill/>
        </p:spPr>
      </p:pic>
      <p:sp>
        <p:nvSpPr>
          <p:cNvPr id="41" name="Rectangle 42"/>
          <p:cNvSpPr>
            <a:spLocks noChangeArrowheads="1"/>
          </p:cNvSpPr>
          <p:nvPr/>
        </p:nvSpPr>
        <p:spPr bwMode="auto">
          <a:xfrm>
            <a:off x="6059487" y="5105400"/>
            <a:ext cx="2460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UVOT </a:t>
            </a:r>
            <a:r>
              <a:rPr lang="en-US" sz="1600" dirty="0">
                <a:latin typeface="Times New Roman" charset="0"/>
              </a:rPr>
              <a:t>Position - &lt; 1 arcsec</a:t>
            </a:r>
            <a:endParaRPr lang="en-US" sz="1600" dirty="0"/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6594475" y="6400800"/>
            <a:ext cx="129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T&lt;2 min</a:t>
            </a:r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>
            <a:off x="1944687" y="5562600"/>
            <a:ext cx="18288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10"/>
          <p:cNvSpPr>
            <a:spLocks noChangeArrowheads="1"/>
          </p:cNvSpPr>
          <p:nvPr/>
        </p:nvSpPr>
        <p:spPr bwMode="auto">
          <a:xfrm>
            <a:off x="2971800" y="1371600"/>
            <a:ext cx="4114800" cy="1600438"/>
          </a:xfrm>
          <a:prstGeom prst="rect">
            <a:avLst/>
          </a:prstGeom>
          <a:solidFill>
            <a:srgbClr val="57D777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roposed in 1998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Selected for phase-A study in 1999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Finally selected on Oct 14, 1999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Launched on November 24, 2004 !!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18114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458200" cy="12192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Swift: Italian Contribution &amp; Responsibility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828800"/>
            <a:ext cx="8610600" cy="3205162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3200" dirty="0">
                <a:solidFill>
                  <a:srgbClr val="0000FF"/>
                </a:solidFill>
              </a:rPr>
              <a:t>Mirror Module of the XRT Telescope </a:t>
            </a:r>
            <a:endParaRPr lang="en-US" sz="3200" dirty="0" smtClean="0">
              <a:solidFill>
                <a:srgbClr val="0000F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3200" dirty="0" err="1" smtClean="0">
                <a:solidFill>
                  <a:srgbClr val="FF37DB"/>
                </a:solidFill>
              </a:rPr>
              <a:t>Malindi</a:t>
            </a:r>
            <a:r>
              <a:rPr lang="en-US" sz="3200" dirty="0" smtClean="0">
                <a:solidFill>
                  <a:srgbClr val="FF37DB"/>
                </a:solidFill>
              </a:rPr>
              <a:t> </a:t>
            </a:r>
            <a:r>
              <a:rPr lang="en-US" sz="3200" dirty="0">
                <a:solidFill>
                  <a:srgbClr val="FF37DB"/>
                </a:solidFill>
              </a:rPr>
              <a:t>Ground Station </a:t>
            </a:r>
          </a:p>
          <a:p>
            <a:pPr>
              <a:lnSpc>
                <a:spcPct val="125000"/>
              </a:lnSpc>
            </a:pPr>
            <a:r>
              <a:rPr lang="en-US" sz="3200" dirty="0">
                <a:solidFill>
                  <a:srgbClr val="0000FF"/>
                </a:solidFill>
              </a:rPr>
              <a:t>XRT Analysis software &amp; Italian Swift archive </a:t>
            </a:r>
          </a:p>
          <a:p>
            <a:pPr>
              <a:lnSpc>
                <a:spcPct val="125000"/>
              </a:lnSpc>
            </a:pPr>
            <a:r>
              <a:rPr lang="en-US" sz="3200" dirty="0" smtClean="0">
                <a:solidFill>
                  <a:srgbClr val="FF37DB"/>
                </a:solidFill>
              </a:rPr>
              <a:t>BA&amp;XBS responsibility</a:t>
            </a:r>
          </a:p>
          <a:p>
            <a:pPr>
              <a:lnSpc>
                <a:spcPct val="125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XRT </a:t>
            </a:r>
            <a:r>
              <a:rPr lang="en-US" sz="3200" dirty="0">
                <a:solidFill>
                  <a:srgbClr val="0000FF"/>
                </a:solidFill>
              </a:rPr>
              <a:t>calibration &amp; operation support </a:t>
            </a:r>
          </a:p>
          <a:p>
            <a:pPr>
              <a:lnSpc>
                <a:spcPct val="12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509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1295400" y="76200"/>
            <a:ext cx="6934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u="sng" dirty="0" smtClean="0">
                <a:solidFill>
                  <a:srgbClr val="FF0000"/>
                </a:solidFill>
                <a:latin typeface="Comic Sans MS" charset="0"/>
                <a:cs typeface="+mn-cs"/>
              </a:rPr>
              <a:t>The Swift communication network</a:t>
            </a:r>
            <a:endParaRPr lang="en-US" sz="3200" u="sng" dirty="0">
              <a:solidFill>
                <a:srgbClr val="FF0000"/>
              </a:solidFill>
              <a:latin typeface="Comic Sans MS" charset="0"/>
              <a:cs typeface="+mn-cs"/>
            </a:endParaRPr>
          </a:p>
        </p:txBody>
      </p:sp>
      <p:graphicFrame>
        <p:nvGraphicFramePr>
          <p:cNvPr id="55298" name="Object 3"/>
          <p:cNvGraphicFramePr>
            <a:graphicFrameLocks/>
          </p:cNvGraphicFramePr>
          <p:nvPr/>
        </p:nvGraphicFramePr>
        <p:xfrm>
          <a:off x="4343400" y="3505200"/>
          <a:ext cx="7191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Clip" r:id="rId4" imgW="317500" imgH="482600" progId="MS_ClipArt_Gallery.2">
                  <p:embed/>
                </p:oleObj>
              </mc:Choice>
              <mc:Fallback>
                <p:oleObj name="Clip" r:id="rId4" imgW="317500" imgH="48260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505200"/>
                        <a:ext cx="71913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5867400" y="3733800"/>
            <a:ext cx="1611313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Mission</a:t>
            </a:r>
          </a:p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Operations Center</a:t>
            </a:r>
            <a:endParaRPr lang="en-US" sz="1400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(MOC)</a:t>
            </a:r>
          </a:p>
        </p:txBody>
      </p:sp>
      <p:grpSp>
        <p:nvGrpSpPr>
          <p:cNvPr id="55300" name="Group 5"/>
          <p:cNvGrpSpPr>
            <a:grpSpLocks/>
          </p:cNvGrpSpPr>
          <p:nvPr/>
        </p:nvGrpSpPr>
        <p:grpSpPr bwMode="auto">
          <a:xfrm>
            <a:off x="5486400" y="1301750"/>
            <a:ext cx="1447800" cy="1136650"/>
            <a:chOff x="973" y="768"/>
            <a:chExt cx="473" cy="428"/>
          </a:xfrm>
        </p:grpSpPr>
        <p:sp>
          <p:nvSpPr>
            <p:cNvPr id="190470" name="Line 6"/>
            <p:cNvSpPr>
              <a:spLocks noChangeShapeType="1"/>
            </p:cNvSpPr>
            <p:nvPr/>
          </p:nvSpPr>
          <p:spPr bwMode="auto">
            <a:xfrm flipH="1">
              <a:off x="1349" y="792"/>
              <a:ext cx="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71" name="Line 7"/>
            <p:cNvSpPr>
              <a:spLocks noChangeShapeType="1"/>
            </p:cNvSpPr>
            <p:nvPr/>
          </p:nvSpPr>
          <p:spPr bwMode="auto">
            <a:xfrm flipH="1">
              <a:off x="1280" y="792"/>
              <a:ext cx="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72" name="Freeform 8"/>
            <p:cNvSpPr>
              <a:spLocks/>
            </p:cNvSpPr>
            <p:nvPr/>
          </p:nvSpPr>
          <p:spPr bwMode="auto">
            <a:xfrm>
              <a:off x="1013" y="1085"/>
              <a:ext cx="162" cy="111"/>
            </a:xfrm>
            <a:custGeom>
              <a:avLst/>
              <a:gdLst>
                <a:gd name="T0" fmla="*/ 0 w 162"/>
                <a:gd name="T1" fmla="*/ 64 h 111"/>
                <a:gd name="T2" fmla="*/ 54 w 162"/>
                <a:gd name="T3" fmla="*/ 0 h 111"/>
                <a:gd name="T4" fmla="*/ 161 w 162"/>
                <a:gd name="T5" fmla="*/ 46 h 111"/>
                <a:gd name="T6" fmla="*/ 111 w 162"/>
                <a:gd name="T7" fmla="*/ 110 h 111"/>
                <a:gd name="T8" fmla="*/ 0 w 162"/>
                <a:gd name="T9" fmla="*/ 6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11">
                  <a:moveTo>
                    <a:pt x="0" y="64"/>
                  </a:moveTo>
                  <a:lnTo>
                    <a:pt x="54" y="0"/>
                  </a:lnTo>
                  <a:lnTo>
                    <a:pt x="161" y="46"/>
                  </a:lnTo>
                  <a:lnTo>
                    <a:pt x="111" y="110"/>
                  </a:lnTo>
                  <a:lnTo>
                    <a:pt x="0" y="64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B3B3B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73" name="Freeform 9"/>
            <p:cNvSpPr>
              <a:spLocks/>
            </p:cNvSpPr>
            <p:nvPr/>
          </p:nvSpPr>
          <p:spPr bwMode="auto">
            <a:xfrm>
              <a:off x="1244" y="768"/>
              <a:ext cx="195" cy="137"/>
            </a:xfrm>
            <a:custGeom>
              <a:avLst/>
              <a:gdLst>
                <a:gd name="T0" fmla="*/ 0 w 195"/>
                <a:gd name="T1" fmla="*/ 84 h 137"/>
                <a:gd name="T2" fmla="*/ 69 w 195"/>
                <a:gd name="T3" fmla="*/ 0 h 137"/>
                <a:gd name="T4" fmla="*/ 194 w 195"/>
                <a:gd name="T5" fmla="*/ 53 h 137"/>
                <a:gd name="T6" fmla="*/ 125 w 195"/>
                <a:gd name="T7" fmla="*/ 136 h 137"/>
                <a:gd name="T8" fmla="*/ 0 w 195"/>
                <a:gd name="T9" fmla="*/ 8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37">
                  <a:moveTo>
                    <a:pt x="0" y="84"/>
                  </a:moveTo>
                  <a:lnTo>
                    <a:pt x="69" y="0"/>
                  </a:lnTo>
                  <a:lnTo>
                    <a:pt x="194" y="53"/>
                  </a:lnTo>
                  <a:lnTo>
                    <a:pt x="125" y="136"/>
                  </a:lnTo>
                  <a:lnTo>
                    <a:pt x="0" y="84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B3B3B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74" name="Line 10"/>
            <p:cNvSpPr>
              <a:spLocks noChangeShapeType="1"/>
            </p:cNvSpPr>
            <p:nvPr/>
          </p:nvSpPr>
          <p:spPr bwMode="auto">
            <a:xfrm>
              <a:off x="1168" y="1040"/>
              <a:ext cx="38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75" name="Freeform 11"/>
            <p:cNvSpPr>
              <a:spLocks/>
            </p:cNvSpPr>
            <p:nvPr/>
          </p:nvSpPr>
          <p:spPr bwMode="auto">
            <a:xfrm>
              <a:off x="1161" y="975"/>
              <a:ext cx="98" cy="62"/>
            </a:xfrm>
            <a:custGeom>
              <a:avLst/>
              <a:gdLst>
                <a:gd name="T0" fmla="*/ 7 w 97"/>
                <a:gd name="T1" fmla="*/ 58 h 62"/>
                <a:gd name="T2" fmla="*/ 0 w 97"/>
                <a:gd name="T3" fmla="*/ 47 h 62"/>
                <a:gd name="T4" fmla="*/ 4 w 97"/>
                <a:gd name="T5" fmla="*/ 20 h 62"/>
                <a:gd name="T6" fmla="*/ 48 w 97"/>
                <a:gd name="T7" fmla="*/ 0 h 62"/>
                <a:gd name="T8" fmla="*/ 89 w 97"/>
                <a:gd name="T9" fmla="*/ 17 h 62"/>
                <a:gd name="T10" fmla="*/ 96 w 97"/>
                <a:gd name="T11" fmla="*/ 31 h 62"/>
                <a:gd name="T12" fmla="*/ 52 w 97"/>
                <a:gd name="T13" fmla="*/ 14 h 62"/>
                <a:gd name="T14" fmla="*/ 7 w 97"/>
                <a:gd name="T15" fmla="*/ 34 h 62"/>
                <a:gd name="T16" fmla="*/ 7 w 97"/>
                <a:gd name="T17" fmla="*/ 61 h 62"/>
                <a:gd name="T18" fmla="*/ 0 w 97"/>
                <a:gd name="T19" fmla="*/ 47 h 62"/>
                <a:gd name="T20" fmla="*/ 7 w 97"/>
                <a:gd name="T21" fmla="*/ 5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62">
                  <a:moveTo>
                    <a:pt x="7" y="58"/>
                  </a:moveTo>
                  <a:lnTo>
                    <a:pt x="0" y="47"/>
                  </a:lnTo>
                  <a:lnTo>
                    <a:pt x="4" y="20"/>
                  </a:lnTo>
                  <a:lnTo>
                    <a:pt x="48" y="0"/>
                  </a:lnTo>
                  <a:lnTo>
                    <a:pt x="89" y="17"/>
                  </a:lnTo>
                  <a:lnTo>
                    <a:pt x="96" y="31"/>
                  </a:lnTo>
                  <a:lnTo>
                    <a:pt x="52" y="14"/>
                  </a:lnTo>
                  <a:lnTo>
                    <a:pt x="7" y="34"/>
                  </a:lnTo>
                  <a:lnTo>
                    <a:pt x="7" y="61"/>
                  </a:lnTo>
                  <a:lnTo>
                    <a:pt x="0" y="47"/>
                  </a:lnTo>
                  <a:lnTo>
                    <a:pt x="7" y="58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76" name="Freeform 12"/>
            <p:cNvSpPr>
              <a:spLocks/>
            </p:cNvSpPr>
            <p:nvPr/>
          </p:nvSpPr>
          <p:spPr bwMode="auto">
            <a:xfrm>
              <a:off x="1158" y="974"/>
              <a:ext cx="102" cy="63"/>
            </a:xfrm>
            <a:custGeom>
              <a:avLst/>
              <a:gdLst>
                <a:gd name="T0" fmla="*/ 8 w 102"/>
                <a:gd name="T1" fmla="*/ 59 h 63"/>
                <a:gd name="T2" fmla="*/ 0 w 102"/>
                <a:gd name="T3" fmla="*/ 48 h 63"/>
                <a:gd name="T4" fmla="*/ 4 w 102"/>
                <a:gd name="T5" fmla="*/ 21 h 63"/>
                <a:gd name="T6" fmla="*/ 50 w 102"/>
                <a:gd name="T7" fmla="*/ 0 h 63"/>
                <a:gd name="T8" fmla="*/ 93 w 102"/>
                <a:gd name="T9" fmla="*/ 17 h 63"/>
                <a:gd name="T10" fmla="*/ 101 w 102"/>
                <a:gd name="T11" fmla="*/ 31 h 63"/>
                <a:gd name="T12" fmla="*/ 54 w 102"/>
                <a:gd name="T13" fmla="*/ 14 h 63"/>
                <a:gd name="T14" fmla="*/ 8 w 102"/>
                <a:gd name="T15" fmla="*/ 34 h 63"/>
                <a:gd name="T16" fmla="*/ 8 w 102"/>
                <a:gd name="T17" fmla="*/ 62 h 63"/>
                <a:gd name="T18" fmla="*/ 0 w 102"/>
                <a:gd name="T19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3">
                  <a:moveTo>
                    <a:pt x="8" y="59"/>
                  </a:moveTo>
                  <a:lnTo>
                    <a:pt x="0" y="48"/>
                  </a:lnTo>
                  <a:lnTo>
                    <a:pt x="4" y="21"/>
                  </a:lnTo>
                  <a:lnTo>
                    <a:pt x="50" y="0"/>
                  </a:lnTo>
                  <a:lnTo>
                    <a:pt x="93" y="17"/>
                  </a:lnTo>
                  <a:lnTo>
                    <a:pt x="101" y="31"/>
                  </a:lnTo>
                  <a:lnTo>
                    <a:pt x="54" y="14"/>
                  </a:lnTo>
                  <a:lnTo>
                    <a:pt x="8" y="34"/>
                  </a:lnTo>
                  <a:lnTo>
                    <a:pt x="8" y="62"/>
                  </a:lnTo>
                  <a:lnTo>
                    <a:pt x="0" y="48"/>
                  </a:lnTo>
                </a:path>
              </a:pathLst>
            </a:custGeom>
            <a:noFill/>
            <a:ln w="12700" cap="rnd" cmpd="sng">
              <a:solidFill>
                <a:srgbClr val="B3B3B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77" name="Line 13"/>
            <p:cNvSpPr>
              <a:spLocks noChangeShapeType="1"/>
            </p:cNvSpPr>
            <p:nvPr/>
          </p:nvSpPr>
          <p:spPr bwMode="auto">
            <a:xfrm flipV="1">
              <a:off x="1161" y="971"/>
              <a:ext cx="39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78" name="Line 14"/>
            <p:cNvSpPr>
              <a:spLocks noChangeShapeType="1"/>
            </p:cNvSpPr>
            <p:nvPr/>
          </p:nvSpPr>
          <p:spPr bwMode="auto">
            <a:xfrm flipH="1" flipV="1">
              <a:off x="1161" y="995"/>
              <a:ext cx="4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79" name="Line 15"/>
            <p:cNvSpPr>
              <a:spLocks noChangeShapeType="1"/>
            </p:cNvSpPr>
            <p:nvPr/>
          </p:nvSpPr>
          <p:spPr bwMode="auto">
            <a:xfrm flipV="1">
              <a:off x="1157" y="990"/>
              <a:ext cx="0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0" name="Line 16"/>
            <p:cNvSpPr>
              <a:spLocks noChangeShapeType="1"/>
            </p:cNvSpPr>
            <p:nvPr/>
          </p:nvSpPr>
          <p:spPr bwMode="auto">
            <a:xfrm>
              <a:off x="1168" y="1040"/>
              <a:ext cx="38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1" name="Line 17"/>
            <p:cNvSpPr>
              <a:spLocks noChangeShapeType="1"/>
            </p:cNvSpPr>
            <p:nvPr/>
          </p:nvSpPr>
          <p:spPr bwMode="auto">
            <a:xfrm flipV="1">
              <a:off x="1185" y="1036"/>
              <a:ext cx="2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2" name="Oval 18"/>
            <p:cNvSpPr>
              <a:spLocks noChangeArrowheads="1"/>
            </p:cNvSpPr>
            <p:nvPr/>
          </p:nvSpPr>
          <p:spPr bwMode="auto">
            <a:xfrm>
              <a:off x="1134" y="1067"/>
              <a:ext cx="72" cy="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3" name="Freeform 19"/>
            <p:cNvSpPr>
              <a:spLocks/>
            </p:cNvSpPr>
            <p:nvPr/>
          </p:nvSpPr>
          <p:spPr bwMode="auto">
            <a:xfrm>
              <a:off x="1136" y="1061"/>
              <a:ext cx="69" cy="54"/>
            </a:xfrm>
            <a:custGeom>
              <a:avLst/>
              <a:gdLst>
                <a:gd name="T0" fmla="*/ 0 w 69"/>
                <a:gd name="T1" fmla="*/ 42 h 54"/>
                <a:gd name="T2" fmla="*/ 0 w 69"/>
                <a:gd name="T3" fmla="*/ 42 h 54"/>
                <a:gd name="T4" fmla="*/ 0 w 69"/>
                <a:gd name="T5" fmla="*/ 35 h 54"/>
                <a:gd name="T6" fmla="*/ 0 w 69"/>
                <a:gd name="T7" fmla="*/ 28 h 54"/>
                <a:gd name="T8" fmla="*/ 4 w 69"/>
                <a:gd name="T9" fmla="*/ 21 h 54"/>
                <a:gd name="T10" fmla="*/ 7 w 69"/>
                <a:gd name="T11" fmla="*/ 14 h 54"/>
                <a:gd name="T12" fmla="*/ 11 w 69"/>
                <a:gd name="T13" fmla="*/ 10 h 54"/>
                <a:gd name="T14" fmla="*/ 19 w 69"/>
                <a:gd name="T15" fmla="*/ 7 h 54"/>
                <a:gd name="T16" fmla="*/ 23 w 69"/>
                <a:gd name="T17" fmla="*/ 3 h 54"/>
                <a:gd name="T18" fmla="*/ 27 w 69"/>
                <a:gd name="T19" fmla="*/ 3 h 54"/>
                <a:gd name="T20" fmla="*/ 41 w 69"/>
                <a:gd name="T21" fmla="*/ 0 h 54"/>
                <a:gd name="T22" fmla="*/ 49 w 69"/>
                <a:gd name="T23" fmla="*/ 0 h 54"/>
                <a:gd name="T24" fmla="*/ 57 w 69"/>
                <a:gd name="T25" fmla="*/ 3 h 54"/>
                <a:gd name="T26" fmla="*/ 64 w 69"/>
                <a:gd name="T27" fmla="*/ 7 h 54"/>
                <a:gd name="T28" fmla="*/ 64 w 69"/>
                <a:gd name="T29" fmla="*/ 10 h 54"/>
                <a:gd name="T30" fmla="*/ 68 w 69"/>
                <a:gd name="T31" fmla="*/ 14 h 54"/>
                <a:gd name="T32" fmla="*/ 68 w 69"/>
                <a:gd name="T33" fmla="*/ 18 h 54"/>
                <a:gd name="T34" fmla="*/ 68 w 69"/>
                <a:gd name="T35" fmla="*/ 25 h 54"/>
                <a:gd name="T36" fmla="*/ 68 w 69"/>
                <a:gd name="T37" fmla="*/ 28 h 54"/>
                <a:gd name="T38" fmla="*/ 64 w 69"/>
                <a:gd name="T39" fmla="*/ 32 h 54"/>
                <a:gd name="T40" fmla="*/ 61 w 69"/>
                <a:gd name="T41" fmla="*/ 39 h 54"/>
                <a:gd name="T42" fmla="*/ 49 w 69"/>
                <a:gd name="T43" fmla="*/ 46 h 54"/>
                <a:gd name="T44" fmla="*/ 46 w 69"/>
                <a:gd name="T45" fmla="*/ 46 h 54"/>
                <a:gd name="T46" fmla="*/ 38 w 69"/>
                <a:gd name="T47" fmla="*/ 50 h 54"/>
                <a:gd name="T48" fmla="*/ 27 w 69"/>
                <a:gd name="T49" fmla="*/ 53 h 54"/>
                <a:gd name="T50" fmla="*/ 19 w 69"/>
                <a:gd name="T51" fmla="*/ 53 h 54"/>
                <a:gd name="T52" fmla="*/ 15 w 69"/>
                <a:gd name="T53" fmla="*/ 53 h 54"/>
                <a:gd name="T54" fmla="*/ 4 w 69"/>
                <a:gd name="T55" fmla="*/ 46 h 54"/>
                <a:gd name="T56" fmla="*/ 0 w 69"/>
                <a:gd name="T57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" h="54">
                  <a:moveTo>
                    <a:pt x="0" y="42"/>
                  </a:move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4" y="21"/>
                  </a:lnTo>
                  <a:lnTo>
                    <a:pt x="7" y="14"/>
                  </a:lnTo>
                  <a:lnTo>
                    <a:pt x="11" y="10"/>
                  </a:lnTo>
                  <a:lnTo>
                    <a:pt x="19" y="7"/>
                  </a:lnTo>
                  <a:lnTo>
                    <a:pt x="23" y="3"/>
                  </a:lnTo>
                  <a:lnTo>
                    <a:pt x="27" y="3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57" y="3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8" y="14"/>
                  </a:lnTo>
                  <a:lnTo>
                    <a:pt x="68" y="18"/>
                  </a:lnTo>
                  <a:lnTo>
                    <a:pt x="68" y="25"/>
                  </a:lnTo>
                  <a:lnTo>
                    <a:pt x="68" y="28"/>
                  </a:lnTo>
                  <a:lnTo>
                    <a:pt x="64" y="32"/>
                  </a:lnTo>
                  <a:lnTo>
                    <a:pt x="61" y="39"/>
                  </a:lnTo>
                  <a:lnTo>
                    <a:pt x="49" y="46"/>
                  </a:lnTo>
                  <a:lnTo>
                    <a:pt x="46" y="46"/>
                  </a:lnTo>
                  <a:lnTo>
                    <a:pt x="38" y="50"/>
                  </a:lnTo>
                  <a:lnTo>
                    <a:pt x="27" y="53"/>
                  </a:lnTo>
                  <a:lnTo>
                    <a:pt x="19" y="53"/>
                  </a:lnTo>
                  <a:lnTo>
                    <a:pt x="15" y="53"/>
                  </a:lnTo>
                  <a:lnTo>
                    <a:pt x="4" y="46"/>
                  </a:lnTo>
                  <a:lnTo>
                    <a:pt x="0" y="4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4" name="Line 20"/>
            <p:cNvSpPr>
              <a:spLocks noChangeShapeType="1"/>
            </p:cNvSpPr>
            <p:nvPr/>
          </p:nvSpPr>
          <p:spPr bwMode="auto">
            <a:xfrm flipV="1">
              <a:off x="1130" y="1038"/>
              <a:ext cx="42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5" name="Line 21"/>
            <p:cNvSpPr>
              <a:spLocks noChangeShapeType="1"/>
            </p:cNvSpPr>
            <p:nvPr/>
          </p:nvSpPr>
          <p:spPr bwMode="auto">
            <a:xfrm>
              <a:off x="1140" y="1106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6" name="Oval 22"/>
            <p:cNvSpPr>
              <a:spLocks noChangeArrowheads="1"/>
            </p:cNvSpPr>
            <p:nvPr/>
          </p:nvSpPr>
          <p:spPr bwMode="auto">
            <a:xfrm>
              <a:off x="1179" y="1028"/>
              <a:ext cx="43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7" name="Freeform 23"/>
            <p:cNvSpPr>
              <a:spLocks/>
            </p:cNvSpPr>
            <p:nvPr/>
          </p:nvSpPr>
          <p:spPr bwMode="auto">
            <a:xfrm>
              <a:off x="1178" y="1027"/>
              <a:ext cx="43" cy="29"/>
            </a:xfrm>
            <a:custGeom>
              <a:avLst/>
              <a:gdLst>
                <a:gd name="T0" fmla="*/ 0 w 43"/>
                <a:gd name="T1" fmla="*/ 21 h 29"/>
                <a:gd name="T2" fmla="*/ 0 w 43"/>
                <a:gd name="T3" fmla="*/ 21 h 29"/>
                <a:gd name="T4" fmla="*/ 4 w 43"/>
                <a:gd name="T5" fmla="*/ 14 h 29"/>
                <a:gd name="T6" fmla="*/ 4 w 43"/>
                <a:gd name="T7" fmla="*/ 10 h 29"/>
                <a:gd name="T8" fmla="*/ 8 w 43"/>
                <a:gd name="T9" fmla="*/ 7 h 29"/>
                <a:gd name="T10" fmla="*/ 12 w 43"/>
                <a:gd name="T11" fmla="*/ 3 h 29"/>
                <a:gd name="T12" fmla="*/ 15 w 43"/>
                <a:gd name="T13" fmla="*/ 3 h 29"/>
                <a:gd name="T14" fmla="*/ 19 w 43"/>
                <a:gd name="T15" fmla="*/ 3 h 29"/>
                <a:gd name="T16" fmla="*/ 30 w 43"/>
                <a:gd name="T17" fmla="*/ 0 h 29"/>
                <a:gd name="T18" fmla="*/ 34 w 43"/>
                <a:gd name="T19" fmla="*/ 0 h 29"/>
                <a:gd name="T20" fmla="*/ 38 w 43"/>
                <a:gd name="T21" fmla="*/ 3 h 29"/>
                <a:gd name="T22" fmla="*/ 42 w 43"/>
                <a:gd name="T23" fmla="*/ 7 h 29"/>
                <a:gd name="T24" fmla="*/ 42 w 43"/>
                <a:gd name="T25" fmla="*/ 10 h 29"/>
                <a:gd name="T26" fmla="*/ 42 w 43"/>
                <a:gd name="T27" fmla="*/ 18 h 29"/>
                <a:gd name="T28" fmla="*/ 38 w 43"/>
                <a:gd name="T29" fmla="*/ 18 h 29"/>
                <a:gd name="T30" fmla="*/ 38 w 43"/>
                <a:gd name="T31" fmla="*/ 21 h 29"/>
                <a:gd name="T32" fmla="*/ 30 w 43"/>
                <a:gd name="T33" fmla="*/ 28 h 29"/>
                <a:gd name="T34" fmla="*/ 27 w 43"/>
                <a:gd name="T35" fmla="*/ 28 h 29"/>
                <a:gd name="T36" fmla="*/ 23 w 43"/>
                <a:gd name="T37" fmla="*/ 28 h 29"/>
                <a:gd name="T38" fmla="*/ 15 w 43"/>
                <a:gd name="T39" fmla="*/ 28 h 29"/>
                <a:gd name="T40" fmla="*/ 12 w 43"/>
                <a:gd name="T41" fmla="*/ 28 h 29"/>
                <a:gd name="T42" fmla="*/ 8 w 43"/>
                <a:gd name="T43" fmla="*/ 28 h 29"/>
                <a:gd name="T44" fmla="*/ 4 w 43"/>
                <a:gd name="T45" fmla="*/ 25 h 29"/>
                <a:gd name="T46" fmla="*/ 0 w 43"/>
                <a:gd name="T47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29">
                  <a:moveTo>
                    <a:pt x="0" y="21"/>
                  </a:moveTo>
                  <a:lnTo>
                    <a:pt x="0" y="21"/>
                  </a:lnTo>
                  <a:lnTo>
                    <a:pt x="4" y="14"/>
                  </a:lnTo>
                  <a:lnTo>
                    <a:pt x="4" y="10"/>
                  </a:lnTo>
                  <a:lnTo>
                    <a:pt x="8" y="7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8" y="3"/>
                  </a:lnTo>
                  <a:lnTo>
                    <a:pt x="42" y="7"/>
                  </a:lnTo>
                  <a:lnTo>
                    <a:pt x="42" y="10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0" y="28"/>
                  </a:lnTo>
                  <a:lnTo>
                    <a:pt x="27" y="28"/>
                  </a:lnTo>
                  <a:lnTo>
                    <a:pt x="23" y="28"/>
                  </a:lnTo>
                  <a:lnTo>
                    <a:pt x="15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4" y="25"/>
                  </a:lnTo>
                  <a:lnTo>
                    <a:pt x="0" y="2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8" name="Line 24"/>
            <p:cNvSpPr>
              <a:spLocks noChangeShapeType="1"/>
            </p:cNvSpPr>
            <p:nvPr/>
          </p:nvSpPr>
          <p:spPr bwMode="auto">
            <a:xfrm flipV="1">
              <a:off x="1168" y="1010"/>
              <a:ext cx="0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89" name="Line 25"/>
            <p:cNvSpPr>
              <a:spLocks noChangeShapeType="1"/>
            </p:cNvSpPr>
            <p:nvPr/>
          </p:nvSpPr>
          <p:spPr bwMode="auto">
            <a:xfrm flipV="1">
              <a:off x="1174" y="990"/>
              <a:ext cx="37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0" name="Line 26"/>
            <p:cNvSpPr>
              <a:spLocks noChangeShapeType="1"/>
            </p:cNvSpPr>
            <p:nvPr/>
          </p:nvSpPr>
          <p:spPr bwMode="auto">
            <a:xfrm>
              <a:off x="1217" y="990"/>
              <a:ext cx="37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1" name="Line 27"/>
            <p:cNvSpPr>
              <a:spLocks noChangeShapeType="1"/>
            </p:cNvSpPr>
            <p:nvPr/>
          </p:nvSpPr>
          <p:spPr bwMode="auto">
            <a:xfrm>
              <a:off x="1259" y="1023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2" name="Line 28"/>
            <p:cNvSpPr>
              <a:spLocks noChangeShapeType="1"/>
            </p:cNvSpPr>
            <p:nvPr/>
          </p:nvSpPr>
          <p:spPr bwMode="auto">
            <a:xfrm>
              <a:off x="1207" y="966"/>
              <a:ext cx="19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3" name="Line 29"/>
            <p:cNvSpPr>
              <a:spLocks noChangeShapeType="1"/>
            </p:cNvSpPr>
            <p:nvPr/>
          </p:nvSpPr>
          <p:spPr bwMode="auto">
            <a:xfrm>
              <a:off x="1249" y="986"/>
              <a:ext cx="11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4" name="Line 30"/>
            <p:cNvSpPr>
              <a:spLocks noChangeShapeType="1"/>
            </p:cNvSpPr>
            <p:nvPr/>
          </p:nvSpPr>
          <p:spPr bwMode="auto">
            <a:xfrm>
              <a:off x="1203" y="968"/>
              <a:ext cx="11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5" name="Line 31"/>
            <p:cNvSpPr>
              <a:spLocks noChangeShapeType="1"/>
            </p:cNvSpPr>
            <p:nvPr/>
          </p:nvSpPr>
          <p:spPr bwMode="auto">
            <a:xfrm>
              <a:off x="1157" y="1018"/>
              <a:ext cx="11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6" name="Line 32"/>
            <p:cNvSpPr>
              <a:spLocks noChangeShapeType="1"/>
            </p:cNvSpPr>
            <p:nvPr/>
          </p:nvSpPr>
          <p:spPr bwMode="auto">
            <a:xfrm flipV="1">
              <a:off x="1215" y="1043"/>
              <a:ext cx="34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7" name="Line 33"/>
            <p:cNvSpPr>
              <a:spLocks noChangeShapeType="1"/>
            </p:cNvSpPr>
            <p:nvPr/>
          </p:nvSpPr>
          <p:spPr bwMode="auto">
            <a:xfrm>
              <a:off x="1164" y="1081"/>
              <a:ext cx="10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8" name="Line 34"/>
            <p:cNvSpPr>
              <a:spLocks noChangeShapeType="1"/>
            </p:cNvSpPr>
            <p:nvPr/>
          </p:nvSpPr>
          <p:spPr bwMode="auto">
            <a:xfrm flipV="1">
              <a:off x="1179" y="1080"/>
              <a:ext cx="1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499" name="Line 35"/>
            <p:cNvSpPr>
              <a:spLocks noChangeShapeType="1"/>
            </p:cNvSpPr>
            <p:nvPr/>
          </p:nvSpPr>
          <p:spPr bwMode="auto">
            <a:xfrm>
              <a:off x="1162" y="1098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0" name="Line 36"/>
            <p:cNvSpPr>
              <a:spLocks noChangeShapeType="1"/>
            </p:cNvSpPr>
            <p:nvPr/>
          </p:nvSpPr>
          <p:spPr bwMode="auto">
            <a:xfrm flipH="1" flipV="1">
              <a:off x="1264" y="1036"/>
              <a:ext cx="62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1" name="Line 37"/>
            <p:cNvSpPr>
              <a:spLocks noChangeShapeType="1"/>
            </p:cNvSpPr>
            <p:nvPr/>
          </p:nvSpPr>
          <p:spPr bwMode="auto">
            <a:xfrm>
              <a:off x="1195" y="1038"/>
              <a:ext cx="15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2" name="Line 38"/>
            <p:cNvSpPr>
              <a:spLocks noChangeShapeType="1"/>
            </p:cNvSpPr>
            <p:nvPr/>
          </p:nvSpPr>
          <p:spPr bwMode="auto">
            <a:xfrm flipV="1">
              <a:off x="1210" y="1042"/>
              <a:ext cx="6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3" name="Line 39"/>
            <p:cNvSpPr>
              <a:spLocks noChangeShapeType="1"/>
            </p:cNvSpPr>
            <p:nvPr/>
          </p:nvSpPr>
          <p:spPr bwMode="auto">
            <a:xfrm flipH="1" flipV="1">
              <a:off x="1191" y="1049"/>
              <a:ext cx="15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4" name="Arc 40"/>
            <p:cNvSpPr>
              <a:spLocks/>
            </p:cNvSpPr>
            <p:nvPr/>
          </p:nvSpPr>
          <p:spPr bwMode="auto">
            <a:xfrm>
              <a:off x="1227" y="977"/>
              <a:ext cx="45" cy="43"/>
            </a:xfrm>
            <a:custGeom>
              <a:avLst/>
              <a:gdLst>
                <a:gd name="G0" fmla="+- 0 0 0"/>
                <a:gd name="G1" fmla="+- 21313 0 0"/>
                <a:gd name="G2" fmla="+- 21600 0 0"/>
                <a:gd name="T0" fmla="*/ 3512 w 20430"/>
                <a:gd name="T1" fmla="*/ 0 h 21313"/>
                <a:gd name="T2" fmla="*/ 20430 w 20430"/>
                <a:gd name="T3" fmla="*/ 14300 h 21313"/>
                <a:gd name="T4" fmla="*/ 0 w 20430"/>
                <a:gd name="T5" fmla="*/ 21313 h 2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30" h="21313" fill="none" extrusionOk="0">
                  <a:moveTo>
                    <a:pt x="3511" y="0"/>
                  </a:moveTo>
                  <a:cubicBezTo>
                    <a:pt x="11352" y="1292"/>
                    <a:pt x="17850" y="6784"/>
                    <a:pt x="20429" y="14300"/>
                  </a:cubicBezTo>
                </a:path>
                <a:path w="20430" h="21313" stroke="0" extrusionOk="0">
                  <a:moveTo>
                    <a:pt x="3511" y="0"/>
                  </a:moveTo>
                  <a:cubicBezTo>
                    <a:pt x="11352" y="1292"/>
                    <a:pt x="17850" y="6784"/>
                    <a:pt x="20429" y="14300"/>
                  </a:cubicBezTo>
                  <a:lnTo>
                    <a:pt x="0" y="21313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5" name="Arc 41"/>
            <p:cNvSpPr>
              <a:spLocks/>
            </p:cNvSpPr>
            <p:nvPr/>
          </p:nvSpPr>
          <p:spPr bwMode="auto">
            <a:xfrm>
              <a:off x="1244" y="958"/>
              <a:ext cx="52" cy="33"/>
            </a:xfrm>
            <a:custGeom>
              <a:avLst/>
              <a:gdLst>
                <a:gd name="G0" fmla="+- 19654 0 0"/>
                <a:gd name="G1" fmla="+- 21600 0 0"/>
                <a:gd name="G2" fmla="+- 21600 0 0"/>
                <a:gd name="T0" fmla="*/ 0 w 41254"/>
                <a:gd name="T1" fmla="*/ 12640 h 34992"/>
                <a:gd name="T2" fmla="*/ 36601 w 41254"/>
                <a:gd name="T3" fmla="*/ 34992 h 34992"/>
                <a:gd name="T4" fmla="*/ 19654 w 41254"/>
                <a:gd name="T5" fmla="*/ 21600 h 34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254" h="34992" fill="none" extrusionOk="0">
                  <a:moveTo>
                    <a:pt x="0" y="12640"/>
                  </a:moveTo>
                  <a:cubicBezTo>
                    <a:pt x="3510" y="4940"/>
                    <a:pt x="11192" y="-1"/>
                    <a:pt x="19654" y="-1"/>
                  </a:cubicBezTo>
                  <a:cubicBezTo>
                    <a:pt x="31583" y="0"/>
                    <a:pt x="41254" y="9670"/>
                    <a:pt x="41254" y="21600"/>
                  </a:cubicBezTo>
                  <a:cubicBezTo>
                    <a:pt x="41254" y="26460"/>
                    <a:pt x="39614" y="31178"/>
                    <a:pt x="36601" y="34992"/>
                  </a:cubicBezTo>
                </a:path>
                <a:path w="41254" h="34992" stroke="0" extrusionOk="0">
                  <a:moveTo>
                    <a:pt x="0" y="12640"/>
                  </a:moveTo>
                  <a:cubicBezTo>
                    <a:pt x="3510" y="4940"/>
                    <a:pt x="11192" y="-1"/>
                    <a:pt x="19654" y="-1"/>
                  </a:cubicBezTo>
                  <a:cubicBezTo>
                    <a:pt x="31583" y="0"/>
                    <a:pt x="41254" y="9670"/>
                    <a:pt x="41254" y="21600"/>
                  </a:cubicBezTo>
                  <a:cubicBezTo>
                    <a:pt x="41254" y="26460"/>
                    <a:pt x="39614" y="31178"/>
                    <a:pt x="36601" y="34992"/>
                  </a:cubicBezTo>
                  <a:lnTo>
                    <a:pt x="19654" y="2160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6" name="Line 42"/>
            <p:cNvSpPr>
              <a:spLocks noChangeShapeType="1"/>
            </p:cNvSpPr>
            <p:nvPr/>
          </p:nvSpPr>
          <p:spPr bwMode="auto">
            <a:xfrm flipV="1">
              <a:off x="1238" y="968"/>
              <a:ext cx="3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7" name="Line 43"/>
            <p:cNvSpPr>
              <a:spLocks noChangeShapeType="1"/>
            </p:cNvSpPr>
            <p:nvPr/>
          </p:nvSpPr>
          <p:spPr bwMode="auto">
            <a:xfrm flipV="1">
              <a:off x="1272" y="990"/>
              <a:ext cx="15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8" name="Line 44"/>
            <p:cNvSpPr>
              <a:spLocks noChangeShapeType="1"/>
            </p:cNvSpPr>
            <p:nvPr/>
          </p:nvSpPr>
          <p:spPr bwMode="auto">
            <a:xfrm flipV="1">
              <a:off x="1246" y="986"/>
              <a:ext cx="11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09" name="Line 45"/>
            <p:cNvSpPr>
              <a:spLocks noChangeShapeType="1"/>
            </p:cNvSpPr>
            <p:nvPr/>
          </p:nvSpPr>
          <p:spPr bwMode="auto">
            <a:xfrm flipV="1">
              <a:off x="1272" y="937"/>
              <a:ext cx="11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0" name="Rectangle 46"/>
            <p:cNvSpPr>
              <a:spLocks noChangeArrowheads="1"/>
            </p:cNvSpPr>
            <p:nvPr/>
          </p:nvSpPr>
          <p:spPr bwMode="auto">
            <a:xfrm>
              <a:off x="1291" y="937"/>
              <a:ext cx="16" cy="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1" name="Line 47"/>
            <p:cNvSpPr>
              <a:spLocks noChangeShapeType="1"/>
            </p:cNvSpPr>
            <p:nvPr/>
          </p:nvSpPr>
          <p:spPr bwMode="auto">
            <a:xfrm flipV="1">
              <a:off x="1303" y="937"/>
              <a:ext cx="8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2" name="Rectangle 48"/>
            <p:cNvSpPr>
              <a:spLocks noChangeArrowheads="1"/>
            </p:cNvSpPr>
            <p:nvPr/>
          </p:nvSpPr>
          <p:spPr bwMode="auto">
            <a:xfrm>
              <a:off x="1284" y="955"/>
              <a:ext cx="15" cy="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3" name="Line 49"/>
            <p:cNvSpPr>
              <a:spLocks noChangeShapeType="1"/>
            </p:cNvSpPr>
            <p:nvPr/>
          </p:nvSpPr>
          <p:spPr bwMode="auto">
            <a:xfrm>
              <a:off x="1282" y="930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4" name="Line 50"/>
            <p:cNvSpPr>
              <a:spLocks noChangeShapeType="1"/>
            </p:cNvSpPr>
            <p:nvPr/>
          </p:nvSpPr>
          <p:spPr bwMode="auto">
            <a:xfrm flipV="1">
              <a:off x="1264" y="922"/>
              <a:ext cx="16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5" name="Line 51"/>
            <p:cNvSpPr>
              <a:spLocks noChangeShapeType="1"/>
            </p:cNvSpPr>
            <p:nvPr/>
          </p:nvSpPr>
          <p:spPr bwMode="auto">
            <a:xfrm>
              <a:off x="1269" y="937"/>
              <a:ext cx="6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6" name="Line 52"/>
            <p:cNvSpPr>
              <a:spLocks noChangeShapeType="1"/>
            </p:cNvSpPr>
            <p:nvPr/>
          </p:nvSpPr>
          <p:spPr bwMode="auto">
            <a:xfrm>
              <a:off x="1249" y="1010"/>
              <a:ext cx="5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7" name="Line 53"/>
            <p:cNvSpPr>
              <a:spLocks noChangeShapeType="1"/>
            </p:cNvSpPr>
            <p:nvPr/>
          </p:nvSpPr>
          <p:spPr bwMode="auto">
            <a:xfrm>
              <a:off x="1238" y="1008"/>
              <a:ext cx="3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8" name="Line 54"/>
            <p:cNvSpPr>
              <a:spLocks noChangeShapeType="1"/>
            </p:cNvSpPr>
            <p:nvPr/>
          </p:nvSpPr>
          <p:spPr bwMode="auto">
            <a:xfrm>
              <a:off x="1229" y="1004"/>
              <a:ext cx="4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19" name="Line 55"/>
            <p:cNvSpPr>
              <a:spLocks noChangeShapeType="1"/>
            </p:cNvSpPr>
            <p:nvPr/>
          </p:nvSpPr>
          <p:spPr bwMode="auto">
            <a:xfrm>
              <a:off x="1217" y="999"/>
              <a:ext cx="5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0" name="Line 56"/>
            <p:cNvSpPr>
              <a:spLocks noChangeShapeType="1"/>
            </p:cNvSpPr>
            <p:nvPr/>
          </p:nvSpPr>
          <p:spPr bwMode="auto">
            <a:xfrm>
              <a:off x="1212" y="999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1" name="Line 57"/>
            <p:cNvSpPr>
              <a:spLocks noChangeShapeType="1"/>
            </p:cNvSpPr>
            <p:nvPr/>
          </p:nvSpPr>
          <p:spPr bwMode="auto">
            <a:xfrm>
              <a:off x="1233" y="1044"/>
              <a:ext cx="5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2" name="Line 58"/>
            <p:cNvSpPr>
              <a:spLocks noChangeShapeType="1"/>
            </p:cNvSpPr>
            <p:nvPr/>
          </p:nvSpPr>
          <p:spPr bwMode="auto">
            <a:xfrm>
              <a:off x="1226" y="1044"/>
              <a:ext cx="3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3" name="Line 59"/>
            <p:cNvSpPr>
              <a:spLocks noChangeShapeType="1"/>
            </p:cNvSpPr>
            <p:nvPr/>
          </p:nvSpPr>
          <p:spPr bwMode="auto">
            <a:xfrm>
              <a:off x="1222" y="1054"/>
              <a:ext cx="4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4" name="Line 60"/>
            <p:cNvSpPr>
              <a:spLocks noChangeShapeType="1"/>
            </p:cNvSpPr>
            <p:nvPr/>
          </p:nvSpPr>
          <p:spPr bwMode="auto">
            <a:xfrm>
              <a:off x="1254" y="1026"/>
              <a:ext cx="3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5" name="Line 61"/>
            <p:cNvSpPr>
              <a:spLocks noChangeShapeType="1"/>
            </p:cNvSpPr>
            <p:nvPr/>
          </p:nvSpPr>
          <p:spPr bwMode="auto">
            <a:xfrm>
              <a:off x="1246" y="1020"/>
              <a:ext cx="3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6" name="Line 62"/>
            <p:cNvSpPr>
              <a:spLocks noChangeShapeType="1"/>
            </p:cNvSpPr>
            <p:nvPr/>
          </p:nvSpPr>
          <p:spPr bwMode="auto">
            <a:xfrm>
              <a:off x="1234" y="1019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7" name="Line 63"/>
            <p:cNvSpPr>
              <a:spLocks noChangeShapeType="1"/>
            </p:cNvSpPr>
            <p:nvPr/>
          </p:nvSpPr>
          <p:spPr bwMode="auto">
            <a:xfrm>
              <a:off x="1226" y="1010"/>
              <a:ext cx="3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8" name="Line 64"/>
            <p:cNvSpPr>
              <a:spLocks noChangeShapeType="1"/>
            </p:cNvSpPr>
            <p:nvPr/>
          </p:nvSpPr>
          <p:spPr bwMode="auto">
            <a:xfrm>
              <a:off x="1215" y="1008"/>
              <a:ext cx="2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29" name="Line 65"/>
            <p:cNvSpPr>
              <a:spLocks noChangeShapeType="1"/>
            </p:cNvSpPr>
            <p:nvPr/>
          </p:nvSpPr>
          <p:spPr bwMode="auto">
            <a:xfrm>
              <a:off x="1206" y="1004"/>
              <a:ext cx="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0" name="Line 66"/>
            <p:cNvSpPr>
              <a:spLocks noChangeShapeType="1"/>
            </p:cNvSpPr>
            <p:nvPr/>
          </p:nvSpPr>
          <p:spPr bwMode="auto">
            <a:xfrm>
              <a:off x="1195" y="999"/>
              <a:ext cx="5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1" name="Line 67"/>
            <p:cNvSpPr>
              <a:spLocks noChangeShapeType="1"/>
            </p:cNvSpPr>
            <p:nvPr/>
          </p:nvSpPr>
          <p:spPr bwMode="auto">
            <a:xfrm>
              <a:off x="1254" y="1036"/>
              <a:ext cx="3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2" name="Line 68"/>
            <p:cNvSpPr>
              <a:spLocks noChangeShapeType="1"/>
            </p:cNvSpPr>
            <p:nvPr/>
          </p:nvSpPr>
          <p:spPr bwMode="auto">
            <a:xfrm>
              <a:off x="1241" y="1031"/>
              <a:ext cx="5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3" name="Line 69"/>
            <p:cNvSpPr>
              <a:spLocks noChangeShapeType="1"/>
            </p:cNvSpPr>
            <p:nvPr/>
          </p:nvSpPr>
          <p:spPr bwMode="auto">
            <a:xfrm>
              <a:off x="1233" y="1026"/>
              <a:ext cx="5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4" name="Line 70"/>
            <p:cNvSpPr>
              <a:spLocks noChangeShapeType="1"/>
            </p:cNvSpPr>
            <p:nvPr/>
          </p:nvSpPr>
          <p:spPr bwMode="auto">
            <a:xfrm>
              <a:off x="1222" y="1020"/>
              <a:ext cx="4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5" name="Line 71"/>
            <p:cNvSpPr>
              <a:spLocks noChangeShapeType="1"/>
            </p:cNvSpPr>
            <p:nvPr/>
          </p:nvSpPr>
          <p:spPr bwMode="auto">
            <a:xfrm>
              <a:off x="1215" y="1018"/>
              <a:ext cx="2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6" name="Line 72"/>
            <p:cNvSpPr>
              <a:spLocks noChangeShapeType="1"/>
            </p:cNvSpPr>
            <p:nvPr/>
          </p:nvSpPr>
          <p:spPr bwMode="auto">
            <a:xfrm>
              <a:off x="1203" y="1014"/>
              <a:ext cx="3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7" name="Line 73"/>
            <p:cNvSpPr>
              <a:spLocks noChangeShapeType="1"/>
            </p:cNvSpPr>
            <p:nvPr/>
          </p:nvSpPr>
          <p:spPr bwMode="auto">
            <a:xfrm>
              <a:off x="1195" y="1010"/>
              <a:ext cx="5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8" name="Line 74"/>
            <p:cNvSpPr>
              <a:spLocks noChangeShapeType="1"/>
            </p:cNvSpPr>
            <p:nvPr/>
          </p:nvSpPr>
          <p:spPr bwMode="auto">
            <a:xfrm>
              <a:off x="1185" y="1008"/>
              <a:ext cx="3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39" name="Line 75"/>
            <p:cNvSpPr>
              <a:spLocks noChangeShapeType="1"/>
            </p:cNvSpPr>
            <p:nvPr/>
          </p:nvSpPr>
          <p:spPr bwMode="auto">
            <a:xfrm>
              <a:off x="1179" y="1031"/>
              <a:ext cx="6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0" name="Line 76"/>
            <p:cNvSpPr>
              <a:spLocks noChangeShapeType="1"/>
            </p:cNvSpPr>
            <p:nvPr/>
          </p:nvSpPr>
          <p:spPr bwMode="auto">
            <a:xfrm>
              <a:off x="1246" y="1041"/>
              <a:ext cx="3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1" name="Line 77"/>
            <p:cNvSpPr>
              <a:spLocks noChangeShapeType="1"/>
            </p:cNvSpPr>
            <p:nvPr/>
          </p:nvSpPr>
          <p:spPr bwMode="auto">
            <a:xfrm>
              <a:off x="1233" y="1036"/>
              <a:ext cx="5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2" name="Line 78"/>
            <p:cNvSpPr>
              <a:spLocks noChangeShapeType="1"/>
            </p:cNvSpPr>
            <p:nvPr/>
          </p:nvSpPr>
          <p:spPr bwMode="auto">
            <a:xfrm>
              <a:off x="1226" y="1031"/>
              <a:ext cx="0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3" name="Line 79"/>
            <p:cNvSpPr>
              <a:spLocks noChangeShapeType="1"/>
            </p:cNvSpPr>
            <p:nvPr/>
          </p:nvSpPr>
          <p:spPr bwMode="auto">
            <a:xfrm>
              <a:off x="1179" y="1018"/>
              <a:ext cx="6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4" name="Line 80"/>
            <p:cNvSpPr>
              <a:spLocks noChangeShapeType="1"/>
            </p:cNvSpPr>
            <p:nvPr/>
          </p:nvSpPr>
          <p:spPr bwMode="auto">
            <a:xfrm>
              <a:off x="1197" y="1027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5" name="Arc 81"/>
            <p:cNvSpPr>
              <a:spLocks/>
            </p:cNvSpPr>
            <p:nvPr/>
          </p:nvSpPr>
          <p:spPr bwMode="auto">
            <a:xfrm>
              <a:off x="1261" y="969"/>
              <a:ext cx="15" cy="12"/>
            </a:xfrm>
            <a:custGeom>
              <a:avLst/>
              <a:gdLst>
                <a:gd name="G0" fmla="+- 1486 0 0"/>
                <a:gd name="G1" fmla="+- 21600 0 0"/>
                <a:gd name="G2" fmla="+- 21600 0 0"/>
                <a:gd name="T0" fmla="*/ 0 w 23086"/>
                <a:gd name="T1" fmla="*/ 51 h 21600"/>
                <a:gd name="T2" fmla="*/ 23086 w 23086"/>
                <a:gd name="T3" fmla="*/ 21600 h 21600"/>
                <a:gd name="T4" fmla="*/ 1486 w 2308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86" h="21600" fill="none" extrusionOk="0">
                  <a:moveTo>
                    <a:pt x="0" y="51"/>
                  </a:moveTo>
                  <a:cubicBezTo>
                    <a:pt x="494" y="17"/>
                    <a:pt x="990" y="-1"/>
                    <a:pt x="1486" y="-1"/>
                  </a:cubicBezTo>
                  <a:cubicBezTo>
                    <a:pt x="13415" y="-1"/>
                    <a:pt x="23086" y="9670"/>
                    <a:pt x="23086" y="21600"/>
                  </a:cubicBezTo>
                </a:path>
                <a:path w="23086" h="21600" stroke="0" extrusionOk="0">
                  <a:moveTo>
                    <a:pt x="0" y="51"/>
                  </a:moveTo>
                  <a:cubicBezTo>
                    <a:pt x="494" y="17"/>
                    <a:pt x="990" y="-1"/>
                    <a:pt x="1486" y="-1"/>
                  </a:cubicBezTo>
                  <a:cubicBezTo>
                    <a:pt x="13415" y="-1"/>
                    <a:pt x="23086" y="9670"/>
                    <a:pt x="23086" y="21600"/>
                  </a:cubicBezTo>
                  <a:lnTo>
                    <a:pt x="1486" y="2160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6" name="Line 82"/>
            <p:cNvSpPr>
              <a:spLocks noChangeShapeType="1"/>
            </p:cNvSpPr>
            <p:nvPr/>
          </p:nvSpPr>
          <p:spPr bwMode="auto">
            <a:xfrm flipH="1" flipV="1">
              <a:off x="1215" y="975"/>
              <a:ext cx="37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7" name="Line 83"/>
            <p:cNvSpPr>
              <a:spLocks noChangeShapeType="1"/>
            </p:cNvSpPr>
            <p:nvPr/>
          </p:nvSpPr>
          <p:spPr bwMode="auto">
            <a:xfrm flipV="1">
              <a:off x="1164" y="978"/>
              <a:ext cx="39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8" name="Line 84"/>
            <p:cNvSpPr>
              <a:spLocks noChangeShapeType="1"/>
            </p:cNvSpPr>
            <p:nvPr/>
          </p:nvSpPr>
          <p:spPr bwMode="auto">
            <a:xfrm flipV="1">
              <a:off x="1303" y="937"/>
              <a:ext cx="11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49" name="Rectangle 85"/>
            <p:cNvSpPr>
              <a:spLocks noChangeArrowheads="1"/>
            </p:cNvSpPr>
            <p:nvPr/>
          </p:nvSpPr>
          <p:spPr bwMode="auto">
            <a:xfrm>
              <a:off x="1279" y="955"/>
              <a:ext cx="15" cy="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0" name="Line 86"/>
            <p:cNvSpPr>
              <a:spLocks noChangeShapeType="1"/>
            </p:cNvSpPr>
            <p:nvPr/>
          </p:nvSpPr>
          <p:spPr bwMode="auto">
            <a:xfrm>
              <a:off x="1269" y="942"/>
              <a:ext cx="6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1" name="Line 87"/>
            <p:cNvSpPr>
              <a:spLocks noChangeShapeType="1"/>
            </p:cNvSpPr>
            <p:nvPr/>
          </p:nvSpPr>
          <p:spPr bwMode="auto">
            <a:xfrm flipV="1">
              <a:off x="1280" y="902"/>
              <a:ext cx="18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2" name="Rectangle 88"/>
            <p:cNvSpPr>
              <a:spLocks noChangeArrowheads="1"/>
            </p:cNvSpPr>
            <p:nvPr/>
          </p:nvSpPr>
          <p:spPr bwMode="auto">
            <a:xfrm>
              <a:off x="1291" y="937"/>
              <a:ext cx="16" cy="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3" name="Line 89"/>
            <p:cNvSpPr>
              <a:spLocks noChangeShapeType="1"/>
            </p:cNvSpPr>
            <p:nvPr/>
          </p:nvSpPr>
          <p:spPr bwMode="auto">
            <a:xfrm flipH="1" flipV="1">
              <a:off x="1280" y="923"/>
              <a:ext cx="5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4" name="Arc 90"/>
            <p:cNvSpPr>
              <a:spLocks/>
            </p:cNvSpPr>
            <p:nvPr/>
          </p:nvSpPr>
          <p:spPr bwMode="auto">
            <a:xfrm>
              <a:off x="1244" y="956"/>
              <a:ext cx="52" cy="35"/>
            </a:xfrm>
            <a:custGeom>
              <a:avLst/>
              <a:gdLst>
                <a:gd name="G0" fmla="+- 19809 0 0"/>
                <a:gd name="G1" fmla="+- 21600 0 0"/>
                <a:gd name="G2" fmla="+- 21600 0 0"/>
                <a:gd name="T0" fmla="*/ 0 w 41409"/>
                <a:gd name="T1" fmla="*/ 12989 h 35259"/>
                <a:gd name="T2" fmla="*/ 36542 w 41409"/>
                <a:gd name="T3" fmla="*/ 35259 h 35259"/>
                <a:gd name="T4" fmla="*/ 19809 w 41409"/>
                <a:gd name="T5" fmla="*/ 21600 h 35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409" h="35259" fill="none" extrusionOk="0">
                  <a:moveTo>
                    <a:pt x="-1" y="12988"/>
                  </a:moveTo>
                  <a:cubicBezTo>
                    <a:pt x="3428" y="5101"/>
                    <a:pt x="11208" y="-1"/>
                    <a:pt x="19809" y="-1"/>
                  </a:cubicBezTo>
                  <a:cubicBezTo>
                    <a:pt x="31738" y="0"/>
                    <a:pt x="41409" y="9670"/>
                    <a:pt x="41409" y="21600"/>
                  </a:cubicBezTo>
                  <a:cubicBezTo>
                    <a:pt x="41409" y="26577"/>
                    <a:pt x="39689" y="31402"/>
                    <a:pt x="36541" y="35258"/>
                  </a:cubicBezTo>
                </a:path>
                <a:path w="41409" h="35259" stroke="0" extrusionOk="0">
                  <a:moveTo>
                    <a:pt x="-1" y="12988"/>
                  </a:moveTo>
                  <a:cubicBezTo>
                    <a:pt x="3428" y="5101"/>
                    <a:pt x="11208" y="-1"/>
                    <a:pt x="19809" y="-1"/>
                  </a:cubicBezTo>
                  <a:cubicBezTo>
                    <a:pt x="31738" y="0"/>
                    <a:pt x="41409" y="9670"/>
                    <a:pt x="41409" y="21600"/>
                  </a:cubicBezTo>
                  <a:cubicBezTo>
                    <a:pt x="41409" y="26577"/>
                    <a:pt x="39689" y="31402"/>
                    <a:pt x="36541" y="35258"/>
                  </a:cubicBezTo>
                  <a:lnTo>
                    <a:pt x="19809" y="2160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5" name="Line 91"/>
            <p:cNvSpPr>
              <a:spLocks noChangeShapeType="1"/>
            </p:cNvSpPr>
            <p:nvPr/>
          </p:nvSpPr>
          <p:spPr bwMode="auto">
            <a:xfrm flipH="1">
              <a:off x="1106" y="1091"/>
              <a:ext cx="21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6" name="Line 92"/>
            <p:cNvSpPr>
              <a:spLocks noChangeShapeType="1"/>
            </p:cNvSpPr>
            <p:nvPr/>
          </p:nvSpPr>
          <p:spPr bwMode="auto">
            <a:xfrm>
              <a:off x="1119" y="997"/>
              <a:ext cx="18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7" name="Arc 93"/>
            <p:cNvSpPr>
              <a:spLocks/>
            </p:cNvSpPr>
            <p:nvPr/>
          </p:nvSpPr>
          <p:spPr bwMode="auto">
            <a:xfrm>
              <a:off x="973" y="892"/>
              <a:ext cx="58" cy="44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0527 w 20527"/>
                <a:gd name="T1" fmla="*/ 6723 h 17150"/>
                <a:gd name="T2" fmla="*/ 13132 w 20527"/>
                <a:gd name="T3" fmla="*/ 17150 h 17150"/>
                <a:gd name="T4" fmla="*/ 0 w 20527"/>
                <a:gd name="T5" fmla="*/ 0 h 17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7" h="17150" fill="none" extrusionOk="0">
                  <a:moveTo>
                    <a:pt x="20527" y="6723"/>
                  </a:moveTo>
                  <a:cubicBezTo>
                    <a:pt x="19170" y="10865"/>
                    <a:pt x="16592" y="14499"/>
                    <a:pt x="13131" y="17149"/>
                  </a:cubicBezTo>
                </a:path>
                <a:path w="20527" h="17150" stroke="0" extrusionOk="0">
                  <a:moveTo>
                    <a:pt x="20527" y="6723"/>
                  </a:moveTo>
                  <a:cubicBezTo>
                    <a:pt x="19170" y="10865"/>
                    <a:pt x="16592" y="14499"/>
                    <a:pt x="13131" y="1714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8" name="Freeform 94"/>
            <p:cNvSpPr>
              <a:spLocks/>
            </p:cNvSpPr>
            <p:nvPr/>
          </p:nvSpPr>
          <p:spPr bwMode="auto">
            <a:xfrm>
              <a:off x="1032" y="897"/>
              <a:ext cx="24" cy="16"/>
            </a:xfrm>
            <a:custGeom>
              <a:avLst/>
              <a:gdLst>
                <a:gd name="T0" fmla="*/ 23 w 24"/>
                <a:gd name="T1" fmla="*/ 0 h 16"/>
                <a:gd name="T2" fmla="*/ 19 w 24"/>
                <a:gd name="T3" fmla="*/ 4 h 16"/>
                <a:gd name="T4" fmla="*/ 12 w 24"/>
                <a:gd name="T5" fmla="*/ 11 h 16"/>
                <a:gd name="T6" fmla="*/ 4 w 24"/>
                <a:gd name="T7" fmla="*/ 15 h 16"/>
                <a:gd name="T8" fmla="*/ 0 w 24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23" y="0"/>
                  </a:moveTo>
                  <a:lnTo>
                    <a:pt x="19" y="4"/>
                  </a:lnTo>
                  <a:lnTo>
                    <a:pt x="12" y="11"/>
                  </a:lnTo>
                  <a:lnTo>
                    <a:pt x="4" y="15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59" name="Freeform 95"/>
            <p:cNvSpPr>
              <a:spLocks/>
            </p:cNvSpPr>
            <p:nvPr/>
          </p:nvSpPr>
          <p:spPr bwMode="auto">
            <a:xfrm>
              <a:off x="1005" y="940"/>
              <a:ext cx="4" cy="26"/>
            </a:xfrm>
            <a:custGeom>
              <a:avLst/>
              <a:gdLst>
                <a:gd name="T0" fmla="*/ 3 w 4"/>
                <a:gd name="T1" fmla="*/ 0 h 26"/>
                <a:gd name="T2" fmla="*/ 3 w 4"/>
                <a:gd name="T3" fmla="*/ 7 h 26"/>
                <a:gd name="T4" fmla="*/ 3 w 4"/>
                <a:gd name="T5" fmla="*/ 18 h 26"/>
                <a:gd name="T6" fmla="*/ 0 w 4"/>
                <a:gd name="T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6">
                  <a:moveTo>
                    <a:pt x="3" y="0"/>
                  </a:moveTo>
                  <a:lnTo>
                    <a:pt x="3" y="7"/>
                  </a:lnTo>
                  <a:lnTo>
                    <a:pt x="3" y="18"/>
                  </a:lnTo>
                  <a:lnTo>
                    <a:pt x="0" y="2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0" name="Freeform 96"/>
            <p:cNvSpPr>
              <a:spLocks/>
            </p:cNvSpPr>
            <p:nvPr/>
          </p:nvSpPr>
          <p:spPr bwMode="auto">
            <a:xfrm>
              <a:off x="1005" y="965"/>
              <a:ext cx="9" cy="30"/>
            </a:xfrm>
            <a:custGeom>
              <a:avLst/>
              <a:gdLst>
                <a:gd name="T0" fmla="*/ 0 w 9"/>
                <a:gd name="T1" fmla="*/ 0 h 31"/>
                <a:gd name="T2" fmla="*/ 4 w 9"/>
                <a:gd name="T3" fmla="*/ 3 h 31"/>
                <a:gd name="T4" fmla="*/ 8 w 9"/>
                <a:gd name="T5" fmla="*/ 6 h 31"/>
                <a:gd name="T6" fmla="*/ 8 w 9"/>
                <a:gd name="T7" fmla="*/ 17 h 31"/>
                <a:gd name="T8" fmla="*/ 8 w 9"/>
                <a:gd name="T9" fmla="*/ 20 h 31"/>
                <a:gd name="T10" fmla="*/ 8 w 9"/>
                <a:gd name="T11" fmla="*/ 23 h 31"/>
                <a:gd name="T12" fmla="*/ 8 w 9"/>
                <a:gd name="T13" fmla="*/ 26 h 31"/>
                <a:gd name="T14" fmla="*/ 8 w 9"/>
                <a:gd name="T1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31">
                  <a:moveTo>
                    <a:pt x="0" y="0"/>
                  </a:moveTo>
                  <a:lnTo>
                    <a:pt x="4" y="3"/>
                  </a:lnTo>
                  <a:lnTo>
                    <a:pt x="8" y="6"/>
                  </a:lnTo>
                  <a:lnTo>
                    <a:pt x="8" y="17"/>
                  </a:lnTo>
                  <a:lnTo>
                    <a:pt x="8" y="20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8" y="3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1" name="Freeform 97"/>
            <p:cNvSpPr>
              <a:spLocks/>
            </p:cNvSpPr>
            <p:nvPr/>
          </p:nvSpPr>
          <p:spPr bwMode="auto">
            <a:xfrm>
              <a:off x="1013" y="991"/>
              <a:ext cx="16" cy="29"/>
            </a:xfrm>
            <a:custGeom>
              <a:avLst/>
              <a:gdLst>
                <a:gd name="T0" fmla="*/ 0 w 16"/>
                <a:gd name="T1" fmla="*/ 0 h 29"/>
                <a:gd name="T2" fmla="*/ 0 w 16"/>
                <a:gd name="T3" fmla="*/ 4 h 29"/>
                <a:gd name="T4" fmla="*/ 4 w 16"/>
                <a:gd name="T5" fmla="*/ 7 h 29"/>
                <a:gd name="T6" fmla="*/ 7 w 16"/>
                <a:gd name="T7" fmla="*/ 14 h 29"/>
                <a:gd name="T8" fmla="*/ 15 w 16"/>
                <a:gd name="T9" fmla="*/ 25 h 29"/>
                <a:gd name="T10" fmla="*/ 15 w 16"/>
                <a:gd name="T1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9">
                  <a:moveTo>
                    <a:pt x="0" y="0"/>
                  </a:moveTo>
                  <a:lnTo>
                    <a:pt x="0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15" y="25"/>
                  </a:lnTo>
                  <a:lnTo>
                    <a:pt x="15" y="2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2" name="Freeform 98"/>
            <p:cNvSpPr>
              <a:spLocks/>
            </p:cNvSpPr>
            <p:nvPr/>
          </p:nvSpPr>
          <p:spPr bwMode="auto">
            <a:xfrm>
              <a:off x="1028" y="1019"/>
              <a:ext cx="28" cy="18"/>
            </a:xfrm>
            <a:custGeom>
              <a:avLst/>
              <a:gdLst>
                <a:gd name="T0" fmla="*/ 0 w 28"/>
                <a:gd name="T1" fmla="*/ 0 h 18"/>
                <a:gd name="T2" fmla="*/ 4 w 28"/>
                <a:gd name="T3" fmla="*/ 3 h 18"/>
                <a:gd name="T4" fmla="*/ 12 w 28"/>
                <a:gd name="T5" fmla="*/ 7 h 18"/>
                <a:gd name="T6" fmla="*/ 15 w 28"/>
                <a:gd name="T7" fmla="*/ 10 h 18"/>
                <a:gd name="T8" fmla="*/ 19 w 28"/>
                <a:gd name="T9" fmla="*/ 14 h 18"/>
                <a:gd name="T10" fmla="*/ 27 w 28"/>
                <a:gd name="T1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8">
                  <a:moveTo>
                    <a:pt x="0" y="0"/>
                  </a:moveTo>
                  <a:lnTo>
                    <a:pt x="4" y="3"/>
                  </a:lnTo>
                  <a:lnTo>
                    <a:pt x="12" y="7"/>
                  </a:lnTo>
                  <a:lnTo>
                    <a:pt x="15" y="10"/>
                  </a:lnTo>
                  <a:lnTo>
                    <a:pt x="19" y="14"/>
                  </a:lnTo>
                  <a:lnTo>
                    <a:pt x="27" y="1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3" name="Freeform 99"/>
            <p:cNvSpPr>
              <a:spLocks/>
            </p:cNvSpPr>
            <p:nvPr/>
          </p:nvSpPr>
          <p:spPr bwMode="auto">
            <a:xfrm>
              <a:off x="1055" y="890"/>
              <a:ext cx="32" cy="8"/>
            </a:xfrm>
            <a:custGeom>
              <a:avLst/>
              <a:gdLst>
                <a:gd name="T0" fmla="*/ 31 w 32"/>
                <a:gd name="T1" fmla="*/ 0 h 8"/>
                <a:gd name="T2" fmla="*/ 23 w 32"/>
                <a:gd name="T3" fmla="*/ 4 h 8"/>
                <a:gd name="T4" fmla="*/ 20 w 32"/>
                <a:gd name="T5" fmla="*/ 7 h 8"/>
                <a:gd name="T6" fmla="*/ 8 w 32"/>
                <a:gd name="T7" fmla="*/ 7 h 8"/>
                <a:gd name="T8" fmla="*/ 0 w 32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31" y="0"/>
                  </a:moveTo>
                  <a:lnTo>
                    <a:pt x="23" y="4"/>
                  </a:lnTo>
                  <a:lnTo>
                    <a:pt x="20" y="7"/>
                  </a:lnTo>
                  <a:lnTo>
                    <a:pt x="8" y="7"/>
                  </a:lnTo>
                  <a:lnTo>
                    <a:pt x="0" y="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4" name="Freeform 100"/>
            <p:cNvSpPr>
              <a:spLocks/>
            </p:cNvSpPr>
            <p:nvPr/>
          </p:nvSpPr>
          <p:spPr bwMode="auto">
            <a:xfrm>
              <a:off x="1055" y="1036"/>
              <a:ext cx="36" cy="8"/>
            </a:xfrm>
            <a:custGeom>
              <a:avLst/>
              <a:gdLst>
                <a:gd name="T0" fmla="*/ 0 w 36"/>
                <a:gd name="T1" fmla="*/ 0 h 8"/>
                <a:gd name="T2" fmla="*/ 4 w 36"/>
                <a:gd name="T3" fmla="*/ 0 h 8"/>
                <a:gd name="T4" fmla="*/ 8 w 36"/>
                <a:gd name="T5" fmla="*/ 0 h 8"/>
                <a:gd name="T6" fmla="*/ 12 w 36"/>
                <a:gd name="T7" fmla="*/ 3 h 8"/>
                <a:gd name="T8" fmla="*/ 16 w 36"/>
                <a:gd name="T9" fmla="*/ 3 h 8"/>
                <a:gd name="T10" fmla="*/ 23 w 36"/>
                <a:gd name="T11" fmla="*/ 3 h 8"/>
                <a:gd name="T12" fmla="*/ 31 w 36"/>
                <a:gd name="T13" fmla="*/ 7 h 8"/>
                <a:gd name="T14" fmla="*/ 35 w 36"/>
                <a:gd name="T1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8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3"/>
                  </a:lnTo>
                  <a:lnTo>
                    <a:pt x="16" y="3"/>
                  </a:lnTo>
                  <a:lnTo>
                    <a:pt x="23" y="3"/>
                  </a:lnTo>
                  <a:lnTo>
                    <a:pt x="31" y="7"/>
                  </a:lnTo>
                  <a:lnTo>
                    <a:pt x="35" y="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5" name="Arc 101"/>
            <p:cNvSpPr>
              <a:spLocks/>
            </p:cNvSpPr>
            <p:nvPr/>
          </p:nvSpPr>
          <p:spPr bwMode="auto">
            <a:xfrm>
              <a:off x="1088" y="1032"/>
              <a:ext cx="26" cy="25"/>
            </a:xfrm>
            <a:custGeom>
              <a:avLst/>
              <a:gdLst>
                <a:gd name="G0" fmla="+- 17013 0 0"/>
                <a:gd name="G1" fmla="+- 21590 0 0"/>
                <a:gd name="G2" fmla="+- 21600 0 0"/>
                <a:gd name="T0" fmla="*/ 0 w 17013"/>
                <a:gd name="T1" fmla="*/ 8282 h 21590"/>
                <a:gd name="T2" fmla="*/ 16359 w 17013"/>
                <a:gd name="T3" fmla="*/ 0 h 21590"/>
                <a:gd name="T4" fmla="*/ 17013 w 17013"/>
                <a:gd name="T5" fmla="*/ 21590 h 2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013" h="21590" fill="none" extrusionOk="0">
                  <a:moveTo>
                    <a:pt x="-1" y="8281"/>
                  </a:moveTo>
                  <a:cubicBezTo>
                    <a:pt x="3952" y="3228"/>
                    <a:pt x="9946" y="194"/>
                    <a:pt x="16358" y="-1"/>
                  </a:cubicBezTo>
                </a:path>
                <a:path w="17013" h="21590" stroke="0" extrusionOk="0">
                  <a:moveTo>
                    <a:pt x="-1" y="8281"/>
                  </a:moveTo>
                  <a:cubicBezTo>
                    <a:pt x="3952" y="3228"/>
                    <a:pt x="9946" y="194"/>
                    <a:pt x="16358" y="-1"/>
                  </a:cubicBezTo>
                  <a:lnTo>
                    <a:pt x="17013" y="2159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6" name="Arc 102"/>
            <p:cNvSpPr>
              <a:spLocks/>
            </p:cNvSpPr>
            <p:nvPr/>
          </p:nvSpPr>
          <p:spPr bwMode="auto">
            <a:xfrm>
              <a:off x="1082" y="882"/>
              <a:ext cx="32" cy="11"/>
            </a:xfrm>
            <a:custGeom>
              <a:avLst/>
              <a:gdLst>
                <a:gd name="G0" fmla="+- 19854 0 0"/>
                <a:gd name="G1" fmla="+- 0 0 0"/>
                <a:gd name="G2" fmla="+- 21600 0 0"/>
                <a:gd name="T0" fmla="*/ 25275 w 25275"/>
                <a:gd name="T1" fmla="*/ 20909 h 21600"/>
                <a:gd name="T2" fmla="*/ 0 w 25275"/>
                <a:gd name="T3" fmla="*/ 8509 h 21600"/>
                <a:gd name="T4" fmla="*/ 19854 w 2527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275" h="21600" fill="none" extrusionOk="0">
                  <a:moveTo>
                    <a:pt x="25274" y="20908"/>
                  </a:moveTo>
                  <a:cubicBezTo>
                    <a:pt x="23504" y="21367"/>
                    <a:pt x="21682" y="21599"/>
                    <a:pt x="19854" y="21599"/>
                  </a:cubicBezTo>
                  <a:cubicBezTo>
                    <a:pt x="11213" y="21599"/>
                    <a:pt x="3404" y="16450"/>
                    <a:pt x="0" y="8508"/>
                  </a:cubicBezTo>
                </a:path>
                <a:path w="25275" h="21600" stroke="0" extrusionOk="0">
                  <a:moveTo>
                    <a:pt x="25274" y="20908"/>
                  </a:moveTo>
                  <a:cubicBezTo>
                    <a:pt x="23504" y="21367"/>
                    <a:pt x="21682" y="21599"/>
                    <a:pt x="19854" y="21599"/>
                  </a:cubicBezTo>
                  <a:cubicBezTo>
                    <a:pt x="11213" y="21599"/>
                    <a:pt x="3404" y="16450"/>
                    <a:pt x="0" y="8508"/>
                  </a:cubicBezTo>
                  <a:lnTo>
                    <a:pt x="19854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7" name="Arc 103"/>
            <p:cNvSpPr>
              <a:spLocks/>
            </p:cNvSpPr>
            <p:nvPr/>
          </p:nvSpPr>
          <p:spPr bwMode="auto">
            <a:xfrm>
              <a:off x="1117" y="1015"/>
              <a:ext cx="50" cy="66"/>
            </a:xfrm>
            <a:custGeom>
              <a:avLst/>
              <a:gdLst>
                <a:gd name="G0" fmla="+- 16049 0 0"/>
                <a:gd name="G1" fmla="+- 19844 0 0"/>
                <a:gd name="G2" fmla="+- 21600 0 0"/>
                <a:gd name="T0" fmla="*/ 0 w 16049"/>
                <a:gd name="T1" fmla="*/ 5388 h 19844"/>
                <a:gd name="T2" fmla="*/ 7519 w 16049"/>
                <a:gd name="T3" fmla="*/ 0 h 19844"/>
                <a:gd name="T4" fmla="*/ 16049 w 16049"/>
                <a:gd name="T5" fmla="*/ 19844 h 19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49" h="19844" fill="none" extrusionOk="0">
                  <a:moveTo>
                    <a:pt x="-1" y="5387"/>
                  </a:moveTo>
                  <a:cubicBezTo>
                    <a:pt x="2087" y="3069"/>
                    <a:pt x="4652" y="1231"/>
                    <a:pt x="7518" y="-1"/>
                  </a:cubicBezTo>
                </a:path>
                <a:path w="16049" h="19844" stroke="0" extrusionOk="0">
                  <a:moveTo>
                    <a:pt x="-1" y="5387"/>
                  </a:moveTo>
                  <a:cubicBezTo>
                    <a:pt x="2087" y="3069"/>
                    <a:pt x="4652" y="1231"/>
                    <a:pt x="7518" y="-1"/>
                  </a:cubicBezTo>
                  <a:lnTo>
                    <a:pt x="16049" y="19844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8" name="Arc 104"/>
            <p:cNvSpPr>
              <a:spLocks/>
            </p:cNvSpPr>
            <p:nvPr/>
          </p:nvSpPr>
          <p:spPr bwMode="auto">
            <a:xfrm>
              <a:off x="1116" y="864"/>
              <a:ext cx="36" cy="40"/>
            </a:xfrm>
            <a:custGeom>
              <a:avLst/>
              <a:gdLst>
                <a:gd name="G0" fmla="+- 17324 0 0"/>
                <a:gd name="G1" fmla="+- 0 0 0"/>
                <a:gd name="G2" fmla="+- 21600 0 0"/>
                <a:gd name="T0" fmla="*/ 11829 w 17324"/>
                <a:gd name="T1" fmla="*/ 20889 h 20889"/>
                <a:gd name="T2" fmla="*/ 0 w 17324"/>
                <a:gd name="T3" fmla="*/ 12901 h 20889"/>
                <a:gd name="T4" fmla="*/ 17324 w 17324"/>
                <a:gd name="T5" fmla="*/ 0 h 20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24" h="20889" fill="none" extrusionOk="0">
                  <a:moveTo>
                    <a:pt x="11828" y="20889"/>
                  </a:moveTo>
                  <a:cubicBezTo>
                    <a:pt x="7094" y="19643"/>
                    <a:pt x="2923" y="16827"/>
                    <a:pt x="-1" y="12901"/>
                  </a:cubicBezTo>
                </a:path>
                <a:path w="17324" h="20889" stroke="0" extrusionOk="0">
                  <a:moveTo>
                    <a:pt x="11828" y="20889"/>
                  </a:moveTo>
                  <a:cubicBezTo>
                    <a:pt x="7094" y="19643"/>
                    <a:pt x="2923" y="16827"/>
                    <a:pt x="-1" y="12901"/>
                  </a:cubicBezTo>
                  <a:lnTo>
                    <a:pt x="17324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69" name="Arc 105"/>
            <p:cNvSpPr>
              <a:spLocks/>
            </p:cNvSpPr>
            <p:nvPr/>
          </p:nvSpPr>
          <p:spPr bwMode="auto">
            <a:xfrm>
              <a:off x="1138" y="885"/>
              <a:ext cx="39" cy="50"/>
            </a:xfrm>
            <a:custGeom>
              <a:avLst/>
              <a:gdLst>
                <a:gd name="G0" fmla="+- 20133 0 0"/>
                <a:gd name="G1" fmla="+- 0 0 0"/>
                <a:gd name="G2" fmla="+- 21600 0 0"/>
                <a:gd name="T0" fmla="*/ 9662 w 20133"/>
                <a:gd name="T1" fmla="*/ 18893 h 18893"/>
                <a:gd name="T2" fmla="*/ 0 w 20133"/>
                <a:gd name="T3" fmla="*/ 7824 h 18893"/>
                <a:gd name="T4" fmla="*/ 20133 w 20133"/>
                <a:gd name="T5" fmla="*/ 0 h 18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133" h="18893" fill="none" extrusionOk="0">
                  <a:moveTo>
                    <a:pt x="9662" y="18892"/>
                  </a:moveTo>
                  <a:cubicBezTo>
                    <a:pt x="5247" y="16445"/>
                    <a:pt x="1828" y="12529"/>
                    <a:pt x="-1" y="7824"/>
                  </a:cubicBezTo>
                </a:path>
                <a:path w="20133" h="18893" stroke="0" extrusionOk="0">
                  <a:moveTo>
                    <a:pt x="9662" y="18892"/>
                  </a:moveTo>
                  <a:cubicBezTo>
                    <a:pt x="5247" y="16445"/>
                    <a:pt x="1828" y="12529"/>
                    <a:pt x="-1" y="7824"/>
                  </a:cubicBezTo>
                  <a:lnTo>
                    <a:pt x="20133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0" name="Arc 106"/>
            <p:cNvSpPr>
              <a:spLocks/>
            </p:cNvSpPr>
            <p:nvPr/>
          </p:nvSpPr>
          <p:spPr bwMode="auto">
            <a:xfrm>
              <a:off x="1158" y="932"/>
              <a:ext cx="19" cy="25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9276 w 21600"/>
                <a:gd name="T1" fmla="*/ 17739 h 17739"/>
                <a:gd name="T2" fmla="*/ 0 w 21600"/>
                <a:gd name="T3" fmla="*/ 0 h 17739"/>
                <a:gd name="T4" fmla="*/ 21600 w 21600"/>
                <a:gd name="T5" fmla="*/ 0 h 17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739" fill="none" extrusionOk="0">
                  <a:moveTo>
                    <a:pt x="9275" y="17739"/>
                  </a:moveTo>
                  <a:cubicBezTo>
                    <a:pt x="3465" y="13702"/>
                    <a:pt x="-1" y="7075"/>
                    <a:pt x="-1" y="-1"/>
                  </a:cubicBezTo>
                </a:path>
                <a:path w="21600" h="17739" stroke="0" extrusionOk="0">
                  <a:moveTo>
                    <a:pt x="9275" y="17739"/>
                  </a:moveTo>
                  <a:cubicBezTo>
                    <a:pt x="3465" y="13702"/>
                    <a:pt x="-1" y="7075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1" name="Arc 107"/>
            <p:cNvSpPr>
              <a:spLocks/>
            </p:cNvSpPr>
            <p:nvPr/>
          </p:nvSpPr>
          <p:spPr bwMode="auto">
            <a:xfrm>
              <a:off x="1153" y="962"/>
              <a:ext cx="27" cy="33"/>
            </a:xfrm>
            <a:custGeom>
              <a:avLst/>
              <a:gdLst>
                <a:gd name="G0" fmla="+- 21600 0 0"/>
                <a:gd name="G1" fmla="+- 16897 0 0"/>
                <a:gd name="G2" fmla="+- 21600 0 0"/>
                <a:gd name="T0" fmla="*/ 0 w 21600"/>
                <a:gd name="T1" fmla="*/ 16897 h 16897"/>
                <a:gd name="T2" fmla="*/ 8145 w 21600"/>
                <a:gd name="T3" fmla="*/ 0 h 16897"/>
                <a:gd name="T4" fmla="*/ 21600 w 21600"/>
                <a:gd name="T5" fmla="*/ 16897 h 16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897" fill="none" extrusionOk="0">
                  <a:moveTo>
                    <a:pt x="-1" y="16896"/>
                  </a:moveTo>
                  <a:cubicBezTo>
                    <a:pt x="-1" y="10318"/>
                    <a:pt x="2998" y="4097"/>
                    <a:pt x="8144" y="-1"/>
                  </a:cubicBezTo>
                </a:path>
                <a:path w="21600" h="16897" stroke="0" extrusionOk="0">
                  <a:moveTo>
                    <a:pt x="-1" y="16896"/>
                  </a:moveTo>
                  <a:cubicBezTo>
                    <a:pt x="-1" y="10318"/>
                    <a:pt x="2998" y="4097"/>
                    <a:pt x="8144" y="-1"/>
                  </a:cubicBezTo>
                  <a:lnTo>
                    <a:pt x="21600" y="16897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2" name="Arc 108"/>
            <p:cNvSpPr>
              <a:spLocks/>
            </p:cNvSpPr>
            <p:nvPr/>
          </p:nvSpPr>
          <p:spPr bwMode="auto">
            <a:xfrm>
              <a:off x="1140" y="995"/>
              <a:ext cx="44" cy="33"/>
            </a:xfrm>
            <a:custGeom>
              <a:avLst/>
              <a:gdLst>
                <a:gd name="G0" fmla="+- 20882 0 0"/>
                <a:gd name="G1" fmla="+- 16965 0 0"/>
                <a:gd name="G2" fmla="+- 21600 0 0"/>
                <a:gd name="T0" fmla="*/ 0 w 20882"/>
                <a:gd name="T1" fmla="*/ 11440 h 16965"/>
                <a:gd name="T2" fmla="*/ 7513 w 20882"/>
                <a:gd name="T3" fmla="*/ 0 h 16965"/>
                <a:gd name="T4" fmla="*/ 20882 w 20882"/>
                <a:gd name="T5" fmla="*/ 16965 h 16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82" h="16965" fill="none" extrusionOk="0">
                  <a:moveTo>
                    <a:pt x="0" y="11440"/>
                  </a:moveTo>
                  <a:cubicBezTo>
                    <a:pt x="1198" y="6913"/>
                    <a:pt x="3834" y="2898"/>
                    <a:pt x="7512" y="-1"/>
                  </a:cubicBezTo>
                </a:path>
                <a:path w="20882" h="16965" stroke="0" extrusionOk="0">
                  <a:moveTo>
                    <a:pt x="0" y="11440"/>
                  </a:moveTo>
                  <a:cubicBezTo>
                    <a:pt x="1198" y="6913"/>
                    <a:pt x="3834" y="2898"/>
                    <a:pt x="7512" y="-1"/>
                  </a:cubicBezTo>
                  <a:lnTo>
                    <a:pt x="20882" y="16965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3" name="Line 109"/>
            <p:cNvSpPr>
              <a:spLocks noChangeShapeType="1"/>
            </p:cNvSpPr>
            <p:nvPr/>
          </p:nvSpPr>
          <p:spPr bwMode="auto">
            <a:xfrm flipV="1">
              <a:off x="1077" y="966"/>
              <a:ext cx="9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4" name="Line 110"/>
            <p:cNvSpPr>
              <a:spLocks noChangeShapeType="1"/>
            </p:cNvSpPr>
            <p:nvPr/>
          </p:nvSpPr>
          <p:spPr bwMode="auto">
            <a:xfrm>
              <a:off x="1095" y="966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5" name="Line 111"/>
            <p:cNvSpPr>
              <a:spLocks noChangeShapeType="1"/>
            </p:cNvSpPr>
            <p:nvPr/>
          </p:nvSpPr>
          <p:spPr bwMode="auto">
            <a:xfrm>
              <a:off x="1084" y="958"/>
              <a:ext cx="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6" name="Line 112"/>
            <p:cNvSpPr>
              <a:spLocks noChangeShapeType="1"/>
            </p:cNvSpPr>
            <p:nvPr/>
          </p:nvSpPr>
          <p:spPr bwMode="auto">
            <a:xfrm flipV="1">
              <a:off x="1067" y="956"/>
              <a:ext cx="13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7" name="Line 113"/>
            <p:cNvSpPr>
              <a:spLocks noChangeShapeType="1"/>
            </p:cNvSpPr>
            <p:nvPr/>
          </p:nvSpPr>
          <p:spPr bwMode="auto">
            <a:xfrm>
              <a:off x="1080" y="956"/>
              <a:ext cx="6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8" name="Line 114"/>
            <p:cNvSpPr>
              <a:spLocks noChangeShapeType="1"/>
            </p:cNvSpPr>
            <p:nvPr/>
          </p:nvSpPr>
          <p:spPr bwMode="auto">
            <a:xfrm>
              <a:off x="1074" y="963"/>
              <a:ext cx="6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79" name="Line 115"/>
            <p:cNvSpPr>
              <a:spLocks noChangeShapeType="1"/>
            </p:cNvSpPr>
            <p:nvPr/>
          </p:nvSpPr>
          <p:spPr bwMode="auto">
            <a:xfrm>
              <a:off x="1088" y="969"/>
              <a:ext cx="14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0" name="Line 116"/>
            <p:cNvSpPr>
              <a:spLocks noChangeShapeType="1"/>
            </p:cNvSpPr>
            <p:nvPr/>
          </p:nvSpPr>
          <p:spPr bwMode="auto">
            <a:xfrm>
              <a:off x="1102" y="984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1" name="Line 117"/>
            <p:cNvSpPr>
              <a:spLocks noChangeShapeType="1"/>
            </p:cNvSpPr>
            <p:nvPr/>
          </p:nvSpPr>
          <p:spPr bwMode="auto">
            <a:xfrm>
              <a:off x="1080" y="975"/>
              <a:ext cx="26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2" name="Line 118"/>
            <p:cNvSpPr>
              <a:spLocks noChangeShapeType="1"/>
            </p:cNvSpPr>
            <p:nvPr/>
          </p:nvSpPr>
          <p:spPr bwMode="auto">
            <a:xfrm>
              <a:off x="1103" y="997"/>
              <a:ext cx="0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3" name="Line 119"/>
            <p:cNvSpPr>
              <a:spLocks noChangeShapeType="1"/>
            </p:cNvSpPr>
            <p:nvPr/>
          </p:nvSpPr>
          <p:spPr bwMode="auto">
            <a:xfrm>
              <a:off x="1119" y="1016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4" name="Line 120"/>
            <p:cNvSpPr>
              <a:spLocks noChangeShapeType="1"/>
            </p:cNvSpPr>
            <p:nvPr/>
          </p:nvSpPr>
          <p:spPr bwMode="auto">
            <a:xfrm>
              <a:off x="1103" y="1014"/>
              <a:ext cx="16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5" name="Freeform 121"/>
            <p:cNvSpPr>
              <a:spLocks/>
            </p:cNvSpPr>
            <p:nvPr/>
          </p:nvSpPr>
          <p:spPr bwMode="auto">
            <a:xfrm>
              <a:off x="1102" y="1005"/>
              <a:ext cx="15" cy="8"/>
            </a:xfrm>
            <a:custGeom>
              <a:avLst/>
              <a:gdLst>
                <a:gd name="T0" fmla="*/ 0 w 15"/>
                <a:gd name="T1" fmla="*/ 7 h 8"/>
                <a:gd name="T2" fmla="*/ 0 w 15"/>
                <a:gd name="T3" fmla="*/ 3 h 8"/>
                <a:gd name="T4" fmla="*/ 7 w 15"/>
                <a:gd name="T5" fmla="*/ 0 h 8"/>
                <a:gd name="T6" fmla="*/ 11 w 15"/>
                <a:gd name="T7" fmla="*/ 0 h 8"/>
                <a:gd name="T8" fmla="*/ 14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0" y="7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6" name="Line 122"/>
            <p:cNvSpPr>
              <a:spLocks noChangeShapeType="1"/>
            </p:cNvSpPr>
            <p:nvPr/>
          </p:nvSpPr>
          <p:spPr bwMode="auto">
            <a:xfrm>
              <a:off x="1092" y="958"/>
              <a:ext cx="6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7" name="Line 123"/>
            <p:cNvSpPr>
              <a:spLocks noChangeShapeType="1"/>
            </p:cNvSpPr>
            <p:nvPr/>
          </p:nvSpPr>
          <p:spPr bwMode="auto">
            <a:xfrm>
              <a:off x="1103" y="999"/>
              <a:ext cx="7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8" name="Line 124"/>
            <p:cNvSpPr>
              <a:spLocks noChangeShapeType="1"/>
            </p:cNvSpPr>
            <p:nvPr/>
          </p:nvSpPr>
          <p:spPr bwMode="auto">
            <a:xfrm>
              <a:off x="1106" y="997"/>
              <a:ext cx="13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89" name="Line 125"/>
            <p:cNvSpPr>
              <a:spLocks noChangeShapeType="1"/>
            </p:cNvSpPr>
            <p:nvPr/>
          </p:nvSpPr>
          <p:spPr bwMode="auto">
            <a:xfrm flipH="1" flipV="1">
              <a:off x="1063" y="918"/>
              <a:ext cx="12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0" name="Line 126"/>
            <p:cNvSpPr>
              <a:spLocks noChangeShapeType="1"/>
            </p:cNvSpPr>
            <p:nvPr/>
          </p:nvSpPr>
          <p:spPr bwMode="auto">
            <a:xfrm flipV="1">
              <a:off x="1080" y="913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1" name="Line 127"/>
            <p:cNvSpPr>
              <a:spLocks noChangeShapeType="1"/>
            </p:cNvSpPr>
            <p:nvPr/>
          </p:nvSpPr>
          <p:spPr bwMode="auto">
            <a:xfrm flipV="1">
              <a:off x="1088" y="926"/>
              <a:ext cx="27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2" name="Line 128"/>
            <p:cNvSpPr>
              <a:spLocks noChangeShapeType="1"/>
            </p:cNvSpPr>
            <p:nvPr/>
          </p:nvSpPr>
          <p:spPr bwMode="auto">
            <a:xfrm flipV="1">
              <a:off x="1096" y="942"/>
              <a:ext cx="35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3" name="Line 129"/>
            <p:cNvSpPr>
              <a:spLocks noChangeShapeType="1"/>
            </p:cNvSpPr>
            <p:nvPr/>
          </p:nvSpPr>
          <p:spPr bwMode="auto">
            <a:xfrm>
              <a:off x="1041" y="922"/>
              <a:ext cx="36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4" name="Line 130"/>
            <p:cNvSpPr>
              <a:spLocks noChangeShapeType="1"/>
            </p:cNvSpPr>
            <p:nvPr/>
          </p:nvSpPr>
          <p:spPr bwMode="auto">
            <a:xfrm flipH="1" flipV="1">
              <a:off x="1031" y="944"/>
              <a:ext cx="34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5" name="Line 131"/>
            <p:cNvSpPr>
              <a:spLocks noChangeShapeType="1"/>
            </p:cNvSpPr>
            <p:nvPr/>
          </p:nvSpPr>
          <p:spPr bwMode="auto">
            <a:xfrm flipH="1">
              <a:off x="1030" y="963"/>
              <a:ext cx="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6" name="Line 132"/>
            <p:cNvSpPr>
              <a:spLocks noChangeShapeType="1"/>
            </p:cNvSpPr>
            <p:nvPr/>
          </p:nvSpPr>
          <p:spPr bwMode="auto">
            <a:xfrm flipH="1">
              <a:off x="1038" y="967"/>
              <a:ext cx="26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7" name="Line 133"/>
            <p:cNvSpPr>
              <a:spLocks noChangeShapeType="1"/>
            </p:cNvSpPr>
            <p:nvPr/>
          </p:nvSpPr>
          <p:spPr bwMode="auto">
            <a:xfrm flipV="1">
              <a:off x="1038" y="968"/>
              <a:ext cx="36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8" name="Line 134"/>
            <p:cNvSpPr>
              <a:spLocks noChangeShapeType="1"/>
            </p:cNvSpPr>
            <p:nvPr/>
          </p:nvSpPr>
          <p:spPr bwMode="auto">
            <a:xfrm flipH="1">
              <a:off x="1057" y="976"/>
              <a:ext cx="19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599" name="Line 135"/>
            <p:cNvSpPr>
              <a:spLocks noChangeShapeType="1"/>
            </p:cNvSpPr>
            <p:nvPr/>
          </p:nvSpPr>
          <p:spPr bwMode="auto">
            <a:xfrm>
              <a:off x="1082" y="999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0" name="Line 136"/>
            <p:cNvSpPr>
              <a:spLocks noChangeShapeType="1"/>
            </p:cNvSpPr>
            <p:nvPr/>
          </p:nvSpPr>
          <p:spPr bwMode="auto">
            <a:xfrm>
              <a:off x="1122" y="958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1" name="Line 137"/>
            <p:cNvSpPr>
              <a:spLocks noChangeShapeType="1"/>
            </p:cNvSpPr>
            <p:nvPr/>
          </p:nvSpPr>
          <p:spPr bwMode="auto">
            <a:xfrm>
              <a:off x="1105" y="971"/>
              <a:ext cx="27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2" name="Line 138"/>
            <p:cNvSpPr>
              <a:spLocks noChangeShapeType="1"/>
            </p:cNvSpPr>
            <p:nvPr/>
          </p:nvSpPr>
          <p:spPr bwMode="auto">
            <a:xfrm>
              <a:off x="1103" y="984"/>
              <a:ext cx="16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3" name="Line 139"/>
            <p:cNvSpPr>
              <a:spLocks noChangeShapeType="1"/>
            </p:cNvSpPr>
            <p:nvPr/>
          </p:nvSpPr>
          <p:spPr bwMode="auto">
            <a:xfrm flipV="1">
              <a:off x="1084" y="928"/>
              <a:ext cx="9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4" name="Arc 140"/>
            <p:cNvSpPr>
              <a:spLocks/>
            </p:cNvSpPr>
            <p:nvPr/>
          </p:nvSpPr>
          <p:spPr bwMode="auto">
            <a:xfrm>
              <a:off x="1129" y="986"/>
              <a:ext cx="28" cy="25"/>
            </a:xfrm>
            <a:custGeom>
              <a:avLst/>
              <a:gdLst>
                <a:gd name="G0" fmla="+- 0 0 0"/>
                <a:gd name="G1" fmla="+- 20375 0 0"/>
                <a:gd name="G2" fmla="+- 21600 0 0"/>
                <a:gd name="T0" fmla="*/ 7172 w 18682"/>
                <a:gd name="T1" fmla="*/ 0 h 20375"/>
                <a:gd name="T2" fmla="*/ 18682 w 18682"/>
                <a:gd name="T3" fmla="*/ 9533 h 20375"/>
                <a:gd name="T4" fmla="*/ 0 w 18682"/>
                <a:gd name="T5" fmla="*/ 20375 h 20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682" h="20375" fill="none" extrusionOk="0">
                  <a:moveTo>
                    <a:pt x="7171" y="0"/>
                  </a:moveTo>
                  <a:cubicBezTo>
                    <a:pt x="12020" y="1707"/>
                    <a:pt x="16101" y="5087"/>
                    <a:pt x="18681" y="9533"/>
                  </a:cubicBezTo>
                </a:path>
                <a:path w="18682" h="20375" stroke="0" extrusionOk="0">
                  <a:moveTo>
                    <a:pt x="7171" y="0"/>
                  </a:moveTo>
                  <a:cubicBezTo>
                    <a:pt x="12020" y="1707"/>
                    <a:pt x="16101" y="5087"/>
                    <a:pt x="18681" y="9533"/>
                  </a:cubicBezTo>
                  <a:lnTo>
                    <a:pt x="0" y="20375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5" name="Arc 141"/>
            <p:cNvSpPr>
              <a:spLocks/>
            </p:cNvSpPr>
            <p:nvPr/>
          </p:nvSpPr>
          <p:spPr bwMode="auto">
            <a:xfrm>
              <a:off x="1081" y="1017"/>
              <a:ext cx="15" cy="26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15835 w 21600"/>
                <a:gd name="T1" fmla="*/ 20817 h 20817"/>
                <a:gd name="T2" fmla="*/ 0 w 21600"/>
                <a:gd name="T3" fmla="*/ 0 h 20817"/>
                <a:gd name="T4" fmla="*/ 21600 w 21600"/>
                <a:gd name="T5" fmla="*/ 0 h 20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817" fill="none" extrusionOk="0">
                  <a:moveTo>
                    <a:pt x="15835" y="20816"/>
                  </a:moveTo>
                  <a:cubicBezTo>
                    <a:pt x="6478" y="18225"/>
                    <a:pt x="-1" y="9709"/>
                    <a:pt x="-1" y="-1"/>
                  </a:cubicBezTo>
                </a:path>
                <a:path w="21600" h="20817" stroke="0" extrusionOk="0">
                  <a:moveTo>
                    <a:pt x="15835" y="20816"/>
                  </a:moveTo>
                  <a:cubicBezTo>
                    <a:pt x="6478" y="18225"/>
                    <a:pt x="-1" y="970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6" name="Arc 142"/>
            <p:cNvSpPr>
              <a:spLocks/>
            </p:cNvSpPr>
            <p:nvPr/>
          </p:nvSpPr>
          <p:spPr bwMode="auto">
            <a:xfrm>
              <a:off x="1014" y="978"/>
              <a:ext cx="38" cy="30"/>
            </a:xfrm>
            <a:custGeom>
              <a:avLst/>
              <a:gdLst>
                <a:gd name="G0" fmla="+- 20052 0 0"/>
                <a:gd name="G1" fmla="+- 20407 0 0"/>
                <a:gd name="G2" fmla="+- 21600 0 0"/>
                <a:gd name="T0" fmla="*/ 0 w 20052"/>
                <a:gd name="T1" fmla="*/ 12377 h 20407"/>
                <a:gd name="T2" fmla="*/ 12972 w 20052"/>
                <a:gd name="T3" fmla="*/ 0 h 20407"/>
                <a:gd name="T4" fmla="*/ 20052 w 20052"/>
                <a:gd name="T5" fmla="*/ 20407 h 20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52" h="20407" fill="none" extrusionOk="0">
                  <a:moveTo>
                    <a:pt x="0" y="12377"/>
                  </a:moveTo>
                  <a:cubicBezTo>
                    <a:pt x="2326" y="6566"/>
                    <a:pt x="7059" y="2051"/>
                    <a:pt x="12972" y="0"/>
                  </a:cubicBezTo>
                </a:path>
                <a:path w="20052" h="20407" stroke="0" extrusionOk="0">
                  <a:moveTo>
                    <a:pt x="0" y="12377"/>
                  </a:moveTo>
                  <a:cubicBezTo>
                    <a:pt x="2326" y="6566"/>
                    <a:pt x="7059" y="2051"/>
                    <a:pt x="12972" y="0"/>
                  </a:cubicBezTo>
                  <a:lnTo>
                    <a:pt x="20052" y="20407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7" name="Arc 143"/>
            <p:cNvSpPr>
              <a:spLocks/>
            </p:cNvSpPr>
            <p:nvPr/>
          </p:nvSpPr>
          <p:spPr bwMode="auto">
            <a:xfrm>
              <a:off x="1007" y="964"/>
              <a:ext cx="27" cy="13"/>
            </a:xfrm>
            <a:custGeom>
              <a:avLst/>
              <a:gdLst>
                <a:gd name="G0" fmla="+- 14047 0 0"/>
                <a:gd name="G1" fmla="+- 21594 0 0"/>
                <a:gd name="G2" fmla="+- 21600 0 0"/>
                <a:gd name="T0" fmla="*/ 0 w 14047"/>
                <a:gd name="T1" fmla="*/ 5186 h 21594"/>
                <a:gd name="T2" fmla="*/ 13520 w 14047"/>
                <a:gd name="T3" fmla="*/ 0 h 21594"/>
                <a:gd name="T4" fmla="*/ 14047 w 14047"/>
                <a:gd name="T5" fmla="*/ 21594 h 2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47" h="21594" fill="none" extrusionOk="0">
                  <a:moveTo>
                    <a:pt x="-1" y="5185"/>
                  </a:moveTo>
                  <a:cubicBezTo>
                    <a:pt x="3775" y="1953"/>
                    <a:pt x="8550" y="121"/>
                    <a:pt x="13520" y="0"/>
                  </a:cubicBezTo>
                </a:path>
                <a:path w="14047" h="21594" stroke="0" extrusionOk="0">
                  <a:moveTo>
                    <a:pt x="-1" y="5185"/>
                  </a:moveTo>
                  <a:cubicBezTo>
                    <a:pt x="3775" y="1953"/>
                    <a:pt x="8550" y="121"/>
                    <a:pt x="13520" y="0"/>
                  </a:cubicBezTo>
                  <a:lnTo>
                    <a:pt x="14047" y="21594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8" name="Freeform 144"/>
            <p:cNvSpPr>
              <a:spLocks/>
            </p:cNvSpPr>
            <p:nvPr/>
          </p:nvSpPr>
          <p:spPr bwMode="auto">
            <a:xfrm>
              <a:off x="1013" y="935"/>
              <a:ext cx="13" cy="6"/>
            </a:xfrm>
            <a:custGeom>
              <a:avLst/>
              <a:gdLst>
                <a:gd name="T0" fmla="*/ 0 w 13"/>
                <a:gd name="T1" fmla="*/ 0 h 6"/>
                <a:gd name="T2" fmla="*/ 0 w 13"/>
                <a:gd name="T3" fmla="*/ 0 h 6"/>
                <a:gd name="T4" fmla="*/ 4 w 13"/>
                <a:gd name="T5" fmla="*/ 0 h 6"/>
                <a:gd name="T6" fmla="*/ 12 w 13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6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2" y="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09" name="Arc 145"/>
            <p:cNvSpPr>
              <a:spLocks/>
            </p:cNvSpPr>
            <p:nvPr/>
          </p:nvSpPr>
          <p:spPr bwMode="auto">
            <a:xfrm>
              <a:off x="1118" y="911"/>
              <a:ext cx="92" cy="97"/>
            </a:xfrm>
            <a:custGeom>
              <a:avLst/>
              <a:gdLst>
                <a:gd name="G0" fmla="+- 15497 0 0"/>
                <a:gd name="G1" fmla="+- 18884 0 0"/>
                <a:gd name="G2" fmla="+- 21600 0 0"/>
                <a:gd name="T0" fmla="*/ 0 w 15497"/>
                <a:gd name="T1" fmla="*/ 3837 h 18884"/>
                <a:gd name="T2" fmla="*/ 5011 w 15497"/>
                <a:gd name="T3" fmla="*/ 0 h 18884"/>
                <a:gd name="T4" fmla="*/ 15497 w 15497"/>
                <a:gd name="T5" fmla="*/ 18884 h 18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497" h="18884" fill="none" extrusionOk="0">
                  <a:moveTo>
                    <a:pt x="0" y="3837"/>
                  </a:moveTo>
                  <a:cubicBezTo>
                    <a:pt x="1473" y="2319"/>
                    <a:pt x="3161" y="1026"/>
                    <a:pt x="5011" y="0"/>
                  </a:cubicBezTo>
                </a:path>
                <a:path w="15497" h="18884" stroke="0" extrusionOk="0">
                  <a:moveTo>
                    <a:pt x="0" y="3837"/>
                  </a:moveTo>
                  <a:cubicBezTo>
                    <a:pt x="1473" y="2319"/>
                    <a:pt x="3161" y="1026"/>
                    <a:pt x="5011" y="0"/>
                  </a:cubicBezTo>
                  <a:lnTo>
                    <a:pt x="15497" y="18884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0" name="Freeform 146"/>
            <p:cNvSpPr>
              <a:spLocks/>
            </p:cNvSpPr>
            <p:nvPr/>
          </p:nvSpPr>
          <p:spPr bwMode="auto">
            <a:xfrm>
              <a:off x="1136" y="958"/>
              <a:ext cx="30" cy="3"/>
            </a:xfrm>
            <a:custGeom>
              <a:avLst/>
              <a:gdLst>
                <a:gd name="T0" fmla="*/ 0 w 30"/>
                <a:gd name="T1" fmla="*/ 0 h 3"/>
                <a:gd name="T2" fmla="*/ 7 w 30"/>
                <a:gd name="T3" fmla="*/ 0 h 3"/>
                <a:gd name="T4" fmla="*/ 18 w 30"/>
                <a:gd name="T5" fmla="*/ 0 h 3"/>
                <a:gd name="T6" fmla="*/ 22 w 30"/>
                <a:gd name="T7" fmla="*/ 0 h 3"/>
                <a:gd name="T8" fmla="*/ 29 w 30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">
                  <a:moveTo>
                    <a:pt x="0" y="0"/>
                  </a:moveTo>
                  <a:lnTo>
                    <a:pt x="7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9" y="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1" name="Freeform 147"/>
            <p:cNvSpPr>
              <a:spLocks/>
            </p:cNvSpPr>
            <p:nvPr/>
          </p:nvSpPr>
          <p:spPr bwMode="auto">
            <a:xfrm>
              <a:off x="1055" y="1016"/>
              <a:ext cx="1" cy="25"/>
            </a:xfrm>
            <a:custGeom>
              <a:avLst/>
              <a:gdLst>
                <a:gd name="T0" fmla="*/ 0 w 1"/>
                <a:gd name="T1" fmla="*/ 24 h 25"/>
                <a:gd name="T2" fmla="*/ 0 w 1"/>
                <a:gd name="T3" fmla="*/ 21 h 25"/>
                <a:gd name="T4" fmla="*/ 0 w 1"/>
                <a:gd name="T5" fmla="*/ 11 h 25"/>
                <a:gd name="T6" fmla="*/ 0 w 1"/>
                <a:gd name="T7" fmla="*/ 7 h 25"/>
                <a:gd name="T8" fmla="*/ 0 w 1"/>
                <a:gd name="T9" fmla="*/ 3 h 25"/>
                <a:gd name="T10" fmla="*/ 0 w 1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5">
                  <a:moveTo>
                    <a:pt x="0" y="24"/>
                  </a:moveTo>
                  <a:lnTo>
                    <a:pt x="0" y="2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2" name="Arc 148"/>
            <p:cNvSpPr>
              <a:spLocks/>
            </p:cNvSpPr>
            <p:nvPr/>
          </p:nvSpPr>
          <p:spPr bwMode="auto">
            <a:xfrm>
              <a:off x="1032" y="1000"/>
              <a:ext cx="18" cy="26"/>
            </a:xfrm>
            <a:custGeom>
              <a:avLst/>
              <a:gdLst>
                <a:gd name="G0" fmla="+- 21590 0 0"/>
                <a:gd name="G1" fmla="+- 17748 0 0"/>
                <a:gd name="G2" fmla="+- 21600 0 0"/>
                <a:gd name="T0" fmla="*/ 0 w 21590"/>
                <a:gd name="T1" fmla="*/ 17081 h 17748"/>
                <a:gd name="T2" fmla="*/ 9278 w 21590"/>
                <a:gd name="T3" fmla="*/ 0 h 17748"/>
                <a:gd name="T4" fmla="*/ 21590 w 21590"/>
                <a:gd name="T5" fmla="*/ 17748 h 17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0" h="17748" fill="none" extrusionOk="0">
                  <a:moveTo>
                    <a:pt x="0" y="17081"/>
                  </a:moveTo>
                  <a:cubicBezTo>
                    <a:pt x="211" y="10238"/>
                    <a:pt x="3653" y="3902"/>
                    <a:pt x="9278" y="0"/>
                  </a:cubicBezTo>
                </a:path>
                <a:path w="21590" h="17748" stroke="0" extrusionOk="0">
                  <a:moveTo>
                    <a:pt x="0" y="17081"/>
                  </a:moveTo>
                  <a:cubicBezTo>
                    <a:pt x="211" y="10238"/>
                    <a:pt x="3653" y="3902"/>
                    <a:pt x="9278" y="0"/>
                  </a:cubicBezTo>
                  <a:lnTo>
                    <a:pt x="21590" y="17748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3" name="Arc 149"/>
            <p:cNvSpPr>
              <a:spLocks/>
            </p:cNvSpPr>
            <p:nvPr/>
          </p:nvSpPr>
          <p:spPr bwMode="auto">
            <a:xfrm>
              <a:off x="1096" y="897"/>
              <a:ext cx="81" cy="52"/>
            </a:xfrm>
            <a:custGeom>
              <a:avLst/>
              <a:gdLst>
                <a:gd name="G0" fmla="+- 20710 0 0"/>
                <a:gd name="G1" fmla="+- 16085 0 0"/>
                <a:gd name="G2" fmla="+- 21600 0 0"/>
                <a:gd name="T0" fmla="*/ 0 w 20710"/>
                <a:gd name="T1" fmla="*/ 9949 h 16085"/>
                <a:gd name="T2" fmla="*/ 6294 w 20710"/>
                <a:gd name="T3" fmla="*/ 0 h 16085"/>
                <a:gd name="T4" fmla="*/ 20710 w 20710"/>
                <a:gd name="T5" fmla="*/ 16085 h 16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10" h="16085" fill="none" extrusionOk="0">
                  <a:moveTo>
                    <a:pt x="-1" y="9948"/>
                  </a:moveTo>
                  <a:cubicBezTo>
                    <a:pt x="1136" y="6113"/>
                    <a:pt x="3315" y="2669"/>
                    <a:pt x="6293" y="-1"/>
                  </a:cubicBezTo>
                </a:path>
                <a:path w="20710" h="16085" stroke="0" extrusionOk="0">
                  <a:moveTo>
                    <a:pt x="-1" y="9948"/>
                  </a:moveTo>
                  <a:cubicBezTo>
                    <a:pt x="1136" y="6113"/>
                    <a:pt x="3315" y="2669"/>
                    <a:pt x="6293" y="-1"/>
                  </a:cubicBezTo>
                  <a:lnTo>
                    <a:pt x="20710" y="16085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4" name="Arc 150"/>
            <p:cNvSpPr>
              <a:spLocks/>
            </p:cNvSpPr>
            <p:nvPr/>
          </p:nvSpPr>
          <p:spPr bwMode="auto">
            <a:xfrm>
              <a:off x="1081" y="892"/>
              <a:ext cx="15" cy="31"/>
            </a:xfrm>
            <a:custGeom>
              <a:avLst/>
              <a:gdLst>
                <a:gd name="G0" fmla="+- 21600 0 0"/>
                <a:gd name="G1" fmla="+- 18522 0 0"/>
                <a:gd name="G2" fmla="+- 21600 0 0"/>
                <a:gd name="T0" fmla="*/ 0 w 21600"/>
                <a:gd name="T1" fmla="*/ 18522 h 18522"/>
                <a:gd name="T2" fmla="*/ 10487 w 21600"/>
                <a:gd name="T3" fmla="*/ 0 h 18522"/>
                <a:gd name="T4" fmla="*/ 21600 w 21600"/>
                <a:gd name="T5" fmla="*/ 18522 h 18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8522" fill="none" extrusionOk="0">
                  <a:moveTo>
                    <a:pt x="-1" y="18521"/>
                  </a:moveTo>
                  <a:cubicBezTo>
                    <a:pt x="-1" y="10934"/>
                    <a:pt x="3980" y="3903"/>
                    <a:pt x="10487" y="0"/>
                  </a:cubicBezTo>
                </a:path>
                <a:path w="21600" h="18522" stroke="0" extrusionOk="0">
                  <a:moveTo>
                    <a:pt x="-1" y="18521"/>
                  </a:moveTo>
                  <a:cubicBezTo>
                    <a:pt x="-1" y="10934"/>
                    <a:pt x="3980" y="3903"/>
                    <a:pt x="10487" y="0"/>
                  </a:cubicBezTo>
                  <a:lnTo>
                    <a:pt x="21600" y="18522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5" name="Freeform 151"/>
            <p:cNvSpPr>
              <a:spLocks/>
            </p:cNvSpPr>
            <p:nvPr/>
          </p:nvSpPr>
          <p:spPr bwMode="auto">
            <a:xfrm>
              <a:off x="1055" y="901"/>
              <a:ext cx="5" cy="13"/>
            </a:xfrm>
            <a:custGeom>
              <a:avLst/>
              <a:gdLst>
                <a:gd name="T0" fmla="*/ 4 w 5"/>
                <a:gd name="T1" fmla="*/ 11 h 12"/>
                <a:gd name="T2" fmla="*/ 4 w 5"/>
                <a:gd name="T3" fmla="*/ 7 h 12"/>
                <a:gd name="T4" fmla="*/ 0 w 5"/>
                <a:gd name="T5" fmla="*/ 4 h 12"/>
                <a:gd name="T6" fmla="*/ 0 w 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2">
                  <a:moveTo>
                    <a:pt x="4" y="11"/>
                  </a:move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6" name="Freeform 152"/>
            <p:cNvSpPr>
              <a:spLocks/>
            </p:cNvSpPr>
            <p:nvPr/>
          </p:nvSpPr>
          <p:spPr bwMode="auto">
            <a:xfrm>
              <a:off x="1032" y="912"/>
              <a:ext cx="7" cy="10"/>
            </a:xfrm>
            <a:custGeom>
              <a:avLst/>
              <a:gdLst>
                <a:gd name="T0" fmla="*/ 6 w 7"/>
                <a:gd name="T1" fmla="*/ 9 h 10"/>
                <a:gd name="T2" fmla="*/ 3 w 7"/>
                <a:gd name="T3" fmla="*/ 9 h 10"/>
                <a:gd name="T4" fmla="*/ 0 w 7"/>
                <a:gd name="T5" fmla="*/ 3 h 10"/>
                <a:gd name="T6" fmla="*/ 0 w 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6" y="9"/>
                  </a:moveTo>
                  <a:lnTo>
                    <a:pt x="3" y="9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7" name="Arc 153"/>
            <p:cNvSpPr>
              <a:spLocks/>
            </p:cNvSpPr>
            <p:nvPr/>
          </p:nvSpPr>
          <p:spPr bwMode="auto">
            <a:xfrm>
              <a:off x="1129" y="939"/>
              <a:ext cx="51" cy="17"/>
            </a:xfrm>
            <a:custGeom>
              <a:avLst/>
              <a:gdLst>
                <a:gd name="G0" fmla="+- 17254 0 0"/>
                <a:gd name="G1" fmla="+- 20980 0 0"/>
                <a:gd name="G2" fmla="+- 21600 0 0"/>
                <a:gd name="T0" fmla="*/ 0 w 17254"/>
                <a:gd name="T1" fmla="*/ 7986 h 20980"/>
                <a:gd name="T2" fmla="*/ 12115 w 17254"/>
                <a:gd name="T3" fmla="*/ 0 h 20980"/>
                <a:gd name="T4" fmla="*/ 17254 w 17254"/>
                <a:gd name="T5" fmla="*/ 20980 h 20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54" h="20980" fill="none" extrusionOk="0">
                  <a:moveTo>
                    <a:pt x="-1" y="7985"/>
                  </a:moveTo>
                  <a:cubicBezTo>
                    <a:pt x="2996" y="4006"/>
                    <a:pt x="7276" y="1185"/>
                    <a:pt x="12115" y="0"/>
                  </a:cubicBezTo>
                </a:path>
                <a:path w="17254" h="20980" stroke="0" extrusionOk="0">
                  <a:moveTo>
                    <a:pt x="-1" y="7985"/>
                  </a:moveTo>
                  <a:cubicBezTo>
                    <a:pt x="2996" y="4006"/>
                    <a:pt x="7276" y="1185"/>
                    <a:pt x="12115" y="0"/>
                  </a:cubicBezTo>
                  <a:lnTo>
                    <a:pt x="17254" y="2098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8" name="Freeform 154"/>
            <p:cNvSpPr>
              <a:spLocks/>
            </p:cNvSpPr>
            <p:nvPr/>
          </p:nvSpPr>
          <p:spPr bwMode="auto">
            <a:xfrm>
              <a:off x="1107" y="1019"/>
              <a:ext cx="14" cy="15"/>
            </a:xfrm>
            <a:custGeom>
              <a:avLst/>
              <a:gdLst>
                <a:gd name="T0" fmla="*/ 13 w 14"/>
                <a:gd name="T1" fmla="*/ 14 h 15"/>
                <a:gd name="T2" fmla="*/ 13 w 14"/>
                <a:gd name="T3" fmla="*/ 14 h 15"/>
                <a:gd name="T4" fmla="*/ 8 w 14"/>
                <a:gd name="T5" fmla="*/ 14 h 15"/>
                <a:gd name="T6" fmla="*/ 4 w 14"/>
                <a:gd name="T7" fmla="*/ 11 h 15"/>
                <a:gd name="T8" fmla="*/ 4 w 14"/>
                <a:gd name="T9" fmla="*/ 7 h 15"/>
                <a:gd name="T10" fmla="*/ 0 w 14"/>
                <a:gd name="T11" fmla="*/ 3 h 15"/>
                <a:gd name="T12" fmla="*/ 0 w 1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5">
                  <a:moveTo>
                    <a:pt x="13" y="14"/>
                  </a:moveTo>
                  <a:lnTo>
                    <a:pt x="13" y="14"/>
                  </a:lnTo>
                  <a:lnTo>
                    <a:pt x="8" y="14"/>
                  </a:lnTo>
                  <a:lnTo>
                    <a:pt x="4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19" name="Arc 155"/>
            <p:cNvSpPr>
              <a:spLocks/>
            </p:cNvSpPr>
            <p:nvPr/>
          </p:nvSpPr>
          <p:spPr bwMode="auto">
            <a:xfrm>
              <a:off x="1129" y="1014"/>
              <a:ext cx="11" cy="13"/>
            </a:xfrm>
            <a:custGeom>
              <a:avLst/>
              <a:gdLst>
                <a:gd name="G0" fmla="+- 0 0 0"/>
                <a:gd name="G1" fmla="+- 18733 0 0"/>
                <a:gd name="G2" fmla="+- 21600 0 0"/>
                <a:gd name="T0" fmla="*/ 10754 w 18247"/>
                <a:gd name="T1" fmla="*/ 0 h 18733"/>
                <a:gd name="T2" fmla="*/ 18247 w 18247"/>
                <a:gd name="T3" fmla="*/ 7175 h 18733"/>
                <a:gd name="T4" fmla="*/ 0 w 18247"/>
                <a:gd name="T5" fmla="*/ 18733 h 18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7" h="18733" fill="none" extrusionOk="0">
                  <a:moveTo>
                    <a:pt x="10753" y="0"/>
                  </a:moveTo>
                  <a:cubicBezTo>
                    <a:pt x="13797" y="1747"/>
                    <a:pt x="16369" y="4210"/>
                    <a:pt x="18247" y="7174"/>
                  </a:cubicBezTo>
                </a:path>
                <a:path w="18247" h="18733" stroke="0" extrusionOk="0">
                  <a:moveTo>
                    <a:pt x="10753" y="0"/>
                  </a:moveTo>
                  <a:cubicBezTo>
                    <a:pt x="13797" y="1747"/>
                    <a:pt x="16369" y="4210"/>
                    <a:pt x="18247" y="7174"/>
                  </a:cubicBezTo>
                  <a:lnTo>
                    <a:pt x="0" y="18733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0" name="Line 156"/>
            <p:cNvSpPr>
              <a:spLocks noChangeShapeType="1"/>
            </p:cNvSpPr>
            <p:nvPr/>
          </p:nvSpPr>
          <p:spPr bwMode="auto">
            <a:xfrm>
              <a:off x="1098" y="971"/>
              <a:ext cx="63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1" name="Line 157"/>
            <p:cNvSpPr>
              <a:spLocks noChangeShapeType="1"/>
            </p:cNvSpPr>
            <p:nvPr/>
          </p:nvSpPr>
          <p:spPr bwMode="auto">
            <a:xfrm flipH="1" flipV="1">
              <a:off x="1288" y="1047"/>
              <a:ext cx="29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2" name="Line 158"/>
            <p:cNvSpPr>
              <a:spLocks noChangeShapeType="1"/>
            </p:cNvSpPr>
            <p:nvPr/>
          </p:nvSpPr>
          <p:spPr bwMode="auto">
            <a:xfrm>
              <a:off x="1368" y="1095"/>
              <a:ext cx="16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3" name="Line 159"/>
            <p:cNvSpPr>
              <a:spLocks noChangeShapeType="1"/>
            </p:cNvSpPr>
            <p:nvPr/>
          </p:nvSpPr>
          <p:spPr bwMode="auto">
            <a:xfrm flipV="1">
              <a:off x="1329" y="1067"/>
              <a:ext cx="7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4" name="Line 160"/>
            <p:cNvSpPr>
              <a:spLocks noChangeShapeType="1"/>
            </p:cNvSpPr>
            <p:nvPr/>
          </p:nvSpPr>
          <p:spPr bwMode="auto">
            <a:xfrm>
              <a:off x="1341" y="1069"/>
              <a:ext cx="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5" name="Line 161"/>
            <p:cNvSpPr>
              <a:spLocks noChangeShapeType="1"/>
            </p:cNvSpPr>
            <p:nvPr/>
          </p:nvSpPr>
          <p:spPr bwMode="auto">
            <a:xfrm>
              <a:off x="1333" y="1059"/>
              <a:ext cx="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6" name="Line 162"/>
            <p:cNvSpPr>
              <a:spLocks noChangeShapeType="1"/>
            </p:cNvSpPr>
            <p:nvPr/>
          </p:nvSpPr>
          <p:spPr bwMode="auto">
            <a:xfrm flipV="1">
              <a:off x="1323" y="1056"/>
              <a:ext cx="10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7" name="Line 163"/>
            <p:cNvSpPr>
              <a:spLocks noChangeShapeType="1"/>
            </p:cNvSpPr>
            <p:nvPr/>
          </p:nvSpPr>
          <p:spPr bwMode="auto">
            <a:xfrm>
              <a:off x="1333" y="1056"/>
              <a:ext cx="8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8" name="Line 164"/>
            <p:cNvSpPr>
              <a:spLocks noChangeShapeType="1"/>
            </p:cNvSpPr>
            <p:nvPr/>
          </p:nvSpPr>
          <p:spPr bwMode="auto">
            <a:xfrm>
              <a:off x="1323" y="1062"/>
              <a:ext cx="6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29" name="Line 165"/>
            <p:cNvSpPr>
              <a:spLocks noChangeShapeType="1"/>
            </p:cNvSpPr>
            <p:nvPr/>
          </p:nvSpPr>
          <p:spPr bwMode="auto">
            <a:xfrm>
              <a:off x="1341" y="1071"/>
              <a:ext cx="10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0" name="Line 166"/>
            <p:cNvSpPr>
              <a:spLocks noChangeShapeType="1"/>
            </p:cNvSpPr>
            <p:nvPr/>
          </p:nvSpPr>
          <p:spPr bwMode="auto">
            <a:xfrm>
              <a:off x="1351" y="1082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1" name="Line 167"/>
            <p:cNvSpPr>
              <a:spLocks noChangeShapeType="1"/>
            </p:cNvSpPr>
            <p:nvPr/>
          </p:nvSpPr>
          <p:spPr bwMode="auto">
            <a:xfrm>
              <a:off x="1329" y="1073"/>
              <a:ext cx="24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2" name="Line 168"/>
            <p:cNvSpPr>
              <a:spLocks noChangeShapeType="1"/>
            </p:cNvSpPr>
            <p:nvPr/>
          </p:nvSpPr>
          <p:spPr bwMode="auto">
            <a:xfrm>
              <a:off x="1353" y="1095"/>
              <a:ext cx="0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3" name="Line 169"/>
            <p:cNvSpPr>
              <a:spLocks noChangeShapeType="1"/>
            </p:cNvSpPr>
            <p:nvPr/>
          </p:nvSpPr>
          <p:spPr bwMode="auto">
            <a:xfrm>
              <a:off x="1365" y="1111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4" name="Line 170"/>
            <p:cNvSpPr>
              <a:spLocks noChangeShapeType="1"/>
            </p:cNvSpPr>
            <p:nvPr/>
          </p:nvSpPr>
          <p:spPr bwMode="auto">
            <a:xfrm>
              <a:off x="1353" y="1111"/>
              <a:ext cx="15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5" name="Freeform 171"/>
            <p:cNvSpPr>
              <a:spLocks/>
            </p:cNvSpPr>
            <p:nvPr/>
          </p:nvSpPr>
          <p:spPr bwMode="auto">
            <a:xfrm>
              <a:off x="1351" y="1104"/>
              <a:ext cx="13" cy="3"/>
            </a:xfrm>
            <a:custGeom>
              <a:avLst/>
              <a:gdLst>
                <a:gd name="T0" fmla="*/ 0 w 13"/>
                <a:gd name="T1" fmla="*/ 2 h 3"/>
                <a:gd name="T2" fmla="*/ 0 w 13"/>
                <a:gd name="T3" fmla="*/ 2 h 3"/>
                <a:gd name="T4" fmla="*/ 4 w 13"/>
                <a:gd name="T5" fmla="*/ 0 h 3"/>
                <a:gd name="T6" fmla="*/ 8 w 13"/>
                <a:gd name="T7" fmla="*/ 0 h 3"/>
                <a:gd name="T8" fmla="*/ 12 w 1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6" name="Line 172"/>
            <p:cNvSpPr>
              <a:spLocks noChangeShapeType="1"/>
            </p:cNvSpPr>
            <p:nvPr/>
          </p:nvSpPr>
          <p:spPr bwMode="auto">
            <a:xfrm>
              <a:off x="1341" y="1060"/>
              <a:ext cx="8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7" name="Line 173"/>
            <p:cNvSpPr>
              <a:spLocks noChangeShapeType="1"/>
            </p:cNvSpPr>
            <p:nvPr/>
          </p:nvSpPr>
          <p:spPr bwMode="auto">
            <a:xfrm>
              <a:off x="1353" y="1098"/>
              <a:ext cx="3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8" name="Line 174"/>
            <p:cNvSpPr>
              <a:spLocks noChangeShapeType="1"/>
            </p:cNvSpPr>
            <p:nvPr/>
          </p:nvSpPr>
          <p:spPr bwMode="auto">
            <a:xfrm>
              <a:off x="1353" y="1095"/>
              <a:ext cx="12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39" name="Line 175"/>
            <p:cNvSpPr>
              <a:spLocks noChangeShapeType="1"/>
            </p:cNvSpPr>
            <p:nvPr/>
          </p:nvSpPr>
          <p:spPr bwMode="auto">
            <a:xfrm flipH="1" flipV="1">
              <a:off x="1314" y="1022"/>
              <a:ext cx="14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0" name="Line 176"/>
            <p:cNvSpPr>
              <a:spLocks noChangeShapeType="1"/>
            </p:cNvSpPr>
            <p:nvPr/>
          </p:nvSpPr>
          <p:spPr bwMode="auto">
            <a:xfrm flipV="1">
              <a:off x="1333" y="1018"/>
              <a:ext cx="0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1" name="Line 177"/>
            <p:cNvSpPr>
              <a:spLocks noChangeShapeType="1"/>
            </p:cNvSpPr>
            <p:nvPr/>
          </p:nvSpPr>
          <p:spPr bwMode="auto">
            <a:xfrm flipV="1">
              <a:off x="1341" y="1031"/>
              <a:ext cx="24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2" name="Line 178"/>
            <p:cNvSpPr>
              <a:spLocks noChangeShapeType="1"/>
            </p:cNvSpPr>
            <p:nvPr/>
          </p:nvSpPr>
          <p:spPr bwMode="auto">
            <a:xfrm flipV="1">
              <a:off x="1347" y="1047"/>
              <a:ext cx="23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3" name="Line 179"/>
            <p:cNvSpPr>
              <a:spLocks noChangeShapeType="1"/>
            </p:cNvSpPr>
            <p:nvPr/>
          </p:nvSpPr>
          <p:spPr bwMode="auto">
            <a:xfrm>
              <a:off x="1295" y="1028"/>
              <a:ext cx="3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4" name="Line 180"/>
            <p:cNvSpPr>
              <a:spLocks noChangeShapeType="1"/>
            </p:cNvSpPr>
            <p:nvPr/>
          </p:nvSpPr>
          <p:spPr bwMode="auto">
            <a:xfrm flipH="1">
              <a:off x="1287" y="1063"/>
              <a:ext cx="3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5" name="Line 181"/>
            <p:cNvSpPr>
              <a:spLocks noChangeShapeType="1"/>
            </p:cNvSpPr>
            <p:nvPr/>
          </p:nvSpPr>
          <p:spPr bwMode="auto">
            <a:xfrm flipH="1">
              <a:off x="1297" y="1069"/>
              <a:ext cx="20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6" name="Line 182"/>
            <p:cNvSpPr>
              <a:spLocks noChangeShapeType="1"/>
            </p:cNvSpPr>
            <p:nvPr/>
          </p:nvSpPr>
          <p:spPr bwMode="auto">
            <a:xfrm flipV="1">
              <a:off x="1295" y="1070"/>
              <a:ext cx="31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7" name="Line 183"/>
            <p:cNvSpPr>
              <a:spLocks noChangeShapeType="1"/>
            </p:cNvSpPr>
            <p:nvPr/>
          </p:nvSpPr>
          <p:spPr bwMode="auto">
            <a:xfrm flipH="1">
              <a:off x="1311" y="1078"/>
              <a:ext cx="17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8" name="Line 184"/>
            <p:cNvSpPr>
              <a:spLocks noChangeShapeType="1"/>
            </p:cNvSpPr>
            <p:nvPr/>
          </p:nvSpPr>
          <p:spPr bwMode="auto">
            <a:xfrm>
              <a:off x="1333" y="1077"/>
              <a:ext cx="0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49" name="Line 185"/>
            <p:cNvSpPr>
              <a:spLocks noChangeShapeType="1"/>
            </p:cNvSpPr>
            <p:nvPr/>
          </p:nvSpPr>
          <p:spPr bwMode="auto">
            <a:xfrm>
              <a:off x="1370" y="1060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0" name="Line 186"/>
            <p:cNvSpPr>
              <a:spLocks noChangeShapeType="1"/>
            </p:cNvSpPr>
            <p:nvPr/>
          </p:nvSpPr>
          <p:spPr bwMode="auto">
            <a:xfrm>
              <a:off x="1353" y="1071"/>
              <a:ext cx="26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1" name="Line 187"/>
            <p:cNvSpPr>
              <a:spLocks noChangeShapeType="1"/>
            </p:cNvSpPr>
            <p:nvPr/>
          </p:nvSpPr>
          <p:spPr bwMode="auto">
            <a:xfrm>
              <a:off x="1353" y="1081"/>
              <a:ext cx="15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2" name="Line 188"/>
            <p:cNvSpPr>
              <a:spLocks noChangeShapeType="1"/>
            </p:cNvSpPr>
            <p:nvPr/>
          </p:nvSpPr>
          <p:spPr bwMode="auto">
            <a:xfrm flipV="1">
              <a:off x="1333" y="1033"/>
              <a:ext cx="10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3" name="Arc 189"/>
            <p:cNvSpPr>
              <a:spLocks/>
            </p:cNvSpPr>
            <p:nvPr/>
          </p:nvSpPr>
          <p:spPr bwMode="auto">
            <a:xfrm>
              <a:off x="1375" y="1083"/>
              <a:ext cx="25" cy="21"/>
            </a:xfrm>
            <a:custGeom>
              <a:avLst/>
              <a:gdLst>
                <a:gd name="G0" fmla="+- 0 0 0"/>
                <a:gd name="G1" fmla="+- 20315 0 0"/>
                <a:gd name="G2" fmla="+- 21600 0 0"/>
                <a:gd name="T0" fmla="*/ 7339 w 18685"/>
                <a:gd name="T1" fmla="*/ 0 h 20315"/>
                <a:gd name="T2" fmla="*/ 18685 w 18685"/>
                <a:gd name="T3" fmla="*/ 9478 h 20315"/>
                <a:gd name="T4" fmla="*/ 0 w 18685"/>
                <a:gd name="T5" fmla="*/ 20315 h 20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685" h="20315" fill="none" extrusionOk="0">
                  <a:moveTo>
                    <a:pt x="7338" y="0"/>
                  </a:moveTo>
                  <a:cubicBezTo>
                    <a:pt x="12118" y="1726"/>
                    <a:pt x="16135" y="5082"/>
                    <a:pt x="18684" y="9478"/>
                  </a:cubicBezTo>
                </a:path>
                <a:path w="18685" h="20315" stroke="0" extrusionOk="0">
                  <a:moveTo>
                    <a:pt x="7338" y="0"/>
                  </a:moveTo>
                  <a:cubicBezTo>
                    <a:pt x="12118" y="1726"/>
                    <a:pt x="16135" y="5082"/>
                    <a:pt x="18684" y="9478"/>
                  </a:cubicBezTo>
                  <a:lnTo>
                    <a:pt x="0" y="20315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4" name="Arc 190"/>
            <p:cNvSpPr>
              <a:spLocks/>
            </p:cNvSpPr>
            <p:nvPr/>
          </p:nvSpPr>
          <p:spPr bwMode="auto">
            <a:xfrm>
              <a:off x="1334" y="1116"/>
              <a:ext cx="14" cy="26"/>
            </a:xfrm>
            <a:custGeom>
              <a:avLst/>
              <a:gdLst>
                <a:gd name="G0" fmla="+- 21600 0 0"/>
                <a:gd name="G1" fmla="+- 846 0 0"/>
                <a:gd name="G2" fmla="+- 21600 0 0"/>
                <a:gd name="T0" fmla="*/ 16805 w 21600"/>
                <a:gd name="T1" fmla="*/ 21907 h 21907"/>
                <a:gd name="T2" fmla="*/ 17 w 21600"/>
                <a:gd name="T3" fmla="*/ 0 h 21907"/>
                <a:gd name="T4" fmla="*/ 21600 w 21600"/>
                <a:gd name="T5" fmla="*/ 846 h 21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907" fill="none" extrusionOk="0">
                  <a:moveTo>
                    <a:pt x="16804" y="21907"/>
                  </a:moveTo>
                  <a:cubicBezTo>
                    <a:pt x="6974" y="19668"/>
                    <a:pt x="0" y="10927"/>
                    <a:pt x="0" y="846"/>
                  </a:cubicBezTo>
                  <a:cubicBezTo>
                    <a:pt x="0" y="563"/>
                    <a:pt x="5" y="281"/>
                    <a:pt x="16" y="-1"/>
                  </a:cubicBezTo>
                </a:path>
                <a:path w="21600" h="21907" stroke="0" extrusionOk="0">
                  <a:moveTo>
                    <a:pt x="16804" y="21907"/>
                  </a:moveTo>
                  <a:cubicBezTo>
                    <a:pt x="6974" y="19668"/>
                    <a:pt x="0" y="10927"/>
                    <a:pt x="0" y="846"/>
                  </a:cubicBezTo>
                  <a:cubicBezTo>
                    <a:pt x="0" y="563"/>
                    <a:pt x="5" y="281"/>
                    <a:pt x="16" y="-1"/>
                  </a:cubicBezTo>
                  <a:lnTo>
                    <a:pt x="21600" y="846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5" name="Arc 191"/>
            <p:cNvSpPr>
              <a:spLocks/>
            </p:cNvSpPr>
            <p:nvPr/>
          </p:nvSpPr>
          <p:spPr bwMode="auto">
            <a:xfrm>
              <a:off x="1272" y="1080"/>
              <a:ext cx="34" cy="26"/>
            </a:xfrm>
            <a:custGeom>
              <a:avLst/>
              <a:gdLst>
                <a:gd name="G0" fmla="+- 20157 0 0"/>
                <a:gd name="G1" fmla="+- 20453 0 0"/>
                <a:gd name="G2" fmla="+- 21600 0 0"/>
                <a:gd name="T0" fmla="*/ 0 w 20157"/>
                <a:gd name="T1" fmla="*/ 12692 h 20453"/>
                <a:gd name="T2" fmla="*/ 13213 w 20157"/>
                <a:gd name="T3" fmla="*/ 0 h 20453"/>
                <a:gd name="T4" fmla="*/ 20157 w 20157"/>
                <a:gd name="T5" fmla="*/ 20453 h 20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157" h="20453" fill="none" extrusionOk="0">
                  <a:moveTo>
                    <a:pt x="-1" y="12691"/>
                  </a:moveTo>
                  <a:cubicBezTo>
                    <a:pt x="2302" y="6710"/>
                    <a:pt x="7143" y="2060"/>
                    <a:pt x="13212" y="-1"/>
                  </a:cubicBezTo>
                </a:path>
                <a:path w="20157" h="20453" stroke="0" extrusionOk="0">
                  <a:moveTo>
                    <a:pt x="-1" y="12691"/>
                  </a:moveTo>
                  <a:cubicBezTo>
                    <a:pt x="2302" y="6710"/>
                    <a:pt x="7143" y="2060"/>
                    <a:pt x="13212" y="-1"/>
                  </a:cubicBezTo>
                  <a:lnTo>
                    <a:pt x="20157" y="20453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6" name="Arc 192"/>
            <p:cNvSpPr>
              <a:spLocks/>
            </p:cNvSpPr>
            <p:nvPr/>
          </p:nvSpPr>
          <p:spPr bwMode="auto">
            <a:xfrm>
              <a:off x="1267" y="1064"/>
              <a:ext cx="23" cy="12"/>
            </a:xfrm>
            <a:custGeom>
              <a:avLst/>
              <a:gdLst>
                <a:gd name="G0" fmla="+- 14173 0 0"/>
                <a:gd name="G1" fmla="+- 21592 0 0"/>
                <a:gd name="G2" fmla="+- 21600 0 0"/>
                <a:gd name="T0" fmla="*/ 0 w 14173"/>
                <a:gd name="T1" fmla="*/ 5293 h 21592"/>
                <a:gd name="T2" fmla="*/ 13571 w 14173"/>
                <a:gd name="T3" fmla="*/ 0 h 21592"/>
                <a:gd name="T4" fmla="*/ 14173 w 14173"/>
                <a:gd name="T5" fmla="*/ 21592 h 2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73" h="21592" fill="none" extrusionOk="0">
                  <a:moveTo>
                    <a:pt x="-1" y="5292"/>
                  </a:moveTo>
                  <a:cubicBezTo>
                    <a:pt x="3774" y="2010"/>
                    <a:pt x="8570" y="139"/>
                    <a:pt x="13571" y="0"/>
                  </a:cubicBezTo>
                </a:path>
                <a:path w="14173" h="21592" stroke="0" extrusionOk="0">
                  <a:moveTo>
                    <a:pt x="-1" y="5292"/>
                  </a:moveTo>
                  <a:cubicBezTo>
                    <a:pt x="3774" y="2010"/>
                    <a:pt x="8570" y="139"/>
                    <a:pt x="13571" y="0"/>
                  </a:cubicBezTo>
                  <a:lnTo>
                    <a:pt x="14173" y="21592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7" name="Freeform 193"/>
            <p:cNvSpPr>
              <a:spLocks/>
            </p:cNvSpPr>
            <p:nvPr/>
          </p:nvSpPr>
          <p:spPr bwMode="auto">
            <a:xfrm>
              <a:off x="1269" y="1040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4 w 14"/>
                <a:gd name="T3" fmla="*/ 0 h 4"/>
                <a:gd name="T4" fmla="*/ 9 w 14"/>
                <a:gd name="T5" fmla="*/ 0 h 4"/>
                <a:gd name="T6" fmla="*/ 13 w 1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3" y="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8" name="Arc 194"/>
            <p:cNvSpPr>
              <a:spLocks/>
            </p:cNvSpPr>
            <p:nvPr/>
          </p:nvSpPr>
          <p:spPr bwMode="auto">
            <a:xfrm>
              <a:off x="1363" y="1013"/>
              <a:ext cx="83" cy="88"/>
            </a:xfrm>
            <a:custGeom>
              <a:avLst/>
              <a:gdLst>
                <a:gd name="G0" fmla="+- 15498 0 0"/>
                <a:gd name="G1" fmla="+- 18865 0 0"/>
                <a:gd name="G2" fmla="+- 21600 0 0"/>
                <a:gd name="T0" fmla="*/ 0 w 15498"/>
                <a:gd name="T1" fmla="*/ 3820 h 18865"/>
                <a:gd name="T2" fmla="*/ 4978 w 15498"/>
                <a:gd name="T3" fmla="*/ 0 h 18865"/>
                <a:gd name="T4" fmla="*/ 15498 w 15498"/>
                <a:gd name="T5" fmla="*/ 18865 h 18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498" h="18865" fill="none" extrusionOk="0">
                  <a:moveTo>
                    <a:pt x="-1" y="3819"/>
                  </a:moveTo>
                  <a:cubicBezTo>
                    <a:pt x="1464" y="2310"/>
                    <a:pt x="3141" y="1024"/>
                    <a:pt x="4977" y="-1"/>
                  </a:cubicBezTo>
                </a:path>
                <a:path w="15498" h="18865" stroke="0" extrusionOk="0">
                  <a:moveTo>
                    <a:pt x="-1" y="3819"/>
                  </a:moveTo>
                  <a:cubicBezTo>
                    <a:pt x="1464" y="2310"/>
                    <a:pt x="3141" y="1024"/>
                    <a:pt x="4977" y="-1"/>
                  </a:cubicBezTo>
                  <a:lnTo>
                    <a:pt x="15498" y="18865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59" name="Freeform 195"/>
            <p:cNvSpPr>
              <a:spLocks/>
            </p:cNvSpPr>
            <p:nvPr/>
          </p:nvSpPr>
          <p:spPr bwMode="auto">
            <a:xfrm>
              <a:off x="1383" y="1058"/>
              <a:ext cx="26" cy="4"/>
            </a:xfrm>
            <a:custGeom>
              <a:avLst/>
              <a:gdLst>
                <a:gd name="T0" fmla="*/ 0 w 26"/>
                <a:gd name="T1" fmla="*/ 0 h 4"/>
                <a:gd name="T2" fmla="*/ 7 w 26"/>
                <a:gd name="T3" fmla="*/ 0 h 4"/>
                <a:gd name="T4" fmla="*/ 18 w 26"/>
                <a:gd name="T5" fmla="*/ 0 h 4"/>
                <a:gd name="T6" fmla="*/ 21 w 26"/>
                <a:gd name="T7" fmla="*/ 0 h 4"/>
                <a:gd name="T8" fmla="*/ 25 w 26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">
                  <a:moveTo>
                    <a:pt x="0" y="0"/>
                  </a:moveTo>
                  <a:lnTo>
                    <a:pt x="7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0" name="Freeform 196"/>
            <p:cNvSpPr>
              <a:spLocks/>
            </p:cNvSpPr>
            <p:nvPr/>
          </p:nvSpPr>
          <p:spPr bwMode="auto">
            <a:xfrm>
              <a:off x="1309" y="1111"/>
              <a:ext cx="1" cy="21"/>
            </a:xfrm>
            <a:custGeom>
              <a:avLst/>
              <a:gdLst>
                <a:gd name="T0" fmla="*/ 0 w 1"/>
                <a:gd name="T1" fmla="*/ 20 h 21"/>
                <a:gd name="T2" fmla="*/ 0 w 1"/>
                <a:gd name="T3" fmla="*/ 17 h 21"/>
                <a:gd name="T4" fmla="*/ 0 w 1"/>
                <a:gd name="T5" fmla="*/ 10 h 21"/>
                <a:gd name="T6" fmla="*/ 0 w 1"/>
                <a:gd name="T7" fmla="*/ 7 h 21"/>
                <a:gd name="T8" fmla="*/ 0 w 1"/>
                <a:gd name="T9" fmla="*/ 3 h 21"/>
                <a:gd name="T10" fmla="*/ 0 w 1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1">
                  <a:moveTo>
                    <a:pt x="0" y="20"/>
                  </a:moveTo>
                  <a:lnTo>
                    <a:pt x="0" y="17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1" name="Arc 197"/>
            <p:cNvSpPr>
              <a:spLocks/>
            </p:cNvSpPr>
            <p:nvPr/>
          </p:nvSpPr>
          <p:spPr bwMode="auto">
            <a:xfrm>
              <a:off x="1288" y="1097"/>
              <a:ext cx="18" cy="23"/>
            </a:xfrm>
            <a:custGeom>
              <a:avLst/>
              <a:gdLst>
                <a:gd name="G0" fmla="+- 21586 0 0"/>
                <a:gd name="G1" fmla="+- 18221 0 0"/>
                <a:gd name="G2" fmla="+- 21600 0 0"/>
                <a:gd name="T0" fmla="*/ 0 w 21586"/>
                <a:gd name="T1" fmla="*/ 17436 h 18221"/>
                <a:gd name="T2" fmla="*/ 9987 w 21586"/>
                <a:gd name="T3" fmla="*/ 0 h 18221"/>
                <a:gd name="T4" fmla="*/ 21586 w 21586"/>
                <a:gd name="T5" fmla="*/ 18221 h 18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6" h="18221" fill="none" extrusionOk="0">
                  <a:moveTo>
                    <a:pt x="0" y="17436"/>
                  </a:moveTo>
                  <a:cubicBezTo>
                    <a:pt x="258" y="10335"/>
                    <a:pt x="3992" y="3815"/>
                    <a:pt x="9986" y="-1"/>
                  </a:cubicBezTo>
                </a:path>
                <a:path w="21586" h="18221" stroke="0" extrusionOk="0">
                  <a:moveTo>
                    <a:pt x="0" y="17436"/>
                  </a:moveTo>
                  <a:cubicBezTo>
                    <a:pt x="258" y="10335"/>
                    <a:pt x="3992" y="3815"/>
                    <a:pt x="9986" y="-1"/>
                  </a:cubicBezTo>
                  <a:lnTo>
                    <a:pt x="21586" y="18221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2" name="Arc 198"/>
            <p:cNvSpPr>
              <a:spLocks/>
            </p:cNvSpPr>
            <p:nvPr/>
          </p:nvSpPr>
          <p:spPr bwMode="auto">
            <a:xfrm>
              <a:off x="1345" y="1005"/>
              <a:ext cx="71" cy="47"/>
            </a:xfrm>
            <a:custGeom>
              <a:avLst/>
              <a:gdLst>
                <a:gd name="G0" fmla="+- 20673 0 0"/>
                <a:gd name="G1" fmla="+- 15848 0 0"/>
                <a:gd name="G2" fmla="+- 21600 0 0"/>
                <a:gd name="T0" fmla="*/ 0 w 20673"/>
                <a:gd name="T1" fmla="*/ 9589 h 15848"/>
                <a:gd name="T2" fmla="*/ 5996 w 20673"/>
                <a:gd name="T3" fmla="*/ 0 h 15848"/>
                <a:gd name="T4" fmla="*/ 20673 w 20673"/>
                <a:gd name="T5" fmla="*/ 15848 h 15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673" h="15848" fill="none" extrusionOk="0">
                  <a:moveTo>
                    <a:pt x="-1" y="9588"/>
                  </a:moveTo>
                  <a:cubicBezTo>
                    <a:pt x="1111" y="5916"/>
                    <a:pt x="3181" y="2607"/>
                    <a:pt x="5996" y="0"/>
                  </a:cubicBezTo>
                </a:path>
                <a:path w="20673" h="15848" stroke="0" extrusionOk="0">
                  <a:moveTo>
                    <a:pt x="-1" y="9588"/>
                  </a:moveTo>
                  <a:cubicBezTo>
                    <a:pt x="1111" y="5916"/>
                    <a:pt x="3181" y="2607"/>
                    <a:pt x="5996" y="0"/>
                  </a:cubicBezTo>
                  <a:lnTo>
                    <a:pt x="20673" y="15848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3" name="Arc 199"/>
            <p:cNvSpPr>
              <a:spLocks/>
            </p:cNvSpPr>
            <p:nvPr/>
          </p:nvSpPr>
          <p:spPr bwMode="auto">
            <a:xfrm>
              <a:off x="1334" y="999"/>
              <a:ext cx="14" cy="29"/>
            </a:xfrm>
            <a:custGeom>
              <a:avLst/>
              <a:gdLst>
                <a:gd name="G0" fmla="+- 21590 0 0"/>
                <a:gd name="G1" fmla="+- 19003 0 0"/>
                <a:gd name="G2" fmla="+- 21600 0 0"/>
                <a:gd name="T0" fmla="*/ 0 w 21590"/>
                <a:gd name="T1" fmla="*/ 18359 h 19003"/>
                <a:gd name="T2" fmla="*/ 11322 w 21590"/>
                <a:gd name="T3" fmla="*/ 0 h 19003"/>
                <a:gd name="T4" fmla="*/ 21590 w 21590"/>
                <a:gd name="T5" fmla="*/ 19003 h 19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0" h="19003" fill="none" extrusionOk="0">
                  <a:moveTo>
                    <a:pt x="-1" y="18358"/>
                  </a:moveTo>
                  <a:cubicBezTo>
                    <a:pt x="229" y="10657"/>
                    <a:pt x="4543" y="3662"/>
                    <a:pt x="11321" y="-1"/>
                  </a:cubicBezTo>
                </a:path>
                <a:path w="21590" h="19003" stroke="0" extrusionOk="0">
                  <a:moveTo>
                    <a:pt x="-1" y="18358"/>
                  </a:moveTo>
                  <a:cubicBezTo>
                    <a:pt x="229" y="10657"/>
                    <a:pt x="4543" y="3662"/>
                    <a:pt x="11321" y="-1"/>
                  </a:cubicBezTo>
                  <a:lnTo>
                    <a:pt x="21590" y="19003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4" name="Freeform 200"/>
            <p:cNvSpPr>
              <a:spLocks/>
            </p:cNvSpPr>
            <p:nvPr/>
          </p:nvSpPr>
          <p:spPr bwMode="auto">
            <a:xfrm>
              <a:off x="1309" y="1005"/>
              <a:ext cx="4" cy="13"/>
            </a:xfrm>
            <a:custGeom>
              <a:avLst/>
              <a:gdLst>
                <a:gd name="T0" fmla="*/ 3 w 4"/>
                <a:gd name="T1" fmla="*/ 11 h 12"/>
                <a:gd name="T2" fmla="*/ 3 w 4"/>
                <a:gd name="T3" fmla="*/ 11 h 12"/>
                <a:gd name="T4" fmla="*/ 0 w 4"/>
                <a:gd name="T5" fmla="*/ 8 h 12"/>
                <a:gd name="T6" fmla="*/ 0 w 4"/>
                <a:gd name="T7" fmla="*/ 4 h 12"/>
                <a:gd name="T8" fmla="*/ 0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3" y="11"/>
                  </a:moveTo>
                  <a:lnTo>
                    <a:pt x="3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5" name="Freeform 201"/>
            <p:cNvSpPr>
              <a:spLocks/>
            </p:cNvSpPr>
            <p:nvPr/>
          </p:nvSpPr>
          <p:spPr bwMode="auto">
            <a:xfrm>
              <a:off x="1285" y="1016"/>
              <a:ext cx="10" cy="12"/>
            </a:xfrm>
            <a:custGeom>
              <a:avLst/>
              <a:gdLst>
                <a:gd name="T0" fmla="*/ 9 w 10"/>
                <a:gd name="T1" fmla="*/ 11 h 12"/>
                <a:gd name="T2" fmla="*/ 9 w 10"/>
                <a:gd name="T3" fmla="*/ 11 h 12"/>
                <a:gd name="T4" fmla="*/ 5 w 10"/>
                <a:gd name="T5" fmla="*/ 4 h 12"/>
                <a:gd name="T6" fmla="*/ 0 w 10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9" y="11"/>
                  </a:moveTo>
                  <a:lnTo>
                    <a:pt x="9" y="11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6" name="Arc 202"/>
            <p:cNvSpPr>
              <a:spLocks/>
            </p:cNvSpPr>
            <p:nvPr/>
          </p:nvSpPr>
          <p:spPr bwMode="auto">
            <a:xfrm>
              <a:off x="1374" y="1040"/>
              <a:ext cx="45" cy="15"/>
            </a:xfrm>
            <a:custGeom>
              <a:avLst/>
              <a:gdLst>
                <a:gd name="G0" fmla="+- 17146 0 0"/>
                <a:gd name="G1" fmla="+- 21164 0 0"/>
                <a:gd name="G2" fmla="+- 21600 0 0"/>
                <a:gd name="T0" fmla="*/ 0 w 17146"/>
                <a:gd name="T1" fmla="*/ 8028 h 21164"/>
                <a:gd name="T2" fmla="*/ 12830 w 17146"/>
                <a:gd name="T3" fmla="*/ 0 h 21164"/>
                <a:gd name="T4" fmla="*/ 17146 w 17146"/>
                <a:gd name="T5" fmla="*/ 21164 h 2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46" h="21164" fill="none" extrusionOk="0">
                  <a:moveTo>
                    <a:pt x="-1" y="8027"/>
                  </a:moveTo>
                  <a:cubicBezTo>
                    <a:pt x="3168" y="3891"/>
                    <a:pt x="7724" y="1040"/>
                    <a:pt x="12829" y="-1"/>
                  </a:cubicBezTo>
                </a:path>
                <a:path w="17146" h="21164" stroke="0" extrusionOk="0">
                  <a:moveTo>
                    <a:pt x="-1" y="8027"/>
                  </a:moveTo>
                  <a:cubicBezTo>
                    <a:pt x="3168" y="3891"/>
                    <a:pt x="7724" y="1040"/>
                    <a:pt x="12829" y="-1"/>
                  </a:cubicBezTo>
                  <a:lnTo>
                    <a:pt x="17146" y="21164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7" name="Arc 203"/>
            <p:cNvSpPr>
              <a:spLocks/>
            </p:cNvSpPr>
            <p:nvPr/>
          </p:nvSpPr>
          <p:spPr bwMode="auto">
            <a:xfrm>
              <a:off x="1231" y="999"/>
              <a:ext cx="54" cy="40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0592 w 20592"/>
                <a:gd name="T1" fmla="*/ 6520 h 17038"/>
                <a:gd name="T2" fmla="*/ 13276 w 20592"/>
                <a:gd name="T3" fmla="*/ 17038 h 17038"/>
                <a:gd name="T4" fmla="*/ 0 w 20592"/>
                <a:gd name="T5" fmla="*/ 0 h 17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92" h="17038" fill="none" extrusionOk="0">
                  <a:moveTo>
                    <a:pt x="20592" y="6520"/>
                  </a:moveTo>
                  <a:cubicBezTo>
                    <a:pt x="19273" y="10685"/>
                    <a:pt x="16722" y="14352"/>
                    <a:pt x="13276" y="17038"/>
                  </a:cubicBezTo>
                </a:path>
                <a:path w="20592" h="17038" stroke="0" extrusionOk="0">
                  <a:moveTo>
                    <a:pt x="20592" y="6520"/>
                  </a:moveTo>
                  <a:cubicBezTo>
                    <a:pt x="19273" y="10685"/>
                    <a:pt x="16722" y="14352"/>
                    <a:pt x="13276" y="1703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8" name="Freeform 204"/>
            <p:cNvSpPr>
              <a:spLocks/>
            </p:cNvSpPr>
            <p:nvPr/>
          </p:nvSpPr>
          <p:spPr bwMode="auto">
            <a:xfrm>
              <a:off x="1285" y="1005"/>
              <a:ext cx="25" cy="13"/>
            </a:xfrm>
            <a:custGeom>
              <a:avLst/>
              <a:gdLst>
                <a:gd name="T0" fmla="*/ 24 w 25"/>
                <a:gd name="T1" fmla="*/ 0 h 12"/>
                <a:gd name="T2" fmla="*/ 20 w 25"/>
                <a:gd name="T3" fmla="*/ 4 h 12"/>
                <a:gd name="T4" fmla="*/ 12 w 25"/>
                <a:gd name="T5" fmla="*/ 11 h 12"/>
                <a:gd name="T6" fmla="*/ 8 w 25"/>
                <a:gd name="T7" fmla="*/ 11 h 12"/>
                <a:gd name="T8" fmla="*/ 4 w 25"/>
                <a:gd name="T9" fmla="*/ 11 h 12"/>
                <a:gd name="T10" fmla="*/ 0 w 25"/>
                <a:gd name="T1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2">
                  <a:moveTo>
                    <a:pt x="24" y="0"/>
                  </a:moveTo>
                  <a:lnTo>
                    <a:pt x="20" y="4"/>
                  </a:lnTo>
                  <a:lnTo>
                    <a:pt x="12" y="11"/>
                  </a:lnTo>
                  <a:lnTo>
                    <a:pt x="8" y="11"/>
                  </a:lnTo>
                  <a:lnTo>
                    <a:pt x="4" y="11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69" name="Freeform 205"/>
            <p:cNvSpPr>
              <a:spLocks/>
            </p:cNvSpPr>
            <p:nvPr/>
          </p:nvSpPr>
          <p:spPr bwMode="auto">
            <a:xfrm>
              <a:off x="1266" y="1040"/>
              <a:ext cx="4" cy="22"/>
            </a:xfrm>
            <a:custGeom>
              <a:avLst/>
              <a:gdLst>
                <a:gd name="T0" fmla="*/ 0 w 4"/>
                <a:gd name="T1" fmla="*/ 0 h 22"/>
                <a:gd name="T2" fmla="*/ 3 w 4"/>
                <a:gd name="T3" fmla="*/ 7 h 22"/>
                <a:gd name="T4" fmla="*/ 3 w 4"/>
                <a:gd name="T5" fmla="*/ 14 h 22"/>
                <a:gd name="T6" fmla="*/ 0 w 4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2">
                  <a:moveTo>
                    <a:pt x="0" y="0"/>
                  </a:moveTo>
                  <a:lnTo>
                    <a:pt x="3" y="7"/>
                  </a:lnTo>
                  <a:lnTo>
                    <a:pt x="3" y="14"/>
                  </a:lnTo>
                  <a:lnTo>
                    <a:pt x="0" y="2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0" name="Freeform 206"/>
            <p:cNvSpPr>
              <a:spLocks/>
            </p:cNvSpPr>
            <p:nvPr/>
          </p:nvSpPr>
          <p:spPr bwMode="auto">
            <a:xfrm>
              <a:off x="1263" y="1064"/>
              <a:ext cx="7" cy="30"/>
            </a:xfrm>
            <a:custGeom>
              <a:avLst/>
              <a:gdLst>
                <a:gd name="T0" fmla="*/ 0 w 7"/>
                <a:gd name="T1" fmla="*/ 0 h 30"/>
                <a:gd name="T2" fmla="*/ 3 w 7"/>
                <a:gd name="T3" fmla="*/ 0 h 30"/>
                <a:gd name="T4" fmla="*/ 3 w 7"/>
                <a:gd name="T5" fmla="*/ 4 h 30"/>
                <a:gd name="T6" fmla="*/ 6 w 7"/>
                <a:gd name="T7" fmla="*/ 7 h 30"/>
                <a:gd name="T8" fmla="*/ 6 w 7"/>
                <a:gd name="T9" fmla="*/ 15 h 30"/>
                <a:gd name="T10" fmla="*/ 6 w 7"/>
                <a:gd name="T11" fmla="*/ 18 h 30"/>
                <a:gd name="T12" fmla="*/ 6 w 7"/>
                <a:gd name="T13" fmla="*/ 22 h 30"/>
                <a:gd name="T14" fmla="*/ 6 w 7"/>
                <a:gd name="T15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6" y="7"/>
                  </a:lnTo>
                  <a:lnTo>
                    <a:pt x="6" y="15"/>
                  </a:lnTo>
                  <a:lnTo>
                    <a:pt x="6" y="18"/>
                  </a:lnTo>
                  <a:lnTo>
                    <a:pt x="6" y="22"/>
                  </a:lnTo>
                  <a:lnTo>
                    <a:pt x="6" y="29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1" name="Freeform 207"/>
            <p:cNvSpPr>
              <a:spLocks/>
            </p:cNvSpPr>
            <p:nvPr/>
          </p:nvSpPr>
          <p:spPr bwMode="auto">
            <a:xfrm>
              <a:off x="1269" y="1089"/>
              <a:ext cx="17" cy="26"/>
            </a:xfrm>
            <a:custGeom>
              <a:avLst/>
              <a:gdLst>
                <a:gd name="T0" fmla="*/ 0 w 17"/>
                <a:gd name="T1" fmla="*/ 0 h 26"/>
                <a:gd name="T2" fmla="*/ 4 w 17"/>
                <a:gd name="T3" fmla="*/ 4 h 26"/>
                <a:gd name="T4" fmla="*/ 4 w 17"/>
                <a:gd name="T5" fmla="*/ 7 h 26"/>
                <a:gd name="T6" fmla="*/ 8 w 17"/>
                <a:gd name="T7" fmla="*/ 11 h 26"/>
                <a:gd name="T8" fmla="*/ 16 w 17"/>
                <a:gd name="T9" fmla="*/ 22 h 26"/>
                <a:gd name="T10" fmla="*/ 16 w 17"/>
                <a:gd name="T1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6">
                  <a:moveTo>
                    <a:pt x="0" y="0"/>
                  </a:moveTo>
                  <a:lnTo>
                    <a:pt x="4" y="4"/>
                  </a:lnTo>
                  <a:lnTo>
                    <a:pt x="4" y="7"/>
                  </a:lnTo>
                  <a:lnTo>
                    <a:pt x="8" y="11"/>
                  </a:lnTo>
                  <a:lnTo>
                    <a:pt x="16" y="22"/>
                  </a:lnTo>
                  <a:lnTo>
                    <a:pt x="16" y="2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2" name="Freeform 208"/>
            <p:cNvSpPr>
              <a:spLocks/>
            </p:cNvSpPr>
            <p:nvPr/>
          </p:nvSpPr>
          <p:spPr bwMode="auto">
            <a:xfrm>
              <a:off x="1285" y="1114"/>
              <a:ext cx="25" cy="18"/>
            </a:xfrm>
            <a:custGeom>
              <a:avLst/>
              <a:gdLst>
                <a:gd name="T0" fmla="*/ 0 w 25"/>
                <a:gd name="T1" fmla="*/ 0 h 18"/>
                <a:gd name="T2" fmla="*/ 4 w 25"/>
                <a:gd name="T3" fmla="*/ 3 h 18"/>
                <a:gd name="T4" fmla="*/ 12 w 25"/>
                <a:gd name="T5" fmla="*/ 7 h 18"/>
                <a:gd name="T6" fmla="*/ 16 w 25"/>
                <a:gd name="T7" fmla="*/ 10 h 18"/>
                <a:gd name="T8" fmla="*/ 20 w 25"/>
                <a:gd name="T9" fmla="*/ 14 h 18"/>
                <a:gd name="T10" fmla="*/ 24 w 25"/>
                <a:gd name="T1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8">
                  <a:moveTo>
                    <a:pt x="0" y="0"/>
                  </a:moveTo>
                  <a:lnTo>
                    <a:pt x="4" y="3"/>
                  </a:lnTo>
                  <a:lnTo>
                    <a:pt x="12" y="7"/>
                  </a:lnTo>
                  <a:lnTo>
                    <a:pt x="16" y="10"/>
                  </a:lnTo>
                  <a:lnTo>
                    <a:pt x="20" y="14"/>
                  </a:lnTo>
                  <a:lnTo>
                    <a:pt x="24" y="1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3" name="Freeform 209"/>
            <p:cNvSpPr>
              <a:spLocks/>
            </p:cNvSpPr>
            <p:nvPr/>
          </p:nvSpPr>
          <p:spPr bwMode="auto">
            <a:xfrm>
              <a:off x="1309" y="995"/>
              <a:ext cx="27" cy="11"/>
            </a:xfrm>
            <a:custGeom>
              <a:avLst/>
              <a:gdLst>
                <a:gd name="T0" fmla="*/ 26 w 27"/>
                <a:gd name="T1" fmla="*/ 0 h 11"/>
                <a:gd name="T2" fmla="*/ 26 w 27"/>
                <a:gd name="T3" fmla="*/ 3 h 11"/>
                <a:gd name="T4" fmla="*/ 22 w 27"/>
                <a:gd name="T5" fmla="*/ 3 h 11"/>
                <a:gd name="T6" fmla="*/ 15 w 27"/>
                <a:gd name="T7" fmla="*/ 7 h 11"/>
                <a:gd name="T8" fmla="*/ 4 w 27"/>
                <a:gd name="T9" fmla="*/ 10 h 11"/>
                <a:gd name="T10" fmla="*/ 0 w 2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26" y="0"/>
                  </a:moveTo>
                  <a:lnTo>
                    <a:pt x="26" y="3"/>
                  </a:lnTo>
                  <a:lnTo>
                    <a:pt x="22" y="3"/>
                  </a:lnTo>
                  <a:lnTo>
                    <a:pt x="15" y="7"/>
                  </a:lnTo>
                  <a:lnTo>
                    <a:pt x="4" y="10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4" name="Freeform 210"/>
            <p:cNvSpPr>
              <a:spLocks/>
            </p:cNvSpPr>
            <p:nvPr/>
          </p:nvSpPr>
          <p:spPr bwMode="auto">
            <a:xfrm>
              <a:off x="1309" y="1131"/>
              <a:ext cx="35" cy="7"/>
            </a:xfrm>
            <a:custGeom>
              <a:avLst/>
              <a:gdLst>
                <a:gd name="T0" fmla="*/ 0 w 35"/>
                <a:gd name="T1" fmla="*/ 0 h 7"/>
                <a:gd name="T2" fmla="*/ 4 w 35"/>
                <a:gd name="T3" fmla="*/ 0 h 7"/>
                <a:gd name="T4" fmla="*/ 7 w 35"/>
                <a:gd name="T5" fmla="*/ 0 h 7"/>
                <a:gd name="T6" fmla="*/ 11 w 35"/>
                <a:gd name="T7" fmla="*/ 0 h 7"/>
                <a:gd name="T8" fmla="*/ 15 w 35"/>
                <a:gd name="T9" fmla="*/ 0 h 7"/>
                <a:gd name="T10" fmla="*/ 19 w 35"/>
                <a:gd name="T11" fmla="*/ 3 h 7"/>
                <a:gd name="T12" fmla="*/ 26 w 35"/>
                <a:gd name="T13" fmla="*/ 3 h 7"/>
                <a:gd name="T14" fmla="*/ 30 w 35"/>
                <a:gd name="T15" fmla="*/ 6 h 7"/>
                <a:gd name="T16" fmla="*/ 34 w 3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3"/>
                  </a:lnTo>
                  <a:lnTo>
                    <a:pt x="26" y="3"/>
                  </a:lnTo>
                  <a:lnTo>
                    <a:pt x="30" y="6"/>
                  </a:lnTo>
                  <a:lnTo>
                    <a:pt x="34" y="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5" name="Arc 211"/>
            <p:cNvSpPr>
              <a:spLocks/>
            </p:cNvSpPr>
            <p:nvPr/>
          </p:nvSpPr>
          <p:spPr bwMode="auto">
            <a:xfrm>
              <a:off x="1340" y="1126"/>
              <a:ext cx="25" cy="23"/>
            </a:xfrm>
            <a:custGeom>
              <a:avLst/>
              <a:gdLst>
                <a:gd name="G0" fmla="+- 17579 0 0"/>
                <a:gd name="G1" fmla="+- 21588 0 0"/>
                <a:gd name="G2" fmla="+- 21600 0 0"/>
                <a:gd name="T0" fmla="*/ 0 w 17579"/>
                <a:gd name="T1" fmla="*/ 9036 h 21588"/>
                <a:gd name="T2" fmla="*/ 16871 w 17579"/>
                <a:gd name="T3" fmla="*/ 0 h 21588"/>
                <a:gd name="T4" fmla="*/ 17579 w 17579"/>
                <a:gd name="T5" fmla="*/ 21588 h 2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579" h="21588" fill="none" extrusionOk="0">
                  <a:moveTo>
                    <a:pt x="0" y="9036"/>
                  </a:moveTo>
                  <a:cubicBezTo>
                    <a:pt x="3909" y="3561"/>
                    <a:pt x="10146" y="220"/>
                    <a:pt x="16870" y="-1"/>
                  </a:cubicBezTo>
                </a:path>
                <a:path w="17579" h="21588" stroke="0" extrusionOk="0">
                  <a:moveTo>
                    <a:pt x="0" y="9036"/>
                  </a:moveTo>
                  <a:cubicBezTo>
                    <a:pt x="3909" y="3561"/>
                    <a:pt x="10146" y="220"/>
                    <a:pt x="16870" y="-1"/>
                  </a:cubicBezTo>
                  <a:lnTo>
                    <a:pt x="17579" y="21588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6" name="Arc 212"/>
            <p:cNvSpPr>
              <a:spLocks/>
            </p:cNvSpPr>
            <p:nvPr/>
          </p:nvSpPr>
          <p:spPr bwMode="auto">
            <a:xfrm>
              <a:off x="1335" y="988"/>
              <a:ext cx="30" cy="9"/>
            </a:xfrm>
            <a:custGeom>
              <a:avLst/>
              <a:gdLst>
                <a:gd name="G0" fmla="+- 20115 0 0"/>
                <a:gd name="G1" fmla="+- 0 0 0"/>
                <a:gd name="G2" fmla="+- 21600 0 0"/>
                <a:gd name="T0" fmla="*/ 25118 w 25118"/>
                <a:gd name="T1" fmla="*/ 21013 h 21600"/>
                <a:gd name="T2" fmla="*/ 0 w 25118"/>
                <a:gd name="T3" fmla="*/ 7871 h 21600"/>
                <a:gd name="T4" fmla="*/ 20115 w 25118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18" h="21600" fill="none" extrusionOk="0">
                  <a:moveTo>
                    <a:pt x="25117" y="21012"/>
                  </a:moveTo>
                  <a:cubicBezTo>
                    <a:pt x="23478" y="21402"/>
                    <a:pt x="21799" y="21599"/>
                    <a:pt x="20115" y="21599"/>
                  </a:cubicBezTo>
                  <a:cubicBezTo>
                    <a:pt x="11223" y="21599"/>
                    <a:pt x="3240" y="16151"/>
                    <a:pt x="0" y="7870"/>
                  </a:cubicBezTo>
                </a:path>
                <a:path w="25118" h="21600" stroke="0" extrusionOk="0">
                  <a:moveTo>
                    <a:pt x="25117" y="21012"/>
                  </a:moveTo>
                  <a:cubicBezTo>
                    <a:pt x="23478" y="21402"/>
                    <a:pt x="21799" y="21599"/>
                    <a:pt x="20115" y="21599"/>
                  </a:cubicBezTo>
                  <a:cubicBezTo>
                    <a:pt x="11223" y="21599"/>
                    <a:pt x="3240" y="16151"/>
                    <a:pt x="0" y="7870"/>
                  </a:cubicBezTo>
                  <a:lnTo>
                    <a:pt x="20115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7" name="Arc 213"/>
            <p:cNvSpPr>
              <a:spLocks/>
            </p:cNvSpPr>
            <p:nvPr/>
          </p:nvSpPr>
          <p:spPr bwMode="auto">
            <a:xfrm>
              <a:off x="1366" y="1113"/>
              <a:ext cx="44" cy="60"/>
            </a:xfrm>
            <a:custGeom>
              <a:avLst/>
              <a:gdLst>
                <a:gd name="G0" fmla="+- 15988 0 0"/>
                <a:gd name="G1" fmla="+- 19821 0 0"/>
                <a:gd name="G2" fmla="+- 21600 0 0"/>
                <a:gd name="T0" fmla="*/ 0 w 15988"/>
                <a:gd name="T1" fmla="*/ 5297 h 19821"/>
                <a:gd name="T2" fmla="*/ 7403 w 15988"/>
                <a:gd name="T3" fmla="*/ 0 h 19821"/>
                <a:gd name="T4" fmla="*/ 15988 w 15988"/>
                <a:gd name="T5" fmla="*/ 19821 h 19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88" h="19821" fill="none" extrusionOk="0">
                  <a:moveTo>
                    <a:pt x="0" y="5297"/>
                  </a:moveTo>
                  <a:cubicBezTo>
                    <a:pt x="2063" y="3025"/>
                    <a:pt x="4587" y="1219"/>
                    <a:pt x="7403" y="0"/>
                  </a:cubicBezTo>
                </a:path>
                <a:path w="15988" h="19821" stroke="0" extrusionOk="0">
                  <a:moveTo>
                    <a:pt x="0" y="5297"/>
                  </a:moveTo>
                  <a:cubicBezTo>
                    <a:pt x="2063" y="3025"/>
                    <a:pt x="4587" y="1219"/>
                    <a:pt x="7403" y="0"/>
                  </a:cubicBezTo>
                  <a:lnTo>
                    <a:pt x="15988" y="19821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8" name="Arc 214"/>
            <p:cNvSpPr>
              <a:spLocks/>
            </p:cNvSpPr>
            <p:nvPr/>
          </p:nvSpPr>
          <p:spPr bwMode="auto">
            <a:xfrm>
              <a:off x="1361" y="975"/>
              <a:ext cx="31" cy="36"/>
            </a:xfrm>
            <a:custGeom>
              <a:avLst/>
              <a:gdLst>
                <a:gd name="G0" fmla="+- 17337 0 0"/>
                <a:gd name="G1" fmla="+- 0 0 0"/>
                <a:gd name="G2" fmla="+- 21600 0 0"/>
                <a:gd name="T0" fmla="*/ 12163 w 17337"/>
                <a:gd name="T1" fmla="*/ 20971 h 20971"/>
                <a:gd name="T2" fmla="*/ 0 w 17337"/>
                <a:gd name="T3" fmla="*/ 12883 h 20971"/>
                <a:gd name="T4" fmla="*/ 17337 w 17337"/>
                <a:gd name="T5" fmla="*/ 0 h 20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37" h="20971" fill="none" extrusionOk="0">
                  <a:moveTo>
                    <a:pt x="12162" y="20971"/>
                  </a:moveTo>
                  <a:cubicBezTo>
                    <a:pt x="7292" y="19769"/>
                    <a:pt x="2991" y="16909"/>
                    <a:pt x="-1" y="12883"/>
                  </a:cubicBezTo>
                </a:path>
                <a:path w="17337" h="20971" stroke="0" extrusionOk="0">
                  <a:moveTo>
                    <a:pt x="12162" y="20971"/>
                  </a:moveTo>
                  <a:cubicBezTo>
                    <a:pt x="7292" y="19769"/>
                    <a:pt x="2991" y="16909"/>
                    <a:pt x="-1" y="12883"/>
                  </a:cubicBezTo>
                  <a:lnTo>
                    <a:pt x="17337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79" name="Arc 215"/>
            <p:cNvSpPr>
              <a:spLocks/>
            </p:cNvSpPr>
            <p:nvPr/>
          </p:nvSpPr>
          <p:spPr bwMode="auto">
            <a:xfrm>
              <a:off x="1383" y="989"/>
              <a:ext cx="34" cy="45"/>
            </a:xfrm>
            <a:custGeom>
              <a:avLst/>
              <a:gdLst>
                <a:gd name="G0" fmla="+- 20184 0 0"/>
                <a:gd name="G1" fmla="+- 0 0 0"/>
                <a:gd name="G2" fmla="+- 21600 0 0"/>
                <a:gd name="T0" fmla="*/ 9666 w 20184"/>
                <a:gd name="T1" fmla="*/ 18866 h 18866"/>
                <a:gd name="T2" fmla="*/ 0 w 20184"/>
                <a:gd name="T3" fmla="*/ 7691 h 18866"/>
                <a:gd name="T4" fmla="*/ 20184 w 20184"/>
                <a:gd name="T5" fmla="*/ 0 h 18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184" h="18866" fill="none" extrusionOk="0">
                  <a:moveTo>
                    <a:pt x="9665" y="18866"/>
                  </a:moveTo>
                  <a:cubicBezTo>
                    <a:pt x="5230" y="16393"/>
                    <a:pt x="1807" y="12436"/>
                    <a:pt x="-1" y="7691"/>
                  </a:cubicBezTo>
                </a:path>
                <a:path w="20184" h="18866" stroke="0" extrusionOk="0">
                  <a:moveTo>
                    <a:pt x="9665" y="18866"/>
                  </a:moveTo>
                  <a:cubicBezTo>
                    <a:pt x="5230" y="16393"/>
                    <a:pt x="1807" y="12436"/>
                    <a:pt x="-1" y="7691"/>
                  </a:cubicBezTo>
                  <a:lnTo>
                    <a:pt x="20184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0" name="Arc 216"/>
            <p:cNvSpPr>
              <a:spLocks/>
            </p:cNvSpPr>
            <p:nvPr/>
          </p:nvSpPr>
          <p:spPr bwMode="auto">
            <a:xfrm>
              <a:off x="1401" y="1038"/>
              <a:ext cx="16" cy="23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9396 w 21600"/>
                <a:gd name="T1" fmla="*/ 17822 h 17822"/>
                <a:gd name="T2" fmla="*/ 0 w 21600"/>
                <a:gd name="T3" fmla="*/ 0 h 17822"/>
                <a:gd name="T4" fmla="*/ 21600 w 21600"/>
                <a:gd name="T5" fmla="*/ 0 h 17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822" fill="none" extrusionOk="0">
                  <a:moveTo>
                    <a:pt x="9396" y="17821"/>
                  </a:moveTo>
                  <a:cubicBezTo>
                    <a:pt x="3515" y="13795"/>
                    <a:pt x="-1" y="7126"/>
                    <a:pt x="-1" y="-1"/>
                  </a:cubicBezTo>
                </a:path>
                <a:path w="21600" h="17822" stroke="0" extrusionOk="0">
                  <a:moveTo>
                    <a:pt x="9396" y="17821"/>
                  </a:moveTo>
                  <a:cubicBezTo>
                    <a:pt x="3515" y="13795"/>
                    <a:pt x="-1" y="7126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1" name="Arc 217"/>
            <p:cNvSpPr>
              <a:spLocks/>
            </p:cNvSpPr>
            <p:nvPr/>
          </p:nvSpPr>
          <p:spPr bwMode="auto">
            <a:xfrm>
              <a:off x="1401" y="1058"/>
              <a:ext cx="24" cy="32"/>
            </a:xfrm>
            <a:custGeom>
              <a:avLst/>
              <a:gdLst>
                <a:gd name="G0" fmla="+- 21600 0 0"/>
                <a:gd name="G1" fmla="+- 17021 0 0"/>
                <a:gd name="G2" fmla="+- 21600 0 0"/>
                <a:gd name="T0" fmla="*/ 0 w 21600"/>
                <a:gd name="T1" fmla="*/ 17021 h 17021"/>
                <a:gd name="T2" fmla="*/ 8302 w 21600"/>
                <a:gd name="T3" fmla="*/ 0 h 17021"/>
                <a:gd name="T4" fmla="*/ 21600 w 21600"/>
                <a:gd name="T5" fmla="*/ 17021 h 17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021" fill="none" extrusionOk="0">
                  <a:moveTo>
                    <a:pt x="-1" y="17020"/>
                  </a:moveTo>
                  <a:cubicBezTo>
                    <a:pt x="-1" y="10371"/>
                    <a:pt x="3062" y="4093"/>
                    <a:pt x="8301" y="-1"/>
                  </a:cubicBezTo>
                </a:path>
                <a:path w="21600" h="17021" stroke="0" extrusionOk="0">
                  <a:moveTo>
                    <a:pt x="-1" y="17020"/>
                  </a:moveTo>
                  <a:cubicBezTo>
                    <a:pt x="-1" y="10371"/>
                    <a:pt x="3062" y="4093"/>
                    <a:pt x="8301" y="-1"/>
                  </a:cubicBezTo>
                  <a:lnTo>
                    <a:pt x="21600" y="17021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2" name="Arc 218"/>
            <p:cNvSpPr>
              <a:spLocks/>
            </p:cNvSpPr>
            <p:nvPr/>
          </p:nvSpPr>
          <p:spPr bwMode="auto">
            <a:xfrm>
              <a:off x="1386" y="1091"/>
              <a:ext cx="40" cy="30"/>
            </a:xfrm>
            <a:custGeom>
              <a:avLst/>
              <a:gdLst>
                <a:gd name="G0" fmla="+- 20891 0 0"/>
                <a:gd name="G1" fmla="+- 16885 0 0"/>
                <a:gd name="G2" fmla="+- 21600 0 0"/>
                <a:gd name="T0" fmla="*/ 0 w 20891"/>
                <a:gd name="T1" fmla="*/ 11395 h 16885"/>
                <a:gd name="T2" fmla="*/ 7420 w 20891"/>
                <a:gd name="T3" fmla="*/ 0 h 16885"/>
                <a:gd name="T4" fmla="*/ 20891 w 20891"/>
                <a:gd name="T5" fmla="*/ 16885 h 16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91" h="16885" fill="none" extrusionOk="0">
                  <a:moveTo>
                    <a:pt x="0" y="11395"/>
                  </a:moveTo>
                  <a:cubicBezTo>
                    <a:pt x="1182" y="6897"/>
                    <a:pt x="3784" y="2900"/>
                    <a:pt x="7420" y="0"/>
                  </a:cubicBezTo>
                </a:path>
                <a:path w="20891" h="16885" stroke="0" extrusionOk="0">
                  <a:moveTo>
                    <a:pt x="0" y="11395"/>
                  </a:moveTo>
                  <a:cubicBezTo>
                    <a:pt x="1182" y="6897"/>
                    <a:pt x="3784" y="2900"/>
                    <a:pt x="7420" y="0"/>
                  </a:cubicBezTo>
                  <a:lnTo>
                    <a:pt x="20891" y="16885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3" name="Freeform 219"/>
            <p:cNvSpPr>
              <a:spLocks/>
            </p:cNvSpPr>
            <p:nvPr/>
          </p:nvSpPr>
          <p:spPr bwMode="auto">
            <a:xfrm>
              <a:off x="1358" y="1114"/>
              <a:ext cx="8" cy="14"/>
            </a:xfrm>
            <a:custGeom>
              <a:avLst/>
              <a:gdLst>
                <a:gd name="T0" fmla="*/ 7 w 8"/>
                <a:gd name="T1" fmla="*/ 13 h 14"/>
                <a:gd name="T2" fmla="*/ 7 w 8"/>
                <a:gd name="T3" fmla="*/ 13 h 14"/>
                <a:gd name="T4" fmla="*/ 4 w 8"/>
                <a:gd name="T5" fmla="*/ 13 h 14"/>
                <a:gd name="T6" fmla="*/ 4 w 8"/>
                <a:gd name="T7" fmla="*/ 10 h 14"/>
                <a:gd name="T8" fmla="*/ 0 w 8"/>
                <a:gd name="T9" fmla="*/ 3 h 14"/>
                <a:gd name="T10" fmla="*/ 0 w 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4">
                  <a:moveTo>
                    <a:pt x="7" y="13"/>
                  </a:moveTo>
                  <a:lnTo>
                    <a:pt x="7" y="13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4" name="Arc 220"/>
            <p:cNvSpPr>
              <a:spLocks/>
            </p:cNvSpPr>
            <p:nvPr/>
          </p:nvSpPr>
          <p:spPr bwMode="auto">
            <a:xfrm>
              <a:off x="1378" y="1111"/>
              <a:ext cx="11" cy="12"/>
            </a:xfrm>
            <a:custGeom>
              <a:avLst/>
              <a:gdLst>
                <a:gd name="G0" fmla="+- 0 0 0"/>
                <a:gd name="G1" fmla="+- 18475 0 0"/>
                <a:gd name="G2" fmla="+- 21600 0 0"/>
                <a:gd name="T0" fmla="*/ 11191 w 18417"/>
                <a:gd name="T1" fmla="*/ 0 h 18475"/>
                <a:gd name="T2" fmla="*/ 18417 w 18417"/>
                <a:gd name="T3" fmla="*/ 7189 h 18475"/>
                <a:gd name="T4" fmla="*/ 0 w 18417"/>
                <a:gd name="T5" fmla="*/ 18475 h 1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17" h="18475" fill="none" extrusionOk="0">
                  <a:moveTo>
                    <a:pt x="11190" y="0"/>
                  </a:moveTo>
                  <a:cubicBezTo>
                    <a:pt x="14138" y="1785"/>
                    <a:pt x="16616" y="4250"/>
                    <a:pt x="18417" y="7188"/>
                  </a:cubicBezTo>
                </a:path>
                <a:path w="18417" h="18475" stroke="0" extrusionOk="0">
                  <a:moveTo>
                    <a:pt x="11190" y="0"/>
                  </a:moveTo>
                  <a:cubicBezTo>
                    <a:pt x="14138" y="1785"/>
                    <a:pt x="16616" y="4250"/>
                    <a:pt x="18417" y="7188"/>
                  </a:cubicBezTo>
                  <a:lnTo>
                    <a:pt x="0" y="18475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5" name="Line 221"/>
            <p:cNvSpPr>
              <a:spLocks noChangeShapeType="1"/>
            </p:cNvSpPr>
            <p:nvPr/>
          </p:nvSpPr>
          <p:spPr bwMode="auto">
            <a:xfrm>
              <a:off x="1162" y="1010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6" name="Line 222"/>
            <p:cNvSpPr>
              <a:spLocks noChangeShapeType="1"/>
            </p:cNvSpPr>
            <p:nvPr/>
          </p:nvSpPr>
          <p:spPr bwMode="auto">
            <a:xfrm>
              <a:off x="1246" y="979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7" name="Line 223"/>
            <p:cNvSpPr>
              <a:spLocks noChangeShapeType="1"/>
            </p:cNvSpPr>
            <p:nvPr/>
          </p:nvSpPr>
          <p:spPr bwMode="auto">
            <a:xfrm flipV="1">
              <a:off x="1226" y="902"/>
              <a:ext cx="66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8" name="Line 224"/>
            <p:cNvSpPr>
              <a:spLocks noChangeShapeType="1"/>
            </p:cNvSpPr>
            <p:nvPr/>
          </p:nvSpPr>
          <p:spPr bwMode="auto">
            <a:xfrm flipV="1">
              <a:off x="1292" y="878"/>
              <a:ext cx="0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89" name="Line 225"/>
            <p:cNvSpPr>
              <a:spLocks noChangeShapeType="1"/>
            </p:cNvSpPr>
            <p:nvPr/>
          </p:nvSpPr>
          <p:spPr bwMode="auto">
            <a:xfrm flipV="1">
              <a:off x="1300" y="895"/>
              <a:ext cx="21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0" name="Line 226"/>
            <p:cNvSpPr>
              <a:spLocks noChangeShapeType="1"/>
            </p:cNvSpPr>
            <p:nvPr/>
          </p:nvSpPr>
          <p:spPr bwMode="auto">
            <a:xfrm flipH="1" flipV="1">
              <a:off x="1246" y="856"/>
              <a:ext cx="113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1" name="Line 227"/>
            <p:cNvSpPr>
              <a:spLocks noChangeShapeType="1"/>
            </p:cNvSpPr>
            <p:nvPr/>
          </p:nvSpPr>
          <p:spPr bwMode="auto">
            <a:xfrm flipV="1">
              <a:off x="1241" y="771"/>
              <a:ext cx="70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2" name="Line 228"/>
            <p:cNvSpPr>
              <a:spLocks noChangeShapeType="1"/>
            </p:cNvSpPr>
            <p:nvPr/>
          </p:nvSpPr>
          <p:spPr bwMode="auto">
            <a:xfrm flipV="1">
              <a:off x="1287" y="790"/>
              <a:ext cx="74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3" name="Line 229"/>
            <p:cNvSpPr>
              <a:spLocks noChangeShapeType="1"/>
            </p:cNvSpPr>
            <p:nvPr/>
          </p:nvSpPr>
          <p:spPr bwMode="auto">
            <a:xfrm flipV="1">
              <a:off x="1254" y="942"/>
              <a:ext cx="10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4" name="Line 230"/>
            <p:cNvSpPr>
              <a:spLocks noChangeShapeType="1"/>
            </p:cNvSpPr>
            <p:nvPr/>
          </p:nvSpPr>
          <p:spPr bwMode="auto">
            <a:xfrm>
              <a:off x="1297" y="890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5" name="Line 231"/>
            <p:cNvSpPr>
              <a:spLocks noChangeShapeType="1"/>
            </p:cNvSpPr>
            <p:nvPr/>
          </p:nvSpPr>
          <p:spPr bwMode="auto">
            <a:xfrm flipV="1">
              <a:off x="1299" y="888"/>
              <a:ext cx="21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6" name="Line 232"/>
            <p:cNvSpPr>
              <a:spLocks noChangeShapeType="1"/>
            </p:cNvSpPr>
            <p:nvPr/>
          </p:nvSpPr>
          <p:spPr bwMode="auto">
            <a:xfrm flipV="1">
              <a:off x="1161" y="967"/>
              <a:ext cx="39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7" name="Line 233"/>
            <p:cNvSpPr>
              <a:spLocks noChangeShapeType="1"/>
            </p:cNvSpPr>
            <p:nvPr/>
          </p:nvSpPr>
          <p:spPr bwMode="auto">
            <a:xfrm>
              <a:off x="1212" y="968"/>
              <a:ext cx="14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8" name="Line 234"/>
            <p:cNvSpPr>
              <a:spLocks noChangeShapeType="1"/>
            </p:cNvSpPr>
            <p:nvPr/>
          </p:nvSpPr>
          <p:spPr bwMode="auto">
            <a:xfrm>
              <a:off x="1246" y="979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699" name="Line 235"/>
            <p:cNvSpPr>
              <a:spLocks noChangeShapeType="1"/>
            </p:cNvSpPr>
            <p:nvPr/>
          </p:nvSpPr>
          <p:spPr bwMode="auto">
            <a:xfrm>
              <a:off x="1249" y="986"/>
              <a:ext cx="11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0" name="Line 236"/>
            <p:cNvSpPr>
              <a:spLocks noChangeShapeType="1"/>
            </p:cNvSpPr>
            <p:nvPr/>
          </p:nvSpPr>
          <p:spPr bwMode="auto">
            <a:xfrm>
              <a:off x="1259" y="1026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1" name="Line 237"/>
            <p:cNvSpPr>
              <a:spLocks noChangeShapeType="1"/>
            </p:cNvSpPr>
            <p:nvPr/>
          </p:nvSpPr>
          <p:spPr bwMode="auto">
            <a:xfrm flipV="1">
              <a:off x="1217" y="1041"/>
              <a:ext cx="37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2" name="Line 238"/>
            <p:cNvSpPr>
              <a:spLocks noChangeShapeType="1"/>
            </p:cNvSpPr>
            <p:nvPr/>
          </p:nvSpPr>
          <p:spPr bwMode="auto">
            <a:xfrm>
              <a:off x="1158" y="1005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3" name="Line 239"/>
            <p:cNvSpPr>
              <a:spLocks noChangeShapeType="1"/>
            </p:cNvSpPr>
            <p:nvPr/>
          </p:nvSpPr>
          <p:spPr bwMode="auto">
            <a:xfrm>
              <a:off x="1157" y="1018"/>
              <a:ext cx="11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4" name="Line 240"/>
            <p:cNvSpPr>
              <a:spLocks noChangeShapeType="1"/>
            </p:cNvSpPr>
            <p:nvPr/>
          </p:nvSpPr>
          <p:spPr bwMode="auto">
            <a:xfrm flipV="1">
              <a:off x="1110" y="1095"/>
              <a:ext cx="20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5" name="Line 241"/>
            <p:cNvSpPr>
              <a:spLocks noChangeShapeType="1"/>
            </p:cNvSpPr>
            <p:nvPr/>
          </p:nvSpPr>
          <p:spPr bwMode="auto">
            <a:xfrm>
              <a:off x="1136" y="1106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6" name="Line 242"/>
            <p:cNvSpPr>
              <a:spLocks noChangeShapeType="1"/>
            </p:cNvSpPr>
            <p:nvPr/>
          </p:nvSpPr>
          <p:spPr bwMode="auto">
            <a:xfrm flipV="1">
              <a:off x="1149" y="1041"/>
              <a:ext cx="25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7" name="Line 243"/>
            <p:cNvSpPr>
              <a:spLocks noChangeShapeType="1"/>
            </p:cNvSpPr>
            <p:nvPr/>
          </p:nvSpPr>
          <p:spPr bwMode="auto">
            <a:xfrm flipV="1">
              <a:off x="1233" y="979"/>
              <a:ext cx="5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8" name="Line 244"/>
            <p:cNvSpPr>
              <a:spLocks noChangeShapeType="1"/>
            </p:cNvSpPr>
            <p:nvPr/>
          </p:nvSpPr>
          <p:spPr bwMode="auto">
            <a:xfrm flipV="1">
              <a:off x="1264" y="922"/>
              <a:ext cx="1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09" name="Line 245"/>
            <p:cNvSpPr>
              <a:spLocks noChangeShapeType="1"/>
            </p:cNvSpPr>
            <p:nvPr/>
          </p:nvSpPr>
          <p:spPr bwMode="auto">
            <a:xfrm flipV="1">
              <a:off x="1233" y="966"/>
              <a:ext cx="8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10" name="Line 246"/>
            <p:cNvSpPr>
              <a:spLocks noChangeShapeType="1"/>
            </p:cNvSpPr>
            <p:nvPr/>
          </p:nvSpPr>
          <p:spPr bwMode="auto">
            <a:xfrm flipV="1">
              <a:off x="1053" y="1106"/>
              <a:ext cx="53" cy="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11" name="Line 247"/>
            <p:cNvSpPr>
              <a:spLocks noChangeShapeType="1"/>
            </p:cNvSpPr>
            <p:nvPr/>
          </p:nvSpPr>
          <p:spPr bwMode="auto">
            <a:xfrm flipH="1" flipV="1">
              <a:off x="1319" y="773"/>
              <a:ext cx="110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12" name="Line 248"/>
            <p:cNvSpPr>
              <a:spLocks noChangeShapeType="1"/>
            </p:cNvSpPr>
            <p:nvPr/>
          </p:nvSpPr>
          <p:spPr bwMode="auto">
            <a:xfrm flipV="1">
              <a:off x="1368" y="818"/>
              <a:ext cx="69" cy="8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13" name="Line 249"/>
            <p:cNvSpPr>
              <a:spLocks noChangeShapeType="1"/>
            </p:cNvSpPr>
            <p:nvPr/>
          </p:nvSpPr>
          <p:spPr bwMode="auto">
            <a:xfrm flipV="1">
              <a:off x="1333" y="807"/>
              <a:ext cx="7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14" name="Line 250"/>
            <p:cNvSpPr>
              <a:spLocks noChangeShapeType="1"/>
            </p:cNvSpPr>
            <p:nvPr/>
          </p:nvSpPr>
          <p:spPr bwMode="auto">
            <a:xfrm flipH="1" flipV="1">
              <a:off x="1020" y="1148"/>
              <a:ext cx="95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15" name="Line 251"/>
            <p:cNvSpPr>
              <a:spLocks noChangeShapeType="1"/>
            </p:cNvSpPr>
            <p:nvPr/>
          </p:nvSpPr>
          <p:spPr bwMode="auto">
            <a:xfrm flipV="1">
              <a:off x="1014" y="1088"/>
              <a:ext cx="5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16" name="Line 252"/>
            <p:cNvSpPr>
              <a:spLocks noChangeShapeType="1"/>
            </p:cNvSpPr>
            <p:nvPr/>
          </p:nvSpPr>
          <p:spPr bwMode="auto">
            <a:xfrm flipH="1" flipV="1">
              <a:off x="1068" y="1086"/>
              <a:ext cx="96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17" name="Line 253"/>
            <p:cNvSpPr>
              <a:spLocks noChangeShapeType="1"/>
            </p:cNvSpPr>
            <p:nvPr/>
          </p:nvSpPr>
          <p:spPr bwMode="auto">
            <a:xfrm flipV="1">
              <a:off x="1122" y="1129"/>
              <a:ext cx="52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18" name="Line 254"/>
            <p:cNvSpPr>
              <a:spLocks noChangeShapeType="1"/>
            </p:cNvSpPr>
            <p:nvPr/>
          </p:nvSpPr>
          <p:spPr bwMode="auto">
            <a:xfrm flipV="1">
              <a:off x="1092" y="1119"/>
              <a:ext cx="54" cy="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</p:grpSp>
      <p:sp>
        <p:nvSpPr>
          <p:cNvPr id="190719" name="Rectangle 255"/>
          <p:cNvSpPr>
            <a:spLocks noChangeArrowheads="1"/>
          </p:cNvSpPr>
          <p:nvPr/>
        </p:nvSpPr>
        <p:spPr bwMode="auto">
          <a:xfrm>
            <a:off x="2471738" y="1493838"/>
            <a:ext cx="80645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Payload</a:t>
            </a:r>
          </a:p>
        </p:txBody>
      </p:sp>
      <p:pic>
        <p:nvPicPr>
          <p:cNvPr id="55302" name="Picture 2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25714" r="66057" b="6857"/>
          <a:stretch>
            <a:fillRect/>
          </a:stretch>
        </p:blipFill>
        <p:spPr bwMode="auto">
          <a:xfrm>
            <a:off x="1600200" y="4325938"/>
            <a:ext cx="9572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721" name="Rectangle 257"/>
          <p:cNvSpPr>
            <a:spLocks noChangeArrowheads="1"/>
          </p:cNvSpPr>
          <p:nvPr/>
        </p:nvSpPr>
        <p:spPr bwMode="auto">
          <a:xfrm>
            <a:off x="668338" y="3292475"/>
            <a:ext cx="185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Spectrum Astro</a:t>
            </a:r>
          </a:p>
          <a:p>
            <a:pPr>
              <a:defRPr/>
            </a:pP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Rapid Autonomous Slews</a:t>
            </a:r>
          </a:p>
        </p:txBody>
      </p:sp>
      <p:sp>
        <p:nvSpPr>
          <p:cNvPr id="190722" name="Rectangle 258"/>
          <p:cNvSpPr>
            <a:spLocks noChangeArrowheads="1"/>
          </p:cNvSpPr>
          <p:nvPr/>
        </p:nvSpPr>
        <p:spPr bwMode="auto">
          <a:xfrm>
            <a:off x="6008688" y="4876800"/>
            <a:ext cx="1323975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Science Center</a:t>
            </a:r>
          </a:p>
        </p:txBody>
      </p:sp>
      <p:sp>
        <p:nvSpPr>
          <p:cNvPr id="190723" name="Rectangle 259"/>
          <p:cNvSpPr>
            <a:spLocks noChangeArrowheads="1"/>
          </p:cNvSpPr>
          <p:nvPr/>
        </p:nvSpPr>
        <p:spPr bwMode="auto">
          <a:xfrm>
            <a:off x="7315200" y="4953000"/>
            <a:ext cx="590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GSFC</a:t>
            </a:r>
          </a:p>
        </p:txBody>
      </p:sp>
      <p:sp>
        <p:nvSpPr>
          <p:cNvPr id="190724" name="Rectangle 260"/>
          <p:cNvSpPr>
            <a:spLocks noChangeArrowheads="1"/>
          </p:cNvSpPr>
          <p:nvPr/>
        </p:nvSpPr>
        <p:spPr bwMode="auto">
          <a:xfrm>
            <a:off x="7467600" y="3962400"/>
            <a:ext cx="471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PSU</a:t>
            </a:r>
          </a:p>
        </p:txBody>
      </p:sp>
      <p:sp>
        <p:nvSpPr>
          <p:cNvPr id="190725" name="Rectangle 261"/>
          <p:cNvSpPr>
            <a:spLocks noChangeArrowheads="1"/>
          </p:cNvSpPr>
          <p:nvPr/>
        </p:nvSpPr>
        <p:spPr bwMode="auto">
          <a:xfrm>
            <a:off x="5538788" y="5645150"/>
            <a:ext cx="1090612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HEASARC</a:t>
            </a:r>
          </a:p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UK</a:t>
            </a:r>
          </a:p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 Italian Archives</a:t>
            </a:r>
          </a:p>
        </p:txBody>
      </p:sp>
      <p:sp>
        <p:nvSpPr>
          <p:cNvPr id="190726" name="Rectangle 262"/>
          <p:cNvSpPr>
            <a:spLocks noChangeArrowheads="1"/>
          </p:cNvSpPr>
          <p:nvPr/>
        </p:nvSpPr>
        <p:spPr bwMode="auto">
          <a:xfrm>
            <a:off x="7121525" y="1676400"/>
            <a:ext cx="674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TDRSS</a:t>
            </a:r>
          </a:p>
        </p:txBody>
      </p:sp>
      <p:sp>
        <p:nvSpPr>
          <p:cNvPr id="190727" name="Rectangle 263"/>
          <p:cNvSpPr>
            <a:spLocks noChangeArrowheads="1"/>
          </p:cNvSpPr>
          <p:nvPr/>
        </p:nvSpPr>
        <p:spPr bwMode="auto">
          <a:xfrm>
            <a:off x="3540125" y="4038600"/>
            <a:ext cx="78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Malindi</a:t>
            </a:r>
          </a:p>
        </p:txBody>
      </p:sp>
      <p:grpSp>
        <p:nvGrpSpPr>
          <p:cNvPr id="55310" name="Group 264"/>
          <p:cNvGrpSpPr>
            <a:grpSpLocks/>
          </p:cNvGrpSpPr>
          <p:nvPr/>
        </p:nvGrpSpPr>
        <p:grpSpPr bwMode="auto">
          <a:xfrm>
            <a:off x="3200400" y="2286000"/>
            <a:ext cx="1143000" cy="1295400"/>
            <a:chOff x="2544" y="1440"/>
            <a:chExt cx="480" cy="624"/>
          </a:xfrm>
        </p:grpSpPr>
        <p:sp>
          <p:nvSpPr>
            <p:cNvPr id="190729" name="Line 265"/>
            <p:cNvSpPr>
              <a:spLocks noChangeShapeType="1"/>
            </p:cNvSpPr>
            <p:nvPr/>
          </p:nvSpPr>
          <p:spPr bwMode="auto">
            <a:xfrm flipH="1" flipV="1">
              <a:off x="2544" y="1440"/>
              <a:ext cx="288" cy="4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30" name="Line 266"/>
            <p:cNvSpPr>
              <a:spLocks noChangeShapeType="1"/>
            </p:cNvSpPr>
            <p:nvPr/>
          </p:nvSpPr>
          <p:spPr bwMode="auto">
            <a:xfrm flipV="1">
              <a:off x="2832" y="1632"/>
              <a:ext cx="0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31" name="Line 267"/>
            <p:cNvSpPr>
              <a:spLocks noChangeShapeType="1"/>
            </p:cNvSpPr>
            <p:nvPr/>
          </p:nvSpPr>
          <p:spPr bwMode="auto">
            <a:xfrm>
              <a:off x="2832" y="1632"/>
              <a:ext cx="192" cy="4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</p:grpSp>
      <p:sp>
        <p:nvSpPr>
          <p:cNvPr id="190732" name="Line 268"/>
          <p:cNvSpPr>
            <a:spLocks noChangeShapeType="1"/>
          </p:cNvSpPr>
          <p:nvPr/>
        </p:nvSpPr>
        <p:spPr bwMode="auto">
          <a:xfrm>
            <a:off x="5029200" y="4114800"/>
            <a:ext cx="762000" cy="0"/>
          </a:xfrm>
          <a:prstGeom prst="line">
            <a:avLst/>
          </a:prstGeom>
          <a:noFill/>
          <a:ln w="38100" cmpd="sng">
            <a:solidFill>
              <a:srgbClr val="3366FF"/>
            </a:solidFill>
            <a:round/>
            <a:headEnd type="arrow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90733" name="Line 269"/>
          <p:cNvSpPr>
            <a:spLocks noChangeShapeType="1"/>
          </p:cNvSpPr>
          <p:nvPr/>
        </p:nvSpPr>
        <p:spPr bwMode="auto">
          <a:xfrm>
            <a:off x="6672263" y="4495800"/>
            <a:ext cx="0" cy="38100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90734" name="Line 270"/>
          <p:cNvSpPr>
            <a:spLocks noChangeShapeType="1"/>
          </p:cNvSpPr>
          <p:nvPr/>
        </p:nvSpPr>
        <p:spPr bwMode="auto">
          <a:xfrm>
            <a:off x="6270625" y="5365750"/>
            <a:ext cx="0" cy="30480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90735" name="Rectangle 271"/>
          <p:cNvSpPr>
            <a:spLocks noChangeArrowheads="1"/>
          </p:cNvSpPr>
          <p:nvPr/>
        </p:nvSpPr>
        <p:spPr bwMode="auto">
          <a:xfrm>
            <a:off x="1638300" y="5867400"/>
            <a:ext cx="935038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Launcher</a:t>
            </a:r>
          </a:p>
        </p:txBody>
      </p:sp>
      <p:grpSp>
        <p:nvGrpSpPr>
          <p:cNvPr id="55315" name="Group 272"/>
          <p:cNvGrpSpPr>
            <a:grpSpLocks/>
          </p:cNvGrpSpPr>
          <p:nvPr/>
        </p:nvGrpSpPr>
        <p:grpSpPr bwMode="auto">
          <a:xfrm rot="1140017">
            <a:off x="6172200" y="2438400"/>
            <a:ext cx="838200" cy="1066800"/>
            <a:chOff x="2544" y="1440"/>
            <a:chExt cx="480" cy="624"/>
          </a:xfrm>
        </p:grpSpPr>
        <p:sp>
          <p:nvSpPr>
            <p:cNvPr id="190737" name="Line 273"/>
            <p:cNvSpPr>
              <a:spLocks noChangeShapeType="1"/>
            </p:cNvSpPr>
            <p:nvPr/>
          </p:nvSpPr>
          <p:spPr bwMode="auto">
            <a:xfrm flipH="1" flipV="1">
              <a:off x="2544" y="1440"/>
              <a:ext cx="288" cy="4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38" name="Line 274"/>
            <p:cNvSpPr>
              <a:spLocks noChangeShapeType="1"/>
            </p:cNvSpPr>
            <p:nvPr/>
          </p:nvSpPr>
          <p:spPr bwMode="auto">
            <a:xfrm flipV="1">
              <a:off x="2832" y="1632"/>
              <a:ext cx="0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39" name="Line 275"/>
            <p:cNvSpPr>
              <a:spLocks noChangeShapeType="1"/>
            </p:cNvSpPr>
            <p:nvPr/>
          </p:nvSpPr>
          <p:spPr bwMode="auto">
            <a:xfrm>
              <a:off x="2832" y="1632"/>
              <a:ext cx="192" cy="4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</p:grpSp>
      <p:grpSp>
        <p:nvGrpSpPr>
          <p:cNvPr id="55316" name="Group 276"/>
          <p:cNvGrpSpPr>
            <a:grpSpLocks/>
          </p:cNvGrpSpPr>
          <p:nvPr/>
        </p:nvGrpSpPr>
        <p:grpSpPr bwMode="auto">
          <a:xfrm rot="-2717302">
            <a:off x="3793331" y="1197769"/>
            <a:ext cx="1455738" cy="1377950"/>
            <a:chOff x="2544" y="1440"/>
            <a:chExt cx="480" cy="624"/>
          </a:xfrm>
        </p:grpSpPr>
        <p:sp>
          <p:nvSpPr>
            <p:cNvPr id="190741" name="Line 277"/>
            <p:cNvSpPr>
              <a:spLocks noChangeShapeType="1"/>
            </p:cNvSpPr>
            <p:nvPr/>
          </p:nvSpPr>
          <p:spPr bwMode="auto">
            <a:xfrm flipH="1" flipV="1">
              <a:off x="2540" y="1440"/>
              <a:ext cx="288" cy="4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42" name="Line 278"/>
            <p:cNvSpPr>
              <a:spLocks noChangeShapeType="1"/>
            </p:cNvSpPr>
            <p:nvPr/>
          </p:nvSpPr>
          <p:spPr bwMode="auto">
            <a:xfrm flipV="1">
              <a:off x="2832" y="1632"/>
              <a:ext cx="0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0743" name="Line 279"/>
            <p:cNvSpPr>
              <a:spLocks noChangeShapeType="1"/>
            </p:cNvSpPr>
            <p:nvPr/>
          </p:nvSpPr>
          <p:spPr bwMode="auto">
            <a:xfrm>
              <a:off x="2831" y="1631"/>
              <a:ext cx="192" cy="4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</p:grpSp>
      <p:sp>
        <p:nvSpPr>
          <p:cNvPr id="190744" name="Rectangle 280"/>
          <p:cNvSpPr>
            <a:spLocks noChangeArrowheads="1"/>
          </p:cNvSpPr>
          <p:nvPr/>
        </p:nvSpPr>
        <p:spPr bwMode="auto">
          <a:xfrm>
            <a:off x="2547938" y="1798638"/>
            <a:ext cx="62388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BAT</a:t>
            </a:r>
            <a:b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</a:b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XRT</a:t>
            </a:r>
            <a:b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</a:b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UVOT</a:t>
            </a:r>
          </a:p>
        </p:txBody>
      </p:sp>
      <p:pic>
        <p:nvPicPr>
          <p:cNvPr id="55318" name="Picture 2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"/>
          <a:stretch>
            <a:fillRect/>
          </a:stretch>
        </p:blipFill>
        <p:spPr bwMode="auto">
          <a:xfrm>
            <a:off x="304800" y="1236663"/>
            <a:ext cx="20574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746" name="Rectangle 282"/>
          <p:cNvSpPr>
            <a:spLocks noChangeArrowheads="1"/>
          </p:cNvSpPr>
          <p:nvPr/>
        </p:nvSpPr>
        <p:spPr bwMode="auto">
          <a:xfrm>
            <a:off x="1130300" y="2962275"/>
            <a:ext cx="10033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Spacecraft</a:t>
            </a:r>
          </a:p>
        </p:txBody>
      </p:sp>
      <p:sp>
        <p:nvSpPr>
          <p:cNvPr id="190747" name="Text Box 283"/>
          <p:cNvSpPr txBox="1">
            <a:spLocks noChangeArrowheads="1"/>
          </p:cNvSpPr>
          <p:nvPr/>
        </p:nvSpPr>
        <p:spPr bwMode="auto">
          <a:xfrm>
            <a:off x="2667000" y="5715000"/>
            <a:ext cx="18034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defRPr/>
            </a:pP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Delta 2320</a:t>
            </a:r>
          </a:p>
          <a:p>
            <a:pPr algn="l">
              <a:defRPr/>
            </a:pP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600 km X</a:t>
            </a: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22</a:t>
            </a:r>
            <a:r>
              <a:rPr lang="en-US" sz="1400" b="1" baseline="50000">
                <a:solidFill>
                  <a:schemeClr val="tx1"/>
                </a:solidFill>
                <a:latin typeface="Times" charset="0"/>
                <a:cs typeface="+mn-cs"/>
              </a:rPr>
              <a:t>o</a:t>
            </a:r>
            <a:r>
              <a:rPr lang="en-US" sz="1400" b="1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en-US" sz="1200" b="1">
                <a:solidFill>
                  <a:schemeClr val="tx1"/>
                </a:solidFill>
                <a:latin typeface="Times" charset="0"/>
                <a:cs typeface="+mn-cs"/>
              </a:rPr>
              <a:t>inclination</a:t>
            </a:r>
            <a:endParaRPr lang="en-US" sz="1400" b="1">
              <a:solidFill>
                <a:schemeClr val="tx1"/>
              </a:solidFill>
              <a:latin typeface="Times" charset="0"/>
              <a:cs typeface="+mn-cs"/>
            </a:endParaRPr>
          </a:p>
        </p:txBody>
      </p:sp>
      <p:sp>
        <p:nvSpPr>
          <p:cNvPr id="190748" name="Text Box 284"/>
          <p:cNvSpPr txBox="1">
            <a:spLocks noChangeArrowheads="1"/>
          </p:cNvSpPr>
          <p:nvPr/>
        </p:nvSpPr>
        <p:spPr bwMode="auto">
          <a:xfrm>
            <a:off x="7045325" y="5334000"/>
            <a:ext cx="1336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000099"/>
                </a:solidFill>
                <a:latin typeface="Times" charset="0"/>
                <a:cs typeface="+mn-cs"/>
              </a:rPr>
              <a:t>GCN  &amp; Web</a:t>
            </a:r>
            <a:endParaRPr lang="en-US" sz="1200">
              <a:solidFill>
                <a:schemeClr val="tx1"/>
              </a:solidFill>
              <a:latin typeface="Times" charset="0"/>
              <a:cs typeface="+mn-cs"/>
            </a:endParaRPr>
          </a:p>
        </p:txBody>
      </p:sp>
      <p:sp>
        <p:nvSpPr>
          <p:cNvPr id="190749" name="Rectangle 285"/>
          <p:cNvSpPr>
            <a:spLocks noChangeArrowheads="1"/>
          </p:cNvSpPr>
          <p:nvPr/>
        </p:nvSpPr>
        <p:spPr bwMode="auto">
          <a:xfrm>
            <a:off x="6804025" y="5649913"/>
            <a:ext cx="112077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Times" charset="0"/>
                <a:cs typeface="+mn-cs"/>
              </a:rPr>
              <a:t>User Community</a:t>
            </a:r>
          </a:p>
        </p:txBody>
      </p:sp>
      <p:sp>
        <p:nvSpPr>
          <p:cNvPr id="190750" name="Line 286"/>
          <p:cNvSpPr>
            <a:spLocks noChangeShapeType="1"/>
          </p:cNvSpPr>
          <p:nvPr/>
        </p:nvSpPr>
        <p:spPr bwMode="auto">
          <a:xfrm>
            <a:off x="7032625" y="5365750"/>
            <a:ext cx="0" cy="30480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90751" name="Line 287"/>
          <p:cNvSpPr>
            <a:spLocks noChangeShapeType="1"/>
          </p:cNvSpPr>
          <p:nvPr/>
        </p:nvSpPr>
        <p:spPr bwMode="auto">
          <a:xfrm>
            <a:off x="6270625" y="5365750"/>
            <a:ext cx="762000" cy="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90752" name="Line 288"/>
          <p:cNvSpPr>
            <a:spLocks noChangeShapeType="1"/>
          </p:cNvSpPr>
          <p:nvPr/>
        </p:nvSpPr>
        <p:spPr bwMode="auto">
          <a:xfrm>
            <a:off x="6651625" y="5213350"/>
            <a:ext cx="0" cy="15240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90753" name="Line 289"/>
          <p:cNvSpPr>
            <a:spLocks noChangeShapeType="1"/>
          </p:cNvSpPr>
          <p:nvPr/>
        </p:nvSpPr>
        <p:spPr bwMode="auto">
          <a:xfrm>
            <a:off x="1123950" y="838200"/>
            <a:ext cx="7410450" cy="9525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4191000"/>
            <a:ext cx="68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</a:rPr>
              <a:t>ASI</a:t>
            </a:r>
            <a:endParaRPr lang="en-GB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5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96900"/>
            <a:ext cx="7848600" cy="61849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000" dirty="0">
              <a:latin typeface="Times"/>
              <a:ea typeface="ＭＳ Ｐゴシック" charset="-128"/>
              <a:cs typeface="Times"/>
            </a:endParaRPr>
          </a:p>
          <a:p>
            <a:pPr eaLnBrk="1" hangingPunct="1"/>
            <a:r>
              <a:rPr lang="en-US" sz="2400" b="1" dirty="0" smtClean="0">
                <a:latin typeface="Times"/>
                <a:ea typeface="ＭＳ Ｐゴシック" charset="-128"/>
                <a:cs typeface="Times"/>
              </a:rPr>
              <a:t>            </a:t>
            </a:r>
            <a:r>
              <a:rPr lang="en-US" sz="2400" b="1" dirty="0" smtClean="0">
                <a:solidFill>
                  <a:srgbClr val="FF37DB"/>
                </a:solidFill>
                <a:latin typeface="Times"/>
                <a:ea typeface="ＭＳ Ｐゴシック" charset="-128"/>
                <a:cs typeface="Times"/>
              </a:rPr>
              <a:t>Gamma Ray Bursts</a:t>
            </a:r>
            <a:endParaRPr lang="en-US" sz="2400" dirty="0" smtClean="0">
              <a:solidFill>
                <a:srgbClr val="FF37DB"/>
              </a:solidFill>
              <a:latin typeface="Times"/>
              <a:ea typeface="ＭＳ Ｐゴシック" charset="-128"/>
              <a:cs typeface="Times"/>
            </a:endParaRPr>
          </a:p>
          <a:p>
            <a:pPr marL="628650" lvl="1" eaLnBrk="1" hangingPunct="1"/>
            <a:r>
              <a:rPr lang="en-US" dirty="0" smtClean="0">
                <a:latin typeface="Times"/>
                <a:cs typeface="Times"/>
              </a:rPr>
              <a:t>&gt;980</a:t>
            </a:r>
            <a:r>
              <a:rPr lang="en-US" sz="2000" dirty="0" smtClean="0">
                <a:latin typeface="Times"/>
                <a:cs typeface="Times"/>
              </a:rPr>
              <a:t> </a:t>
            </a:r>
            <a:r>
              <a:rPr lang="en-US" sz="2000" dirty="0" smtClean="0">
                <a:latin typeface="Times"/>
                <a:cs typeface="Times"/>
              </a:rPr>
              <a:t>GRB (10% short), most </a:t>
            </a:r>
            <a:r>
              <a:rPr lang="en-US" sz="2000" dirty="0">
                <a:latin typeface="Times"/>
                <a:cs typeface="Times"/>
              </a:rPr>
              <a:t>with arcsec positions</a:t>
            </a:r>
            <a:endParaRPr lang="en-US" sz="2000" dirty="0" smtClean="0">
              <a:latin typeface="Times"/>
              <a:cs typeface="Times"/>
            </a:endParaRPr>
          </a:p>
          <a:p>
            <a:pPr marL="628650" lvl="1" eaLnBrk="1" hangingPunct="1"/>
            <a:r>
              <a:rPr lang="en-US" sz="2000" dirty="0" smtClean="0">
                <a:latin typeface="Times"/>
                <a:cs typeface="Times"/>
              </a:rPr>
              <a:t>Hard X-ray prompt detection</a:t>
            </a:r>
          </a:p>
          <a:p>
            <a:pPr marL="628650" lvl="1" eaLnBrk="1" hangingPunct="1"/>
            <a:r>
              <a:rPr lang="en-US" sz="2000" dirty="0" err="1" smtClean="0">
                <a:latin typeface="Times"/>
                <a:cs typeface="Times"/>
              </a:rPr>
              <a:t>Multiwavelength</a:t>
            </a:r>
            <a:r>
              <a:rPr lang="en-US" sz="2000" dirty="0" smtClean="0">
                <a:latin typeface="Times"/>
                <a:cs typeface="Times"/>
              </a:rPr>
              <a:t> rapid (100 </a:t>
            </a:r>
            <a:r>
              <a:rPr lang="en-US" sz="2000" dirty="0" err="1" smtClean="0">
                <a:latin typeface="Times"/>
                <a:cs typeface="Times"/>
              </a:rPr>
              <a:t>s</a:t>
            </a:r>
            <a:r>
              <a:rPr lang="en-US" sz="2000" dirty="0" smtClean="0">
                <a:latin typeface="Times"/>
                <a:cs typeface="Times"/>
              </a:rPr>
              <a:t>) follow-up</a:t>
            </a:r>
          </a:p>
          <a:p>
            <a:pPr eaLnBrk="1" hangingPunct="1">
              <a:buNone/>
            </a:pPr>
            <a:endParaRPr lang="en-US" sz="600" b="1" dirty="0" smtClean="0">
              <a:latin typeface="Times"/>
              <a:ea typeface="ＭＳ Ｐゴシック" charset="-128"/>
              <a:cs typeface="Times"/>
            </a:endParaRPr>
          </a:p>
          <a:p>
            <a:pPr eaLnBrk="1" hangingPunct="1"/>
            <a:r>
              <a:rPr lang="en-US" sz="2400" b="1" dirty="0" smtClean="0">
                <a:latin typeface="Times"/>
                <a:ea typeface="ＭＳ Ｐゴシック" charset="-128"/>
                <a:cs typeface="Times"/>
              </a:rPr>
              <a:t>            </a:t>
            </a:r>
            <a:r>
              <a:rPr lang="en-US" sz="2400" b="1" dirty="0" smtClean="0">
                <a:solidFill>
                  <a:srgbClr val="008000"/>
                </a:solidFill>
                <a:latin typeface="Times"/>
                <a:ea typeface="ＭＳ Ｐゴシック" charset="-128"/>
                <a:cs typeface="Times"/>
              </a:rPr>
              <a:t>Non</a:t>
            </a:r>
            <a:r>
              <a:rPr lang="en-US" sz="2400" b="1" dirty="0">
                <a:solidFill>
                  <a:srgbClr val="008000"/>
                </a:solidFill>
                <a:latin typeface="Times"/>
                <a:ea typeface="ＭＳ Ｐゴシック" charset="-128"/>
                <a:cs typeface="Times"/>
              </a:rPr>
              <a:t>-GRBs</a:t>
            </a:r>
            <a:endParaRPr lang="en-US" sz="2400" dirty="0">
              <a:solidFill>
                <a:srgbClr val="008000"/>
              </a:solidFill>
              <a:latin typeface="Times"/>
              <a:ea typeface="ＭＳ Ｐゴシック" charset="-128"/>
              <a:cs typeface="Times"/>
            </a:endParaRPr>
          </a:p>
          <a:p>
            <a:pPr marL="628650" lvl="1" eaLnBrk="1" hangingPunct="1"/>
            <a:r>
              <a:rPr lang="en-US" dirty="0" smtClean="0">
                <a:latin typeface="Times"/>
                <a:cs typeface="Times"/>
              </a:rPr>
              <a:t>&gt;300 t</a:t>
            </a:r>
            <a:r>
              <a:rPr lang="en-US" sz="2000" dirty="0" smtClean="0">
                <a:latin typeface="Times"/>
                <a:cs typeface="Times"/>
              </a:rPr>
              <a:t>ransients detected by BAT</a:t>
            </a:r>
          </a:p>
          <a:p>
            <a:pPr marL="628650" lvl="1" eaLnBrk="1" hangingPunct="1"/>
            <a:r>
              <a:rPr lang="en-US" sz="2000" dirty="0" smtClean="0">
                <a:latin typeface="Times"/>
                <a:cs typeface="Times"/>
              </a:rPr>
              <a:t>&gt;5800 Target of Opportunities</a:t>
            </a:r>
            <a:endParaRPr lang="en-US" sz="2000" dirty="0">
              <a:latin typeface="Times"/>
              <a:cs typeface="Times"/>
            </a:endParaRPr>
          </a:p>
          <a:p>
            <a:pPr marL="628650" lvl="1" eaLnBrk="1" hangingPunct="1"/>
            <a:r>
              <a:rPr lang="en-US" sz="2000" dirty="0" smtClean="0">
                <a:latin typeface="Times"/>
                <a:cs typeface="Times"/>
              </a:rPr>
              <a:t>        </a:t>
            </a:r>
            <a:r>
              <a:rPr lang="en-US" sz="2000" dirty="0" err="1" smtClean="0">
                <a:latin typeface="Times"/>
                <a:cs typeface="Times"/>
              </a:rPr>
              <a:t>Multiwavelength</a:t>
            </a:r>
            <a:r>
              <a:rPr lang="en-US" sz="2000" dirty="0" smtClean="0">
                <a:latin typeface="Times"/>
                <a:cs typeface="Times"/>
              </a:rPr>
              <a:t>  rapid (1 hr) response</a:t>
            </a:r>
          </a:p>
          <a:p>
            <a:pPr marL="628650" lvl="1" eaLnBrk="1" hangingPunct="1"/>
            <a:r>
              <a:rPr lang="en-US" dirty="0" smtClean="0">
                <a:latin typeface="Times"/>
                <a:cs typeface="Times"/>
              </a:rPr>
              <a:t>Joint observations with </a:t>
            </a:r>
            <a:r>
              <a:rPr lang="en-US" dirty="0" err="1" smtClean="0">
                <a:latin typeface="Times"/>
                <a:cs typeface="Times"/>
              </a:rPr>
              <a:t>NuSTAR</a:t>
            </a:r>
            <a:r>
              <a:rPr lang="en-US" dirty="0" smtClean="0">
                <a:latin typeface="Times"/>
                <a:cs typeface="Times"/>
              </a:rPr>
              <a:t>, Fermi, PTF, </a:t>
            </a:r>
          </a:p>
          <a:p>
            <a:pPr marL="628650" lvl="1" eaLnBrk="1" hangingPunct="1"/>
            <a:r>
              <a:rPr lang="en-US" sz="2000" dirty="0">
                <a:latin typeface="Times"/>
                <a:cs typeface="Times"/>
              </a:rPr>
              <a:t> </a:t>
            </a:r>
            <a:r>
              <a:rPr lang="en-US" sz="2000" dirty="0" smtClean="0">
                <a:latin typeface="Times"/>
                <a:cs typeface="Times"/>
              </a:rPr>
              <a:t>   ASASSN, </a:t>
            </a:r>
            <a:r>
              <a:rPr lang="en-US" sz="2000" dirty="0" err="1" smtClean="0">
                <a:latin typeface="Times"/>
                <a:cs typeface="Times"/>
              </a:rPr>
              <a:t>Kepler</a:t>
            </a:r>
            <a:r>
              <a:rPr lang="en-US" sz="2000" dirty="0" smtClean="0">
                <a:latin typeface="Times"/>
                <a:cs typeface="Times"/>
              </a:rPr>
              <a:t>, WISE, LCOGT,  Pan-STARRS</a:t>
            </a:r>
          </a:p>
          <a:p>
            <a:pPr marL="628650" lvl="1" eaLnBrk="1" hangingPunct="1"/>
            <a:r>
              <a:rPr lang="en-US" dirty="0" smtClean="0">
                <a:latin typeface="Times"/>
                <a:cs typeface="Times"/>
              </a:rPr>
              <a:t>Surveys with all instruments</a:t>
            </a:r>
            <a:endParaRPr lang="en-US" sz="2000" dirty="0" smtClean="0">
              <a:latin typeface="Times"/>
              <a:cs typeface="Times"/>
            </a:endParaRPr>
          </a:p>
          <a:p>
            <a:pPr eaLnBrk="1" hangingPunct="1"/>
            <a:endParaRPr lang="en-US" sz="500" b="1" dirty="0" smtClean="0">
              <a:latin typeface="Times"/>
              <a:ea typeface="ＭＳ Ｐゴシック" charset="-128"/>
              <a:cs typeface="Times"/>
            </a:endParaRPr>
          </a:p>
          <a:p>
            <a:pPr eaLnBrk="1" hangingPunct="1">
              <a:spcBef>
                <a:spcPts val="300"/>
              </a:spcBef>
            </a:pPr>
            <a:r>
              <a:rPr lang="en-US" sz="2400" b="1" dirty="0" smtClean="0">
                <a:solidFill>
                  <a:srgbClr val="3366FF"/>
                </a:solidFill>
                <a:latin typeface="Times"/>
                <a:ea typeface="ＭＳ Ｐゴシック" charset="-128"/>
                <a:cs typeface="Times"/>
              </a:rPr>
              <a:t>Instruments</a:t>
            </a:r>
            <a:endParaRPr lang="en-US" sz="2400" dirty="0" smtClean="0">
              <a:solidFill>
                <a:srgbClr val="3366FF"/>
              </a:solidFill>
              <a:latin typeface="Times"/>
              <a:ea typeface="ＭＳ Ｐゴシック" charset="-128"/>
              <a:cs typeface="Times"/>
            </a:endParaRPr>
          </a:p>
          <a:p>
            <a:pPr marL="628650" lvl="1" eaLnBrk="1" hangingPunct="1"/>
            <a:r>
              <a:rPr lang="en-US" sz="2400" dirty="0" smtClean="0">
                <a:latin typeface="Times"/>
                <a:cs typeface="Times"/>
              </a:rPr>
              <a:t>BAT (2 </a:t>
            </a:r>
            <a:r>
              <a:rPr lang="en-US" sz="2400" dirty="0" err="1" smtClean="0">
                <a:latin typeface="Times"/>
                <a:cs typeface="Times"/>
              </a:rPr>
              <a:t>sr</a:t>
            </a:r>
            <a:r>
              <a:rPr lang="en-US" sz="2400" dirty="0" smtClean="0">
                <a:latin typeface="Times"/>
                <a:cs typeface="Times"/>
              </a:rPr>
              <a:t>):   15-300 </a:t>
            </a:r>
            <a:r>
              <a:rPr lang="en-US" sz="2400" dirty="0" err="1" smtClean="0">
                <a:latin typeface="Times"/>
                <a:cs typeface="Times"/>
              </a:rPr>
              <a:t>keV</a:t>
            </a:r>
            <a:r>
              <a:rPr lang="en-US" sz="2400" dirty="0" smtClean="0">
                <a:latin typeface="Times"/>
                <a:cs typeface="Times"/>
              </a:rPr>
              <a:t>,       2 </a:t>
            </a:r>
            <a:r>
              <a:rPr lang="en-US" sz="2400" dirty="0" err="1" smtClean="0">
                <a:latin typeface="Times"/>
                <a:cs typeface="Times"/>
              </a:rPr>
              <a:t>arcmin</a:t>
            </a:r>
            <a:r>
              <a:rPr lang="en-US" sz="2400" dirty="0" smtClean="0">
                <a:latin typeface="Times"/>
                <a:cs typeface="Times"/>
              </a:rPr>
              <a:t>,      5000 cm</a:t>
            </a:r>
            <a:r>
              <a:rPr lang="en-US" sz="2400" baseline="30000" dirty="0" smtClean="0">
                <a:latin typeface="Times"/>
                <a:cs typeface="Times"/>
              </a:rPr>
              <a:t>2</a:t>
            </a:r>
          </a:p>
          <a:p>
            <a:pPr marL="628650" lvl="1" eaLnBrk="1" hangingPunct="1">
              <a:spcBef>
                <a:spcPts val="0"/>
              </a:spcBef>
            </a:pPr>
            <a:r>
              <a:rPr lang="en-US" sz="2400" dirty="0" smtClean="0">
                <a:latin typeface="Times"/>
                <a:cs typeface="Times"/>
              </a:rPr>
              <a:t>XRT:             0.3-10 </a:t>
            </a:r>
            <a:r>
              <a:rPr lang="en-US" sz="2400" dirty="0" err="1" smtClean="0">
                <a:latin typeface="Times"/>
                <a:cs typeface="Times"/>
              </a:rPr>
              <a:t>keV</a:t>
            </a:r>
            <a:r>
              <a:rPr lang="en-US" sz="2400" dirty="0" smtClean="0">
                <a:latin typeface="Times"/>
                <a:cs typeface="Times"/>
              </a:rPr>
              <a:t>,        2 </a:t>
            </a:r>
            <a:r>
              <a:rPr lang="en-US" sz="2400" dirty="0" err="1" smtClean="0">
                <a:latin typeface="Times"/>
                <a:cs typeface="Times"/>
              </a:rPr>
              <a:t>arcsec</a:t>
            </a:r>
            <a:r>
              <a:rPr lang="en-US" sz="2400" dirty="0" smtClean="0">
                <a:latin typeface="Times"/>
                <a:cs typeface="Times"/>
              </a:rPr>
              <a:t>,       120 cm</a:t>
            </a:r>
            <a:r>
              <a:rPr lang="en-US" sz="2400" baseline="30000" dirty="0" smtClean="0">
                <a:latin typeface="Times"/>
                <a:cs typeface="Times"/>
              </a:rPr>
              <a:t>2</a:t>
            </a:r>
          </a:p>
          <a:p>
            <a:pPr marL="628650" lvl="1" eaLnBrk="1" hangingPunct="1">
              <a:spcBef>
                <a:spcPts val="0"/>
              </a:spcBef>
            </a:pPr>
            <a:r>
              <a:rPr lang="en-US" sz="2400" dirty="0" smtClean="0">
                <a:latin typeface="Times"/>
                <a:cs typeface="Times"/>
              </a:rPr>
              <a:t>UVOT:         170-600 nm,      &lt;1 </a:t>
            </a:r>
            <a:r>
              <a:rPr lang="en-US" sz="2400" dirty="0" err="1" smtClean="0">
                <a:latin typeface="Times"/>
                <a:cs typeface="Times"/>
              </a:rPr>
              <a:t>arcsec</a:t>
            </a:r>
            <a:r>
              <a:rPr lang="en-US" sz="2400" dirty="0" smtClean="0">
                <a:latin typeface="Times"/>
                <a:cs typeface="Times"/>
              </a:rPr>
              <a:t>,      30 cm mirror</a:t>
            </a:r>
          </a:p>
          <a:p>
            <a:pPr eaLnBrk="1" hangingPunct="1">
              <a:buNone/>
            </a:pPr>
            <a:r>
              <a:rPr lang="en-US" sz="800" b="1" dirty="0" smtClean="0">
                <a:latin typeface="Times"/>
                <a:ea typeface="ＭＳ Ｐゴシック" charset="-128"/>
                <a:cs typeface="Times"/>
              </a:rPr>
              <a:t>    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-152400" y="106363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Times"/>
                <a:cs typeface="Times"/>
              </a:rPr>
              <a:t>Swift – </a:t>
            </a:r>
            <a:r>
              <a:rPr lang="en-US" sz="3200" b="1" dirty="0" smtClean="0">
                <a:solidFill>
                  <a:srgbClr val="FF0000"/>
                </a:solidFill>
                <a:latin typeface="Times"/>
                <a:cs typeface="Times"/>
              </a:rPr>
              <a:t>Time Domain Observatory</a:t>
            </a:r>
            <a:endParaRPr lang="en-US" sz="32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934200" y="4419600"/>
            <a:ext cx="1295400" cy="304800"/>
            <a:chOff x="1152" y="3400"/>
            <a:chExt cx="1590" cy="248"/>
          </a:xfrm>
        </p:grpSpPr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52" y="3404"/>
              <a:ext cx="390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28" y="3404"/>
              <a:ext cx="417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52" y="3400"/>
              <a:ext cx="389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2"/>
          <p:cNvGrpSpPr>
            <a:grpSpLocks/>
          </p:cNvGrpSpPr>
          <p:nvPr/>
        </p:nvGrpSpPr>
        <p:grpSpPr bwMode="auto">
          <a:xfrm>
            <a:off x="5982489" y="1066800"/>
            <a:ext cx="3009108" cy="3200400"/>
            <a:chOff x="3449" y="144"/>
            <a:chExt cx="2218" cy="2314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6"/>
            <a:srcRect l="10001" r="25000"/>
            <a:stretch>
              <a:fillRect/>
            </a:stretch>
          </p:blipFill>
          <p:spPr bwMode="auto">
            <a:xfrm>
              <a:off x="3467" y="144"/>
              <a:ext cx="2200" cy="2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3449" y="1916"/>
              <a:ext cx="477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FAFF07"/>
                  </a:solidFill>
                </a:rPr>
                <a:t>BAT</a:t>
              </a: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5148" y="144"/>
              <a:ext cx="51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FAFF07"/>
                  </a:solidFill>
                </a:rPr>
                <a:t>XRT</a:t>
              </a:r>
            </a:p>
          </p:txBody>
        </p:sp>
        <p:sp>
          <p:nvSpPr>
            <p:cNvPr id="26" name="Rectangle 6"/>
            <p:cNvSpPr>
              <a:spLocks noChangeArrowheads="1"/>
            </p:cNvSpPr>
            <p:nvPr/>
          </p:nvSpPr>
          <p:spPr bwMode="auto">
            <a:xfrm>
              <a:off x="4511" y="144"/>
              <a:ext cx="59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UVOT</a:t>
              </a:r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V="1">
              <a:off x="3652" y="1507"/>
              <a:ext cx="259" cy="349"/>
            </a:xfrm>
            <a:prstGeom prst="line">
              <a:avLst/>
            </a:prstGeom>
            <a:noFill/>
            <a:ln w="9525">
              <a:solidFill>
                <a:srgbClr val="FAFF07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 flipH="1">
              <a:off x="4470" y="350"/>
              <a:ext cx="172" cy="218"/>
            </a:xfrm>
            <a:prstGeom prst="line">
              <a:avLst/>
            </a:prstGeom>
            <a:noFill/>
            <a:ln w="9525">
              <a:solidFill>
                <a:srgbClr val="FAFF07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H="1">
              <a:off x="4901" y="371"/>
              <a:ext cx="301" cy="219"/>
            </a:xfrm>
            <a:prstGeom prst="line">
              <a:avLst/>
            </a:prstGeom>
            <a:noFill/>
            <a:ln w="9525">
              <a:solidFill>
                <a:srgbClr val="FAFF07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5163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3700" y="1262038"/>
            <a:ext cx="8305800" cy="5291162"/>
            <a:chOff x="393700" y="855638"/>
            <a:chExt cx="8305800" cy="5291162"/>
          </a:xfrm>
        </p:grpSpPr>
        <p:sp>
          <p:nvSpPr>
            <p:cNvPr id="1202184" name="Rectangle 8"/>
            <p:cNvSpPr>
              <a:spLocks noChangeArrowheads="1"/>
            </p:cNvSpPr>
            <p:nvPr/>
          </p:nvSpPr>
          <p:spPr bwMode="auto">
            <a:xfrm>
              <a:off x="1622425" y="5305425"/>
              <a:ext cx="481965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GRB 061121 = brightest long GRB</a:t>
              </a:r>
            </a:p>
            <a:p>
              <a:r>
                <a:rPr lang="en-US" b="1">
                  <a:solidFill>
                    <a:srgbClr val="FF0000"/>
                  </a:solidFill>
                </a:rPr>
                <a:t>GRB 061210 = brightest short GRB</a:t>
              </a:r>
              <a:endParaRPr lang="en-US" b="1"/>
            </a:p>
          </p:txBody>
        </p:sp>
        <p:pic>
          <p:nvPicPr>
            <p:cNvPr id="1202185" name="Picture 9" descr="GRB051221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3700" y="855638"/>
              <a:ext cx="8305800" cy="5291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397253" y="1371600"/>
              <a:ext cx="2336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Swift</a:t>
              </a:r>
              <a:r>
                <a:rPr lang="en-US" dirty="0" smtClean="0"/>
                <a:t> Short GRB</a:t>
              </a:r>
              <a:endParaRPr lang="en-US" i="1" dirty="0"/>
            </a:p>
          </p:txBody>
        </p:sp>
      </p:grp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895600" y="152400"/>
            <a:ext cx="34043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GRB Variability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34994</TotalTime>
  <Words>1667</Words>
  <Application>Microsoft Macintosh PowerPoint</Application>
  <PresentationFormat>On-screen Show (4:3)</PresentationFormat>
  <Paragraphs>429</Paragraphs>
  <Slides>35</Slides>
  <Notes>19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Blank</vt:lpstr>
      <vt:lpstr>Clip</vt:lpstr>
      <vt:lpstr>PowerPoint Presentation</vt:lpstr>
      <vt:lpstr>GRB970228: 1st X-ray and Optical afterglow </vt:lpstr>
      <vt:lpstr>PowerPoint Presentation</vt:lpstr>
      <vt:lpstr>PowerPoint Presentation</vt:lpstr>
      <vt:lpstr>PowerPoint Presentation</vt:lpstr>
      <vt:lpstr>Swift: Italian Contribution &amp; Responsibility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 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Neil Gehrels</dc:creator>
  <cp:lastModifiedBy>gianpiero tagliaferri</cp:lastModifiedBy>
  <cp:revision>2362</cp:revision>
  <cp:lastPrinted>2014-02-03T09:04:05Z</cp:lastPrinted>
  <dcterms:created xsi:type="dcterms:W3CDTF">2011-08-10T23:30:50Z</dcterms:created>
  <dcterms:modified xsi:type="dcterms:W3CDTF">2015-09-21T16:59:58Z</dcterms:modified>
</cp:coreProperties>
</file>