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320" r:id="rId2"/>
    <p:sldId id="257" r:id="rId3"/>
    <p:sldId id="261" r:id="rId4"/>
    <p:sldId id="298" r:id="rId5"/>
    <p:sldId id="284" r:id="rId6"/>
    <p:sldId id="287" r:id="rId7"/>
    <p:sldId id="289" r:id="rId8"/>
    <p:sldId id="268" r:id="rId9"/>
    <p:sldId id="271" r:id="rId10"/>
    <p:sldId id="323" r:id="rId11"/>
    <p:sldId id="309" r:id="rId12"/>
    <p:sldId id="272" r:id="rId13"/>
    <p:sldId id="273" r:id="rId14"/>
    <p:sldId id="325" r:id="rId15"/>
    <p:sldId id="275" r:id="rId16"/>
    <p:sldId id="317" r:id="rId17"/>
    <p:sldId id="324" r:id="rId18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7D4D"/>
    <a:srgbClr val="3CE824"/>
    <a:srgbClr val="E4E4E4"/>
    <a:srgbClr val="03C1FF"/>
    <a:srgbClr val="FF01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403" autoAdjust="0"/>
  </p:normalViewPr>
  <p:slideViewPr>
    <p:cSldViewPr snapToGrid="0" snapToObjects="1">
      <p:cViewPr>
        <p:scale>
          <a:sx n="100" d="100"/>
          <a:sy n="100" d="100"/>
        </p:scale>
        <p:origin x="-1888" y="-80"/>
      </p:cViewPr>
      <p:guideLst>
        <p:guide orient="horz" pos="2160"/>
        <p:guide orient="horz" pos="670"/>
        <p:guide orient="horz" pos="3897"/>
        <p:guide orient="horz" pos="988"/>
        <p:guide orient="horz" pos="2268"/>
        <p:guide orient="horz" pos="935"/>
        <p:guide pos="2880"/>
        <p:guide pos="426"/>
        <p:guide pos="40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tags" Target="tags/tag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F1B00-EDF4-3044-868C-9C1167201DA2}" type="datetimeFigureOut">
              <a:rPr lang="en-US" smtClean="0"/>
              <a:pPr/>
              <a:t>25/9/15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F0A82-5C5D-B04C-BCBD-5C0527D7CD01}" type="slidenum">
              <a:rPr lang="en-US" smtClean="0"/>
              <a:pPr/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51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1EDA-2A94-0442-BE24-77C7414BB0BF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2559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1EDA-2A94-0442-BE24-77C7414BB0BF}" type="slidenum">
              <a:rPr lang="en-GB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8909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585A14-0B2D-344D-A70F-EC31B7FBF41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4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it-IT" dirty="0" err="1">
                <a:latin typeface="Calibri" charset="0"/>
                <a:ea typeface="MS PGothic" charset="0"/>
              </a:rPr>
              <a:t>Z</a:t>
            </a:r>
            <a:r>
              <a:rPr lang="it-IT" dirty="0" smtClean="0">
                <a:latin typeface="Calibri" charset="0"/>
                <a:ea typeface="MS PGothic" charset="0"/>
              </a:rPr>
              <a:t>= 20 circa 300Myrs</a:t>
            </a:r>
          </a:p>
          <a:p>
            <a:pPr eaLnBrk="1" hangingPunct="1"/>
            <a:r>
              <a:rPr lang="it-IT" dirty="0" smtClean="0">
                <a:latin typeface="Calibri" charset="0"/>
                <a:ea typeface="MS PGothic" charset="0"/>
              </a:rPr>
              <a:t>I</a:t>
            </a:r>
            <a:r>
              <a:rPr lang="it-IT" baseline="0" dirty="0" smtClean="0">
                <a:latin typeface="Calibri" charset="0"/>
                <a:ea typeface="MS PGothic" charset="0"/>
              </a:rPr>
              <a:t> primi</a:t>
            </a:r>
            <a:endParaRPr lang="it-IT" dirty="0" smtClean="0">
              <a:latin typeface="Calibri" charset="0"/>
              <a:ea typeface="MS PGothic" charset="0"/>
            </a:endParaRPr>
          </a:p>
          <a:p>
            <a:pPr eaLnBrk="1" hangingPunct="1"/>
            <a:endParaRPr lang="it-IT" dirty="0">
              <a:latin typeface="Calibri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51EDA-2A94-0442-BE24-77C7414BB0BF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12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775288"/>
            <a:ext cx="8229600" cy="742297"/>
          </a:xfrm>
        </p:spPr>
        <p:txBody>
          <a:bodyPr anchor="t" anchorCtr="0"/>
          <a:lstStyle>
            <a:lvl1pPr>
              <a:defRPr sz="2300" spc="3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76275" y="1568450"/>
            <a:ext cx="8073442" cy="4344650"/>
          </a:xfrm>
        </p:spPr>
        <p:txBody>
          <a:bodyPr/>
          <a:lstStyle>
            <a:lvl1pPr algn="l">
              <a:defRPr lang="en-GB" sz="1500" kern="1200" dirty="0" smtClean="0">
                <a:solidFill>
                  <a:srgbClr val="E4E4E4"/>
                </a:solidFill>
                <a:latin typeface="Century Gothic"/>
                <a:ea typeface="+mn-ea"/>
                <a:cs typeface="Century Gothic"/>
              </a:defRPr>
            </a:lvl1pPr>
            <a:lvl2pPr algn="l">
              <a:defRPr lang="en-GB" sz="1400" kern="1200" dirty="0" smtClean="0">
                <a:solidFill>
                  <a:schemeClr val="bg1">
                    <a:lumMod val="75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algn="l">
              <a:defRPr lang="en-GB" sz="1500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3pPr>
            <a:lvl4pPr algn="l">
              <a:defRPr lang="en-GB" sz="1500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4pPr>
            <a:lvl5pPr algn="l">
              <a:defRPr lang="en-US" sz="1500" kern="1200" dirty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57200" y="6224711"/>
            <a:ext cx="8229600" cy="307049"/>
          </a:xfr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7686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775288"/>
            <a:ext cx="8229600" cy="742297"/>
          </a:xfrm>
        </p:spPr>
        <p:txBody>
          <a:bodyPr anchor="t" anchorCtr="0"/>
          <a:lstStyle>
            <a:lvl1pPr>
              <a:defRPr sz="2300" spc="3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576664"/>
            <a:ext cx="8229600" cy="409697"/>
          </a:xfrm>
        </p:spPr>
        <p:txBody>
          <a:bodyPr/>
          <a:lstStyle>
            <a:lvl1pPr algn="ctr">
              <a:defRPr lang="en-GB" sz="1500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57200" y="6224711"/>
            <a:ext cx="8229600" cy="307049"/>
          </a:xfr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1"/>
          </p:nvPr>
        </p:nvSpPr>
        <p:spPr>
          <a:xfrm>
            <a:off x="457200" y="2450313"/>
            <a:ext cx="3938618" cy="3411524"/>
          </a:xfrm>
        </p:spPr>
        <p:txBody>
          <a:bodyPr/>
          <a:lstStyle>
            <a:lvl1pPr algn="ctr">
              <a:defRPr lang="en-GB" sz="1500" kern="1200" dirty="0" smtClean="0">
                <a:solidFill>
                  <a:srgbClr val="E4E4E4"/>
                </a:solidFill>
                <a:latin typeface="Century Gothic"/>
                <a:ea typeface="+mn-ea"/>
                <a:cs typeface="Century Gothic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2"/>
          </p:nvPr>
        </p:nvSpPr>
        <p:spPr>
          <a:xfrm>
            <a:off x="4748182" y="2450313"/>
            <a:ext cx="3938618" cy="3411524"/>
          </a:xfrm>
        </p:spPr>
        <p:txBody>
          <a:bodyPr/>
          <a:lstStyle>
            <a:lvl1pPr algn="ctr">
              <a:defRPr lang="en-GB" sz="1500" kern="1200" dirty="0" smtClean="0">
                <a:solidFill>
                  <a:srgbClr val="E4E4E4"/>
                </a:solidFill>
                <a:latin typeface="Century Gothic"/>
                <a:ea typeface="+mn-ea"/>
                <a:cs typeface="Century Gothic"/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80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57200" y="775288"/>
            <a:ext cx="8229600" cy="742297"/>
          </a:xfrm>
        </p:spPr>
        <p:txBody>
          <a:bodyPr anchor="t" anchorCtr="0"/>
          <a:lstStyle>
            <a:lvl1pPr>
              <a:defRPr sz="2300" spc="300">
                <a:solidFill>
                  <a:schemeClr val="bg1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579886"/>
            <a:ext cx="8229600" cy="4344650"/>
          </a:xfrm>
        </p:spPr>
        <p:txBody>
          <a:bodyPr/>
          <a:lstStyle>
            <a:lvl1pPr algn="ctr">
              <a:defRPr lang="en-GB" sz="1500" kern="1200" dirty="0" smtClean="0">
                <a:solidFill>
                  <a:srgbClr val="E4E4E4"/>
                </a:solidFill>
                <a:latin typeface="Century Gothic"/>
                <a:ea typeface="+mn-ea"/>
                <a:cs typeface="Century Gothic"/>
              </a:defRPr>
            </a:lvl1pPr>
            <a:lvl2pPr algn="ctr">
              <a:defRPr lang="en-GB" sz="1500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2pPr>
            <a:lvl3pPr algn="ctr">
              <a:defRPr lang="en-GB" sz="1500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3pPr>
            <a:lvl4pPr algn="ctr">
              <a:defRPr lang="en-GB" sz="1500" kern="1200" dirty="0" smtClean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4pPr>
            <a:lvl5pPr algn="ctr">
              <a:defRPr lang="en-US" sz="1500" kern="1200" dirty="0">
                <a:solidFill>
                  <a:schemeClr val="bg1"/>
                </a:solidFill>
                <a:latin typeface="Century Gothic"/>
                <a:ea typeface="+mn-ea"/>
                <a:cs typeface="Century Gothic"/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57200" y="6224711"/>
            <a:ext cx="8229600" cy="307049"/>
          </a:xfrm>
        </p:spPr>
        <p:txBody>
          <a:bodyPr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0071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 userDrawn="1"/>
        </p:nvSpPr>
        <p:spPr bwMode="auto">
          <a:xfrm>
            <a:off x="179388" y="188913"/>
            <a:ext cx="74168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82880" rIns="365760">
            <a:spAutoFit/>
          </a:bodyPr>
          <a:lstStyle/>
          <a:p>
            <a:pPr algn="r">
              <a:spcBef>
                <a:spcPct val="50000"/>
              </a:spcBef>
              <a:buClr>
                <a:schemeClr val="accent1"/>
              </a:buClr>
              <a:defRPr/>
            </a:pPr>
            <a:endParaRPr lang="en-US">
              <a:cs typeface="+mn-cs"/>
            </a:endParaRPr>
          </a:p>
        </p:txBody>
      </p:sp>
      <p:pic>
        <p:nvPicPr>
          <p:cNvPr id="9" name="Picture 8" descr="mpe-logo-invert.gif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10600" y="152400"/>
            <a:ext cx="381000" cy="569138"/>
          </a:xfrm>
          <a:prstGeom prst="rect">
            <a:avLst/>
          </a:prstGeom>
        </p:spPr>
      </p:pic>
      <p:sp>
        <p:nvSpPr>
          <p:cNvPr id="3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7467153" cy="609600"/>
          </a:xfrm>
          <a:prstGeom prst="rect">
            <a:avLst/>
          </a:prstGeom>
        </p:spPr>
        <p:txBody>
          <a:bodyPr vert="horz"/>
          <a:lstStyle>
            <a:lvl1pPr>
              <a:defRPr sz="3600"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2" name="Text Box 31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7620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endParaRPr lang="en-US" sz="1200">
              <a:solidFill>
                <a:schemeClr val="bg1"/>
              </a:solidFill>
              <a:cs typeface="+mn-cs"/>
            </a:endParaRPr>
          </a:p>
        </p:txBody>
      </p:sp>
      <p:sp>
        <p:nvSpPr>
          <p:cNvPr id="35" name="Text Box 31"/>
          <p:cNvSpPr txBox="1">
            <a:spLocks noChangeArrowheads="1"/>
          </p:cNvSpPr>
          <p:nvPr userDrawn="1"/>
        </p:nvSpPr>
        <p:spPr bwMode="auto">
          <a:xfrm>
            <a:off x="0" y="6487205"/>
            <a:ext cx="9144000" cy="370795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endParaRPr lang="en-GB" sz="1200" b="1" kern="1200" dirty="0">
              <a:solidFill>
                <a:schemeClr val="bg1"/>
              </a:solidFill>
              <a:latin typeface="Candara" pitchFamily="34" charset="0"/>
              <a:ea typeface="ＭＳ Ｐゴシック" pitchFamily="34" charset="-128"/>
              <a:cs typeface="Arial" charset="0"/>
            </a:endParaRPr>
          </a:p>
        </p:txBody>
      </p:sp>
      <p:sp>
        <p:nvSpPr>
          <p:cNvPr id="47" name="Text Box 31"/>
          <p:cNvSpPr txBox="1">
            <a:spLocks noChangeArrowheads="1"/>
          </p:cNvSpPr>
          <p:nvPr userDrawn="1"/>
        </p:nvSpPr>
        <p:spPr bwMode="auto">
          <a:xfrm>
            <a:off x="0" y="6499225"/>
            <a:ext cx="914400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defRPr/>
            </a:pPr>
            <a:r>
              <a:rPr lang="en-GB" sz="1400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Paul Nandra:</a:t>
            </a:r>
            <a:r>
              <a:rPr lang="en-GB" sz="1400" i="1" baseline="0" dirty="0" smtClean="0">
                <a:solidFill>
                  <a:srgbClr val="FFFFFF"/>
                </a:solidFill>
                <a:latin typeface="Helvetica Neue"/>
                <a:cs typeface="Helvetica Neue"/>
              </a:rPr>
              <a:t> The future of X-ray Astronomy</a:t>
            </a:r>
            <a:endParaRPr lang="en-GB" sz="1200" i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C10F3C5-76AF-418A-B383-95FBE2427E4F}" type="datetime1">
              <a:rPr lang="en-US"/>
              <a:pPr>
                <a:defRPr/>
              </a:pPr>
              <a:t>25/9/15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588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pic>
        <p:nvPicPr>
          <p:cNvPr id="10" name="Picture 9" descr="Athena_Logo grey.png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38" y="372249"/>
            <a:ext cx="1653820" cy="18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82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  <p:sldLayoutId id="2147483659" r:id="rId4"/>
    <p:sldLayoutId id="2147483660" r:id="rId5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457200" rtl="0" eaLnBrk="1" latinLnBrk="0" hangingPunct="1">
        <a:spcBef>
          <a:spcPts val="0"/>
        </a:spcBef>
        <a:spcAft>
          <a:spcPts val="600"/>
        </a:spcAft>
        <a:buNone/>
        <a:defRPr sz="1500" b="1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0" indent="0" algn="ctr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500" kern="1200">
          <a:solidFill>
            <a:srgbClr val="7F7F7F"/>
          </a:solidFill>
          <a:latin typeface="Century Gothic"/>
          <a:ea typeface="+mn-ea"/>
          <a:cs typeface="Century Gothic"/>
        </a:defRPr>
      </a:lvl1pPr>
      <a:lvl2pPr marL="0" indent="0" algn="ctr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500" kern="1200">
          <a:solidFill>
            <a:srgbClr val="7F7F7F"/>
          </a:solidFill>
          <a:latin typeface="Century Gothic"/>
          <a:ea typeface="+mn-ea"/>
          <a:cs typeface="Century Gothic"/>
        </a:defRPr>
      </a:lvl2pPr>
      <a:lvl3pPr marL="0" indent="0" algn="ctr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500" kern="1200">
          <a:solidFill>
            <a:srgbClr val="7F7F7F"/>
          </a:solidFill>
          <a:latin typeface="Century Gothic"/>
          <a:ea typeface="+mn-ea"/>
          <a:cs typeface="Century Gothic"/>
        </a:defRPr>
      </a:lvl3pPr>
      <a:lvl4pPr marL="0" indent="0" algn="ctr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500" kern="1200">
          <a:solidFill>
            <a:srgbClr val="7F7F7F"/>
          </a:solidFill>
          <a:latin typeface="Century Gothic"/>
          <a:ea typeface="+mn-ea"/>
          <a:cs typeface="Century Gothic"/>
        </a:defRPr>
      </a:lvl4pPr>
      <a:lvl5pPr marL="0" indent="0" algn="ctr" defTabSz="457200" rtl="0" eaLnBrk="1" latinLnBrk="0" hangingPunct="1">
        <a:spcBef>
          <a:spcPts val="0"/>
        </a:spcBef>
        <a:spcAft>
          <a:spcPts val="600"/>
        </a:spcAft>
        <a:buFont typeface="Arial"/>
        <a:buNone/>
        <a:defRPr sz="1500" kern="1200">
          <a:solidFill>
            <a:srgbClr val="7F7F7F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1" Type="http://schemas.microsoft.com/office/2007/relationships/media" Target="file://localhost/Users/luigi/Documents/Missioni/AthenaPlus/Presentazioni/Ioa%20Seminar/slide%2026_v3.mp4" TargetMode="External"/><Relationship Id="rId2" Type="http://schemas.openxmlformats.org/officeDocument/2006/relationships/video" Target="file://localhost/Users/luigi/Documents/Missioni/AthenaPlus/Presentazioni/Ioa%20Seminar/slide%2026_v3.mp4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23.jpeg"/><Relationship Id="rId8" Type="http://schemas.openxmlformats.org/officeDocument/2006/relationships/image" Target="../media/image24.jpeg"/><Relationship Id="rId9" Type="http://schemas.openxmlformats.org/officeDocument/2006/relationships/image" Target="../media/image2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file://localhost/Users/luigi/Documents/Missioni/AthenaPlus/Presentazioni/Ioa%20Seminar/slide%2026_v2.mp4" TargetMode="External"/><Relationship Id="rId2" Type="http://schemas.openxmlformats.org/officeDocument/2006/relationships/video" Target="file://localhost/Users/luigi/Documents/Missioni/AthenaPlus/Presentazioni/Ioa%20Seminar/slide%2026_v2.mp4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1" Type="http://schemas.microsoft.com/office/2007/relationships/media" Target="file://localhost/Users/luigi/Documents/Missioni/AthenaPlus/Presentazioni/Ioa%20Seminar/SL01_v3.mp4" TargetMode="External"/><Relationship Id="rId2" Type="http://schemas.openxmlformats.org/officeDocument/2006/relationships/video" Target="file://localhost/Users/luigi/Documents/Missioni/AthenaPlus/Presentazioni/Ioa%20Seminar/SL01_v3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microsoft.com/office/2007/relationships/media" Target="file://localhost/Users/luigi/Documents/Missioni/AthenaPlus/Presentazioni/Ioa%20Seminar/SL04_v1.mpeg" TargetMode="External"/><Relationship Id="rId2" Type="http://schemas.openxmlformats.org/officeDocument/2006/relationships/video" Target="file://localhost/Users/luigi/Documents/Missioni/AthenaPlus/Presentazioni/Ioa%20Seminar/SL04_v1.mpe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Relationship Id="rId3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7.jpeg"/><Relationship Id="rId6" Type="http://schemas.openxmlformats.org/officeDocument/2006/relationships/image" Target="../media/image18.png"/><Relationship Id="rId1" Type="http://schemas.microsoft.com/office/2007/relationships/media" Target="file://localhost/Users/luigi/Documents/Missioni/AthenaPlus/Presentazioni/Ioa%20Seminar/Slide%2010_1.mp4" TargetMode="External"/><Relationship Id="rId2" Type="http://schemas.openxmlformats.org/officeDocument/2006/relationships/video" Target="file://localhost/Users/luigi/Documents/Missioni/AthenaPlus/Presentazioni/Ioa%20Seminar/Slide%2010_1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 26_v3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65187"/>
            <a:ext cx="9149641" cy="5146675"/>
          </a:xfrm>
        </p:spPr>
      </p:pic>
      <p:sp>
        <p:nvSpPr>
          <p:cNvPr id="3" name="TextBox 2"/>
          <p:cNvSpPr txBox="1"/>
          <p:nvPr/>
        </p:nvSpPr>
        <p:spPr>
          <a:xfrm>
            <a:off x="0" y="6139934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EEECE1"/>
                </a:solidFill>
                <a:latin typeface="Century Gothic"/>
                <a:cs typeface="Century Gothic"/>
              </a:rPr>
              <a:t>Luigi </a:t>
            </a:r>
            <a:r>
              <a:rPr lang="en-GB" sz="24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Piro</a:t>
            </a:r>
            <a:r>
              <a:rPr lang="en-GB" sz="2400" dirty="0" smtClean="0">
                <a:solidFill>
                  <a:srgbClr val="EEECE1"/>
                </a:solidFill>
                <a:latin typeface="Century Gothic"/>
                <a:cs typeface="Century Gothic"/>
              </a:rPr>
              <a:t> (IAPS/INAF)</a:t>
            </a:r>
            <a:endParaRPr lang="en-GB" sz="24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14" descr="re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890" y="1376524"/>
            <a:ext cx="7737231" cy="2851966"/>
          </a:xfrm>
          <a:prstGeom prst="rect">
            <a:avLst/>
          </a:prstGeom>
          <a:noFill/>
          <a:ln w="158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>
          <a:xfrm>
            <a:off x="151817" y="34448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spc="300" dirty="0" smtClean="0">
                <a:solidFill>
                  <a:srgbClr val="FFFFFF"/>
                </a:solidFill>
                <a:cs typeface="+mj-cs"/>
              </a:rPr>
              <a:t>The first stars, the first BH, the first metals</a:t>
            </a:r>
          </a:p>
        </p:txBody>
      </p:sp>
      <p:grpSp>
        <p:nvGrpSpPr>
          <p:cNvPr id="20483" name="Group 40"/>
          <p:cNvGrpSpPr>
            <a:grpSpLocks/>
          </p:cNvGrpSpPr>
          <p:nvPr/>
        </p:nvGrpSpPr>
        <p:grpSpPr bwMode="auto">
          <a:xfrm>
            <a:off x="4571810" y="1403355"/>
            <a:ext cx="4573835" cy="3127375"/>
            <a:chOff x="3146" y="788"/>
            <a:chExt cx="2881" cy="1970"/>
          </a:xfrm>
        </p:grpSpPr>
        <p:cxnSp>
          <p:nvCxnSpPr>
            <p:cNvPr id="20504" name="Straight Connector 33"/>
            <p:cNvCxnSpPr>
              <a:cxnSpLocks noChangeShapeType="1"/>
            </p:cNvCxnSpPr>
            <p:nvPr/>
          </p:nvCxnSpPr>
          <p:spPr bwMode="auto">
            <a:xfrm rot="5400000">
              <a:off x="2379" y="1584"/>
              <a:ext cx="1536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505" name="Straight Connector 34"/>
            <p:cNvCxnSpPr>
              <a:cxnSpLocks noChangeShapeType="1"/>
            </p:cNvCxnSpPr>
            <p:nvPr/>
          </p:nvCxnSpPr>
          <p:spPr bwMode="auto">
            <a:xfrm rot="5400000">
              <a:off x="3827" y="1798"/>
              <a:ext cx="1919" cy="1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0506" name="TextBox 35"/>
            <p:cNvSpPr txBox="1">
              <a:spLocks noChangeArrowheads="1"/>
            </p:cNvSpPr>
            <p:nvPr/>
          </p:nvSpPr>
          <p:spPr bwMode="auto">
            <a:xfrm>
              <a:off x="3154" y="839"/>
              <a:ext cx="413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i="1" dirty="0">
                  <a:solidFill>
                    <a:srgbClr val="FF0000"/>
                  </a:solidFill>
                  <a:latin typeface="Arial Narrow" charset="0"/>
                </a:rPr>
                <a:t>z</a:t>
              </a:r>
              <a:r>
                <a:rPr lang="en-US" dirty="0">
                  <a:solidFill>
                    <a:srgbClr val="FF0000"/>
                  </a:solidFill>
                  <a:latin typeface="Arial Narrow" charset="0"/>
                </a:rPr>
                <a:t>=12</a:t>
              </a:r>
            </a:p>
          </p:txBody>
        </p:sp>
        <p:sp>
          <p:nvSpPr>
            <p:cNvPr id="20507" name="TextBox 36"/>
            <p:cNvSpPr txBox="1">
              <a:spLocks noChangeArrowheads="1"/>
            </p:cNvSpPr>
            <p:nvPr/>
          </p:nvSpPr>
          <p:spPr bwMode="auto">
            <a:xfrm>
              <a:off x="4719" y="788"/>
              <a:ext cx="3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i="1" dirty="0">
                  <a:solidFill>
                    <a:srgbClr val="FF0000"/>
                  </a:solidFill>
                  <a:latin typeface="Arial Narrow" charset="0"/>
                </a:rPr>
                <a:t>z</a:t>
              </a:r>
              <a:r>
                <a:rPr lang="en-US" dirty="0">
                  <a:solidFill>
                    <a:srgbClr val="FF0000"/>
                  </a:solidFill>
                  <a:latin typeface="Arial Narrow" charset="0"/>
                </a:rPr>
                <a:t>=5</a:t>
              </a:r>
            </a:p>
          </p:txBody>
        </p:sp>
        <p:sp>
          <p:nvSpPr>
            <p:cNvPr id="20508" name="TextBox 37"/>
            <p:cNvSpPr txBox="1">
              <a:spLocks noChangeArrowheads="1"/>
            </p:cNvSpPr>
            <p:nvPr/>
          </p:nvSpPr>
          <p:spPr bwMode="auto">
            <a:xfrm>
              <a:off x="5688" y="816"/>
              <a:ext cx="339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1pPr>
              <a:lvl2pPr marL="742950" indent="-28575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2pPr>
              <a:lvl3pPr marL="11430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3pPr>
              <a:lvl4pPr marL="16002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4pPr>
              <a:lvl5pPr marL="2057400" indent="-228600" eaLnBrk="0" hangingPunct="0"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2"/>
                  </a:solidFill>
                  <a:latin typeface="Times New Roman" charset="0"/>
                  <a:ea typeface="MS PGothic" charset="0"/>
                  <a:cs typeface="MS PGothic" charset="0"/>
                </a:defRPr>
              </a:lvl9pPr>
            </a:lstStyle>
            <a:p>
              <a:pPr algn="ctr" eaLnBrk="1" hangingPunct="1"/>
              <a:r>
                <a:rPr lang="en-US" i="1" dirty="0">
                  <a:solidFill>
                    <a:srgbClr val="FF0000"/>
                  </a:solidFill>
                  <a:latin typeface="Arial Narrow" charset="0"/>
                </a:rPr>
                <a:t>z</a:t>
              </a:r>
              <a:r>
                <a:rPr lang="en-US" dirty="0">
                  <a:solidFill>
                    <a:srgbClr val="FF0000"/>
                  </a:solidFill>
                  <a:latin typeface="Arial Narrow" charset="0"/>
                </a:rPr>
                <a:t>=0</a:t>
              </a:r>
            </a:p>
          </p:txBody>
        </p:sp>
      </p:grpSp>
      <p:cxnSp>
        <p:nvCxnSpPr>
          <p:cNvPr id="8" name="Straight Connector 7"/>
          <p:cNvCxnSpPr/>
          <p:nvPr/>
        </p:nvCxnSpPr>
        <p:spPr bwMode="auto">
          <a:xfrm flipH="1" flipV="1">
            <a:off x="3309090" y="2511460"/>
            <a:ext cx="1205234" cy="1835847"/>
          </a:xfrm>
          <a:prstGeom prst="line">
            <a:avLst/>
          </a:prstGeom>
          <a:ln w="12700" cap="rnd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3" name="Picture 23" descr="GRB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86" y="4256844"/>
            <a:ext cx="1726363" cy="1295308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0" name="TextBox 20"/>
          <p:cNvSpPr txBox="1">
            <a:spLocks noChangeArrowheads="1"/>
          </p:cNvSpPr>
          <p:nvPr/>
        </p:nvSpPr>
        <p:spPr bwMode="auto">
          <a:xfrm>
            <a:off x="4065015" y="4393507"/>
            <a:ext cx="65191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bg1"/>
                </a:solidFill>
                <a:latin typeface="Arial Narrow" charset="0"/>
              </a:rPr>
              <a:t>GRB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 flipV="1">
            <a:off x="5776927" y="2144897"/>
            <a:ext cx="287027" cy="2201542"/>
          </a:xfrm>
          <a:prstGeom prst="line">
            <a:avLst/>
          </a:prstGeom>
          <a:ln w="12700" cap="rnd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8" name="Picture 5" descr="images2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8760" y="4256849"/>
            <a:ext cx="1801404" cy="1313339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Box 21"/>
          <p:cNvSpPr txBox="1">
            <a:spLocks noChangeArrowheads="1"/>
          </p:cNvSpPr>
          <p:nvPr/>
        </p:nvSpPr>
        <p:spPr bwMode="auto">
          <a:xfrm>
            <a:off x="5859445" y="4345315"/>
            <a:ext cx="9095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/>
            <a:r>
              <a:rPr lang="en-US" b="1" dirty="0">
                <a:solidFill>
                  <a:schemeClr val="bg1"/>
                </a:solidFill>
                <a:latin typeface="Arial Narrow" charset="0"/>
              </a:rPr>
              <a:t>Quasar</a:t>
            </a:r>
          </a:p>
        </p:txBody>
      </p:sp>
      <p:pic>
        <p:nvPicPr>
          <p:cNvPr id="51207" name="Picture 45" descr="Early-QSOs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164" y="4256844"/>
            <a:ext cx="1728192" cy="1296144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8" name="TextBox 20"/>
          <p:cNvSpPr txBox="1">
            <a:spLocks noChangeArrowheads="1"/>
          </p:cNvSpPr>
          <p:nvPr/>
        </p:nvSpPr>
        <p:spPr bwMode="auto">
          <a:xfrm>
            <a:off x="7384365" y="4328852"/>
            <a:ext cx="8771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b="1" dirty="0">
                <a:solidFill>
                  <a:schemeClr val="bg1"/>
                </a:solidFill>
                <a:latin typeface="Arial Narrow" charset="0"/>
              </a:rPr>
              <a:t>Galaxy</a:t>
            </a:r>
          </a:p>
        </p:txBody>
      </p:sp>
      <p:cxnSp>
        <p:nvCxnSpPr>
          <p:cNvPr id="49" name="Straight Connector 48"/>
          <p:cNvCxnSpPr/>
          <p:nvPr/>
        </p:nvCxnSpPr>
        <p:spPr bwMode="auto">
          <a:xfrm flipH="1" flipV="1">
            <a:off x="6585477" y="2788633"/>
            <a:ext cx="608088" cy="1766888"/>
          </a:xfrm>
          <a:prstGeom prst="line">
            <a:avLst/>
          </a:prstGeom>
          <a:ln w="12700" cap="rnd" cmpd="sng">
            <a:solidFill>
              <a:srgbClr val="FF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0" name="Text Box 16"/>
          <p:cNvSpPr txBox="1">
            <a:spLocks noChangeArrowheads="1"/>
          </p:cNvSpPr>
          <p:nvPr/>
        </p:nvSpPr>
        <p:spPr bwMode="auto">
          <a:xfrm>
            <a:off x="2244969" y="1437011"/>
            <a:ext cx="1266092" cy="1015663"/>
          </a:xfrm>
          <a:prstGeom prst="rect">
            <a:avLst/>
          </a:prstGeom>
          <a:solidFill>
            <a:schemeClr val="tx1">
              <a:alpha val="49019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GB" dirty="0">
                <a:solidFill>
                  <a:schemeClr val="bg1"/>
                </a:solidFill>
              </a:rPr>
              <a:t>Pop III </a:t>
            </a:r>
            <a:r>
              <a:rPr lang="en-GB" dirty="0" err="1">
                <a:solidFill>
                  <a:schemeClr val="bg1"/>
                </a:solidFill>
              </a:rPr>
              <a:t>collapsars</a:t>
            </a:r>
            <a:r>
              <a:rPr lang="en-GB" dirty="0">
                <a:solidFill>
                  <a:schemeClr val="bg1"/>
                </a:solidFill>
              </a:rPr>
              <a:t>?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20491" name="Text Box 18"/>
          <p:cNvSpPr txBox="1">
            <a:spLocks noChangeArrowheads="1"/>
          </p:cNvSpPr>
          <p:nvPr/>
        </p:nvSpPr>
        <p:spPr bwMode="auto">
          <a:xfrm>
            <a:off x="3676998" y="1448597"/>
            <a:ext cx="844062" cy="720725"/>
          </a:xfrm>
          <a:prstGeom prst="rect">
            <a:avLst/>
          </a:prstGeom>
          <a:solidFill>
            <a:schemeClr val="tx1">
              <a:alpha val="49019"/>
            </a:schemeClr>
          </a:solidFill>
          <a:ln w="19050">
            <a:solidFill>
              <a:srgbClr val="CC2C1D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spcBef>
                <a:spcPct val="50000"/>
              </a:spcBef>
              <a:buFont typeface="Wingdings" charset="0"/>
              <a:buNone/>
            </a:pPr>
            <a:r>
              <a:rPr lang="en-GB" dirty="0">
                <a:solidFill>
                  <a:schemeClr val="bg1"/>
                </a:solidFill>
              </a:rPr>
              <a:t>Pop II GRBs</a:t>
            </a:r>
            <a:endParaRPr lang="en-GB" i="1" dirty="0">
              <a:solidFill>
                <a:schemeClr val="bg1"/>
              </a:solidFill>
            </a:endParaRPr>
          </a:p>
        </p:txBody>
      </p:sp>
      <p:cxnSp>
        <p:nvCxnSpPr>
          <p:cNvPr id="5" name="Connettore 2 4"/>
          <p:cNvCxnSpPr/>
          <p:nvPr/>
        </p:nvCxnSpPr>
        <p:spPr>
          <a:xfrm>
            <a:off x="3548404" y="3572768"/>
            <a:ext cx="3722077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4169213" y="3860800"/>
            <a:ext cx="189474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</a:rPr>
              <a:t>Reionization</a:t>
            </a:r>
            <a:endParaRPr lang="it-IT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494" name="TextBox 35"/>
          <p:cNvSpPr txBox="1">
            <a:spLocks noChangeArrowheads="1"/>
          </p:cNvSpPr>
          <p:nvPr/>
        </p:nvSpPr>
        <p:spPr bwMode="auto">
          <a:xfrm>
            <a:off x="1384552" y="1456014"/>
            <a:ext cx="8893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2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/>
            <a:r>
              <a:rPr lang="en-US" i="1" dirty="0">
                <a:solidFill>
                  <a:srgbClr val="FF0000"/>
                </a:solidFill>
                <a:latin typeface="Arial Narrow" charset="0"/>
              </a:rPr>
              <a:t>z</a:t>
            </a:r>
            <a:r>
              <a:rPr lang="en-US" dirty="0">
                <a:solidFill>
                  <a:srgbClr val="FF0000"/>
                </a:solidFill>
                <a:latin typeface="Arial Narrow" charset="0"/>
              </a:rPr>
              <a:t>=1089</a:t>
            </a:r>
          </a:p>
        </p:txBody>
      </p:sp>
      <p:sp>
        <p:nvSpPr>
          <p:cNvPr id="30" name="CasellaDiTesto 29"/>
          <p:cNvSpPr txBox="1"/>
          <p:nvPr/>
        </p:nvSpPr>
        <p:spPr>
          <a:xfrm>
            <a:off x="1491562" y="2511455"/>
            <a:ext cx="1894743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Dark </a:t>
            </a:r>
            <a:r>
              <a:rPr lang="it-IT" b="1" dirty="0" err="1">
                <a:solidFill>
                  <a:schemeClr val="accent1">
                    <a:lumMod val="40000"/>
                    <a:lumOff val="60000"/>
                  </a:schemeClr>
                </a:solidFill>
              </a:rPr>
              <a:t>Ages</a:t>
            </a:r>
            <a:endParaRPr lang="it-IT" b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31" name="Connettore 2 30"/>
          <p:cNvCxnSpPr/>
          <p:nvPr/>
        </p:nvCxnSpPr>
        <p:spPr>
          <a:xfrm>
            <a:off x="1479112" y="2996704"/>
            <a:ext cx="1960685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SN-154kpc-Rho2Z-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9500" y="4266878"/>
            <a:ext cx="2940790" cy="252762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Rettangolo 1"/>
          <p:cNvSpPr/>
          <p:nvPr/>
        </p:nvSpPr>
        <p:spPr>
          <a:xfrm>
            <a:off x="2425700" y="344488"/>
            <a:ext cx="152400" cy="26511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81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77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5120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de 26_v2.mp4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37" y="776287"/>
            <a:ext cx="9127063" cy="5133975"/>
          </a:xfrm>
        </p:spPr>
      </p:pic>
      <p:sp>
        <p:nvSpPr>
          <p:cNvPr id="3" name="Rectangle 2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50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mtClean="0"/>
              <a:t>The first stars and black holes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When did the first generation of stars explode to form the first seed black holes </a:t>
            </a:r>
            <a:br>
              <a:rPr lang="en-US" smtClean="0"/>
            </a:br>
            <a:r>
              <a:rPr lang="en-US" smtClean="0"/>
              <a:t>and disseminate the first metals in the Universe?</a:t>
            </a:r>
            <a:endParaRPr lang="en-US" dirty="0" smtClean="0"/>
          </a:p>
        </p:txBody>
      </p:sp>
      <p:sp>
        <p:nvSpPr>
          <p:cNvPr id="10" name="Content Placeholder 9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mtClean="0"/>
              <a:t>How do black holes grow and shape the Universe?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" b="-1"/>
          <a:stretch/>
        </p:blipFill>
        <p:spPr>
          <a:xfrm>
            <a:off x="1915918" y="2405063"/>
            <a:ext cx="4893822" cy="344323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551682" y="5786036"/>
            <a:ext cx="33256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Jonker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, O'Brien et al., 2013 arXiv1306.2336</a:t>
            </a:r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90388" y="2112675"/>
            <a:ext cx="23164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EEECE1"/>
                </a:solidFill>
                <a:latin typeface="Century Gothic"/>
                <a:cs typeface="Century Gothic"/>
              </a:rPr>
              <a:t>Gamma Ray Burst at </a:t>
            </a:r>
            <a:r>
              <a:rPr lang="en-US" sz="13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z</a:t>
            </a:r>
            <a:r>
              <a:rPr lang="en-US" sz="1300" dirty="0" smtClean="0">
                <a:solidFill>
                  <a:srgbClr val="EEECE1"/>
                </a:solidFill>
                <a:latin typeface="Century Gothic"/>
                <a:cs typeface="Century Gothic"/>
              </a:rPr>
              <a:t>=7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0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 descr="O:\Work\Active Projects\Scorch_Space-PPT_NDA_300813\client\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0" y="198525"/>
            <a:ext cx="8614600" cy="64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O:\Work\Active Projects\Scorch_Space-PPT_NDA_300813\client\0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0" y="198525"/>
            <a:ext cx="8614600" cy="64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O:\Work\Active Projects\Scorch_Space-PPT_NDA_300813\client\0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0" y="198525"/>
            <a:ext cx="8614600" cy="64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:\Work\Active Projects\Scorch_Space-PPT_NDA_300813\client\0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90" y="198525"/>
            <a:ext cx="8614600" cy="64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Athena Observatory</a:t>
            </a:r>
            <a:endParaRPr lang="en-GB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1980" y="1527810"/>
            <a:ext cx="2100548" cy="84709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L2 orbit </a:t>
            </a:r>
            <a:r>
              <a:rPr lang="en-US" sz="1400" b="1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Ariane</a:t>
            </a:r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 V</a:t>
            </a:r>
          </a:p>
          <a:p>
            <a:pPr algn="l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Mass &lt; 5100 kg</a:t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Power 2500 W</a:t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</a:rPr>
              <a:t>5 year mission</a:t>
            </a:r>
            <a:endParaRPr lang="en-US" sz="1400" dirty="0" smtClean="0">
              <a:solidFill>
                <a:schemeClr val="bg1"/>
              </a:solidFill>
              <a:latin typeface="Century Gothic"/>
              <a:ea typeface="Wingdings"/>
              <a:cs typeface="Century Gothic"/>
              <a:sym typeface="Wingding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1980" y="5041258"/>
            <a:ext cx="2567940" cy="1045210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X-ray Integral Field Unit:</a:t>
            </a:r>
          </a:p>
          <a:p>
            <a:pPr algn="l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E: 2.5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eV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Field of View: 5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arcmin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Operating temp: 50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mk</a:t>
            </a:r>
            <a:endParaRPr lang="en-US" sz="1400" dirty="0" smtClean="0">
              <a:solidFill>
                <a:schemeClr val="bg1"/>
              </a:solidFill>
              <a:latin typeface="Century Gothic"/>
              <a:ea typeface="Wingdings"/>
              <a:cs typeface="Century Gothic"/>
              <a:sym typeface="Wingding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57950" y="5381220"/>
            <a:ext cx="2228850" cy="1045210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Wide Field Imager:</a:t>
            </a:r>
          </a:p>
          <a:p>
            <a:pPr algn="l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E: 125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eV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/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Field of View: 40 arcmin</a:t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High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countrate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 capability</a:t>
            </a:r>
            <a:endParaRPr lang="en-US" sz="1400" dirty="0" smtClean="0">
              <a:solidFill>
                <a:schemeClr val="bg1"/>
              </a:solidFill>
              <a:latin typeface="Century Gothic"/>
              <a:ea typeface="Wingdings"/>
              <a:cs typeface="Century Gothic"/>
              <a:sym typeface="Wingding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43650" y="2804795"/>
            <a:ext cx="2584450" cy="1045210"/>
          </a:xfrm>
          <a:prstGeom prst="rect">
            <a:avLst/>
          </a:prstGeom>
          <a:solidFill>
            <a:schemeClr val="tx1"/>
          </a:solidFill>
        </p:spPr>
        <p:txBody>
          <a:bodyPr vert="horz" lIns="0" tIns="45720" rIns="0" bIns="45720" rtlCol="0" anchor="t" anchorCtr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Silicon Pore Optics:</a:t>
            </a:r>
          </a:p>
          <a:p>
            <a:pPr algn="l">
              <a:lnSpc>
                <a:spcPct val="90000"/>
              </a:lnSpc>
            </a:pP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2 m</a:t>
            </a:r>
            <a:r>
              <a:rPr lang="en-US" sz="1400" baseline="300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2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at 1 keV</a:t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5 </a:t>
            </a:r>
            <a:r>
              <a:rPr lang="en-US" sz="1400" dirty="0" err="1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arcsec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 HEW</a:t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Focal length: 12 m</a:t>
            </a:r>
            <a:b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</a:b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Sensitivity: 3 10</a:t>
            </a:r>
            <a:r>
              <a:rPr lang="en-US" sz="1400" baseline="300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-17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erg cm</a:t>
            </a:r>
            <a:r>
              <a:rPr lang="en-US" sz="1400" baseline="300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-2 </a:t>
            </a:r>
            <a:r>
              <a:rPr lang="en-US" sz="14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s</a:t>
            </a:r>
            <a:r>
              <a:rPr lang="en-US" sz="1400" baseline="30000" dirty="0" smtClean="0">
                <a:solidFill>
                  <a:schemeClr val="bg1"/>
                </a:solidFill>
                <a:latin typeface="Century Gothic"/>
                <a:cs typeface="Century Gothic"/>
                <a:sym typeface="Wingdings"/>
              </a:rPr>
              <a:t>-1</a:t>
            </a:r>
            <a:endParaRPr lang="en-US" sz="1400" baseline="30000" dirty="0" smtClean="0">
              <a:solidFill>
                <a:schemeClr val="bg1"/>
              </a:solidFill>
              <a:latin typeface="Century Gothic"/>
              <a:ea typeface="Wingdings"/>
              <a:cs typeface="Century Gothic"/>
              <a:sym typeface="Wingding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02350" y="6287930"/>
            <a:ext cx="25844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Rau et al. 2013 arXiv1307.1709</a:t>
            </a:r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7200" y="614943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Barret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 et al., 2013 arXiv:1308.6784</a:t>
            </a:r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46290" y="848667"/>
            <a:ext cx="17818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Willingale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  et al, 2013 arXiv1308.6785</a:t>
            </a:r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8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99746" y="2829774"/>
            <a:ext cx="1662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 x ASTRO-H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871557" y="3467100"/>
            <a:ext cx="1662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1000 x </a:t>
            </a:r>
          </a:p>
          <a:p>
            <a:r>
              <a:rPr lang="en-US" dirty="0" smtClean="0"/>
              <a:t>XMM-Newton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dirty="0"/>
              <a:t>The first Deep Universe X-ray Observatory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2"/>
                </a:solidFill>
              </a:rPr>
              <a:t>Athena </a:t>
            </a:r>
            <a:r>
              <a:rPr lang="en-GB" dirty="0">
                <a:solidFill>
                  <a:schemeClr val="bg2"/>
                </a:solidFill>
              </a:rPr>
              <a:t>has vastly improved capabilities compared to current or planned facilities, and will impact on virtually all areas of astrophysics</a:t>
            </a:r>
          </a:p>
        </p:txBody>
      </p:sp>
      <p:pic>
        <p:nvPicPr>
          <p:cNvPr id="9" name="Picture 8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933" y="2337780"/>
            <a:ext cx="4097659" cy="35513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849" y="5865607"/>
            <a:ext cx="37928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EEECE1"/>
                </a:solidFill>
                <a:latin typeface="Century Gothic" pitchFamily="34" charset="0"/>
              </a:rPr>
              <a:t>X-ray spectroscopy at the peak </a:t>
            </a:r>
            <a:br>
              <a:rPr lang="en-GB" sz="1600" dirty="0" smtClean="0">
                <a:solidFill>
                  <a:srgbClr val="EEECE1"/>
                </a:solidFill>
                <a:latin typeface="Century Gothic" pitchFamily="34" charset="0"/>
              </a:rPr>
            </a:br>
            <a:r>
              <a:rPr lang="en-GB" sz="1600" dirty="0" smtClean="0">
                <a:solidFill>
                  <a:srgbClr val="EEECE1"/>
                </a:solidFill>
                <a:latin typeface="Century Gothic" pitchFamily="34" charset="0"/>
              </a:rPr>
              <a:t>of the activity of the Universe</a:t>
            </a:r>
            <a:endParaRPr lang="en-GB" sz="1600" dirty="0">
              <a:solidFill>
                <a:srgbClr val="EEECE1"/>
              </a:solidFill>
              <a:latin typeface="Century Gothic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57775" y="5865607"/>
            <a:ext cx="387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EEECE1"/>
                </a:solidFill>
                <a:latin typeface="Century Gothic" pitchFamily="34" charset="0"/>
              </a:rPr>
              <a:t>Deep survey capability into the dark </a:t>
            </a:r>
            <a:br>
              <a:rPr lang="en-GB" sz="1600" dirty="0" smtClean="0">
                <a:solidFill>
                  <a:srgbClr val="EEECE1"/>
                </a:solidFill>
                <a:latin typeface="Century Gothic" pitchFamily="34" charset="0"/>
              </a:rPr>
            </a:br>
            <a:r>
              <a:rPr lang="en-GB" sz="1600" dirty="0" smtClean="0">
                <a:solidFill>
                  <a:srgbClr val="EEECE1"/>
                </a:solidFill>
                <a:latin typeface="Century Gothic" pitchFamily="34" charset="0"/>
              </a:rPr>
              <a:t>ages and epoch of </a:t>
            </a:r>
            <a:r>
              <a:rPr lang="en-GB" sz="1600" dirty="0" err="1" smtClean="0">
                <a:solidFill>
                  <a:srgbClr val="EEECE1"/>
                </a:solidFill>
                <a:latin typeface="Century Gothic" pitchFamily="34" charset="0"/>
              </a:rPr>
              <a:t>reionization</a:t>
            </a:r>
            <a:endParaRPr lang="en-GB" sz="1600" dirty="0">
              <a:solidFill>
                <a:srgbClr val="EEECE1"/>
              </a:solidFill>
              <a:latin typeface="Century Gothic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19453" y="2537386"/>
            <a:ext cx="23164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EEECE1"/>
                </a:solidFill>
                <a:latin typeface="Century Gothic"/>
                <a:cs typeface="Century Gothic"/>
              </a:rPr>
              <a:t>Line Sensitivity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517112" y="3467100"/>
            <a:ext cx="2316480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00" dirty="0" smtClean="0">
                <a:solidFill>
                  <a:srgbClr val="EEECE1"/>
                </a:solidFill>
                <a:latin typeface="Century Gothic"/>
                <a:cs typeface="Century Gothic"/>
              </a:rPr>
              <a:t>Survey Speed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49" y="2337780"/>
            <a:ext cx="3930649" cy="3354060"/>
          </a:xfrm>
          <a:prstGeom prst="rect">
            <a:avLst/>
          </a:prstGeom>
        </p:spPr>
      </p:pic>
      <p:sp>
        <p:nvSpPr>
          <p:cNvPr id="16" name="Rectangle 6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6266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Athena science in context</a:t>
            </a:r>
            <a:endParaRPr lang="en-US" dirty="0"/>
          </a:p>
        </p:txBody>
      </p:sp>
      <p:sp>
        <p:nvSpPr>
          <p:cNvPr id="17" name="TextBox 7"/>
          <p:cNvSpPr txBox="1">
            <a:spLocks noChangeArrowheads="1"/>
          </p:cNvSpPr>
          <p:nvPr/>
        </p:nvSpPr>
        <p:spPr bwMode="auto">
          <a:xfrm>
            <a:off x="1527026" y="5694045"/>
            <a:ext cx="606931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3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Athena</a:t>
            </a:r>
            <a:r>
              <a:rPr lang="es-E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GB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is</a:t>
            </a:r>
            <a:r>
              <a:rPr lang="es-ES" sz="13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s-E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cs typeface="Century Gothic"/>
              </a:rPr>
              <a:t>a crucial part of the suite of large observatories needed to reach the science objectives of astronomy in the coming decades </a:t>
            </a:r>
            <a:endParaRPr lang="en-US" sz="1300" dirty="0">
              <a:solidFill>
                <a:schemeClr val="tx1">
                  <a:lumMod val="50000"/>
                  <a:lumOff val="5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2" descr="O:\Work\Active Projects\Scorch_Space-PPT_NDA_300813\client\Slide24_New_BG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0" b="20675"/>
          <a:stretch/>
        </p:blipFill>
        <p:spPr bwMode="auto">
          <a:xfrm>
            <a:off x="-18787" y="1206500"/>
            <a:ext cx="9144003" cy="448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O:\Work\Active Projects\Scorch_Space-PPT_NDA_300813\client\Slide24_New_Sa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2" b="22778"/>
          <a:stretch/>
        </p:blipFill>
        <p:spPr bwMode="auto">
          <a:xfrm>
            <a:off x="-18787" y="1358900"/>
            <a:ext cx="9144003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1527026" y="1517585"/>
            <a:ext cx="225574" cy="15881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597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Athena</a:t>
            </a:r>
            <a:r>
              <a:rPr lang="en-GB" dirty="0"/>
              <a:t> </a:t>
            </a:r>
            <a:r>
              <a:rPr lang="en-GB" dirty="0" smtClean="0"/>
              <a:t>milestones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98780" y="1714500"/>
            <a:ext cx="5188495" cy="4344650"/>
          </a:xfrm>
        </p:spPr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 sz="1800" dirty="0" smtClean="0"/>
              <a:t>Oct 2013: </a:t>
            </a:r>
            <a:r>
              <a:rPr lang="en-US" sz="1800" dirty="0"/>
              <a:t>Senior Survey </a:t>
            </a:r>
            <a:r>
              <a:rPr lang="en-US" sz="1800" dirty="0" smtClean="0"/>
              <a:t>Committee and SPC recommend </a:t>
            </a:r>
            <a:r>
              <a:rPr lang="en-US" sz="1800" dirty="0"/>
              <a:t>“The Hot and Energetic Universe”</a:t>
            </a:r>
            <a:r>
              <a:rPr lang="en-US" sz="1800" dirty="0" smtClean="0"/>
              <a:t> them for L2 mission in 2028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Jan 2014: Call for mission proposals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Apr. 2014: Athena proposal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1" dirty="0" smtClean="0"/>
              <a:t>2015: Phase A started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b="1" dirty="0" smtClean="0"/>
              <a:t>2015-2018: Technology development phase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2019-20: Start implementation phase</a:t>
            </a:r>
          </a:p>
          <a:p>
            <a:pPr marL="285750" indent="-285750" algn="l">
              <a:buFont typeface="Arial"/>
              <a:buChar char="•"/>
            </a:pPr>
            <a:r>
              <a:rPr lang="en-US" sz="1800" dirty="0" smtClean="0"/>
              <a:t>2028 LAUNCH!</a:t>
            </a:r>
          </a:p>
          <a:p>
            <a:pPr marL="285750" indent="-285750" algn="l"/>
            <a:endParaRPr lang="en-US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675" y="1714500"/>
            <a:ext cx="2799525" cy="395605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28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57200" y="457788"/>
            <a:ext cx="8229600" cy="742297"/>
          </a:xfrm>
        </p:spPr>
        <p:txBody>
          <a:bodyPr/>
          <a:lstStyle/>
          <a:p>
            <a:r>
              <a:rPr lang="en-US" dirty="0" smtClean="0"/>
              <a:t>Study Team &amp; Community Organization</a:t>
            </a:r>
            <a:endParaRPr lang="en-US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07112" t="4422" r="-38058" b="33321"/>
          <a:stretch/>
        </p:blipFill>
        <p:spPr>
          <a:xfrm>
            <a:off x="-5575260" y="939800"/>
            <a:ext cx="15925720" cy="5335711"/>
          </a:xfrm>
        </p:spPr>
      </p:pic>
      <p:sp>
        <p:nvSpPr>
          <p:cNvPr id="4" name="Segnaposto contenuto 3"/>
          <p:cNvSpPr>
            <a:spLocks noGrp="1"/>
          </p:cNvSpPr>
          <p:nvPr>
            <p:ph idx="10"/>
          </p:nvPr>
        </p:nvSpPr>
        <p:spPr>
          <a:xfrm>
            <a:off x="2120860" y="861350"/>
            <a:ext cx="8229600" cy="307049"/>
          </a:xfrm>
        </p:spPr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www.cosmos.esa.int</a:t>
            </a:r>
            <a:r>
              <a:rPr lang="en-US" dirty="0"/>
              <a:t>/web/</a:t>
            </a:r>
            <a:r>
              <a:rPr lang="en-US" dirty="0" err="1"/>
              <a:t>athena</a:t>
            </a:r>
            <a:endParaRPr lang="en-US" dirty="0"/>
          </a:p>
        </p:txBody>
      </p:sp>
      <p:sp>
        <p:nvSpPr>
          <p:cNvPr id="5" name="Rectangle 6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/>
          <p:cNvSpPr/>
          <p:nvPr/>
        </p:nvSpPr>
        <p:spPr>
          <a:xfrm>
            <a:off x="1915519" y="6294045"/>
            <a:ext cx="3992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http://</a:t>
            </a:r>
            <a:r>
              <a:rPr lang="en-US" dirty="0" err="1">
                <a:solidFill>
                  <a:srgbClr val="FFFFFF"/>
                </a:solidFill>
              </a:rPr>
              <a:t>www.cosmos.esa.int</a:t>
            </a:r>
            <a:r>
              <a:rPr lang="en-US" dirty="0">
                <a:solidFill>
                  <a:srgbClr val="FFFFFF"/>
                </a:solidFill>
              </a:rPr>
              <a:t>/web/</a:t>
            </a:r>
            <a:r>
              <a:rPr lang="en-US" dirty="0" err="1">
                <a:solidFill>
                  <a:srgbClr val="FFFFFF"/>
                </a:solidFill>
              </a:rPr>
              <a:t>athena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38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01_v3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25525"/>
            <a:ext cx="9144000" cy="51435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/>
              <a:t>Science Theme motivating the </a:t>
            </a:r>
            <a:r>
              <a:rPr lang="en-GB" dirty="0" smtClean="0"/>
              <a:t>Athena mission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34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04_v1.mpe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275" y="2096840"/>
            <a:ext cx="3794373" cy="379437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Key questions for observational </a:t>
            </a:r>
            <a:br>
              <a:rPr lang="en-GB" smtClean="0"/>
            </a:br>
            <a:r>
              <a:rPr lang="en-GB" smtClean="0"/>
              <a:t>astrophysics in 2028</a:t>
            </a:r>
            <a:endParaRPr lang="en-GB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solidFill>
                  <a:srgbClr val="E4E4E4"/>
                </a:solidFill>
              </a:rPr>
              <a:t>1. How does ordinary matter assemble into the large scale structures we see today?</a:t>
            </a:r>
          </a:p>
          <a:p>
            <a:endParaRPr lang="en-US" dirty="0">
              <a:solidFill>
                <a:srgbClr val="E4E4E4"/>
              </a:solidFill>
            </a:endParaRPr>
          </a:p>
        </p:txBody>
      </p:sp>
      <p:pic>
        <p:nvPicPr>
          <p:cNvPr id="7" name="Picture 6" descr="cdfs_1Ms_ocean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826" y="2060834"/>
            <a:ext cx="3876136" cy="38761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558050" y="5562600"/>
            <a:ext cx="1824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E4E4E4"/>
                </a:solidFill>
                <a:latin typeface="Century Gothic"/>
                <a:cs typeface="Century Gothic"/>
              </a:rPr>
              <a:t>Athena Deep Field</a:t>
            </a:r>
            <a:endParaRPr lang="en-GB" sz="1400" dirty="0">
              <a:latin typeface="Century Gothic"/>
              <a:cs typeface="Century Gothic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34562" y="3068320"/>
            <a:ext cx="22097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E4E4E4"/>
                </a:solidFill>
                <a:latin typeface="Century Gothic"/>
                <a:cs typeface="Century Gothic"/>
              </a:rPr>
              <a:t>Extended X-ray sources</a:t>
            </a:r>
            <a:endParaRPr lang="en-GB" sz="1400" dirty="0">
              <a:latin typeface="Century Gothic"/>
              <a:cs typeface="Century Gothic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5473700" y="3505198"/>
            <a:ext cx="460864" cy="457201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6139183" y="2631440"/>
            <a:ext cx="548643" cy="32512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6275" y="5690749"/>
            <a:ext cx="17284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rgbClr val="EEECE1"/>
                </a:solidFill>
                <a:latin typeface="Century Gothic"/>
                <a:cs typeface="Century Gothic"/>
              </a:rPr>
              <a:t>Oppenheimer et al. 2009</a:t>
            </a:r>
            <a:endParaRPr lang="en-GB" sz="10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58050" y="6090858"/>
            <a:ext cx="40234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Pointecouteau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Reiprich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 et al., 2013 arXiv1306.2319</a:t>
            </a:r>
            <a:endParaRPr lang="en-US" sz="1200" dirty="0" smtClean="0">
              <a:solidFill>
                <a:srgbClr val="E4E4E4"/>
              </a:solidFill>
              <a:latin typeface="Century Gothic"/>
              <a:cs typeface="Century Gothic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49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436005" y="2144278"/>
            <a:ext cx="4518660" cy="3902869"/>
            <a:chOff x="4561840" y="2249208"/>
            <a:chExt cx="4518660" cy="3902869"/>
          </a:xfrm>
        </p:grpSpPr>
        <p:pic>
          <p:nvPicPr>
            <p:cNvPr id="27" name="Picture 26"/>
            <p:cNvPicPr>
              <a:picLocks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81"/>
            <a:stretch/>
          </p:blipFill>
          <p:spPr>
            <a:xfrm>
              <a:off x="4906645" y="2249208"/>
              <a:ext cx="4011475" cy="380047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5447343" y="2696492"/>
              <a:ext cx="3318197" cy="2823620"/>
              <a:chOff x="5454963" y="2704112"/>
              <a:chExt cx="3318197" cy="2823620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rot="5400000" flipH="1" flipV="1">
                <a:off x="6667414" y="3421985"/>
                <a:ext cx="2484294" cy="1727199"/>
              </a:xfrm>
              <a:prstGeom prst="line">
                <a:avLst/>
              </a:prstGeom>
              <a:ln w="57150" cap="flat" cmpd="sng" algn="ctr">
                <a:solidFill>
                  <a:srgbClr val="FF013D"/>
                </a:solidFill>
                <a:prstDash val="sysDash"/>
                <a:round/>
                <a:headEnd type="none" w="med" len="med"/>
                <a:tailEnd type="non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6514464" y="2704112"/>
                <a:ext cx="1509396" cy="2769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FF013D"/>
                    </a:solidFill>
                    <a:latin typeface="Century Gothic"/>
                    <a:cs typeface="Century Gothic"/>
                  </a:rPr>
                  <a:t>Pure gravitation</a:t>
                </a:r>
                <a:endParaRPr lang="en-GB" sz="1200" dirty="0">
                  <a:solidFill>
                    <a:srgbClr val="FF013D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7475643" y="2965572"/>
                <a:ext cx="860637" cy="432948"/>
              </a:xfrm>
              <a:prstGeom prst="straightConnector1">
                <a:avLst/>
              </a:prstGeom>
              <a:ln>
                <a:solidFill>
                  <a:srgbClr val="FF013D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5454963" y="3788339"/>
                <a:ext cx="1452884" cy="64633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 smtClean="0">
                    <a:solidFill>
                      <a:srgbClr val="03C1FF"/>
                    </a:solidFill>
                    <a:latin typeface="Century Gothic"/>
                    <a:cs typeface="Century Gothic"/>
                  </a:rPr>
                  <a:t>With AGN and supernova heating</a:t>
                </a:r>
                <a:endParaRPr lang="en-GB" sz="1200" dirty="0">
                  <a:solidFill>
                    <a:srgbClr val="03C1FF"/>
                  </a:solidFill>
                  <a:latin typeface="Century Gothic"/>
                  <a:cs typeface="Century Gothic"/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6547801" y="4285584"/>
                <a:ext cx="360046" cy="354488"/>
              </a:xfrm>
              <a:prstGeom prst="straightConnector1">
                <a:avLst/>
              </a:prstGeom>
              <a:ln>
                <a:solidFill>
                  <a:srgbClr val="03C1FF"/>
                </a:solidFill>
                <a:tailEnd type="triangle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TextBox 36"/>
            <p:cNvSpPr txBox="1"/>
            <p:nvPr/>
          </p:nvSpPr>
          <p:spPr>
            <a:xfrm>
              <a:off x="5236592" y="2618541"/>
              <a:ext cx="12510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2"/>
                  </a:solidFill>
                  <a:latin typeface="Century Gothic"/>
                  <a:cs typeface="Century Gothic"/>
                </a:rPr>
                <a:t>Entropy profile</a:t>
              </a:r>
              <a:endParaRPr lang="en-GB" sz="1200" dirty="0">
                <a:solidFill>
                  <a:schemeClr val="bg2"/>
                </a:solidFill>
                <a:latin typeface="Century Gothic"/>
                <a:cs typeface="Century Gothic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561840" y="2377662"/>
              <a:ext cx="4518660" cy="3774415"/>
              <a:chOff x="4561840" y="2377662"/>
              <a:chExt cx="4518660" cy="3774415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5697752" y="5905856"/>
                <a:ext cx="2591719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chemeClr val="bg2"/>
                    </a:solidFill>
                    <a:latin typeface="Century Gothic"/>
                    <a:cs typeface="Century Gothic"/>
                  </a:rPr>
                  <a:t>Radius (</a:t>
                </a:r>
                <a:r>
                  <a:rPr lang="en-GB" sz="1000" dirty="0" err="1" smtClean="0">
                    <a:solidFill>
                      <a:schemeClr val="bg2"/>
                    </a:solidFill>
                    <a:latin typeface="Century Gothic"/>
                    <a:cs typeface="Century Gothic"/>
                  </a:rPr>
                  <a:t>kpc</a:t>
                </a:r>
                <a:r>
                  <a:rPr lang="en-GB" sz="1000" dirty="0" smtClean="0">
                    <a:solidFill>
                      <a:schemeClr val="bg2"/>
                    </a:solidFill>
                    <a:latin typeface="Century Gothic"/>
                    <a:cs typeface="Century Gothic"/>
                  </a:rPr>
                  <a:t>)</a:t>
                </a:r>
                <a:endParaRPr lang="en-GB" sz="1000" dirty="0">
                  <a:solidFill>
                    <a:schemeClr val="bg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561840" y="2377662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4662830" y="4739862"/>
                <a:ext cx="4876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10436" y="5648638"/>
                <a:ext cx="3866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6732904" y="5648638"/>
                <a:ext cx="487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8491877" y="5648638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mtClean="0"/>
              <a:t>The formation and evolution of clusters </a:t>
            </a:r>
            <a:br>
              <a:rPr lang="en-US" smtClean="0"/>
            </a:br>
            <a:r>
              <a:rPr lang="en-US" smtClean="0"/>
              <a:t>and groups of galaxies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How and when was the energy contained in the hot intra-cluster medium generated?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mtClean="0"/>
              <a:t>How does ordinary matter assemble into the large-scale structures that we see today?</a:t>
            </a:r>
            <a:endParaRPr lang="en-US" dirty="0" smtClean="0"/>
          </a:p>
        </p:txBody>
      </p:sp>
      <p:pic>
        <p:nvPicPr>
          <p:cNvPr id="35" name="Image 6" descr="z1p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156" y="2136511"/>
            <a:ext cx="3680561" cy="368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3564367" y="2144279"/>
            <a:ext cx="56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z</a:t>
            </a:r>
            <a:r>
              <a:rPr lang="en-GB" dirty="0" smtClean="0">
                <a:solidFill>
                  <a:srgbClr val="EEECE1"/>
                </a:solidFill>
                <a:latin typeface="Century Gothic"/>
                <a:cs typeface="Century Gothic"/>
              </a:rPr>
              <a:t>=1</a:t>
            </a:r>
            <a:endParaRPr lang="en-GB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436005" y="2144278"/>
            <a:ext cx="4518660" cy="3902869"/>
            <a:chOff x="4561840" y="2249208"/>
            <a:chExt cx="4518660" cy="390286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87"/>
            <a:stretch/>
          </p:blipFill>
          <p:spPr>
            <a:xfrm>
              <a:off x="4910435" y="2249208"/>
              <a:ext cx="4000181" cy="3794673"/>
            </a:xfrm>
            <a:prstGeom prst="rect">
              <a:avLst/>
            </a:prstGeom>
          </p:spPr>
        </p:pic>
        <p:cxnSp>
          <p:nvCxnSpPr>
            <p:cNvPr id="45" name="Straight Connector 44"/>
            <p:cNvCxnSpPr/>
            <p:nvPr/>
          </p:nvCxnSpPr>
          <p:spPr>
            <a:xfrm rot="5400000" flipH="1" flipV="1">
              <a:off x="6809654" y="3427065"/>
              <a:ext cx="2484294" cy="1727199"/>
            </a:xfrm>
            <a:prstGeom prst="line">
              <a:avLst/>
            </a:prstGeom>
            <a:ln w="57150" cap="flat" cmpd="sng" algn="ctr">
              <a:solidFill>
                <a:srgbClr val="FF013D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5236592" y="2618541"/>
              <a:ext cx="125106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 smtClean="0">
                  <a:solidFill>
                    <a:schemeClr val="bg2"/>
                  </a:solidFill>
                  <a:latin typeface="Century Gothic"/>
                  <a:cs typeface="Century Gothic"/>
                </a:rPr>
                <a:t>Entropy profile</a:t>
              </a:r>
              <a:endParaRPr lang="en-GB" sz="1200" dirty="0">
                <a:solidFill>
                  <a:schemeClr val="bg2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32904" y="2709192"/>
              <a:ext cx="1509396" cy="27699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FF013D"/>
                  </a:solidFill>
                  <a:latin typeface="Century Gothic"/>
                  <a:cs typeface="Century Gothic"/>
                </a:rPr>
                <a:t>Pure gravitation</a:t>
              </a:r>
              <a:endParaRPr lang="en-GB" sz="1200" dirty="0">
                <a:solidFill>
                  <a:srgbClr val="FF013D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48" name="Straight Arrow Connector 47"/>
            <p:cNvCxnSpPr/>
            <p:nvPr/>
          </p:nvCxnSpPr>
          <p:spPr>
            <a:xfrm>
              <a:off x="7694083" y="2970652"/>
              <a:ext cx="860637" cy="432948"/>
            </a:xfrm>
            <a:prstGeom prst="straightConnector1">
              <a:avLst/>
            </a:prstGeom>
            <a:ln>
              <a:solidFill>
                <a:srgbClr val="FF013D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5528623" y="3823899"/>
              <a:ext cx="1452884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 smtClean="0">
                  <a:solidFill>
                    <a:srgbClr val="03C1FF"/>
                  </a:solidFill>
                  <a:latin typeface="Century Gothic"/>
                  <a:cs typeface="Century Gothic"/>
                </a:rPr>
                <a:t>With AGN and supernova heating</a:t>
              </a:r>
              <a:endParaRPr lang="en-GB" sz="1200" dirty="0">
                <a:solidFill>
                  <a:srgbClr val="03C1FF"/>
                </a:solidFill>
                <a:latin typeface="Century Gothic"/>
                <a:cs typeface="Century Gothic"/>
              </a:endParaRPr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6621461" y="4321144"/>
              <a:ext cx="360046" cy="354488"/>
            </a:xfrm>
            <a:prstGeom prst="straightConnector1">
              <a:avLst/>
            </a:prstGeom>
            <a:ln>
              <a:solidFill>
                <a:srgbClr val="03C1FF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4561840" y="2377662"/>
              <a:ext cx="4518660" cy="3774415"/>
              <a:chOff x="4561840" y="2377662"/>
              <a:chExt cx="4518660" cy="3774415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5697752" y="5905856"/>
                <a:ext cx="2591719" cy="246221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000" dirty="0" smtClean="0">
                    <a:solidFill>
                      <a:schemeClr val="bg2"/>
                    </a:solidFill>
                    <a:latin typeface="Century Gothic"/>
                    <a:cs typeface="Century Gothic"/>
                  </a:rPr>
                  <a:t>Radius (</a:t>
                </a:r>
                <a:r>
                  <a:rPr lang="en-GB" sz="1000" dirty="0" err="1" smtClean="0">
                    <a:solidFill>
                      <a:schemeClr val="bg2"/>
                    </a:solidFill>
                    <a:latin typeface="Century Gothic"/>
                    <a:cs typeface="Century Gothic"/>
                  </a:rPr>
                  <a:t>kpc</a:t>
                </a:r>
                <a:r>
                  <a:rPr lang="en-GB" sz="1000" dirty="0" smtClean="0">
                    <a:solidFill>
                      <a:schemeClr val="bg2"/>
                    </a:solidFill>
                    <a:latin typeface="Century Gothic"/>
                    <a:cs typeface="Century Gothic"/>
                  </a:rPr>
                  <a:t>)</a:t>
                </a:r>
                <a:endParaRPr lang="en-GB" sz="1000" dirty="0">
                  <a:solidFill>
                    <a:schemeClr val="bg2"/>
                  </a:solidFill>
                  <a:latin typeface="Century Gothic"/>
                  <a:cs typeface="Century Gothic"/>
                </a:endParaRPr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4561840" y="2377662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4662830" y="4739862"/>
                <a:ext cx="48763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4910436" y="5648638"/>
                <a:ext cx="38664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6732904" y="5648638"/>
                <a:ext cx="4876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491877" y="5648638"/>
                <a:ext cx="5886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en-GB" sz="1400" dirty="0" smtClean="0">
                    <a:solidFill>
                      <a:schemeClr val="bg1"/>
                    </a:solidFill>
                    <a:latin typeface="Century Gothic" pitchFamily="34" charset="0"/>
                  </a:rPr>
                  <a:t>1000</a:t>
                </a:r>
                <a:endParaRPr lang="en-GB" sz="1400" dirty="0">
                  <a:solidFill>
                    <a:schemeClr val="bg1"/>
                  </a:solidFill>
                  <a:latin typeface="Century Gothic" pitchFamily="34" charset="0"/>
                </a:endParaRPr>
              </a:p>
            </p:txBody>
          </p:sp>
        </p:grpSp>
      </p:grpSp>
      <p:pic>
        <p:nvPicPr>
          <p:cNvPr id="52" name="Image 113" descr="z2p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156" y="2136511"/>
            <a:ext cx="3676970" cy="3680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Box 52"/>
          <p:cNvSpPr txBox="1"/>
          <p:nvPr/>
        </p:nvSpPr>
        <p:spPr>
          <a:xfrm>
            <a:off x="3560776" y="2144279"/>
            <a:ext cx="563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z</a:t>
            </a:r>
            <a:r>
              <a:rPr lang="en-GB" dirty="0" smtClean="0">
                <a:solidFill>
                  <a:srgbClr val="EEECE1"/>
                </a:solidFill>
                <a:latin typeface="Century Gothic"/>
                <a:cs typeface="Century Gothic"/>
              </a:rPr>
              <a:t>=2</a:t>
            </a:r>
            <a:endParaRPr lang="en-GB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3730639" y="3673278"/>
            <a:ext cx="1612712" cy="276999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dirty="0" smtClean="0">
                <a:solidFill>
                  <a:schemeClr val="bg2"/>
                </a:solidFill>
                <a:latin typeface="Century Gothic"/>
                <a:cs typeface="Century Gothic"/>
              </a:rPr>
              <a:t>Entropy</a:t>
            </a:r>
            <a:endParaRPr lang="en-GB" sz="1200" dirty="0">
              <a:solidFill>
                <a:schemeClr val="bg2"/>
              </a:solidFill>
              <a:latin typeface="Century Gothic"/>
              <a:cs typeface="Century Gothic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57200" y="5493149"/>
            <a:ext cx="17716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E4E4E4"/>
                </a:solidFill>
                <a:latin typeface="Century Gothic"/>
                <a:cs typeface="Century Gothic"/>
              </a:rPr>
              <a:t>Athena Simulation</a:t>
            </a:r>
            <a:endParaRPr lang="en-GB" sz="1400" dirty="0">
              <a:latin typeface="Century Gothic"/>
              <a:cs typeface="Century Gothic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800600" y="1981200"/>
            <a:ext cx="402348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Pointecouteau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, </a:t>
            </a:r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Reiprich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 et al., 2013 arXiv1306.2319</a:t>
            </a:r>
            <a:endParaRPr lang="en-US" sz="1200" dirty="0" smtClean="0">
              <a:solidFill>
                <a:srgbClr val="E4E4E4"/>
              </a:solidFill>
              <a:latin typeface="Century Gothic"/>
              <a:cs typeface="Century Gothic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387600" y="3302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28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th-plus_A179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916" y="2456925"/>
            <a:ext cx="4464498" cy="3401522"/>
          </a:xfrm>
          <a:prstGeom prst="rect">
            <a:avLst/>
          </a:prstGeom>
        </p:spPr>
      </p:pic>
      <p:pic>
        <p:nvPicPr>
          <p:cNvPr id="9" name="Picture 8" descr="PPT_Test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38199" r="50272" b="13429"/>
          <a:stretch/>
        </p:blipFill>
        <p:spPr>
          <a:xfrm>
            <a:off x="1632019" y="2302593"/>
            <a:ext cx="4527115" cy="3672000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The chemical evolution of hot baryons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When and how were the largest baryon reservoirs in galaxy </a:t>
            </a:r>
            <a:br>
              <a:rPr lang="en-US" dirty="0" smtClean="0"/>
            </a:br>
            <a:r>
              <a:rPr lang="en-US" dirty="0" smtClean="0"/>
              <a:t>clusters chemically enriched?</a:t>
            </a:r>
          </a:p>
          <a:p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mtClean="0"/>
              <a:t>How does ordinary matter assemble into the large-scale structures that we see today?</a:t>
            </a:r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157" y="2605766"/>
            <a:ext cx="4228577" cy="304457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33882" y="5763046"/>
            <a:ext cx="3252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Ettori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, Pratt, et al., 2013 arXiv1306.2322</a:t>
            </a:r>
          </a:p>
          <a:p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1368" y="3352800"/>
            <a:ext cx="1018227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z</a:t>
            </a:r>
            <a:r>
              <a:rPr lang="en-GB" sz="1300" dirty="0" smtClean="0">
                <a:solidFill>
                  <a:srgbClr val="EEECE1"/>
                </a:solidFill>
                <a:latin typeface="Century Gothic"/>
                <a:cs typeface="Century Gothic"/>
              </a:rPr>
              <a:t>=2 cluster</a:t>
            </a:r>
            <a:endParaRPr lang="en-GB" sz="13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119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0.31059 -0.1428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21" y="-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671E-8 3.17056E-7 L -0.10281 3.17056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671E-8 3.17056E-7 L -0.10281 3.17056E-7 " pathEditMode="relative" rAng="0" ptsTypes="AA">
                                      <p:cBhvr>
                                        <p:cTn id="25" dur="5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9"/>
          <a:stretch/>
        </p:blipFill>
        <p:spPr>
          <a:xfrm>
            <a:off x="2813910" y="2668662"/>
            <a:ext cx="3679112" cy="3110042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The Warm-Hot intergalactic medium (WHIM)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Where are the missing baryons in the local </a:t>
            </a:r>
            <a:r>
              <a:rPr lang="en-GB" dirty="0" smtClean="0"/>
              <a:t>Universe? </a:t>
            </a:r>
            <a:r>
              <a:rPr lang="en-GB" dirty="0"/>
              <a:t>What is the underlying mechanism determining the distribution of the hot phase of the cosmic web?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mtClean="0"/>
              <a:t>How does ordinary matter assemble into the large-scale structures that we see today?</a:t>
            </a:r>
            <a:endParaRPr lang="en-US" dirty="0" smtClean="0"/>
          </a:p>
        </p:txBody>
      </p:sp>
      <p:pic>
        <p:nvPicPr>
          <p:cNvPr id="10" name="Image 1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156" y="2700302"/>
            <a:ext cx="4296688" cy="303295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63056" y="5786036"/>
            <a:ext cx="39263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 smtClean="0">
                <a:solidFill>
                  <a:srgbClr val="EEECE1"/>
                </a:solidFill>
                <a:latin typeface="Century Gothic"/>
                <a:cs typeface="Century Gothic"/>
              </a:rPr>
              <a:t>Kaastra</a:t>
            </a:r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, Finoguenov et al., 2013 arXiv1306.2324</a:t>
            </a:r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14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28143 -0.1157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3" y="-57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3671E-8 3.17056E-7 L -0.10281 3.17056E-7 " pathEditMode="relative" rAng="0" ptsTypes="AA">
                                      <p:cBhvr>
                                        <p:cTn id="14" dur="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mtClean="0"/>
              <a:t>Key questions for observational </a:t>
            </a:r>
            <a:br>
              <a:rPr lang="en-GB" smtClean="0"/>
            </a:br>
            <a:r>
              <a:rPr lang="en-GB" smtClean="0"/>
              <a:t>astrophysics in 2028</a:t>
            </a:r>
            <a:endParaRPr lang="en-GB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How does ordinary matter assemble into the large scale structures we see today?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Content Placeholder 4"/>
          <p:cNvSpPr txBox="1">
            <a:spLocks/>
          </p:cNvSpPr>
          <p:nvPr/>
        </p:nvSpPr>
        <p:spPr>
          <a:xfrm>
            <a:off x="718800" y="2256000"/>
            <a:ext cx="8229600" cy="3678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1pPr>
            <a:lvl2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2pPr>
            <a:lvl3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3pPr>
            <a:lvl4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4pPr>
            <a:lvl5pPr marL="0" indent="0" algn="ctr" defTabSz="457200" rtl="0" eaLnBrk="1" latinLnBrk="0" hangingPunct="1">
              <a:spcBef>
                <a:spcPts val="0"/>
              </a:spcBef>
              <a:spcAft>
                <a:spcPts val="600"/>
              </a:spcAft>
              <a:buFont typeface="Arial"/>
              <a:buNone/>
              <a:defRPr sz="1500" kern="1200">
                <a:solidFill>
                  <a:schemeClr val="tx1">
                    <a:lumMod val="50000"/>
                    <a:lumOff val="50000"/>
                  </a:schemeClr>
                </a:solidFill>
                <a:latin typeface="Century Gothic"/>
                <a:ea typeface="+mn-ea"/>
                <a:cs typeface="Century Gothic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 smtClean="0">
                <a:solidFill>
                  <a:srgbClr val="E4E4E4"/>
                </a:solidFill>
              </a:rPr>
              <a:t>2. How do black holes grow and shape the Universe? </a:t>
            </a:r>
          </a:p>
        </p:txBody>
      </p:sp>
      <p:pic>
        <p:nvPicPr>
          <p:cNvPr id="19" name="Picture 18" descr="cdfs_1Ms_oc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55624"/>
            <a:ext cx="3876136" cy="387613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80274" y="6157390"/>
            <a:ext cx="1824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E4E4E4"/>
                </a:solidFill>
                <a:latin typeface="Century Gothic"/>
                <a:cs typeface="Century Gothic"/>
              </a:rPr>
              <a:t>Athena Deep Field</a:t>
            </a:r>
            <a:endParaRPr lang="en-GB" sz="1400" dirty="0">
              <a:latin typeface="Century Gothic"/>
              <a:cs typeface="Century Gothic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0936" y="3663110"/>
            <a:ext cx="22097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E4E4E4"/>
                </a:solidFill>
                <a:latin typeface="Century Gothic"/>
                <a:cs typeface="Century Gothic"/>
              </a:rPr>
              <a:t>Extended X-ray sources</a:t>
            </a:r>
            <a:endParaRPr lang="en-GB" sz="1400" dirty="0">
              <a:latin typeface="Century Gothic"/>
              <a:cs typeface="Century Gothic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rot="10800000" flipV="1">
            <a:off x="1420074" y="4099988"/>
            <a:ext cx="460864" cy="457201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rot="5400000" flipH="1" flipV="1">
            <a:off x="2085557" y="3226230"/>
            <a:ext cx="548643" cy="325124"/>
          </a:xfrm>
          <a:prstGeom prst="straightConnector1">
            <a:avLst/>
          </a:prstGeom>
          <a:ln>
            <a:solidFill>
              <a:schemeClr val="bg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991250" y="3663114"/>
            <a:ext cx="18238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E4E4E4"/>
                </a:solidFill>
                <a:latin typeface="Century Gothic"/>
                <a:cs typeface="Century Gothic"/>
              </a:rPr>
              <a:t>X-ray point sources</a:t>
            </a:r>
            <a:endParaRPr lang="en-GB" sz="1400" dirty="0">
              <a:latin typeface="Century Gothic"/>
              <a:cs typeface="Century Gothic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5400000">
            <a:off x="2026120" y="4154570"/>
            <a:ext cx="601110" cy="233750"/>
          </a:xfrm>
          <a:prstGeom prst="straightConnector1">
            <a:avLst/>
          </a:prstGeom>
          <a:ln>
            <a:solidFill>
              <a:srgbClr val="EEEC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2595949" y="3374614"/>
            <a:ext cx="680651" cy="288500"/>
          </a:xfrm>
          <a:prstGeom prst="straightConnector1">
            <a:avLst/>
          </a:prstGeom>
          <a:ln>
            <a:solidFill>
              <a:srgbClr val="EEECE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336" y="2655624"/>
            <a:ext cx="3893848" cy="389384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496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  <p:bldP spid="21" grpId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Cosmic feedback: </a:t>
            </a:r>
            <a:br>
              <a:rPr lang="en-US" smtClean="0"/>
            </a:br>
            <a:r>
              <a:rPr lang="en-US" smtClean="0"/>
              <a:t>the origin of black hole winds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do black holes launch winds and outflows</a:t>
            </a:r>
            <a:r>
              <a:rPr lang="en-US" dirty="0"/>
              <a:t>?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How much energy do they carry out to larger scales?</a:t>
            </a:r>
          </a:p>
          <a:p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US" smtClean="0"/>
              <a:t>How do black holes grow and shape the Universe?</a:t>
            </a:r>
            <a:endParaRPr lang="en-US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7" r="9554"/>
          <a:stretch/>
        </p:blipFill>
        <p:spPr>
          <a:xfrm>
            <a:off x="4287652" y="2499509"/>
            <a:ext cx="4417681" cy="33597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194300" y="5763046"/>
            <a:ext cx="3492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Cappi, Done et al., 2013 arXiv1306.2330</a:t>
            </a:r>
          </a:p>
          <a:p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Dovciak, Matt et al., 2013 arXiv1306.2331</a:t>
            </a:r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pic>
        <p:nvPicPr>
          <p:cNvPr id="8" name="Slide 10_1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1288" y="2499509"/>
            <a:ext cx="3696363" cy="284719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902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3" y="2015313"/>
            <a:ext cx="6310674" cy="421610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63" y="2015313"/>
            <a:ext cx="6310674" cy="4216104"/>
          </a:xfrm>
          <a:prstGeom prst="rect">
            <a:avLst/>
          </a:prstGeom>
        </p:spPr>
      </p:pic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mtClean="0"/>
              <a:t>Black hole growth in the early Universe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What was the growth history of black holes in the epoch of reionization?</a:t>
            </a:r>
          </a:p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r>
              <a:rPr lang="en-GB" smtClean="0"/>
              <a:t>How do black holes grow and shape the Universe?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165100" y="5954418"/>
            <a:ext cx="3149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rgbClr val="EEECE1"/>
                </a:solidFill>
                <a:latin typeface="Century Gothic"/>
                <a:cs typeface="Century Gothic"/>
              </a:rPr>
              <a:t>Aird, Comastri et al. 2013 arXiv1306.2325</a:t>
            </a:r>
            <a:endParaRPr lang="en-GB" sz="1200" dirty="0">
              <a:solidFill>
                <a:srgbClr val="EEECE1"/>
              </a:solidFill>
              <a:latin typeface="Century Gothic"/>
              <a:cs typeface="Century Gothic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87600" y="317500"/>
            <a:ext cx="254000" cy="2667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8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db9e3ca4c47ef4c15ae529685eae74a51cdc8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10837</TotalTime>
  <Words>693</Words>
  <Application>Microsoft Macintosh PowerPoint</Application>
  <PresentationFormat>Presentazione su schermo (4:3)</PresentationFormat>
  <Paragraphs>115</Paragraphs>
  <Slides>17</Slides>
  <Notes>5</Notes>
  <HiddenSlides>0</HiddenSlides>
  <MMClips>6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17</vt:i4>
      </vt:variant>
    </vt:vector>
  </HeadingPairs>
  <TitlesOfParts>
    <vt:vector size="18" baseType="lpstr">
      <vt:lpstr>Office Theme</vt:lpstr>
      <vt:lpstr>Presentazione di PowerPoint</vt:lpstr>
      <vt:lpstr>Presentazione di PowerPoint</vt:lpstr>
      <vt:lpstr>Key questions for observational  astrophysics in 2028</vt:lpstr>
      <vt:lpstr>The formation and evolution of clusters  and groups of galaxies </vt:lpstr>
      <vt:lpstr>The chemical evolution of hot baryons</vt:lpstr>
      <vt:lpstr>The Warm-Hot intergalactic medium (WHIM)</vt:lpstr>
      <vt:lpstr>Key questions for observational  astrophysics in 2028</vt:lpstr>
      <vt:lpstr>Cosmic feedback:  the origin of black hole winds </vt:lpstr>
      <vt:lpstr>Black hole growth in the early Universe</vt:lpstr>
      <vt:lpstr>The first stars, the first BH, the first metals</vt:lpstr>
      <vt:lpstr>Presentazione di PowerPoint</vt:lpstr>
      <vt:lpstr>The first stars and black holes</vt:lpstr>
      <vt:lpstr>The Athena Observatory</vt:lpstr>
      <vt:lpstr>The first Deep Universe X-ray Observatory</vt:lpstr>
      <vt:lpstr>Athena science in context</vt:lpstr>
      <vt:lpstr>Athena milestones</vt:lpstr>
      <vt:lpstr>Study Team &amp; Community Organization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</dc:creator>
  <cp:lastModifiedBy>Luigi Piro</cp:lastModifiedBy>
  <cp:revision>253</cp:revision>
  <dcterms:created xsi:type="dcterms:W3CDTF">2014-05-01T08:30:58Z</dcterms:created>
  <dcterms:modified xsi:type="dcterms:W3CDTF">2015-09-25T08:37:42Z</dcterms:modified>
</cp:coreProperties>
</file>