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.xml" ContentType="application/vnd.openxmlformats-officedocument.presentationml.notesSlide+xml"/>
  <Override PartName="/ppt/embeddings/oleObject18.bin" ContentType="application/vnd.openxmlformats-officedocument.oleObject"/>
  <Override PartName="/ppt/notesSlides/notesSlide5.xml" ContentType="application/vnd.openxmlformats-officedocument.presentationml.notesSlide+xml"/>
  <Override PartName="/ppt/embeddings/oleObject19.bin" ContentType="application/vnd.openxmlformats-officedocument.oleObject"/>
  <Override PartName="/ppt/notesSlides/notesSlide6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7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8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30" r:id="rId2"/>
    <p:sldId id="329" r:id="rId3"/>
    <p:sldId id="389" r:id="rId4"/>
    <p:sldId id="388" r:id="rId5"/>
    <p:sldId id="333" r:id="rId6"/>
    <p:sldId id="396" r:id="rId7"/>
    <p:sldId id="418" r:id="rId8"/>
    <p:sldId id="335" r:id="rId9"/>
    <p:sldId id="405" r:id="rId10"/>
    <p:sldId id="427" r:id="rId11"/>
    <p:sldId id="265" r:id="rId12"/>
    <p:sldId id="337" r:id="rId13"/>
    <p:sldId id="399" r:id="rId14"/>
    <p:sldId id="272" r:id="rId15"/>
    <p:sldId id="338" r:id="rId16"/>
    <p:sldId id="430" r:id="rId17"/>
    <p:sldId id="426" r:id="rId18"/>
    <p:sldId id="450" r:id="rId19"/>
    <p:sldId id="451" r:id="rId20"/>
    <p:sldId id="452" r:id="rId21"/>
    <p:sldId id="453" r:id="rId22"/>
    <p:sldId id="432" r:id="rId23"/>
    <p:sldId id="465" r:id="rId24"/>
    <p:sldId id="456" r:id="rId25"/>
    <p:sldId id="442" r:id="rId26"/>
    <p:sldId id="434" r:id="rId27"/>
    <p:sldId id="435" r:id="rId28"/>
    <p:sldId id="436" r:id="rId29"/>
    <p:sldId id="437" r:id="rId30"/>
    <p:sldId id="438" r:id="rId31"/>
    <p:sldId id="460" r:id="rId32"/>
    <p:sldId id="461" r:id="rId33"/>
    <p:sldId id="462" r:id="rId34"/>
    <p:sldId id="463" r:id="rId35"/>
    <p:sldId id="464" r:id="rId36"/>
    <p:sldId id="443" r:id="rId37"/>
    <p:sldId id="441" r:id="rId38"/>
    <p:sldId id="457" r:id="rId39"/>
    <p:sldId id="458" r:id="rId40"/>
    <p:sldId id="447" r:id="rId41"/>
    <p:sldId id="448" r:id="rId42"/>
    <p:sldId id="449" r:id="rId43"/>
    <p:sldId id="455" r:id="rId44"/>
    <p:sldId id="381" r:id="rId45"/>
    <p:sldId id="383" r:id="rId46"/>
    <p:sldId id="412" r:id="rId47"/>
    <p:sldId id="410" r:id="rId48"/>
    <p:sldId id="428" r:id="rId49"/>
    <p:sldId id="429" r:id="rId50"/>
    <p:sldId id="394" r:id="rId51"/>
    <p:sldId id="263" r:id="rId52"/>
    <p:sldId id="4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Relationship Id="rId2" Type="http://schemas.openxmlformats.org/officeDocument/2006/relationships/image" Target="../media/image87.emf"/><Relationship Id="rId3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Relationship Id="rId2" Type="http://schemas.openxmlformats.org/officeDocument/2006/relationships/image" Target="../media/image114.emf"/><Relationship Id="rId3" Type="http://schemas.openxmlformats.org/officeDocument/2006/relationships/image" Target="../media/image1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3DCBC-9FC6-2B4C-8AEE-7DFA7CB44C8E}" type="datetimeFigureOut">
              <a:rPr lang="it-IT" smtClean="0"/>
              <a:t>22/09/15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7AAF9-97BC-944A-BBFD-55A2E27CBC4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58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03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01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60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Electron paramagnetic resonance (EPR) or electron spin resonance (ESR) spectroscopy is a technique for studying materials. The basic concept of </a:t>
            </a:r>
            <a:r>
              <a:rPr lang="en-GB" dirty="0" err="1" smtClean="0"/>
              <a:t>epr</a:t>
            </a:r>
            <a:r>
              <a:rPr lang="en-GB" dirty="0" smtClean="0"/>
              <a:t> are the same of NMR. </a:t>
            </a:r>
          </a:p>
          <a:p>
            <a:r>
              <a:rPr lang="en-GB" dirty="0" smtClean="0"/>
              <a:t> We</a:t>
            </a:r>
            <a:r>
              <a:rPr lang="en-GB" baseline="0" dirty="0" smtClean="0"/>
              <a:t> considered magnetized sample by a static magnetic field B_0 along the z direction and a stationary </a:t>
            </a:r>
            <a:r>
              <a:rPr lang="en-GB" baseline="0" dirty="0" err="1" smtClean="0"/>
              <a:t>rf</a:t>
            </a:r>
            <a:r>
              <a:rPr lang="en-GB" baseline="0" dirty="0" smtClean="0"/>
              <a:t> field applied in the plane perpendicular to z.</a:t>
            </a:r>
          </a:p>
          <a:p>
            <a:r>
              <a:rPr lang="en-GB" baseline="0" dirty="0" smtClean="0"/>
              <a:t>We test   3 different experimental configuration for the sample : in free space, in a </a:t>
            </a:r>
            <a:r>
              <a:rPr lang="en-GB" baseline="0" dirty="0" err="1" smtClean="0"/>
              <a:t>rf</a:t>
            </a:r>
            <a:r>
              <a:rPr lang="en-GB" baseline="0" dirty="0" smtClean="0"/>
              <a:t> cavity and in a waveguide. </a:t>
            </a:r>
          </a:p>
          <a:p>
            <a:r>
              <a:rPr lang="en-GB" baseline="0" dirty="0" smtClean="0"/>
              <a:t>The configuration in free space and </a:t>
            </a:r>
            <a:r>
              <a:rPr lang="en-GB" baseline="0" dirty="0" err="1" smtClean="0"/>
              <a:t>rf</a:t>
            </a:r>
            <a:r>
              <a:rPr lang="en-GB" baseline="0" dirty="0" smtClean="0"/>
              <a:t> cavity are ruled out by radiation damping and thermal noise respectively 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99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87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61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44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4C0B4-AD5C-0049-B5E2-14E50AF139E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90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5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8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4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2" y="0"/>
            <a:ext cx="9133638" cy="748330"/>
          </a:xfrm>
          <a:prstGeom prst="rect">
            <a:avLst/>
          </a:prstGeom>
          <a:solidFill>
            <a:srgbClr val="8EB4E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FBC6-37AD-564E-834D-E75C0200861E}" type="datetimeFigureOut">
              <a:t>22/09/15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9AD27-1830-8848-A63E-F582DC34A88D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3.emf"/><Relationship Id="rId7" Type="http://schemas.openxmlformats.org/officeDocument/2006/relationships/image" Target="../media/image34.jpg"/><Relationship Id="rId8" Type="http://schemas.openxmlformats.org/officeDocument/2006/relationships/image" Target="../media/image35.jp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oleObject" Target="../embeddings/oleObject17.bin"/><Relationship Id="rId21" Type="http://schemas.openxmlformats.org/officeDocument/2006/relationships/image" Target="../media/image53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48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50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51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5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8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5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62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63.emf"/><Relationship Id="rId16" Type="http://schemas.openxmlformats.org/officeDocument/2006/relationships/oleObject" Target="../embeddings/oleObject25.bin"/><Relationship Id="rId17" Type="http://schemas.openxmlformats.org/officeDocument/2006/relationships/image" Target="../media/image6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5.png"/><Relationship Id="rId5" Type="http://schemas.openxmlformats.org/officeDocument/2006/relationships/image" Target="../media/image6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9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60.emf"/><Relationship Id="rId10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69.pn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6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7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oleObject" Target="../embeddings/oleObject30.bin"/><Relationship Id="rId7" Type="http://schemas.openxmlformats.org/officeDocument/2006/relationships/image" Target="../media/image86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87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8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eg"/><Relationship Id="rId3" Type="http://schemas.openxmlformats.org/officeDocument/2006/relationships/image" Target="../media/image9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94.emf"/><Relationship Id="rId6" Type="http://schemas.openxmlformats.org/officeDocument/2006/relationships/image" Target="../media/image96.jpg"/><Relationship Id="rId7" Type="http://schemas.openxmlformats.org/officeDocument/2006/relationships/image" Target="../media/image97.jp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9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Relationship Id="rId3" Type="http://schemas.openxmlformats.org/officeDocument/2006/relationships/image" Target="../media/image10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4" Type="http://schemas.openxmlformats.org/officeDocument/2006/relationships/oleObject" Target="../embeddings/oleObject34.bin"/><Relationship Id="rId5" Type="http://schemas.openxmlformats.org/officeDocument/2006/relationships/image" Target="../media/image10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Relationship Id="rId3" Type="http://schemas.openxmlformats.org/officeDocument/2006/relationships/image" Target="../media/image10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4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16.jpg"/><Relationship Id="rId6" Type="http://schemas.openxmlformats.org/officeDocument/2006/relationships/oleObject" Target="../embeddings/oleObject35.bin"/><Relationship Id="rId7" Type="http://schemas.openxmlformats.org/officeDocument/2006/relationships/image" Target="../media/image113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114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11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601" y="1367530"/>
            <a:ext cx="7772400" cy="274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Cosmological </a:t>
            </a:r>
            <a:r>
              <a:rPr lang="en-US" dirty="0" err="1" smtClean="0"/>
              <a:t>Axion</a:t>
            </a:r>
            <a:r>
              <a:rPr lang="en-US" dirty="0" smtClean="0"/>
              <a:t> Search: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A Brief </a:t>
            </a:r>
            <a:r>
              <a:rPr lang="en-US" dirty="0" smtClean="0"/>
              <a:t>and Partial Introduction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003" y="4114121"/>
            <a:ext cx="7159815" cy="2007203"/>
          </a:xfrm>
        </p:spPr>
        <p:txBody>
          <a:bodyPr/>
          <a:lstStyle/>
          <a:p>
            <a:r>
              <a:rPr lang="en-US" b="1" dirty="0" smtClean="0"/>
              <a:t>Giovanni Carugno</a:t>
            </a:r>
            <a:endParaRPr lang="en-US" b="1" dirty="0"/>
          </a:p>
          <a:p>
            <a:r>
              <a:rPr lang="en-US" dirty="0" smtClean="0"/>
              <a:t> </a:t>
            </a:r>
            <a:r>
              <a:rPr lang="en-US" dirty="0" err="1" smtClean="0"/>
              <a:t>Dipartimento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 smtClean="0"/>
              <a:t> &amp; INFN Padova</a:t>
            </a:r>
            <a:endParaRPr lang="en-US" dirty="0"/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3710" y="376360"/>
            <a:ext cx="433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3366FF"/>
                </a:solidFill>
              </a:rPr>
              <a:t>SIF ROMA SETTEMBRE 2015</a:t>
            </a:r>
            <a:endParaRPr lang="it-IT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Galactic </a:t>
            </a:r>
            <a:r>
              <a:rPr lang="en-US" dirty="0" err="1"/>
              <a:t>A</a:t>
            </a:r>
            <a:r>
              <a:rPr lang="en-US" dirty="0" err="1" smtClean="0"/>
              <a:t>xions</a:t>
            </a:r>
            <a:endParaRPr lang="en-US" dirty="0"/>
          </a:p>
        </p:txBody>
      </p:sp>
      <p:pic>
        <p:nvPicPr>
          <p:cNvPr id="4" name="Picture 3" descr="Screen shot 2014-07-21 at 4.52.04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860"/>
            <a:ext cx="9144000" cy="3179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48330"/>
            <a:ext cx="313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With the following hypothesis: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68449"/>
              </p:ext>
            </p:extLst>
          </p:nvPr>
        </p:nvGraphicFramePr>
        <p:xfrm>
          <a:off x="961828" y="4446478"/>
          <a:ext cx="21717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1117600" imgH="482600" progId="Equation.3">
                  <p:embed/>
                </p:oleObj>
              </mc:Choice>
              <mc:Fallback>
                <p:oleObj name="Equation" r:id="rId4" imgW="111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828" y="4446478"/>
                        <a:ext cx="2171700" cy="9382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4-07-21 at 4.57.21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02" y="5837373"/>
            <a:ext cx="4597400" cy="889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3341652" y="4747246"/>
            <a:ext cx="1259626" cy="4580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329988" y="5384691"/>
            <a:ext cx="343534" cy="3619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274" y="4445435"/>
            <a:ext cx="3624941" cy="9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Does the axion exist?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87413"/>
            <a:ext cx="9133638" cy="5337987"/>
          </a:xfrm>
        </p:spPr>
        <p:txBody>
          <a:bodyPr>
            <a:normAutofit/>
          </a:bodyPr>
          <a:lstStyle/>
          <a:p>
            <a:r>
              <a:rPr lang="en-US" sz="2400" dirty="0"/>
              <a:t>While the standard </a:t>
            </a:r>
            <a:r>
              <a:rPr lang="en-US" sz="2400" dirty="0" err="1"/>
              <a:t>Peccei</a:t>
            </a:r>
            <a:r>
              <a:rPr lang="en-US" sz="2400" dirty="0"/>
              <a:t> Quinn Weinberg </a:t>
            </a:r>
            <a:r>
              <a:rPr lang="en-US" sz="2400" dirty="0" err="1"/>
              <a:t>Wilczeck</a:t>
            </a:r>
            <a:r>
              <a:rPr lang="en-US" sz="2400" dirty="0"/>
              <a:t> (PQWW) </a:t>
            </a:r>
            <a:r>
              <a:rPr lang="en-US" sz="2400" dirty="0" err="1"/>
              <a:t>axion</a:t>
            </a:r>
            <a:r>
              <a:rPr lang="en-US" sz="2400" dirty="0"/>
              <a:t> was soon ruled </a:t>
            </a:r>
            <a:r>
              <a:rPr lang="en-US" sz="2400" dirty="0" smtClean="0"/>
              <a:t>out ( Electro Weak Scale F = 250 </a:t>
            </a:r>
            <a:r>
              <a:rPr lang="en-US" sz="2400" dirty="0" err="1" smtClean="0"/>
              <a:t>GeV</a:t>
            </a:r>
            <a:r>
              <a:rPr lang="en-US" sz="2400" dirty="0" smtClean="0"/>
              <a:t> ), </a:t>
            </a:r>
            <a:r>
              <a:rPr lang="en-US" sz="2400" dirty="0"/>
              <a:t>the other </a:t>
            </a:r>
            <a:r>
              <a:rPr lang="en-US" sz="2400" b="1" dirty="0" err="1"/>
              <a:t>axion</a:t>
            </a:r>
            <a:r>
              <a:rPr lang="en-US" sz="2400" b="1" dirty="0"/>
              <a:t> (DFSZ, KSVZ) continues to evade all current experimental limits</a:t>
            </a:r>
          </a:p>
          <a:p>
            <a:r>
              <a:rPr lang="en-US" sz="2400" dirty="0"/>
              <a:t>A reduced window of possibilities is actually left for discovery</a:t>
            </a:r>
          </a:p>
        </p:txBody>
      </p:sp>
      <p:pic>
        <p:nvPicPr>
          <p:cNvPr id="4" name="Picture 3" descr="Screen shot 2014-07-01 at 5.31.5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4" y="2458493"/>
            <a:ext cx="6513894" cy="4285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2603" y="2659191"/>
            <a:ext cx="15220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C0504D"/>
                </a:solidFill>
              </a:rPr>
              <a:t>Excluded</a:t>
            </a:r>
          </a:p>
          <a:p>
            <a:endParaRPr lang="en-US" sz="2800"/>
          </a:p>
          <a:p>
            <a:r>
              <a:rPr lang="en-US" sz="2800" b="1">
                <a:solidFill>
                  <a:schemeClr val="tx2"/>
                </a:solidFill>
              </a:rPr>
              <a:t>Searches</a:t>
            </a:r>
          </a:p>
          <a:p>
            <a:endParaRPr lang="en-US" sz="2800"/>
          </a:p>
          <a:p>
            <a:r>
              <a:rPr lang="en-US" sz="2800" b="1">
                <a:solidFill>
                  <a:srgbClr val="008000"/>
                </a:solidFill>
              </a:rPr>
              <a:t>Hint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6197" y="5525235"/>
            <a:ext cx="207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From G. Raffelt talk in Vistas in Axion Physics, INT, Seattle, 23–26 April 2012 </a:t>
            </a:r>
          </a:p>
        </p:txBody>
      </p:sp>
    </p:spTree>
    <p:extLst>
      <p:ext uri="{BB962C8B-B14F-4D97-AF65-F5344CB8AC3E}">
        <p14:creationId xmlns:p14="http://schemas.microsoft.com/office/powerpoint/2010/main" val="423102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Axions in the outer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330"/>
            <a:ext cx="9144000" cy="2148997"/>
          </a:xfrm>
        </p:spPr>
        <p:txBody>
          <a:bodyPr>
            <a:normAutofit/>
          </a:bodyPr>
          <a:lstStyle/>
          <a:p>
            <a:r>
              <a:rPr lang="en-US" sz="2800"/>
              <a:t>As we have seen a </a:t>
            </a:r>
            <a:r>
              <a:rPr lang="en-US" sz="2800" b="1"/>
              <a:t>light axion </a:t>
            </a:r>
            <a:r>
              <a:rPr lang="en-US" sz="2800"/>
              <a:t>(m</a:t>
            </a:r>
            <a:r>
              <a:rPr lang="en-US" sz="2800" baseline="-25000"/>
              <a:t>a</a:t>
            </a:r>
            <a:r>
              <a:rPr lang="en-US" sz="2800"/>
              <a:t> &lt; eV) has lifetime that can be longer than the age of the Universe. This kind of axion is indeed important for cosmology.</a:t>
            </a:r>
          </a:p>
          <a:p>
            <a:r>
              <a:rPr lang="en-US" sz="2800" b="1"/>
              <a:t>Are they a main component of Dark Matter?</a:t>
            </a:r>
          </a:p>
        </p:txBody>
      </p:sp>
      <p:pic>
        <p:nvPicPr>
          <p:cNvPr id="4" name="Picture 3" descr="Screen shot 2014-07-01 at 1.26.3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2" y="2897327"/>
            <a:ext cx="3531932" cy="3368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1921827" y="394860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/>
              <a:t>http://www.esa.int/For_Media/Photos/Highlights/Planck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72" y="2861653"/>
            <a:ext cx="372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Composition of the Universe after Planck precise measurement of CMB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2955859" y="4504918"/>
            <a:ext cx="3162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P. Salucci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340" y="2815487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Typical rotational curve of galaxys</a:t>
            </a:r>
          </a:p>
        </p:txBody>
      </p:sp>
      <p:pic>
        <p:nvPicPr>
          <p:cNvPr id="9" name="Picture 8" descr="Screen shot 2014-07-01 at 2.45.46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87" y="3184819"/>
            <a:ext cx="3945720" cy="30497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673" y="6373107"/>
            <a:ext cx="852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Axions are weakly interacting</a:t>
            </a:r>
            <a:r>
              <a:rPr lang="en-US"/>
              <a:t>, </a:t>
            </a:r>
            <a:r>
              <a:rPr lang="en-US" b="1"/>
              <a:t>stable on cosmological times</a:t>
            </a:r>
            <a:r>
              <a:rPr lang="en-US"/>
              <a:t>,  </a:t>
            </a:r>
            <a:r>
              <a:rPr lang="en-US" b="1"/>
              <a:t>non relativistic</a:t>
            </a:r>
          </a:p>
        </p:txBody>
      </p:sp>
    </p:spTree>
    <p:extLst>
      <p:ext uri="{BB962C8B-B14F-4D97-AF65-F5344CB8AC3E}">
        <p14:creationId xmlns:p14="http://schemas.microsoft.com/office/powerpoint/2010/main" val="137995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Cosmological axion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183"/>
            <a:ext cx="9144000" cy="3271657"/>
          </a:xfrm>
        </p:spPr>
        <p:txBody>
          <a:bodyPr>
            <a:normAutofit/>
          </a:bodyPr>
          <a:lstStyle/>
          <a:p>
            <a:r>
              <a:rPr lang="en-US" sz="2800"/>
              <a:t>In the early universe axions are produced by processes involving quarks and gluons -</a:t>
            </a:r>
            <a:r>
              <a:rPr lang="en-US" sz="2800" b="1"/>
              <a:t>&gt; hot dark matter (BAD)</a:t>
            </a:r>
          </a:p>
          <a:p>
            <a:r>
              <a:rPr lang="en-US" sz="2800"/>
              <a:t>In addition, axions produced by the “vacuum realignment mechanism”: relaxation of the axion field after breakdown of the PQ simmetry -&gt; </a:t>
            </a:r>
            <a:r>
              <a:rPr lang="en-US" sz="2800" b="1"/>
              <a:t>Cold dark matter (GOOD)</a:t>
            </a:r>
          </a:p>
          <a:p>
            <a:r>
              <a:rPr lang="en-US" sz="2800"/>
              <a:t>The expected cosmic mass density of axions depends on whether inflation happens after or before PQ breakdown</a:t>
            </a:r>
          </a:p>
        </p:txBody>
      </p:sp>
      <p:pic>
        <p:nvPicPr>
          <p:cNvPr id="4" name="Picture 3" descr="Screen shot 2014-07-04 at 4.38.07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840"/>
            <a:ext cx="5876632" cy="2809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6632" y="6116855"/>
            <a:ext cx="326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From J. Redondo talk at Dark Matter: a light move DESY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1768" y="4471674"/>
            <a:ext cx="259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Allowed regions of mass/coupling constant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7311" y="1693415"/>
            <a:ext cx="6574420" cy="105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Axions in the galactic halo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1" y="748330"/>
            <a:ext cx="6219419" cy="610967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In order to explain galaxy rotation curves, an </a:t>
            </a:r>
            <a:r>
              <a:rPr lang="en-US" b="1"/>
              <a:t>halo of dark matter </a:t>
            </a:r>
            <a:r>
              <a:rPr lang="en-US"/>
              <a:t>is hypothesize</a:t>
            </a:r>
          </a:p>
          <a:p>
            <a:r>
              <a:rPr lang="en-US"/>
              <a:t>Accepted value for local dark matter density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Cold dark matter component is thermalized and has a Maxwellian velocity distribution</a:t>
            </a:r>
          </a:p>
          <a:p>
            <a:r>
              <a:rPr lang="en-US"/>
              <a:t>There might be a non-thermalized component with sharper velocity distribution</a:t>
            </a:r>
          </a:p>
        </p:txBody>
      </p:sp>
      <p:pic>
        <p:nvPicPr>
          <p:cNvPr id="4" name="Picture 3" descr="Screen shot 2014-07-01 at 2.45.46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31" y="2459780"/>
            <a:ext cx="3249669" cy="251178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66085"/>
              </p:ext>
            </p:extLst>
          </p:nvPr>
        </p:nvGraphicFramePr>
        <p:xfrm>
          <a:off x="782443" y="3042663"/>
          <a:ext cx="3918479" cy="55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Equation" r:id="rId4" imgW="1612900" imgH="228600" progId="Equation.3">
                  <p:embed/>
                </p:oleObj>
              </mc:Choice>
              <mc:Fallback>
                <p:oleObj name="Equation" r:id="rId4" imgW="161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443" y="3042663"/>
                        <a:ext cx="3918479" cy="555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1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Axion and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1" y="774184"/>
            <a:ext cx="9133639" cy="347930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Axions have very small masses and therefore </a:t>
            </a:r>
            <a:r>
              <a:rPr lang="en-US" b="1"/>
              <a:t>can be emitted without important threshold effects from stars</a:t>
            </a:r>
            <a:r>
              <a:rPr lang="en-US"/>
              <a:t>, in analogy to neutrinos</a:t>
            </a:r>
          </a:p>
          <a:p>
            <a:r>
              <a:rPr lang="en-US"/>
              <a:t>The method to constrain axion models is basically the overall </a:t>
            </a:r>
            <a:r>
              <a:rPr lang="en-US" b="1"/>
              <a:t>energy loss rate</a:t>
            </a:r>
          </a:p>
          <a:p>
            <a:r>
              <a:rPr lang="en-US"/>
              <a:t>We may use the </a:t>
            </a:r>
            <a:r>
              <a:rPr lang="en-US" b="1"/>
              <a:t>axion couplings to </a:t>
            </a:r>
            <a:r>
              <a:rPr lang="en-US" b="1">
                <a:latin typeface="Symbol" charset="2"/>
                <a:cs typeface="Symbol" charset="2"/>
              </a:rPr>
              <a:t>g</a:t>
            </a:r>
            <a:r>
              <a:rPr lang="en-US" b="1"/>
              <a:t>, p, n, and e to study the core evolution of a star</a:t>
            </a:r>
            <a:r>
              <a:rPr lang="en-US"/>
              <a:t>. Simple bounds are obtained by comparing the energy loss rates by axion and by neutrino emission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52288" y="3910011"/>
            <a:ext cx="5166524" cy="2100442"/>
            <a:chOff x="1653288" y="4161633"/>
            <a:chExt cx="5166524" cy="2100442"/>
          </a:xfrm>
        </p:grpSpPr>
        <p:pic>
          <p:nvPicPr>
            <p:cNvPr id="4" name="Picture 3" descr="Screen shot 2014-07-06 at 4.00.47 P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288" y="4161633"/>
              <a:ext cx="5166524" cy="21004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24414" y="5894974"/>
              <a:ext cx="2195398" cy="367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3288" y="4710663"/>
              <a:ext cx="755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F</a:t>
              </a:r>
              <a:r>
                <a:rPr lang="en-US" sz="1400" baseline="-25000"/>
                <a:t>a</a:t>
              </a:r>
              <a:r>
                <a:rPr lang="en-US" sz="1400"/>
                <a:t>[GeV]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1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5-2457145 alle 17.50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8" y="674809"/>
            <a:ext cx="8238350" cy="618319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6280"/>
            <a:ext cx="5370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From BARBIERI TALK JAN 2015</a:t>
            </a:r>
          </a:p>
        </p:txBody>
      </p:sp>
    </p:spTree>
    <p:extLst>
      <p:ext uri="{BB962C8B-B14F-4D97-AF65-F5344CB8AC3E}">
        <p14:creationId xmlns:p14="http://schemas.microsoft.com/office/powerpoint/2010/main" val="117328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</a:t>
            </a:r>
            <a:r>
              <a:rPr lang="en-US" dirty="0"/>
              <a:t>we detect </a:t>
            </a:r>
            <a:r>
              <a:rPr lang="en-US" dirty="0" smtClean="0"/>
              <a:t>Cosmological </a:t>
            </a:r>
            <a:r>
              <a:rPr lang="en-US" dirty="0" err="1"/>
              <a:t>A</a:t>
            </a:r>
            <a:r>
              <a:rPr lang="en-US" dirty="0" err="1" smtClean="0"/>
              <a:t>xions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8331"/>
            <a:ext cx="9133638" cy="3617506"/>
          </a:xfrm>
        </p:spPr>
        <p:txBody>
          <a:bodyPr>
            <a:normAutofit/>
          </a:bodyPr>
          <a:lstStyle/>
          <a:p>
            <a:r>
              <a:rPr lang="en-US" sz="2800"/>
              <a:t>Searching for “invisible axion” extremely challenging</a:t>
            </a:r>
          </a:p>
          <a:p>
            <a:r>
              <a:rPr lang="en-US" sz="2800"/>
              <a:t>Most promising approach to date: use </a:t>
            </a:r>
            <a:r>
              <a:rPr lang="en-US" sz="2800">
                <a:solidFill>
                  <a:schemeClr val="accent2"/>
                </a:solidFill>
              </a:rPr>
              <a:t>axion-photon-photon vertex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195" y="2210479"/>
            <a:ext cx="4034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Primakoff effect: </a:t>
            </a:r>
          </a:p>
          <a:p>
            <a:r>
              <a:rPr lang="en-US" sz="2000"/>
              <a:t>scattering from an electromagnetic field (virtual photon)</a:t>
            </a:r>
            <a:endParaRPr lang="en-US" sz="2000" b="1"/>
          </a:p>
        </p:txBody>
      </p:sp>
      <p:pic>
        <p:nvPicPr>
          <p:cNvPr id="5" name="Picture 4" descr="Screen shot 2014-07-04 at 5.20.14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73" y="1784947"/>
            <a:ext cx="2396993" cy="197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2" y="3698722"/>
            <a:ext cx="91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the presence of an </a:t>
            </a:r>
            <a:r>
              <a:rPr lang="en-US" b="1"/>
              <a:t>external field </a:t>
            </a:r>
            <a:r>
              <a:rPr lang="en-US"/>
              <a:t>(magnetic or electric)  the </a:t>
            </a:r>
            <a:r>
              <a:rPr lang="en-US" b="1"/>
              <a:t>axion and the photon mix </a:t>
            </a:r>
            <a:r>
              <a:rPr lang="en-US"/>
              <a:t>and give rise to </a:t>
            </a:r>
            <a:r>
              <a:rPr lang="en-US" b="1"/>
              <a:t>oscillation/conversion</a:t>
            </a:r>
          </a:p>
        </p:txBody>
      </p:sp>
      <p:pic>
        <p:nvPicPr>
          <p:cNvPr id="7" name="Picture 6" descr="Screen shot 2014-07-04 at 5.28.55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9" y="4082343"/>
            <a:ext cx="4088033" cy="2685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6220874" y="5326812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G. Carosi et al, Contemp. Phys. 49, 281 (2008)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2" y="6010476"/>
            <a:ext cx="349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Higher magnetic field are easily obtainable than electric fields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24014"/>
              </p:ext>
            </p:extLst>
          </p:nvPr>
        </p:nvGraphicFramePr>
        <p:xfrm>
          <a:off x="353202" y="4769897"/>
          <a:ext cx="2708010" cy="82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Equation" r:id="rId5" imgW="838200" imgH="254000" progId="Equation.3">
                  <p:embed/>
                </p:oleObj>
              </mc:Choice>
              <mc:Fallback>
                <p:oleObj name="Equation" r:id="rId5" imgW="838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202" y="4769897"/>
                        <a:ext cx="2708010" cy="8206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4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Haloscopes – Galactic axions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8330"/>
            <a:ext cx="9133638" cy="1504221"/>
          </a:xfrm>
        </p:spPr>
        <p:txBody>
          <a:bodyPr>
            <a:normAutofit fontScale="92500"/>
          </a:bodyPr>
          <a:lstStyle/>
          <a:p>
            <a:r>
              <a:rPr lang="en-US" sz="2400"/>
              <a:t>Search for cold dark matter constituent</a:t>
            </a:r>
          </a:p>
          <a:p>
            <a:r>
              <a:rPr lang="en-US" sz="2400"/>
              <a:t>Original proposal by P. Sikivie (1983)</a:t>
            </a:r>
          </a:p>
          <a:p>
            <a:r>
              <a:rPr lang="en-US" sz="2400" b="1"/>
              <a:t>DM particles converted into photons inside a magnetic field (Primakoff)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96789"/>
            <a:ext cx="55469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1"/>
              <a:t>The mass </a:t>
            </a:r>
            <a:r>
              <a:rPr lang="en-US" sz="2000"/>
              <a:t>of the DM particle determines </a:t>
            </a:r>
            <a:r>
              <a:rPr lang="en-US" sz="2000" b="1"/>
              <a:t>the frequency of the photons </a:t>
            </a:r>
            <a:r>
              <a:rPr lang="en-US" sz="2000"/>
              <a:t>to be detected. For axions we are in the microwave range.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	</a:t>
            </a:r>
            <a:r>
              <a:rPr lang="en-US" sz="2000">
                <a:latin typeface="Symbol" charset="2"/>
                <a:cs typeface="Symbol" charset="2"/>
              </a:rPr>
              <a:t>b</a:t>
            </a:r>
            <a:r>
              <a:rPr lang="en-US" sz="2000" baseline="-25000"/>
              <a:t>a</a:t>
            </a:r>
            <a:r>
              <a:rPr lang="en-US" sz="2000"/>
              <a:t>~10</a:t>
            </a:r>
            <a:r>
              <a:rPr lang="en-US" sz="2000" baseline="30000"/>
              <a:t>-3    </a:t>
            </a:r>
            <a:r>
              <a:rPr lang="en-US" sz="2000"/>
              <a:t>axion velocity</a:t>
            </a:r>
          </a:p>
          <a:p>
            <a:endParaRPr lang="en-US" sz="2000"/>
          </a:p>
          <a:p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1"/>
              <a:t>Use a microwave cavity </a:t>
            </a:r>
            <a:r>
              <a:rPr lang="en-US" sz="2000"/>
              <a:t>to enhance signal. Cavity must be tuned to axion mass. Being this unknown, tuning is necessary: very time consuming experiment!</a:t>
            </a:r>
          </a:p>
        </p:txBody>
      </p:sp>
      <p:pic>
        <p:nvPicPr>
          <p:cNvPr id="5" name="Picture 4" descr="Screen shot 2014-07-06 at 1.42.1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53" y="2096789"/>
            <a:ext cx="2949791" cy="4521576"/>
          </a:xfrm>
          <a:prstGeom prst="rect">
            <a:avLst/>
          </a:prstGeom>
        </p:spPr>
      </p:pic>
      <p:pic>
        <p:nvPicPr>
          <p:cNvPr id="6" name="Picture 5" descr="Screen shot 2014-07-06 at 1.44.5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" y="3403628"/>
            <a:ext cx="5145285" cy="842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6213" y="292352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charset="2"/>
                <a:cs typeface="Symbol" charset="2"/>
              </a:rPr>
              <a:t>m</a:t>
            </a:r>
            <a:r>
              <a:rPr lang="en-US" b="1"/>
              <a:t>eV </a:t>
            </a:r>
            <a:r>
              <a:rPr lang="en-US" b="1">
                <a:sym typeface="Wingdings"/>
              </a:rPr>
              <a:t>&lt;-&gt; GHz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6242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Haloscopes – Galactic axions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8330"/>
            <a:ext cx="9133638" cy="1504221"/>
          </a:xfrm>
        </p:spPr>
        <p:txBody>
          <a:bodyPr>
            <a:normAutofit fontScale="92500"/>
          </a:bodyPr>
          <a:lstStyle/>
          <a:p>
            <a:r>
              <a:rPr lang="en-US" sz="2400"/>
              <a:t>Search for cold dark matter constituent having</a:t>
            </a:r>
            <a:r>
              <a:rPr lang="en-US" sz="2400" b="1"/>
              <a:t> galactic density </a:t>
            </a:r>
            <a:r>
              <a:rPr lang="en-US" sz="2400" b="1">
                <a:latin typeface="Symbol" charset="2"/>
                <a:cs typeface="Symbol" charset="2"/>
              </a:rPr>
              <a:t>r</a:t>
            </a:r>
            <a:r>
              <a:rPr lang="en-US" sz="2400" b="1" baseline="-25000"/>
              <a:t>a</a:t>
            </a:r>
          </a:p>
          <a:p>
            <a:r>
              <a:rPr lang="en-US" sz="2400"/>
              <a:t>Original proposal by P. Sikivie (1983)</a:t>
            </a:r>
          </a:p>
          <a:p>
            <a:r>
              <a:rPr lang="en-US" sz="2400" b="1"/>
              <a:t>DM particles converted into photons inside a magnetic field (Primakoff)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96789"/>
            <a:ext cx="55469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Expected signal a </a:t>
            </a:r>
            <a:r>
              <a:rPr lang="en-US" sz="2000" b="1"/>
              <a:t>nearly monochromatic line</a:t>
            </a:r>
            <a:r>
              <a:rPr lang="en-US" sz="2000"/>
              <a:t>. Broadened by the </a:t>
            </a:r>
            <a:r>
              <a:rPr lang="en-US" sz="2000" b="1"/>
              <a:t>thermal distribution </a:t>
            </a:r>
            <a:r>
              <a:rPr lang="en-US" sz="2000"/>
              <a:t>of DM in the Milky Way</a:t>
            </a:r>
          </a:p>
          <a:p>
            <a:endParaRPr lang="en-US" sz="2000"/>
          </a:p>
          <a:p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Possible </a:t>
            </a:r>
            <a:r>
              <a:rPr lang="en-US" sz="2000" b="1"/>
              <a:t>very sharp component due to non-thermalised</a:t>
            </a:r>
            <a:r>
              <a:rPr lang="en-US" sz="2000"/>
              <a:t> axion falling in and out of the Milky Way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1"/>
              <a:t>Power</a:t>
            </a:r>
            <a:r>
              <a:rPr lang="en-US" sz="2000"/>
              <a:t> proportional to the number density and the square of the axion-photon coupling</a:t>
            </a:r>
          </a:p>
          <a:p>
            <a:endParaRPr lang="en-US" sz="200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07524"/>
              </p:ext>
            </p:extLst>
          </p:nvPr>
        </p:nvGraphicFramePr>
        <p:xfrm>
          <a:off x="2482850" y="4426909"/>
          <a:ext cx="12160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name="Equation" r:id="rId3" imgW="698500" imgH="393700" progId="Equation.3">
                  <p:embed/>
                </p:oleObj>
              </mc:Choice>
              <mc:Fallback>
                <p:oleObj name="Equation" r:id="rId3" imgW="698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850" y="4426909"/>
                        <a:ext cx="1216025" cy="684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32135"/>
              </p:ext>
            </p:extLst>
          </p:nvPr>
        </p:nvGraphicFramePr>
        <p:xfrm>
          <a:off x="2482850" y="2901806"/>
          <a:ext cx="1149356" cy="68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6" name="Equation" r:id="rId5" imgW="660400" imgH="393700" progId="Equation.3">
                  <p:embed/>
                </p:oleObj>
              </mc:Choice>
              <mc:Fallback>
                <p:oleObj name="Equation" r:id="rId5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2850" y="2901806"/>
                        <a:ext cx="1149356" cy="68519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Screen shot 2014-07-06 at 1.52.47 P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7" y="2252550"/>
            <a:ext cx="3373162" cy="4553769"/>
          </a:xfrm>
          <a:prstGeom prst="rect">
            <a:avLst/>
          </a:prstGeom>
        </p:spPr>
      </p:pic>
      <p:pic>
        <p:nvPicPr>
          <p:cNvPr id="10" name="Picture 9" descr="Screen shot 2014-07-06 at 1.54.53 P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37" y="5842077"/>
            <a:ext cx="2979595" cy="9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1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8686" cy="4525963"/>
          </a:xfrm>
        </p:spPr>
        <p:txBody>
          <a:bodyPr/>
          <a:lstStyle/>
          <a:p>
            <a:r>
              <a:rPr lang="en-US" dirty="0"/>
              <a:t>Short theoretical introduction</a:t>
            </a:r>
          </a:p>
          <a:p>
            <a:r>
              <a:rPr lang="en-US" dirty="0" err="1" smtClean="0"/>
              <a:t>Axion</a:t>
            </a:r>
            <a:r>
              <a:rPr lang="en-US" dirty="0" smtClean="0"/>
              <a:t> Interaction Channels</a:t>
            </a:r>
          </a:p>
          <a:p>
            <a:r>
              <a:rPr lang="en-US" dirty="0" smtClean="0"/>
              <a:t>Where and How to Search Cosmological </a:t>
            </a:r>
            <a:r>
              <a:rPr lang="en-US" dirty="0" err="1" smtClean="0"/>
              <a:t>Axions</a:t>
            </a:r>
            <a:endParaRPr lang="en-US" dirty="0" smtClean="0"/>
          </a:p>
          <a:p>
            <a:r>
              <a:rPr lang="en-US" dirty="0" smtClean="0"/>
              <a:t>Extraterrestrial Evidence ?</a:t>
            </a:r>
            <a:endParaRPr lang="en-US" dirty="0"/>
          </a:p>
          <a:p>
            <a:r>
              <a:rPr lang="en-US" dirty="0" smtClean="0"/>
              <a:t>Conclusions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7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158777"/>
            <a:ext cx="9144000" cy="46992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Haloscope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8332"/>
            <a:ext cx="9133638" cy="1456294"/>
          </a:xfrm>
        </p:spPr>
        <p:txBody>
          <a:bodyPr>
            <a:normAutofit/>
          </a:bodyPr>
          <a:lstStyle/>
          <a:p>
            <a:r>
              <a:rPr lang="en-US" sz="2000"/>
              <a:t>Pilot experiments in Brookhaven (1988) and University of Florida (1990)</a:t>
            </a:r>
          </a:p>
          <a:p>
            <a:r>
              <a:rPr lang="en-US" sz="2000"/>
              <a:t>Second generation experiments:</a:t>
            </a:r>
          </a:p>
          <a:p>
            <a:pPr lvl="1"/>
            <a:r>
              <a:rPr lang="en-US" sz="1800"/>
              <a:t>ADMX @ Lawrence Livermore employing low noise amplifier detectors</a:t>
            </a:r>
          </a:p>
          <a:p>
            <a:pPr lvl="1"/>
            <a:r>
              <a:rPr lang="en-US" sz="1800"/>
              <a:t>CARRACK @ Kyoto employing Rydberg atom detectors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3991" y="2158777"/>
            <a:ext cx="3973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504D"/>
                </a:solidFill>
              </a:rPr>
              <a:t>ADMX – Axion Dark Matter eXperiment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2" y="2504484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High Q microwave cavity inside an 8.5 T magnet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Almost Quantum Limited SQUID detector</a:t>
            </a:r>
          </a:p>
        </p:txBody>
      </p:sp>
      <p:pic>
        <p:nvPicPr>
          <p:cNvPr id="6" name="Picture 5" descr="Screen shot 2014-07-06 at 2.07.5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1" y="3247028"/>
            <a:ext cx="2090364" cy="2301046"/>
          </a:xfrm>
          <a:prstGeom prst="rect">
            <a:avLst/>
          </a:prstGeom>
        </p:spPr>
      </p:pic>
      <p:pic>
        <p:nvPicPr>
          <p:cNvPr id="7" name="Picture 6" descr="Screen shot 2014-07-06 at 2.26.4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40" y="2827659"/>
            <a:ext cx="4015533" cy="3431247"/>
          </a:xfrm>
          <a:prstGeom prst="rect">
            <a:avLst/>
          </a:prstGeom>
        </p:spPr>
      </p:pic>
      <p:pic>
        <p:nvPicPr>
          <p:cNvPr id="8" name="Picture 7" descr="Screen shot 2014-07-06 at 2.33.14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36" y="3247028"/>
            <a:ext cx="2062757" cy="2397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83" y="5631374"/>
            <a:ext cx="6006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Reached sensitivity for </a:t>
            </a:r>
            <a:r>
              <a:rPr lang="en-US" b="1"/>
              <a:t>probing DM axion</a:t>
            </a:r>
            <a:r>
              <a:rPr lang="en-US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If all galactic DM is all made of axion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If we assume KSVZ model right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If the axion has the right mass, i.e. resonant with the cavity</a:t>
            </a:r>
          </a:p>
        </p:txBody>
      </p:sp>
    </p:spTree>
    <p:extLst>
      <p:ext uri="{BB962C8B-B14F-4D97-AF65-F5344CB8AC3E}">
        <p14:creationId xmlns:p14="http://schemas.microsoft.com/office/powerpoint/2010/main" val="411032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ADMX recent progress and prospects</a:t>
            </a:r>
          </a:p>
        </p:txBody>
      </p:sp>
      <p:pic>
        <p:nvPicPr>
          <p:cNvPr id="6" name="Picture 5" descr="Screen shot 2014-07-06 at 2.11.26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98" y="3291439"/>
            <a:ext cx="4639388" cy="3319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056425" y="4873394"/>
            <a:ext cx="3662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http://www.phys.washington.edu/groups/admx/future.html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33775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The experiment goes to a second stage with a collaboration between University of Washington and Yale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2000"/>
              <a:t>New scheme to employ SQUID at higher frequency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New type of amplifier at frequencies above a few Ghz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Use higher order modes in the resonant cavity</a:t>
            </a:r>
          </a:p>
          <a:p>
            <a:pPr marL="285750" indent="-285750">
              <a:buFont typeface="Arial"/>
              <a:buChar char="•"/>
            </a:pPr>
            <a:r>
              <a:rPr lang="en-US" sz="2000"/>
              <a:t>Optimize cavity material to obtain higher Qs – hybrid superconducting cavities</a:t>
            </a:r>
          </a:p>
        </p:txBody>
      </p:sp>
      <p:pic>
        <p:nvPicPr>
          <p:cNvPr id="9" name="Picture 8" descr="Screen shot 2014-07-06 at 2.44.20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8" y="3291439"/>
            <a:ext cx="3531198" cy="2764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87" y="6170553"/>
            <a:ext cx="36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Photonic band gap cavity in the multi-GHz range</a:t>
            </a:r>
          </a:p>
        </p:txBody>
      </p:sp>
    </p:spTree>
    <p:extLst>
      <p:ext uri="{BB962C8B-B14F-4D97-AF65-F5344CB8AC3E}">
        <p14:creationId xmlns:p14="http://schemas.microsoft.com/office/powerpoint/2010/main" val="352607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QUAX detector (</a:t>
            </a:r>
            <a:r>
              <a:rPr lang="en-US" dirty="0" err="1"/>
              <a:t>Haloscope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953654"/>
            <a:ext cx="9133638" cy="2306991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idea for the </a:t>
            </a:r>
            <a:r>
              <a:rPr lang="en-US" sz="2400" dirty="0" err="1" smtClean="0"/>
              <a:t>axion</a:t>
            </a:r>
            <a:r>
              <a:rPr lang="en-US" sz="2400" dirty="0" smtClean="0"/>
              <a:t> detection is </a:t>
            </a:r>
            <a:r>
              <a:rPr lang="en-US" sz="2400" dirty="0"/>
              <a:t>to exploit the </a:t>
            </a:r>
            <a:r>
              <a:rPr lang="en-US" sz="2400" dirty="0" err="1"/>
              <a:t>axion</a:t>
            </a:r>
            <a:r>
              <a:rPr lang="en-US" sz="2400" dirty="0"/>
              <a:t> </a:t>
            </a:r>
            <a:r>
              <a:rPr lang="en-US" sz="2400" dirty="0" smtClean="0"/>
              <a:t>- electron </a:t>
            </a:r>
            <a:r>
              <a:rPr lang="en-US" sz="2400" dirty="0"/>
              <a:t>coupling</a:t>
            </a:r>
          </a:p>
          <a:p>
            <a:r>
              <a:rPr lang="en-US" sz="2400" b="1" dirty="0"/>
              <a:t>Due to the motion of the solar system </a:t>
            </a:r>
            <a:r>
              <a:rPr lang="en-US" sz="2400" dirty="0"/>
              <a:t>in the </a:t>
            </a:r>
            <a:r>
              <a:rPr lang="en-US" sz="2400" dirty="0" smtClean="0"/>
              <a:t>Galaxy</a:t>
            </a:r>
            <a:r>
              <a:rPr lang="en-US" sz="2400" dirty="0"/>
              <a:t>, the </a:t>
            </a:r>
            <a:r>
              <a:rPr lang="en-US" sz="2400" dirty="0" err="1"/>
              <a:t>axion</a:t>
            </a:r>
            <a:r>
              <a:rPr lang="en-US" sz="2400" dirty="0"/>
              <a:t> DM cloud acts as an </a:t>
            </a:r>
            <a:r>
              <a:rPr lang="en-US" sz="2400" b="1" dirty="0" smtClean="0"/>
              <a:t>effective </a:t>
            </a:r>
            <a:r>
              <a:rPr lang="en-US" sz="2400" b="1" dirty="0" err="1" smtClean="0"/>
              <a:t>rf</a:t>
            </a:r>
            <a:r>
              <a:rPr lang="en-US" sz="2400" b="1" dirty="0" smtClean="0"/>
              <a:t> </a:t>
            </a:r>
            <a:r>
              <a:rPr lang="en-US" sz="2400" b="1" dirty="0"/>
              <a:t>magnetic field on electron </a:t>
            </a:r>
            <a:r>
              <a:rPr lang="en-US" sz="2400" b="1" dirty="0" smtClean="0"/>
              <a:t>spin </a:t>
            </a:r>
            <a:r>
              <a:rPr lang="en-US" sz="2400" b="1" dirty="0" smtClean="0">
                <a:solidFill>
                  <a:srgbClr val="FF0000"/>
                </a:solidFill>
              </a:rPr>
              <a:t>(causing the spin flip)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external polarizing magnetic field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set </a:t>
            </a:r>
            <a:r>
              <a:rPr lang="en-US" sz="2400" dirty="0" smtClean="0"/>
              <a:t>their </a:t>
            </a:r>
            <a:r>
              <a:rPr lang="en-US" sz="2400" dirty="0" err="1"/>
              <a:t>Larmor</a:t>
            </a:r>
            <a:r>
              <a:rPr lang="en-US" sz="2400" dirty="0"/>
              <a:t> </a:t>
            </a:r>
            <a:r>
              <a:rPr lang="en-US" sz="2400" dirty="0" smtClean="0"/>
              <a:t>frequency</a:t>
            </a:r>
            <a:endParaRPr lang="en-US" sz="2400" b="1" dirty="0"/>
          </a:p>
          <a:p>
            <a:r>
              <a:rPr lang="en-US" sz="2400" dirty="0" smtClean="0"/>
              <a:t>The equivalent magnetic (</a:t>
            </a:r>
            <a:r>
              <a:rPr lang="en-US" sz="2400" dirty="0" err="1" smtClean="0"/>
              <a:t>rf</a:t>
            </a:r>
            <a:r>
              <a:rPr lang="en-US" sz="2400" dirty="0" smtClean="0"/>
              <a:t>) field excites</a:t>
            </a:r>
            <a:r>
              <a:rPr lang="en-US" sz="2400" b="1" dirty="0" smtClean="0"/>
              <a:t> transition </a:t>
            </a:r>
            <a:r>
              <a:rPr lang="en-US" sz="2400" b="1" dirty="0"/>
              <a:t>in a magnetized sample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which behaves as a </a:t>
            </a:r>
            <a:r>
              <a:rPr lang="en-US" sz="2400" b="1" dirty="0" err="1" smtClean="0"/>
              <a:t>rf</a:t>
            </a:r>
            <a:r>
              <a:rPr lang="en-US" sz="2400" b="1" dirty="0" smtClean="0"/>
              <a:t> receiver  </a:t>
            </a:r>
            <a:r>
              <a:rPr lang="en-US" sz="2400" dirty="0" smtClean="0"/>
              <a:t>tuned at the </a:t>
            </a:r>
            <a:r>
              <a:rPr lang="en-US" sz="2400" dirty="0" err="1" smtClean="0"/>
              <a:t>Larmor</a:t>
            </a:r>
            <a:r>
              <a:rPr lang="en-US" sz="2400" dirty="0" smtClean="0"/>
              <a:t> frequency  </a:t>
            </a:r>
          </a:p>
          <a:p>
            <a:r>
              <a:rPr lang="en-US" sz="2400" b="1" dirty="0" smtClean="0"/>
              <a:t>The interaction with </a:t>
            </a:r>
            <a:r>
              <a:rPr lang="en-US" sz="2400" b="1" dirty="0" err="1" smtClean="0"/>
              <a:t>axion</a:t>
            </a:r>
            <a:r>
              <a:rPr lang="en-US" sz="2400" b="1" dirty="0" smtClean="0"/>
              <a:t> field produces a variation of magnetization which is in principle measurable </a:t>
            </a:r>
            <a:endParaRPr lang="en-US" sz="2400" b="1" dirty="0"/>
          </a:p>
        </p:txBody>
      </p:sp>
      <p:pic>
        <p:nvPicPr>
          <p:cNvPr id="4" name="Picture 3" descr="Screen shot 2014-04-03 at 12.09.57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43" y="3088450"/>
            <a:ext cx="11049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7013" y="3888304"/>
            <a:ext cx="59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49203" y="3981058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49203" y="4133458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49203" y="4285858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49203" y="4438258"/>
            <a:ext cx="80068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49203" y="3492901"/>
            <a:ext cx="71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Axion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7832" y="4570389"/>
            <a:ext cx="6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02932" y="4278598"/>
            <a:ext cx="131770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8776" y="3801275"/>
            <a:ext cx="182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Detectable signal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82" y="5191905"/>
            <a:ext cx="9133638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Idea </a:t>
            </a:r>
            <a:r>
              <a:rPr lang="en-US" sz="1600" dirty="0" smtClean="0"/>
              <a:t>to exploit Electron Spin Resonance (ESR)</a:t>
            </a:r>
            <a:r>
              <a:rPr lang="en-US" sz="1600" dirty="0"/>
              <a:t> </a:t>
            </a:r>
            <a:r>
              <a:rPr lang="en-US" sz="1600" dirty="0" smtClean="0"/>
              <a:t>in not new and comes </a:t>
            </a:r>
            <a:r>
              <a:rPr lang="en-US" sz="1600" dirty="0"/>
              <a:t>from </a:t>
            </a:r>
            <a:r>
              <a:rPr lang="en-US" sz="1600" b="1" dirty="0" smtClean="0"/>
              <a:t>several works</a:t>
            </a:r>
            <a:r>
              <a:rPr lang="en-US" sz="1600" dirty="0"/>
              <a:t>:</a:t>
            </a:r>
          </a:p>
          <a:p>
            <a:pPr>
              <a:lnSpc>
                <a:spcPct val="110000"/>
              </a:lnSpc>
            </a:pPr>
            <a:endParaRPr lang="en-US" sz="12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L.M. Krauss, J. Moody, F. </a:t>
            </a:r>
            <a:r>
              <a:rPr lang="en-US" sz="1600" dirty="0" err="1"/>
              <a:t>Wilczeck</a:t>
            </a:r>
            <a:r>
              <a:rPr lang="en-US" sz="1600" dirty="0"/>
              <a:t>, D.E. Morris, ”Spin coupled </a:t>
            </a:r>
            <a:r>
              <a:rPr lang="en-US" sz="1600" dirty="0" err="1"/>
              <a:t>axion</a:t>
            </a:r>
            <a:r>
              <a:rPr lang="en-US" sz="1600" dirty="0"/>
              <a:t> detections”, HUTP-85/A006 (1985)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L.M. Krauss, ”</a:t>
            </a:r>
            <a:r>
              <a:rPr lang="en-US" sz="1600" dirty="0" err="1"/>
              <a:t>Axions</a:t>
            </a:r>
            <a:r>
              <a:rPr lang="en-US" sz="1600" dirty="0"/>
              <a:t> .. the search continues”, Yale Preprint YTP 85-31 (1985)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R. </a:t>
            </a:r>
            <a:r>
              <a:rPr lang="en-US" sz="1600" dirty="0" err="1"/>
              <a:t>Barbieri</a:t>
            </a:r>
            <a:r>
              <a:rPr lang="en-US" sz="1600" dirty="0"/>
              <a:t>, M. </a:t>
            </a:r>
            <a:r>
              <a:rPr lang="en-US" sz="1600" dirty="0" err="1"/>
              <a:t>Cerdonio</a:t>
            </a:r>
            <a:r>
              <a:rPr lang="en-US" sz="1600" dirty="0"/>
              <a:t>, G. </a:t>
            </a:r>
            <a:r>
              <a:rPr lang="en-US" sz="1600" dirty="0" err="1"/>
              <a:t>Fiorentini</a:t>
            </a:r>
            <a:r>
              <a:rPr lang="en-US" sz="1600" dirty="0"/>
              <a:t>, S. Vitale, Phys. </a:t>
            </a:r>
            <a:r>
              <a:rPr lang="en-US" sz="1600" dirty="0" err="1"/>
              <a:t>Lett</a:t>
            </a:r>
            <a:r>
              <a:rPr lang="en-US" sz="1600" dirty="0"/>
              <a:t>. B 226, 357 (1989)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/>
              <a:t>A.I. </a:t>
            </a:r>
            <a:r>
              <a:rPr lang="en-US" sz="1600" dirty="0" err="1"/>
              <a:t>Kakhizde</a:t>
            </a:r>
            <a:r>
              <a:rPr lang="en-US" sz="1600" dirty="0"/>
              <a:t>, I. V. </a:t>
            </a:r>
            <a:r>
              <a:rPr lang="en-US" sz="1600" dirty="0" err="1"/>
              <a:t>Kolokolov</a:t>
            </a:r>
            <a:r>
              <a:rPr lang="en-US" sz="1600" dirty="0"/>
              <a:t>, </a:t>
            </a:r>
            <a:r>
              <a:rPr lang="en-US" sz="1600" dirty="0" err="1"/>
              <a:t>Sov</a:t>
            </a:r>
            <a:r>
              <a:rPr lang="en-US" sz="1600" dirty="0"/>
              <a:t>. Phys. JETP 72 598 (1991)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3605" y="3143728"/>
            <a:ext cx="30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 – Magnetized </a:t>
            </a:r>
            <a:r>
              <a:rPr lang="en-US" dirty="0" smtClean="0"/>
              <a:t>Sample (YIG)</a:t>
            </a:r>
            <a:endParaRPr lang="en-US" dirty="0"/>
          </a:p>
        </p:txBody>
      </p:sp>
      <p:pic>
        <p:nvPicPr>
          <p:cNvPr id="14" name="Immagine 13" descr="evonb_1.gi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10"/>
          <a:stretch/>
        </p:blipFill>
        <p:spPr>
          <a:xfrm>
            <a:off x="6108093" y="3541809"/>
            <a:ext cx="3028765" cy="18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4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07-2456862 alle 23.2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8567"/>
            <a:ext cx="5125781" cy="37631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815" y="3111207"/>
            <a:ext cx="5621261" cy="360474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552"/>
            <a:ext cx="9144000" cy="868362"/>
          </a:xfrm>
        </p:spPr>
        <p:txBody>
          <a:bodyPr>
            <a:normAutofit/>
          </a:bodyPr>
          <a:lstStyle/>
          <a:p>
            <a:r>
              <a:rPr lang="it-IT" dirty="0" smtClean="0"/>
              <a:t>QUAX </a:t>
            </a:r>
            <a:r>
              <a:rPr lang="it-IT" dirty="0" err="1" smtClean="0"/>
              <a:t>Directional</a:t>
            </a:r>
            <a:r>
              <a:rPr lang="it-IT" dirty="0" smtClean="0"/>
              <a:t> Pattern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82243" y="1304237"/>
            <a:ext cx="3775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Due to Earth rotation,  the direction of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static magnetic field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(linearly polarized) pump field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hanges  with respect to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direction of the </a:t>
            </a:r>
            <a:r>
              <a:rPr lang="en-US" dirty="0" err="1" smtClean="0">
                <a:solidFill>
                  <a:srgbClr val="FF0000"/>
                </a:solidFill>
              </a:rPr>
              <a:t>axion</a:t>
            </a:r>
            <a:r>
              <a:rPr lang="en-US" dirty="0" smtClean="0">
                <a:solidFill>
                  <a:srgbClr val="FF0000"/>
                </a:solidFill>
              </a:rPr>
              <a:t> wind (Vega)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1128" y="4886431"/>
            <a:ext cx="3033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strong  modulation occurs! </a:t>
            </a:r>
          </a:p>
          <a:p>
            <a:r>
              <a:rPr lang="en-US" dirty="0" smtClean="0"/>
              <a:t>It is not due to seasonal or Earth rotation </a:t>
            </a:r>
            <a:r>
              <a:rPr lang="en-US" dirty="0" err="1" smtClean="0"/>
              <a:t>doppler</a:t>
            </a:r>
            <a:r>
              <a:rPr lang="en-US" dirty="0" smtClean="0"/>
              <a:t> effect (few %) but to direction changes (up to 100%)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11333" y="6519337"/>
            <a:ext cx="9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[h]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37940" y="3471351"/>
            <a:ext cx="2490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QUAX @</a:t>
            </a:r>
            <a:r>
              <a:rPr lang="en-GB" dirty="0" err="1" smtClean="0">
                <a:solidFill>
                  <a:srgbClr val="0000FF"/>
                </a:solidFill>
              </a:rPr>
              <a:t>Legnaro</a:t>
            </a:r>
            <a:r>
              <a:rPr lang="en-GB" dirty="0" smtClean="0">
                <a:solidFill>
                  <a:srgbClr val="0000FF"/>
                </a:solidFill>
              </a:rPr>
              <a:t> (PD)</a:t>
            </a:r>
          </a:p>
          <a:p>
            <a:r>
              <a:rPr lang="en-GB" b="1" dirty="0">
                <a:solidFill>
                  <a:srgbClr val="0000FF"/>
                </a:solidFill>
              </a:rPr>
              <a:t>H</a:t>
            </a:r>
            <a:r>
              <a:rPr lang="en-GB" baseline="-25000" dirty="0" smtClean="0">
                <a:solidFill>
                  <a:srgbClr val="0000FF"/>
                </a:solidFill>
              </a:rPr>
              <a:t>0</a:t>
            </a:r>
            <a:r>
              <a:rPr lang="en-GB" dirty="0" smtClean="0">
                <a:solidFill>
                  <a:srgbClr val="0000FF"/>
                </a:solidFill>
              </a:rPr>
              <a:t> along local vertical</a:t>
            </a:r>
          </a:p>
          <a:p>
            <a:r>
              <a:rPr lang="en-GB" b="1" dirty="0">
                <a:solidFill>
                  <a:srgbClr val="0000FF"/>
                </a:solidFill>
              </a:rPr>
              <a:t>H</a:t>
            </a:r>
            <a:r>
              <a:rPr lang="en-GB" baseline="-25000" dirty="0" smtClean="0">
                <a:solidFill>
                  <a:srgbClr val="0000FF"/>
                </a:solidFill>
              </a:rPr>
              <a:t>1</a:t>
            </a:r>
            <a:r>
              <a:rPr lang="en-GB" dirty="0" smtClean="0">
                <a:solidFill>
                  <a:srgbClr val="0000FF"/>
                </a:solidFill>
              </a:rPr>
              <a:t> in the local horizontal </a:t>
            </a:r>
          </a:p>
          <a:p>
            <a:r>
              <a:rPr lang="en-GB" dirty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lane and oriented N-S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515833" y="5080001"/>
            <a:ext cx="148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QUAX 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2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Experimental parameters</a:t>
            </a:r>
          </a:p>
        </p:txBody>
      </p:sp>
      <p:graphicFrame>
        <p:nvGraphicFramePr>
          <p:cNvPr id="5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05942"/>
              </p:ext>
            </p:extLst>
          </p:nvPr>
        </p:nvGraphicFramePr>
        <p:xfrm>
          <a:off x="4709047" y="899383"/>
          <a:ext cx="3937628" cy="69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Equation" r:id="rId4" imgW="1358900" imgH="241300" progId="Equation.3">
                  <p:embed/>
                </p:oleObj>
              </mc:Choice>
              <mc:Fallback>
                <p:oleObj name="Equation" r:id="rId4" imgW="1358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9047" y="899383"/>
                        <a:ext cx="3937628" cy="69920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152937"/>
              </p:ext>
            </p:extLst>
          </p:nvPr>
        </p:nvGraphicFramePr>
        <p:xfrm>
          <a:off x="4411663" y="1778305"/>
          <a:ext cx="4687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1" name="Equation" r:id="rId6" imgW="1663700" imgH="215900" progId="Equation.3">
                  <p:embed/>
                </p:oleObj>
              </mc:Choice>
              <mc:Fallback>
                <p:oleObj name="Equation" r:id="rId6" imgW="166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1663" y="1778305"/>
                        <a:ext cx="4687887" cy="609600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72848"/>
              </p:ext>
            </p:extLst>
          </p:nvPr>
        </p:nvGraphicFramePr>
        <p:xfrm>
          <a:off x="4744776" y="2702887"/>
          <a:ext cx="3977449" cy="53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2" name="Equation" r:id="rId8" imgW="1422400" imgH="190500" progId="Equation.3">
                  <p:embed/>
                </p:oleObj>
              </mc:Choice>
              <mc:Fallback>
                <p:oleObj name="Equation" r:id="rId8" imgW="142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4776" y="2702887"/>
                        <a:ext cx="3977449" cy="532694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446" y="960336"/>
            <a:ext cx="4411309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Axion</a:t>
            </a:r>
            <a:r>
              <a:rPr lang="en-US" sz="2800" b="1" dirty="0"/>
              <a:t> mass</a:t>
            </a:r>
          </a:p>
          <a:p>
            <a:endParaRPr lang="en-US" sz="2800" b="1" dirty="0"/>
          </a:p>
          <a:p>
            <a:r>
              <a:rPr lang="en-US" sz="2800" b="1" dirty="0"/>
              <a:t>Equivalent </a:t>
            </a:r>
            <a:r>
              <a:rPr lang="en-US" sz="2800" b="1" dirty="0" smtClean="0"/>
              <a:t>RF magnetic </a:t>
            </a:r>
            <a:r>
              <a:rPr lang="en-US" sz="2800" b="1" dirty="0"/>
              <a:t>field</a:t>
            </a:r>
          </a:p>
          <a:p>
            <a:endParaRPr lang="en-US" sz="2800" b="1" dirty="0"/>
          </a:p>
          <a:p>
            <a:r>
              <a:rPr lang="en-US" sz="2800" b="1" dirty="0"/>
              <a:t>Working </a:t>
            </a:r>
            <a:r>
              <a:rPr lang="en-US" sz="2800" b="1" dirty="0" smtClean="0"/>
              <a:t>frequency</a:t>
            </a:r>
          </a:p>
          <a:p>
            <a:endParaRPr lang="en-US" sz="2800" b="1" dirty="0"/>
          </a:p>
          <a:p>
            <a:r>
              <a:rPr lang="en-US" sz="2800" b="1" dirty="0" smtClean="0"/>
              <a:t>Detector bandwidth 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2651" y="4341756"/>
            <a:ext cx="3627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Electron </a:t>
            </a:r>
            <a:r>
              <a:rPr lang="en-US" sz="2400" dirty="0" err="1">
                <a:solidFill>
                  <a:srgbClr val="0000FF"/>
                </a:solidFill>
              </a:rPr>
              <a:t>Larmor</a:t>
            </a:r>
            <a:r>
              <a:rPr lang="en-US" sz="2400" dirty="0">
                <a:solidFill>
                  <a:srgbClr val="0000FF"/>
                </a:solidFill>
              </a:rPr>
              <a:t> Frequency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3856" y="4344017"/>
            <a:ext cx="474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Measurement at the quantum limit</a:t>
            </a:r>
          </a:p>
        </p:txBody>
      </p:sp>
      <p:graphicFrame>
        <p:nvGraphicFramePr>
          <p:cNvPr id="21" name="Ogget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69053"/>
              </p:ext>
            </p:extLst>
          </p:nvPr>
        </p:nvGraphicFramePr>
        <p:xfrm>
          <a:off x="302181" y="5058446"/>
          <a:ext cx="1630537" cy="44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3" name="Equation" r:id="rId10" imgW="787400" imgH="215900" progId="Equation.3">
                  <p:embed/>
                </p:oleObj>
              </mc:Choice>
              <mc:Fallback>
                <p:oleObj name="Equation" r:id="rId10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2181" y="5058446"/>
                        <a:ext cx="1630537" cy="44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44811"/>
              </p:ext>
            </p:extLst>
          </p:nvPr>
        </p:nvGraphicFramePr>
        <p:xfrm>
          <a:off x="2257049" y="5071772"/>
          <a:ext cx="1602917" cy="37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4" name="Equation" r:id="rId12" imgW="927100" imgH="215900" progId="Equation.3">
                  <p:embed/>
                </p:oleObj>
              </mc:Choice>
              <mc:Fallback>
                <p:oleObj name="Equation" r:id="rId12" imgW="92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57049" y="5071772"/>
                        <a:ext cx="1602917" cy="373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551256"/>
              </p:ext>
            </p:extLst>
          </p:nvPr>
        </p:nvGraphicFramePr>
        <p:xfrm>
          <a:off x="496748" y="5773249"/>
          <a:ext cx="3363218" cy="601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5" name="Equation" r:id="rId14" imgW="1206500" imgH="215900" progId="Equation.3">
                  <p:embed/>
                </p:oleObj>
              </mc:Choice>
              <mc:Fallback>
                <p:oleObj name="Equation" r:id="rId14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6748" y="5773249"/>
                        <a:ext cx="3363218" cy="601839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47610" y="6305618"/>
            <a:ext cx="276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Magnetizing field</a:t>
            </a:r>
          </a:p>
        </p:txBody>
      </p:sp>
      <p:graphicFrame>
        <p:nvGraphicFramePr>
          <p:cNvPr id="28" name="Oggetto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66278"/>
              </p:ext>
            </p:extLst>
          </p:nvPr>
        </p:nvGraphicFramePr>
        <p:xfrm>
          <a:off x="4987420" y="5809534"/>
          <a:ext cx="3167239" cy="50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6" name="Equation" r:id="rId16" imgW="1270000" imgH="203200" progId="Equation.3">
                  <p:embed/>
                </p:oleObj>
              </mc:Choice>
              <mc:Fallback>
                <p:oleObj name="Equation" r:id="rId16" imgW="127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87420" y="5809534"/>
                        <a:ext cx="3167239" cy="506758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22120" y="6305618"/>
            <a:ext cx="343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Working temperature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39167"/>
              </p:ext>
            </p:extLst>
          </p:nvPr>
        </p:nvGraphicFramePr>
        <p:xfrm>
          <a:off x="5196870" y="4876092"/>
          <a:ext cx="2933599" cy="87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7" name="Equation" r:id="rId18" imgW="1447800" imgH="431800" progId="Equation.3">
                  <p:embed/>
                </p:oleObj>
              </mc:Choice>
              <mc:Fallback>
                <p:oleObj name="Equation" r:id="rId18" imgW="1447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96870" y="4876092"/>
                        <a:ext cx="2933599" cy="874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08385"/>
              </p:ext>
            </p:extLst>
          </p:nvPr>
        </p:nvGraphicFramePr>
        <p:xfrm>
          <a:off x="5424488" y="3503085"/>
          <a:ext cx="24145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8" name="Equation" r:id="rId20" imgW="863600" imgH="203200" progId="Equation.3">
                  <p:embed/>
                </p:oleObj>
              </mc:Choice>
              <mc:Fallback>
                <p:oleObj name="Equation" r:id="rId20" imgW="863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24488" y="3503085"/>
                        <a:ext cx="2414587" cy="569913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Detection issues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0433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Calibri"/>
              </a:rPr>
              <a:t>The working frequency lies in a region at the interface of two different regimes for best detection sensitivity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789668"/>
            <a:ext cx="1958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Calibri"/>
              </a:rPr>
              <a:t>Frequency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2111" y="2374444"/>
            <a:ext cx="98778" cy="24656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207001" y="2398890"/>
            <a:ext cx="2582333" cy="268111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4997" y="2695223"/>
            <a:ext cx="152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alibri"/>
              </a:rPr>
              <a:t>Above 40 GHz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1196623" y="2394846"/>
            <a:ext cx="2582333" cy="26811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4619" y="2691179"/>
            <a:ext cx="150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alibri"/>
              </a:rPr>
              <a:t>Below 40 GHz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6622" y="3120999"/>
            <a:ext cx="2454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/>
              </a:rPr>
              <a:t>FIELD DETECTION </a:t>
            </a:r>
          </a:p>
          <a:p>
            <a:r>
              <a:rPr lang="en-US" sz="2400" b="1">
                <a:solidFill>
                  <a:srgbClr val="FF0000"/>
                </a:solidFill>
                <a:latin typeface="Calibri"/>
              </a:rPr>
              <a:t>(Linear detection)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001" y="3130352"/>
            <a:ext cx="2741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Calibri"/>
              </a:rPr>
              <a:t>ENERGY DETECTION </a:t>
            </a:r>
          </a:p>
          <a:p>
            <a:r>
              <a:rPr lang="en-US" sz="2400" b="1">
                <a:solidFill>
                  <a:srgbClr val="0000FF"/>
                </a:solidFill>
                <a:latin typeface="Calibri"/>
              </a:rPr>
              <a:t>(Square detection)</a:t>
            </a:r>
          </a:p>
        </p:txBody>
      </p:sp>
      <p:sp>
        <p:nvSpPr>
          <p:cNvPr id="14" name="CasellaDiTesto 2"/>
          <p:cNvSpPr txBox="1"/>
          <p:nvPr/>
        </p:nvSpPr>
        <p:spPr>
          <a:xfrm>
            <a:off x="180934" y="4443778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Calibri"/>
              </a:rPr>
              <a:t>- EPR </a:t>
            </a:r>
            <a:r>
              <a:rPr lang="it-IT" sz="3600" b="1" dirty="0" err="1">
                <a:solidFill>
                  <a:srgbClr val="FF0000"/>
                </a:solidFill>
                <a:latin typeface="Calibri"/>
              </a:rPr>
              <a:t>Magnetometry</a:t>
            </a:r>
            <a:r>
              <a:rPr lang="it-IT" sz="3600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r>
              <a:rPr lang="it-IT" sz="3600" b="1" dirty="0">
                <a:solidFill>
                  <a:srgbClr val="FF0000"/>
                </a:solidFill>
                <a:latin typeface="Calibri"/>
              </a:rPr>
              <a:t>- MASER </a:t>
            </a:r>
            <a:r>
              <a:rPr lang="it-IT" sz="3600" b="1" dirty="0" err="1">
                <a:solidFill>
                  <a:srgbClr val="FF0000"/>
                </a:solidFill>
                <a:latin typeface="Calibri"/>
              </a:rPr>
              <a:t>Amplifier</a:t>
            </a:r>
            <a:r>
              <a:rPr lang="it-IT" sz="3600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15" name="CasellaDiTesto 3"/>
          <p:cNvSpPr txBox="1"/>
          <p:nvPr/>
        </p:nvSpPr>
        <p:spPr>
          <a:xfrm>
            <a:off x="4479517" y="4443440"/>
            <a:ext cx="4664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00FF"/>
                </a:solidFill>
                <a:latin typeface="Calibri"/>
              </a:rPr>
              <a:t>- QUANTUM COUNTER </a:t>
            </a:r>
          </a:p>
          <a:p>
            <a:r>
              <a:rPr lang="it-IT" sz="3600" b="1" dirty="0">
                <a:solidFill>
                  <a:srgbClr val="0000FF"/>
                </a:solidFill>
                <a:latin typeface="Calibri"/>
              </a:rPr>
              <a:t>  (ZEEMAN </a:t>
            </a:r>
            <a:r>
              <a:rPr lang="it-IT" sz="3600" b="1" dirty="0" err="1">
                <a:solidFill>
                  <a:srgbClr val="0000FF"/>
                </a:solidFill>
                <a:latin typeface="Calibri"/>
              </a:rPr>
              <a:t>Transitions</a:t>
            </a:r>
            <a:r>
              <a:rPr lang="it-IT" sz="3600" b="1" dirty="0">
                <a:solidFill>
                  <a:srgbClr val="0000FF"/>
                </a:solidFill>
                <a:latin typeface="Calibri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8716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Calibri"/>
              </a:rPr>
              <a:t>In either case to reach quantum limit sensitivity 1 mole of a magnetized sample at cryogenic temperature is necessary</a:t>
            </a:r>
          </a:p>
        </p:txBody>
      </p:sp>
    </p:spTree>
    <p:extLst>
      <p:ext uri="{BB962C8B-B14F-4D97-AF65-F5344CB8AC3E}">
        <p14:creationId xmlns:p14="http://schemas.microsoft.com/office/powerpoint/2010/main" val="186884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Spin </a:t>
            </a:r>
            <a:r>
              <a:rPr lang="en-US" dirty="0" smtClean="0"/>
              <a:t>Resonance = </a:t>
            </a:r>
            <a:r>
              <a:rPr lang="en-US" dirty="0" smtClean="0">
                <a:solidFill>
                  <a:srgbClr val="0000FF"/>
                </a:solidFill>
              </a:rPr>
              <a:t>Field Detection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70496"/>
            <a:ext cx="6120191" cy="2487504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studied </a:t>
            </a:r>
            <a:r>
              <a:rPr lang="en-US" sz="2000" dirty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Electron </a:t>
            </a:r>
            <a:r>
              <a:rPr lang="en-US" sz="2000" dirty="0">
                <a:solidFill>
                  <a:srgbClr val="FF0000"/>
                </a:solidFill>
              </a:rPr>
              <a:t>Spin Resonance </a:t>
            </a:r>
            <a:r>
              <a:rPr lang="en-US" sz="2000" dirty="0" smtClean="0"/>
              <a:t> in 3 experimental situations for the magnetized sample: </a:t>
            </a:r>
          </a:p>
          <a:p>
            <a:pPr lvl="1"/>
            <a:r>
              <a:rPr lang="en-US" sz="2000" dirty="0" smtClean="0"/>
              <a:t>free space (radiation damping problem)</a:t>
            </a:r>
          </a:p>
          <a:p>
            <a:pPr lvl="1"/>
            <a:r>
              <a:rPr lang="en-US" sz="2000" dirty="0" err="1" smtClean="0"/>
              <a:t>rf</a:t>
            </a:r>
            <a:r>
              <a:rPr lang="en-US" sz="2000" dirty="0" smtClean="0"/>
              <a:t> cavity with </a:t>
            </a:r>
            <a:r>
              <a:rPr lang="en-US" sz="2000" dirty="0"/>
              <a:t>hybridization of cavity-</a:t>
            </a:r>
            <a:r>
              <a:rPr lang="en-US" sz="2000" dirty="0" err="1"/>
              <a:t>kittel</a:t>
            </a:r>
            <a:r>
              <a:rPr lang="en-US" sz="2000" dirty="0"/>
              <a:t> modes  </a:t>
            </a:r>
            <a:r>
              <a:rPr lang="en-US" sz="2000" dirty="0" smtClean="0"/>
              <a:t>(thermal photons problem)</a:t>
            </a:r>
            <a:endParaRPr lang="en-US" sz="2000" dirty="0"/>
          </a:p>
          <a:p>
            <a:pPr lvl="1"/>
            <a:r>
              <a:rPr lang="en-US" sz="2000" dirty="0" smtClean="0"/>
              <a:t>waveguide in cutoff </a:t>
            </a:r>
            <a:r>
              <a:rPr lang="en-US" sz="2000" dirty="0"/>
              <a:t> </a:t>
            </a:r>
            <a:r>
              <a:rPr lang="en-US" sz="2000" dirty="0" err="1" smtClean="0"/>
              <a:t>ν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&gt; </a:t>
            </a:r>
            <a:r>
              <a:rPr lang="en-US" sz="2000" dirty="0" err="1" smtClean="0"/>
              <a:t>ν</a:t>
            </a:r>
            <a:r>
              <a:rPr lang="en-US" sz="2000" baseline="-25000" dirty="0" err="1" smtClean="0"/>
              <a:t>L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(under investigation)</a:t>
            </a:r>
            <a:endParaRPr lang="en-US" sz="2000" dirty="0"/>
          </a:p>
        </p:txBody>
      </p:sp>
      <p:pic>
        <p:nvPicPr>
          <p:cNvPr id="4" name="Picture 3" descr="Screen shot 2014-07-21 at 5.04.47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58" y="1811449"/>
            <a:ext cx="3065871" cy="2388612"/>
          </a:xfrm>
          <a:prstGeom prst="rect">
            <a:avLst/>
          </a:prstGeom>
        </p:spPr>
      </p:pic>
      <p:pic>
        <p:nvPicPr>
          <p:cNvPr id="5" name="Picture 4" descr="Screen shot 2014-07-21 at 5.04.55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660" y="4346306"/>
            <a:ext cx="2802725" cy="2444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30" y="872252"/>
            <a:ext cx="887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Electron Spin Resonance (ESR or EPR) </a:t>
            </a:r>
            <a:r>
              <a:rPr lang="en-US" dirty="0" smtClean="0"/>
              <a:t>inside </a:t>
            </a:r>
            <a:r>
              <a:rPr lang="en-US" dirty="0"/>
              <a:t>a magnetic media </a:t>
            </a:r>
            <a:r>
              <a:rPr lang="en-US" dirty="0" smtClean="0"/>
              <a:t>(</a:t>
            </a:r>
            <a:r>
              <a:rPr lang="en-US" dirty="0" err="1" smtClean="0"/>
              <a:t>rf</a:t>
            </a:r>
            <a:r>
              <a:rPr lang="en-US" dirty="0" smtClean="0"/>
              <a:t> receiver) is tuned </a:t>
            </a:r>
            <a:r>
              <a:rPr lang="en-US" dirty="0"/>
              <a:t>by an </a:t>
            </a:r>
            <a:r>
              <a:rPr lang="en-US" b="1" dirty="0"/>
              <a:t>external magnetizing field </a:t>
            </a:r>
            <a:r>
              <a:rPr lang="en-US" b="1" dirty="0" smtClean="0"/>
              <a:t> H</a:t>
            </a:r>
            <a:r>
              <a:rPr lang="en-US" b="1" baseline="-25000" dirty="0" smtClean="0"/>
              <a:t>0</a:t>
            </a:r>
            <a:r>
              <a:rPr lang="en-US" b="1" dirty="0" smtClean="0"/>
              <a:t>;</a:t>
            </a:r>
            <a:r>
              <a:rPr lang="en-US" dirty="0" smtClean="0"/>
              <a:t> the </a:t>
            </a:r>
            <a:r>
              <a:rPr lang="en-US" dirty="0" err="1" smtClean="0"/>
              <a:t>rf</a:t>
            </a:r>
            <a:r>
              <a:rPr lang="en-US" dirty="0" smtClean="0"/>
              <a:t>  field </a:t>
            </a:r>
            <a:r>
              <a:rPr lang="en-US" b="1" dirty="0" smtClean="0"/>
              <a:t>H</a:t>
            </a:r>
            <a:r>
              <a:rPr lang="en-US" b="1" baseline="-25000" dirty="0" smtClean="0"/>
              <a:t>1</a:t>
            </a:r>
            <a:r>
              <a:rPr lang="en-US" dirty="0" smtClean="0"/>
              <a:t> (orthogonal to </a:t>
            </a:r>
            <a:r>
              <a:rPr lang="en-US" b="1" dirty="0" smtClean="0"/>
              <a:t>H</a:t>
            </a:r>
            <a:r>
              <a:rPr lang="en-US" b="1" baseline="-25000" dirty="0" smtClean="0"/>
              <a:t>0</a:t>
            </a:r>
            <a:r>
              <a:rPr lang="en-US" dirty="0" smtClean="0"/>
              <a:t>) 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b="1" dirty="0" smtClean="0"/>
              <a:t>GHz range</a:t>
            </a:r>
            <a:r>
              <a:rPr lang="en-US" dirty="0" smtClean="0"/>
              <a:t> excites the spin flip transitions at </a:t>
            </a:r>
            <a:r>
              <a:rPr lang="en-US" dirty="0" err="1" smtClean="0"/>
              <a:t>Larmor</a:t>
            </a:r>
            <a:r>
              <a:rPr lang="en-US" dirty="0" smtClean="0"/>
              <a:t> resonance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. </a:t>
            </a:r>
            <a:r>
              <a:rPr lang="en-US" b="1" dirty="0" smtClean="0"/>
              <a:t>M</a:t>
            </a:r>
            <a:r>
              <a:rPr lang="en-US" dirty="0" smtClean="0"/>
              <a:t> undergo precession!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63141" y="3796735"/>
            <a:ext cx="20639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 T  -&gt; </a:t>
            </a:r>
            <a:r>
              <a:rPr lang="en-US" sz="2000" b="1" dirty="0" err="1" smtClean="0">
                <a:solidFill>
                  <a:srgbClr val="FF0000"/>
                </a:solidFill>
              </a:rPr>
              <a:t>ν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=28 </a:t>
            </a:r>
            <a:r>
              <a:rPr lang="en-US" sz="2000" b="1" dirty="0">
                <a:solidFill>
                  <a:srgbClr val="FF0000"/>
                </a:solidFill>
              </a:rPr>
              <a:t>GHz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45370"/>
              </p:ext>
            </p:extLst>
          </p:nvPr>
        </p:nvGraphicFramePr>
        <p:xfrm>
          <a:off x="4579100" y="2177140"/>
          <a:ext cx="1541091" cy="128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Equation" r:id="rId6" imgW="1231900" imgH="876300" progId="Equation.3">
                  <p:embed/>
                </p:oleObj>
              </mc:Choice>
              <mc:Fallback>
                <p:oleObj name="Equation" r:id="rId6" imgW="12319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9100" y="2177140"/>
                        <a:ext cx="1541091" cy="1283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6454552" y="1405298"/>
            <a:ext cx="1663888" cy="2795868"/>
            <a:chOff x="2461372" y="1375864"/>
            <a:chExt cx="1793409" cy="2936074"/>
          </a:xfrm>
        </p:grpSpPr>
        <p:sp>
          <p:nvSpPr>
            <p:cNvPr id="13" name="Ovale 12"/>
            <p:cNvSpPr/>
            <p:nvPr/>
          </p:nvSpPr>
          <p:spPr>
            <a:xfrm>
              <a:off x="2461372" y="1860631"/>
              <a:ext cx="1663888" cy="679277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Connettore 2 13"/>
            <p:cNvCxnSpPr/>
            <p:nvPr/>
          </p:nvCxnSpPr>
          <p:spPr>
            <a:xfrm flipH="1" flipV="1">
              <a:off x="3288396" y="1516070"/>
              <a:ext cx="9844" cy="2569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2829912" y="1375864"/>
              <a:ext cx="40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H</a:t>
              </a:r>
              <a:r>
                <a:rPr lang="en-GB" b="1" baseline="-25000" dirty="0" smtClean="0"/>
                <a:t>0</a:t>
              </a:r>
              <a:endParaRPr lang="en-GB" b="1" baseline="-25000" dirty="0"/>
            </a:p>
          </p:txBody>
        </p:sp>
        <p:sp>
          <p:nvSpPr>
            <p:cNvPr id="16" name="Arco 15"/>
            <p:cNvSpPr/>
            <p:nvPr/>
          </p:nvSpPr>
          <p:spPr>
            <a:xfrm>
              <a:off x="2943802" y="3878776"/>
              <a:ext cx="728566" cy="433162"/>
            </a:xfrm>
            <a:prstGeom prst="arc">
              <a:avLst>
                <a:gd name="adj1" fmla="val 10913633"/>
                <a:gd name="adj2" fmla="val 10669526"/>
              </a:avLst>
            </a:prstGeom>
            <a:ln>
              <a:solidFill>
                <a:schemeClr val="tx1"/>
              </a:solidFill>
              <a:prstDash val="lgDash"/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3298240" y="2441463"/>
              <a:ext cx="659647" cy="16440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H="1">
              <a:off x="3033153" y="4085512"/>
              <a:ext cx="265087" cy="1220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2624122" y="3674420"/>
              <a:ext cx="408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H</a:t>
              </a:r>
              <a:r>
                <a:rPr lang="en-GB" b="1" baseline="-25000" dirty="0"/>
                <a:t>1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3868362" y="2463539"/>
              <a:ext cx="386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</a:t>
              </a:r>
              <a:endParaRPr lang="en-GB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49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Bloch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2555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evolution of the </a:t>
            </a:r>
            <a:r>
              <a:rPr lang="en-US" sz="2400" dirty="0" smtClean="0"/>
              <a:t>magnetization </a:t>
            </a:r>
            <a:r>
              <a:rPr lang="en-US" sz="2400" b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due to spin transitions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/>
              <a:t>under the influence of external fields is described by a set of coupled non-linear equations </a:t>
            </a:r>
            <a:r>
              <a:rPr lang="en-US" sz="2400" dirty="0" smtClean="0"/>
              <a:t>(</a:t>
            </a:r>
            <a:r>
              <a:rPr lang="en-US" sz="2400" b="1" dirty="0" smtClean="0"/>
              <a:t>H</a:t>
            </a:r>
            <a:r>
              <a:rPr lang="en-US" sz="2400" dirty="0" smtClean="0"/>
              <a:t>=Magnetizing </a:t>
            </a:r>
            <a:r>
              <a:rPr lang="en-US" sz="2400" dirty="0"/>
              <a:t>field </a:t>
            </a:r>
            <a:r>
              <a:rPr lang="en-US" sz="2400" b="1" dirty="0"/>
              <a:t>H</a:t>
            </a:r>
            <a:r>
              <a:rPr lang="en-US" sz="2400" b="1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+ driving </a:t>
            </a:r>
            <a:r>
              <a:rPr lang="en-US" sz="2400" dirty="0" err="1" smtClean="0"/>
              <a:t>rf</a:t>
            </a:r>
            <a:r>
              <a:rPr lang="en-US" sz="2400" dirty="0" smtClean="0"/>
              <a:t> field 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" name="Immagine 3" descr="Schermata 01-2457041 alle 12.06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27" y="2034611"/>
            <a:ext cx="4974167" cy="3444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0894" y="2037222"/>
            <a:ext cx="4081382" cy="375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2000" b="1" dirty="0">
                <a:solidFill>
                  <a:srgbClr val="0000FF"/>
                </a:solidFill>
                <a:cs typeface="Comic Sans MS"/>
              </a:rPr>
              <a:t>Spin-lattice relaxation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 time</a:t>
            </a:r>
            <a:r>
              <a:rPr lang="en-GB" sz="2000" i="1" dirty="0">
                <a:solidFill>
                  <a:srgbClr val="0000FF"/>
                </a:solidFill>
                <a:cs typeface="Comic Sans MS"/>
              </a:rPr>
              <a:t> T</a:t>
            </a:r>
            <a:r>
              <a:rPr lang="en-GB" sz="2000" baseline="-25000" dirty="0">
                <a:solidFill>
                  <a:srgbClr val="0000FF"/>
                </a:solidFill>
                <a:cs typeface="Comic Sans MS"/>
              </a:rPr>
              <a:t>1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: </a:t>
            </a:r>
            <a:endParaRPr lang="en-GB" sz="2000" dirty="0" smtClean="0">
              <a:solidFill>
                <a:srgbClr val="0000FF"/>
              </a:solidFill>
              <a:cs typeface="Comic Sans MS"/>
            </a:endParaRPr>
          </a:p>
          <a:p>
            <a:pPr marL="285750" indent="-285750">
              <a:lnSpc>
                <a:spcPct val="110000"/>
              </a:lnSpc>
            </a:pPr>
            <a:r>
              <a:rPr lang="en-GB" sz="2000" dirty="0">
                <a:solidFill>
                  <a:srgbClr val="0000FF"/>
                </a:solidFill>
                <a:cs typeface="Comic Sans MS"/>
              </a:rPr>
              <a:t>e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stablish energetic 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equilibrium of </a:t>
            </a:r>
            <a:r>
              <a:rPr lang="en-GB" sz="2000" i="1" dirty="0" err="1" smtClean="0">
                <a:solidFill>
                  <a:srgbClr val="0000FF"/>
                </a:solidFill>
                <a:cs typeface="Comic Sans MS"/>
              </a:rPr>
              <a:t>M</a:t>
            </a:r>
            <a:r>
              <a:rPr lang="en-GB" sz="2000" i="1" baseline="-25000" dirty="0" err="1" smtClean="0">
                <a:solidFill>
                  <a:srgbClr val="0000FF"/>
                </a:solidFill>
                <a:cs typeface="Comic Sans MS"/>
              </a:rPr>
              <a:t>z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.</a:t>
            </a:r>
          </a:p>
          <a:p>
            <a:pPr marL="285750" indent="-285750">
              <a:lnSpc>
                <a:spcPct val="110000"/>
              </a:lnSpc>
            </a:pPr>
            <a:endParaRPr lang="en-GB" sz="1100" dirty="0">
              <a:solidFill>
                <a:srgbClr val="0000FF"/>
              </a:solidFill>
              <a:cs typeface="Comic Sans MS"/>
            </a:endParaRPr>
          </a:p>
          <a:p>
            <a:pPr marL="285750" indent="-285750">
              <a:lnSpc>
                <a:spcPct val="110000"/>
              </a:lnSpc>
            </a:pPr>
            <a:r>
              <a:rPr lang="en-GB" sz="2000" b="1" dirty="0">
                <a:solidFill>
                  <a:srgbClr val="0000FF"/>
                </a:solidFill>
                <a:cs typeface="Comic Sans MS"/>
              </a:rPr>
              <a:t>Spin-spin relaxation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 time</a:t>
            </a:r>
            <a:r>
              <a:rPr lang="en-GB" sz="2000" i="1" dirty="0">
                <a:solidFill>
                  <a:srgbClr val="0000FF"/>
                </a:solidFill>
                <a:cs typeface="Comic Sans MS"/>
              </a:rPr>
              <a:t> T</a:t>
            </a:r>
            <a:r>
              <a:rPr lang="en-GB" sz="2000" baseline="-25000" dirty="0">
                <a:solidFill>
                  <a:srgbClr val="0000FF"/>
                </a:solidFill>
                <a:cs typeface="Comic Sans MS"/>
              </a:rPr>
              <a:t>2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 &lt; </a:t>
            </a:r>
            <a:r>
              <a:rPr lang="en-GB" sz="2000" i="1" dirty="0">
                <a:solidFill>
                  <a:srgbClr val="0000FF"/>
                </a:solidFill>
                <a:cs typeface="Comic Sans MS"/>
              </a:rPr>
              <a:t>T</a:t>
            </a:r>
            <a:r>
              <a:rPr lang="en-GB" sz="2000" baseline="-25000" dirty="0">
                <a:solidFill>
                  <a:srgbClr val="0000FF"/>
                </a:solidFill>
                <a:cs typeface="Comic Sans MS"/>
              </a:rPr>
              <a:t>1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:</a:t>
            </a:r>
          </a:p>
          <a:p>
            <a:pPr marL="285750" indent="-285750">
              <a:lnSpc>
                <a:spcPct val="110000"/>
              </a:lnSpc>
            </a:pP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H</a:t>
            </a:r>
            <a:r>
              <a:rPr lang="en-GB" sz="2000" baseline="-25000" dirty="0" smtClean="0">
                <a:solidFill>
                  <a:srgbClr val="0000FF"/>
                </a:solidFill>
                <a:cs typeface="Comic Sans MS"/>
              </a:rPr>
              <a:t>1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 forces </a:t>
            </a:r>
            <a:r>
              <a:rPr lang="en-GB" sz="2000" dirty="0" err="1">
                <a:solidFill>
                  <a:srgbClr val="0000FF"/>
                </a:solidFill>
                <a:cs typeface="Comic Sans MS"/>
              </a:rPr>
              <a:t>M</a:t>
            </a:r>
            <a:r>
              <a:rPr lang="en-GB" sz="2000" baseline="-25000" dirty="0" err="1">
                <a:solidFill>
                  <a:srgbClr val="0000FF"/>
                </a:solidFill>
                <a:cs typeface="Comic Sans MS"/>
              </a:rPr>
              <a:t>x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 M</a:t>
            </a:r>
            <a:r>
              <a:rPr lang="en-GB" sz="2000" baseline="-25000" dirty="0">
                <a:solidFill>
                  <a:srgbClr val="0000FF"/>
                </a:solidFill>
                <a:cs typeface="Comic Sans MS"/>
              </a:rPr>
              <a:t>y</a:t>
            </a:r>
            <a:r>
              <a:rPr lang="en-GB" sz="2000" dirty="0">
                <a:solidFill>
                  <a:srgbClr val="0000FF"/>
                </a:solidFill>
                <a:cs typeface="Comic Sans MS"/>
              </a:rPr>
              <a:t> to rotate 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and T</a:t>
            </a:r>
            <a:r>
              <a:rPr lang="en-GB" sz="2000" baseline="-25000" dirty="0" smtClean="0">
                <a:solidFill>
                  <a:srgbClr val="0000FF"/>
                </a:solidFill>
                <a:cs typeface="Comic Sans MS"/>
              </a:rPr>
              <a:t>2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  sets</a:t>
            </a:r>
          </a:p>
          <a:p>
            <a:pPr marL="285750" indent="-285750">
              <a:lnSpc>
                <a:spcPct val="110000"/>
              </a:lnSpc>
            </a:pPr>
            <a:r>
              <a:rPr lang="en-GB" sz="2000" dirty="0">
                <a:solidFill>
                  <a:srgbClr val="0000FF"/>
                </a:solidFill>
                <a:cs typeface="Comic Sans MS"/>
              </a:rPr>
              <a:t>e</a:t>
            </a:r>
            <a:r>
              <a:rPr lang="en-GB" sz="2000" dirty="0" smtClean="0">
                <a:solidFill>
                  <a:srgbClr val="0000FF"/>
                </a:solidFill>
                <a:cs typeface="Comic Sans MS"/>
              </a:rPr>
              <a:t>quilibrium  </a:t>
            </a:r>
            <a:endParaRPr lang="en-GB" sz="2000" dirty="0">
              <a:solidFill>
                <a:srgbClr val="0000FF"/>
              </a:solidFill>
              <a:cs typeface="Comic Sans MS"/>
            </a:endParaRPr>
          </a:p>
          <a:p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/>
              <a:t>low temperature  T &lt; 1 </a:t>
            </a:r>
            <a:r>
              <a:rPr lang="en-US" sz="2000" dirty="0" smtClean="0"/>
              <a:t>K</a:t>
            </a:r>
            <a:endParaRPr lang="en-US" sz="2000" dirty="0"/>
          </a:p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~ 10</a:t>
            </a:r>
            <a:r>
              <a:rPr lang="en-US" sz="2400" b="1" baseline="30000" dirty="0">
                <a:solidFill>
                  <a:srgbClr val="FF0000"/>
                </a:solidFill>
              </a:rPr>
              <a:t>-6</a:t>
            </a:r>
            <a:r>
              <a:rPr lang="en-US" sz="2400" b="1" dirty="0">
                <a:solidFill>
                  <a:srgbClr val="FF0000"/>
                </a:solidFill>
              </a:rPr>
              <a:t> to 10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~  10</a:t>
            </a:r>
            <a:r>
              <a:rPr lang="en-US" sz="2400" b="1" baseline="30000" dirty="0">
                <a:solidFill>
                  <a:srgbClr val="FF0000"/>
                </a:solidFill>
              </a:rPr>
              <a:t>-6</a:t>
            </a:r>
            <a:r>
              <a:rPr lang="en-US" sz="2400" b="1" dirty="0">
                <a:solidFill>
                  <a:srgbClr val="FF0000"/>
                </a:solidFill>
              </a:rPr>
              <a:t> to 0.1  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depends </a:t>
            </a:r>
            <a:r>
              <a:rPr lang="en-US" sz="2000" b="1" dirty="0">
                <a:solidFill>
                  <a:srgbClr val="FF0000"/>
                </a:solidFill>
              </a:rPr>
              <a:t>on spin </a:t>
            </a:r>
            <a:r>
              <a:rPr lang="en-US" sz="2000" b="1" dirty="0" smtClean="0">
                <a:solidFill>
                  <a:srgbClr val="FF0000"/>
                </a:solidFill>
              </a:rPr>
              <a:t>density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62417"/>
              </p:ext>
            </p:extLst>
          </p:nvPr>
        </p:nvGraphicFramePr>
        <p:xfrm>
          <a:off x="461963" y="6116638"/>
          <a:ext cx="44259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Equation" r:id="rId5" imgW="1778000" imgH="241300" progId="Equation.3">
                  <p:embed/>
                </p:oleObj>
              </mc:Choice>
              <mc:Fallback>
                <p:oleObj name="Equation" r:id="rId5" imgW="1778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6116638"/>
                        <a:ext cx="4425950" cy="5984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6182" y="5572667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e.g. Magnetization of a paramagnet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3889" y="5795995"/>
            <a:ext cx="280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/>
              <a:t>0</a:t>
            </a:r>
            <a:r>
              <a:rPr lang="en-US" sz="2000" dirty="0"/>
              <a:t> – spin density</a:t>
            </a:r>
          </a:p>
          <a:p>
            <a:r>
              <a:rPr lang="en-US" sz="2000" dirty="0" err="1">
                <a:latin typeface="Symbol" charset="2"/>
                <a:cs typeface="Symbol" charset="2"/>
              </a:rPr>
              <a:t>m</a:t>
            </a:r>
            <a:r>
              <a:rPr lang="en-US" sz="2000" baseline="-25000" dirty="0" err="1"/>
              <a:t>B</a:t>
            </a:r>
            <a:r>
              <a:rPr lang="en-US" sz="2000" dirty="0"/>
              <a:t> – Bohr </a:t>
            </a:r>
            <a:r>
              <a:rPr lang="en-US" sz="2000" dirty="0" err="1"/>
              <a:t>magneton</a:t>
            </a:r>
            <a:endParaRPr lang="en-US" sz="2000" dirty="0"/>
          </a:p>
          <a:p>
            <a:r>
              <a:rPr lang="en-US" sz="2000" dirty="0" smtClean="0"/>
              <a:t>T   – </a:t>
            </a:r>
            <a:r>
              <a:rPr lang="en-US" sz="2000" dirty="0"/>
              <a:t>sample temperature</a:t>
            </a:r>
          </a:p>
        </p:txBody>
      </p:sp>
    </p:spTree>
    <p:extLst>
      <p:ext uri="{BB962C8B-B14F-4D97-AF65-F5344CB8AC3E}">
        <p14:creationId xmlns:p14="http://schemas.microsoft.com/office/powerpoint/2010/main" val="124241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100" y="3763064"/>
            <a:ext cx="3477374" cy="30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LOngitudinal</a:t>
            </a:r>
            <a:r>
              <a:rPr lang="en-US" sz="3600" dirty="0" smtClean="0"/>
              <a:t> </a:t>
            </a:r>
            <a:r>
              <a:rPr lang="en-US" sz="3600" dirty="0"/>
              <a:t>D</a:t>
            </a:r>
            <a:r>
              <a:rPr lang="en-US" sz="3600" dirty="0" smtClean="0"/>
              <a:t>etection (LOD) of </a:t>
            </a:r>
            <a:r>
              <a:rPr lang="en-US" sz="3600" dirty="0" err="1"/>
              <a:t>axion</a:t>
            </a:r>
            <a:r>
              <a:rPr lang="en-US" sz="3600" dirty="0"/>
              <a:t> </a:t>
            </a:r>
            <a:r>
              <a:rPr lang="en-US" sz="3600" dirty="0" smtClean="0"/>
              <a:t>field (1)</a:t>
            </a:r>
            <a:endParaRPr lang="en-US" sz="3600" dirty="0"/>
          </a:p>
        </p:txBody>
      </p:sp>
      <p:pic>
        <p:nvPicPr>
          <p:cNvPr id="4" name="Immagin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3" y="790223"/>
            <a:ext cx="4001064" cy="32116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1326444" y="1775297"/>
            <a:ext cx="0" cy="103281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8353" y="211555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2095" y="818445"/>
            <a:ext cx="5358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agnetize </a:t>
            </a:r>
            <a:r>
              <a:rPr lang="en-US" sz="2400" dirty="0"/>
              <a:t>the sample along the z-axis </a:t>
            </a:r>
            <a:r>
              <a:rPr lang="en-US" sz="2400" dirty="0" smtClean="0"/>
              <a:t>orthogonal to the </a:t>
            </a:r>
            <a:r>
              <a:rPr lang="en-US" sz="2400" dirty="0" err="1" smtClean="0"/>
              <a:t>axion</a:t>
            </a:r>
            <a:r>
              <a:rPr lang="en-US" sz="2400" dirty="0" smtClean="0"/>
              <a:t> direction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H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 </a:t>
            </a:r>
            <a:r>
              <a:rPr lang="en-US" sz="2400" b="1" dirty="0"/>
              <a:t>amplitude </a:t>
            </a:r>
            <a:r>
              <a:rPr lang="en-US" sz="2400" dirty="0"/>
              <a:t>matches the searched value of the </a:t>
            </a:r>
            <a:r>
              <a:rPr lang="en-US" sz="2400" b="1" dirty="0" err="1"/>
              <a:t>axion</a:t>
            </a:r>
            <a:r>
              <a:rPr lang="en-US" sz="2400" b="1" dirty="0"/>
              <a:t> </a:t>
            </a:r>
            <a:r>
              <a:rPr lang="en-US" sz="2400" b="1" dirty="0" smtClean="0"/>
              <a:t>mass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Then the </a:t>
            </a:r>
            <a:r>
              <a:rPr lang="en-US" sz="2400" dirty="0"/>
              <a:t>equivalent </a:t>
            </a:r>
            <a:r>
              <a:rPr lang="en-US" sz="2400" b="1" dirty="0" err="1"/>
              <a:t>axion</a:t>
            </a:r>
            <a:r>
              <a:rPr lang="en-US" sz="2400" b="1" dirty="0"/>
              <a:t> field h</a:t>
            </a:r>
            <a:r>
              <a:rPr lang="en-US" sz="2400" b="1" baseline="-25000" dirty="0"/>
              <a:t>a</a:t>
            </a:r>
            <a:r>
              <a:rPr lang="en-US" sz="2400" dirty="0"/>
              <a:t> </a:t>
            </a:r>
            <a:r>
              <a:rPr lang="en-US" sz="2400" dirty="0" smtClean="0"/>
              <a:t>is in </a:t>
            </a:r>
            <a:r>
              <a:rPr lang="en-US" sz="2400" dirty="0"/>
              <a:t>the transverse </a:t>
            </a:r>
            <a:r>
              <a:rPr lang="en-US" sz="2400" dirty="0" smtClean="0"/>
              <a:t>direction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rive </a:t>
            </a:r>
            <a:r>
              <a:rPr lang="en-US" sz="2400" dirty="0"/>
              <a:t>the sample with a</a:t>
            </a:r>
            <a:r>
              <a:rPr lang="en-US" sz="2400" b="1" dirty="0"/>
              <a:t> pump field </a:t>
            </a:r>
            <a:r>
              <a:rPr lang="en-US" sz="2400" b="1" dirty="0" err="1"/>
              <a:t>H</a:t>
            </a:r>
            <a:r>
              <a:rPr lang="en-US" sz="2400" b="1" baseline="-25000" dirty="0" err="1"/>
              <a:t>p</a:t>
            </a:r>
            <a:r>
              <a:rPr lang="en-US" sz="2400" dirty="0"/>
              <a:t> </a:t>
            </a:r>
            <a:r>
              <a:rPr lang="en-US" sz="2400" dirty="0" smtClean="0"/>
              <a:t>near </a:t>
            </a:r>
            <a:r>
              <a:rPr lang="en-US" sz="2400" dirty="0"/>
              <a:t>the </a:t>
            </a:r>
            <a:r>
              <a:rPr lang="en-US" sz="2400" dirty="0" err="1"/>
              <a:t>Larmor</a:t>
            </a:r>
            <a:r>
              <a:rPr lang="en-US" sz="2400" dirty="0"/>
              <a:t> frequency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222" y="4378473"/>
            <a:ext cx="4436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otal </a:t>
            </a:r>
            <a:r>
              <a:rPr lang="en-US" sz="2400" dirty="0"/>
              <a:t>driving radio-frequency </a:t>
            </a:r>
            <a:r>
              <a:rPr lang="en-US" sz="2400" dirty="0" smtClean="0"/>
              <a:t>field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16000" y="3160605"/>
            <a:ext cx="716844" cy="56174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552222" y="3313005"/>
            <a:ext cx="333022" cy="2571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96596"/>
              </p:ext>
            </p:extLst>
          </p:nvPr>
        </p:nvGraphicFramePr>
        <p:xfrm>
          <a:off x="356507" y="4989915"/>
          <a:ext cx="4517874" cy="68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1" name="Equation" r:id="rId6" imgW="1765300" imgH="266700" progId="Equation.3">
                  <p:embed/>
                </p:oleObj>
              </mc:Choice>
              <mc:Fallback>
                <p:oleObj name="Equation" r:id="rId6" imgW="1765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507" y="4989915"/>
                        <a:ext cx="4517874" cy="6818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188009"/>
              </p:ext>
            </p:extLst>
          </p:nvPr>
        </p:nvGraphicFramePr>
        <p:xfrm>
          <a:off x="7366150" y="5236553"/>
          <a:ext cx="325438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2" name="Equation" r:id="rId8" imgW="203200" imgH="241300" progId="Equation.3">
                  <p:embed/>
                </p:oleObj>
              </mc:Choice>
              <mc:Fallback>
                <p:oleObj name="Equation" r:id="rId8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6150" y="5236553"/>
                        <a:ext cx="325438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60725"/>
              </p:ext>
            </p:extLst>
          </p:nvPr>
        </p:nvGraphicFramePr>
        <p:xfrm>
          <a:off x="788600" y="5800967"/>
          <a:ext cx="2203676" cy="55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3" name="Equation" r:id="rId10" imgW="1054100" imgH="266700" progId="Equation.3">
                  <p:embed/>
                </p:oleObj>
              </mc:Choice>
              <mc:Fallback>
                <p:oleObj name="Equation" r:id="rId10" imgW="10541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8600" y="5800967"/>
                        <a:ext cx="2203676" cy="55871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32844" y="3385445"/>
            <a:ext cx="38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566" y="3698332"/>
            <a:ext cx="41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3311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4" name="Equation" r:id="rId12" imgW="114300" imgH="165100" progId="Equation.3">
                  <p:embed/>
                </p:oleObj>
              </mc:Choice>
              <mc:Fallback>
                <p:oleObj name="Equation" r:id="rId12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24898"/>
              </p:ext>
            </p:extLst>
          </p:nvPr>
        </p:nvGraphicFramePr>
        <p:xfrm>
          <a:off x="7136792" y="5622315"/>
          <a:ext cx="718075" cy="37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5" name="Equation" r:id="rId14" imgW="508000" imgH="266700" progId="Equation.3">
                  <p:embed/>
                </p:oleObj>
              </mc:Choice>
              <mc:Fallback>
                <p:oleObj name="Equation" r:id="rId14" imgW="508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36792" y="5622315"/>
                        <a:ext cx="718075" cy="375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66213"/>
              </p:ext>
            </p:extLst>
          </p:nvPr>
        </p:nvGraphicFramePr>
        <p:xfrm>
          <a:off x="7691588" y="3403352"/>
          <a:ext cx="980848" cy="37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6" name="Equation" r:id="rId16" imgW="635000" imgH="241300" progId="Equation.3">
                  <p:embed/>
                </p:oleObj>
              </mc:Choice>
              <mc:Fallback>
                <p:oleObj name="Equation" r:id="rId16" imgW="635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91588" y="3403352"/>
                        <a:ext cx="980848" cy="37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38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05315" y="1010755"/>
            <a:ext cx="8688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H</a:t>
            </a:r>
            <a:r>
              <a:rPr lang="en-GB" baseline="-25000" dirty="0" smtClean="0">
                <a:solidFill>
                  <a:srgbClr val="0000FF"/>
                </a:solidFill>
              </a:rPr>
              <a:t>1</a:t>
            </a:r>
            <a:r>
              <a:rPr lang="en-GB" dirty="0" smtClean="0">
                <a:solidFill>
                  <a:srgbClr val="0000FF"/>
                </a:solidFill>
              </a:rPr>
              <a:t> is  a linear superposition of two </a:t>
            </a:r>
            <a:r>
              <a:rPr lang="en-GB" dirty="0" err="1" smtClean="0">
                <a:solidFill>
                  <a:srgbClr val="0000FF"/>
                </a:solidFill>
              </a:rPr>
              <a:t>rf</a:t>
            </a:r>
            <a:r>
              <a:rPr lang="en-GB" dirty="0" smtClean="0">
                <a:solidFill>
                  <a:srgbClr val="0000FF"/>
                </a:solidFill>
              </a:rPr>
              <a:t> fields (</a:t>
            </a:r>
            <a:r>
              <a:rPr lang="en-GB" b="1" dirty="0" smtClean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ump and </a:t>
            </a:r>
            <a:r>
              <a:rPr lang="en-GB" b="1" dirty="0" err="1" smtClean="0">
                <a:solidFill>
                  <a:srgbClr val="0000FF"/>
                </a:solidFill>
              </a:rPr>
              <a:t>a</a:t>
            </a:r>
            <a:r>
              <a:rPr lang="en-GB" dirty="0" err="1" smtClean="0">
                <a:solidFill>
                  <a:srgbClr val="0000FF"/>
                </a:solidFill>
              </a:rPr>
              <a:t>xion</a:t>
            </a:r>
            <a:r>
              <a:rPr lang="en-GB" dirty="0" smtClean="0">
                <a:solidFill>
                  <a:srgbClr val="0000FF"/>
                </a:solidFill>
              </a:rPr>
              <a:t> or</a:t>
            </a:r>
            <a:r>
              <a:rPr lang="en-GB" b="1" dirty="0" smtClean="0">
                <a:solidFill>
                  <a:srgbClr val="0000FF"/>
                </a:solidFill>
              </a:rPr>
              <a:t> a</a:t>
            </a:r>
            <a:r>
              <a:rPr lang="en-GB" dirty="0" smtClean="0">
                <a:solidFill>
                  <a:srgbClr val="0000FF"/>
                </a:solidFill>
              </a:rPr>
              <a:t>ny </a:t>
            </a:r>
            <a:r>
              <a:rPr lang="en-GB" dirty="0" err="1" smtClean="0">
                <a:solidFill>
                  <a:srgbClr val="0000FF"/>
                </a:solidFill>
              </a:rPr>
              <a:t>rf</a:t>
            </a:r>
            <a:r>
              <a:rPr lang="en-GB" dirty="0" smtClean="0">
                <a:solidFill>
                  <a:srgbClr val="0000FF"/>
                </a:solidFill>
              </a:rPr>
              <a:t> field) with slightly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different  frequencies 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 smtClean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 and 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 smtClean="0">
                <a:solidFill>
                  <a:srgbClr val="0000FF"/>
                </a:solidFill>
              </a:rPr>
              <a:t>a</a:t>
            </a:r>
            <a:r>
              <a:rPr lang="en-GB" dirty="0" smtClean="0">
                <a:solidFill>
                  <a:srgbClr val="0000FF"/>
                </a:solidFill>
              </a:rPr>
              <a:t> with amplitudes </a:t>
            </a:r>
            <a:r>
              <a:rPr lang="en-GB" dirty="0" err="1">
                <a:solidFill>
                  <a:srgbClr val="0000FF"/>
                </a:solidFill>
              </a:rPr>
              <a:t>H</a:t>
            </a:r>
            <a:r>
              <a:rPr lang="en-GB" baseline="-25000" dirty="0" err="1" smtClean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 &gt;&gt; h</a:t>
            </a:r>
            <a:r>
              <a:rPr lang="en-GB" baseline="-25000" dirty="0" smtClean="0">
                <a:solidFill>
                  <a:srgbClr val="0000FF"/>
                </a:solidFill>
              </a:rPr>
              <a:t>a</a:t>
            </a:r>
            <a:r>
              <a:rPr lang="en-GB" dirty="0" smtClean="0">
                <a:solidFill>
                  <a:srgbClr val="0000FF"/>
                </a:solidFill>
              </a:rPr>
              <a:t> and T</a:t>
            </a:r>
            <a:r>
              <a:rPr lang="en-GB" baseline="-25000" dirty="0" smtClean="0">
                <a:solidFill>
                  <a:srgbClr val="0000FF"/>
                </a:solidFill>
              </a:rPr>
              <a:t>1</a:t>
            </a:r>
            <a:r>
              <a:rPr lang="en-GB" dirty="0" smtClean="0">
                <a:solidFill>
                  <a:srgbClr val="0000FF"/>
                </a:solidFill>
              </a:rPr>
              <a:t>T</a:t>
            </a:r>
            <a:r>
              <a:rPr lang="en-GB" baseline="-25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γ</a:t>
            </a:r>
            <a:r>
              <a:rPr lang="en-GB" baseline="30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dirty="0" err="1" smtClean="0">
                <a:solidFill>
                  <a:srgbClr val="0000FF"/>
                </a:solidFill>
              </a:rPr>
              <a:t>H</a:t>
            </a:r>
            <a:r>
              <a:rPr lang="en-GB" baseline="-25000" dirty="0" err="1" smtClean="0">
                <a:solidFill>
                  <a:srgbClr val="0000FF"/>
                </a:solidFill>
              </a:rPr>
              <a:t>p</a:t>
            </a:r>
            <a:r>
              <a:rPr lang="en-GB" dirty="0" err="1" smtClean="0">
                <a:solidFill>
                  <a:srgbClr val="0000FF"/>
                </a:solidFill>
              </a:rPr>
              <a:t>+h</a:t>
            </a:r>
            <a:r>
              <a:rPr lang="en-GB" baseline="-25000" dirty="0" err="1" smtClean="0">
                <a:solidFill>
                  <a:srgbClr val="0000FF"/>
                </a:solidFill>
              </a:rPr>
              <a:t>a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baseline="30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&lt;&lt;1</a:t>
            </a:r>
          </a:p>
          <a:p>
            <a:endParaRPr lang="en-GB" baseline="30000" dirty="0" smtClean="0">
              <a:solidFill>
                <a:srgbClr val="0000FF"/>
              </a:solidFill>
            </a:endParaRPr>
          </a:p>
          <a:p>
            <a:r>
              <a:rPr lang="en-GB" dirty="0" smtClean="0">
                <a:solidFill>
                  <a:srgbClr val="0000FF"/>
                </a:solidFill>
              </a:rPr>
              <a:t>IF 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 smtClean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 - </a:t>
            </a:r>
            <a:r>
              <a:rPr lang="en-GB" dirty="0" err="1">
                <a:solidFill>
                  <a:srgbClr val="0000FF"/>
                </a:solidFill>
              </a:rPr>
              <a:t>ω</a:t>
            </a:r>
            <a:r>
              <a:rPr lang="en-GB" baseline="-25000" dirty="0" err="1">
                <a:solidFill>
                  <a:srgbClr val="0000FF"/>
                </a:solidFill>
              </a:rPr>
              <a:t>a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&lt;&lt;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>
                <a:solidFill>
                  <a:srgbClr val="0000FF"/>
                </a:solidFill>
              </a:rPr>
              <a:t>L</a:t>
            </a:r>
            <a:r>
              <a:rPr lang="en-GB" dirty="0" smtClean="0">
                <a:solidFill>
                  <a:srgbClr val="0000FF"/>
                </a:solidFill>
              </a:rPr>
              <a:t> and (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 smtClean="0">
                <a:solidFill>
                  <a:srgbClr val="0000FF"/>
                </a:solidFill>
              </a:rPr>
              <a:t>p</a:t>
            </a:r>
            <a:r>
              <a:rPr lang="en-GB" dirty="0" smtClean="0">
                <a:solidFill>
                  <a:srgbClr val="0000FF"/>
                </a:solidFill>
              </a:rPr>
              <a:t> + 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 smtClean="0">
                <a:solidFill>
                  <a:srgbClr val="0000FF"/>
                </a:solidFill>
              </a:rPr>
              <a:t>a</a:t>
            </a:r>
            <a:r>
              <a:rPr lang="en-GB" dirty="0" smtClean="0">
                <a:solidFill>
                  <a:srgbClr val="0000FF"/>
                </a:solidFill>
              </a:rPr>
              <a:t> )/2 ≈</a:t>
            </a:r>
            <a:r>
              <a:rPr lang="en-GB" dirty="0" err="1" smtClean="0">
                <a:solidFill>
                  <a:srgbClr val="0000FF"/>
                </a:solidFill>
              </a:rPr>
              <a:t>ω</a:t>
            </a:r>
            <a:r>
              <a:rPr lang="en-GB" baseline="-25000" dirty="0" err="1" smtClean="0">
                <a:solidFill>
                  <a:srgbClr val="0000FF"/>
                </a:solidFill>
              </a:rPr>
              <a:t>L</a:t>
            </a:r>
            <a:r>
              <a:rPr lang="en-GB" baseline="-25000" dirty="0" smtClean="0">
                <a:solidFill>
                  <a:srgbClr val="0000FF"/>
                </a:solidFill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 we can calculate </a:t>
            </a:r>
            <a:r>
              <a:rPr lang="en-GB" dirty="0" err="1" smtClean="0">
                <a:solidFill>
                  <a:srgbClr val="0000FF"/>
                </a:solidFill>
              </a:rPr>
              <a:t>M</a:t>
            </a:r>
            <a:r>
              <a:rPr lang="en-GB" baseline="-25000" dirty="0" err="1" smtClean="0">
                <a:solidFill>
                  <a:srgbClr val="0000FF"/>
                </a:solidFill>
              </a:rPr>
              <a:t>z</a:t>
            </a:r>
            <a:r>
              <a:rPr lang="en-GB" dirty="0" smtClean="0">
                <a:solidFill>
                  <a:srgbClr val="0000FF"/>
                </a:solidFill>
              </a:rPr>
              <a:t> from quasi-stationary solutions 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9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429" y="4530707"/>
            <a:ext cx="3904863" cy="2031181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482222" y="4468859"/>
            <a:ext cx="1707078" cy="2372602"/>
            <a:chOff x="4337082" y="4311624"/>
            <a:chExt cx="1707078" cy="2372602"/>
          </a:xfrm>
        </p:grpSpPr>
        <p:sp>
          <p:nvSpPr>
            <p:cNvPr id="10" name="Rettangolo 9"/>
            <p:cNvSpPr/>
            <p:nvPr/>
          </p:nvSpPr>
          <p:spPr>
            <a:xfrm>
              <a:off x="4337082" y="4311624"/>
              <a:ext cx="4428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/>
                <a:t>M</a:t>
              </a:r>
              <a:r>
                <a:rPr lang="en-GB" baseline="-25000" dirty="0" err="1"/>
                <a:t>z</a:t>
              </a:r>
              <a:r>
                <a:rPr lang="en-GB" dirty="0"/>
                <a:t> </a:t>
              </a:r>
              <a:endParaRPr lang="it-IT" dirty="0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394786" y="6314894"/>
              <a:ext cx="649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Time </a:t>
              </a:r>
              <a:endParaRPr lang="it-IT" dirty="0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337779" y="3418256"/>
            <a:ext cx="4127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Then </a:t>
            </a:r>
            <a:r>
              <a:rPr lang="en-GB" b="1" dirty="0" err="1" smtClean="0">
                <a:solidFill>
                  <a:srgbClr val="008000"/>
                </a:solidFill>
              </a:rPr>
              <a:t>M</a:t>
            </a:r>
            <a:r>
              <a:rPr lang="en-GB" b="1" baseline="-25000" dirty="0" err="1" smtClean="0">
                <a:solidFill>
                  <a:srgbClr val="008000"/>
                </a:solidFill>
              </a:rPr>
              <a:t>z</a:t>
            </a:r>
            <a:r>
              <a:rPr lang="en-GB" b="1" dirty="0" smtClean="0">
                <a:solidFill>
                  <a:srgbClr val="008000"/>
                </a:solidFill>
              </a:rPr>
              <a:t> oscillates at very low frequency!  </a:t>
            </a:r>
          </a:p>
          <a:p>
            <a:endParaRPr lang="en-GB" sz="1000" b="1" dirty="0" smtClean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A</a:t>
            </a:r>
            <a:r>
              <a:rPr lang="en-GB" dirty="0" smtClean="0">
                <a:solidFill>
                  <a:srgbClr val="008000"/>
                </a:solidFill>
              </a:rPr>
              <a:t>ssuming  </a:t>
            </a:r>
            <a:r>
              <a:rPr lang="en-GB" dirty="0" err="1" smtClean="0">
                <a:solidFill>
                  <a:srgbClr val="008000"/>
                </a:solidFill>
              </a:rPr>
              <a:t>ω</a:t>
            </a:r>
            <a:r>
              <a:rPr lang="en-GB" baseline="-25000" dirty="0" err="1" smtClean="0">
                <a:solidFill>
                  <a:srgbClr val="008000"/>
                </a:solidFill>
              </a:rPr>
              <a:t>D</a:t>
            </a:r>
            <a:r>
              <a:rPr lang="en-GB" dirty="0" smtClean="0">
                <a:solidFill>
                  <a:srgbClr val="008000"/>
                </a:solidFill>
              </a:rPr>
              <a:t> &lt; min(1/T</a:t>
            </a:r>
            <a:r>
              <a:rPr lang="en-GB" baseline="-25000" dirty="0" smtClean="0">
                <a:solidFill>
                  <a:srgbClr val="008000"/>
                </a:solidFill>
              </a:rPr>
              <a:t>1</a:t>
            </a:r>
            <a:r>
              <a:rPr lang="en-GB" dirty="0" smtClean="0">
                <a:solidFill>
                  <a:srgbClr val="008000"/>
                </a:solidFill>
              </a:rPr>
              <a:t>,1/T</a:t>
            </a:r>
            <a:r>
              <a:rPr lang="en-GB" baseline="30000" dirty="0" smtClean="0">
                <a:solidFill>
                  <a:srgbClr val="008000"/>
                </a:solidFill>
              </a:rPr>
              <a:t>*</a:t>
            </a:r>
            <a:r>
              <a:rPr lang="en-GB" baseline="-25000" dirty="0" smtClean="0">
                <a:solidFill>
                  <a:srgbClr val="008000"/>
                </a:solidFill>
              </a:rPr>
              <a:t>2</a:t>
            </a:r>
            <a:r>
              <a:rPr lang="en-GB" dirty="0" smtClean="0">
                <a:solidFill>
                  <a:srgbClr val="008000"/>
                </a:solidFill>
              </a:rPr>
              <a:t>)</a:t>
            </a:r>
            <a:r>
              <a:rPr lang="en-GB" dirty="0">
                <a:solidFill>
                  <a:srgbClr val="008000"/>
                </a:solidFill>
              </a:rPr>
              <a:t> </a:t>
            </a:r>
            <a:endParaRPr lang="en-GB" dirty="0" smtClean="0">
              <a:solidFill>
                <a:srgbClr val="008000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the amplitude of oscillations is </a:t>
            </a:r>
            <a:endParaRPr lang="en-GB" dirty="0">
              <a:solidFill>
                <a:srgbClr val="008000"/>
              </a:solidFill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169051"/>
              </p:ext>
            </p:extLst>
          </p:nvPr>
        </p:nvGraphicFramePr>
        <p:xfrm>
          <a:off x="927261" y="2226433"/>
          <a:ext cx="6741120" cy="113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Equation" r:id="rId5" imgW="3848100" imgH="647700" progId="Equation.3">
                  <p:embed/>
                </p:oleObj>
              </mc:Choice>
              <mc:Fallback>
                <p:oleObj name="Equation" r:id="rId5" imgW="38481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261" y="2226433"/>
                        <a:ext cx="6741120" cy="1132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6527"/>
            <a:ext cx="9144000" cy="783695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detection of </a:t>
            </a:r>
            <a:r>
              <a:rPr lang="en-US" dirty="0" err="1"/>
              <a:t>axion</a:t>
            </a:r>
            <a:r>
              <a:rPr lang="en-US" dirty="0"/>
              <a:t> </a:t>
            </a:r>
            <a:r>
              <a:rPr lang="en-US" dirty="0" smtClean="0"/>
              <a:t>field (2)</a:t>
            </a:r>
            <a:endParaRPr lang="en-US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76508"/>
              </p:ext>
            </p:extLst>
          </p:nvPr>
        </p:nvGraphicFramePr>
        <p:xfrm>
          <a:off x="141665" y="5037372"/>
          <a:ext cx="4543554" cy="131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8" name="Equation" r:id="rId7" imgW="2413000" imgH="698500" progId="Equation.3">
                  <p:embed/>
                </p:oleObj>
              </mc:Choice>
              <mc:Fallback>
                <p:oleObj name="Equation" r:id="rId7" imgW="24130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665" y="5037372"/>
                        <a:ext cx="4543554" cy="131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9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strong CP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5124"/>
            <a:ext cx="9133638" cy="751343"/>
          </a:xfrm>
        </p:spPr>
        <p:txBody>
          <a:bodyPr>
            <a:normAutofit fontScale="92500"/>
          </a:bodyPr>
          <a:lstStyle/>
          <a:p>
            <a:r>
              <a:rPr lang="en-US" sz="2800"/>
              <a:t>The QCD lagrangian contains a term that foresees CP violation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53894"/>
            <a:ext cx="913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parameter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is </a:t>
            </a:r>
            <a:r>
              <a:rPr lang="en-US" dirty="0" err="1"/>
              <a:t>unprescribed</a:t>
            </a:r>
            <a:r>
              <a:rPr lang="en-US" dirty="0"/>
              <a:t> by the theory, it is expected to be </a:t>
            </a:r>
            <a:r>
              <a:rPr lang="en-US" dirty="0">
                <a:latin typeface="Symbol" charset="2"/>
                <a:cs typeface="Symbol" charset="2"/>
              </a:rPr>
              <a:t>q </a:t>
            </a:r>
            <a:r>
              <a:rPr lang="en-US" dirty="0"/>
              <a:t>~ 1.  QCD interaction actually depends on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/>
              <a:t>  through its difference with the </a:t>
            </a:r>
            <a:r>
              <a:rPr lang="en-US" b="1" dirty="0"/>
              <a:t>phase of the quark mass matrix</a:t>
            </a:r>
            <a:r>
              <a:rPr lang="en-US" dirty="0"/>
              <a:t>:</a:t>
            </a:r>
          </a:p>
        </p:txBody>
      </p:sp>
      <p:pic>
        <p:nvPicPr>
          <p:cNvPr id="21" name="Picture 20" descr="Screen shot 2014-07-04 at 10.57.56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99" y="3627304"/>
            <a:ext cx="3644900" cy="558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09852" y="6218008"/>
            <a:ext cx="590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504D"/>
                </a:solidFill>
              </a:rPr>
              <a:t>VERY FINE TUNING! -&gt; STRONG CP PROBLEM</a:t>
            </a:r>
          </a:p>
        </p:txBody>
      </p:sp>
      <p:pic>
        <p:nvPicPr>
          <p:cNvPr id="5" name="Immagine 4" descr="Schermata 07-2456861 alle 17.1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8380"/>
            <a:ext cx="6495625" cy="1841368"/>
          </a:xfrm>
          <a:prstGeom prst="rect">
            <a:avLst/>
          </a:prstGeom>
        </p:spPr>
      </p:pic>
      <p:pic>
        <p:nvPicPr>
          <p:cNvPr id="6" name="Immagine 5" descr="Schermata 07-2456861 alle 17.14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4186104"/>
            <a:ext cx="6642730" cy="19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Longitudinal detection of </a:t>
            </a:r>
            <a:r>
              <a:rPr lang="en-US" dirty="0" err="1"/>
              <a:t>axion</a:t>
            </a:r>
            <a:r>
              <a:rPr lang="en-US" dirty="0"/>
              <a:t> field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2965426"/>
            <a:ext cx="773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If we put some relevant numbers (already </a:t>
            </a:r>
            <a:r>
              <a:rPr lang="en-US" sz="2400" dirty="0" smtClean="0"/>
              <a:t>published for YIG)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29554" y="5605334"/>
            <a:ext cx="66463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/>
              <a:t>find the right material </a:t>
            </a:r>
            <a:r>
              <a:rPr lang="en-US" sz="2400" b="1" dirty="0" smtClean="0"/>
              <a:t>(YIG)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power dissipated in </a:t>
            </a:r>
            <a:r>
              <a:rPr lang="en-US" sz="2400" b="1" dirty="0" smtClean="0"/>
              <a:t>the </a:t>
            </a:r>
            <a:r>
              <a:rPr lang="en-US" sz="2400" b="1" dirty="0"/>
              <a:t>cryogenic system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noise  sources </a:t>
            </a:r>
            <a:r>
              <a:rPr lang="en-US" sz="2400" b="1" dirty="0"/>
              <a:t>in the system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907" y="3382646"/>
            <a:ext cx="2462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≈ </a:t>
            </a:r>
            <a:r>
              <a:rPr lang="en-US" sz="2800" dirty="0"/>
              <a:t>10</a:t>
            </a:r>
            <a:r>
              <a:rPr lang="en-US" sz="2800" baseline="30000" dirty="0" smtClean="0"/>
              <a:t>-6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</a:p>
          <a:p>
            <a:r>
              <a:rPr lang="en-US" sz="2800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 ≈  10</a:t>
            </a:r>
            <a:r>
              <a:rPr lang="en-US" sz="2800" baseline="30000" dirty="0" smtClean="0"/>
              <a:t>-6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</a:p>
          <a:p>
            <a:r>
              <a:rPr lang="en-US" sz="2800" dirty="0" smtClean="0"/>
              <a:t>M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0.2 T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172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define </a:t>
            </a:r>
            <a:r>
              <a:rPr lang="en-US" sz="2400" dirty="0" smtClean="0"/>
              <a:t>a </a:t>
            </a:r>
            <a:r>
              <a:rPr lang="en-US" sz="2400" dirty="0"/>
              <a:t>sort of gain </a:t>
            </a:r>
            <a:r>
              <a:rPr lang="en-US" sz="2400" dirty="0" smtClean="0"/>
              <a:t>G</a:t>
            </a:r>
            <a:r>
              <a:rPr lang="en-US" sz="2400" baseline="-25000" dirty="0"/>
              <a:t>r</a:t>
            </a:r>
            <a:r>
              <a:rPr lang="en-US" sz="2400" dirty="0" smtClean="0"/>
              <a:t>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rgbClr val="FF0000"/>
                </a:solidFill>
              </a:rPr>
              <a:t>low frequency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component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Δm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with respect to the </a:t>
            </a:r>
            <a:r>
              <a:rPr lang="en-US" sz="2400" b="1" dirty="0"/>
              <a:t>high frequency </a:t>
            </a:r>
            <a:r>
              <a:rPr lang="en-US" sz="2400" dirty="0" smtClean="0"/>
              <a:t>field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76945"/>
              </p:ext>
            </p:extLst>
          </p:nvPr>
        </p:nvGraphicFramePr>
        <p:xfrm>
          <a:off x="832555" y="1893093"/>
          <a:ext cx="3021947" cy="53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Equation" r:id="rId4" imgW="1358900" imgH="241300" progId="Equation.3">
                  <p:embed/>
                </p:oleObj>
              </mc:Choice>
              <mc:Fallback>
                <p:oleObj name="Equation" r:id="rId4" imgW="1358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2555" y="1893093"/>
                        <a:ext cx="3021947" cy="538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0999" y="3513676"/>
            <a:ext cx="4684891" cy="113877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We obtain </a:t>
            </a:r>
            <a:r>
              <a:rPr lang="en-US" sz="2800" dirty="0" smtClean="0"/>
              <a:t>G</a:t>
            </a:r>
            <a:r>
              <a:rPr lang="en-US" sz="2800" baseline="-25000" dirty="0"/>
              <a:t>r</a:t>
            </a:r>
            <a:r>
              <a:rPr lang="en-US" sz="2800" dirty="0" smtClean="0"/>
              <a:t> </a:t>
            </a:r>
            <a:r>
              <a:rPr lang="en-US" sz="2800" dirty="0"/>
              <a:t>&gt; </a:t>
            </a:r>
            <a:r>
              <a:rPr lang="en-US" sz="2800" dirty="0" smtClean="0"/>
              <a:t>100 </a:t>
            </a:r>
            <a:endParaRPr lang="en-US" sz="2800" dirty="0"/>
          </a:p>
          <a:p>
            <a:endParaRPr lang="en-US" sz="1200" dirty="0"/>
          </a:p>
          <a:p>
            <a:r>
              <a:rPr lang="en-US" sz="2800" dirty="0"/>
              <a:t>for a pump field </a:t>
            </a:r>
            <a:r>
              <a:rPr lang="en-US" sz="2800" dirty="0" smtClean="0"/>
              <a:t> </a:t>
            </a:r>
            <a:r>
              <a:rPr lang="en-US" sz="2800" dirty="0" err="1"/>
              <a:t>H</a:t>
            </a:r>
            <a:r>
              <a:rPr lang="en-US" sz="2400" baseline="-25000" dirty="0" err="1"/>
              <a:t>p</a:t>
            </a:r>
            <a:r>
              <a:rPr lang="en-US" sz="2800" dirty="0"/>
              <a:t> ~ </a:t>
            </a:r>
            <a:r>
              <a:rPr lang="en-US" sz="2800" dirty="0" smtClean="0"/>
              <a:t>0.1 </a:t>
            </a:r>
            <a:r>
              <a:rPr lang="en-US" sz="2800" dirty="0" err="1" smtClean="0"/>
              <a:t>μT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713115"/>
            <a:ext cx="9143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we get enough gain 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  <a:r>
              <a:rPr lang="en-US" sz="2800" baseline="-250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to be able to reach a measurable low frequency </a:t>
            </a:r>
            <a:r>
              <a:rPr lang="en-US" sz="2800" dirty="0" err="1" smtClean="0">
                <a:solidFill>
                  <a:srgbClr val="FF0000"/>
                </a:solidFill>
              </a:rPr>
              <a:t>Δm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 smtClean="0">
                <a:solidFill>
                  <a:srgbClr val="FF0000"/>
                </a:solidFill>
              </a:rPr>
              <a:t>amplitude </a:t>
            </a:r>
            <a:r>
              <a:rPr lang="en-US" sz="2800" dirty="0" err="1">
                <a:solidFill>
                  <a:srgbClr val="FF0000"/>
                </a:solidFill>
              </a:rPr>
              <a:t>axion</a:t>
            </a:r>
            <a:r>
              <a:rPr lang="en-US" sz="2800" dirty="0">
                <a:solidFill>
                  <a:srgbClr val="FF0000"/>
                </a:solidFill>
              </a:rPr>
              <a:t> field h</a:t>
            </a:r>
            <a:r>
              <a:rPr lang="en-US" sz="2800" baseline="-25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 ~ 10</a:t>
            </a:r>
            <a:r>
              <a:rPr lang="en-US" sz="2800" baseline="30000" dirty="0">
                <a:solidFill>
                  <a:srgbClr val="FF0000"/>
                </a:solidFill>
              </a:rPr>
              <a:t>-22</a:t>
            </a:r>
            <a:r>
              <a:rPr lang="en-US" sz="2800" dirty="0">
                <a:solidFill>
                  <a:srgbClr val="FF0000"/>
                </a:solidFill>
              </a:rPr>
              <a:t> T?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60889" y="3781781"/>
            <a:ext cx="860778" cy="649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2556" y="6053667"/>
            <a:ext cx="889000" cy="4233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494757"/>
              </p:ext>
            </p:extLst>
          </p:nvPr>
        </p:nvGraphicFramePr>
        <p:xfrm>
          <a:off x="5030712" y="1784275"/>
          <a:ext cx="29479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2" name="Equation" r:id="rId6" imgW="1422400" imgH="482600" progId="Equation.3">
                  <p:embed/>
                </p:oleObj>
              </mc:Choice>
              <mc:Fallback>
                <p:oleObj name="Equation" r:id="rId6" imgW="142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0712" y="1784275"/>
                        <a:ext cx="2947988" cy="9969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37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Calibration</a:t>
            </a:r>
            <a:r>
              <a:rPr lang="en-US" dirty="0">
                <a:solidFill>
                  <a:srgbClr val="FF0000"/>
                </a:solidFill>
              </a:rPr>
              <a:t>/Detection scheme</a:t>
            </a:r>
          </a:p>
        </p:txBody>
      </p:sp>
      <p:pic>
        <p:nvPicPr>
          <p:cNvPr id="4" name="Picture 3" descr="Sche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62" y="2335606"/>
            <a:ext cx="6399105" cy="45223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 descr="Magnet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2"/>
            <a:ext cx="4238607" cy="2638404"/>
          </a:xfrm>
          <a:prstGeom prst="rect">
            <a:avLst/>
          </a:prstGeom>
        </p:spPr>
      </p:pic>
      <p:pic>
        <p:nvPicPr>
          <p:cNvPr id="6" name="Picture 5" descr="Screen Shot 2015-02-28 at 6.52.2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65" y="643020"/>
            <a:ext cx="3498993" cy="169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400404"/>
            <a:ext cx="2249287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Magnetic field source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3568" y="762003"/>
            <a:ext cx="761701" cy="646309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5 GHz </a:t>
            </a:r>
          </a:p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cavity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003" y="5196826"/>
            <a:ext cx="860777" cy="64630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457088"/>
            <a:r>
              <a:rPr lang="en-US" b="1">
                <a:solidFill>
                  <a:srgbClr val="0000FF"/>
                </a:solidFill>
                <a:latin typeface="Calibri"/>
              </a:rPr>
              <a:t>DPPH box</a:t>
            </a:r>
          </a:p>
        </p:txBody>
      </p:sp>
      <p:pic>
        <p:nvPicPr>
          <p:cNvPr id="9" name="Picture 8" descr="Screen Shot 2015-03-01 at 11.57.39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24612"/>
            <a:ext cx="2322861" cy="1836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" y="6138304"/>
            <a:ext cx="860777" cy="64630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defTabSz="457088"/>
            <a:r>
              <a:rPr lang="en-US" b="1">
                <a:solidFill>
                  <a:srgbClr val="0000FF"/>
                </a:solidFill>
                <a:latin typeface="Calibri"/>
              </a:rPr>
              <a:t>DPPH 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48029"/>
            <a:ext cx="2243176" cy="369310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Paramagnetic sample</a:t>
            </a:r>
          </a:p>
        </p:txBody>
      </p:sp>
    </p:spTree>
    <p:extLst>
      <p:ext uri="{BB962C8B-B14F-4D97-AF65-F5344CB8AC3E}">
        <p14:creationId xmlns:p14="http://schemas.microsoft.com/office/powerpoint/2010/main" val="293365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Paramagnetic sample  @ 5.0 GHz</a:t>
            </a:r>
          </a:p>
        </p:txBody>
      </p:sp>
      <p:pic>
        <p:nvPicPr>
          <p:cNvPr id="5" name="Picture 4" descr="Screen Shot 2015-02-28 at 9.20.5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98" y="1336181"/>
            <a:ext cx="4279502" cy="2853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0077" y="973361"/>
            <a:ext cx="2483024" cy="357938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Linearity measurements</a:t>
            </a:r>
          </a:p>
        </p:txBody>
      </p:sp>
      <p:pic>
        <p:nvPicPr>
          <p:cNvPr id="4" name="Picture 3" descr="Screen Shot 2015-09-18 at 4.04.30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250"/>
            <a:ext cx="3928608" cy="297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777997"/>
            <a:ext cx="2835271" cy="357938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pPr defTabSz="457088"/>
            <a:r>
              <a:rPr lang="en-US">
                <a:solidFill>
                  <a:prstClr val="black"/>
                </a:solidFill>
                <a:latin typeface="Calibri"/>
              </a:rPr>
              <a:t>Linewidth measurement (T</a:t>
            </a:r>
            <a:r>
              <a:rPr lang="en-US" baseline="-25000">
                <a:solidFill>
                  <a:prstClr val="black"/>
                </a:solidFill>
                <a:latin typeface="Calibri"/>
              </a:rPr>
              <a:t>2</a:t>
            </a:r>
            <a:r>
              <a:rPr lang="en-US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7" name="Picture 6" descr="Screen Shot 2015-09-18 at 4.05.2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55" y="4019178"/>
            <a:ext cx="3860421" cy="2841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4189183"/>
            <a:ext cx="2031170" cy="634937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defTabSz="457088"/>
            <a:r>
              <a:rPr lang="en-US">
                <a:solidFill>
                  <a:prstClr val="black"/>
                </a:solidFill>
                <a:latin typeface="Calibri"/>
              </a:rPr>
              <a:t>Saturation measurements (T</a:t>
            </a:r>
            <a:r>
              <a:rPr lang="en-US" baseline="-25000">
                <a:solidFill>
                  <a:prstClr val="black"/>
                </a:solidFill>
                <a:latin typeface="Calibri"/>
              </a:rPr>
              <a:t>1</a:t>
            </a:r>
            <a:r>
              <a:rPr lang="en-US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9313" y="4955991"/>
            <a:ext cx="3234737" cy="911936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We have check the formula for the gain:</a:t>
            </a:r>
          </a:p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Correct within a factor about 2 </a:t>
            </a:r>
          </a:p>
        </p:txBody>
      </p:sp>
    </p:spTree>
    <p:extLst>
      <p:ext uri="{BB962C8B-B14F-4D97-AF65-F5344CB8AC3E}">
        <p14:creationId xmlns:p14="http://schemas.microsoft.com/office/powerpoint/2010/main" val="39243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End </a:t>
            </a:r>
            <a:r>
              <a:rPr lang="en-US" sz="2800" dirty="0"/>
              <a:t>– to – </a:t>
            </a:r>
            <a:r>
              <a:rPr lang="en-US" sz="2800" dirty="0" smtClean="0"/>
              <a:t>End </a:t>
            </a:r>
            <a:r>
              <a:rPr lang="en-US" sz="2800" dirty="0"/>
              <a:t>calibration with BDPA @ 5 </a:t>
            </a:r>
            <a:r>
              <a:rPr lang="en-US" sz="2800" dirty="0" smtClean="0"/>
              <a:t>GHz at 300 K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" y="762000"/>
            <a:ext cx="8905773" cy="634937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defTabSz="457088"/>
            <a:r>
              <a:rPr lang="en-US">
                <a:solidFill>
                  <a:prstClr val="black"/>
                </a:solidFill>
                <a:latin typeface="Calibri"/>
              </a:rPr>
              <a:t>By using a calibration signal we have evaluated the sensitivity for an axion like signal (Stochastic signal with Q ~ 10^6) by performing a power spectral analysis</a:t>
            </a:r>
          </a:p>
        </p:txBody>
      </p:sp>
      <p:pic>
        <p:nvPicPr>
          <p:cNvPr id="5" name="Picture 4" descr="Screen Shot 2015-09-18 at 3.56.22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4375322" cy="3248945"/>
          </a:xfrm>
          <a:prstGeom prst="rect">
            <a:avLst/>
          </a:prstGeom>
        </p:spPr>
      </p:pic>
      <p:pic>
        <p:nvPicPr>
          <p:cNvPr id="6" name="Picture 5" descr="Screen Shot 2015-09-18 at 3.56.34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05" y="2015520"/>
            <a:ext cx="4544595" cy="3248945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382736" y="4031038"/>
            <a:ext cx="3815016" cy="889970"/>
          </a:xfrm>
          <a:prstGeom prst="donut">
            <a:avLst>
              <a:gd name="adj" fmla="val 36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59879" y="4260076"/>
            <a:ext cx="679049" cy="4580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87" y="1638745"/>
            <a:ext cx="4156133" cy="357938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Power spectrum of downconverted signal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4343" y="1638746"/>
            <a:ext cx="2067145" cy="357938"/>
          </a:xfrm>
          <a:prstGeom prst="rect">
            <a:avLst/>
          </a:prstGeom>
          <a:noFill/>
        </p:spPr>
        <p:txBody>
          <a:bodyPr wrap="none" lIns="80155" tIns="40078" rIns="80155" bIns="40078" rtlCol="0">
            <a:spAutoFit/>
          </a:bodyPr>
          <a:lstStyle/>
          <a:p>
            <a:pPr defTabSz="457088"/>
            <a:r>
              <a:rPr lang="en-US" b="1">
                <a:solidFill>
                  <a:prstClr val="black"/>
                </a:solidFill>
                <a:latin typeface="Calibri"/>
              </a:rPr>
              <a:t>Histogram of values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0590" y="5719364"/>
            <a:ext cx="7137630" cy="753549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defTabSz="457088"/>
            <a:r>
              <a:rPr lang="en-US" sz="2100">
                <a:solidFill>
                  <a:prstClr val="black"/>
                </a:solidFill>
                <a:latin typeface="Calibri"/>
              </a:rPr>
              <a:t>The sensitivity is about 4 x 10</a:t>
            </a:r>
            <a:r>
              <a:rPr lang="en-US" sz="2100" baseline="30000">
                <a:solidFill>
                  <a:prstClr val="black"/>
                </a:solidFill>
                <a:latin typeface="Calibri"/>
              </a:rPr>
              <a:t>-13 </a:t>
            </a:r>
            <a:r>
              <a:rPr lang="en-US" sz="210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100" baseline="3000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100">
                <a:solidFill>
                  <a:prstClr val="black"/>
                </a:solidFill>
                <a:latin typeface="Calibri"/>
              </a:rPr>
              <a:t> that corresponds to 5 x 10</a:t>
            </a:r>
            <a:r>
              <a:rPr lang="en-US" sz="2100" baseline="30000">
                <a:solidFill>
                  <a:prstClr val="black"/>
                </a:solidFill>
                <a:latin typeface="Calibri"/>
              </a:rPr>
              <a:t>-8</a:t>
            </a:r>
            <a:r>
              <a:rPr lang="en-US" sz="2100">
                <a:solidFill>
                  <a:prstClr val="black"/>
                </a:solidFill>
                <a:latin typeface="Calibri"/>
              </a:rPr>
              <a:t> T for a signal spread over a 5 kHz band (1 hr averaging time)</a:t>
            </a:r>
          </a:p>
        </p:txBody>
      </p:sp>
    </p:spTree>
    <p:extLst>
      <p:ext uri="{BB962C8B-B14F-4D97-AF65-F5344CB8AC3E}">
        <p14:creationId xmlns:p14="http://schemas.microsoft.com/office/powerpoint/2010/main" val="4252678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Possible Improvements</a:t>
            </a:r>
            <a:endParaRPr lang="en-US" dirty="0"/>
          </a:p>
        </p:txBody>
      </p:sp>
      <p:pic>
        <p:nvPicPr>
          <p:cNvPr id="4" name="Picture 3" descr="Screen Shot 2015-09-18 at 4.11.3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234"/>
            <a:ext cx="9144000" cy="29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39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</a:t>
            </a:r>
            <a:r>
              <a:rPr lang="en-US" dirty="0" smtClean="0"/>
              <a:t>Counter = </a:t>
            </a:r>
            <a:r>
              <a:rPr lang="en-US" dirty="0" smtClean="0">
                <a:solidFill>
                  <a:srgbClr val="0000FF"/>
                </a:solidFill>
              </a:rPr>
              <a:t>Energy Detection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5-05-02 at 10.53.46 A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2989"/>
            <a:ext cx="5249333" cy="385465"/>
          </a:xfrm>
          <a:prstGeom prst="rect">
            <a:avLst/>
          </a:prstGeom>
        </p:spPr>
      </p:pic>
      <p:pic>
        <p:nvPicPr>
          <p:cNvPr id="5" name="Picture 4" descr="Screen Shot 2015-05-02 at 10.53.58 A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999" y="870656"/>
            <a:ext cx="3794925" cy="3219631"/>
          </a:xfrm>
          <a:prstGeom prst="rect">
            <a:avLst/>
          </a:prstGeom>
        </p:spPr>
      </p:pic>
      <p:pic>
        <p:nvPicPr>
          <p:cNvPr id="6" name="Picture 5" descr="Screen Shot 2015-05-02 at 10.54.09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077" y="1298454"/>
            <a:ext cx="28067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111" y="3160889"/>
            <a:ext cx="500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Detection of IR photons with high quantum efficiency in the absence of photomultipliers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42819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Extend the same idea into the microwave regime where a Zeeman transition is tuned to the axion mass with an external field. </a:t>
            </a:r>
          </a:p>
          <a:p>
            <a:endParaRPr lang="en-US" sz="2400"/>
          </a:p>
          <a:p>
            <a:r>
              <a:rPr lang="en-US" sz="2400"/>
              <a:t>All the atoms must be in the </a:t>
            </a:r>
          </a:p>
          <a:p>
            <a:r>
              <a:rPr lang="en-US" sz="2400"/>
              <a:t>Zeeman lower level.</a:t>
            </a:r>
          </a:p>
        </p:txBody>
      </p:sp>
      <p:pic>
        <p:nvPicPr>
          <p:cNvPr id="10" name="Picture 9" descr="Screen Shot 2015-05-02 at 11.05.19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444" y="5402909"/>
            <a:ext cx="3535194" cy="11587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37485" y="6488668"/>
            <a:ext cx="149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(Sikivie, 2014)</a:t>
            </a:r>
          </a:p>
        </p:txBody>
      </p:sp>
    </p:spTree>
    <p:extLst>
      <p:ext uri="{BB962C8B-B14F-4D97-AF65-F5344CB8AC3E}">
        <p14:creationId xmlns:p14="http://schemas.microsoft.com/office/powerpoint/2010/main" val="12830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hermata 10-2456957 alle 19.0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497"/>
            <a:ext cx="4279900" cy="762000"/>
          </a:xfrm>
          <a:prstGeom prst="rect">
            <a:avLst/>
          </a:prstGeom>
        </p:spPr>
      </p:pic>
      <p:pic>
        <p:nvPicPr>
          <p:cNvPr id="7" name="Immagine 6" descr="Schermata 10-2456957 alle 19.10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12" y="2750641"/>
            <a:ext cx="4382388" cy="80240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81574" y="3575076"/>
            <a:ext cx="817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ZEEMAN TRANSITION RATE </a:t>
            </a:r>
            <a:r>
              <a:rPr lang="it-IT" sz="2400" b="1" dirty="0" smtClean="0">
                <a:solidFill>
                  <a:srgbClr val="0000FF"/>
                </a:solidFill>
              </a:rPr>
              <a:t>With 1 Mole of </a:t>
            </a:r>
            <a:r>
              <a:rPr lang="it-IT" sz="2400" b="1" dirty="0" err="1" smtClean="0">
                <a:solidFill>
                  <a:srgbClr val="0000FF"/>
                </a:solidFill>
              </a:rPr>
              <a:t>Polarized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Electrons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3" name="Immagine 2" descr="Schermata 01-2457041 alle 18.17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874584"/>
          </a:xfrm>
          <a:prstGeom prst="rect">
            <a:avLst/>
          </a:prstGeom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86043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1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07742"/>
              </p:ext>
            </p:extLst>
          </p:nvPr>
        </p:nvGraphicFramePr>
        <p:xfrm>
          <a:off x="2231132" y="4413432"/>
          <a:ext cx="3559652" cy="80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2" name="Equation" r:id="rId8" imgW="1917700" imgH="431800" progId="Equation.3">
                  <p:embed/>
                </p:oleObj>
              </mc:Choice>
              <mc:Fallback>
                <p:oleObj name="Equation" r:id="rId8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31132" y="4413432"/>
                        <a:ext cx="3559652" cy="801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12225"/>
              </p:ext>
            </p:extLst>
          </p:nvPr>
        </p:nvGraphicFramePr>
        <p:xfrm>
          <a:off x="681574" y="5493474"/>
          <a:ext cx="5616224" cy="70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3" name="Equation" r:id="rId10" imgW="3556000" imgH="444500" progId="Equation.3">
                  <p:embed/>
                </p:oleObj>
              </mc:Choice>
              <mc:Fallback>
                <p:oleObj name="Equation" r:id="rId10" imgW="3556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1574" y="5493474"/>
                        <a:ext cx="5616224" cy="70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69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Detection with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molecules or Cs atoms?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1844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Together with people in </a:t>
            </a:r>
            <a:r>
              <a:rPr lang="en-US" sz="2000" b="1" dirty="0"/>
              <a:t>Pisa, Napoli and Firenze </a:t>
            </a:r>
            <a:r>
              <a:rPr lang="en-US" sz="2000" dirty="0"/>
              <a:t>we are studying the possibility of using </a:t>
            </a:r>
            <a:r>
              <a:rPr lang="en-US" sz="2000" b="1" dirty="0"/>
              <a:t>Oxygen molecules </a:t>
            </a:r>
            <a:r>
              <a:rPr lang="en-US" sz="2000" b="1" dirty="0" smtClean="0"/>
              <a:t>or atomic Cesium </a:t>
            </a:r>
            <a:r>
              <a:rPr lang="en-US" sz="2000" dirty="0" smtClean="0"/>
              <a:t>cooled </a:t>
            </a:r>
            <a:r>
              <a:rPr lang="en-US" sz="2000" dirty="0"/>
              <a:t>to 280 </a:t>
            </a:r>
            <a:r>
              <a:rPr lang="en-US" sz="2000" dirty="0" err="1"/>
              <a:t>mK</a:t>
            </a:r>
            <a:r>
              <a:rPr lang="en-US" sz="2000" dirty="0"/>
              <a:t> (Buffer gas cooling) as magnetized target.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3224" y="4592160"/>
            <a:ext cx="46707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Work </a:t>
            </a:r>
            <a:r>
              <a:rPr lang="en-US" dirty="0"/>
              <a:t>in the higher </a:t>
            </a:r>
            <a:r>
              <a:rPr lang="en-US" dirty="0" err="1"/>
              <a:t>axion</a:t>
            </a:r>
            <a:r>
              <a:rPr lang="en-US" dirty="0"/>
              <a:t> mass </a:t>
            </a:r>
            <a:r>
              <a:rPr lang="en-US" dirty="0" smtClean="0"/>
              <a:t>range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Number </a:t>
            </a:r>
            <a:r>
              <a:rPr lang="en-US" dirty="0"/>
              <a:t>of available atoms can be an </a:t>
            </a:r>
            <a:r>
              <a:rPr lang="en-US" dirty="0" smtClean="0"/>
              <a:t>issue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Find an appropriate detection technique with high efficiency (REMPI – resonance enhanced </a:t>
            </a:r>
            <a:r>
              <a:rPr lang="en-US" dirty="0" err="1"/>
              <a:t>multiphoton</a:t>
            </a:r>
            <a:r>
              <a:rPr lang="en-US" dirty="0"/>
              <a:t> ionization - interrogation scheme?)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3175" y="6417735"/>
            <a:ext cx="2415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(Courtesy of P. </a:t>
            </a:r>
            <a:r>
              <a:rPr lang="en-US" sz="1600" dirty="0" err="1"/>
              <a:t>Maddaloni</a:t>
            </a:r>
            <a:r>
              <a:rPr lang="en-US" sz="1600" dirty="0"/>
              <a:t>)</a:t>
            </a:r>
          </a:p>
        </p:txBody>
      </p:sp>
      <p:pic>
        <p:nvPicPr>
          <p:cNvPr id="8" name="Immagin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27" y="1707755"/>
            <a:ext cx="4173220" cy="2778760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" y="1858297"/>
            <a:ext cx="3163966" cy="49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6951"/>
            <a:ext cx="9144000" cy="56791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partial review of </a:t>
            </a:r>
            <a:r>
              <a:rPr lang="en-US" dirty="0" smtClean="0"/>
              <a:t>various </a:t>
            </a:r>
            <a:r>
              <a:rPr lang="en-US" dirty="0" err="1" smtClean="0"/>
              <a:t>Axion</a:t>
            </a:r>
            <a:r>
              <a:rPr lang="en-US" dirty="0" smtClean="0"/>
              <a:t> Matter Interaction  </a:t>
            </a:r>
            <a:r>
              <a:rPr lang="en-US" dirty="0"/>
              <a:t>has been presented</a:t>
            </a:r>
          </a:p>
          <a:p>
            <a:r>
              <a:rPr lang="en-US" dirty="0"/>
              <a:t>The </a:t>
            </a:r>
            <a:r>
              <a:rPr lang="en-US" dirty="0" err="1"/>
              <a:t>Axion</a:t>
            </a:r>
            <a:r>
              <a:rPr lang="en-US" dirty="0"/>
              <a:t>, invented to solve a specific problem of QCD, became a perfect Dark Matter candidate:</a:t>
            </a:r>
          </a:p>
          <a:p>
            <a:pPr lvl="1"/>
            <a:r>
              <a:rPr lang="en-US" dirty="0"/>
              <a:t>It can be searched for in dedicated experiments (</a:t>
            </a:r>
            <a:r>
              <a:rPr lang="en-US" dirty="0" err="1"/>
              <a:t>Haloscopes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Helioscopes</a:t>
            </a:r>
            <a:r>
              <a:rPr lang="en-US" dirty="0"/>
              <a:t> and terrestrial experiment don’t seems to be able to reach the parameter space for an </a:t>
            </a:r>
            <a:r>
              <a:rPr lang="en-US" dirty="0" err="1"/>
              <a:t>axion</a:t>
            </a:r>
            <a:r>
              <a:rPr lang="en-US" dirty="0"/>
              <a:t> DM candidate</a:t>
            </a:r>
          </a:p>
          <a:p>
            <a:r>
              <a:rPr lang="en-US" dirty="0" err="1"/>
              <a:t>Axion</a:t>
            </a:r>
            <a:r>
              <a:rPr lang="en-US" dirty="0"/>
              <a:t> like particles came also into the scene. They might be as well good DM candidates</a:t>
            </a:r>
          </a:p>
          <a:p>
            <a:r>
              <a:rPr lang="en-US" dirty="0"/>
              <a:t>Several efforts in different physics fields can help to find or rebut the existence of this exotic particle</a:t>
            </a:r>
          </a:p>
        </p:txBody>
      </p:sp>
    </p:spTree>
    <p:extLst>
      <p:ext uri="{BB962C8B-B14F-4D97-AF65-F5344CB8AC3E}">
        <p14:creationId xmlns:p14="http://schemas.microsoft.com/office/powerpoint/2010/main" val="175786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13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Dynamical</a:t>
            </a:r>
            <a:r>
              <a:rPr lang="it-IT" dirty="0" smtClean="0"/>
              <a:t> Solution</a:t>
            </a:r>
            <a:endParaRPr lang="it-IT" dirty="0"/>
          </a:p>
        </p:txBody>
      </p:sp>
      <p:pic>
        <p:nvPicPr>
          <p:cNvPr id="4" name="Immagine 3" descr="Schermata 07-2456861 alle 17.2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4" y="778567"/>
            <a:ext cx="8881458" cy="590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3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Detection of axion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331"/>
            <a:ext cx="9144000" cy="1914731"/>
          </a:xfrm>
        </p:spPr>
        <p:txBody>
          <a:bodyPr>
            <a:normAutofit/>
          </a:bodyPr>
          <a:lstStyle/>
          <a:p>
            <a:r>
              <a:rPr lang="en-US" sz="2000"/>
              <a:t>Originally proposed by P. Sikivie (1983)</a:t>
            </a:r>
          </a:p>
          <a:p>
            <a:r>
              <a:rPr lang="en-US" sz="2000"/>
              <a:t>Axion produced in the Sun by the </a:t>
            </a:r>
            <a:r>
              <a:rPr lang="en-US" sz="2000" b="1"/>
              <a:t>Primakoff process</a:t>
            </a:r>
            <a:r>
              <a:rPr lang="en-US" sz="2000"/>
              <a:t>: </a:t>
            </a:r>
            <a:r>
              <a:rPr lang="en-US" sz="2000" b="1"/>
              <a:t>blackbody photons </a:t>
            </a:r>
            <a:r>
              <a:rPr lang="en-US" sz="2000"/>
              <a:t>in the EM fields associated with stellar plasma</a:t>
            </a:r>
          </a:p>
          <a:p>
            <a:r>
              <a:rPr lang="en-US" sz="2000" b="1"/>
              <a:t>Thermal axion spectrum </a:t>
            </a:r>
            <a:r>
              <a:rPr lang="en-US" sz="2000"/>
              <a:t>with </a:t>
            </a:r>
            <a:r>
              <a:rPr lang="en-US" sz="2000" b="1"/>
              <a:t>mean energy 4.2 keV (X rays)  </a:t>
            </a:r>
          </a:p>
          <a:p>
            <a:r>
              <a:rPr lang="en-US" sz="2000" b="1"/>
              <a:t>Axion production rate depends on Solar model and production model</a:t>
            </a:r>
          </a:p>
        </p:txBody>
      </p:sp>
      <p:pic>
        <p:nvPicPr>
          <p:cNvPr id="4" name="Picture 3" descr="Screen shot 2014-07-04 at 7.07.5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835826"/>
            <a:ext cx="4758565" cy="2170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234484" y="3973957"/>
            <a:ext cx="2800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G. Carosi et al, Contemp. Phys. 49, 281 (2008)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39729"/>
              </p:ext>
            </p:extLst>
          </p:nvPr>
        </p:nvGraphicFramePr>
        <p:xfrm>
          <a:off x="5456140" y="2623126"/>
          <a:ext cx="3360103" cy="7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Equation" r:id="rId4" imgW="1981200" imgH="419100" progId="Equation.3">
                  <p:embed/>
                </p:oleObj>
              </mc:Choice>
              <mc:Fallback>
                <p:oleObj name="Equation" r:id="rId4" imgW="1981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6140" y="2623126"/>
                        <a:ext cx="3360103" cy="71079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3" y="5283762"/>
            <a:ext cx="485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Conversion probability in detecting magnetic field</a:t>
            </a:r>
          </a:p>
        </p:txBody>
      </p:sp>
      <p:pic>
        <p:nvPicPr>
          <p:cNvPr id="10" name="Picture 9" descr="Screen shot 2014-07-06 at 9.44.28 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20" y="5739396"/>
            <a:ext cx="3238500" cy="96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9371" y="5794366"/>
            <a:ext cx="378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factor </a:t>
            </a:r>
            <a:r>
              <a:rPr lang="en-US" b="1"/>
              <a:t>F(q) reflects the coherence</a:t>
            </a:r>
            <a:r>
              <a:rPr lang="en-US"/>
              <a:t> between axion and produced x rays. Can be changed with </a:t>
            </a:r>
            <a:r>
              <a:rPr lang="en-US" b="1"/>
              <a:t>buffer gas</a:t>
            </a:r>
            <a:r>
              <a:rPr lang="en-US"/>
              <a:t>.</a:t>
            </a:r>
          </a:p>
        </p:txBody>
      </p:sp>
      <p:pic>
        <p:nvPicPr>
          <p:cNvPr id="12" name="Picture 11" descr="Screen shot 2014-07-06 at 11.25.58 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40" y="3338263"/>
            <a:ext cx="3360103" cy="2314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7917" y="3153597"/>
            <a:ext cx="182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Axion flux on Earth</a:t>
            </a:r>
          </a:p>
        </p:txBody>
      </p:sp>
    </p:spTree>
    <p:extLst>
      <p:ext uri="{BB962C8B-B14F-4D97-AF65-F5344CB8AC3E}">
        <p14:creationId xmlns:p14="http://schemas.microsoft.com/office/powerpoint/2010/main" val="380008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362" y="1989653"/>
            <a:ext cx="9133638" cy="4868347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Detection of axion from the Sun - apparata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89324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First experiment performed in </a:t>
            </a:r>
            <a:r>
              <a:rPr lang="en-US" b="1"/>
              <a:t>Brookhaven in 1992 </a:t>
            </a:r>
            <a:r>
              <a:rPr lang="en-US"/>
              <a:t>by the BFR collaboration</a:t>
            </a:r>
          </a:p>
          <a:p>
            <a:pPr marL="742950" lvl="1" indent="-285750">
              <a:buFont typeface="Arial"/>
              <a:buChar char="•"/>
            </a:pPr>
            <a:r>
              <a:rPr lang="en-US" b="1"/>
              <a:t>2.2 T fixed magnet</a:t>
            </a:r>
            <a:r>
              <a:rPr lang="en-US"/>
              <a:t>	Proportional Chamber as detector		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Second generation experiment in Tokyo - </a:t>
            </a:r>
            <a:r>
              <a:rPr lang="en-US" b="1"/>
              <a:t>SUNICO</a:t>
            </a:r>
            <a:r>
              <a:rPr lang="en-US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b="1"/>
              <a:t>4 T magnet on a rotating platform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7914" y="2194560"/>
            <a:ext cx="67382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504D"/>
                </a:solidFill>
              </a:rPr>
              <a:t>The CAST experiment (CERN Axion Solar Telescope) </a:t>
            </a:r>
          </a:p>
        </p:txBody>
      </p:sp>
      <p:pic>
        <p:nvPicPr>
          <p:cNvPr id="7" name="Picture 6" descr="Screen shot 2014-07-06 at 11.35.22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6" y="3189938"/>
            <a:ext cx="4349744" cy="1935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956" y="2675659"/>
            <a:ext cx="532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10 m - 9 T - LHC prototype magnet pointing to the sun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56" y="5458033"/>
            <a:ext cx="445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/>
              <a:t>Most sensitive experiment </a:t>
            </a:r>
            <a:r>
              <a:rPr lang="en-US"/>
              <a:t>looking for axion-like particles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It relies on Astrophysical assumption</a:t>
            </a:r>
          </a:p>
        </p:txBody>
      </p:sp>
      <p:pic>
        <p:nvPicPr>
          <p:cNvPr id="12" name="Picture 11" descr="Screen shot 2014-07-06 at 12.00.38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86" y="3189938"/>
            <a:ext cx="4544954" cy="3415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2449" y="6550223"/>
            <a:ext cx="2295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From A. Lindner Talk, Lisbon 2014</a:t>
            </a:r>
          </a:p>
        </p:txBody>
      </p:sp>
    </p:spTree>
    <p:extLst>
      <p:ext uri="{BB962C8B-B14F-4D97-AF65-F5344CB8AC3E}">
        <p14:creationId xmlns:p14="http://schemas.microsoft.com/office/powerpoint/2010/main" val="167611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Prospects: the IAXO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8330"/>
            <a:ext cx="9133638" cy="2013363"/>
          </a:xfrm>
        </p:spPr>
        <p:txBody>
          <a:bodyPr>
            <a:normAutofit/>
          </a:bodyPr>
          <a:lstStyle/>
          <a:p>
            <a:r>
              <a:rPr lang="en-US" sz="2400"/>
              <a:t>The International AXion Observatory proposal is a dramatic push up of CAST performances:</a:t>
            </a:r>
          </a:p>
          <a:p>
            <a:pPr lvl="1"/>
            <a:r>
              <a:rPr lang="en-US" sz="2000"/>
              <a:t>Larger magnet aperture</a:t>
            </a:r>
          </a:p>
          <a:p>
            <a:pPr lvl="1"/>
            <a:r>
              <a:rPr lang="en-US" sz="2000"/>
              <a:t>Toroid magnet similar to ATLAS</a:t>
            </a:r>
          </a:p>
          <a:p>
            <a:pPr lvl="1"/>
            <a:r>
              <a:rPr lang="en-US" sz="2000"/>
              <a:t>X-Ray optics similar to satellite experiments</a:t>
            </a:r>
          </a:p>
        </p:txBody>
      </p:sp>
      <p:pic>
        <p:nvPicPr>
          <p:cNvPr id="4" name="Picture 3" descr="Screen shot 2014-07-06 at 11.51.18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" y="2811009"/>
            <a:ext cx="5199422" cy="362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780605" y="4547548"/>
            <a:ext cx="3775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From G. Irastorza Talk @ Dark Matter: a light move, DESY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8392" y="2577027"/>
            <a:ext cx="357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IAXO could probe QCD Axion</a:t>
            </a:r>
          </a:p>
        </p:txBody>
      </p:sp>
      <p:pic>
        <p:nvPicPr>
          <p:cNvPr id="8" name="Picture 7" descr="Screen shot 2014-07-06 at 11.56.57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0" y="2946358"/>
            <a:ext cx="3563277" cy="3465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55833" y="644928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However: DM Axion expected @ lower masses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2154" y="4922361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IAXO</a:t>
            </a:r>
          </a:p>
        </p:txBody>
      </p:sp>
    </p:spTree>
    <p:extLst>
      <p:ext uri="{BB962C8B-B14F-4D97-AF65-F5344CB8AC3E}">
        <p14:creationId xmlns:p14="http://schemas.microsoft.com/office/powerpoint/2010/main" val="33226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2" y="3402790"/>
            <a:ext cx="9133638" cy="3342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Propagation of the photon in the cosmo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78933"/>
            <a:ext cx="9133638" cy="2623857"/>
          </a:xfrm>
        </p:spPr>
        <p:txBody>
          <a:bodyPr>
            <a:normAutofit/>
          </a:bodyPr>
          <a:lstStyle/>
          <a:p>
            <a:r>
              <a:rPr lang="en-US" sz="2800"/>
              <a:t>Large scale magnetic B fields exist in astrophysics</a:t>
            </a:r>
          </a:p>
          <a:p>
            <a:r>
              <a:rPr lang="en-US" sz="2800"/>
              <a:t>Even if fields are very low (</a:t>
            </a:r>
            <a:r>
              <a:rPr lang="en-US" sz="2800">
                <a:latin typeface="Symbol" charset="2"/>
                <a:cs typeface="Symbol" charset="2"/>
              </a:rPr>
              <a:t>m</a:t>
            </a:r>
            <a:r>
              <a:rPr lang="en-US" sz="2800"/>
              <a:t>G, nG), they extend over a very large length L. </a:t>
            </a:r>
          </a:p>
          <a:p>
            <a:r>
              <a:rPr lang="en-US" sz="2800"/>
              <a:t>The product BL can then be large: ALPs oscillation with the photon can then be studied</a:t>
            </a:r>
          </a:p>
        </p:txBody>
      </p:sp>
      <p:pic>
        <p:nvPicPr>
          <p:cNvPr id="4" name="Picture 3" descr="Screen shot 2014-07-07 at 11.59.20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9" y="3601537"/>
            <a:ext cx="2836494" cy="2796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963" y="3603636"/>
            <a:ext cx="6180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/>
              <a:t>SN1987A: ALPs emission due to Primakoff production in core</a:t>
            </a:r>
          </a:p>
          <a:p>
            <a:pPr marL="285750" indent="-285750">
              <a:buFont typeface="Arial"/>
              <a:buChar char="•"/>
            </a:pPr>
            <a:endParaRPr lang="en-US" b="1"/>
          </a:p>
          <a:p>
            <a:pPr marL="285750" indent="-285750">
              <a:buFont typeface="Arial"/>
              <a:buChar char="•"/>
            </a:pPr>
            <a:r>
              <a:rPr lang="en-US" b="1"/>
              <a:t>ALPs partially converted into </a:t>
            </a:r>
            <a:r>
              <a:rPr lang="en-US" b="1">
                <a:latin typeface="Symbol" charset="2"/>
                <a:cs typeface="Symbol" charset="2"/>
              </a:rPr>
              <a:t>g</a:t>
            </a:r>
            <a:r>
              <a:rPr lang="en-US" b="1"/>
              <a:t> rays in galactic magnetic field (GMF)</a:t>
            </a:r>
          </a:p>
          <a:p>
            <a:pPr marL="285750" indent="-285750">
              <a:buFont typeface="Arial"/>
              <a:buChar char="•"/>
            </a:pPr>
            <a:endParaRPr lang="en-US" b="1"/>
          </a:p>
          <a:p>
            <a:pPr marL="285750" indent="-285750">
              <a:buFont typeface="Arial"/>
              <a:buChar char="•"/>
            </a:pPr>
            <a:r>
              <a:rPr lang="en-US" b="1"/>
              <a:t>No </a:t>
            </a:r>
            <a:r>
              <a:rPr lang="en-US" b="1">
                <a:latin typeface="Symbol" charset="2"/>
                <a:cs typeface="Symbol" charset="2"/>
              </a:rPr>
              <a:t>g</a:t>
            </a:r>
            <a:r>
              <a:rPr lang="en-US" b="1"/>
              <a:t> rays burst observed in coincidence with SN1987A neutrinos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48507" y="5997764"/>
            <a:ext cx="1233975" cy="579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73956"/>
              </p:ext>
            </p:extLst>
          </p:nvPr>
        </p:nvGraphicFramePr>
        <p:xfrm>
          <a:off x="4682025" y="6028664"/>
          <a:ext cx="4238769" cy="47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Equation" r:id="rId4" imgW="2247900" imgH="254000" progId="Equation.3">
                  <p:embed/>
                </p:oleObj>
              </mc:Choice>
              <mc:Fallback>
                <p:oleObj name="Equation" r:id="rId4" imgW="2247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2025" y="6028664"/>
                        <a:ext cx="4238769" cy="4789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16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Propagation of the photon in the cosmo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48331"/>
            <a:ext cx="9133638" cy="2271046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Magnetically induced oscillations between photons and Axion-like particles can </a:t>
            </a:r>
            <a:r>
              <a:rPr lang="en-US" b="1"/>
              <a:t>modify the photon flux from distant sources</a:t>
            </a:r>
            <a:r>
              <a:rPr lang="en-US"/>
              <a:t>, featuring:</a:t>
            </a:r>
          </a:p>
          <a:p>
            <a:pPr lvl="1"/>
            <a:r>
              <a:rPr lang="en-US"/>
              <a:t>Frequency dependent dimming</a:t>
            </a:r>
          </a:p>
          <a:p>
            <a:pPr lvl="1"/>
            <a:r>
              <a:rPr lang="en-US"/>
              <a:t>Modified polarization</a:t>
            </a:r>
          </a:p>
          <a:p>
            <a:pPr lvl="1"/>
            <a:r>
              <a:rPr lang="en-US" b="1"/>
              <a:t>Avoiding absorption by propagation in the form of axion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24" y="3199102"/>
            <a:ext cx="3955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This modification can be crucial in the behavior of Very High Energy (VHE, energy &gt; 100 GeV) </a:t>
            </a:r>
            <a:r>
              <a:rPr lang="en-US" sz="2000" b="1">
                <a:latin typeface="Symbol" charset="2"/>
                <a:cs typeface="Symbol" charset="2"/>
              </a:rPr>
              <a:t>g</a:t>
            </a:r>
            <a:r>
              <a:rPr lang="en-US" sz="2000" b="1"/>
              <a:t> rays from extragalactic sources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Typical sources: Active Galactic Nuclei (</a:t>
            </a:r>
            <a:r>
              <a:rPr lang="en-US" sz="2000" b="1"/>
              <a:t>AGN</a:t>
            </a:r>
            <a:r>
              <a:rPr lang="en-US" sz="2000"/>
              <a:t>) measured with Imaging Air Cherenkov Detector (</a:t>
            </a:r>
            <a:r>
              <a:rPr lang="en-US" sz="2000" b="1"/>
              <a:t>IACT</a:t>
            </a:r>
            <a:r>
              <a:rPr lang="en-US" sz="2000"/>
              <a:t>)</a:t>
            </a:r>
          </a:p>
        </p:txBody>
      </p:sp>
      <p:pic>
        <p:nvPicPr>
          <p:cNvPr id="5" name="Picture 4" descr="Screen shot 2014-07-07 at 1.02.4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22" y="3175139"/>
            <a:ext cx="4516591" cy="348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7135014" y="4716410"/>
            <a:ext cx="3701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M. Meyer | EPS HEP Stockholm | July 18, 2013 |</a:t>
            </a:r>
          </a:p>
        </p:txBody>
      </p:sp>
    </p:spTree>
    <p:extLst>
      <p:ext uri="{BB962C8B-B14F-4D97-AF65-F5344CB8AC3E}">
        <p14:creationId xmlns:p14="http://schemas.microsoft.com/office/powerpoint/2010/main" val="331753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VHE photons from distant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66951"/>
            <a:ext cx="9133638" cy="2923399"/>
          </a:xfrm>
        </p:spPr>
        <p:txBody>
          <a:bodyPr>
            <a:normAutofit/>
          </a:bodyPr>
          <a:lstStyle/>
          <a:p>
            <a:r>
              <a:rPr lang="en-US" sz="2800"/>
              <a:t>Gamma rays can interact with </a:t>
            </a:r>
            <a:r>
              <a:rPr lang="en-US" sz="2800" b="1"/>
              <a:t>cosmic photon background </a:t>
            </a:r>
            <a:r>
              <a:rPr lang="en-US" sz="2800"/>
              <a:t>(EBL) and produce e-p pairs</a:t>
            </a:r>
          </a:p>
          <a:p>
            <a:r>
              <a:rPr lang="en-US" sz="2800" b="1"/>
              <a:t>Optical depth </a:t>
            </a:r>
            <a:r>
              <a:rPr lang="en-US" sz="2800" b="1">
                <a:latin typeface="Symbol" charset="2"/>
                <a:cs typeface="Symbol" charset="2"/>
              </a:rPr>
              <a:t>t</a:t>
            </a:r>
            <a:r>
              <a:rPr lang="en-US" sz="2800" b="1"/>
              <a:t> is not zero </a:t>
            </a:r>
            <a:r>
              <a:rPr lang="en-US" sz="2800"/>
              <a:t>and the flux follows an exponential law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4" name="Picture 3" descr="Screen shot 2014-07-07 at 1.36.29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4" y="2672028"/>
            <a:ext cx="4717827" cy="813154"/>
          </a:xfrm>
          <a:prstGeom prst="rect">
            <a:avLst/>
          </a:prstGeom>
        </p:spPr>
      </p:pic>
      <p:pic>
        <p:nvPicPr>
          <p:cNvPr id="5" name="Picture 4" descr="Screen shot 2014-07-07 at 1.41.23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1" y="3312444"/>
            <a:ext cx="3981873" cy="3486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62" y="4109708"/>
            <a:ext cx="4742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At present there are </a:t>
            </a:r>
            <a:r>
              <a:rPr lang="en-US" sz="2800" b="1"/>
              <a:t>tension between models and data </a:t>
            </a:r>
            <a:r>
              <a:rPr lang="en-US" sz="2800"/>
              <a:t>for energies &gt; 1 TeV</a:t>
            </a:r>
          </a:p>
          <a:p>
            <a:endParaRPr lang="en-US" sz="2800"/>
          </a:p>
        </p:txBody>
      </p:sp>
      <p:sp>
        <p:nvSpPr>
          <p:cNvPr id="7" name="TextBox 6"/>
          <p:cNvSpPr txBox="1"/>
          <p:nvPr/>
        </p:nvSpPr>
        <p:spPr>
          <a:xfrm rot="5400000">
            <a:off x="7113171" y="4853191"/>
            <a:ext cx="3701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M. Meyer | EPS HEP Stockholm | July 18, 2013 |</a:t>
            </a:r>
          </a:p>
        </p:txBody>
      </p:sp>
    </p:spTree>
    <p:extLst>
      <p:ext uri="{BB962C8B-B14F-4D97-AF65-F5344CB8AC3E}">
        <p14:creationId xmlns:p14="http://schemas.microsoft.com/office/powerpoint/2010/main" val="25504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224138" y="748330"/>
            <a:ext cx="2919862" cy="61096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98754" y="748330"/>
            <a:ext cx="2919862" cy="61096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748330"/>
            <a:ext cx="3066969" cy="6109670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77" y="960654"/>
            <a:ext cx="194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504D"/>
                </a:solidFill>
              </a:rPr>
              <a:t>Lab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658" y="991432"/>
            <a:ext cx="145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504D"/>
                </a:solidFill>
              </a:rPr>
              <a:t>Helioscopes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913" y="986288"/>
            <a:ext cx="1390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0504D"/>
                </a:solidFill>
              </a:rPr>
              <a:t>Haloscopes</a:t>
            </a:r>
          </a:p>
        </p:txBody>
      </p:sp>
      <p:pic>
        <p:nvPicPr>
          <p:cNvPr id="9" name="Picture 8" descr="Screen shot 2014-07-04 at 7.08.4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3" y="5582886"/>
            <a:ext cx="2755480" cy="923683"/>
          </a:xfrm>
          <a:prstGeom prst="rect">
            <a:avLst/>
          </a:prstGeom>
        </p:spPr>
      </p:pic>
      <p:pic>
        <p:nvPicPr>
          <p:cNvPr id="10" name="Picture 9" descr="Screen shot 2014-07-04 at 7.07.5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78" y="5582886"/>
            <a:ext cx="2025524" cy="923683"/>
          </a:xfrm>
          <a:prstGeom prst="rect">
            <a:avLst/>
          </a:prstGeom>
        </p:spPr>
      </p:pic>
      <p:pic>
        <p:nvPicPr>
          <p:cNvPr id="11" name="Picture 10" descr="Screen shot 2014-07-06 at 2.55.14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09" y="5381243"/>
            <a:ext cx="2482926" cy="1296119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344084" y="4384730"/>
            <a:ext cx="8798060" cy="112626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37598" y="3686983"/>
            <a:ext cx="8798060" cy="112626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250095" y="3180391"/>
            <a:ext cx="8798060" cy="8214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874" y="1521669"/>
            <a:ext cx="2715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Axion Like Particle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Wide band experiment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Optical photons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Model independent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Low axion flux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Low sensitivity to alps coupling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5406" y="1521669"/>
            <a:ext cx="27153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ALPS &amp; QCD Axion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Wide band experiment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X rays photons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Model dependent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Medium axion flux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Good sensitivity to alps coupling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857" y="1521668"/>
            <a:ext cx="2960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ALPS &amp; </a:t>
            </a:r>
            <a:r>
              <a:rPr lang="en-US" sz="2000" b="1"/>
              <a:t>QCD Axion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Resonance experiment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Microwave photons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Strong model dependency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High axion flux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Reaches KSVZ axion </a:t>
            </a:r>
          </a:p>
          <a:p>
            <a:pPr algn="ctr"/>
            <a:r>
              <a:rPr lang="en-US" sz="200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72691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Global perspectives</a:t>
            </a:r>
          </a:p>
        </p:txBody>
      </p:sp>
      <p:pic>
        <p:nvPicPr>
          <p:cNvPr id="4" name="Picture 3" descr="Screen shot 2014-07-06 at 2.28.44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4" y="926609"/>
            <a:ext cx="7622495" cy="5290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330" y="648866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http://lanl.arxiv.org/pdf/1405.3685v1.pdf</a:t>
            </a:r>
          </a:p>
        </p:txBody>
      </p:sp>
    </p:spTree>
    <p:extLst>
      <p:ext uri="{BB962C8B-B14F-4D97-AF65-F5344CB8AC3E}">
        <p14:creationId xmlns:p14="http://schemas.microsoft.com/office/powerpoint/2010/main" val="27404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5-2457145 alle 17.5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5" y="1361994"/>
            <a:ext cx="7652224" cy="54960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6531" y="48840"/>
            <a:ext cx="5370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From BARBIERI TALK JAN 2015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36406" y="670689"/>
            <a:ext cx="900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AXION ELECTRON/NUCLEUS SPIN COUPLING: DETECTION FEASIBILITY</a:t>
            </a:r>
            <a:endParaRPr lang="it-IT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5-2457145 alle 17.5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3" y="706602"/>
            <a:ext cx="8270914" cy="61610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0250" y="48840"/>
            <a:ext cx="5370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From BARBIERI TALK JAN 2015</a:t>
            </a:r>
          </a:p>
        </p:txBody>
      </p:sp>
    </p:spTree>
    <p:extLst>
      <p:ext uri="{BB962C8B-B14F-4D97-AF65-F5344CB8AC3E}">
        <p14:creationId xmlns:p14="http://schemas.microsoft.com/office/powerpoint/2010/main" val="303690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“standard” axion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74183"/>
            <a:ext cx="9133638" cy="1236747"/>
          </a:xfrm>
        </p:spPr>
        <p:txBody>
          <a:bodyPr>
            <a:normAutofit fontScale="92500" lnSpcReduction="20000"/>
          </a:bodyPr>
          <a:lstStyle/>
          <a:p>
            <a:r>
              <a:rPr lang="en-US" sz="2800"/>
              <a:t>The axion is a </a:t>
            </a:r>
            <a:r>
              <a:rPr lang="en-US" sz="2800" b="1"/>
              <a:t>light pseudoscalar boson</a:t>
            </a:r>
            <a:r>
              <a:rPr lang="en-US" sz="2800"/>
              <a:t>, its properties can be derived using current algebra techniques</a:t>
            </a:r>
          </a:p>
          <a:p>
            <a:r>
              <a:rPr lang="en-US" sz="2800"/>
              <a:t>The axion is the light cousin of the </a:t>
            </a:r>
            <a:r>
              <a:rPr lang="en-US" sz="2800">
                <a:latin typeface="Symbol" charset="2"/>
                <a:cs typeface="Symbol" charset="2"/>
              </a:rPr>
              <a:t>p</a:t>
            </a:r>
            <a:r>
              <a:rPr lang="en-US" sz="2800" baseline="30000"/>
              <a:t>0</a:t>
            </a:r>
            <a:r>
              <a:rPr lang="en-US" sz="2800"/>
              <a:t> :</a:t>
            </a:r>
          </a:p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49957"/>
              </p:ext>
            </p:extLst>
          </p:nvPr>
        </p:nvGraphicFramePr>
        <p:xfrm>
          <a:off x="1426831" y="1971240"/>
          <a:ext cx="2411151" cy="66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Equation" r:id="rId3" imgW="787400" imgH="215900" progId="Equation.3">
                  <p:embed/>
                </p:oleObj>
              </mc:Choice>
              <mc:Fallback>
                <p:oleObj name="Equation" r:id="rId3" imgW="78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6831" y="1971240"/>
                        <a:ext cx="2411151" cy="6611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88611" y="1986031"/>
            <a:ext cx="346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m</a:t>
            </a:r>
            <a:r>
              <a:rPr lang="en-US" b="1" i="1" baseline="-25000"/>
              <a:t>p</a:t>
            </a:r>
            <a:r>
              <a:rPr lang="en-US" b="1"/>
              <a:t> = 135 MeV – pion mass </a:t>
            </a:r>
          </a:p>
          <a:p>
            <a:r>
              <a:rPr lang="en-US" b="1" i="1"/>
              <a:t>f</a:t>
            </a:r>
            <a:r>
              <a:rPr lang="en-US" b="1" i="1" baseline="-25000"/>
              <a:t>p</a:t>
            </a:r>
            <a:r>
              <a:rPr lang="en-US" b="1"/>
              <a:t> = 93 MeV – pion decay constant</a:t>
            </a:r>
          </a:p>
        </p:txBody>
      </p:sp>
      <p:pic>
        <p:nvPicPr>
          <p:cNvPr id="7" name="Picture 6" descr="Screen shot 2014-07-04 at 11.46.35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2738201"/>
            <a:ext cx="2679700" cy="977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31599"/>
            <a:ext cx="5529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The axion, like the pion, </a:t>
            </a:r>
            <a:r>
              <a:rPr lang="en-US" sz="2400" b="1"/>
              <a:t>couples to two photons</a:t>
            </a:r>
          </a:p>
        </p:txBody>
      </p:sp>
      <p:pic>
        <p:nvPicPr>
          <p:cNvPr id="11" name="Picture 10" descr="Screen shot 2014-07-04 at 12.22.06 P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92" y="3835169"/>
            <a:ext cx="1908252" cy="17184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9203" y="3716101"/>
            <a:ext cx="6997723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553595"/>
            <a:ext cx="4021376" cy="1200328"/>
          </a:xfrm>
          <a:prstGeom prst="rect">
            <a:avLst/>
          </a:prstGeom>
          <a:solidFill>
            <a:srgbClr val="C6D9F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Originally it was thought that</a:t>
            </a:r>
            <a:r>
              <a:rPr lang="en-US" sz="2400" i="1"/>
              <a:t> f</a:t>
            </a:r>
            <a:r>
              <a:rPr lang="en-US" sz="2400" i="1" baseline="-25000"/>
              <a:t>a</a:t>
            </a:r>
            <a:r>
              <a:rPr lang="en-US" sz="2400" i="1"/>
              <a:t> </a:t>
            </a:r>
            <a:r>
              <a:rPr lang="en-US" sz="2400"/>
              <a:t>@ electroweak scale </a:t>
            </a:r>
            <a:r>
              <a:rPr lang="en-US" sz="2400" i="1"/>
              <a:t>v</a:t>
            </a:r>
            <a:r>
              <a:rPr lang="en-US" sz="2400" baseline="-25000"/>
              <a:t>weak</a:t>
            </a:r>
            <a:r>
              <a:rPr lang="en-US" sz="2400"/>
              <a:t>(250 GeV)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9058" y="5914274"/>
            <a:ext cx="188066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i="1"/>
              <a:t>m</a:t>
            </a:r>
            <a:r>
              <a:rPr lang="en-US" sz="2400" b="1" i="1" baseline="-25000"/>
              <a:t>a</a:t>
            </a:r>
            <a:r>
              <a:rPr lang="en-US" sz="2400" b="1"/>
              <a:t> ≈ 100 keV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472405" y="6181090"/>
            <a:ext cx="1097942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05125" y="5719425"/>
            <a:ext cx="190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504D"/>
                </a:solidFill>
              </a:rPr>
              <a:t>RULED OUT BY ACCELERATOR EXPERIMENTS</a:t>
            </a:r>
          </a:p>
        </p:txBody>
      </p:sp>
    </p:spTree>
    <p:extLst>
      <p:ext uri="{BB962C8B-B14F-4D97-AF65-F5344CB8AC3E}">
        <p14:creationId xmlns:p14="http://schemas.microsoft.com/office/powerpoint/2010/main" val="5583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Peccei Quinn simmetry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74183"/>
            <a:ext cx="9133638" cy="4332521"/>
          </a:xfrm>
        </p:spPr>
        <p:txBody>
          <a:bodyPr>
            <a:noAutofit/>
          </a:bodyPr>
          <a:lstStyle/>
          <a:p>
            <a:r>
              <a:rPr lang="en-US" sz="2800"/>
              <a:t>Peccei and Quinn (1977) proposed to solve the strong CP problem by postulating the existence of a global U</a:t>
            </a:r>
            <a:r>
              <a:rPr lang="en-US" sz="2800" baseline="-25000"/>
              <a:t>PQ</a:t>
            </a:r>
            <a:r>
              <a:rPr lang="en-US" sz="2800"/>
              <a:t>(1) </a:t>
            </a:r>
            <a:r>
              <a:rPr lang="en-US" sz="2800" i="1"/>
              <a:t>quasi</a:t>
            </a:r>
            <a:r>
              <a:rPr lang="en-US" sz="2800"/>
              <a:t>simmetry (it is spontaneously broken). </a:t>
            </a:r>
          </a:p>
          <a:p>
            <a:r>
              <a:rPr lang="en-US" sz="2800"/>
              <a:t>The </a:t>
            </a:r>
            <a:r>
              <a:rPr lang="en-US" sz="2800" b="1"/>
              <a:t>axion</a:t>
            </a:r>
            <a:r>
              <a:rPr lang="en-US" sz="2800"/>
              <a:t> (Weinberg 1978, Wilczeck 1978) is the </a:t>
            </a:r>
            <a:r>
              <a:rPr lang="en-US" sz="2800" b="1"/>
              <a:t>pseudo Goldstone boson</a:t>
            </a:r>
            <a:r>
              <a:rPr lang="en-US" sz="2800"/>
              <a:t> associated with the spontaneous breakdown of the PQ simmetry.</a:t>
            </a:r>
          </a:p>
          <a:p>
            <a:r>
              <a:rPr lang="en-US" sz="2800"/>
              <a:t>With the PQ quasisimmetry the fine tuning problem can be solved </a:t>
            </a:r>
          </a:p>
        </p:txBody>
      </p:sp>
      <p:pic>
        <p:nvPicPr>
          <p:cNvPr id="4" name="Picture 3" descr="Screen shot 2014-07-04 at 11.21.04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5" y="4895028"/>
            <a:ext cx="5218210" cy="93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3009" y="5034413"/>
            <a:ext cx="29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a(x)	 – axion field</a:t>
            </a:r>
          </a:p>
          <a:p>
            <a:r>
              <a:rPr lang="en-US" b="1" i="1"/>
              <a:t>f</a:t>
            </a:r>
            <a:r>
              <a:rPr lang="en-US" b="1" baseline="-25000"/>
              <a:t>a</a:t>
            </a:r>
            <a:r>
              <a:rPr lang="en-US" b="1"/>
              <a:t>	 – axion decay constant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693" y="6270927"/>
            <a:ext cx="74381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/>
              <a:t>f</a:t>
            </a:r>
            <a:r>
              <a:rPr lang="en-US" baseline="-25000"/>
              <a:t>a</a:t>
            </a:r>
            <a:r>
              <a:rPr lang="en-US"/>
              <a:t> is the quantity that determines all the low energy phenomena of the axion</a:t>
            </a:r>
          </a:p>
        </p:txBody>
      </p:sp>
    </p:spTree>
    <p:extLst>
      <p:ext uri="{BB962C8B-B14F-4D97-AF65-F5344CB8AC3E}">
        <p14:creationId xmlns:p14="http://schemas.microsoft.com/office/powerpoint/2010/main" val="346239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Axion</a:t>
            </a:r>
            <a:r>
              <a:rPr lang="en-US" dirty="0" smtClean="0"/>
              <a:t> Photon </a:t>
            </a:r>
            <a:r>
              <a:rPr lang="en-US" dirty="0"/>
              <a:t>interactions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74184"/>
            <a:ext cx="9133638" cy="932462"/>
          </a:xfrm>
        </p:spPr>
        <p:txBody>
          <a:bodyPr/>
          <a:lstStyle/>
          <a:p>
            <a:r>
              <a:rPr lang="en-US"/>
              <a:t>Axion interactions are model dependent</a:t>
            </a:r>
          </a:p>
        </p:txBody>
      </p:sp>
      <p:pic>
        <p:nvPicPr>
          <p:cNvPr id="4" name="Picture 3" descr="Screen shot 2014-07-04 at 1.39.25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" y="1580115"/>
            <a:ext cx="2093791" cy="2282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4" y="1825713"/>
            <a:ext cx="223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Axion photon photon</a:t>
            </a:r>
          </a:p>
        </p:txBody>
      </p:sp>
      <p:pic>
        <p:nvPicPr>
          <p:cNvPr id="6" name="Picture 5" descr="Screen shot 2014-07-04 at 1.40.39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4" y="2409821"/>
            <a:ext cx="4305300" cy="93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2124" y="2409821"/>
            <a:ext cx="16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</a:t>
            </a:r>
            <a:r>
              <a:rPr lang="en-US" b="1" i="1" baseline="-25000">
                <a:latin typeface="Symbol" charset="2"/>
                <a:cs typeface="Symbol" charset="2"/>
              </a:rPr>
              <a:t>g</a:t>
            </a:r>
            <a:r>
              <a:rPr lang="en-US" b="1"/>
              <a:t> = 0.36 (DFSZ)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124" y="2980289"/>
            <a:ext cx="179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</a:t>
            </a:r>
            <a:r>
              <a:rPr lang="en-US" b="1" i="1" baseline="-25000">
                <a:latin typeface="Symbol" charset="2"/>
                <a:cs typeface="Symbol" charset="2"/>
              </a:rPr>
              <a:t>g</a:t>
            </a:r>
            <a:r>
              <a:rPr lang="en-US" b="1"/>
              <a:t> = - 0.97 (KSVZ)</a:t>
            </a:r>
          </a:p>
        </p:txBody>
      </p:sp>
      <p:pic>
        <p:nvPicPr>
          <p:cNvPr id="9" name="Picture 8" descr="Screen shot 2014-04-03 at 11.56.51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4" y="4994917"/>
            <a:ext cx="1854200" cy="78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6290" y="4088010"/>
            <a:ext cx="7077092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3750" y="4458444"/>
            <a:ext cx="243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Axion electron electron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66382"/>
              </p:ext>
            </p:extLst>
          </p:nvPr>
        </p:nvGraphicFramePr>
        <p:xfrm>
          <a:off x="2457362" y="5053430"/>
          <a:ext cx="2857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" name="Equation" r:id="rId6" imgW="990600" imgH="215900" progId="Equation.3">
                  <p:embed/>
                </p:oleObj>
              </mc:Choice>
              <mc:Fallback>
                <p:oleObj name="Equation" r:id="rId6" imgW="990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7362" y="5053430"/>
                        <a:ext cx="2857500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94050" y="5876028"/>
            <a:ext cx="255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</a:t>
            </a:r>
            <a:r>
              <a:rPr lang="en-US" b="1" i="1" baseline="-25000" dirty="0" err="1">
                <a:cs typeface="Symbol" charset="2"/>
              </a:rPr>
              <a:t>e</a:t>
            </a:r>
            <a:r>
              <a:rPr lang="en-US" b="1" dirty="0"/>
              <a:t> = </a:t>
            </a:r>
            <a:r>
              <a:rPr lang="en-US" b="1" dirty="0" smtClean="0"/>
              <a:t>0,001g</a:t>
            </a:r>
            <a:r>
              <a:rPr lang="en-US" b="1" baseline="-25000" dirty="0" smtClean="0"/>
              <a:t>e</a:t>
            </a:r>
            <a:r>
              <a:rPr lang="en-US" b="1" dirty="0" smtClean="0"/>
              <a:t> DFSZ  (</a:t>
            </a:r>
            <a:r>
              <a:rPr lang="en-US" b="1" dirty="0"/>
              <a:t>KSVZ)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10181"/>
              </p:ext>
            </p:extLst>
          </p:nvPr>
        </p:nvGraphicFramePr>
        <p:xfrm>
          <a:off x="5694050" y="4975327"/>
          <a:ext cx="2298064" cy="59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" name="Equation" r:id="rId8" imgW="1663700" imgH="431800" progId="Equation.3">
                  <p:embed/>
                </p:oleObj>
              </mc:Choice>
              <mc:Fallback>
                <p:oleObj name="Equation" r:id="rId8" imgW="1663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94050" y="4975327"/>
                        <a:ext cx="2298064" cy="59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38991" y="5014647"/>
            <a:ext cx="7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(DFSZ)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62119"/>
              </p:ext>
            </p:extLst>
          </p:nvPr>
        </p:nvGraphicFramePr>
        <p:xfrm>
          <a:off x="5440292" y="3397549"/>
          <a:ext cx="1528584" cy="64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" name="Equation" r:id="rId10" imgW="1028700" imgH="431800" progId="Equation.3">
                  <p:embed/>
                </p:oleObj>
              </mc:Choice>
              <mc:Fallback>
                <p:oleObj name="Equation" r:id="rId10" imgW="1028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40292" y="3397549"/>
                        <a:ext cx="1528584" cy="6416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4404" y="6381282"/>
            <a:ext cx="3341592" cy="369332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/>
              <a:t>All couplings are extremely weak!</a:t>
            </a:r>
          </a:p>
        </p:txBody>
      </p:sp>
    </p:spTree>
    <p:extLst>
      <p:ext uri="{BB962C8B-B14F-4D97-AF65-F5344CB8AC3E}">
        <p14:creationId xmlns:p14="http://schemas.microsoft.com/office/powerpoint/2010/main" val="70218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49 alle 17.44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“invisible” axion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156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/>
              <a:t>No upper bound on axion decay constant</a:t>
            </a:r>
            <a:r>
              <a:rPr lang="en-US" sz="2800"/>
              <a:t>: </a:t>
            </a:r>
            <a:r>
              <a:rPr lang="en-US" sz="2800" i="1"/>
              <a:t>f</a:t>
            </a:r>
            <a:r>
              <a:rPr lang="en-US" sz="2800" i="1" baseline="-25000"/>
              <a:t>a</a:t>
            </a:r>
            <a:r>
              <a:rPr lang="en-US" sz="2800"/>
              <a:t> &gt;&gt; </a:t>
            </a:r>
            <a:r>
              <a:rPr lang="en-US" sz="2800" i="1"/>
              <a:t>v</a:t>
            </a:r>
            <a:r>
              <a:rPr lang="en-US" sz="2800" baseline="-25000"/>
              <a:t>weak</a:t>
            </a:r>
          </a:p>
          <a:p>
            <a:pPr marL="457200" indent="-457200">
              <a:buFont typeface="Arial"/>
              <a:buChar char="•"/>
            </a:pPr>
            <a:endParaRPr lang="en-US" sz="2800"/>
          </a:p>
          <a:p>
            <a:pPr marL="457200" indent="-457200">
              <a:buFont typeface="Arial"/>
              <a:buChar char="•"/>
            </a:pPr>
            <a:r>
              <a:rPr lang="en-US" sz="2800" b="1"/>
              <a:t>New axion models </a:t>
            </a:r>
            <a:r>
              <a:rPr lang="en-US" sz="2800"/>
              <a:t>with addition of scalar fields or Higgs doublets carrying the U</a:t>
            </a:r>
            <a:r>
              <a:rPr lang="en-US" sz="2800" baseline="-25000"/>
              <a:t>PQ</a:t>
            </a:r>
            <a:r>
              <a:rPr lang="en-US" sz="2800"/>
              <a:t>(1) charge 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The strength of the axion interaction depends on the assignment of the U</a:t>
            </a:r>
            <a:r>
              <a:rPr lang="en-US" sz="2800" baseline="-25000"/>
              <a:t>PQ</a:t>
            </a:r>
            <a:r>
              <a:rPr lang="en-US" sz="2800"/>
              <a:t>(1) charge to quarks and leptons.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There are two (main) models: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729" y="4362343"/>
            <a:ext cx="5962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Kim-Shifman-Vainstein-Zakharov (KSVZ) </a:t>
            </a:r>
          </a:p>
          <a:p>
            <a:r>
              <a:rPr lang="en-US"/>
              <a:t>(Kim 1979; Shifman, Vainstein, and Zhakharov 1980)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729" y="5714539"/>
            <a:ext cx="6346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Dine-Fischler-Srednicki- Zhitnitskii (DFSZ)</a:t>
            </a:r>
          </a:p>
          <a:p>
            <a:r>
              <a:rPr lang="en-US"/>
              <a:t>(Zhitnitskii 1980; Dine, Fischler, and Srednicki, 1981a, 1981b)</a:t>
            </a:r>
          </a:p>
        </p:txBody>
      </p:sp>
    </p:spTree>
    <p:extLst>
      <p:ext uri="{BB962C8B-B14F-4D97-AF65-F5344CB8AC3E}">
        <p14:creationId xmlns:p14="http://schemas.microsoft.com/office/powerpoint/2010/main" val="178038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04-2456749 alle 17.3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Axion</a:t>
            </a:r>
            <a:r>
              <a:rPr lang="en-US" dirty="0"/>
              <a:t> </a:t>
            </a:r>
            <a:r>
              <a:rPr lang="en-US" dirty="0" smtClean="0"/>
              <a:t>Photon </a:t>
            </a:r>
            <a:r>
              <a:rPr lang="en-US" dirty="0"/>
              <a:t>I</a:t>
            </a:r>
            <a:r>
              <a:rPr lang="en-US" dirty="0" smtClean="0"/>
              <a:t>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3910253"/>
            <a:ext cx="9133638" cy="548191"/>
          </a:xfrm>
        </p:spPr>
        <p:txBody>
          <a:bodyPr>
            <a:noAutofit/>
          </a:bodyPr>
          <a:lstStyle/>
          <a:p>
            <a:r>
              <a:rPr lang="en-US" sz="2400"/>
              <a:t>If the axion mass is lighter than 2</a:t>
            </a:r>
            <a:r>
              <a:rPr lang="en-US" sz="2400" i="1"/>
              <a:t> m</a:t>
            </a:r>
            <a:r>
              <a:rPr lang="en-US" sz="2400" i="1" baseline="-25000"/>
              <a:t>e</a:t>
            </a:r>
            <a:r>
              <a:rPr lang="en-US" sz="2400"/>
              <a:t>, we can calculate its lifetime </a:t>
            </a:r>
          </a:p>
        </p:txBody>
      </p:sp>
      <p:pic>
        <p:nvPicPr>
          <p:cNvPr id="4" name="Picture 3" descr="Screen shot 2014-07-04 at 1.39.25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" y="1580115"/>
            <a:ext cx="2093791" cy="2282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4" y="1825713"/>
            <a:ext cx="223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Axion photon photon</a:t>
            </a:r>
          </a:p>
        </p:txBody>
      </p:sp>
      <p:pic>
        <p:nvPicPr>
          <p:cNvPr id="6" name="Picture 5" descr="Screen shot 2014-07-04 at 1.40.39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4" y="2409821"/>
            <a:ext cx="4305300" cy="93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2124" y="2409821"/>
            <a:ext cx="16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</a:t>
            </a:r>
            <a:r>
              <a:rPr lang="en-US" b="1" i="1" baseline="-25000">
                <a:latin typeface="Symbol" charset="2"/>
                <a:cs typeface="Symbol" charset="2"/>
              </a:rPr>
              <a:t>g</a:t>
            </a:r>
            <a:r>
              <a:rPr lang="en-US" b="1"/>
              <a:t> = 0.36 (DFSZ)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2124" y="2980289"/>
            <a:ext cx="179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</a:t>
            </a:r>
            <a:r>
              <a:rPr lang="en-US" b="1" i="1" baseline="-25000">
                <a:latin typeface="Symbol" charset="2"/>
                <a:cs typeface="Symbol" charset="2"/>
              </a:rPr>
              <a:t>g</a:t>
            </a:r>
            <a:r>
              <a:rPr lang="en-US" b="1"/>
              <a:t> = - 0.97 (KSVZ)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79283"/>
              </p:ext>
            </p:extLst>
          </p:nvPr>
        </p:nvGraphicFramePr>
        <p:xfrm>
          <a:off x="155575" y="4616450"/>
          <a:ext cx="4422775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5" imgW="2768600" imgH="1143000" progId="Equation.3">
                  <p:embed/>
                </p:oleObj>
              </mc:Choice>
              <mc:Fallback>
                <p:oleObj name="Equation" r:id="rId5" imgW="27686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575" y="4616450"/>
                        <a:ext cx="4422775" cy="1827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10362" y="774184"/>
            <a:ext cx="9133638" cy="932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Axion interactions are now model dependent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9109" y="4724143"/>
            <a:ext cx="448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Where </a:t>
            </a:r>
            <a:r>
              <a:rPr lang="en-US" i="1"/>
              <a:t>t</a:t>
            </a:r>
            <a:r>
              <a:rPr lang="en-US" i="1" baseline="-25000"/>
              <a:t>U</a:t>
            </a:r>
            <a:r>
              <a:rPr lang="en-US"/>
              <a:t> ≈ 4 10</a:t>
            </a:r>
            <a:r>
              <a:rPr lang="en-US" baseline="30000"/>
              <a:t>17</a:t>
            </a:r>
            <a:r>
              <a:rPr lang="en-US"/>
              <a:t> s is the age of the Universe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9109" y="5797332"/>
            <a:ext cx="405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For g</a:t>
            </a:r>
            <a:r>
              <a:rPr lang="en-US" b="1" baseline="-25000">
                <a:latin typeface="Symbol" charset="2"/>
                <a:cs typeface="Symbol" charset="2"/>
              </a:rPr>
              <a:t>g</a:t>
            </a:r>
            <a:r>
              <a:rPr lang="en-US" b="1"/>
              <a:t>≈1 an axion of mass 24 eV has the lifetime corresponding to </a:t>
            </a:r>
            <a:r>
              <a:rPr lang="en-US" b="1" i="1"/>
              <a:t>t</a:t>
            </a:r>
            <a:r>
              <a:rPr lang="en-US" b="1" i="1" baseline="-25000"/>
              <a:t>U</a:t>
            </a:r>
            <a:r>
              <a:rPr lang="en-US" b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84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3638" cy="7483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Axion</a:t>
            </a:r>
            <a:r>
              <a:rPr lang="en-US" dirty="0"/>
              <a:t> </a:t>
            </a:r>
            <a:r>
              <a:rPr lang="en-US" dirty="0" smtClean="0"/>
              <a:t>Electron </a:t>
            </a:r>
            <a:r>
              <a:rPr lang="en-US" dirty="0"/>
              <a:t>I</a:t>
            </a:r>
            <a:r>
              <a:rPr lang="en-US" dirty="0" smtClean="0"/>
              <a:t>nteraction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" y="766115"/>
            <a:ext cx="9133638" cy="857943"/>
          </a:xfrm>
        </p:spPr>
        <p:txBody>
          <a:bodyPr>
            <a:normAutofit fontScale="92500"/>
          </a:bodyPr>
          <a:lstStyle/>
          <a:p>
            <a:r>
              <a:rPr lang="en-US"/>
              <a:t>The interaction of the axion with the a spin ½ particle</a:t>
            </a:r>
          </a:p>
        </p:txBody>
      </p:sp>
      <p:pic>
        <p:nvPicPr>
          <p:cNvPr id="4" name="Picture 3" descr="Screen shot 2014-07-21 at 4.34.01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3" y="1378757"/>
            <a:ext cx="7658745" cy="78665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282307"/>
            <a:ext cx="9133638" cy="857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the non relativistic </a:t>
            </a:r>
            <a:r>
              <a:rPr lang="en-US" dirty="0" smtClean="0"/>
              <a:t>approximation: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Cold Dark Matter Cosmological </a:t>
            </a:r>
            <a:r>
              <a:rPr lang="en-US" dirty="0" err="1" smtClean="0">
                <a:solidFill>
                  <a:srgbClr val="0000FF"/>
                </a:solidFill>
              </a:rPr>
              <a:t>Axions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Screen shot 2014-07-21 at 4.35.35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8" y="3471333"/>
            <a:ext cx="5410200" cy="92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1470" y="4765342"/>
            <a:ext cx="700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interaction term has the form of a </a:t>
            </a:r>
            <a:r>
              <a:rPr lang="en-US" b="1" dirty="0"/>
              <a:t>spin - magnetic field interacti</a:t>
            </a:r>
            <a:r>
              <a:rPr lang="en-US" dirty="0"/>
              <a:t>on with         playing the role of an effective magnetic field</a:t>
            </a:r>
          </a:p>
        </p:txBody>
      </p:sp>
      <p:pic>
        <p:nvPicPr>
          <p:cNvPr id="11" name="Picture 10" descr="Screen shot 2014-07-21 at 4.39.15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68" y="5044764"/>
            <a:ext cx="400264" cy="366909"/>
          </a:xfrm>
          <a:prstGeom prst="rect">
            <a:avLst/>
          </a:prstGeom>
        </p:spPr>
      </p:pic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12695"/>
              </p:ext>
            </p:extLst>
          </p:nvPr>
        </p:nvGraphicFramePr>
        <p:xfrm>
          <a:off x="3357657" y="5509067"/>
          <a:ext cx="21717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3" name="Equation" r:id="rId6" imgW="1117600" imgH="482600" progId="Equation.3">
                  <p:embed/>
                </p:oleObj>
              </mc:Choice>
              <mc:Fallback>
                <p:oleObj name="Equation" r:id="rId6" imgW="111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657" y="5509067"/>
                        <a:ext cx="2171700" cy="9382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35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12085</TotalTime>
  <Words>3363</Words>
  <Application>Microsoft Macintosh PowerPoint</Application>
  <PresentationFormat>Presentazione su schermo (4:3)</PresentationFormat>
  <Paragraphs>422</Paragraphs>
  <Slides>52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Cosmological Axion Search:   A Brief and Partial Introduction  </vt:lpstr>
      <vt:lpstr>Outline</vt:lpstr>
      <vt:lpstr>The strong CP problem</vt:lpstr>
      <vt:lpstr>Dynamical Solution</vt:lpstr>
      <vt:lpstr>The “standard” axion</vt:lpstr>
      <vt:lpstr>The “invisible” axion</vt:lpstr>
      <vt:lpstr>Presentazione di PowerPoint</vt:lpstr>
      <vt:lpstr>Axion Photon Interaction </vt:lpstr>
      <vt:lpstr>Axion Electron Interaction </vt:lpstr>
      <vt:lpstr>Galactic Axions</vt:lpstr>
      <vt:lpstr>Does the axion exist?</vt:lpstr>
      <vt:lpstr>Axions in the outer space</vt:lpstr>
      <vt:lpstr>Cosmological axion</vt:lpstr>
      <vt:lpstr>Axions in the galactic halo</vt:lpstr>
      <vt:lpstr>Axion and stars</vt:lpstr>
      <vt:lpstr>Presentazione di PowerPoint</vt:lpstr>
      <vt:lpstr>Can we detect Cosmological Axions?</vt:lpstr>
      <vt:lpstr>Haloscopes – Galactic axions</vt:lpstr>
      <vt:lpstr>Haloscopes – Galactic axions</vt:lpstr>
      <vt:lpstr>Haloscope detectors</vt:lpstr>
      <vt:lpstr>ADMX recent progress and prospects</vt:lpstr>
      <vt:lpstr>QUAX detector (Haloscope)</vt:lpstr>
      <vt:lpstr>QUAX Directional Pattern</vt:lpstr>
      <vt:lpstr>Experimental parameters</vt:lpstr>
      <vt:lpstr>Detection issues</vt:lpstr>
      <vt:lpstr>Electron Spin Resonance = Field Detection </vt:lpstr>
      <vt:lpstr>The Bloch equations</vt:lpstr>
      <vt:lpstr>LOngitudinal Detection (LOD) of axion field (1)</vt:lpstr>
      <vt:lpstr>Longitudinal detection of axion field (2)</vt:lpstr>
      <vt:lpstr>Longitudinal detection of axion field (3)</vt:lpstr>
      <vt:lpstr>     Calibration/Detection scheme</vt:lpstr>
      <vt:lpstr>Paramagnetic sample  @ 5.0 GHz</vt:lpstr>
      <vt:lpstr>    End – to – End calibration with BDPA @ 5 GHz at 300 K</vt:lpstr>
      <vt:lpstr>           Possible Improvements</vt:lpstr>
      <vt:lpstr>Quantum Counter = Energy Detection</vt:lpstr>
      <vt:lpstr>Presentazione di PowerPoint</vt:lpstr>
      <vt:lpstr>Detection with O2 molecules or Cs atoms?</vt:lpstr>
      <vt:lpstr>Conclusions</vt:lpstr>
      <vt:lpstr>Presentazione di PowerPoint</vt:lpstr>
      <vt:lpstr>Detection of axion from the Sun</vt:lpstr>
      <vt:lpstr>Detection of axion from the Sun - apparata</vt:lpstr>
      <vt:lpstr>Prospects: the IAXO experiment</vt:lpstr>
      <vt:lpstr>Propagation of the photon in the cosmo</vt:lpstr>
      <vt:lpstr>Propagation of the photon in the cosmo</vt:lpstr>
      <vt:lpstr>VHE photons from distant sources</vt:lpstr>
      <vt:lpstr>Comparison</vt:lpstr>
      <vt:lpstr>Global perspectives</vt:lpstr>
      <vt:lpstr>Presentazione di PowerPoint</vt:lpstr>
      <vt:lpstr>Presentazione di PowerPoint</vt:lpstr>
      <vt:lpstr>Peccei Quinn simmetry</vt:lpstr>
      <vt:lpstr>Axion Photon interactions 1</vt:lpstr>
      <vt:lpstr>Presentazione di PowerPoint</vt:lpstr>
    </vt:vector>
  </TitlesOfParts>
  <Company>INFN - 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Ruoso</dc:creator>
  <cp:lastModifiedBy>giovanni carugno</cp:lastModifiedBy>
  <cp:revision>248</cp:revision>
  <cp:lastPrinted>2014-07-07T14:07:24Z</cp:lastPrinted>
  <dcterms:created xsi:type="dcterms:W3CDTF">2014-07-04T07:47:15Z</dcterms:created>
  <dcterms:modified xsi:type="dcterms:W3CDTF">2015-09-22T11:07:16Z</dcterms:modified>
</cp:coreProperties>
</file>