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8" r:id="rId2"/>
    <p:sldId id="261" r:id="rId3"/>
    <p:sldId id="262" r:id="rId4"/>
    <p:sldId id="263" r:id="rId5"/>
    <p:sldId id="271" r:id="rId6"/>
    <p:sldId id="275" r:id="rId7"/>
    <p:sldId id="273" r:id="rId8"/>
    <p:sldId id="270" r:id="rId9"/>
    <p:sldId id="296" r:id="rId10"/>
    <p:sldId id="265" r:id="rId11"/>
    <p:sldId id="277" r:id="rId12"/>
    <p:sldId id="298" r:id="rId13"/>
    <p:sldId id="278" r:id="rId14"/>
    <p:sldId id="295" r:id="rId15"/>
    <p:sldId id="279" r:id="rId16"/>
    <p:sldId id="290" r:id="rId17"/>
    <p:sldId id="289" r:id="rId18"/>
    <p:sldId id="280" r:id="rId19"/>
    <p:sldId id="287" r:id="rId20"/>
    <p:sldId id="297" r:id="rId21"/>
    <p:sldId id="286" r:id="rId22"/>
    <p:sldId id="281" r:id="rId23"/>
    <p:sldId id="291" r:id="rId24"/>
    <p:sldId id="294" r:id="rId2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58FA65-0F28-478E-9CAD-3274A58B0D4D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4C78D8-042A-4ECC-A0F6-8DCC6A2763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08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F51D-0C46-4159-B84E-F72A4C42CB28}" type="datetime1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86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C522-E4DE-4F90-B0C1-337D18DA0B27}" type="datetime1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14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3788-156B-47B1-A625-77AAF834072B}" type="datetime1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17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B29A-2DCD-4AA5-8994-035F46BED6D5}" type="datetime1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5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48E9-AA28-4F16-B79D-F26EF2676096}" type="datetime1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98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4E21-5D20-4F0E-A782-B1C79AE1F3C7}" type="datetime1">
              <a:rPr lang="it-IT" smtClean="0"/>
              <a:t>20/09/2015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33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D49-B7F4-4387-9CB1-0FF811D71A55}" type="datetime1">
              <a:rPr lang="it-IT" smtClean="0"/>
              <a:t>20/09/2015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99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2AD8-0253-4DDC-9AEB-0C930C5DE532}" type="datetime1">
              <a:rPr lang="it-IT" smtClean="0"/>
              <a:t>20/09/2015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24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690B-3A8C-4737-834B-EF331AB1174F}" type="datetime1">
              <a:rPr lang="it-IT" smtClean="0"/>
              <a:t>20/09/2015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0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CDD2-8EBA-49F5-8679-4F09D95581B4}" type="datetime1">
              <a:rPr lang="it-IT" smtClean="0"/>
              <a:t>20/09/2015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8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65F-71B3-4695-8C4E-D8C794D74E16}" type="datetime1">
              <a:rPr lang="it-IT" smtClean="0"/>
              <a:t>20/09/2015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166-6A4D-4646-A397-9AAF7595117F}" type="datetime1">
              <a:rPr lang="it-IT" smtClean="0"/>
              <a:t>20/09/2015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M. De Petris – SIF@Rome Sept. 21st,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4326-377C-49F1-805D-4FCB0BC27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phys.uniroma1.i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224636" cy="261231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De Petris – SIF@Rome Sept. 21st,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5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6070" y="1052736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Palatino Linotype" pitchFamily="18" charset="0"/>
              </a:rPr>
              <a:t>Radiosounding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 data: 1/day – a code to infer </a:t>
            </a:r>
            <a:r>
              <a:rPr lang="en-US" dirty="0" err="1" smtClean="0">
                <a:solidFill>
                  <a:srgbClr val="FFC000"/>
                </a:solidFill>
                <a:latin typeface="Palatino Linotype" pitchFamily="18" charset="0"/>
              </a:rPr>
              <a:t>atmo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 in the sub-mm/mm range</a:t>
            </a:r>
          </a:p>
          <a:p>
            <a:endParaRPr lang="en-US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Direct and frequent measurements of atmospheric transmission in a wide spectral range can provide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a perfect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knowledge of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atmospheric influence on astronomical observations. </a:t>
            </a:r>
            <a:endParaRPr lang="en-US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dirty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If the opacity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measurements are done in a narrow (a few MHz)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spectral coverage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, it is impossible to distinguish between clear sky opacity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, hydrometeors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contributions and systematic errors. </a:t>
            </a:r>
            <a:endParaRPr lang="en-US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dirty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dirty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A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wide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frequency coverage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(several hundreds of GHz) is necessary to make</a:t>
            </a:r>
          </a:p>
          <a:p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sure we are in clear sky conditions and no instrumental offset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is affecting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our measurement and our analysis. In this way it is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also possible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to determine the dry and the wet continuum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terms  </a:t>
            </a:r>
            <a:r>
              <a:rPr lang="en-US" dirty="0" smtClean="0">
                <a:solidFill>
                  <a:srgbClr val="00B050"/>
                </a:solidFill>
                <a:latin typeface="Palatino Linotype" pitchFamily="18" charset="0"/>
              </a:rPr>
              <a:t>[</a:t>
            </a:r>
            <a:r>
              <a:rPr lang="it-IT" dirty="0" smtClean="0">
                <a:solidFill>
                  <a:srgbClr val="00B050"/>
                </a:solidFill>
                <a:latin typeface="Palatino Linotype" pitchFamily="18" charset="0"/>
              </a:rPr>
              <a:t>Pardo</a:t>
            </a:r>
            <a:r>
              <a:rPr lang="it-IT" dirty="0">
                <a:solidFill>
                  <a:srgbClr val="00B050"/>
                </a:solidFill>
                <a:latin typeface="Palatino Linotype" pitchFamily="18" charset="0"/>
              </a:rPr>
              <a:t>, </a:t>
            </a:r>
            <a:r>
              <a:rPr lang="it-IT" dirty="0" err="1">
                <a:solidFill>
                  <a:srgbClr val="00B050"/>
                </a:solidFill>
                <a:latin typeface="Palatino Linotype" pitchFamily="18" charset="0"/>
              </a:rPr>
              <a:t>Serabyn</a:t>
            </a:r>
            <a:r>
              <a:rPr lang="it-IT" dirty="0">
                <a:solidFill>
                  <a:srgbClr val="00B050"/>
                </a:solidFill>
                <a:latin typeface="Palatino Linotype" pitchFamily="18" charset="0"/>
              </a:rPr>
              <a:t>, &amp; </a:t>
            </a:r>
            <a:r>
              <a:rPr lang="it-IT" dirty="0" err="1">
                <a:solidFill>
                  <a:srgbClr val="00B050"/>
                </a:solidFill>
                <a:latin typeface="Palatino Linotype" pitchFamily="18" charset="0"/>
              </a:rPr>
              <a:t>Cernicharo</a:t>
            </a:r>
            <a:r>
              <a:rPr lang="it-IT" dirty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Palatino Linotype" pitchFamily="18" charset="0"/>
              </a:rPr>
              <a:t>2001]</a:t>
            </a:r>
            <a:endParaRPr lang="it-IT" dirty="0">
              <a:solidFill>
                <a:srgbClr val="00B050"/>
              </a:solidFill>
              <a:latin typeface="Palatino Linotype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Atmospheric wide spectral coverage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3923928" y="3789040"/>
            <a:ext cx="1224136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0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57268" y="2924944"/>
            <a:ext cx="8930845" cy="3918915"/>
            <a:chOff x="57268" y="2924944"/>
            <a:chExt cx="8930845" cy="391891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24944"/>
              <a:ext cx="4104456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845" y="2924944"/>
              <a:ext cx="4478635" cy="3358976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>
            <a:xfrm>
              <a:off x="57268" y="6259084"/>
              <a:ext cx="19414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Testa Grigia </a:t>
              </a:r>
              <a:r>
                <a:rPr lang="it-IT" sz="1600" dirty="0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station</a:t>
              </a:r>
            </a:p>
            <a:p>
              <a:r>
                <a:rPr lang="it-IT" sz="1600" dirty="0" err="1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Alps</a:t>
              </a:r>
              <a:r>
                <a:rPr lang="it-IT" sz="1600" dirty="0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 3500 m </a:t>
              </a:r>
              <a:r>
                <a:rPr lang="it-IT" sz="1600" dirty="0" err="1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a.s.l</a:t>
              </a:r>
              <a:r>
                <a:rPr lang="it-IT" sz="1600" dirty="0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. </a:t>
              </a:r>
              <a:endParaRPr lang="it-IT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660232" y="6248198"/>
              <a:ext cx="23278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sz="1600" dirty="0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Concordia station</a:t>
              </a:r>
            </a:p>
            <a:p>
              <a:pPr algn="r"/>
              <a:r>
                <a:rPr lang="it-IT" sz="1600" dirty="0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Antarctica 3200 m </a:t>
              </a:r>
              <a:r>
                <a:rPr lang="it-IT" sz="1600" dirty="0" err="1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a.s.l</a:t>
              </a:r>
              <a:r>
                <a:rPr lang="it-IT" sz="1600" dirty="0" smtClean="0">
                  <a:solidFill>
                    <a:schemeClr val="bg1">
                      <a:lumMod val="95000"/>
                    </a:schemeClr>
                  </a:solidFill>
                  <a:latin typeface="Palatino Linotype" pitchFamily="18" charset="0"/>
                </a:rPr>
                <a:t>.</a:t>
              </a:r>
              <a:endParaRPr lang="it-IT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23528" y="3065502"/>
              <a:ext cx="7970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FFC000"/>
                  </a:solidFill>
                  <a:latin typeface="Palatino Linotype" pitchFamily="18" charset="0"/>
                </a:rPr>
                <a:t> </a:t>
              </a:r>
              <a:r>
                <a:rPr lang="it-IT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Palatino Linotype" pitchFamily="18" charset="0"/>
                </a:rPr>
                <a:t>-</a:t>
              </a:r>
              <a:r>
                <a:rPr lang="it-IT" sz="28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Palatino Linotype" pitchFamily="18" charset="0"/>
                </a:rPr>
                <a:t>2</a:t>
              </a:r>
              <a:r>
                <a:rPr lang="it-IT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Palatino Linotype" pitchFamily="18" charset="0"/>
                </a:rPr>
                <a:t>C</a:t>
              </a:r>
              <a:endParaRPr lang="it-IT" sz="28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531555" y="3068960"/>
              <a:ext cx="9765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latin typeface="Palatino Linotype" pitchFamily="18" charset="0"/>
                </a:rPr>
                <a:t> </a:t>
              </a:r>
              <a:r>
                <a:rPr lang="it-IT" sz="2800" dirty="0" smtClean="0">
                  <a:solidFill>
                    <a:srgbClr val="FF0000"/>
                  </a:solidFill>
                  <a:latin typeface="Palatino Linotype" pitchFamily="18" charset="0"/>
                </a:rPr>
                <a:t>-43C</a:t>
              </a:r>
              <a:endParaRPr lang="it-IT" sz="28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2950344"/>
              <a:ext cx="720080" cy="723295"/>
            </a:xfrm>
            <a:prstGeom prst="rect">
              <a:avLst/>
            </a:prstGeom>
          </p:spPr>
        </p:pic>
      </p:grp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A mm/</a:t>
            </a:r>
            <a:r>
              <a:rPr lang="en-US" sz="2800" dirty="0" err="1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submm</a:t>
            </a:r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 spectrometer: CASPER 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783868"/>
            <a:ext cx="857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A large spectral sampling can be achieved at the price of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a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bit complex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instrument.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endParaRPr lang="en-US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The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possibility to monitor the atmosphere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towards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different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positions in the sky,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 also avoids bias due to a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spatial model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assuming the multi layers approximation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36228" y="1700808"/>
            <a:ext cx="8536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Palatino Linotype" pitchFamily="18" charset="0"/>
              </a:rPr>
              <a:t>CASPER, a </a:t>
            </a:r>
            <a:r>
              <a:rPr lang="it-IT" dirty="0" err="1">
                <a:solidFill>
                  <a:schemeClr val="bg1"/>
                </a:solidFill>
                <a:latin typeface="Palatino Linotype" pitchFamily="18" charset="0"/>
              </a:rPr>
              <a:t>dedicated</a:t>
            </a:r>
            <a:r>
              <a:rPr lang="it-IT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Palatino Linotype" pitchFamily="18" charset="0"/>
              </a:rPr>
              <a:t>spectrometer</a:t>
            </a:r>
            <a:r>
              <a:rPr lang="it-IT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that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already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operated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</a:rPr>
              <a:t>at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</a:rPr>
              <a:t> Testa Grigia station (3500m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</a:rPr>
              <a:t>asl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</a:rPr>
              <a:t>,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</a:rPr>
              <a:t>Alps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</a:rPr>
              <a:t>,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</a:rPr>
              <a:t>Italy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) </a:t>
            </a:r>
            <a:r>
              <a:rPr lang="it-IT" dirty="0" smtClean="0">
                <a:solidFill>
                  <a:srgbClr val="00B050"/>
                </a:solidFill>
                <a:latin typeface="Palatino Linotype" pitchFamily="18" charset="0"/>
              </a:rPr>
              <a:t>[Decina , MDP et </a:t>
            </a:r>
            <a:r>
              <a:rPr lang="it-IT" dirty="0">
                <a:solidFill>
                  <a:srgbClr val="00B050"/>
                </a:solidFill>
                <a:latin typeface="Palatino Linotype" pitchFamily="18" charset="0"/>
              </a:rPr>
              <a:t>al. +</a:t>
            </a:r>
            <a:r>
              <a:rPr lang="it-IT" dirty="0" smtClean="0">
                <a:solidFill>
                  <a:srgbClr val="00B050"/>
                </a:solidFill>
                <a:latin typeface="Palatino Linotype" pitchFamily="18" charset="0"/>
              </a:rPr>
              <a:t>10</a:t>
            </a:r>
            <a:r>
              <a:rPr lang="it-IT" dirty="0">
                <a:solidFill>
                  <a:srgbClr val="00B050"/>
                </a:solidFill>
                <a:latin typeface="Palatino Linotype" pitchFamily="18" charset="0"/>
              </a:rPr>
              <a:t>; </a:t>
            </a:r>
            <a:r>
              <a:rPr lang="it-IT" dirty="0" smtClean="0">
                <a:solidFill>
                  <a:srgbClr val="00B050"/>
                </a:solidFill>
                <a:latin typeface="Palatino Linotype" pitchFamily="18" charset="0"/>
              </a:rPr>
              <a:t> MDP </a:t>
            </a:r>
            <a:r>
              <a:rPr lang="it-IT" dirty="0">
                <a:solidFill>
                  <a:srgbClr val="00B050"/>
                </a:solidFill>
                <a:latin typeface="Palatino Linotype" pitchFamily="18" charset="0"/>
              </a:rPr>
              <a:t>et al., +</a:t>
            </a:r>
            <a:r>
              <a:rPr lang="it-IT" dirty="0" smtClean="0">
                <a:solidFill>
                  <a:srgbClr val="00B050"/>
                </a:solidFill>
                <a:latin typeface="Palatino Linotype" pitchFamily="18" charset="0"/>
              </a:rPr>
              <a:t>13]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,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has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been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adapted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to work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at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severe ambient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conditions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and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installed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at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Concordia Station in Antarctica in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December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2014 to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observe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during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January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2015.</a:t>
            </a:r>
            <a:endParaRPr lang="it-IT" dirty="0">
              <a:solidFill>
                <a:srgbClr val="00B0F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A mm/</a:t>
            </a:r>
            <a:r>
              <a:rPr lang="en-US" sz="2800" dirty="0" err="1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submm</a:t>
            </a:r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 spectrometer: CASPER 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528" y="76470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Dec 2014 - Jan 2015 </a:t>
            </a: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First installation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in Antarctica at Italian-French base, 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Concordia 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Station </a:t>
            </a:r>
            <a:endParaRPr lang="en-US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Palatino Linotype" pitchFamily="18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Palatino Linotype" pitchFamily="18" charset="0"/>
              </a:rPr>
              <a:t>75</a:t>
            </a:r>
            <a:r>
              <a:rPr lang="en-US" sz="1600" dirty="0" smtClean="0">
                <a:solidFill>
                  <a:srgbClr val="00B050"/>
                </a:solidFill>
                <a:latin typeface="Palatino Linotype" pitchFamily="18" charset="0"/>
              </a:rPr>
              <a:t>° 05′ 59.25″ S - 123° 19′ 55.33″ E, 3220 </a:t>
            </a:r>
            <a:r>
              <a:rPr lang="en-US" sz="1600" dirty="0">
                <a:solidFill>
                  <a:srgbClr val="00B050"/>
                </a:solidFill>
                <a:latin typeface="Palatino Linotype" pitchFamily="18" charset="0"/>
              </a:rPr>
              <a:t>m </a:t>
            </a:r>
            <a:r>
              <a:rPr lang="en-US" sz="1600" dirty="0" err="1" smtClean="0">
                <a:solidFill>
                  <a:srgbClr val="00B050"/>
                </a:solidFill>
                <a:latin typeface="Palatino Linotype" pitchFamily="18" charset="0"/>
              </a:rPr>
              <a:t>a.s.l</a:t>
            </a:r>
            <a:r>
              <a:rPr lang="en-US" sz="1600" dirty="0" smtClean="0">
                <a:solidFill>
                  <a:srgbClr val="00B050"/>
                </a:solidFill>
                <a:latin typeface="Palatino Linotype" pitchFamily="18" charset="0"/>
              </a:rPr>
              <a:t>.)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,close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to the Astronomy Laboratory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2" y="3068960"/>
            <a:ext cx="4248472" cy="31863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9114" y="2348002"/>
            <a:ext cx="4444925" cy="33336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3779912" y="4797152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3779912" y="1792386"/>
            <a:ext cx="1274817" cy="3004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779912" y="5589240"/>
            <a:ext cx="1274817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84" y="1755979"/>
            <a:ext cx="2134684" cy="1601013"/>
          </a:xfrm>
          <a:prstGeom prst="rect">
            <a:avLst/>
          </a:prstGeom>
        </p:spPr>
      </p:pic>
      <p:pic>
        <p:nvPicPr>
          <p:cNvPr id="1026" name="Picture 2" descr="Mappa di localizzazione: Antart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4" y="1752103"/>
            <a:ext cx="1676896" cy="16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e Concor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2 15"/>
          <p:cNvCxnSpPr/>
          <p:nvPr/>
        </p:nvCxnSpPr>
        <p:spPr>
          <a:xfrm flipH="1">
            <a:off x="1547664" y="1412776"/>
            <a:ext cx="848804" cy="12961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237455" y="2636912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Dome C</a:t>
            </a:r>
            <a:endParaRPr lang="it-IT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the instrument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496" y="1052736"/>
            <a:ext cx="9287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62-cm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reflective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telescope</a:t>
            </a:r>
            <a:r>
              <a:rPr lang="it-IT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+ </a:t>
            </a:r>
            <a:r>
              <a:rPr lang="it-IT" dirty="0" smtClean="0">
                <a:solidFill>
                  <a:srgbClr val="FF0000"/>
                </a:solidFill>
                <a:latin typeface="Palatino Linotype" pitchFamily="18" charset="0"/>
              </a:rPr>
              <a:t>Martin-</a:t>
            </a:r>
            <a:r>
              <a:rPr lang="it-IT" dirty="0" err="1" smtClean="0">
                <a:solidFill>
                  <a:srgbClr val="FF0000"/>
                </a:solidFill>
                <a:latin typeface="Palatino Linotype" pitchFamily="18" charset="0"/>
              </a:rPr>
              <a:t>Puplett</a:t>
            </a:r>
            <a:r>
              <a:rPr lang="it-IT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Palatino Linotype" pitchFamily="18" charset="0"/>
              </a:rPr>
              <a:t>Interferometer</a:t>
            </a:r>
            <a:r>
              <a:rPr lang="it-IT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+ </a:t>
            </a:r>
            <a:r>
              <a:rPr lang="it-IT" dirty="0" smtClean="0">
                <a:solidFill>
                  <a:srgbClr val="FFC000"/>
                </a:solidFill>
                <a:latin typeface="Palatino Linotype" pitchFamily="18" charset="0"/>
              </a:rPr>
              <a:t>0.3K detectors 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+ </a:t>
            </a:r>
            <a:r>
              <a:rPr lang="it-IT" dirty="0" err="1" smtClean="0">
                <a:solidFill>
                  <a:srgbClr val="00B050"/>
                </a:solidFill>
                <a:latin typeface="Palatino Linotype" pitchFamily="18" charset="0"/>
              </a:rPr>
              <a:t>altaz</a:t>
            </a:r>
            <a:r>
              <a:rPr lang="it-IT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Palatino Linotype" pitchFamily="18" charset="0"/>
              </a:rPr>
              <a:t>mount</a:t>
            </a:r>
            <a:endParaRPr lang="it-IT" dirty="0">
              <a:solidFill>
                <a:srgbClr val="00B05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67544" y="1628799"/>
            <a:ext cx="8280920" cy="4492371"/>
            <a:chOff x="179512" y="1337480"/>
            <a:chExt cx="8957898" cy="478369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37480"/>
              <a:ext cx="4479213" cy="478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349771"/>
              <a:ext cx="4637418" cy="477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tangolo 6"/>
          <p:cNvSpPr/>
          <p:nvPr/>
        </p:nvSpPr>
        <p:spPr>
          <a:xfrm>
            <a:off x="4461511" y="4077072"/>
            <a:ext cx="4286953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1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M. De Petris – </a:t>
            </a:r>
            <a:r>
              <a:rPr lang="fr-FR" dirty="0" err="1" smtClean="0">
                <a:solidFill>
                  <a:srgbClr val="FFFF00"/>
                </a:solidFill>
              </a:rPr>
              <a:t>SIF@Rome</a:t>
            </a:r>
            <a:r>
              <a:rPr lang="fr-FR" dirty="0" smtClean="0">
                <a:solidFill>
                  <a:srgbClr val="FFFF00"/>
                </a:solidFill>
              </a:rPr>
              <a:t> Sept. 21st, 2015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39" y="2680010"/>
            <a:ext cx="2520280" cy="26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0984"/>
            <a:ext cx="2877540" cy="19400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263467" y="908720"/>
            <a:ext cx="3084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Palatino Linotype" pitchFamily="18" charset="0"/>
              </a:rPr>
              <a:t>62-cm </a:t>
            </a:r>
            <a:r>
              <a:rPr lang="it-IT" dirty="0" err="1">
                <a:solidFill>
                  <a:srgbClr val="FFFF00"/>
                </a:solidFill>
                <a:latin typeface="Palatino Linotype" pitchFamily="18" charset="0"/>
              </a:rPr>
              <a:t>reflective</a:t>
            </a:r>
            <a:r>
              <a:rPr lang="it-IT" dirty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Palatino Linotype" pitchFamily="18" charset="0"/>
              </a:rPr>
              <a:t>telescope</a:t>
            </a:r>
            <a:endParaRPr lang="it-IT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r>
              <a:rPr lang="it-IT" sz="1000" dirty="0">
                <a:solidFill>
                  <a:srgbClr val="FFFF00"/>
                </a:solidFill>
                <a:latin typeface="Palatino Linotype" pitchFamily="18" charset="0"/>
              </a:rPr>
              <a:t>f/3.5 </a:t>
            </a:r>
            <a:r>
              <a:rPr lang="it-IT" sz="1000" dirty="0" err="1">
                <a:solidFill>
                  <a:srgbClr val="FFFF00"/>
                </a:solidFill>
                <a:latin typeface="Palatino Linotype" pitchFamily="18" charset="0"/>
              </a:rPr>
              <a:t>Pressman-Camichel</a:t>
            </a:r>
            <a:r>
              <a:rPr lang="it-IT" sz="1000" dirty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sz="1000" dirty="0" err="1" smtClean="0">
                <a:solidFill>
                  <a:srgbClr val="FFFF00"/>
                </a:solidFill>
                <a:latin typeface="Palatino Linotype" pitchFamily="18" charset="0"/>
              </a:rPr>
              <a:t>config</a:t>
            </a:r>
            <a:r>
              <a:rPr lang="it-IT" sz="1000" dirty="0" smtClean="0">
                <a:solidFill>
                  <a:srgbClr val="FFFF00"/>
                </a:solidFill>
                <a:latin typeface="Palatino Linotype" pitchFamily="18" charset="0"/>
              </a:rPr>
              <a:t>. / </a:t>
            </a:r>
            <a:r>
              <a:rPr lang="it-IT" sz="1000" dirty="0" err="1" smtClean="0">
                <a:solidFill>
                  <a:srgbClr val="FFFF00"/>
                </a:solidFill>
                <a:latin typeface="Palatino Linotype" pitchFamily="18" charset="0"/>
              </a:rPr>
              <a:t>telescope</a:t>
            </a:r>
            <a:r>
              <a:rPr lang="it-IT" sz="1000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sz="1000" dirty="0" err="1">
                <a:solidFill>
                  <a:srgbClr val="FFFF00"/>
                </a:solidFill>
                <a:latin typeface="Palatino Linotype" pitchFamily="18" charset="0"/>
              </a:rPr>
              <a:t>shield</a:t>
            </a:r>
            <a:r>
              <a:rPr lang="it-IT" sz="1000" dirty="0">
                <a:solidFill>
                  <a:srgbClr val="FFFF00"/>
                </a:solidFill>
                <a:latin typeface="Palatino Linotype" pitchFamily="18" charset="0"/>
              </a:rPr>
              <a:t> with </a:t>
            </a:r>
            <a:r>
              <a:rPr lang="it-IT" sz="1000" dirty="0" err="1" smtClean="0">
                <a:solidFill>
                  <a:srgbClr val="FFFF00"/>
                </a:solidFill>
                <a:latin typeface="Palatino Linotype" pitchFamily="18" charset="0"/>
              </a:rPr>
              <a:t>vanes</a:t>
            </a:r>
            <a:r>
              <a:rPr lang="it-IT" sz="1000" dirty="0" smtClean="0">
                <a:solidFill>
                  <a:srgbClr val="FFFF00"/>
                </a:solidFill>
                <a:latin typeface="Palatino Linotype" pitchFamily="18" charset="0"/>
              </a:rPr>
              <a:t> / </a:t>
            </a:r>
            <a:r>
              <a:rPr lang="it-IT" sz="1000" dirty="0" err="1" smtClean="0">
                <a:solidFill>
                  <a:srgbClr val="FFFF00"/>
                </a:solidFill>
                <a:latin typeface="Palatino Linotype" pitchFamily="18" charset="0"/>
              </a:rPr>
              <a:t>subreflector</a:t>
            </a:r>
            <a:r>
              <a:rPr lang="it-IT" sz="1000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sz="1000" dirty="0" err="1">
                <a:solidFill>
                  <a:srgbClr val="FFFF00"/>
                </a:solidFill>
                <a:latin typeface="Palatino Linotype" pitchFamily="18" charset="0"/>
              </a:rPr>
              <a:t>support</a:t>
            </a:r>
            <a:r>
              <a:rPr lang="it-IT" sz="1000" dirty="0">
                <a:solidFill>
                  <a:srgbClr val="FFFF00"/>
                </a:solidFill>
                <a:latin typeface="Palatino Linotype" pitchFamily="18" charset="0"/>
              </a:rPr>
              <a:t> in </a:t>
            </a:r>
            <a:r>
              <a:rPr lang="it-IT" sz="1000" dirty="0" err="1" smtClean="0">
                <a:solidFill>
                  <a:srgbClr val="FFFF00"/>
                </a:solidFill>
                <a:latin typeface="Palatino Linotype" pitchFamily="18" charset="0"/>
              </a:rPr>
              <a:t>styrodur</a:t>
            </a:r>
            <a:endParaRPr lang="it-IT" sz="1000" dirty="0">
              <a:solidFill>
                <a:srgbClr val="FFFF00"/>
              </a:solidFill>
              <a:latin typeface="Palatino Linotype" pitchFamily="18" charset="0"/>
            </a:endParaRPr>
          </a:p>
          <a:p>
            <a:endParaRPr lang="it-IT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2902"/>
            <a:ext cx="2877540" cy="216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134288" y="3645024"/>
            <a:ext cx="325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Palatino Linotype" pitchFamily="18" charset="0"/>
              </a:rPr>
              <a:t>Martin-</a:t>
            </a:r>
            <a:r>
              <a:rPr lang="it-IT" dirty="0" err="1">
                <a:solidFill>
                  <a:srgbClr val="FFFF00"/>
                </a:solidFill>
                <a:latin typeface="Palatino Linotype" pitchFamily="18" charset="0"/>
              </a:rPr>
              <a:t>Puplett</a:t>
            </a:r>
            <a:r>
              <a:rPr lang="it-IT" dirty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Palatino Linotype" pitchFamily="18" charset="0"/>
              </a:rPr>
              <a:t>Interferometer</a:t>
            </a:r>
            <a:endParaRPr lang="it-IT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r>
              <a:rPr lang="en-US" sz="1000" dirty="0">
                <a:solidFill>
                  <a:srgbClr val="FFFF00"/>
                </a:solidFill>
                <a:latin typeface="Palatino Linotype" pitchFamily="18" charset="0"/>
              </a:rPr>
              <a:t>3 different kinds of phase modulations</a:t>
            </a:r>
            <a:endParaRPr lang="it-IT" sz="10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12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93252"/>
            <a:ext cx="2889344" cy="215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tangolo 12"/>
          <p:cNvSpPr/>
          <p:nvPr/>
        </p:nvSpPr>
        <p:spPr>
          <a:xfrm>
            <a:off x="5292080" y="846424"/>
            <a:ext cx="38523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  <a:latin typeface="Palatino Linotype" pitchFamily="18" charset="0"/>
              </a:rPr>
              <a:t>Wet</a:t>
            </a:r>
            <a:r>
              <a:rPr lang="it-IT" dirty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Palatino Linotype" pitchFamily="18" charset="0"/>
              </a:rPr>
              <a:t>cryostat</a:t>
            </a:r>
            <a:r>
              <a:rPr lang="it-IT" dirty="0">
                <a:solidFill>
                  <a:srgbClr val="FFFF00"/>
                </a:solidFill>
                <a:latin typeface="Palatino Linotype" pitchFamily="18" charset="0"/>
              </a:rPr>
              <a:t> with 300 </a:t>
            </a:r>
            <a:r>
              <a:rPr lang="it-IT" dirty="0" err="1">
                <a:solidFill>
                  <a:srgbClr val="FFFF00"/>
                </a:solidFill>
                <a:latin typeface="Palatino Linotype" pitchFamily="18" charset="0"/>
              </a:rPr>
              <a:t>mK</a:t>
            </a:r>
            <a:r>
              <a:rPr lang="it-IT" dirty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dirty="0" smtClean="0">
                <a:solidFill>
                  <a:srgbClr val="FFFF00"/>
                </a:solidFill>
                <a:latin typeface="Palatino Linotype" pitchFamily="18" charset="0"/>
              </a:rPr>
              <a:t>detectors</a:t>
            </a:r>
          </a:p>
          <a:p>
            <a:r>
              <a:rPr lang="en-US" sz="1000" dirty="0" smtClean="0">
                <a:solidFill>
                  <a:srgbClr val="FFFF00"/>
                </a:solidFill>
                <a:latin typeface="Palatino Linotype" pitchFamily="18" charset="0"/>
              </a:rPr>
              <a:t>liquid </a:t>
            </a:r>
            <a:r>
              <a:rPr lang="en-US" sz="1000" dirty="0">
                <a:solidFill>
                  <a:srgbClr val="FFFF00"/>
                </a:solidFill>
                <a:latin typeface="Palatino Linotype" pitchFamily="18" charset="0"/>
              </a:rPr>
              <a:t>nitrogen and helium tanks and a He3 fridge </a:t>
            </a:r>
            <a:endParaRPr lang="en-US" sz="1000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Palatino Linotype" pitchFamily="18" charset="0"/>
              </a:rPr>
              <a:t>to </a:t>
            </a:r>
            <a:r>
              <a:rPr lang="en-US" sz="1000" dirty="0">
                <a:solidFill>
                  <a:srgbClr val="FFFF00"/>
                </a:solidFill>
                <a:latin typeface="Palatino Linotype" pitchFamily="18" charset="0"/>
              </a:rPr>
              <a:t>cool down to 290 </a:t>
            </a:r>
            <a:r>
              <a:rPr lang="en-US" sz="1000" dirty="0" err="1">
                <a:solidFill>
                  <a:srgbClr val="FFFF00"/>
                </a:solidFill>
                <a:latin typeface="Palatino Linotype" pitchFamily="18" charset="0"/>
              </a:rPr>
              <a:t>mK</a:t>
            </a:r>
            <a:r>
              <a:rPr lang="en-US" sz="1000" dirty="0">
                <a:solidFill>
                  <a:srgbClr val="FFFF00"/>
                </a:solidFill>
                <a:latin typeface="Palatino Linotype" pitchFamily="18" charset="0"/>
              </a:rPr>
              <a:t> two Ge-bolometers</a:t>
            </a:r>
            <a:endParaRPr lang="it-IT" sz="10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76918"/>
            <a:ext cx="2892502" cy="2005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6326260" y="3999819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  <a:latin typeface="Palatino Linotype" pitchFamily="18" charset="0"/>
              </a:rPr>
              <a:t>Altazimuthal</a:t>
            </a:r>
            <a:r>
              <a:rPr lang="it-IT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Palatino Linotype" pitchFamily="18" charset="0"/>
              </a:rPr>
              <a:t>mount</a:t>
            </a:r>
            <a:endParaRPr lang="it-IT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r>
              <a:rPr lang="en-US" sz="1000" dirty="0">
                <a:solidFill>
                  <a:srgbClr val="FFFF00"/>
                </a:solidFill>
                <a:latin typeface="Palatino Linotype" panose="02040502050505030304" pitchFamily="18" charset="0"/>
              </a:rPr>
              <a:t>w</a:t>
            </a:r>
            <a:r>
              <a:rPr lang="en-US" sz="10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ith a  CCD </a:t>
            </a:r>
            <a:r>
              <a:rPr lang="en-US" sz="1000" dirty="0">
                <a:solidFill>
                  <a:srgbClr val="FFFF00"/>
                </a:solidFill>
                <a:latin typeface="Palatino Linotype" panose="02040502050505030304" pitchFamily="18" charset="0"/>
              </a:rPr>
              <a:t>camera </a:t>
            </a:r>
            <a:r>
              <a:rPr lang="en-US" sz="10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as star-tracker</a:t>
            </a:r>
            <a:endParaRPr lang="it-IT" sz="1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 rot="1489805">
            <a:off x="2850248" y="2417597"/>
            <a:ext cx="1080120" cy="524827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19419760">
            <a:off x="3110303" y="4312731"/>
            <a:ext cx="1080120" cy="524827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8689662">
            <a:off x="5560662" y="3096707"/>
            <a:ext cx="1080120" cy="524827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12227917">
            <a:off x="5154407" y="4757548"/>
            <a:ext cx="1080120" cy="524827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the instrument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07504" y="1196752"/>
            <a:ext cx="8865368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3"/>
            <a:ext cx="4387887" cy="43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the optics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7637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/>
          <a:stretch>
            <a:fillRect/>
          </a:stretch>
        </p:blipFill>
        <p:spPr bwMode="auto">
          <a:xfrm>
            <a:off x="6932389" y="3170808"/>
            <a:ext cx="1752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93" y="1697228"/>
            <a:ext cx="2283651" cy="93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5868144" y="2927692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where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425480" y="1901258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Palatino Linotype" pitchFamily="18" charset="0"/>
              </a:rPr>
              <a:t>interferograms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Parentesi graffa chiusa 19"/>
          <p:cNvSpPr/>
          <p:nvPr/>
        </p:nvSpPr>
        <p:spPr>
          <a:xfrm>
            <a:off x="6193344" y="1697228"/>
            <a:ext cx="232136" cy="85210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aperta 23"/>
          <p:cNvSpPr/>
          <p:nvPr/>
        </p:nvSpPr>
        <p:spPr>
          <a:xfrm>
            <a:off x="6660231" y="2780928"/>
            <a:ext cx="216025" cy="6601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850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23770"/>
            <a:ext cx="377153" cy="33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67" y="4260362"/>
            <a:ext cx="3328381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95" y="4765375"/>
            <a:ext cx="2105453" cy="5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02" y="5514321"/>
            <a:ext cx="2426945" cy="43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4090408" y="3779748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Palatino Linotype" pitchFamily="18" charset="0"/>
              </a:rPr>
              <a:t>specific</a:t>
            </a:r>
            <a:r>
              <a:rPr lang="it-IT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Palatino Linotype" pitchFamily="18" charset="0"/>
              </a:rPr>
              <a:t>brightness</a:t>
            </a:r>
            <a:r>
              <a:rPr lang="it-IT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Palatino Linotype" pitchFamily="18" charset="0"/>
              </a:rPr>
              <a:t>of ..</a:t>
            </a:r>
            <a:endParaRPr lang="it-IT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42" name="Rettangolo 17"/>
          <p:cNvSpPr>
            <a:spLocks noChangeArrowheads="1"/>
          </p:cNvSpPr>
          <p:nvPr/>
        </p:nvSpPr>
        <p:spPr bwMode="auto">
          <a:xfrm>
            <a:off x="179512" y="783868"/>
            <a:ext cx="8793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f/3.5 Pressman-</a:t>
            </a:r>
            <a:r>
              <a:rPr lang="en-US" dirty="0" err="1" smtClean="0">
                <a:solidFill>
                  <a:srgbClr val="00B0F0"/>
                </a:solidFill>
                <a:latin typeface="Palatino Linotype" pitchFamily="18" charset="0"/>
              </a:rPr>
              <a:t>Camichel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telescope 62-cm in </a:t>
            </a:r>
            <a:r>
              <a:rPr lang="en-US" dirty="0" err="1" smtClean="0">
                <a:solidFill>
                  <a:srgbClr val="00B0F0"/>
                </a:solidFill>
                <a:latin typeface="Palatino Linotype" pitchFamily="18" charset="0"/>
              </a:rPr>
              <a:t>dia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+ MPI :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abs calibration procedure 1/2</a:t>
            </a:r>
            <a:endParaRPr lang="en-US" dirty="0">
              <a:solidFill>
                <a:srgbClr val="FFC000"/>
              </a:solidFill>
              <a:latin typeface="Palatino Linotype" pitchFamily="18" charset="0"/>
            </a:endParaRPr>
          </a:p>
        </p:txBody>
      </p:sp>
      <p:sp>
        <p:nvSpPr>
          <p:cNvPr id="21" name="Parentesi graffa aperta 20"/>
          <p:cNvSpPr/>
          <p:nvPr/>
        </p:nvSpPr>
        <p:spPr>
          <a:xfrm>
            <a:off x="5004047" y="4221088"/>
            <a:ext cx="216025" cy="17281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1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07504" y="1196752"/>
            <a:ext cx="8865368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3"/>
            <a:ext cx="4387887" cy="43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the optics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19" name="Rettangolo 17"/>
          <p:cNvSpPr>
            <a:spLocks noChangeArrowheads="1"/>
          </p:cNvSpPr>
          <p:nvPr/>
        </p:nvSpPr>
        <p:spPr bwMode="auto">
          <a:xfrm>
            <a:off x="179512" y="783868"/>
            <a:ext cx="8793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f/3.5 Pressman-</a:t>
            </a:r>
            <a:r>
              <a:rPr lang="en-US" dirty="0" err="1" smtClean="0">
                <a:solidFill>
                  <a:srgbClr val="00B0F0"/>
                </a:solidFill>
                <a:latin typeface="Palatino Linotype" pitchFamily="18" charset="0"/>
              </a:rPr>
              <a:t>Camichel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telescope 62-cm in </a:t>
            </a:r>
            <a:r>
              <a:rPr lang="en-US" dirty="0" err="1" smtClean="0">
                <a:solidFill>
                  <a:srgbClr val="00B0F0"/>
                </a:solidFill>
                <a:latin typeface="Palatino Linotype" pitchFamily="18" charset="0"/>
              </a:rPr>
              <a:t>dia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+ MPI :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abs calibration procedure 2/2</a:t>
            </a:r>
            <a:endParaRPr lang="en-US" dirty="0">
              <a:solidFill>
                <a:srgbClr val="FFC000"/>
              </a:solidFill>
              <a:latin typeface="Palatino Linotyp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47" y="1690508"/>
            <a:ext cx="4452097" cy="1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850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23770"/>
            <a:ext cx="377153" cy="33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3012466" y="2204864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Palatino Linotype" pitchFamily="18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pectra</a:t>
            </a:r>
          </a:p>
          <a:p>
            <a:pPr algn="r"/>
            <a:r>
              <a:rPr lang="en-US" sz="1000" dirty="0" smtClean="0">
                <a:solidFill>
                  <a:srgbClr val="FF0000"/>
                </a:solidFill>
                <a:latin typeface="Palatino Linotype" pitchFamily="18" charset="0"/>
              </a:rPr>
              <a:t>(baseline removed)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173392" y="3212976"/>
            <a:ext cx="56904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calibration functions </a:t>
            </a:r>
            <a:endParaRPr lang="en-US" dirty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Palatino Linotype" pitchFamily="18" charset="0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latin typeface="Palatino Linotype" pitchFamily="18" charset="0"/>
              </a:rPr>
              <a:t>stimated by filling </a:t>
            </a:r>
            <a:r>
              <a:rPr lang="en-US" sz="1600" i="1" dirty="0" smtClean="0">
                <a:solidFill>
                  <a:srgbClr val="FF0000"/>
                </a:solidFill>
                <a:latin typeface="Palatino Linotype" pitchFamily="18" charset="0"/>
              </a:rPr>
              <a:t>in</a:t>
            </a:r>
            <a:r>
              <a:rPr lang="en-US" sz="1600" i="1" baseline="-25000" dirty="0" smtClean="0">
                <a:solidFill>
                  <a:srgbClr val="FF0000"/>
                </a:solidFill>
                <a:latin typeface="Palatino Linotype" pitchFamily="18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Palatino Linotype" pitchFamily="18" charset="0"/>
              </a:rPr>
              <a:t> with a well-modeled source (77K BB) 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5379224" y="2028721"/>
            <a:ext cx="560928" cy="462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37" name="Ovale 36"/>
          <p:cNvSpPr/>
          <p:nvPr/>
        </p:nvSpPr>
        <p:spPr>
          <a:xfrm>
            <a:off x="5400996" y="2956082"/>
            <a:ext cx="560928" cy="462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5" name="Parentesi graffa aperta 24"/>
          <p:cNvSpPr/>
          <p:nvPr/>
        </p:nvSpPr>
        <p:spPr>
          <a:xfrm>
            <a:off x="4250482" y="1628801"/>
            <a:ext cx="161265" cy="15841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78" y="3805420"/>
            <a:ext cx="5163294" cy="7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764980" y="4806898"/>
            <a:ext cx="409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2 identical inputs = </a:t>
            </a:r>
            <a:r>
              <a:rPr lang="en-US" i="1" dirty="0" smtClean="0">
                <a:solidFill>
                  <a:srgbClr val="FF0000"/>
                </a:solidFill>
                <a:latin typeface="Palatino Linotype" pitchFamily="18" charset="0"/>
              </a:rPr>
              <a:t>Null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Palatino Linotype" pitchFamily="18" charset="0"/>
              </a:rPr>
              <a:t>interferogram</a:t>
            </a:r>
            <a:endParaRPr lang="en-US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55776" y="5406315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Palatino Linotype" pitchFamily="18" charset="0"/>
              </a:rPr>
              <a:t>To put a constraint </a:t>
            </a:r>
            <a:r>
              <a:rPr lang="en-US" sz="1600" dirty="0">
                <a:solidFill>
                  <a:srgbClr val="FF0000"/>
                </a:solidFill>
                <a:latin typeface="Palatino Linotype" pitchFamily="18" charset="0"/>
              </a:rPr>
              <a:t>on the minimum detectable </a:t>
            </a:r>
            <a:r>
              <a:rPr lang="en-US" sz="1600" dirty="0" smtClean="0">
                <a:solidFill>
                  <a:srgbClr val="FF0000"/>
                </a:solidFill>
                <a:latin typeface="Palatino Linotype" pitchFamily="18" charset="0"/>
              </a:rPr>
              <a:t>contribution on </a:t>
            </a:r>
            <a:r>
              <a:rPr lang="en-US" sz="1600" dirty="0">
                <a:solidFill>
                  <a:srgbClr val="FF0000"/>
                </a:solidFill>
                <a:latin typeface="Palatino Linotype" pitchFamily="18" charset="0"/>
              </a:rPr>
              <a:t>the PWV </a:t>
            </a:r>
            <a:r>
              <a:rPr lang="en-US" sz="1600" dirty="0" smtClean="0">
                <a:solidFill>
                  <a:srgbClr val="FF0000"/>
                </a:solidFill>
                <a:latin typeface="Palatino Linotype" pitchFamily="18" charset="0"/>
              </a:rPr>
              <a:t>content: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alatino Linotype" pitchFamily="18" charset="0"/>
              </a:rPr>
              <a:t>discriminate spectra with </a:t>
            </a:r>
            <a:r>
              <a:rPr lang="el-GR" sz="1600" dirty="0" smtClean="0">
                <a:solidFill>
                  <a:srgbClr val="FF0000"/>
                </a:solidFill>
                <a:latin typeface="Palatino Linotype" pitchFamily="18" charset="0"/>
              </a:rPr>
              <a:t>Δ</a:t>
            </a:r>
            <a:r>
              <a:rPr lang="it-IT" sz="1600" dirty="0" smtClean="0">
                <a:solidFill>
                  <a:srgbClr val="FF0000"/>
                </a:solidFill>
                <a:latin typeface="Palatino Linotype" pitchFamily="18" charset="0"/>
              </a:rPr>
              <a:t>PWV = </a:t>
            </a:r>
            <a:r>
              <a:rPr lang="en-US" sz="1600" dirty="0" smtClean="0">
                <a:solidFill>
                  <a:srgbClr val="FF0000"/>
                </a:solidFill>
                <a:latin typeface="Palatino Linotype" pitchFamily="18" charset="0"/>
              </a:rPr>
              <a:t>0.01 mm at least for PWV&lt;1 mm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3228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84817" y="1400736"/>
            <a:ext cx="8765271" cy="501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3" y="1400737"/>
            <a:ext cx="4387887" cy="43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the optics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26" y="2340471"/>
            <a:ext cx="4085161" cy="260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 flipV="1">
            <a:off x="2051720" y="5733256"/>
            <a:ext cx="0" cy="64807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184817" y="5085184"/>
            <a:ext cx="85571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416946" y="4715852"/>
            <a:ext cx="63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Palatino Linotype" pitchFamily="18" charset="0"/>
              </a:rPr>
              <a:t>ALT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51720" y="593998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Palatino Linotype" pitchFamily="18" charset="0"/>
              </a:rPr>
              <a:t>AZ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904678" y="4581128"/>
            <a:ext cx="79208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circolare in su 10"/>
          <p:cNvSpPr/>
          <p:nvPr/>
        </p:nvSpPr>
        <p:spPr>
          <a:xfrm>
            <a:off x="3419872" y="5229200"/>
            <a:ext cx="288032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ircolare a destra 12"/>
          <p:cNvSpPr/>
          <p:nvPr/>
        </p:nvSpPr>
        <p:spPr>
          <a:xfrm>
            <a:off x="1625283" y="5975992"/>
            <a:ext cx="288032" cy="2973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Rettangolo 26"/>
          <p:cNvSpPr>
            <a:spLocks noChangeArrowheads="1"/>
          </p:cNvSpPr>
          <p:nvPr/>
        </p:nvSpPr>
        <p:spPr bwMode="auto">
          <a:xfrm>
            <a:off x="6740797" y="3522494"/>
            <a:ext cx="1071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0070C0"/>
                </a:solidFill>
                <a:latin typeface="Palatino Linotype" pitchFamily="18" charset="0"/>
              </a:rPr>
              <a:t>SNR &lt; 3</a:t>
            </a:r>
          </a:p>
        </p:txBody>
      </p:sp>
      <p:sp>
        <p:nvSpPr>
          <p:cNvPr id="19" name="Rettangolo 17"/>
          <p:cNvSpPr>
            <a:spLocks noChangeArrowheads="1"/>
          </p:cNvSpPr>
          <p:nvPr/>
        </p:nvSpPr>
        <p:spPr bwMode="auto">
          <a:xfrm>
            <a:off x="345524" y="783868"/>
            <a:ext cx="8518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MPI efficiency </a:t>
            </a:r>
            <a:r>
              <a:rPr lang="en-US" i="1" dirty="0" smtClean="0">
                <a:solidFill>
                  <a:srgbClr val="00B0F0"/>
                </a:solidFill>
                <a:latin typeface="Palatino Linotype" pitchFamily="18" charset="0"/>
              </a:rPr>
              <a:t>versus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telescope altitude</a:t>
            </a: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Fixed detector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  <a:sym typeface="Wingdings"/>
              </a:rPr>
              <a:t>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  <a:sym typeface="Wingdings"/>
              </a:rPr>
              <a:t>d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ependence of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ZPD output signals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with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altitude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angle, </a:t>
            </a:r>
            <a:r>
              <a:rPr lang="el-GR" dirty="0" smtClean="0">
                <a:solidFill>
                  <a:srgbClr val="FFC000"/>
                </a:solidFill>
                <a:latin typeface="Palatino Linotype" pitchFamily="18" charset="0"/>
              </a:rPr>
              <a:t>α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endParaRPr lang="en-US" dirty="0">
              <a:solidFill>
                <a:srgbClr val="FFC000"/>
              </a:solidFill>
              <a:latin typeface="Palatino Linotype" pitchFamily="18" charset="0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76937"/>
            <a:ext cx="17637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/>
          <a:stretch>
            <a:fillRect/>
          </a:stretch>
        </p:blipFill>
        <p:spPr bwMode="auto">
          <a:xfrm>
            <a:off x="7148413" y="1824599"/>
            <a:ext cx="1752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4211960" y="1617953"/>
            <a:ext cx="2666403" cy="442895"/>
            <a:chOff x="4860032" y="1546804"/>
            <a:chExt cx="2162347" cy="36034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546804"/>
              <a:ext cx="2028775" cy="36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5" r="6854"/>
            <a:stretch>
              <a:fillRect/>
            </a:stretch>
          </p:blipFill>
          <p:spPr bwMode="auto">
            <a:xfrm>
              <a:off x="6459199" y="1553462"/>
              <a:ext cx="563180" cy="33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ttangolo 15"/>
          <p:cNvSpPr/>
          <p:nvPr/>
        </p:nvSpPr>
        <p:spPr>
          <a:xfrm>
            <a:off x="5404152" y="526055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Palatino Linotype" pitchFamily="18" charset="0"/>
              </a:rPr>
              <a:t>Blind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 region around alt= 45 </a:t>
            </a:r>
            <a:r>
              <a:rPr lang="en-US" dirty="0" err="1" smtClean="0">
                <a:solidFill>
                  <a:srgbClr val="FF0000"/>
                </a:solidFill>
                <a:latin typeface="Palatino Linotype" pitchFamily="18" charset="0"/>
              </a:rPr>
              <a:t>deg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9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95536" y="1052737"/>
            <a:ext cx="8280920" cy="247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cold detectors &amp; bands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90" y="3631793"/>
            <a:ext cx="3355102" cy="2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17" y="1103759"/>
            <a:ext cx="3355102" cy="242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11" y="1096059"/>
            <a:ext cx="3609973" cy="243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592081" y="363179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Channel 1 : 90 – 360 GHz</a:t>
            </a:r>
          </a:p>
          <a:p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Channel 2 : 90 – 450 GHz </a:t>
            </a:r>
            <a:endParaRPr lang="en-US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Palatino Linotype" pitchFamily="18" charset="0"/>
              </a:rPr>
              <a:t>(</a:t>
            </a:r>
            <a:r>
              <a:rPr lang="en-US" sz="1600" dirty="0">
                <a:solidFill>
                  <a:srgbClr val="00B0F0"/>
                </a:solidFill>
                <a:latin typeface="Palatino Linotype" pitchFamily="18" charset="0"/>
              </a:rPr>
              <a:t>to explore high-frequency atmospheric </a:t>
            </a:r>
            <a:r>
              <a:rPr lang="en-US" sz="1600" dirty="0" smtClean="0">
                <a:solidFill>
                  <a:srgbClr val="00B0F0"/>
                </a:solidFill>
                <a:latin typeface="Palatino Linotype" pitchFamily="18" charset="0"/>
              </a:rPr>
              <a:t>emission, more sensitive to PWV </a:t>
            </a:r>
            <a:r>
              <a:rPr lang="en-US" sz="1600" dirty="0">
                <a:solidFill>
                  <a:srgbClr val="00B0F0"/>
                </a:solidFill>
                <a:latin typeface="Palatino Linotype" pitchFamily="18" charset="0"/>
              </a:rPr>
              <a:t>fluctuations)</a:t>
            </a:r>
          </a:p>
          <a:p>
            <a:endParaRPr lang="en-US" dirty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2 </a:t>
            </a:r>
            <a:r>
              <a:rPr lang="en-US" dirty="0" err="1">
                <a:solidFill>
                  <a:srgbClr val="00B0F0"/>
                </a:solidFill>
                <a:latin typeface="Palatino Linotype" pitchFamily="18" charset="0"/>
              </a:rPr>
              <a:t>Ge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-bolometers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with NEP ∼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10</a:t>
            </a:r>
            <a:r>
              <a:rPr lang="en-US" baseline="30000" dirty="0">
                <a:solidFill>
                  <a:srgbClr val="00B0F0"/>
                </a:solidFill>
                <a:latin typeface="Palatino Linotype" pitchFamily="18" charset="0"/>
              </a:rPr>
              <a:t>−15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W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Hz</a:t>
            </a:r>
            <a:r>
              <a:rPr lang="en-US" baseline="30000" dirty="0" smtClean="0">
                <a:solidFill>
                  <a:srgbClr val="00B0F0"/>
                </a:solidFill>
                <a:latin typeface="Palatino Linotype" pitchFamily="18" charset="0"/>
              </a:rPr>
              <a:t>1</a:t>
            </a:r>
            <a:r>
              <a:rPr lang="en-US" i="1" baseline="30000" dirty="0" smtClean="0">
                <a:solidFill>
                  <a:srgbClr val="00B0F0"/>
                </a:solidFill>
                <a:latin typeface="Palatino Linotype" pitchFamily="18" charset="0"/>
              </a:rPr>
              <a:t>/</a:t>
            </a:r>
            <a:r>
              <a:rPr lang="en-US" baseline="30000" dirty="0" smtClean="0">
                <a:solidFill>
                  <a:srgbClr val="00B0F0"/>
                </a:solidFill>
                <a:latin typeface="Palatino Linotype" pitchFamily="18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cooled down to 290 </a:t>
            </a:r>
            <a:r>
              <a:rPr lang="en-US" dirty="0" err="1" smtClean="0">
                <a:solidFill>
                  <a:srgbClr val="00B0F0"/>
                </a:solidFill>
                <a:latin typeface="Palatino Linotype" pitchFamily="18" charset="0"/>
              </a:rPr>
              <a:t>mK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by a wet cryostat</a:t>
            </a:r>
          </a:p>
          <a:p>
            <a:r>
              <a:rPr lang="it-IT" dirty="0">
                <a:solidFill>
                  <a:srgbClr val="00B0F0"/>
                </a:solidFill>
                <a:latin typeface="Palatino Linotype" pitchFamily="18" charset="0"/>
              </a:rPr>
              <a:t>(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Infrared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</a:rPr>
              <a:t>Labs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</a:rPr>
              <a:t>, HDL-8)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851" y="1938687"/>
            <a:ext cx="642934" cy="32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0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-324544" y="1206044"/>
            <a:ext cx="9865096" cy="5175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52936"/>
            <a:ext cx="3456384" cy="3456384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2 bands spectra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496" y="836712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Atmospheric spectra and correlation between common range signals (Jan 24</a:t>
            </a:r>
            <a:r>
              <a:rPr lang="en-US" baseline="30000" dirty="0" smtClean="0">
                <a:solidFill>
                  <a:srgbClr val="00B0F0"/>
                </a:solidFill>
                <a:latin typeface="Palatino Linotype" pitchFamily="18" charset="0"/>
              </a:rPr>
              <a:t>th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2015 DC)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74" y="1359937"/>
            <a:ext cx="6215134" cy="466135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408934" y="1579202"/>
            <a:ext cx="1368152" cy="1656184"/>
          </a:xfrm>
          <a:prstGeom prst="rect">
            <a:avLst/>
          </a:prstGeom>
          <a:solidFill>
            <a:srgbClr val="FFFF00">
              <a:alpha val="45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389370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O</a:t>
            </a:r>
            <a:r>
              <a:rPr lang="it-IT" sz="2000" baseline="-25000" dirty="0" smtClean="0">
                <a:solidFill>
                  <a:srgbClr val="002060"/>
                </a:solidFill>
                <a:latin typeface="Palatino Linotype" pitchFamily="18" charset="0"/>
              </a:rPr>
              <a:t>2</a:t>
            </a:r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187624" y="389298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H</a:t>
            </a:r>
            <a:r>
              <a:rPr lang="it-IT" sz="2000" baseline="-25000" dirty="0" smtClean="0">
                <a:solidFill>
                  <a:srgbClr val="002060"/>
                </a:solidFill>
                <a:latin typeface="Palatino Linotype" pitchFamily="18" charset="0"/>
              </a:rPr>
              <a:t>2</a:t>
            </a:r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O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131840" y="389298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H</a:t>
            </a:r>
            <a:r>
              <a:rPr lang="it-IT" sz="2000" baseline="-25000" dirty="0" smtClean="0">
                <a:solidFill>
                  <a:srgbClr val="002060"/>
                </a:solidFill>
                <a:latin typeface="Palatino Linotype" pitchFamily="18" charset="0"/>
              </a:rPr>
              <a:t>2</a:t>
            </a:r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O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995936" y="389298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H</a:t>
            </a:r>
            <a:r>
              <a:rPr lang="it-IT" sz="2000" baseline="-25000" dirty="0" smtClean="0">
                <a:solidFill>
                  <a:srgbClr val="002060"/>
                </a:solidFill>
                <a:latin typeface="Palatino Linotype" pitchFamily="18" charset="0"/>
              </a:rPr>
              <a:t>2</a:t>
            </a:r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O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572000" y="389298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O</a:t>
            </a:r>
            <a:r>
              <a:rPr lang="it-IT" sz="2000" baseline="-25000" dirty="0" smtClean="0">
                <a:solidFill>
                  <a:srgbClr val="002060"/>
                </a:solidFill>
                <a:latin typeface="Palatino Linotype" pitchFamily="18" charset="0"/>
              </a:rPr>
              <a:t>2</a:t>
            </a:r>
            <a:r>
              <a:rPr lang="it-IT" sz="2000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</a:p>
        </p:txBody>
      </p:sp>
      <p:cxnSp>
        <p:nvCxnSpPr>
          <p:cNvPr id="22" name="Connettore 2 21"/>
          <p:cNvCxnSpPr/>
          <p:nvPr/>
        </p:nvCxnSpPr>
        <p:spPr>
          <a:xfrm>
            <a:off x="1004258" y="4293816"/>
            <a:ext cx="0" cy="35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5436096" y="4293096"/>
            <a:ext cx="0" cy="180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1907704" y="4293096"/>
            <a:ext cx="0" cy="35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3923928" y="4293096"/>
            <a:ext cx="0" cy="35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4748674" y="4293096"/>
            <a:ext cx="0" cy="180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85" y="1206044"/>
            <a:ext cx="2691332" cy="201849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452320" y="5373216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C=0.9950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13314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Palatino Linotype" pitchFamily="18" charset="0"/>
              </a:rPr>
              <a:t>Channel 1 : 90 – 360 </a:t>
            </a:r>
            <a:r>
              <a:rPr lang="en-US" sz="1200" b="1" dirty="0" smtClean="0">
                <a:solidFill>
                  <a:srgbClr val="002060"/>
                </a:solidFill>
                <a:latin typeface="Palatino Linotype" pitchFamily="18" charset="0"/>
              </a:rPr>
              <a:t>GHz</a:t>
            </a:r>
            <a:endParaRPr lang="en-US" sz="12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4056" y="36560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Palatino Linotype" pitchFamily="18" charset="0"/>
              </a:rPr>
              <a:t>Channel </a:t>
            </a:r>
            <a:r>
              <a:rPr lang="en-US" sz="1200" b="1" dirty="0">
                <a:solidFill>
                  <a:srgbClr val="002060"/>
                </a:solidFill>
                <a:latin typeface="Palatino Linotype" pitchFamily="18" charset="0"/>
              </a:rPr>
              <a:t>2 : 90 – 450 GHz </a:t>
            </a:r>
          </a:p>
        </p:txBody>
      </p:sp>
    </p:spTree>
    <p:extLst>
      <p:ext uri="{BB962C8B-B14F-4D97-AF65-F5344CB8AC3E}">
        <p14:creationId xmlns:p14="http://schemas.microsoft.com/office/powerpoint/2010/main" val="4512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" y="1196752"/>
            <a:ext cx="9144000" cy="22322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577" y="4186823"/>
            <a:ext cx="763284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it-IT" i="1" dirty="0">
              <a:solidFill>
                <a:srgbClr val="FFFF00"/>
              </a:solidFill>
              <a:latin typeface="Palatino Linotype" pitchFamily="18" charset="0"/>
            </a:endParaRPr>
          </a:p>
          <a:p>
            <a:pPr algn="ctr"/>
            <a:r>
              <a:rPr lang="it-IT" i="1" dirty="0">
                <a:solidFill>
                  <a:srgbClr val="92D050"/>
                </a:solidFill>
              </a:rPr>
              <a:t>i</a:t>
            </a:r>
            <a:r>
              <a:rPr lang="it-IT" i="1" dirty="0" smtClean="0">
                <a:solidFill>
                  <a:srgbClr val="92D050"/>
                </a:solidFill>
              </a:rPr>
              <a:t>n </a:t>
            </a:r>
            <a:r>
              <a:rPr lang="it-IT" i="1" dirty="0" err="1" smtClean="0">
                <a:solidFill>
                  <a:srgbClr val="92D050"/>
                </a:solidFill>
              </a:rPr>
              <a:t>collaboration</a:t>
            </a:r>
            <a:r>
              <a:rPr lang="it-IT" i="1" dirty="0" smtClean="0">
                <a:solidFill>
                  <a:srgbClr val="92D050"/>
                </a:solidFill>
              </a:rPr>
              <a:t> with</a:t>
            </a:r>
            <a:r>
              <a:rPr lang="it-IT" i="1" dirty="0" smtClean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G. Amico </a:t>
            </a:r>
            <a:r>
              <a:rPr lang="it-IT" baseline="30000" dirty="0" smtClean="0">
                <a:solidFill>
                  <a:srgbClr val="FFFF00"/>
                </a:solidFill>
              </a:rPr>
              <a:t>1</a:t>
            </a:r>
            <a:r>
              <a:rPr lang="it-IT" dirty="0" smtClean="0">
                <a:solidFill>
                  <a:srgbClr val="FFFF00"/>
                </a:solidFill>
              </a:rPr>
              <a:t>, A. </a:t>
            </a:r>
            <a:r>
              <a:rPr lang="it-IT" dirty="0" err="1" smtClean="0">
                <a:solidFill>
                  <a:srgbClr val="FFFF00"/>
                </a:solidFill>
              </a:rPr>
              <a:t>Baù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baseline="30000" dirty="0" smtClean="0">
                <a:solidFill>
                  <a:srgbClr val="FFFF00"/>
                </a:solidFill>
              </a:rPr>
              <a:t>2</a:t>
            </a:r>
            <a:r>
              <a:rPr lang="it-IT" dirty="0" smtClean="0">
                <a:solidFill>
                  <a:srgbClr val="FFFF00"/>
                </a:solidFill>
              </a:rPr>
              <a:t>, D. </a:t>
            </a:r>
            <a:r>
              <a:rPr lang="it-IT" dirty="0" err="1" smtClean="0">
                <a:solidFill>
                  <a:srgbClr val="FFFF00"/>
                </a:solidFill>
              </a:rPr>
              <a:t>Buzi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baseline="30000" dirty="0" smtClean="0">
                <a:solidFill>
                  <a:srgbClr val="FFFF00"/>
                </a:solidFill>
              </a:rPr>
              <a:t>1</a:t>
            </a:r>
            <a:r>
              <a:rPr lang="it-IT" dirty="0" smtClean="0">
                <a:solidFill>
                  <a:srgbClr val="FFFF00"/>
                </a:solidFill>
              </a:rPr>
              <a:t>, S. De Gregori </a:t>
            </a:r>
            <a:r>
              <a:rPr lang="it-IT" baseline="30000" dirty="0" smtClean="0">
                <a:solidFill>
                  <a:srgbClr val="FFFF00"/>
                </a:solidFill>
              </a:rPr>
              <a:t>1</a:t>
            </a:r>
            <a:r>
              <a:rPr lang="it-IT" dirty="0" smtClean="0">
                <a:solidFill>
                  <a:srgbClr val="FFFF00"/>
                </a:solidFill>
              </a:rPr>
              <a:t>, M. Gervasi </a:t>
            </a:r>
            <a:r>
              <a:rPr lang="it-IT" baseline="30000" dirty="0" smtClean="0">
                <a:solidFill>
                  <a:srgbClr val="FFFF00"/>
                </a:solidFill>
              </a:rPr>
              <a:t>2</a:t>
            </a:r>
            <a:r>
              <a:rPr lang="it-IT" dirty="0" smtClean="0">
                <a:solidFill>
                  <a:srgbClr val="FFFF00"/>
                </a:solidFill>
              </a:rPr>
              <a:t>, L. Lamagna  </a:t>
            </a:r>
            <a:r>
              <a:rPr lang="it-IT" baseline="30000" dirty="0" smtClean="0">
                <a:solidFill>
                  <a:srgbClr val="FFFF00"/>
                </a:solidFill>
              </a:rPr>
              <a:t>1</a:t>
            </a:r>
            <a:r>
              <a:rPr lang="it-IT" dirty="0" smtClean="0">
                <a:solidFill>
                  <a:srgbClr val="FFFF00"/>
                </a:solidFill>
              </a:rPr>
              <a:t>, S. Masieri </a:t>
            </a:r>
            <a:r>
              <a:rPr lang="it-IT" baseline="30000" dirty="0" smtClean="0">
                <a:solidFill>
                  <a:srgbClr val="FFFF00"/>
                </a:solidFill>
              </a:rPr>
              <a:t>3</a:t>
            </a:r>
            <a:r>
              <a:rPr lang="it-IT" dirty="0" smtClean="0">
                <a:solidFill>
                  <a:srgbClr val="FFFF00"/>
                </a:solidFill>
              </a:rPr>
              <a:t>, E. Massera </a:t>
            </a:r>
            <a:r>
              <a:rPr lang="it-IT" baseline="30000" dirty="0" smtClean="0">
                <a:solidFill>
                  <a:srgbClr val="FFFF00"/>
                </a:solidFill>
              </a:rPr>
              <a:t>1</a:t>
            </a:r>
            <a:r>
              <a:rPr lang="it-IT" dirty="0" smtClean="0">
                <a:solidFill>
                  <a:srgbClr val="FFFF00"/>
                </a:solidFill>
              </a:rPr>
              <a:t>, J.R. Pardo </a:t>
            </a:r>
            <a:r>
              <a:rPr lang="it-IT" baseline="30000" dirty="0" smtClean="0">
                <a:solidFill>
                  <a:srgbClr val="FFFF00"/>
                </a:solidFill>
              </a:rPr>
              <a:t>5</a:t>
            </a:r>
            <a:r>
              <a:rPr lang="it-IT" dirty="0" smtClean="0">
                <a:solidFill>
                  <a:srgbClr val="FFFF00"/>
                </a:solidFill>
              </a:rPr>
              <a:t>, A. Passerini </a:t>
            </a:r>
            <a:r>
              <a:rPr lang="it-IT" baseline="30000" dirty="0" smtClean="0">
                <a:solidFill>
                  <a:srgbClr val="FFFF00"/>
                </a:solidFill>
              </a:rPr>
              <a:t>2</a:t>
            </a:r>
            <a:r>
              <a:rPr lang="it-IT" dirty="0" smtClean="0">
                <a:solidFill>
                  <a:srgbClr val="FFFF00"/>
                </a:solidFill>
              </a:rPr>
              <a:t>, B. </a:t>
            </a:r>
            <a:r>
              <a:rPr lang="it-IT" dirty="0" err="1" smtClean="0">
                <a:solidFill>
                  <a:srgbClr val="FFFF00"/>
                </a:solidFill>
              </a:rPr>
              <a:t>Petkov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baseline="30000" dirty="0" smtClean="0">
                <a:solidFill>
                  <a:srgbClr val="FFFF00"/>
                </a:solidFill>
              </a:rPr>
              <a:t>3</a:t>
            </a:r>
            <a:r>
              <a:rPr lang="it-IT" dirty="0" smtClean="0">
                <a:solidFill>
                  <a:srgbClr val="FFFF00"/>
                </a:solidFill>
              </a:rPr>
              <a:t>, G. Pisano </a:t>
            </a:r>
            <a:r>
              <a:rPr lang="it-IT" baseline="30000" dirty="0" smtClean="0">
                <a:solidFill>
                  <a:srgbClr val="FFFF00"/>
                </a:solidFill>
              </a:rPr>
              <a:t>4</a:t>
            </a:r>
            <a:r>
              <a:rPr lang="it-IT" dirty="0" smtClean="0">
                <a:solidFill>
                  <a:srgbClr val="FFFF00"/>
                </a:solidFill>
              </a:rPr>
              <a:t>, C. Tomasi </a:t>
            </a:r>
            <a:r>
              <a:rPr lang="it-IT" baseline="30000" dirty="0" smtClean="0">
                <a:solidFill>
                  <a:srgbClr val="FFFF00"/>
                </a:solidFill>
              </a:rPr>
              <a:t>3</a:t>
            </a:r>
            <a:r>
              <a:rPr lang="it-IT" dirty="0" smtClean="0">
                <a:solidFill>
                  <a:srgbClr val="FFFF00"/>
                </a:solidFill>
              </a:rPr>
              <a:t>, C. </a:t>
            </a:r>
            <a:r>
              <a:rPr lang="it-IT" dirty="0" err="1" smtClean="0">
                <a:solidFill>
                  <a:srgbClr val="FFFF00"/>
                </a:solidFill>
              </a:rPr>
              <a:t>Tucker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baseline="30000" dirty="0" smtClean="0">
                <a:solidFill>
                  <a:srgbClr val="FFFF00"/>
                </a:solidFill>
              </a:rPr>
              <a:t>4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and </a:t>
            </a:r>
            <a:r>
              <a:rPr lang="it-IT" dirty="0" smtClean="0">
                <a:solidFill>
                  <a:srgbClr val="FFFF00"/>
                </a:solidFill>
              </a:rPr>
              <a:t>M. Zannoni </a:t>
            </a:r>
            <a:r>
              <a:rPr lang="it-IT" baseline="30000" dirty="0" smtClean="0">
                <a:solidFill>
                  <a:srgbClr val="FFFF00"/>
                </a:solidFill>
              </a:rPr>
              <a:t>2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endParaRPr lang="it-IT" dirty="0">
              <a:solidFill>
                <a:srgbClr val="FFFF00"/>
              </a:solidFill>
            </a:endParaRPr>
          </a:p>
          <a:p>
            <a:pPr algn="ctr"/>
            <a:endParaRPr lang="it-IT" i="1" dirty="0">
              <a:solidFill>
                <a:srgbClr val="FFFF00"/>
              </a:solidFill>
              <a:latin typeface="Palatino Linotype" pitchFamily="18" charset="0"/>
            </a:endParaRPr>
          </a:p>
          <a:p>
            <a:pPr lvl="3"/>
            <a:r>
              <a:rPr lang="es-ES" sz="1400" i="1" dirty="0">
                <a:solidFill>
                  <a:srgbClr val="00B0F0"/>
                </a:solidFill>
              </a:rPr>
              <a:t>(1) Department of Physics – University La Sapienza – Rome (Italy)</a:t>
            </a:r>
          </a:p>
          <a:p>
            <a:pPr lvl="3"/>
            <a:r>
              <a:rPr lang="es-ES" sz="1400" i="1" dirty="0">
                <a:solidFill>
                  <a:srgbClr val="00B0F0"/>
                </a:solidFill>
              </a:rPr>
              <a:t>(2) Department of Physics - Milan Bicocca University - Milan (Italy)</a:t>
            </a:r>
          </a:p>
          <a:p>
            <a:pPr lvl="3"/>
            <a:r>
              <a:rPr lang="es-ES" sz="1400" i="1" dirty="0">
                <a:solidFill>
                  <a:srgbClr val="00B0F0"/>
                </a:solidFill>
              </a:rPr>
              <a:t>(3) Institute of Atmospheric Sciences and Climate – CNR - Bologna (Italy)</a:t>
            </a:r>
          </a:p>
          <a:p>
            <a:pPr lvl="3"/>
            <a:r>
              <a:rPr lang="es-ES" sz="1400" i="1" dirty="0">
                <a:solidFill>
                  <a:srgbClr val="00B0F0"/>
                </a:solidFill>
              </a:rPr>
              <a:t>(4) School of Physics and Astronomy - Cardiff University - Cardiff (UK)</a:t>
            </a:r>
          </a:p>
          <a:p>
            <a:pPr lvl="3"/>
            <a:r>
              <a:rPr lang="es-ES" sz="1400" i="1" dirty="0">
                <a:solidFill>
                  <a:srgbClr val="00B0F0"/>
                </a:solidFill>
              </a:rPr>
              <a:t>(5) Centro de Astrobiologia (CSIC/INTA) - Madrid (Spain</a:t>
            </a:r>
            <a:r>
              <a:rPr lang="es-ES" sz="1400" i="1" dirty="0" smtClean="0">
                <a:solidFill>
                  <a:srgbClr val="00B0F0"/>
                </a:solidFill>
              </a:rPr>
              <a:t>)</a:t>
            </a:r>
            <a:endParaRPr lang="es-ES" sz="1400" i="1" dirty="0">
              <a:solidFill>
                <a:srgbClr val="00B0F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6512" y="44624"/>
            <a:ext cx="92170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Lithos Pro Regular" pitchFamily="82" charset="0"/>
                <a:cs typeface="Lucida Sans Unicode" pitchFamily="34" charset="0"/>
              </a:rPr>
              <a:t>Atmosphere monitoring in the mm/sub-mm spectral band with the CASPER spectrometer at </a:t>
            </a:r>
            <a:endParaRPr lang="en-US" sz="2400" dirty="0" smtClean="0">
              <a:solidFill>
                <a:srgbClr val="FFFF00"/>
              </a:solidFill>
              <a:latin typeface="Lithos Pro Regular" pitchFamily="82" charset="0"/>
              <a:cs typeface="Lucida Sans Unicode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Lithos Pro Regular" pitchFamily="82" charset="0"/>
                <a:cs typeface="Lucida Sans Unicode" pitchFamily="34" charset="0"/>
              </a:rPr>
              <a:t>Concordia </a:t>
            </a:r>
            <a:r>
              <a:rPr lang="en-US" sz="2400" dirty="0">
                <a:solidFill>
                  <a:srgbClr val="FFFF00"/>
                </a:solidFill>
                <a:latin typeface="Lithos Pro Regular" pitchFamily="82" charset="0"/>
                <a:cs typeface="Lucida Sans Unicode" pitchFamily="34" charset="0"/>
              </a:rPr>
              <a:t>Station (Antarctica)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74796" y="3349441"/>
            <a:ext cx="34042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Marco De </a:t>
            </a:r>
            <a:r>
              <a:rPr lang="en-GB" sz="2400" dirty="0" err="1" smtClean="0">
                <a:solidFill>
                  <a:srgbClr val="FFFF00"/>
                </a:solidFill>
              </a:rPr>
              <a:t>Petris</a:t>
            </a:r>
            <a:endParaRPr lang="en-GB" sz="2400" dirty="0" smtClean="0">
              <a:solidFill>
                <a:srgbClr val="FFFF00"/>
              </a:solidFill>
            </a:endParaRPr>
          </a:p>
          <a:p>
            <a:r>
              <a:rPr lang="it-IT" i="1" dirty="0" smtClean="0">
                <a:solidFill>
                  <a:srgbClr val="00B0F0"/>
                </a:solidFill>
              </a:rPr>
              <a:t>“Sapienza” </a:t>
            </a:r>
            <a:r>
              <a:rPr lang="it-IT" i="1" dirty="0" err="1" smtClean="0">
                <a:solidFill>
                  <a:srgbClr val="00B0F0"/>
                </a:solidFill>
              </a:rPr>
              <a:t>University</a:t>
            </a:r>
            <a:r>
              <a:rPr lang="it-IT" i="1" dirty="0" smtClean="0">
                <a:solidFill>
                  <a:srgbClr val="00B0F0"/>
                </a:solidFill>
              </a:rPr>
              <a:t> , Rome, </a:t>
            </a:r>
            <a:r>
              <a:rPr lang="it-IT" i="1" dirty="0" err="1" smtClean="0">
                <a:solidFill>
                  <a:srgbClr val="00B0F0"/>
                </a:solidFill>
              </a:rPr>
              <a:t>Italy</a:t>
            </a:r>
            <a:endParaRPr lang="it-IT" i="1" dirty="0" smtClean="0">
              <a:solidFill>
                <a:srgbClr val="00B0F0"/>
              </a:solidFill>
            </a:endParaRPr>
          </a:p>
          <a:p>
            <a:r>
              <a:rPr lang="it-IT" i="1" dirty="0" err="1" smtClean="0">
                <a:solidFill>
                  <a:srgbClr val="00B0F0"/>
                </a:solidFill>
              </a:rPr>
              <a:t>Department</a:t>
            </a:r>
            <a:r>
              <a:rPr lang="it-IT" i="1" dirty="0" smtClean="0">
                <a:solidFill>
                  <a:srgbClr val="00B0F0"/>
                </a:solidFill>
              </a:rPr>
              <a:t> </a:t>
            </a:r>
            <a:r>
              <a:rPr lang="it-IT" i="1" dirty="0" err="1" smtClean="0">
                <a:solidFill>
                  <a:srgbClr val="00B0F0"/>
                </a:solidFill>
              </a:rPr>
              <a:t>of</a:t>
            </a:r>
            <a:r>
              <a:rPr lang="it-IT" i="1" dirty="0" smtClean="0">
                <a:solidFill>
                  <a:srgbClr val="00B0F0"/>
                </a:solidFill>
              </a:rPr>
              <a:t> </a:t>
            </a:r>
            <a:r>
              <a:rPr lang="it-IT" i="1" dirty="0" err="1" smtClean="0">
                <a:solidFill>
                  <a:srgbClr val="00B0F0"/>
                </a:solidFill>
              </a:rPr>
              <a:t>Physics</a:t>
            </a:r>
            <a:endParaRPr lang="en-GB" i="1" dirty="0">
              <a:solidFill>
                <a:srgbClr val="00B0F0"/>
              </a:solidFill>
            </a:endParaRPr>
          </a:p>
        </p:txBody>
      </p:sp>
      <p:pic>
        <p:nvPicPr>
          <p:cNvPr id="12" name="Picture 10" descr="logo_sapien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924944"/>
            <a:ext cx="1040080" cy="8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oberon.roma1.infn.it/images/logodipfis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796444"/>
            <a:ext cx="571504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2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</a:t>
            </a:r>
            <a:r>
              <a:rPr lang="en-US" sz="2800" dirty="0" err="1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pwv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859530" y="921346"/>
            <a:ext cx="737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Fit with 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ATM code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to infer </a:t>
            </a:r>
            <a:r>
              <a:rPr lang="en-US" dirty="0" err="1" smtClean="0">
                <a:solidFill>
                  <a:srgbClr val="00B0F0"/>
                </a:solidFill>
                <a:latin typeface="Palatino Linotype" pitchFamily="18" charset="0"/>
              </a:rPr>
              <a:t>pwv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content for two spectra, as an example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45784"/>
            <a:ext cx="4716525" cy="34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23528" y="5120024"/>
            <a:ext cx="260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input 1 = SKY ; input 2 = </a:t>
            </a:r>
            <a:r>
              <a:rPr lang="en-GB" sz="1000" dirty="0" err="1">
                <a:solidFill>
                  <a:srgbClr val="00B0F0"/>
                </a:solidFill>
              </a:rPr>
              <a:t>BB_ref</a:t>
            </a:r>
            <a:endParaRPr lang="it-IT" sz="1000" dirty="0">
              <a:solidFill>
                <a:srgbClr val="00B0F0"/>
              </a:solidFill>
            </a:endParaRPr>
          </a:p>
          <a:p>
            <a:r>
              <a:rPr lang="it-IT" sz="1000" dirty="0" err="1" smtClean="0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T_BB_ref</a:t>
            </a:r>
            <a:r>
              <a:rPr lang="it-IT" sz="1000" dirty="0" smtClean="0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lang="it-IT" sz="1000" dirty="0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=       240.670 K</a:t>
            </a:r>
          </a:p>
          <a:p>
            <a:r>
              <a:rPr lang="it-IT" sz="1000" dirty="0" err="1">
                <a:solidFill>
                  <a:srgbClr val="FF000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T_amb</a:t>
            </a:r>
            <a:r>
              <a:rPr lang="it-IT" sz="1000" dirty="0">
                <a:solidFill>
                  <a:srgbClr val="FF000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 =       233.450 K</a:t>
            </a:r>
          </a:p>
          <a:p>
            <a:r>
              <a:rPr lang="it-IT" sz="1000" dirty="0" err="1">
                <a:solidFill>
                  <a:srgbClr val="FF000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P_amb</a:t>
            </a:r>
            <a:r>
              <a:rPr lang="it-IT" sz="1000" dirty="0">
                <a:solidFill>
                  <a:srgbClr val="FF000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 =       650.700 </a:t>
            </a:r>
            <a:r>
              <a:rPr lang="it-IT" sz="1000" dirty="0" err="1">
                <a:solidFill>
                  <a:srgbClr val="FF000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mbar</a:t>
            </a:r>
            <a:endParaRPr lang="it-IT" sz="1000" dirty="0">
              <a:solidFill>
                <a:srgbClr val="FF0000"/>
              </a:solidFill>
              <a:latin typeface="+mj-lt"/>
              <a:ea typeface="Adobe Gothic Std B" pitchFamily="34" charset="-128"/>
              <a:cs typeface="Times New Roman" panose="02020603050405020304" pitchFamily="18" charset="0"/>
            </a:endParaRPr>
          </a:p>
          <a:p>
            <a:r>
              <a:rPr lang="it-IT" sz="1000" dirty="0">
                <a:solidFill>
                  <a:srgbClr val="FF000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UR =       61.0000 %</a:t>
            </a:r>
          </a:p>
          <a:p>
            <a:r>
              <a:rPr lang="it-IT" sz="1000" dirty="0" err="1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Elevation</a:t>
            </a:r>
            <a:r>
              <a:rPr lang="it-IT" sz="1000" dirty="0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: 90 </a:t>
            </a:r>
            <a:r>
              <a:rPr lang="it-IT" sz="1000" dirty="0" err="1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deg</a:t>
            </a:r>
            <a:endParaRPr lang="it-IT" sz="1000" dirty="0">
              <a:solidFill>
                <a:srgbClr val="00B0F0"/>
              </a:solidFill>
              <a:latin typeface="+mj-lt"/>
              <a:ea typeface="Adobe Gothic Std B" pitchFamily="34" charset="-128"/>
              <a:cs typeface="Times New Roman" panose="02020603050405020304" pitchFamily="18" charset="0"/>
            </a:endParaRPr>
          </a:p>
          <a:p>
            <a:r>
              <a:rPr lang="it-IT" sz="1000" dirty="0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Procedure: Fast </a:t>
            </a:r>
            <a:r>
              <a:rPr lang="it-IT" sz="1000" dirty="0" err="1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Scan</a:t>
            </a:r>
            <a:endParaRPr lang="it-IT" sz="1000" dirty="0">
              <a:solidFill>
                <a:srgbClr val="00B0F0"/>
              </a:solidFill>
              <a:latin typeface="+mj-lt"/>
              <a:ea typeface="Adobe Gothic Std B" pitchFamily="34" charset="-128"/>
              <a:cs typeface="Times New Roman" panose="02020603050405020304" pitchFamily="18" charset="0"/>
            </a:endParaRPr>
          </a:p>
          <a:p>
            <a:r>
              <a:rPr lang="it-IT" sz="1000" dirty="0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Clear </a:t>
            </a:r>
            <a:r>
              <a:rPr lang="it-IT" sz="1000" dirty="0" err="1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sky</a:t>
            </a:r>
            <a:r>
              <a:rPr lang="it-IT" sz="1000" dirty="0">
                <a:solidFill>
                  <a:srgbClr val="00B0F0"/>
                </a:solidFill>
                <a:latin typeface="+mj-lt"/>
                <a:ea typeface="Adobe Gothic Std B" pitchFamily="34" charset="-128"/>
                <a:cs typeface="Times New Roman" panose="02020603050405020304" pitchFamily="18" charset="0"/>
              </a:rPr>
              <a:t>: YES</a:t>
            </a:r>
          </a:p>
          <a:p>
            <a:endParaRPr lang="it-IT" sz="1000" dirty="0">
              <a:solidFill>
                <a:srgbClr val="00B0F0"/>
              </a:solidFill>
              <a:latin typeface="+mj-lt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7" y="3304560"/>
            <a:ext cx="262026" cy="3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18" y="2276872"/>
            <a:ext cx="202800" cy="2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55" y="1745784"/>
            <a:ext cx="4628262" cy="341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932040" y="5129897"/>
            <a:ext cx="2502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  <a:latin typeface="+mj-lt"/>
              </a:rPr>
              <a:t>input 1 = SKY ; input 2 = </a:t>
            </a:r>
            <a:r>
              <a:rPr lang="en-GB" sz="1000" dirty="0" err="1">
                <a:solidFill>
                  <a:srgbClr val="00B0F0"/>
                </a:solidFill>
                <a:latin typeface="+mj-lt"/>
              </a:rPr>
              <a:t>BB_ref</a:t>
            </a:r>
            <a:endParaRPr lang="it-IT" sz="1000" dirty="0">
              <a:solidFill>
                <a:srgbClr val="00B0F0"/>
              </a:solidFill>
              <a:latin typeface="+mj-lt"/>
            </a:endParaRPr>
          </a:p>
          <a:p>
            <a:r>
              <a:rPr lang="en-GB" sz="1000" dirty="0" err="1">
                <a:solidFill>
                  <a:srgbClr val="00B0F0"/>
                </a:solidFill>
                <a:latin typeface="+mj-lt"/>
              </a:rPr>
              <a:t>T_BB_ref</a:t>
            </a:r>
            <a:r>
              <a:rPr lang="en-GB" sz="1000" dirty="0">
                <a:solidFill>
                  <a:srgbClr val="00B0F0"/>
                </a:solidFill>
                <a:latin typeface="+mj-lt"/>
              </a:rPr>
              <a:t> =       243.150 K</a:t>
            </a:r>
            <a:endParaRPr lang="it-IT" sz="1000" dirty="0">
              <a:solidFill>
                <a:srgbClr val="00B0F0"/>
              </a:solidFill>
              <a:latin typeface="+mj-lt"/>
            </a:endParaRPr>
          </a:p>
          <a:p>
            <a:r>
              <a:rPr lang="en-GB" sz="1000" dirty="0" err="1">
                <a:solidFill>
                  <a:srgbClr val="FF0000"/>
                </a:solidFill>
                <a:latin typeface="+mj-lt"/>
              </a:rPr>
              <a:t>T_amb</a:t>
            </a:r>
            <a:r>
              <a:rPr lang="en-GB" sz="1000" dirty="0">
                <a:solidFill>
                  <a:srgbClr val="FF0000"/>
                </a:solidFill>
                <a:latin typeface="+mj-lt"/>
              </a:rPr>
              <a:t> =       233.350 K</a:t>
            </a:r>
            <a:endParaRPr lang="it-IT" sz="1000" dirty="0">
              <a:solidFill>
                <a:srgbClr val="FF0000"/>
              </a:solidFill>
              <a:latin typeface="+mj-lt"/>
            </a:endParaRPr>
          </a:p>
          <a:p>
            <a:r>
              <a:rPr lang="en-GB" sz="1000" dirty="0" err="1">
                <a:solidFill>
                  <a:srgbClr val="FF0000"/>
                </a:solidFill>
                <a:latin typeface="+mj-lt"/>
              </a:rPr>
              <a:t>P_amb</a:t>
            </a:r>
            <a:r>
              <a:rPr lang="en-GB" sz="1000" dirty="0">
                <a:solidFill>
                  <a:srgbClr val="FF0000"/>
                </a:solidFill>
                <a:latin typeface="+mj-lt"/>
              </a:rPr>
              <a:t> =       647.700 mbar</a:t>
            </a:r>
            <a:endParaRPr lang="it-IT" sz="1000" dirty="0">
              <a:solidFill>
                <a:srgbClr val="FF0000"/>
              </a:solidFill>
              <a:latin typeface="+mj-lt"/>
            </a:endParaRPr>
          </a:p>
          <a:p>
            <a:r>
              <a:rPr lang="en-GB" sz="1000" dirty="0">
                <a:solidFill>
                  <a:srgbClr val="FF0000"/>
                </a:solidFill>
                <a:latin typeface="+mj-lt"/>
              </a:rPr>
              <a:t>UR =       64.0000 %</a:t>
            </a:r>
            <a:endParaRPr lang="it-IT" sz="1000" dirty="0">
              <a:solidFill>
                <a:srgbClr val="FF0000"/>
              </a:solidFill>
              <a:latin typeface="+mj-lt"/>
            </a:endParaRPr>
          </a:p>
          <a:p>
            <a:r>
              <a:rPr lang="en-GB" sz="1000" dirty="0">
                <a:solidFill>
                  <a:srgbClr val="00B0F0"/>
                </a:solidFill>
                <a:latin typeface="+mj-lt"/>
              </a:rPr>
              <a:t>Elevation: 90 </a:t>
            </a:r>
            <a:r>
              <a:rPr lang="en-GB" sz="1000" dirty="0" err="1">
                <a:solidFill>
                  <a:srgbClr val="00B0F0"/>
                </a:solidFill>
                <a:latin typeface="+mj-lt"/>
              </a:rPr>
              <a:t>deg</a:t>
            </a:r>
            <a:endParaRPr lang="it-IT" sz="1000" dirty="0">
              <a:solidFill>
                <a:srgbClr val="00B0F0"/>
              </a:solidFill>
              <a:latin typeface="+mj-lt"/>
            </a:endParaRPr>
          </a:p>
          <a:p>
            <a:r>
              <a:rPr lang="en-GB" sz="1000" dirty="0">
                <a:solidFill>
                  <a:srgbClr val="00B0F0"/>
                </a:solidFill>
                <a:latin typeface="+mj-lt"/>
              </a:rPr>
              <a:t>Procedure: Fast Scan</a:t>
            </a:r>
            <a:endParaRPr lang="it-IT" sz="1000" dirty="0">
              <a:solidFill>
                <a:srgbClr val="00B0F0"/>
              </a:solidFill>
              <a:latin typeface="+mj-lt"/>
            </a:endParaRPr>
          </a:p>
          <a:p>
            <a:r>
              <a:rPr lang="en-GB" sz="1000" dirty="0">
                <a:solidFill>
                  <a:srgbClr val="00B0F0"/>
                </a:solidFill>
                <a:latin typeface="+mj-lt"/>
              </a:rPr>
              <a:t>Clear sky: YES</a:t>
            </a:r>
            <a:endParaRPr lang="it-IT" sz="1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59832" y="5093865"/>
            <a:ext cx="1468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solidFill>
                  <a:srgbClr val="00B050"/>
                </a:solidFill>
                <a:latin typeface="Palatino Linotype" pitchFamily="18" charset="0"/>
              </a:rPr>
              <a:t>fits</a:t>
            </a:r>
            <a:r>
              <a:rPr lang="it-IT" sz="1600" dirty="0" smtClean="0">
                <a:solidFill>
                  <a:srgbClr val="00B050"/>
                </a:solidFill>
                <a:latin typeface="Palatino Linotype" pitchFamily="18" charset="0"/>
              </a:rPr>
              <a:t> J.R. Pardo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303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spectra acquisition timescale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1" y="1124744"/>
            <a:ext cx="8361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GOAL: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maximise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the number of recorded independent spectra with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high S/N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The maximum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number of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spectra,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that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can be averaged,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is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constrained by the timescale resulting on a tradeoff between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thermal noise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and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atmospheric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fluctuation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regime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Appropriate statistical approach: 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Allan Variance</a:t>
            </a:r>
            <a:endParaRPr lang="it-IT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>
            <a:fillRect/>
          </a:stretch>
        </p:blipFill>
        <p:spPr bwMode="auto">
          <a:xfrm>
            <a:off x="761554" y="2879070"/>
            <a:ext cx="3378397" cy="33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49"/>
          <p:cNvSpPr>
            <a:spLocks noChangeArrowheads="1"/>
          </p:cNvSpPr>
          <p:nvPr/>
        </p:nvSpPr>
        <p:spPr bwMode="auto">
          <a:xfrm>
            <a:off x="761554" y="6240170"/>
            <a:ext cx="2688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srgbClr val="00B0F0"/>
                </a:solidFill>
                <a:latin typeface="Palatino Linotype" pitchFamily="18" charset="0"/>
              </a:rPr>
              <a:t>Schieder</a:t>
            </a:r>
            <a:r>
              <a:rPr lang="it-IT" sz="1200" dirty="0">
                <a:solidFill>
                  <a:srgbClr val="00B0F0"/>
                </a:solidFill>
                <a:latin typeface="Palatino Linotype" pitchFamily="18" charset="0"/>
              </a:rPr>
              <a:t> and C. Kramer (2001) A&amp;A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283968" y="31001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Palatino Linotype" pitchFamily="18" charset="0"/>
              </a:rPr>
              <a:t>White </a:t>
            </a:r>
            <a:r>
              <a:rPr lang="en-US" dirty="0">
                <a:solidFill>
                  <a:srgbClr val="00B050"/>
                </a:solidFill>
                <a:latin typeface="Palatino Linotype" pitchFamily="18" charset="0"/>
              </a:rPr>
              <a:t>noise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appears with a slope of </a:t>
            </a:r>
            <a:r>
              <a:rPr lang="en-US" i="1" dirty="0">
                <a:solidFill>
                  <a:srgbClr val="00B0F0"/>
                </a:solidFill>
                <a:latin typeface="Palatino Linotype" pitchFamily="18" charset="0"/>
              </a:rPr>
              <a:t>−1</a:t>
            </a:r>
          </a:p>
          <a:p>
            <a:r>
              <a:rPr lang="en-US" dirty="0" smtClean="0">
                <a:solidFill>
                  <a:srgbClr val="FFFF00"/>
                </a:solidFill>
                <a:latin typeface="Palatino Linotype" pitchFamily="18" charset="0"/>
              </a:rPr>
              <a:t>Drift </a:t>
            </a:r>
            <a:r>
              <a:rPr lang="en-US" dirty="0">
                <a:solidFill>
                  <a:srgbClr val="FFFF00"/>
                </a:solidFill>
                <a:latin typeface="Palatino Linotype" pitchFamily="18" charset="0"/>
              </a:rPr>
              <a:t>noise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with a slope of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~ </a:t>
            </a:r>
            <a:r>
              <a:rPr lang="en-US" i="1" dirty="0" smtClean="0">
                <a:solidFill>
                  <a:srgbClr val="00B0F0"/>
                </a:solidFill>
                <a:latin typeface="Palatino Linotype" pitchFamily="18" charset="0"/>
              </a:rPr>
              <a:t>+</a:t>
            </a:r>
            <a:r>
              <a:rPr lang="en-US" i="1" dirty="0">
                <a:solidFill>
                  <a:srgbClr val="00B0F0"/>
                </a:solidFill>
                <a:latin typeface="Palatino Linotype" pitchFamily="18" charset="0"/>
              </a:rPr>
              <a:t>1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</a:p>
          <a:p>
            <a:endParaRPr lang="en-US" i="1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The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combination of both results:</a:t>
            </a:r>
          </a:p>
          <a:p>
            <a:endParaRPr lang="en-US" b="1" dirty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The typical Allan plot has a minimum at some well defined time</a:t>
            </a:r>
            <a:r>
              <a:rPr lang="en-US" b="1" dirty="0">
                <a:solidFill>
                  <a:srgbClr val="00B0F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2353"/>
          <a:stretch>
            <a:fillRect/>
          </a:stretch>
        </p:blipFill>
        <p:spPr bwMode="auto">
          <a:xfrm>
            <a:off x="4427984" y="5631904"/>
            <a:ext cx="4273892" cy="60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03845"/>
            <a:ext cx="1584176" cy="52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co 10"/>
          <p:cNvSpPr/>
          <p:nvPr/>
        </p:nvSpPr>
        <p:spPr>
          <a:xfrm rot="2589891">
            <a:off x="2258823" y="2827297"/>
            <a:ext cx="377883" cy="3491701"/>
          </a:xfrm>
          <a:prstGeom prst="arc">
            <a:avLst>
              <a:gd name="adj1" fmla="val 16200000"/>
              <a:gd name="adj2" fmla="val 5368746"/>
            </a:avLst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1259632" y="3100140"/>
            <a:ext cx="2592288" cy="2633116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in su 15"/>
          <p:cNvSpPr/>
          <p:nvPr/>
        </p:nvSpPr>
        <p:spPr>
          <a:xfrm>
            <a:off x="2555776" y="4869160"/>
            <a:ext cx="288032" cy="762744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9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98" y="1340768"/>
            <a:ext cx="4393314" cy="38441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83" y="1354480"/>
            <a:ext cx="5070684" cy="380301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CASPER  – atmosphere stability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18656" y="5237868"/>
            <a:ext cx="2221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FFC000"/>
                </a:solidFill>
                <a:latin typeface="Palatino Linotype" pitchFamily="18" charset="0"/>
              </a:rPr>
              <a:t>180 atmospheric </a:t>
            </a:r>
            <a:r>
              <a:rPr lang="en-US" sz="1400" dirty="0">
                <a:solidFill>
                  <a:srgbClr val="FFC000"/>
                </a:solidFill>
                <a:latin typeface="Palatino Linotype" pitchFamily="18" charset="0"/>
              </a:rPr>
              <a:t>zenithal spectra </a:t>
            </a:r>
            <a:r>
              <a:rPr lang="en-US" sz="1400" dirty="0" smtClean="0">
                <a:solidFill>
                  <a:srgbClr val="FFC000"/>
                </a:solidFill>
                <a:latin typeface="Palatino Linotype" pitchFamily="18" charset="0"/>
              </a:rPr>
              <a:t>recorded at DC</a:t>
            </a:r>
          </a:p>
          <a:p>
            <a:pPr algn="r"/>
            <a:r>
              <a:rPr lang="en-US" sz="1400" dirty="0" smtClean="0">
                <a:solidFill>
                  <a:srgbClr val="FFC000"/>
                </a:solidFill>
                <a:latin typeface="Palatino Linotype" pitchFamily="18" charset="0"/>
              </a:rPr>
              <a:t>(Jan 24</a:t>
            </a:r>
            <a:r>
              <a:rPr lang="en-US" sz="1400" baseline="30000" dirty="0" smtClean="0">
                <a:solidFill>
                  <a:srgbClr val="FFC000"/>
                </a:solidFill>
                <a:latin typeface="Palatino Linotype" pitchFamily="18" charset="0"/>
              </a:rPr>
              <a:t>th</a:t>
            </a:r>
            <a:r>
              <a:rPr lang="en-US" sz="1400" dirty="0" smtClean="0">
                <a:solidFill>
                  <a:srgbClr val="FFC000"/>
                </a:solidFill>
                <a:latin typeface="Palatino Linotype" pitchFamily="18" charset="0"/>
              </a:rPr>
              <a:t>, 2015)</a:t>
            </a:r>
            <a:endParaRPr lang="it-IT" sz="1400" dirty="0">
              <a:solidFill>
                <a:srgbClr val="FFC000"/>
              </a:solidFill>
              <a:latin typeface="Palatino Linotype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324544" y="555480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O</a:t>
            </a:r>
            <a:r>
              <a:rPr lang="it-IT" sz="1200" baseline="-25000" dirty="0" smtClean="0">
                <a:solidFill>
                  <a:srgbClr val="FFFF00"/>
                </a:solidFill>
                <a:latin typeface="Palatino Linotype" pitchFamily="18" charset="0"/>
              </a:rPr>
              <a:t>2</a:t>
            </a:r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</a:p>
          <a:p>
            <a:pPr algn="r"/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118 GHz</a:t>
            </a:r>
            <a:endParaRPr lang="it-IT" sz="1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55700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H</a:t>
            </a:r>
            <a:r>
              <a:rPr lang="it-IT" sz="1200" baseline="-25000" dirty="0" smtClean="0">
                <a:solidFill>
                  <a:srgbClr val="FFFF00"/>
                </a:solidFill>
                <a:latin typeface="Palatino Linotype" pitchFamily="18" charset="0"/>
              </a:rPr>
              <a:t>2</a:t>
            </a:r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O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183 GHz</a:t>
            </a:r>
            <a:endParaRPr lang="it-IT" sz="1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859530" y="755174"/>
            <a:ext cx="7379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Allan Variance estimated at 6 fiducial frequencies: in-band &amp; out-band</a:t>
            </a:r>
            <a:endParaRPr lang="it-IT" dirty="0">
              <a:solidFill>
                <a:srgbClr val="00B0F0"/>
              </a:solidFill>
            </a:endParaRPr>
          </a:p>
        </p:txBody>
      </p:sp>
      <p:cxnSp>
        <p:nvCxnSpPr>
          <p:cNvPr id="31" name="Connettore 1 20"/>
          <p:cNvCxnSpPr>
            <a:cxnSpLocks noChangeShapeType="1"/>
          </p:cNvCxnSpPr>
          <p:nvPr/>
        </p:nvCxnSpPr>
        <p:spPr bwMode="auto">
          <a:xfrm>
            <a:off x="6216203" y="1484784"/>
            <a:ext cx="0" cy="331237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ttangolo 27"/>
          <p:cNvSpPr>
            <a:spLocks noChangeArrowheads="1"/>
          </p:cNvSpPr>
          <p:nvPr/>
        </p:nvSpPr>
        <p:spPr bwMode="auto">
          <a:xfrm>
            <a:off x="5326856" y="1484784"/>
            <a:ext cx="892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thermal noise</a:t>
            </a:r>
          </a:p>
        </p:txBody>
      </p:sp>
      <p:cxnSp>
        <p:nvCxnSpPr>
          <p:cNvPr id="33" name="Connettore 2 29"/>
          <p:cNvCxnSpPr>
            <a:cxnSpLocks noChangeShapeType="1"/>
          </p:cNvCxnSpPr>
          <p:nvPr/>
        </p:nvCxnSpPr>
        <p:spPr bwMode="auto">
          <a:xfrm rot="10800000">
            <a:off x="5695305" y="1916833"/>
            <a:ext cx="3810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nettore 2 35"/>
          <p:cNvCxnSpPr>
            <a:cxnSpLocks noChangeShapeType="1"/>
          </p:cNvCxnSpPr>
          <p:nvPr/>
        </p:nvCxnSpPr>
        <p:spPr bwMode="auto">
          <a:xfrm flipV="1">
            <a:off x="6321797" y="1916833"/>
            <a:ext cx="3810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ttangolo 41"/>
          <p:cNvSpPr>
            <a:spLocks noChangeArrowheads="1"/>
          </p:cNvSpPr>
          <p:nvPr/>
        </p:nvSpPr>
        <p:spPr bwMode="auto">
          <a:xfrm>
            <a:off x="6266656" y="1490935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/>
              <a:t>atm. </a:t>
            </a:r>
            <a:r>
              <a:rPr lang="en-US" sz="1200" dirty="0" err="1"/>
              <a:t>fluct</a:t>
            </a:r>
            <a:r>
              <a:rPr lang="en-US" sz="1200" dirty="0"/>
              <a:t>.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4549322" y="5215177"/>
            <a:ext cx="459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Maximum timescale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~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200-300 s</a:t>
            </a:r>
          </a:p>
          <a:p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to average multiple spectra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or </a:t>
            </a:r>
          </a:p>
          <a:p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o achieve constant emission</a:t>
            </a:r>
            <a:endParaRPr lang="it-IT" dirty="0"/>
          </a:p>
        </p:txBody>
      </p:sp>
      <p:sp>
        <p:nvSpPr>
          <p:cNvPr id="8" name="Freccia in su 7"/>
          <p:cNvSpPr/>
          <p:nvPr/>
        </p:nvSpPr>
        <p:spPr>
          <a:xfrm>
            <a:off x="558602" y="5013176"/>
            <a:ext cx="144016" cy="541627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su 21"/>
          <p:cNvSpPr/>
          <p:nvPr/>
        </p:nvSpPr>
        <p:spPr>
          <a:xfrm>
            <a:off x="880542" y="5013176"/>
            <a:ext cx="144016" cy="54162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1 20"/>
          <p:cNvCxnSpPr>
            <a:cxnSpLocks noChangeShapeType="1"/>
          </p:cNvCxnSpPr>
          <p:nvPr/>
        </p:nvCxnSpPr>
        <p:spPr bwMode="auto">
          <a:xfrm>
            <a:off x="8413675" y="1484784"/>
            <a:ext cx="0" cy="331237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ttangolo 27"/>
          <p:cNvSpPr>
            <a:spLocks noChangeArrowheads="1"/>
          </p:cNvSpPr>
          <p:nvPr/>
        </p:nvSpPr>
        <p:spPr bwMode="auto">
          <a:xfrm>
            <a:off x="7524328" y="1484784"/>
            <a:ext cx="892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thermal noise</a:t>
            </a:r>
          </a:p>
        </p:txBody>
      </p:sp>
      <p:cxnSp>
        <p:nvCxnSpPr>
          <p:cNvPr id="28" name="Connettore 2 29"/>
          <p:cNvCxnSpPr>
            <a:cxnSpLocks noChangeShapeType="1"/>
          </p:cNvCxnSpPr>
          <p:nvPr/>
        </p:nvCxnSpPr>
        <p:spPr bwMode="auto">
          <a:xfrm rot="10800000">
            <a:off x="7892777" y="1916833"/>
            <a:ext cx="3810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nettore 2 35"/>
          <p:cNvCxnSpPr>
            <a:cxnSpLocks noChangeShapeType="1"/>
          </p:cNvCxnSpPr>
          <p:nvPr/>
        </p:nvCxnSpPr>
        <p:spPr bwMode="auto">
          <a:xfrm flipV="1">
            <a:off x="8519269" y="1916833"/>
            <a:ext cx="3810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ttangolo 41"/>
          <p:cNvSpPr>
            <a:spLocks noChangeArrowheads="1"/>
          </p:cNvSpPr>
          <p:nvPr/>
        </p:nvSpPr>
        <p:spPr bwMode="auto">
          <a:xfrm>
            <a:off x="8464128" y="1490935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/>
              <a:t>atm. </a:t>
            </a:r>
            <a:r>
              <a:rPr lang="en-US" sz="1200" dirty="0" err="1"/>
              <a:t>fluct</a:t>
            </a:r>
            <a:r>
              <a:rPr lang="en-US" sz="1200" dirty="0"/>
              <a:t>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403648" y="557538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H</a:t>
            </a:r>
            <a:r>
              <a:rPr lang="it-IT" sz="1200" baseline="-25000" dirty="0" smtClean="0">
                <a:solidFill>
                  <a:srgbClr val="FFFF00"/>
                </a:solidFill>
                <a:latin typeface="Palatino Linotype" pitchFamily="18" charset="0"/>
              </a:rPr>
              <a:t>2</a:t>
            </a:r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O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325</a:t>
            </a:r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it-IT" sz="1200" dirty="0" smtClean="0">
                <a:solidFill>
                  <a:srgbClr val="FFFF00"/>
                </a:solidFill>
                <a:latin typeface="Palatino Linotype" pitchFamily="18" charset="0"/>
              </a:rPr>
              <a:t>GHz</a:t>
            </a:r>
            <a:endParaRPr lang="it-IT" sz="1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24" name="Freccia in su 23"/>
          <p:cNvSpPr/>
          <p:nvPr/>
        </p:nvSpPr>
        <p:spPr>
          <a:xfrm>
            <a:off x="1475656" y="5013176"/>
            <a:ext cx="144016" cy="54162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0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Conclusions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70662" y="3794426"/>
            <a:ext cx="76617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On-</a:t>
            </a:r>
            <a:r>
              <a:rPr lang="it-IT" dirty="0" err="1" smtClean="0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going</a:t>
            </a:r>
            <a:r>
              <a:rPr lang="it-IT" dirty="0" smtClean="0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analysis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Complete the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zenith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obs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and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skydips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to compare 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the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opacities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at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mm/sub-mm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bands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and the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pwv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values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with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other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i="1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in-situ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observational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approches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Observations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with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polarization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modulation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75" y="1196752"/>
            <a:ext cx="3463565" cy="259767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27584" y="1106488"/>
            <a:ext cx="4184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Installation and first </a:t>
            </a:r>
            <a:r>
              <a:rPr lang="it-IT" dirty="0" err="1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observations</a:t>
            </a:r>
            <a:r>
              <a:rPr lang="it-IT" dirty="0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(mm-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spectra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) with CASPER (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wet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cryostat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version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)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at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Dome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Preliminary </a:t>
            </a:r>
            <a:r>
              <a:rPr lang="it-IT" dirty="0" err="1">
                <a:solidFill>
                  <a:schemeClr val="bg1"/>
                </a:solidFill>
                <a:latin typeface="Palatino Linotype" pitchFamily="18" charset="0"/>
                <a:cs typeface="Lucida Sans Unicode" pitchFamily="34" charset="0"/>
              </a:rPr>
              <a:t>results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: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pwv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from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zenith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observations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and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atmosphere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stability</a:t>
            </a:r>
            <a:endParaRPr lang="it-IT" dirty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Acknoledgements</a:t>
            </a:r>
            <a:endParaRPr lang="en-US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92501" y="866021"/>
            <a:ext cx="596656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PNRA and IPEV for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logistic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support</a:t>
            </a: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W. Jones and </a:t>
            </a:r>
            <a:r>
              <a:rPr lang="it-IT" i="1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SPIDER team 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for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providing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us</a:t>
            </a:r>
            <a:r>
              <a:rPr lang="it-IT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LHe4 from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McMurdo</a:t>
            </a: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COCHISE team for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instrumental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support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on-site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On-site meteo d</a:t>
            </a:r>
            <a:r>
              <a:rPr lang="en-US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ata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and information were obtained from IPEV/PNRA Project “Routine Meteorological Observation at Station Concordia -www.climantartide.it.</a:t>
            </a:r>
            <a:endParaRPr lang="it-IT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endParaRPr lang="it-IT" dirty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endParaRPr lang="it-IT" dirty="0" smtClean="0"/>
          </a:p>
          <a:p>
            <a:endParaRPr lang="it-IT" dirty="0"/>
          </a:p>
          <a:p>
            <a:r>
              <a:rPr lang="it-IT" sz="2400" dirty="0" err="1" smtClean="0">
                <a:solidFill>
                  <a:srgbClr val="FFC000"/>
                </a:solidFill>
                <a:latin typeface="Palatino Linotype" panose="02040502050505030304" pitchFamily="18" charset="0"/>
              </a:rPr>
              <a:t>Thank</a:t>
            </a:r>
            <a:r>
              <a:rPr lang="it-IT" sz="2400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 </a:t>
            </a:r>
            <a:r>
              <a:rPr lang="it-IT" sz="2400" dirty="0" err="1" smtClean="0">
                <a:solidFill>
                  <a:srgbClr val="FFC000"/>
                </a:solidFill>
                <a:latin typeface="Palatino Linotype" panose="02040502050505030304" pitchFamily="18" charset="0"/>
              </a:rPr>
              <a:t>you</a:t>
            </a:r>
            <a:r>
              <a:rPr lang="it-IT" sz="2400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 for </a:t>
            </a:r>
            <a:r>
              <a:rPr lang="it-IT" sz="2400" dirty="0" err="1" smtClean="0">
                <a:solidFill>
                  <a:srgbClr val="FFC000"/>
                </a:solidFill>
                <a:latin typeface="Palatino Linotype" panose="02040502050505030304" pitchFamily="18" charset="0"/>
              </a:rPr>
              <a:t>your</a:t>
            </a:r>
            <a:r>
              <a:rPr lang="it-IT" sz="2400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 </a:t>
            </a:r>
            <a:r>
              <a:rPr lang="it-IT" sz="2400" dirty="0" err="1" smtClean="0">
                <a:solidFill>
                  <a:srgbClr val="FFC000"/>
                </a:solidFill>
                <a:latin typeface="Palatino Linotype" panose="02040502050505030304" pitchFamily="18" charset="0"/>
              </a:rPr>
              <a:t>attention</a:t>
            </a:r>
            <a:r>
              <a:rPr lang="it-IT" sz="2400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!</a:t>
            </a:r>
            <a:endParaRPr lang="it-IT" sz="2400" dirty="0">
              <a:solidFill>
                <a:srgbClr val="FFC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93198"/>
            <a:ext cx="1266728" cy="10650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56" y="793198"/>
            <a:ext cx="1057962" cy="10650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8" y="3570379"/>
            <a:ext cx="3598164" cy="27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552" y="548680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Outline</a:t>
            </a:r>
            <a:endParaRPr lang="it-IT" sz="2800" dirty="0">
              <a:solidFill>
                <a:srgbClr val="FFFF00"/>
              </a:solidFill>
              <a:latin typeface="Palatino Linotype" pitchFamily="18" charset="0"/>
              <a:cs typeface="Lucida Sans Unicode" pitchFamily="34" charset="0"/>
            </a:endParaRPr>
          </a:p>
          <a:p>
            <a:endParaRPr lang="it-IT" sz="2000" u="sng" dirty="0" smtClean="0">
              <a:solidFill>
                <a:srgbClr val="FFC000"/>
              </a:solidFill>
              <a:latin typeface="Palatino Linotype" pitchFamily="18" charset="0"/>
              <a:cs typeface="Lucida Sans Unicode" pitchFamily="34" charset="0"/>
            </a:endParaRPr>
          </a:p>
          <a:p>
            <a:pPr algn="just"/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Concordia Station @ Dome C 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(Antarctica)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is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an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excellent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site for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sub&amp;mm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sky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observations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. </a:t>
            </a:r>
          </a:p>
          <a:p>
            <a:pPr algn="just"/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Atmospheric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performance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monitoring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will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support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future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installations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, 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(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see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the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incoming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QUBIC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experiment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dirty="0" smtClean="0">
                <a:solidFill>
                  <a:srgbClr val="92D050"/>
                </a:solidFill>
                <a:latin typeface="Palatino Linotype" pitchFamily="18" charset="0"/>
                <a:cs typeface="Lucida Sans Unicode" pitchFamily="34" charset="0"/>
              </a:rPr>
              <a:t>[</a:t>
            </a:r>
            <a:r>
              <a:rPr lang="it-IT" dirty="0" err="1" smtClean="0">
                <a:solidFill>
                  <a:srgbClr val="92D050"/>
                </a:solidFill>
                <a:latin typeface="Palatino Linotype" pitchFamily="18" charset="0"/>
                <a:cs typeface="Lucida Sans Unicode" pitchFamily="34" charset="0"/>
              </a:rPr>
              <a:t>Buzi</a:t>
            </a:r>
            <a:r>
              <a:rPr lang="it-IT" dirty="0" smtClean="0">
                <a:solidFill>
                  <a:srgbClr val="92D050"/>
                </a:solidFill>
                <a:latin typeface="Palatino Linotype" pitchFamily="18" charset="0"/>
                <a:cs typeface="Lucida Sans Unicode" pitchFamily="34" charset="0"/>
              </a:rPr>
              <a:t> et al. SIF </a:t>
            </a:r>
            <a:r>
              <a:rPr lang="it-IT" dirty="0" err="1" smtClean="0">
                <a:solidFill>
                  <a:srgbClr val="92D050"/>
                </a:solidFill>
                <a:latin typeface="Palatino Linotype" pitchFamily="18" charset="0"/>
                <a:cs typeface="Lucida Sans Unicode" pitchFamily="34" charset="0"/>
              </a:rPr>
              <a:t>Communication</a:t>
            </a:r>
            <a:r>
              <a:rPr lang="it-IT" dirty="0" smtClean="0">
                <a:solidFill>
                  <a:srgbClr val="92D050"/>
                </a:solidFill>
                <a:latin typeface="Palatino Linotype" pitchFamily="18" charset="0"/>
                <a:cs typeface="Lucida Sans Unicode" pitchFamily="34" charset="0"/>
              </a:rPr>
              <a:t>]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).</a:t>
            </a:r>
            <a:endParaRPr lang="it-IT" sz="2000" dirty="0" smtClean="0">
              <a:solidFill>
                <a:srgbClr val="FFC000"/>
              </a:solidFill>
              <a:latin typeface="Palatino Linotype" pitchFamily="18" charset="0"/>
              <a:cs typeface="Lucida Sans Unicode" pitchFamily="34" charset="0"/>
            </a:endParaRPr>
          </a:p>
          <a:p>
            <a:endParaRPr lang="it-IT" sz="2000" dirty="0" smtClean="0">
              <a:solidFill>
                <a:srgbClr val="FFC000"/>
              </a:solidFill>
              <a:latin typeface="Palatino Linotype" pitchFamily="18" charset="0"/>
              <a:cs typeface="Lucida Sans Unicode" pitchFamily="34" charset="0"/>
            </a:endParaRPr>
          </a:p>
          <a:p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Two</a:t>
            </a: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requirements</a:t>
            </a: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:</a:t>
            </a:r>
            <a:endParaRPr lang="it-IT" sz="2000" dirty="0" smtClean="0">
              <a:solidFill>
                <a:schemeClr val="bg1">
                  <a:lumMod val="95000"/>
                </a:schemeClr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Low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opacity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(</a:t>
            </a:r>
            <a:r>
              <a:rPr lang="it-IT" sz="2000" i="1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i.e.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low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pwv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content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it-IT" sz="2000" dirty="0" smtClean="0">
              <a:solidFill>
                <a:srgbClr val="FFC00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High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stability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(</a:t>
            </a:r>
            <a:r>
              <a:rPr lang="it-IT" sz="2000" i="1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i.e.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low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pwv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fluctuations</a:t>
            </a:r>
            <a:r>
              <a:rPr lang="it-IT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)</a:t>
            </a:r>
          </a:p>
          <a:p>
            <a:endParaRPr lang="it-IT" sz="2000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Two</a:t>
            </a: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strategies</a:t>
            </a: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cs typeface="Lucida Sans Unicode" pitchFamily="34" charset="0"/>
              </a:rPr>
              <a:t>: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 </a:t>
            </a:r>
            <a:r>
              <a:rPr lang="it-IT" sz="2000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semi-empirical</a:t>
            </a:r>
            <a:r>
              <a:rPr lang="it-IT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it-IT" sz="2000" dirty="0" err="1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approach</a:t>
            </a:r>
            <a:r>
              <a:rPr lang="it-IT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to perform analysis of atmospheric transmission and emission at Dome C with </a:t>
            </a:r>
            <a:r>
              <a:rPr lang="en-US" sz="2000" dirty="0" err="1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radiosoundings</a:t>
            </a: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data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A </a:t>
            </a: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spectrometer to explore the </a:t>
            </a: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90÷450 </a:t>
            </a: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GHz (</a:t>
            </a:r>
            <a:r>
              <a:rPr lang="en-US" sz="2000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3÷15 </a:t>
            </a: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cm</a:t>
            </a:r>
            <a:r>
              <a:rPr lang="en-US" sz="2000" baseline="30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−1</a:t>
            </a: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) spectral region: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CASPER</a:t>
            </a:r>
            <a:r>
              <a:rPr lang="en-US" sz="20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4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4716016" y="825010"/>
            <a:ext cx="4284790" cy="1069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1715229" y="2533078"/>
            <a:ext cx="40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B0F0"/>
                </a:solidFill>
                <a:latin typeface="Palatino Linotype" pitchFamily="18" charset="0"/>
              </a:rPr>
              <a:t>Routine Meteorological Observations (RMO) </a:t>
            </a:r>
            <a:endParaRPr lang="en-US" sz="900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pPr algn="ctr"/>
            <a:r>
              <a:rPr lang="en-US" sz="900" dirty="0" smtClean="0">
                <a:solidFill>
                  <a:srgbClr val="00B0F0"/>
                </a:solidFill>
                <a:latin typeface="Palatino Linotype" pitchFamily="18" charset="0"/>
              </a:rPr>
              <a:t>Research Project (</a:t>
            </a:r>
            <a:r>
              <a:rPr lang="en-US" sz="900" dirty="0">
                <a:solidFill>
                  <a:srgbClr val="00B0F0"/>
                </a:solidFill>
                <a:latin typeface="Palatino Linotype" pitchFamily="18" charset="0"/>
              </a:rPr>
              <a:t>http://www.climantartide.it</a:t>
            </a:r>
            <a:r>
              <a:rPr lang="en-US" sz="900" dirty="0" smtClean="0">
                <a:solidFill>
                  <a:srgbClr val="00B0F0"/>
                </a:solidFill>
                <a:latin typeface="Palatino Linotype" pitchFamily="18" charset="0"/>
              </a:rPr>
              <a:t>)</a:t>
            </a:r>
            <a:endParaRPr lang="it-IT" sz="900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9592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Semi-empirical approach: data + code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931" y="4046821"/>
            <a:ext cx="3046578" cy="2304256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1773"/>
            <a:ext cx="2574640" cy="212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2204864"/>
            <a:ext cx="3212863" cy="143273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35496" y="764704"/>
            <a:ext cx="4032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00B0F0"/>
                </a:solidFill>
                <a:latin typeface="Palatino Linotype" pitchFamily="18" charset="0"/>
              </a:rPr>
              <a:t>Old data: 469 </a:t>
            </a:r>
            <a:r>
              <a:rPr lang="en-US" sz="1600" dirty="0" err="1">
                <a:solidFill>
                  <a:srgbClr val="00B0F0"/>
                </a:solidFill>
                <a:latin typeface="Palatino Linotype" pitchFamily="18" charset="0"/>
              </a:rPr>
              <a:t>radiosounding</a:t>
            </a:r>
            <a:r>
              <a:rPr lang="en-US" sz="1600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Palatino Linotype" pitchFamily="18" charset="0"/>
              </a:rPr>
              <a:t>measurements taken </a:t>
            </a:r>
            <a:r>
              <a:rPr lang="en-US" sz="1600" dirty="0">
                <a:solidFill>
                  <a:srgbClr val="00B0F0"/>
                </a:solidFill>
                <a:latin typeface="Palatino Linotype" pitchFamily="18" charset="0"/>
              </a:rPr>
              <a:t>routinely at Dome </a:t>
            </a:r>
            <a:r>
              <a:rPr lang="en-US" sz="1600" dirty="0" smtClean="0">
                <a:solidFill>
                  <a:srgbClr val="00B0F0"/>
                </a:solidFill>
                <a:latin typeface="Palatino Linotype" pitchFamily="18" charset="0"/>
              </a:rPr>
              <a:t>C at 12:00 UTC  from </a:t>
            </a:r>
            <a:r>
              <a:rPr lang="it-IT" sz="1600" dirty="0" err="1" smtClean="0">
                <a:solidFill>
                  <a:srgbClr val="00B0F0"/>
                </a:solidFill>
                <a:latin typeface="Palatino Linotype" pitchFamily="18" charset="0"/>
              </a:rPr>
              <a:t>May</a:t>
            </a:r>
            <a:r>
              <a:rPr lang="it-IT" sz="1600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sz="1600" dirty="0">
                <a:solidFill>
                  <a:srgbClr val="00B0F0"/>
                </a:solidFill>
                <a:latin typeface="Palatino Linotype" pitchFamily="18" charset="0"/>
              </a:rPr>
              <a:t>2005 </a:t>
            </a:r>
            <a:r>
              <a:rPr lang="it-IT" sz="1600" dirty="0" smtClean="0">
                <a:solidFill>
                  <a:srgbClr val="00B0F0"/>
                </a:solidFill>
                <a:latin typeface="Palatino Linotype" pitchFamily="18" charset="0"/>
              </a:rPr>
              <a:t>to </a:t>
            </a:r>
            <a:r>
              <a:rPr lang="it-IT" sz="1600" dirty="0" err="1">
                <a:solidFill>
                  <a:srgbClr val="00B0F0"/>
                </a:solidFill>
                <a:latin typeface="Palatino Linotype" pitchFamily="18" charset="0"/>
              </a:rPr>
              <a:t>Jan</a:t>
            </a:r>
            <a:r>
              <a:rPr lang="it-IT" sz="1600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sz="1600" dirty="0" smtClean="0">
                <a:solidFill>
                  <a:srgbClr val="00B0F0"/>
                </a:solidFill>
                <a:latin typeface="Palatino Linotype" pitchFamily="18" charset="0"/>
              </a:rPr>
              <a:t>2007</a:t>
            </a:r>
            <a:endParaRPr lang="en-GB" sz="1600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3203848" y="2378971"/>
            <a:ext cx="500062" cy="550862"/>
          </a:xfrm>
          <a:prstGeom prst="rightArrow">
            <a:avLst>
              <a:gd name="adj1" fmla="val 50000"/>
              <a:gd name="adj2" fmla="val 69842"/>
            </a:avLst>
          </a:prstGeom>
          <a:solidFill>
            <a:srgbClr val="00B0F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en-GB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07904" y="1866726"/>
            <a:ext cx="3876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00B0F0"/>
                </a:solidFill>
                <a:latin typeface="Palatino Linotype" pitchFamily="18" charset="0"/>
              </a:rPr>
              <a:t>Data </a:t>
            </a:r>
            <a:r>
              <a:rPr lang="it-IT" sz="1600" dirty="0" err="1" smtClean="0">
                <a:solidFill>
                  <a:srgbClr val="00B0F0"/>
                </a:solidFill>
                <a:latin typeface="Palatino Linotype" pitchFamily="18" charset="0"/>
              </a:rPr>
              <a:t>Correction</a:t>
            </a:r>
            <a:r>
              <a:rPr lang="it-IT" sz="1600" dirty="0" smtClean="0">
                <a:solidFill>
                  <a:srgbClr val="00B0F0"/>
                </a:solidFill>
                <a:latin typeface="Palatino Linotype" pitchFamily="18" charset="0"/>
              </a:rPr>
              <a:t> (Tomasi et al. 2006)</a:t>
            </a:r>
            <a:endParaRPr lang="en-GB" sz="1600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633144" y="1980191"/>
            <a:ext cx="1367662" cy="12311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smtClean="0">
                <a:latin typeface="Palatino Linotype" pitchFamily="18" charset="0"/>
              </a:rPr>
              <a:t>ATM </a:t>
            </a:r>
          </a:p>
          <a:p>
            <a:pPr algn="ctr">
              <a:defRPr/>
            </a:pPr>
            <a:r>
              <a:rPr lang="it-IT" sz="1000" dirty="0" err="1" smtClean="0">
                <a:latin typeface="Palatino Linotype" pitchFamily="18" charset="0"/>
              </a:rPr>
              <a:t>Atmospheric</a:t>
            </a:r>
            <a:r>
              <a:rPr lang="it-IT" sz="1000" dirty="0" smtClean="0">
                <a:latin typeface="Palatino Linotype" pitchFamily="18" charset="0"/>
              </a:rPr>
              <a:t> </a:t>
            </a:r>
            <a:r>
              <a:rPr lang="it-IT" sz="1000" dirty="0" err="1" smtClean="0">
                <a:latin typeface="Palatino Linotype" pitchFamily="18" charset="0"/>
              </a:rPr>
              <a:t>Transmission</a:t>
            </a:r>
            <a:r>
              <a:rPr lang="it-IT" sz="1000" dirty="0" smtClean="0">
                <a:latin typeface="Palatino Linotype" pitchFamily="18" charset="0"/>
              </a:rPr>
              <a:t> </a:t>
            </a:r>
            <a:r>
              <a:rPr lang="it-IT" sz="1000" dirty="0" err="1" smtClean="0">
                <a:latin typeface="Palatino Linotype" pitchFamily="18" charset="0"/>
              </a:rPr>
              <a:t>at</a:t>
            </a:r>
            <a:r>
              <a:rPr lang="it-IT" sz="1000" dirty="0" smtClean="0">
                <a:latin typeface="Palatino Linotype" pitchFamily="18" charset="0"/>
              </a:rPr>
              <a:t> </a:t>
            </a:r>
            <a:r>
              <a:rPr lang="it-IT" sz="1000" dirty="0" err="1" smtClean="0">
                <a:latin typeface="Palatino Linotype" pitchFamily="18" charset="0"/>
              </a:rPr>
              <a:t>Microwaves</a:t>
            </a:r>
            <a:endParaRPr lang="it-IT" sz="1000" dirty="0" smtClean="0">
              <a:latin typeface="Palatino Linotype" pitchFamily="18" charset="0"/>
            </a:endParaRPr>
          </a:p>
          <a:p>
            <a:pPr algn="ctr">
              <a:defRPr/>
            </a:pPr>
            <a:r>
              <a:rPr lang="it-IT" sz="1200" dirty="0" err="1" smtClean="0">
                <a:latin typeface="Palatino Linotype" pitchFamily="18" charset="0"/>
              </a:rPr>
              <a:t>Opacity</a:t>
            </a:r>
            <a:r>
              <a:rPr lang="it-IT" sz="1200" dirty="0" smtClean="0">
                <a:latin typeface="Palatino Linotype" pitchFamily="18" charset="0"/>
              </a:rPr>
              <a:t> </a:t>
            </a:r>
          </a:p>
          <a:p>
            <a:pPr algn="ctr">
              <a:defRPr/>
            </a:pPr>
            <a:r>
              <a:rPr lang="it-IT" sz="1200" dirty="0" smtClean="0">
                <a:latin typeface="Palatino Linotype" pitchFamily="18" charset="0"/>
              </a:rPr>
              <a:t>100 GHz – 2 </a:t>
            </a:r>
            <a:r>
              <a:rPr lang="it-IT" sz="1200" dirty="0" err="1" smtClean="0">
                <a:latin typeface="Palatino Linotype" pitchFamily="18" charset="0"/>
              </a:rPr>
              <a:t>THz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7092189" y="2378971"/>
            <a:ext cx="500062" cy="550863"/>
          </a:xfrm>
          <a:prstGeom prst="rightArrow">
            <a:avLst>
              <a:gd name="adj1" fmla="val 50000"/>
              <a:gd name="adj2" fmla="val 69842"/>
            </a:avLst>
          </a:prstGeom>
          <a:solidFill>
            <a:srgbClr val="00B0F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en-GB" sz="1200" dirty="0"/>
          </a:p>
        </p:txBody>
      </p:sp>
      <p:sp>
        <p:nvSpPr>
          <p:cNvPr id="15" name="Freccia a destra 14"/>
          <p:cNvSpPr/>
          <p:nvPr/>
        </p:nvSpPr>
        <p:spPr>
          <a:xfrm rot="5400000">
            <a:off x="8066944" y="3263578"/>
            <a:ext cx="500062" cy="550862"/>
          </a:xfrm>
          <a:prstGeom prst="rightArrow">
            <a:avLst>
              <a:gd name="adj1" fmla="val 50000"/>
              <a:gd name="adj2" fmla="val 69842"/>
            </a:avLst>
          </a:prstGeom>
          <a:solidFill>
            <a:srgbClr val="00B0F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en-GB" sz="1200" dirty="0"/>
          </a:p>
        </p:txBody>
      </p:sp>
      <p:sp>
        <p:nvSpPr>
          <p:cNvPr id="16" name="Freccia a destra 15"/>
          <p:cNvSpPr/>
          <p:nvPr/>
        </p:nvSpPr>
        <p:spPr>
          <a:xfrm rot="10800000">
            <a:off x="5170759" y="5025776"/>
            <a:ext cx="500062" cy="550863"/>
          </a:xfrm>
          <a:prstGeom prst="rightArrow">
            <a:avLst>
              <a:gd name="adj1" fmla="val 50000"/>
              <a:gd name="adj2" fmla="val 69842"/>
            </a:avLst>
          </a:prstGeom>
          <a:solidFill>
            <a:srgbClr val="00B0F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en-GB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835696" y="3738934"/>
            <a:ext cx="32146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 err="1">
                <a:solidFill>
                  <a:srgbClr val="00B0F0"/>
                </a:solidFill>
                <a:latin typeface="Palatino Linotype" pitchFamily="18" charset="0"/>
              </a:rPr>
              <a:t>Daily</a:t>
            </a:r>
            <a:r>
              <a:rPr lang="it-IT" sz="1600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sz="1600" dirty="0" err="1">
                <a:solidFill>
                  <a:srgbClr val="00B0F0"/>
                </a:solidFill>
                <a:latin typeface="Palatino Linotype" pitchFamily="18" charset="0"/>
              </a:rPr>
              <a:t>transmission</a:t>
            </a:r>
            <a:r>
              <a:rPr lang="it-IT" sz="1600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sz="1600" dirty="0" err="1">
                <a:solidFill>
                  <a:srgbClr val="00B0F0"/>
                </a:solidFill>
                <a:latin typeface="Palatino Linotype" pitchFamily="18" charset="0"/>
              </a:rPr>
              <a:t>spectra</a:t>
            </a:r>
            <a:endParaRPr lang="en-GB" sz="1600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868144" y="3717032"/>
            <a:ext cx="32146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 err="1">
                <a:solidFill>
                  <a:srgbClr val="00B0F0"/>
                </a:solidFill>
                <a:latin typeface="Palatino Linotype" pitchFamily="18" charset="0"/>
              </a:rPr>
              <a:t>Selected</a:t>
            </a:r>
            <a:r>
              <a:rPr lang="it-IT" sz="1600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sz="1600" dirty="0" smtClean="0">
                <a:solidFill>
                  <a:srgbClr val="00B0F0"/>
                </a:solidFill>
                <a:latin typeface="Palatino Linotype" pitchFamily="18" charset="0"/>
              </a:rPr>
              <a:t>7 </a:t>
            </a:r>
            <a:r>
              <a:rPr lang="it-IT" sz="1600" dirty="0" err="1" smtClean="0">
                <a:solidFill>
                  <a:srgbClr val="00B0F0"/>
                </a:solidFill>
                <a:latin typeface="Palatino Linotype" pitchFamily="18" charset="0"/>
              </a:rPr>
              <a:t>observational</a:t>
            </a:r>
            <a:r>
              <a:rPr lang="it-IT" sz="1600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sz="1600" dirty="0" err="1">
                <a:solidFill>
                  <a:srgbClr val="00B0F0"/>
                </a:solidFill>
                <a:latin typeface="Palatino Linotype" pitchFamily="18" charset="0"/>
              </a:rPr>
              <a:t>bands</a:t>
            </a:r>
            <a:endParaRPr lang="en-GB" sz="1600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5624"/>
            <a:ext cx="4536503" cy="227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/>
        </p:nvSpPr>
        <p:spPr>
          <a:xfrm rot="16200000">
            <a:off x="-130058" y="4936581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T = e</a:t>
            </a:r>
            <a:r>
              <a:rPr lang="it-IT" baseline="30000" dirty="0" smtClean="0">
                <a:solidFill>
                  <a:srgbClr val="00B0F0"/>
                </a:solidFill>
                <a:latin typeface="Palatino Linotype" pitchFamily="18" charset="0"/>
              </a:rPr>
              <a:t>-</a:t>
            </a:r>
            <a:r>
              <a:rPr lang="el-GR" baseline="30000" dirty="0" smtClean="0">
                <a:solidFill>
                  <a:srgbClr val="00B0F0"/>
                </a:solidFill>
                <a:latin typeface="Palatino Linotype" pitchFamily="18" charset="0"/>
              </a:rPr>
              <a:t>τ</a:t>
            </a:r>
            <a:endParaRPr lang="it-IT" baseline="30000" dirty="0">
              <a:solidFill>
                <a:srgbClr val="00B0F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19" y="825010"/>
            <a:ext cx="42433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71" y="1570646"/>
            <a:ext cx="2524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99592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p</a:t>
            </a:r>
            <a:r>
              <a:rPr lang="en-US" sz="2800" dirty="0" err="1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wv</a:t>
            </a:r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 values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62978" y="850927"/>
            <a:ext cx="7645400" cy="4044950"/>
            <a:chOff x="-5005064" y="589317"/>
            <a:chExt cx="7645400" cy="4044950"/>
          </a:xfrm>
        </p:grpSpPr>
        <p:grpSp>
          <p:nvGrpSpPr>
            <p:cNvPr id="2" name="Gruppo 1"/>
            <p:cNvGrpSpPr/>
            <p:nvPr/>
          </p:nvGrpSpPr>
          <p:grpSpPr>
            <a:xfrm>
              <a:off x="-5005064" y="589317"/>
              <a:ext cx="7645400" cy="4044950"/>
              <a:chOff x="1037332" y="2060848"/>
              <a:chExt cx="7645400" cy="40449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332" y="2060848"/>
                <a:ext cx="7645400" cy="404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ttangolo 43"/>
              <p:cNvSpPr>
                <a:spLocks noChangeArrowheads="1"/>
              </p:cNvSpPr>
              <p:nvPr/>
            </p:nvSpPr>
            <p:spPr bwMode="auto">
              <a:xfrm>
                <a:off x="4067944" y="2348880"/>
                <a:ext cx="26670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Lucida Sans Unicode" pitchFamily="34" charset="0"/>
                    <a:cs typeface="Lucida Sans Unicode" pitchFamily="34" charset="0"/>
                  </a:rPr>
                  <a:t>Monthly averages of </a:t>
                </a:r>
                <a:r>
                  <a:rPr lang="en-US" sz="1200" dirty="0" err="1">
                    <a:solidFill>
                      <a:srgbClr val="FF0000"/>
                    </a:solidFill>
                    <a:latin typeface="Lucida Sans Unicode" pitchFamily="34" charset="0"/>
                    <a:cs typeface="Lucida Sans Unicode" pitchFamily="34" charset="0"/>
                  </a:rPr>
                  <a:t>pwv</a:t>
                </a:r>
                <a:endParaRPr lang="en-US" sz="1200" dirty="0">
                  <a:solidFill>
                    <a:srgbClr val="FF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10" name="Ovale 46"/>
              <p:cNvSpPr>
                <a:spLocks noChangeAspect="1"/>
              </p:cNvSpPr>
              <p:nvPr/>
            </p:nvSpPr>
            <p:spPr bwMode="auto">
              <a:xfrm>
                <a:off x="4283968" y="2425080"/>
                <a:ext cx="93663" cy="952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it-IT" sz="1200"/>
              </a:p>
            </p:txBody>
          </p:sp>
        </p:grpSp>
        <p:sp>
          <p:nvSpPr>
            <p:cNvPr id="9" name="Rettangolo 45"/>
            <p:cNvSpPr>
              <a:spLocks noChangeArrowheads="1"/>
            </p:cNvSpPr>
            <p:nvPr/>
          </p:nvSpPr>
          <p:spPr bwMode="auto">
            <a:xfrm>
              <a:off x="-1758428" y="3140968"/>
              <a:ext cx="2514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Lucida Sans Unicode" pitchFamily="34" charset="0"/>
                  <a:cs typeface="Lucida Sans Unicode" pitchFamily="34" charset="0"/>
                </a:rPr>
                <a:t>Daily values standard deviation</a:t>
              </a:r>
            </a:p>
          </p:txBody>
        </p:sp>
      </p:grpSp>
      <p:sp>
        <p:nvSpPr>
          <p:cNvPr id="18" name="Rettangolo 18"/>
          <p:cNvSpPr>
            <a:spLocks noChangeArrowheads="1"/>
          </p:cNvSpPr>
          <p:nvPr/>
        </p:nvSpPr>
        <p:spPr bwMode="auto">
          <a:xfrm>
            <a:off x="467544" y="5192032"/>
            <a:ext cx="87495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Daily values of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pwv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estimated from the 12:00 UTC </a:t>
            </a:r>
            <a:r>
              <a:rPr lang="en-US" dirty="0" err="1">
                <a:solidFill>
                  <a:srgbClr val="00B0F0"/>
                </a:solidFill>
                <a:latin typeface="Palatino Linotype" pitchFamily="18" charset="0"/>
              </a:rPr>
              <a:t>radiosounding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 measurements performed at Dome C over the period from 2005 May to 2007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January.</a:t>
            </a:r>
            <a:endParaRPr lang="en-US" dirty="0">
              <a:solidFill>
                <a:srgbClr val="00B0F0"/>
              </a:solidFill>
              <a:latin typeface="Palatino Linotype" pitchFamily="18" charset="0"/>
            </a:endParaRPr>
          </a:p>
          <a:p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PWV</a:t>
            </a:r>
            <a:r>
              <a:rPr lang="it-IT" i="1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seasonal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Palatino Linotype" pitchFamily="18" charset="0"/>
              </a:rPr>
              <a:t>variation</a:t>
            </a:r>
            <a:r>
              <a:rPr lang="it-IT" dirty="0" smtClean="0">
                <a:solidFill>
                  <a:srgbClr val="00B0F0"/>
                </a:solidFill>
                <a:latin typeface="Palatino Linotype" pitchFamily="18" charset="0"/>
              </a:rPr>
              <a:t> with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values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lower than 0.3 mm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and a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mean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dispersion of about 150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μm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(on daily data)</a:t>
            </a:r>
            <a:endParaRPr lang="en-US" dirty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413808" y="3886448"/>
            <a:ext cx="5328592" cy="0"/>
          </a:xfrm>
          <a:prstGeom prst="line">
            <a:avLst/>
          </a:prstGeom>
          <a:ln w="1905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62949" cy="537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9592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In-band Transmission fluctuations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22" y="1124744"/>
            <a:ext cx="81765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44045"/>
            <a:ext cx="1119187" cy="118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 rot="16200000">
            <a:off x="-1476614" y="3411190"/>
            <a:ext cx="426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Monthly average values of transmission</a:t>
            </a:r>
            <a:endParaRPr lang="it-IT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 rot="5400000">
            <a:off x="6635353" y="3552506"/>
            <a:ext cx="371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Monthly transmission fluctuations</a:t>
            </a:r>
            <a:endParaRPr lang="it-IT" dirty="0">
              <a:solidFill>
                <a:srgbClr val="00B0F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0927"/>
            <a:ext cx="3888432" cy="55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9592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Site quality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67" y="3161208"/>
            <a:ext cx="1658897" cy="7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27984" y="738570"/>
            <a:ext cx="460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To quantify the real capability of the observational site we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need to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study the atmospheric performance, mainly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stability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 and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  <a:cs typeface="Lucida Sans Unicode" pitchFamily="34" charset="0"/>
              </a:rPr>
              <a:t>high transmission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427984" y="1916832"/>
            <a:ext cx="4608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A new specific quality indicator:</a:t>
            </a: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Site Photometric Quality Ratio</a:t>
            </a:r>
          </a:p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		    for each band</a:t>
            </a:r>
            <a:endParaRPr lang="it-IT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948264" y="299695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Palatino Linotype" pitchFamily="18" charset="0"/>
              </a:rPr>
              <a:t>monthly averaged transmission </a:t>
            </a:r>
            <a:endParaRPr lang="it-IT" sz="1400" dirty="0">
              <a:solidFill>
                <a:srgbClr val="FFC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948264" y="357301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Palatino Linotype" pitchFamily="18" charset="0"/>
              </a:rPr>
              <a:t>monthly </a:t>
            </a:r>
            <a:r>
              <a:rPr lang="en-US" sz="1400" dirty="0" smtClean="0">
                <a:solidFill>
                  <a:srgbClr val="FFC000"/>
                </a:solidFill>
                <a:latin typeface="Palatino Linotype" pitchFamily="18" charset="0"/>
              </a:rPr>
              <a:t>transmission fluctuations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10843" y="4437112"/>
            <a:ext cx="2520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It is difficult to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identify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a desired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SPQR threshold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but this proxy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could represent a useful tool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to compare band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performance or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…sites</a:t>
            </a:r>
            <a:endParaRPr lang="it-IT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81765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25" y="3544045"/>
            <a:ext cx="1119187" cy="118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47" y="4500329"/>
            <a:ext cx="2064444" cy="18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llout con freccia a sinistra 2"/>
          <p:cNvSpPr/>
          <p:nvPr/>
        </p:nvSpPr>
        <p:spPr>
          <a:xfrm>
            <a:off x="6660232" y="2996952"/>
            <a:ext cx="2270892" cy="523220"/>
          </a:xfrm>
          <a:prstGeom prst="leftArrowCallout">
            <a:avLst>
              <a:gd name="adj1" fmla="val 0"/>
              <a:gd name="adj2" fmla="val 25486"/>
              <a:gd name="adj3" fmla="val 25000"/>
              <a:gd name="adj4" fmla="val 8529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llout con freccia a sinistra 14"/>
          <p:cNvSpPr/>
          <p:nvPr/>
        </p:nvSpPr>
        <p:spPr>
          <a:xfrm>
            <a:off x="6660232" y="3573016"/>
            <a:ext cx="2270892" cy="523220"/>
          </a:xfrm>
          <a:prstGeom prst="leftArrowCallout">
            <a:avLst>
              <a:gd name="adj1" fmla="val 0"/>
              <a:gd name="adj2" fmla="val 25486"/>
              <a:gd name="adj3" fmla="val 25000"/>
              <a:gd name="adj4" fmla="val 8529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1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0" y="2580299"/>
            <a:ext cx="4050729" cy="22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0" y="4551577"/>
            <a:ext cx="4050728" cy="18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283968" y="1174685"/>
            <a:ext cx="4536504" cy="5257800"/>
            <a:chOff x="0" y="1295400"/>
            <a:chExt cx="4413250" cy="5257800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5400"/>
              <a:ext cx="441325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19"/>
            <p:cNvSpPr>
              <a:spLocks noChangeArrowheads="1"/>
            </p:cNvSpPr>
            <p:nvPr/>
          </p:nvSpPr>
          <p:spPr bwMode="auto">
            <a:xfrm>
              <a:off x="533400" y="3124200"/>
              <a:ext cx="1676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1600" b="1" dirty="0">
                  <a:solidFill>
                    <a:srgbClr val="FF0000"/>
                  </a:solidFill>
                </a:rPr>
                <a:t>@ 200 </a:t>
              </a:r>
              <a:r>
                <a:rPr lang="it-IT" sz="1600" b="1" dirty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it-IT" sz="16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6588224" y="6381328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200" dirty="0" err="1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Tremblin</a:t>
            </a:r>
            <a:r>
              <a:rPr lang="it-IT" sz="1200" dirty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 et al. A&amp;A (2012</a:t>
            </a:r>
            <a:r>
              <a:rPr lang="it-IT" sz="12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0371" y="1052736"/>
            <a:ext cx="4176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Fixed the band, SPQR has been used as indicator </a:t>
            </a:r>
            <a:r>
              <a:rPr lang="en-US" sz="1600" dirty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t</a:t>
            </a:r>
            <a:r>
              <a:rPr lang="en-US" sz="16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o quantify and compare the best sub/mm worldwide observational sites.</a:t>
            </a:r>
          </a:p>
          <a:p>
            <a:pPr lvl="0"/>
            <a:endParaRPr lang="en-US" sz="1600" dirty="0" smtClean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  <a:p>
            <a:pPr lvl="0"/>
            <a:r>
              <a:rPr lang="en-US" sz="1600" dirty="0" smtClean="0">
                <a:solidFill>
                  <a:srgbClr val="00B0F0"/>
                </a:solidFill>
                <a:latin typeface="Palatino Linotype" pitchFamily="18" charset="0"/>
                <a:cs typeface="Lucida Sans Unicode" pitchFamily="34" charset="0"/>
              </a:rPr>
              <a:t>The comparison of 7 sites at 200 µm in 2008-2010 period (Tremblin+12)</a:t>
            </a:r>
            <a:endParaRPr lang="it-IT" sz="1600" dirty="0">
              <a:solidFill>
                <a:srgbClr val="00B0F0"/>
              </a:solidFill>
              <a:latin typeface="Palatino Linotype" pitchFamily="18" charset="0"/>
              <a:cs typeface="Lucida Sans Unicode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1521" y="4797152"/>
            <a:ext cx="3960439" cy="432048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 rot="5400000">
            <a:off x="7681580" y="2124630"/>
            <a:ext cx="2555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Palatino Linotype" pitchFamily="18" charset="0"/>
              </a:rPr>
              <a:t>Antarctic sites (+CC) SPQR&gt;1 </a:t>
            </a:r>
            <a:endParaRPr lang="it-IT" sz="1400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 rot="5400000">
            <a:off x="7520416" y="5125043"/>
            <a:ext cx="287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Palatino Linotype" pitchFamily="18" charset="0"/>
              </a:rPr>
              <a:t>Arctic + Temperate sites SPQR&lt;1 </a:t>
            </a:r>
            <a:endParaRPr lang="it-IT" sz="1400" dirty="0">
              <a:solidFill>
                <a:srgbClr val="00B0F0"/>
              </a:solidFill>
              <a:latin typeface="Palatino Linotype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519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Comparisons of </a:t>
            </a:r>
            <a:r>
              <a:rPr lang="en-US" sz="2800" dirty="0" err="1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atmo</a:t>
            </a:r>
            <a:r>
              <a:rPr lang="en-US" sz="2800" dirty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 performance @200µm</a:t>
            </a:r>
          </a:p>
        </p:txBody>
      </p:sp>
    </p:spTree>
    <p:extLst>
      <p:ext uri="{BB962C8B-B14F-4D97-AF65-F5344CB8AC3E}">
        <p14:creationId xmlns:p14="http://schemas.microsoft.com/office/powerpoint/2010/main" val="14176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FF00"/>
                </a:solidFill>
              </a:rPr>
              <a:t>M. De Petris – SIF@Rome Sept. 21st, 2015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99592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pwv</a:t>
            </a:r>
            <a:r>
              <a:rPr lang="en-US" sz="2800" dirty="0" smtClean="0">
                <a:solidFill>
                  <a:srgbClr val="FFFF00"/>
                </a:solidFill>
                <a:latin typeface="Palatino Linotype" pitchFamily="18" charset="0"/>
                <a:cs typeface="Lucida Sans Unicode" pitchFamily="34" charset="0"/>
              </a:rPr>
              <a:t> fluctuations DC Jan 2015</a:t>
            </a:r>
          </a:p>
        </p:txBody>
      </p:sp>
      <p:sp>
        <p:nvSpPr>
          <p:cNvPr id="18" name="Rettangolo 18"/>
          <p:cNvSpPr>
            <a:spLocks noChangeArrowheads="1"/>
          </p:cNvSpPr>
          <p:nvPr/>
        </p:nvSpPr>
        <p:spPr bwMode="auto">
          <a:xfrm>
            <a:off x="467544" y="5469031"/>
            <a:ext cx="874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Daily values of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pwv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estimated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by 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the 12:00 UTC </a:t>
            </a:r>
            <a:r>
              <a:rPr lang="en-US" dirty="0" err="1">
                <a:solidFill>
                  <a:srgbClr val="00B0F0"/>
                </a:solidFill>
                <a:latin typeface="Palatino Linotype" pitchFamily="18" charset="0"/>
              </a:rPr>
              <a:t>radiosounding</a:t>
            </a:r>
            <a:r>
              <a:rPr lang="en-US" dirty="0">
                <a:solidFill>
                  <a:srgbClr val="00B0F0"/>
                </a:solidFill>
                <a:latin typeface="Palatino Linotype" pitchFamily="18" charset="0"/>
              </a:rPr>
              <a:t> measurements performed at Dome C over the period from 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January 1</a:t>
            </a:r>
            <a:r>
              <a:rPr lang="en-US" baseline="30000" dirty="0" smtClean="0">
                <a:solidFill>
                  <a:srgbClr val="00B0F0"/>
                </a:solidFill>
                <a:latin typeface="Palatino Linotype" pitchFamily="18" charset="0"/>
              </a:rPr>
              <a:t>st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to 31</a:t>
            </a:r>
            <a:r>
              <a:rPr lang="en-US" baseline="30000" dirty="0" smtClean="0">
                <a:solidFill>
                  <a:srgbClr val="00B0F0"/>
                </a:solidFill>
                <a:latin typeface="Palatino Linotype" pitchFamily="18" charset="0"/>
              </a:rPr>
              <a:t>st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2015 and corrected with </a:t>
            </a:r>
            <a:r>
              <a:rPr lang="en-US" dirty="0" err="1" smtClean="0">
                <a:solidFill>
                  <a:srgbClr val="00B0F0"/>
                </a:solidFill>
                <a:latin typeface="Palatino Linotype" pitchFamily="18" charset="0"/>
              </a:rPr>
              <a:t>Tomasi</a:t>
            </a:r>
            <a:r>
              <a:rPr lang="en-US" dirty="0" smtClean="0">
                <a:solidFill>
                  <a:srgbClr val="00B0F0"/>
                </a:solidFill>
                <a:latin typeface="Palatino Linotype" pitchFamily="18" charset="0"/>
              </a:rPr>
              <a:t> et al. procedure.</a:t>
            </a:r>
            <a:endParaRPr lang="en-US" dirty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6536"/>
            <a:ext cx="4344144" cy="43441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95736" y="215434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&lt;</a:t>
            </a:r>
            <a:r>
              <a:rPr lang="it-IT" sz="1600" b="1" dirty="0" err="1" smtClean="0">
                <a:solidFill>
                  <a:srgbClr val="FF0000"/>
                </a:solidFill>
              </a:rPr>
              <a:t>pwv</a:t>
            </a:r>
            <a:r>
              <a:rPr lang="it-IT" sz="1600" b="1" dirty="0" smtClean="0">
                <a:solidFill>
                  <a:srgbClr val="FF0000"/>
                </a:solidFill>
              </a:rPr>
              <a:t>&gt; = 0.60 ± 0.15 mm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76536"/>
            <a:ext cx="4344144" cy="434414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526255" y="5075892"/>
            <a:ext cx="2124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Palatino Linotype" pitchFamily="18" charset="0"/>
                <a:cs typeface="Lucida Sans Unicode" pitchFamily="34" charset="0"/>
              </a:rPr>
              <a:t>www.climantartide.it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47297" y="5093865"/>
            <a:ext cx="1747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>
                <a:solidFill>
                  <a:srgbClr val="00B050"/>
                </a:solidFill>
                <a:latin typeface="Palatino Linotype" pitchFamily="18" charset="0"/>
              </a:rPr>
              <a:t>c</a:t>
            </a:r>
            <a:r>
              <a:rPr lang="it-IT" sz="1600" dirty="0" err="1" smtClean="0">
                <a:solidFill>
                  <a:srgbClr val="00B050"/>
                </a:solidFill>
                <a:latin typeface="Palatino Linotype" pitchFamily="18" charset="0"/>
              </a:rPr>
              <a:t>redits</a:t>
            </a:r>
            <a:r>
              <a:rPr lang="it-IT" sz="1600" dirty="0" smtClean="0">
                <a:solidFill>
                  <a:srgbClr val="00B050"/>
                </a:solidFill>
                <a:latin typeface="Palatino Linotype" pitchFamily="18" charset="0"/>
              </a:rPr>
              <a:t> B. </a:t>
            </a:r>
            <a:r>
              <a:rPr lang="it-IT" sz="1600" dirty="0" err="1" smtClean="0">
                <a:solidFill>
                  <a:srgbClr val="00B050"/>
                </a:solidFill>
                <a:latin typeface="Palatino Linotype" pitchFamily="18" charset="0"/>
              </a:rPr>
              <a:t>Petkov</a:t>
            </a:r>
            <a:r>
              <a:rPr lang="it-IT" sz="16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926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1836</Words>
  <Application>Microsoft Office PowerPoint</Application>
  <PresentationFormat>Presentazione su schermo (4:3)</PresentationFormat>
  <Paragraphs>238</Paragraphs>
  <Slides>24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De Petris</dc:creator>
  <cp:lastModifiedBy>Marco De Petris</cp:lastModifiedBy>
  <cp:revision>283</cp:revision>
  <cp:lastPrinted>2015-09-20T09:52:11Z</cp:lastPrinted>
  <dcterms:created xsi:type="dcterms:W3CDTF">2013-07-07T13:31:33Z</dcterms:created>
  <dcterms:modified xsi:type="dcterms:W3CDTF">2015-09-20T10:09:38Z</dcterms:modified>
</cp:coreProperties>
</file>