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embeddings/oleObject1.bin" ContentType="application/vnd.openxmlformats-officedocument.oleObject"/>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embeddings/oleObject2.bin" ContentType="application/vnd.openxmlformats-officedocument.oleObject"/>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6" r:id="rId1"/>
  </p:sldMasterIdLst>
  <p:notesMasterIdLst>
    <p:notesMasterId r:id="rId35"/>
  </p:notesMasterIdLst>
  <p:sldIdLst>
    <p:sldId id="275" r:id="rId2"/>
    <p:sldId id="276" r:id="rId3"/>
    <p:sldId id="259" r:id="rId4"/>
    <p:sldId id="295" r:id="rId5"/>
    <p:sldId id="260" r:id="rId6"/>
    <p:sldId id="263" r:id="rId7"/>
    <p:sldId id="296" r:id="rId8"/>
    <p:sldId id="297" r:id="rId9"/>
    <p:sldId id="277" r:id="rId10"/>
    <p:sldId id="299" r:id="rId11"/>
    <p:sldId id="267" r:id="rId12"/>
    <p:sldId id="268" r:id="rId13"/>
    <p:sldId id="298" r:id="rId14"/>
    <p:sldId id="270" r:id="rId15"/>
    <p:sldId id="281" r:id="rId16"/>
    <p:sldId id="265" r:id="rId17"/>
    <p:sldId id="301" r:id="rId18"/>
    <p:sldId id="272" r:id="rId19"/>
    <p:sldId id="278" r:id="rId20"/>
    <p:sldId id="273" r:id="rId21"/>
    <p:sldId id="300" r:id="rId22"/>
    <p:sldId id="280" r:id="rId23"/>
    <p:sldId id="291" r:id="rId24"/>
    <p:sldId id="294" r:id="rId25"/>
    <p:sldId id="292" r:id="rId26"/>
    <p:sldId id="293" r:id="rId27"/>
    <p:sldId id="279" r:id="rId28"/>
    <p:sldId id="282" r:id="rId29"/>
    <p:sldId id="284" r:id="rId30"/>
    <p:sldId id="285" r:id="rId31"/>
    <p:sldId id="286" r:id="rId32"/>
    <p:sldId id="287" r:id="rId33"/>
    <p:sldId id="289" r:id="rId34"/>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392"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esProps" Target="presProps.xml"/><Relationship Id="rId38" Type="http://schemas.openxmlformats.org/officeDocument/2006/relationships/viewProps" Target="viewProps.xml"/><Relationship Id="rId39" Type="http://schemas.openxmlformats.org/officeDocument/2006/relationships/theme" Target="theme/theme1.xml"/><Relationship Id="rId4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 Id="rId2" Type="http://schemas.openxmlformats.org/officeDocument/2006/relationships/image" Target="../media/image28.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wmf"/><Relationship Id="rId2" Type="http://schemas.openxmlformats.org/officeDocument/2006/relationships/image" Target="../media/image4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2.wmf"/><Relationship Id="rId2" Type="http://schemas.openxmlformats.org/officeDocument/2006/relationships/image" Target="../media/image53.wmf"/><Relationship Id="rId3"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5.wmf"/><Relationship Id="rId2" Type="http://schemas.openxmlformats.org/officeDocument/2006/relationships/image" Target="../media/image56.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531D76-85D2-4A46-B2F9-41B68BA334FA}" type="datetimeFigureOut">
              <a:rPr lang="it-IT" smtClean="0"/>
              <a:t>17/09/15</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84F9F81-9B02-504F-9591-B051397C66FE}" type="slidenum">
              <a:rPr lang="it-IT" smtClean="0"/>
              <a:t>‹n.›</a:t>
            </a:fld>
            <a:endParaRPr lang="it-IT"/>
          </a:p>
        </p:txBody>
      </p:sp>
    </p:spTree>
    <p:extLst>
      <p:ext uri="{BB962C8B-B14F-4D97-AF65-F5344CB8AC3E}">
        <p14:creationId xmlns:p14="http://schemas.microsoft.com/office/powerpoint/2010/main" val="264560840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4ADA39E-317B-994D-8993-E3FAC7FBD576}" type="slidenum">
              <a:rPr lang="it-IT"/>
              <a:pPr>
                <a:defRPr/>
              </a:pPr>
              <a:t>8</a:t>
            </a:fld>
            <a:endParaRPr lang="it-IT"/>
          </a:p>
        </p:txBody>
      </p:sp>
      <p:sp>
        <p:nvSpPr>
          <p:cNvPr id="31846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318467" name="Rectangle 3"/>
          <p:cNvSpPr>
            <a:spLocks noGrp="1" noChangeArrowheads="1"/>
          </p:cNvSpPr>
          <p:nvPr>
            <p:ph type="body" idx="1"/>
          </p:nvPr>
        </p:nvSpPr>
        <p:spPr/>
        <p:txBody>
          <a:bodyPr/>
          <a:lstStyle/>
          <a:p>
            <a:pPr eaLnBrk="1" hangingPunct="1">
              <a:defRPr/>
            </a:pPr>
            <a:r>
              <a:rPr lang="it-IT" smtClean="0"/>
              <a:t>a)The momentum transfer is sufficiently high or equivalently the associated wavelenght sufficiently small. Conseguently the interaction can be considered confined.b) the incident center of mass energy is higher than the binding energy of the cluster x-s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it-IT" smtClean="0"/>
              <a:t>Fare clic per modificare stile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dirty="0"/>
          </a:p>
        </p:txBody>
      </p:sp>
      <p:sp>
        <p:nvSpPr>
          <p:cNvPr id="4" name="Date Placeholder 3"/>
          <p:cNvSpPr>
            <a:spLocks noGrp="1"/>
          </p:cNvSpPr>
          <p:nvPr>
            <p:ph type="dt" sz="half" idx="10"/>
          </p:nvPr>
        </p:nvSpPr>
        <p:spPr/>
        <p:txBody>
          <a:bodyPr/>
          <a:lstStyle/>
          <a:p>
            <a:fld id="{3CF243F2-20BD-0142-A421-6ADEAB03154F}" type="datetimeFigureOut">
              <a:rPr lang="it-IT" smtClean="0"/>
              <a:t>17/09/15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it-IT" smtClean="0"/>
              <a:t>Fare clic per modificare stile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3CF243F2-20BD-0142-A421-6ADEAB03154F}" type="datetimeFigureOut">
              <a:rPr lang="it-IT" smtClean="0"/>
              <a:t>17/09/15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0B52712-B79A-1045-BABD-4D26C475B1B7}" type="slidenum">
              <a:rPr lang="it-IT" smtClean="0"/>
              <a:t>‹n.›</a:t>
            </a:fld>
            <a:endParaRPr lang="it-IT"/>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Vertical Text Placeholder 2"/>
          <p:cNvSpPr>
            <a:spLocks noGrp="1"/>
          </p:cNvSpPr>
          <p:nvPr>
            <p:ph type="body" orient="vert" idx="1"/>
          </p:nvPr>
        </p:nvSpPr>
        <p:spPr/>
        <p:txBody>
          <a:bodyPr vert="eaVert"/>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3CF243F2-20BD-0142-A421-6ADEAB03154F}" type="datetimeFigureOut">
              <a:rPr lang="it-IT" smtClean="0"/>
              <a:t>17/09/15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it-IT" smtClean="0"/>
              <a:t>Fare clic per modificare stile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3CF243F2-20BD-0142-A421-6ADEAB03154F}" type="datetimeFigureOut">
              <a:rPr lang="it-IT" smtClean="0"/>
              <a:t>17/09/15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Content Placeholder 2"/>
          <p:cNvSpPr>
            <a:spLocks noGrp="1"/>
          </p:cNvSpPr>
          <p:nvPr>
            <p:ph idx="1"/>
          </p:nvPr>
        </p:nvSpPr>
        <p:spPr/>
        <p:txBody>
          <a:bodyPr/>
          <a:lstStyle>
            <a:lvl5pPr>
              <a:defRPr/>
            </a:lvl5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10"/>
          </p:nvPr>
        </p:nvSpPr>
        <p:spPr/>
        <p:txBody>
          <a:bodyPr/>
          <a:lstStyle/>
          <a:p>
            <a:fld id="{3CF243F2-20BD-0142-A421-6ADEAB03154F}" type="datetimeFigureOut">
              <a:rPr lang="it-IT" smtClean="0"/>
              <a:t>17/09/15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titolo con immagin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it-IT" smtClean="0"/>
              <a:t>Fare clic per modificare stile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dirty="0"/>
          </a:p>
        </p:txBody>
      </p:sp>
      <p:sp>
        <p:nvSpPr>
          <p:cNvPr id="4" name="Date Placeholder 3"/>
          <p:cNvSpPr>
            <a:spLocks noGrp="1"/>
          </p:cNvSpPr>
          <p:nvPr>
            <p:ph type="dt" sz="half" idx="10"/>
          </p:nvPr>
        </p:nvSpPr>
        <p:spPr/>
        <p:txBody>
          <a:bodyPr/>
          <a:lstStyle/>
          <a:p>
            <a:fld id="{3CF243F2-20BD-0142-A421-6ADEAB03154F}" type="datetimeFigureOut">
              <a:rPr lang="it-IT" smtClean="0"/>
              <a:t>17/09/15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0B52712-B79A-1045-BABD-4D26C475B1B7}" type="slidenum">
              <a:rPr lang="it-IT" smtClean="0"/>
              <a:t>‹n.›</a:t>
            </a:fld>
            <a:endParaRPr lang="it-IT"/>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smtClean="0"/>
              <a:t>Trascinare l'immagine su un segnaposto o fare clic sull'icona per aggiungerla</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it-IT" smtClean="0"/>
              <a:t>Fare clic per modificare stile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gli stili del testo dello schema</a:t>
            </a:r>
          </a:p>
        </p:txBody>
      </p:sp>
      <p:sp>
        <p:nvSpPr>
          <p:cNvPr id="4" name="Date Placeholder 3"/>
          <p:cNvSpPr>
            <a:spLocks noGrp="1"/>
          </p:cNvSpPr>
          <p:nvPr>
            <p:ph type="dt" sz="half" idx="10"/>
          </p:nvPr>
        </p:nvSpPr>
        <p:spPr/>
        <p:txBody>
          <a:bodyPr/>
          <a:lstStyle/>
          <a:p>
            <a:fld id="{3CF243F2-20BD-0142-A421-6ADEAB03154F}" type="datetimeFigureOut">
              <a:rPr lang="it-IT" smtClean="0"/>
              <a:t>17/09/15</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it-IT" smtClean="0"/>
              <a:t>Fare clic per modificare stile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Date Placeholder 4"/>
          <p:cNvSpPr>
            <a:spLocks noGrp="1"/>
          </p:cNvSpPr>
          <p:nvPr>
            <p:ph type="dt" sz="half" idx="10"/>
          </p:nvPr>
        </p:nvSpPr>
        <p:spPr/>
        <p:txBody>
          <a:bodyPr/>
          <a:lstStyle/>
          <a:p>
            <a:fld id="{3CF243F2-20BD-0142-A421-6ADEAB03154F}" type="datetimeFigureOut">
              <a:rPr lang="it-IT" smtClean="0"/>
              <a:t>17/09/15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it-IT" smtClean="0"/>
              <a:t>Fare clic per modificare stile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7" name="Date Placeholder 6"/>
          <p:cNvSpPr>
            <a:spLocks noGrp="1"/>
          </p:cNvSpPr>
          <p:nvPr>
            <p:ph type="dt" sz="half" idx="10"/>
          </p:nvPr>
        </p:nvSpPr>
        <p:spPr/>
        <p:txBody>
          <a:bodyPr/>
          <a:lstStyle/>
          <a:p>
            <a:fld id="{3CF243F2-20BD-0142-A421-6ADEAB03154F}" type="datetimeFigureOut">
              <a:rPr lang="it-IT" smtClean="0"/>
              <a:t>17/09/15</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stile</a:t>
            </a:r>
            <a:endParaRPr/>
          </a:p>
        </p:txBody>
      </p:sp>
      <p:sp>
        <p:nvSpPr>
          <p:cNvPr id="3" name="Date Placeholder 2"/>
          <p:cNvSpPr>
            <a:spLocks noGrp="1"/>
          </p:cNvSpPr>
          <p:nvPr>
            <p:ph type="dt" sz="half" idx="10"/>
          </p:nvPr>
        </p:nvSpPr>
        <p:spPr/>
        <p:txBody>
          <a:bodyPr/>
          <a:lstStyle/>
          <a:p>
            <a:fld id="{3CF243F2-20BD-0142-A421-6ADEAB03154F}" type="datetimeFigureOut">
              <a:rPr lang="it-IT" smtClean="0"/>
              <a:t>17/09/15</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F243F2-20BD-0142-A421-6ADEAB03154F}" type="datetimeFigureOut">
              <a:rPr lang="it-IT" smtClean="0"/>
              <a:t>17/09/15</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it-IT" smtClean="0"/>
              <a:t>Fare clic per modificare stile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Date Placeholder 4"/>
          <p:cNvSpPr>
            <a:spLocks noGrp="1"/>
          </p:cNvSpPr>
          <p:nvPr>
            <p:ph type="dt" sz="half" idx="10"/>
          </p:nvPr>
        </p:nvSpPr>
        <p:spPr/>
        <p:txBody>
          <a:bodyPr/>
          <a:lstStyle/>
          <a:p>
            <a:fld id="{3CF243F2-20BD-0142-A421-6ADEAB03154F}" type="datetimeFigureOut">
              <a:rPr lang="it-IT" smtClean="0"/>
              <a:t>17/09/15</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70B52712-B79A-1045-BABD-4D26C475B1B7}" type="slidenum">
              <a:rPr lang="it-IT" smtClean="0"/>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it-IT" smtClean="0"/>
              <a:t>Fare clic per modificare stile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3CF243F2-20BD-0142-A421-6ADEAB03154F}" type="datetimeFigureOut">
              <a:rPr lang="it-IT" smtClean="0"/>
              <a:t>17/09/15</a:t>
            </a:fld>
            <a:endParaRPr lang="it-IT"/>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it-IT"/>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0B52712-B79A-1045-BABD-4D26C475B1B7}" type="slidenum">
              <a:rPr lang="it-IT" smtClean="0"/>
              <a:t>‹n.›</a:t>
            </a:fld>
            <a:endParaRPr lang="it-IT"/>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3.jpe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tags" Target="../tags/tag7.xml"/><Relationship Id="rId2" Type="http://schemas.openxmlformats.org/officeDocument/2006/relationships/slideLayout" Target="../slideLayouts/slideLayout2.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tags" Target="../tags/tag8.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4" Type="http://schemas.openxmlformats.org/officeDocument/2006/relationships/image" Target="../media/image21.emf"/><Relationship Id="rId1" Type="http://schemas.openxmlformats.org/officeDocument/2006/relationships/slideLayout" Target="../slideLayouts/slideLayout8.xml"/><Relationship Id="rId2" Type="http://schemas.openxmlformats.org/officeDocument/2006/relationships/image" Target="../media/image19.emf"/></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9.emf"/><Relationship Id="rId5" Type="http://schemas.openxmlformats.org/officeDocument/2006/relationships/oleObject" Target="../embeddings/oleObject3.bin"/><Relationship Id="rId6" Type="http://schemas.openxmlformats.org/officeDocument/2006/relationships/image" Target="../media/image27.wmf"/><Relationship Id="rId7" Type="http://schemas.openxmlformats.org/officeDocument/2006/relationships/oleObject" Target="../embeddings/oleObject4.bin"/><Relationship Id="rId8" Type="http://schemas.openxmlformats.org/officeDocument/2006/relationships/image" Target="../media/image28.wmf"/><Relationship Id="rId9" Type="http://schemas.openxmlformats.org/officeDocument/2006/relationships/image" Target="../media/image30.emf"/><Relationship Id="rId1" Type="http://schemas.openxmlformats.org/officeDocument/2006/relationships/vmlDrawing" Target="../drawings/vmlDrawing3.vml"/><Relationship Id="rId2"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4" Type="http://schemas.openxmlformats.org/officeDocument/2006/relationships/image" Target="../media/image28.wmf"/><Relationship Id="rId5" Type="http://schemas.openxmlformats.org/officeDocument/2006/relationships/image" Target="../media/image31.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1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5.png"/><Relationship Id="rId3"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39.emf"/><Relationship Id="rId3" Type="http://schemas.openxmlformats.org/officeDocument/2006/relationships/image" Target="../media/image40.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emf"/><Relationship Id="rId3" Type="http://schemas.openxmlformats.org/officeDocument/2006/relationships/image" Target="../media/image4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emf"/><Relationship Id="rId3" Type="http://schemas.openxmlformats.org/officeDocument/2006/relationships/image" Target="../media/image3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emf"/></Relationships>
</file>

<file path=ppt/slides/_rels/slide26.xml.rels><?xml version="1.0" encoding="UTF-8" standalone="yes"?>
<Relationships xmlns="http://schemas.openxmlformats.org/package/2006/relationships"><Relationship Id="rId3" Type="http://schemas.openxmlformats.org/officeDocument/2006/relationships/image" Target="../media/image45.emf"/><Relationship Id="rId4" Type="http://schemas.openxmlformats.org/officeDocument/2006/relationships/image" Target="../media/image46.emf"/><Relationship Id="rId1" Type="http://schemas.openxmlformats.org/officeDocument/2006/relationships/slideLayout" Target="../slideLayouts/slideLayout2.xml"/><Relationship Id="rId2" Type="http://schemas.openxmlformats.org/officeDocument/2006/relationships/image" Target="../media/image44.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oleObject" Target="../embeddings/oleObject6.bin"/><Relationship Id="rId5" Type="http://schemas.openxmlformats.org/officeDocument/2006/relationships/image" Target="../media/image48.wmf"/><Relationship Id="rId6" Type="http://schemas.openxmlformats.org/officeDocument/2006/relationships/image" Target="../media/image51.jpeg"/><Relationship Id="rId7" Type="http://schemas.openxmlformats.org/officeDocument/2006/relationships/oleObject" Target="../embeddings/oleObject7.bin"/><Relationship Id="rId8" Type="http://schemas.openxmlformats.org/officeDocument/2006/relationships/image" Target="../media/image49.w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4" Type="http://schemas.openxmlformats.org/officeDocument/2006/relationships/image" Target="../media/image52.wmf"/><Relationship Id="rId5" Type="http://schemas.openxmlformats.org/officeDocument/2006/relationships/oleObject" Target="../embeddings/oleObject9.bin"/><Relationship Id="rId6" Type="http://schemas.openxmlformats.org/officeDocument/2006/relationships/image" Target="../media/image53.wmf"/><Relationship Id="rId7" Type="http://schemas.openxmlformats.org/officeDocument/2006/relationships/oleObject" Target="../embeddings/oleObject10.bin"/><Relationship Id="rId8" Type="http://schemas.openxmlformats.org/officeDocument/2006/relationships/image" Target="../media/image54.wmf"/><Relationship Id="rId1" Type="http://schemas.openxmlformats.org/officeDocument/2006/relationships/vmlDrawing" Target="../drawings/vmlDrawing6.vml"/><Relationship Id="rId2"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4" Type="http://schemas.openxmlformats.org/officeDocument/2006/relationships/oleObject" Target="../embeddings/oleObject1.bin"/><Relationship Id="rId5" Type="http://schemas.openxmlformats.org/officeDocument/2006/relationships/image" Target="../media/image6.png"/><Relationship Id="rId6" Type="http://schemas.openxmlformats.org/officeDocument/2006/relationships/image" Target="../media/image7.wmf"/><Relationship Id="rId1" Type="http://schemas.openxmlformats.org/officeDocument/2006/relationships/vmlDrawing" Target="../drawings/vmlDrawing1.vml"/><Relationship Id="rId2"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1.bin"/><Relationship Id="rId4" Type="http://schemas.openxmlformats.org/officeDocument/2006/relationships/image" Target="../media/image55.wmf"/><Relationship Id="rId5" Type="http://schemas.openxmlformats.org/officeDocument/2006/relationships/oleObject" Target="../embeddings/oleObject12.bin"/><Relationship Id="rId6" Type="http://schemas.openxmlformats.org/officeDocument/2006/relationships/image" Target="../media/image56.wmf"/><Relationship Id="rId1" Type="http://schemas.openxmlformats.org/officeDocument/2006/relationships/vmlDrawing" Target="../drawings/vmlDrawing7.vml"/><Relationship Id="rId2"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oleObject" Target="../embeddings/oleObject13.bin"/><Relationship Id="rId6" Type="http://schemas.openxmlformats.org/officeDocument/2006/relationships/image" Target="../media/image57.w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xml"/><Relationship Id="rId5" Type="http://schemas.openxmlformats.org/officeDocument/2006/relationships/image" Target="../media/image15.png"/><Relationship Id="rId6" Type="http://schemas.openxmlformats.org/officeDocument/2006/relationships/oleObject" Target="../embeddings/oleObject2.bin"/><Relationship Id="rId7" Type="http://schemas.openxmlformats.org/officeDocument/2006/relationships/image" Target="../media/image14.wmf"/><Relationship Id="rId8" Type="http://schemas.openxmlformats.org/officeDocument/2006/relationships/image" Target="../media/image16.png"/><Relationship Id="rId9" Type="http://schemas.openxmlformats.org/officeDocument/2006/relationships/image" Target="../media/image17.png"/><Relationship Id="rId1" Type="http://schemas.openxmlformats.org/officeDocument/2006/relationships/vmlDrawing" Target="../drawings/vmlDrawing2.vml"/><Relationship Id="rId2" Type="http://schemas.openxmlformats.org/officeDocument/2006/relationships/tags" Target="../tags/tag5.xml"/></Relationships>
</file>

<file path=ppt/slides/_rels/slide9.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slideLayout" Target="../slideLayouts/slideLayout2.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40000"/>
                <a:satMod val="400000"/>
              </a:schemeClr>
              <a:schemeClr val="bg2">
                <a:tint val="10000"/>
                <a:satMod val="200000"/>
              </a:schemeClr>
            </a:duotone>
            <a:extLst>
              <a:ext uri="{BEBA8EAE-BF5A-486C-A8C5-ECC9F3942E4B}">
                <a14:imgProps xmlns:a14="http://schemas.microsoft.com/office/drawing/2010/main">
                  <a14:imgLayer r:embed="rId3">
                    <a14:imgEffect>
                      <a14:brightnessContrast bright="33000"/>
                    </a14:imgEffect>
                  </a14:imgLayer>
                </a14:imgProps>
              </a:ext>
            </a:extLst>
          </a:blip>
          <a:stretch/>
        </a:blipFill>
        <a:effectLst/>
      </p:bgPr>
    </p:bg>
    <p:spTree>
      <p:nvGrpSpPr>
        <p:cNvPr id="1" name=""/>
        <p:cNvGrpSpPr/>
        <p:nvPr/>
      </p:nvGrpSpPr>
      <p:grpSpPr>
        <a:xfrm>
          <a:off x="0" y="0"/>
          <a:ext cx="0" cy="0"/>
          <a:chOff x="0" y="0"/>
          <a:chExt cx="0" cy="0"/>
        </a:xfrm>
      </p:grpSpPr>
      <p:pic>
        <p:nvPicPr>
          <p:cNvPr id="3074" name="Picture 2" descr="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0813"/>
            <a:ext cx="10296525" cy="7024688"/>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ctrTitle"/>
          </p:nvPr>
        </p:nvSpPr>
        <p:spPr>
          <a:xfrm>
            <a:off x="0" y="188913"/>
            <a:ext cx="9612313" cy="1431925"/>
          </a:xfrm>
        </p:spPr>
        <p:txBody>
          <a:bodyPr/>
          <a:lstStyle/>
          <a:p>
            <a:r>
              <a:rPr lang="it-IT" sz="2000" dirty="0">
                <a:solidFill>
                  <a:srgbClr val="FFFF00"/>
                </a:solidFill>
                <a:effectLst/>
                <a:latin typeface="Comic Sans MS" charset="0"/>
              </a:rPr>
              <a:t/>
            </a:r>
            <a:br>
              <a:rPr lang="it-IT" sz="2000" dirty="0">
                <a:solidFill>
                  <a:srgbClr val="FFFF00"/>
                </a:solidFill>
                <a:effectLst/>
                <a:latin typeface="Comic Sans MS" charset="0"/>
              </a:rPr>
            </a:br>
            <a:endParaRPr lang="it-IT" sz="2000" dirty="0">
              <a:solidFill>
                <a:schemeClr val="tx1"/>
              </a:solidFill>
              <a:effectLst/>
            </a:endParaRPr>
          </a:p>
        </p:txBody>
      </p:sp>
      <p:sp>
        <p:nvSpPr>
          <p:cNvPr id="3076" name="Rectangle 4"/>
          <p:cNvSpPr>
            <a:spLocks noGrp="1" noChangeArrowheads="1"/>
          </p:cNvSpPr>
          <p:nvPr>
            <p:ph type="subTitle" idx="1"/>
          </p:nvPr>
        </p:nvSpPr>
        <p:spPr>
          <a:xfrm>
            <a:off x="-10323" y="2635513"/>
            <a:ext cx="9144000" cy="1752600"/>
          </a:xfrm>
          <a:ln>
            <a:noFill/>
          </a:ln>
        </p:spPr>
        <p:txBody>
          <a:bodyPr>
            <a:noAutofit/>
          </a:bodyPr>
          <a:lstStyle/>
          <a:p>
            <a:pPr>
              <a:lnSpc>
                <a:spcPct val="150000"/>
              </a:lnSpc>
            </a:pPr>
            <a:r>
              <a:rPr lang="en-US" sz="3200" b="1" i="1" dirty="0">
                <a:solidFill>
                  <a:srgbClr val="FFFF00"/>
                </a:solidFill>
                <a:latin typeface="Comic Sans MS" charset="0"/>
              </a:rPr>
              <a:t>Study of the </a:t>
            </a:r>
            <a:r>
              <a:rPr lang="en-US" sz="3200" b="1" i="1" baseline="30000" dirty="0">
                <a:solidFill>
                  <a:srgbClr val="FFFF00"/>
                </a:solidFill>
                <a:latin typeface="Comic Sans MS" charset="0"/>
              </a:rPr>
              <a:t>10</a:t>
            </a:r>
            <a:r>
              <a:rPr lang="en-US" sz="3200" b="1" i="1" dirty="0">
                <a:solidFill>
                  <a:srgbClr val="FFFF00"/>
                </a:solidFill>
                <a:latin typeface="Comic Sans MS" charset="0"/>
              </a:rPr>
              <a:t>B(p,</a:t>
            </a:r>
            <a:r>
              <a:rPr lang="el-GR" sz="3200" b="1" i="1" dirty="0">
                <a:solidFill>
                  <a:srgbClr val="FFFF00"/>
                </a:solidFill>
                <a:latin typeface="Comic Sans MS" charset="0"/>
              </a:rPr>
              <a:t>α</a:t>
            </a:r>
            <a:r>
              <a:rPr lang="en-US" sz="3200" b="1" i="1" dirty="0">
                <a:solidFill>
                  <a:srgbClr val="FFFF00"/>
                </a:solidFill>
                <a:latin typeface="Comic Sans MS" charset="0"/>
              </a:rPr>
              <a:t>)</a:t>
            </a:r>
            <a:r>
              <a:rPr lang="en-US" sz="3200" b="1" i="1" baseline="30000" dirty="0">
                <a:solidFill>
                  <a:srgbClr val="FFFF00"/>
                </a:solidFill>
                <a:latin typeface="Comic Sans MS" charset="0"/>
              </a:rPr>
              <a:t>7</a:t>
            </a:r>
            <a:r>
              <a:rPr lang="en-US" sz="3200" b="1" i="1" dirty="0">
                <a:solidFill>
                  <a:srgbClr val="FFFF00"/>
                </a:solidFill>
                <a:latin typeface="Comic Sans MS" charset="0"/>
              </a:rPr>
              <a:t>Be Reaction through the Indirect Trojan Horse Method</a:t>
            </a:r>
            <a:endParaRPr lang="it-IT" sz="3200" b="1" i="1" dirty="0">
              <a:solidFill>
                <a:srgbClr val="FFFF00"/>
              </a:solidFill>
              <a:latin typeface="Comic Sans MS" charset="0"/>
            </a:endParaRPr>
          </a:p>
        </p:txBody>
      </p:sp>
      <p:sp>
        <p:nvSpPr>
          <p:cNvPr id="3079" name="Text Box 7"/>
          <p:cNvSpPr txBox="1">
            <a:spLocks noChangeArrowheads="1"/>
          </p:cNvSpPr>
          <p:nvPr/>
        </p:nvSpPr>
        <p:spPr bwMode="auto">
          <a:xfrm>
            <a:off x="5867400" y="5661025"/>
            <a:ext cx="3600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a:solidFill>
                  <a:srgbClr val="FFFF00"/>
                </a:solidFill>
                <a:latin typeface="Comic Sans MS" charset="0"/>
              </a:rPr>
              <a:t>	</a:t>
            </a:r>
            <a:endParaRPr lang="it-IT" sz="2000">
              <a:solidFill>
                <a:srgbClr val="FFFF00"/>
              </a:solidFill>
              <a:latin typeface="Comic Sans MS" charset="0"/>
            </a:endParaRPr>
          </a:p>
        </p:txBody>
      </p:sp>
      <p:pic>
        <p:nvPicPr>
          <p:cNvPr id="3085"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372" y="4828866"/>
            <a:ext cx="2539368" cy="165402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86" name="Text Box 14"/>
          <p:cNvSpPr txBox="1">
            <a:spLocks noChangeArrowheads="1"/>
          </p:cNvSpPr>
          <p:nvPr/>
        </p:nvSpPr>
        <p:spPr bwMode="auto">
          <a:xfrm>
            <a:off x="2305660" y="4724400"/>
            <a:ext cx="4257922"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it-IT" sz="3200" b="1" i="1" dirty="0">
                <a:solidFill>
                  <a:srgbClr val="FFFFFF"/>
                </a:solidFill>
                <a:effectLst>
                  <a:outerShdw blurRad="38100" dist="38100" dir="2700000" algn="tl">
                    <a:srgbClr val="000000"/>
                  </a:outerShdw>
                </a:effectLst>
                <a:latin typeface="Comic Sans MS" charset="0"/>
              </a:rPr>
              <a:t>NELLY PUGLIA</a:t>
            </a:r>
          </a:p>
        </p:txBody>
      </p:sp>
      <p:sp>
        <p:nvSpPr>
          <p:cNvPr id="3087" name="Rectangle 15"/>
          <p:cNvSpPr>
            <a:spLocks noChangeArrowheads="1"/>
          </p:cNvSpPr>
          <p:nvPr/>
        </p:nvSpPr>
        <p:spPr bwMode="auto">
          <a:xfrm>
            <a:off x="2661878" y="5242908"/>
            <a:ext cx="273562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it-IT" sz="3200" b="1" dirty="0" smtClean="0">
                <a:solidFill>
                  <a:srgbClr val="FFFFFF"/>
                </a:solidFill>
                <a:effectLst>
                  <a:outerShdw blurRad="38100" dist="38100" dir="2700000" algn="tl">
                    <a:srgbClr val="000000"/>
                  </a:outerShdw>
                </a:effectLst>
                <a:latin typeface="Comic Sans MS"/>
                <a:cs typeface="Comic Sans MS"/>
              </a:rPr>
              <a:t>                      LNS</a:t>
            </a:r>
            <a:r>
              <a:rPr lang="it-IT" sz="3200" b="1" dirty="0">
                <a:solidFill>
                  <a:srgbClr val="FFFFFF"/>
                </a:solidFill>
                <a:effectLst>
                  <a:outerShdw blurRad="38100" dist="38100" dir="2700000" algn="tl">
                    <a:srgbClr val="000000"/>
                  </a:outerShdw>
                </a:effectLst>
                <a:latin typeface="Comic Sans MS"/>
                <a:cs typeface="Comic Sans MS"/>
              </a:rPr>
              <a:t>-</a:t>
            </a:r>
            <a:r>
              <a:rPr lang="it-IT" sz="3200" b="1" dirty="0" smtClean="0">
                <a:solidFill>
                  <a:srgbClr val="FFFFFF"/>
                </a:solidFill>
                <a:effectLst>
                  <a:outerShdw blurRad="38100" dist="38100" dir="2700000" algn="tl">
                    <a:srgbClr val="000000"/>
                  </a:outerShdw>
                </a:effectLst>
                <a:latin typeface="Comic Sans MS"/>
                <a:cs typeface="Comic Sans MS"/>
              </a:rPr>
              <a:t>INFN</a:t>
            </a:r>
          </a:p>
          <a:p>
            <a:r>
              <a:rPr lang="it-IT" sz="3200" b="1" dirty="0" smtClean="0">
                <a:solidFill>
                  <a:srgbClr val="FFFFFF"/>
                </a:solidFill>
                <a:effectLst>
                  <a:outerShdw blurRad="38100" dist="38100" dir="2700000" algn="tl">
                    <a:srgbClr val="000000"/>
                  </a:outerShdw>
                </a:effectLst>
                <a:latin typeface="Comic Sans MS"/>
                <a:cs typeface="Comic Sans MS"/>
              </a:rPr>
              <a:t>	</a:t>
            </a:r>
            <a:endParaRPr lang="it-IT" sz="3200" b="1" dirty="0">
              <a:solidFill>
                <a:srgbClr val="FFFFFF"/>
              </a:solidFill>
              <a:latin typeface="Comic Sans MS"/>
              <a:cs typeface="Comic Sans MS"/>
            </a:endParaRPr>
          </a:p>
        </p:txBody>
      </p:sp>
      <p:pic>
        <p:nvPicPr>
          <p:cNvPr id="12" name="Immagine 11"/>
          <p:cNvPicPr>
            <a:picLocks noChangeAspect="1"/>
          </p:cNvPicPr>
          <p:nvPr/>
        </p:nvPicPr>
        <p:blipFill>
          <a:blip r:embed="rId6"/>
          <a:stretch>
            <a:fillRect/>
          </a:stretch>
        </p:blipFill>
        <p:spPr>
          <a:xfrm>
            <a:off x="2305660" y="188913"/>
            <a:ext cx="4893200" cy="2446600"/>
          </a:xfrm>
          <a:prstGeom prst="rect">
            <a:avLst/>
          </a:prstGeom>
        </p:spPr>
      </p:pic>
    </p:spTree>
    <p:extLst>
      <p:ext uri="{BB962C8B-B14F-4D97-AF65-F5344CB8AC3E}">
        <p14:creationId xmlns:p14="http://schemas.microsoft.com/office/powerpoint/2010/main" val="3583044756"/>
      </p:ext>
    </p:extLst>
  </p:cSld>
  <p:clrMapOvr>
    <a:masterClrMapping/>
  </p:clrMapOvr>
  <mc:AlternateContent xmlns:mc="http://schemas.openxmlformats.org/markup-compatibility/2006" xmlns:p14="http://schemas.microsoft.com/office/powerpoint/2010/main">
    <mc:Choice Requires="p14">
      <p:transition spd="slow" p14:dur="2000" advTm="2740"/>
    </mc:Choice>
    <mc:Fallback xmlns="">
      <p:transition xmlns:p14="http://schemas.microsoft.com/office/powerpoint/2010/main" spd="slow" advTm="274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5385279" y="3887043"/>
            <a:ext cx="3708400" cy="2736850"/>
          </a:xfrm>
          <a:prstGeom prst="rect">
            <a:avLst/>
          </a:prstGeom>
          <a:solidFill>
            <a:srgbClr val="66FF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spcBef>
                <a:spcPct val="50000"/>
              </a:spcBef>
              <a:defRPr/>
            </a:pPr>
            <a:endParaRPr lang="it-IT" b="1">
              <a:solidFill>
                <a:schemeClr val="bg2"/>
              </a:solidFill>
              <a:latin typeface="Garamond" charset="0"/>
              <a:cs typeface="Arial" charset="0"/>
            </a:endParaRPr>
          </a:p>
          <a:p>
            <a:pPr algn="ctr" eaLnBrk="1" hangingPunct="1">
              <a:defRPr/>
            </a:pPr>
            <a:endParaRPr lang="it-IT">
              <a:latin typeface="Garamond" charset="0"/>
              <a:cs typeface="Arial" charset="0"/>
            </a:endParaRPr>
          </a:p>
        </p:txBody>
      </p:sp>
      <p:sp>
        <p:nvSpPr>
          <p:cNvPr id="15362" name="AutoShape 25"/>
          <p:cNvSpPr>
            <a:spLocks noChangeAspect="1" noChangeArrowheads="1"/>
          </p:cNvSpPr>
          <p:nvPr/>
        </p:nvSpPr>
        <p:spPr bwMode="auto">
          <a:xfrm>
            <a:off x="9144000" y="4292600"/>
            <a:ext cx="3968750" cy="27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p>
        </p:txBody>
      </p:sp>
      <p:sp>
        <p:nvSpPr>
          <p:cNvPr id="15363" name="Text Box 32"/>
          <p:cNvSpPr txBox="1">
            <a:spLocks noChangeArrowheads="1"/>
          </p:cNvSpPr>
          <p:nvPr/>
        </p:nvSpPr>
        <p:spPr bwMode="auto">
          <a:xfrm>
            <a:off x="5292725" y="5157788"/>
            <a:ext cx="569913" cy="338137"/>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FF"/>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it-IT" sz="1000" b="1">
              <a:solidFill>
                <a:srgbClr val="000000"/>
              </a:solidFill>
              <a:latin typeface="Comic Sans MS" charset="0"/>
            </a:endParaRPr>
          </a:p>
        </p:txBody>
      </p:sp>
      <p:sp>
        <p:nvSpPr>
          <p:cNvPr id="15364" name="Text Box 33"/>
          <p:cNvSpPr txBox="1">
            <a:spLocks noChangeArrowheads="1"/>
          </p:cNvSpPr>
          <p:nvPr/>
        </p:nvSpPr>
        <p:spPr bwMode="auto">
          <a:xfrm>
            <a:off x="5435600" y="4941888"/>
            <a:ext cx="571500" cy="22542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aseline="30000">
                <a:solidFill>
                  <a:srgbClr val="000000"/>
                </a:solidFill>
                <a:latin typeface="Tahoma" charset="0"/>
              </a:rPr>
              <a:t>10</a:t>
            </a:r>
            <a:r>
              <a:rPr lang="it-IT" sz="1200">
                <a:solidFill>
                  <a:srgbClr val="000000"/>
                </a:solidFill>
                <a:latin typeface="Tahoma" charset="0"/>
              </a:rPr>
              <a:t>B</a:t>
            </a:r>
            <a:r>
              <a:rPr lang="it-IT" sz="1200" baseline="30000">
                <a:solidFill>
                  <a:srgbClr val="000000"/>
                </a:solidFill>
                <a:latin typeface="Tahoma" charset="0"/>
              </a:rPr>
              <a:t>++</a:t>
            </a:r>
            <a:endParaRPr lang="it-IT" sz="1800">
              <a:solidFill>
                <a:srgbClr val="000000"/>
              </a:solidFill>
              <a:latin typeface="Tahoma" charset="0"/>
            </a:endParaRPr>
          </a:p>
        </p:txBody>
      </p:sp>
      <p:sp>
        <p:nvSpPr>
          <p:cNvPr id="15365" name="Text Box 34"/>
          <p:cNvSpPr txBox="1">
            <a:spLocks noChangeArrowheads="1"/>
          </p:cNvSpPr>
          <p:nvPr/>
        </p:nvSpPr>
        <p:spPr bwMode="auto">
          <a:xfrm>
            <a:off x="6275388" y="4797425"/>
            <a:ext cx="457200" cy="3365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a:solidFill>
                  <a:srgbClr val="000000"/>
                </a:solidFill>
                <a:latin typeface="Tahoma" charset="0"/>
              </a:rPr>
              <a:t>CD</a:t>
            </a:r>
            <a:r>
              <a:rPr lang="it-IT" sz="1200" baseline="-25000">
                <a:solidFill>
                  <a:srgbClr val="000000"/>
                </a:solidFill>
                <a:latin typeface="Tahoma" charset="0"/>
              </a:rPr>
              <a:t>2</a:t>
            </a:r>
            <a:endParaRPr lang="it-IT" sz="1800">
              <a:solidFill>
                <a:srgbClr val="000000"/>
              </a:solidFill>
              <a:latin typeface="Tahoma" charset="0"/>
            </a:endParaRPr>
          </a:p>
        </p:txBody>
      </p:sp>
      <p:sp>
        <p:nvSpPr>
          <p:cNvPr id="47144" name="Rectangle 40"/>
          <p:cNvSpPr>
            <a:spLocks noChangeArrowheads="1"/>
          </p:cNvSpPr>
          <p:nvPr/>
        </p:nvSpPr>
        <p:spPr bwMode="auto">
          <a:xfrm>
            <a:off x="0" y="4508500"/>
            <a:ext cx="47879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Clr>
                <a:srgbClr val="F5F50B"/>
              </a:buClr>
              <a:buFont typeface="Wingdings" charset="0"/>
              <a:buChar char="q"/>
              <a:defRPr/>
            </a:pPr>
            <a:r>
              <a:rPr lang="en-US" b="1" dirty="0">
                <a:solidFill>
                  <a:srgbClr val="000000"/>
                </a:solidFill>
                <a:latin typeface="Comic Sans MS" charset="0"/>
                <a:cs typeface="Arial" charset="0"/>
              </a:rPr>
              <a:t> </a:t>
            </a:r>
            <a:r>
              <a:rPr lang="en-US" b="1" dirty="0" err="1">
                <a:solidFill>
                  <a:srgbClr val="000000"/>
                </a:solidFill>
                <a:latin typeface="Comic Sans MS" charset="0"/>
                <a:cs typeface="Arial" charset="0"/>
              </a:rPr>
              <a:t>E</a:t>
            </a:r>
            <a:r>
              <a:rPr lang="en-US" b="1" baseline="-25000" dirty="0" err="1">
                <a:solidFill>
                  <a:srgbClr val="000000"/>
                </a:solidFill>
                <a:latin typeface="Comic Sans MS" charset="0"/>
                <a:cs typeface="Arial" charset="0"/>
              </a:rPr>
              <a:t>beam</a:t>
            </a:r>
            <a:r>
              <a:rPr lang="en-US" b="1" dirty="0">
                <a:solidFill>
                  <a:srgbClr val="000000"/>
                </a:solidFill>
                <a:latin typeface="Comic Sans MS" charset="0"/>
                <a:cs typeface="Arial" charset="0"/>
              </a:rPr>
              <a:t>(</a:t>
            </a:r>
            <a:r>
              <a:rPr lang="en-US" b="1" baseline="30000" dirty="0">
                <a:solidFill>
                  <a:srgbClr val="000000"/>
                </a:solidFill>
                <a:latin typeface="Comic Sans MS" charset="0"/>
                <a:cs typeface="Arial" charset="0"/>
              </a:rPr>
              <a:t>10</a:t>
            </a:r>
            <a:r>
              <a:rPr lang="en-US" b="1" dirty="0">
                <a:solidFill>
                  <a:srgbClr val="000000"/>
                </a:solidFill>
                <a:latin typeface="Comic Sans MS" charset="0"/>
                <a:cs typeface="Arial" charset="0"/>
              </a:rPr>
              <a:t>B)=24.4 </a:t>
            </a:r>
            <a:r>
              <a:rPr lang="en-US" b="1" dirty="0" smtClean="0">
                <a:solidFill>
                  <a:srgbClr val="000000"/>
                </a:solidFill>
                <a:latin typeface="Comic Sans MS" charset="0"/>
                <a:cs typeface="Arial" charset="0"/>
              </a:rPr>
              <a:t>MeV </a:t>
            </a:r>
            <a:r>
              <a:rPr lang="en-US" b="1" dirty="0" err="1">
                <a:solidFill>
                  <a:srgbClr val="000000"/>
                </a:solidFill>
                <a:latin typeface="Comic Sans MS" charset="0"/>
                <a:cs typeface="Arial" charset="0"/>
              </a:rPr>
              <a:t>I</a:t>
            </a:r>
            <a:r>
              <a:rPr lang="en-US" b="1" baseline="-25000" dirty="0" err="1">
                <a:solidFill>
                  <a:srgbClr val="000000"/>
                </a:solidFill>
                <a:latin typeface="Comic Sans MS" charset="0"/>
                <a:cs typeface="Arial" charset="0"/>
              </a:rPr>
              <a:t>beam</a:t>
            </a:r>
            <a:r>
              <a:rPr lang="en-US" b="1" dirty="0">
                <a:solidFill>
                  <a:srgbClr val="000000"/>
                </a:solidFill>
                <a:latin typeface="Comic Sans MS" charset="0"/>
                <a:cs typeface="Arial" charset="0"/>
              </a:rPr>
              <a:t>(</a:t>
            </a:r>
            <a:r>
              <a:rPr lang="en-US" b="1" baseline="30000" dirty="0">
                <a:solidFill>
                  <a:srgbClr val="000000"/>
                </a:solidFill>
                <a:latin typeface="Comic Sans MS" charset="0"/>
                <a:cs typeface="Arial" charset="0"/>
              </a:rPr>
              <a:t>10</a:t>
            </a:r>
            <a:r>
              <a:rPr lang="en-US" b="1" dirty="0">
                <a:solidFill>
                  <a:srgbClr val="000000"/>
                </a:solidFill>
                <a:latin typeface="Comic Sans MS" charset="0"/>
                <a:cs typeface="Arial" charset="0"/>
              </a:rPr>
              <a:t>B)=1 </a:t>
            </a:r>
            <a:r>
              <a:rPr lang="en-US" b="1" dirty="0" err="1">
                <a:solidFill>
                  <a:srgbClr val="000000"/>
                </a:solidFill>
                <a:latin typeface="Comic Sans MS" charset="0"/>
                <a:cs typeface="Arial" charset="0"/>
              </a:rPr>
              <a:t>nA</a:t>
            </a:r>
            <a:r>
              <a:rPr lang="en-US" b="1" dirty="0">
                <a:solidFill>
                  <a:srgbClr val="000000"/>
                </a:solidFill>
                <a:latin typeface="Tahoma" charset="0"/>
                <a:cs typeface="Arial" charset="0"/>
              </a:rPr>
              <a:t>                                   </a:t>
            </a:r>
          </a:p>
        </p:txBody>
      </p:sp>
      <p:sp>
        <p:nvSpPr>
          <p:cNvPr id="15367" name="Line 26"/>
          <p:cNvSpPr>
            <a:spLocks noChangeShapeType="1"/>
          </p:cNvSpPr>
          <p:nvPr/>
        </p:nvSpPr>
        <p:spPr bwMode="auto">
          <a:xfrm>
            <a:off x="5364163" y="5229225"/>
            <a:ext cx="2514600"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5368" name="Line 27"/>
          <p:cNvSpPr>
            <a:spLocks noChangeShapeType="1"/>
          </p:cNvSpPr>
          <p:nvPr/>
        </p:nvSpPr>
        <p:spPr bwMode="auto">
          <a:xfrm flipV="1">
            <a:off x="6516688" y="4581525"/>
            <a:ext cx="974725" cy="576263"/>
          </a:xfrm>
          <a:prstGeom prst="line">
            <a:avLst/>
          </a:prstGeom>
          <a:noFill/>
          <a:ln w="952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15369" name="Line 28"/>
          <p:cNvSpPr>
            <a:spLocks noChangeShapeType="1"/>
          </p:cNvSpPr>
          <p:nvPr/>
        </p:nvSpPr>
        <p:spPr bwMode="auto">
          <a:xfrm>
            <a:off x="6588125" y="5300663"/>
            <a:ext cx="1223963" cy="358775"/>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5370" name="Text Box 29"/>
          <p:cNvSpPr txBox="1">
            <a:spLocks noChangeArrowheads="1"/>
          </p:cNvSpPr>
          <p:nvPr/>
        </p:nvSpPr>
        <p:spPr bwMode="auto">
          <a:xfrm rot="3949711">
            <a:off x="7589044" y="4179094"/>
            <a:ext cx="685800" cy="338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0000"/>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a:solidFill>
                  <a:srgbClr val="000000"/>
                </a:solidFill>
                <a:latin typeface="Tahoma" charset="0"/>
              </a:rPr>
              <a:t>PSD2</a:t>
            </a:r>
            <a:endParaRPr lang="it-IT" sz="1800" b="1">
              <a:solidFill>
                <a:srgbClr val="000000"/>
              </a:solidFill>
              <a:latin typeface="Tahoma" charset="0"/>
            </a:endParaRPr>
          </a:p>
        </p:txBody>
      </p:sp>
      <p:sp>
        <p:nvSpPr>
          <p:cNvPr id="15371" name="Text Box 30"/>
          <p:cNvSpPr txBox="1">
            <a:spLocks noChangeArrowheads="1"/>
          </p:cNvSpPr>
          <p:nvPr/>
        </p:nvSpPr>
        <p:spPr bwMode="auto">
          <a:xfrm rot="7018645">
            <a:off x="7657307" y="5455444"/>
            <a:ext cx="647700" cy="338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0000"/>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a:solidFill>
                  <a:srgbClr val="000000"/>
                </a:solidFill>
                <a:latin typeface="Tahoma" charset="0"/>
              </a:rPr>
              <a:t>PSD1</a:t>
            </a:r>
            <a:endParaRPr lang="it-IT" sz="1800" b="1">
              <a:solidFill>
                <a:srgbClr val="000000"/>
              </a:solidFill>
              <a:latin typeface="Tahoma" charset="0"/>
            </a:endParaRPr>
          </a:p>
        </p:txBody>
      </p:sp>
      <p:sp>
        <p:nvSpPr>
          <p:cNvPr id="15372" name="Rectangle 31"/>
          <p:cNvSpPr>
            <a:spLocks noChangeArrowheads="1"/>
          </p:cNvSpPr>
          <p:nvPr/>
        </p:nvSpPr>
        <p:spPr bwMode="auto">
          <a:xfrm>
            <a:off x="6443663" y="5084763"/>
            <a:ext cx="114300" cy="225425"/>
          </a:xfrm>
          <a:prstGeom prst="rect">
            <a:avLst/>
          </a:prstGeom>
          <a:solidFill>
            <a:srgbClr val="FFFFFF"/>
          </a:solidFill>
          <a:ln w="76200">
            <a:solidFill>
              <a:srgbClr val="000000"/>
            </a:solidFill>
            <a:miter lim="800000"/>
            <a:headEnd/>
            <a:tailEnd/>
          </a:ln>
        </p:spPr>
        <p:txBody>
          <a:bodyPr/>
          <a:lstStyle/>
          <a:p>
            <a:endParaRPr lang="it-IT"/>
          </a:p>
        </p:txBody>
      </p:sp>
      <p:sp>
        <p:nvSpPr>
          <p:cNvPr id="15373" name="Text Box 35"/>
          <p:cNvSpPr txBox="1">
            <a:spLocks noChangeArrowheads="1"/>
          </p:cNvSpPr>
          <p:nvPr/>
        </p:nvSpPr>
        <p:spPr bwMode="auto">
          <a:xfrm rot="3844296">
            <a:off x="7416800" y="4400550"/>
            <a:ext cx="504825" cy="2889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0000"/>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a:solidFill>
                  <a:srgbClr val="000000"/>
                </a:solidFill>
                <a:latin typeface="Times New Roman" charset="0"/>
              </a:rPr>
              <a:t>ΔE</a:t>
            </a:r>
            <a:endParaRPr lang="it-IT" sz="1200" b="1">
              <a:solidFill>
                <a:srgbClr val="000000"/>
              </a:solidFill>
              <a:latin typeface="Tahoma" charset="0"/>
            </a:endParaRPr>
          </a:p>
        </p:txBody>
      </p:sp>
      <p:sp>
        <p:nvSpPr>
          <p:cNvPr id="15374" name="Line 44"/>
          <p:cNvSpPr>
            <a:spLocks noChangeShapeType="1"/>
          </p:cNvSpPr>
          <p:nvPr/>
        </p:nvSpPr>
        <p:spPr bwMode="auto">
          <a:xfrm>
            <a:off x="6588125" y="5373688"/>
            <a:ext cx="936625" cy="647700"/>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15375" name="Text Box 46"/>
          <p:cNvSpPr txBox="1">
            <a:spLocks noChangeArrowheads="1"/>
          </p:cNvSpPr>
          <p:nvPr/>
        </p:nvSpPr>
        <p:spPr bwMode="auto">
          <a:xfrm rot="7287818">
            <a:off x="7290594" y="6098381"/>
            <a:ext cx="660400" cy="338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0000"/>
                </a:solidFill>
              </a14:hiddenFill>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200" b="1">
                <a:solidFill>
                  <a:srgbClr val="000000"/>
                </a:solidFill>
                <a:latin typeface="Tahoma" charset="0"/>
              </a:rPr>
              <a:t>PSD3</a:t>
            </a:r>
            <a:endParaRPr lang="it-IT" sz="1800" b="1">
              <a:solidFill>
                <a:srgbClr val="000000"/>
              </a:solidFill>
              <a:latin typeface="Tahoma" charset="0"/>
            </a:endParaRPr>
          </a:p>
        </p:txBody>
      </p:sp>
      <p:sp>
        <p:nvSpPr>
          <p:cNvPr id="47151" name="Text Box 47"/>
          <p:cNvSpPr txBox="1">
            <a:spLocks noChangeArrowheads="1"/>
          </p:cNvSpPr>
          <p:nvPr/>
        </p:nvSpPr>
        <p:spPr bwMode="auto">
          <a:xfrm>
            <a:off x="8170863" y="3860800"/>
            <a:ext cx="1370012"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sz="1400" b="1" baseline="30000">
                <a:latin typeface="Times New Roman" charset="0"/>
                <a:cs typeface="Arial" charset="0"/>
              </a:rPr>
              <a:t>7</a:t>
            </a:r>
            <a:r>
              <a:rPr lang="it-IT" sz="1400" b="1">
                <a:latin typeface="Times New Roman" charset="0"/>
                <a:cs typeface="Arial" charset="0"/>
              </a:rPr>
              <a:t>Be. d=57cm </a:t>
            </a:r>
            <a:r>
              <a:rPr lang="el-GR" sz="1400" b="1">
                <a:latin typeface="Times New Roman" charset="0"/>
                <a:cs typeface="Times New Roman" charset="0"/>
              </a:rPr>
              <a:t>θ</a:t>
            </a:r>
            <a:r>
              <a:rPr lang="it-IT" sz="1400" b="1">
                <a:latin typeface="Times New Roman" charset="0"/>
                <a:cs typeface="Arial" charset="0"/>
              </a:rPr>
              <a:t>=6.9 </a:t>
            </a:r>
            <a:r>
              <a:rPr lang="en-US" sz="1400" b="1">
                <a:latin typeface="Times New Roman" charset="0"/>
                <a:cs typeface="Times New Roman" charset="0"/>
              </a:rPr>
              <a:t>±</a:t>
            </a:r>
            <a:r>
              <a:rPr lang="it-IT" sz="1400" b="1">
                <a:latin typeface="Times New Roman" charset="0"/>
                <a:cs typeface="Arial" charset="0"/>
              </a:rPr>
              <a:t>2.5</a:t>
            </a:r>
          </a:p>
        </p:txBody>
      </p:sp>
      <p:sp>
        <p:nvSpPr>
          <p:cNvPr id="47153" name="Text Box 49"/>
          <p:cNvSpPr txBox="1">
            <a:spLocks noChangeArrowheads="1"/>
          </p:cNvSpPr>
          <p:nvPr/>
        </p:nvSpPr>
        <p:spPr bwMode="auto">
          <a:xfrm>
            <a:off x="8172450" y="5300663"/>
            <a:ext cx="12239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l-GR" b="1">
                <a:latin typeface="Times New Roman" charset="0"/>
                <a:cs typeface="Times New Roman" charset="0"/>
              </a:rPr>
              <a:t>α</a:t>
            </a:r>
            <a:r>
              <a:rPr lang="it-IT" b="1">
                <a:latin typeface="Times New Roman" charset="0"/>
                <a:cs typeface="Times New Roman" charset="0"/>
              </a:rPr>
              <a:t>. </a:t>
            </a:r>
            <a:r>
              <a:rPr lang="it-IT" sz="1400" b="1">
                <a:latin typeface="Times New Roman" charset="0"/>
                <a:cs typeface="Arial" charset="0"/>
              </a:rPr>
              <a:t>d=35cm </a:t>
            </a:r>
            <a:r>
              <a:rPr lang="el-GR" sz="1400" b="1">
                <a:latin typeface="Times New Roman" charset="0"/>
                <a:cs typeface="Arial" charset="0"/>
              </a:rPr>
              <a:t>θ</a:t>
            </a:r>
            <a:r>
              <a:rPr lang="it-IT" sz="1400" b="1">
                <a:latin typeface="Times New Roman" charset="0"/>
                <a:cs typeface="Arial" charset="0"/>
              </a:rPr>
              <a:t>=8.2 </a:t>
            </a:r>
            <a:r>
              <a:rPr lang="en-US" sz="1400" b="1">
                <a:latin typeface="Times New Roman" charset="0"/>
                <a:cs typeface="Arial" charset="0"/>
              </a:rPr>
              <a:t>±</a:t>
            </a:r>
            <a:r>
              <a:rPr lang="it-IT" sz="1400">
                <a:latin typeface="Times New Roman" charset="0"/>
                <a:cs typeface="Arial" charset="0"/>
              </a:rPr>
              <a:t> </a:t>
            </a:r>
            <a:r>
              <a:rPr lang="it-IT" sz="1400" b="1">
                <a:latin typeface="Times New Roman" charset="0"/>
                <a:cs typeface="Arial" charset="0"/>
              </a:rPr>
              <a:t>4</a:t>
            </a:r>
          </a:p>
        </p:txBody>
      </p:sp>
      <p:sp>
        <p:nvSpPr>
          <p:cNvPr id="47154" name="Text Box 50"/>
          <p:cNvSpPr txBox="1">
            <a:spLocks noChangeArrowheads="1"/>
          </p:cNvSpPr>
          <p:nvPr/>
        </p:nvSpPr>
        <p:spPr bwMode="auto">
          <a:xfrm>
            <a:off x="7885113" y="5949950"/>
            <a:ext cx="110172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l-GR" b="1">
                <a:latin typeface="Times New Roman" charset="0"/>
                <a:cs typeface="Times New Roman" charset="0"/>
              </a:rPr>
              <a:t>α</a:t>
            </a:r>
            <a:r>
              <a:rPr lang="it-IT" b="1">
                <a:latin typeface="Times New Roman" charset="0"/>
                <a:cs typeface="Times New Roman" charset="0"/>
              </a:rPr>
              <a:t>.  </a:t>
            </a:r>
            <a:r>
              <a:rPr lang="it-IT" sz="1400" b="1">
                <a:latin typeface="Times New Roman" charset="0"/>
                <a:cs typeface="Arial" charset="0"/>
              </a:rPr>
              <a:t>d=33cm</a:t>
            </a:r>
          </a:p>
          <a:p>
            <a:pPr eaLnBrk="1" hangingPunct="1">
              <a:defRPr/>
            </a:pPr>
            <a:r>
              <a:rPr lang="el-GR" sz="1400" b="1">
                <a:latin typeface="Times New Roman" charset="0"/>
                <a:cs typeface="Arial" charset="0"/>
              </a:rPr>
              <a:t>θ</a:t>
            </a:r>
            <a:r>
              <a:rPr lang="it-IT" sz="1400" b="1">
                <a:latin typeface="Times New Roman" charset="0"/>
                <a:cs typeface="Arial" charset="0"/>
              </a:rPr>
              <a:t>=17.9 </a:t>
            </a:r>
            <a:r>
              <a:rPr lang="en-US" sz="1400" b="1">
                <a:latin typeface="Times New Roman" charset="0"/>
                <a:cs typeface="Arial" charset="0"/>
              </a:rPr>
              <a:t>±</a:t>
            </a:r>
            <a:r>
              <a:rPr lang="it-IT" sz="1400" b="1">
                <a:latin typeface="Times New Roman" charset="0"/>
                <a:cs typeface="Arial" charset="0"/>
              </a:rPr>
              <a:t> 4.3</a:t>
            </a:r>
          </a:p>
        </p:txBody>
      </p:sp>
      <p:pic>
        <p:nvPicPr>
          <p:cNvPr id="47156"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1038" y="3733800"/>
            <a:ext cx="4652962" cy="2990850"/>
          </a:xfrm>
          <a:prstGeom prst="rect">
            <a:avLst/>
          </a:prstGeom>
          <a:noFill/>
          <a:ln w="28575">
            <a:solidFill>
              <a:srgbClr val="FF6600"/>
            </a:solidFill>
            <a:miter lim="800000"/>
            <a:headEnd/>
            <a:tailEnd/>
          </a:ln>
          <a:extLst>
            <a:ext uri="{909E8E84-426E-40dd-AFC4-6F175D3DCCD1}">
              <a14:hiddenFill xmlns:a14="http://schemas.microsoft.com/office/drawing/2010/main">
                <a:solidFill>
                  <a:srgbClr val="FFFFFF"/>
                </a:solidFill>
              </a14:hiddenFill>
            </a:ext>
          </a:extLst>
        </p:spPr>
      </p:pic>
      <p:sp>
        <p:nvSpPr>
          <p:cNvPr id="47157" name="Rectangle 53"/>
          <p:cNvSpPr>
            <a:spLocks noChangeArrowheads="1"/>
          </p:cNvSpPr>
          <p:nvPr/>
        </p:nvSpPr>
        <p:spPr bwMode="auto">
          <a:xfrm>
            <a:off x="4757737" y="5897535"/>
            <a:ext cx="1249363"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b="1" dirty="0">
                <a:solidFill>
                  <a:schemeClr val="bg1"/>
                </a:solidFill>
                <a:latin typeface="Garamond" charset="0"/>
                <a:cs typeface="Arial" charset="0"/>
              </a:rPr>
              <a:t>10B beam</a:t>
            </a:r>
          </a:p>
          <a:p>
            <a:pPr eaLnBrk="1" hangingPunct="1">
              <a:defRPr/>
            </a:pPr>
            <a:r>
              <a:rPr lang="en-US" b="1" dirty="0">
                <a:solidFill>
                  <a:schemeClr val="bg1"/>
                </a:solidFill>
                <a:latin typeface="Garamond" charset="0"/>
                <a:cs typeface="Arial" charset="0"/>
              </a:rPr>
              <a:t>@24.4MeV</a:t>
            </a:r>
            <a:endParaRPr lang="it-IT" b="1" dirty="0">
              <a:solidFill>
                <a:schemeClr val="bg1"/>
              </a:solidFill>
              <a:latin typeface="Garamond" charset="0"/>
              <a:cs typeface="Arial" charset="0"/>
            </a:endParaRPr>
          </a:p>
        </p:txBody>
      </p:sp>
      <p:grpSp>
        <p:nvGrpSpPr>
          <p:cNvPr id="47160" name="Group 56"/>
          <p:cNvGrpSpPr>
            <a:grpSpLocks/>
          </p:cNvGrpSpPr>
          <p:nvPr/>
        </p:nvGrpSpPr>
        <p:grpSpPr bwMode="auto">
          <a:xfrm>
            <a:off x="5580063" y="5084763"/>
            <a:ext cx="1512887" cy="890587"/>
            <a:chOff x="3515" y="3248"/>
            <a:chExt cx="953" cy="561"/>
          </a:xfrm>
        </p:grpSpPr>
        <p:sp>
          <p:nvSpPr>
            <p:cNvPr id="47158" name="Text Box 54"/>
            <p:cNvSpPr txBox="1">
              <a:spLocks noChangeArrowheads="1"/>
            </p:cNvSpPr>
            <p:nvPr/>
          </p:nvSpPr>
          <p:spPr bwMode="auto">
            <a:xfrm>
              <a:off x="3515" y="3248"/>
              <a:ext cx="49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b="1" baseline="30000">
                  <a:solidFill>
                    <a:schemeClr val="bg1"/>
                  </a:solidFill>
                  <a:effectLst>
                    <a:outerShdw blurRad="38100" dist="38100" dir="2700000" algn="tl">
                      <a:srgbClr val="000000"/>
                    </a:outerShdw>
                  </a:effectLst>
                  <a:latin typeface="Comic Sans MS" charset="0"/>
                  <a:cs typeface="Arial" charset="0"/>
                </a:rPr>
                <a:t>7</a:t>
              </a:r>
              <a:r>
                <a:rPr lang="it-IT" b="1">
                  <a:solidFill>
                    <a:schemeClr val="bg1"/>
                  </a:solidFill>
                  <a:effectLst>
                    <a:outerShdw blurRad="38100" dist="38100" dir="2700000" algn="tl">
                      <a:srgbClr val="000000"/>
                    </a:outerShdw>
                  </a:effectLst>
                  <a:latin typeface="Comic Sans MS" charset="0"/>
                  <a:cs typeface="Arial" charset="0"/>
                </a:rPr>
                <a:t>Be</a:t>
              </a:r>
            </a:p>
          </p:txBody>
        </p:sp>
        <p:sp>
          <p:nvSpPr>
            <p:cNvPr id="47159" name="Text Box 55"/>
            <p:cNvSpPr txBox="1">
              <a:spLocks noChangeArrowheads="1"/>
            </p:cNvSpPr>
            <p:nvPr/>
          </p:nvSpPr>
          <p:spPr bwMode="auto">
            <a:xfrm>
              <a:off x="4241" y="3521"/>
              <a:ext cx="22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l-GR" sz="2400">
                  <a:solidFill>
                    <a:schemeClr val="bg1"/>
                  </a:solidFill>
                  <a:latin typeface="Garamond" charset="0"/>
                  <a:cs typeface="Arial" charset="0"/>
                </a:rPr>
                <a:t>α</a:t>
              </a:r>
            </a:p>
          </p:txBody>
        </p:sp>
      </p:grpSp>
      <p:sp>
        <p:nvSpPr>
          <p:cNvPr id="47168" name="Text Box 64"/>
          <p:cNvSpPr txBox="1">
            <a:spLocks noChangeArrowheads="1"/>
          </p:cNvSpPr>
          <p:nvPr/>
        </p:nvSpPr>
        <p:spPr bwMode="auto">
          <a:xfrm>
            <a:off x="0" y="3716338"/>
            <a:ext cx="4284663" cy="64135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
                <a:srgbClr val="F5F50B"/>
              </a:buClr>
              <a:buFont typeface="Wingdings" charset="0"/>
              <a:buChar char="q"/>
              <a:defRPr/>
            </a:pPr>
            <a:r>
              <a:rPr lang="en-US" b="1" dirty="0">
                <a:solidFill>
                  <a:srgbClr val="000000"/>
                </a:solidFill>
                <a:latin typeface="Baskerville Old Face" charset="0"/>
                <a:cs typeface="Arial" charset="0"/>
              </a:rPr>
              <a:t> </a:t>
            </a:r>
            <a:r>
              <a:rPr lang="en-US" b="1" dirty="0">
                <a:solidFill>
                  <a:srgbClr val="000000"/>
                </a:solidFill>
                <a:latin typeface="Comic Sans MS" charset="0"/>
                <a:cs typeface="Arial" charset="0"/>
              </a:rPr>
              <a:t>The experiment was performed at LNS-INFN (Catania, Italy)</a:t>
            </a:r>
          </a:p>
        </p:txBody>
      </p:sp>
      <p:sp>
        <p:nvSpPr>
          <p:cNvPr id="47169" name="Text Box 65"/>
          <p:cNvSpPr txBox="1">
            <a:spLocks noChangeArrowheads="1"/>
          </p:cNvSpPr>
          <p:nvPr/>
        </p:nvSpPr>
        <p:spPr bwMode="auto">
          <a:xfrm>
            <a:off x="0" y="5157788"/>
            <a:ext cx="4356100" cy="36933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Clr>
                <a:srgbClr val="F5F50B"/>
              </a:buClr>
              <a:buFont typeface="Wingdings" charset="0"/>
              <a:buChar char="q"/>
              <a:defRPr/>
            </a:pPr>
            <a:r>
              <a:rPr lang="en-US" b="1">
                <a:solidFill>
                  <a:srgbClr val="000000"/>
                </a:solidFill>
                <a:latin typeface="Comic Sans MS" charset="0"/>
                <a:cs typeface="Arial" charset="0"/>
              </a:rPr>
              <a:t>Target thickness CD</a:t>
            </a:r>
            <a:r>
              <a:rPr lang="en-US" b="1" baseline="-25000">
                <a:solidFill>
                  <a:srgbClr val="000000"/>
                </a:solidFill>
                <a:latin typeface="Comic Sans MS" charset="0"/>
                <a:cs typeface="Arial" charset="0"/>
              </a:rPr>
              <a:t>2</a:t>
            </a:r>
            <a:r>
              <a:rPr lang="en-US" b="1">
                <a:solidFill>
                  <a:srgbClr val="000000"/>
                </a:solidFill>
                <a:latin typeface="Comic Sans MS" charset="0"/>
                <a:cs typeface="Arial" charset="0"/>
              </a:rPr>
              <a:t> </a:t>
            </a:r>
            <a:r>
              <a:rPr lang="en-US" b="1">
                <a:solidFill>
                  <a:srgbClr val="000000"/>
                </a:solidFill>
                <a:latin typeface="Comic Sans MS" charset="0"/>
                <a:cs typeface="Arial" charset="0"/>
                <a:sym typeface="Symbol" charset="0"/>
              </a:rPr>
              <a:t></a:t>
            </a:r>
            <a:r>
              <a:rPr lang="en-US" b="1">
                <a:solidFill>
                  <a:srgbClr val="000000"/>
                </a:solidFill>
                <a:latin typeface="Comic Sans MS" charset="0"/>
                <a:cs typeface="Arial" charset="0"/>
              </a:rPr>
              <a:t>200 µg/cm</a:t>
            </a:r>
            <a:r>
              <a:rPr lang="en-US" b="1" baseline="30000">
                <a:solidFill>
                  <a:srgbClr val="000000"/>
                </a:solidFill>
                <a:latin typeface="Comic Sans MS" charset="0"/>
                <a:cs typeface="Arial" charset="0"/>
              </a:rPr>
              <a:t>2</a:t>
            </a:r>
            <a:r>
              <a:rPr lang="en-US" b="1">
                <a:solidFill>
                  <a:srgbClr val="000000"/>
                </a:solidFill>
                <a:latin typeface="Comic Sans MS" charset="0"/>
                <a:cs typeface="Arial" charset="0"/>
              </a:rPr>
              <a:t>;</a:t>
            </a:r>
          </a:p>
        </p:txBody>
      </p:sp>
      <p:sp>
        <p:nvSpPr>
          <p:cNvPr id="47170" name="Text Box 66"/>
          <p:cNvSpPr txBox="1">
            <a:spLocks noChangeArrowheads="1"/>
          </p:cNvSpPr>
          <p:nvPr/>
        </p:nvSpPr>
        <p:spPr bwMode="auto">
          <a:xfrm>
            <a:off x="0" y="5734050"/>
            <a:ext cx="4356100" cy="671513"/>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Clr>
                <a:srgbClr val="F5F50B"/>
              </a:buClr>
              <a:buFont typeface="Wingdings" charset="0"/>
              <a:buChar char="q"/>
              <a:defRPr/>
            </a:pPr>
            <a:r>
              <a:rPr lang="en-US" sz="2000" b="1" dirty="0">
                <a:solidFill>
                  <a:srgbClr val="000000"/>
                </a:solidFill>
                <a:latin typeface="Baskerville Old Face" charset="0"/>
                <a:cs typeface="Arial" charset="0"/>
              </a:rPr>
              <a:t> </a:t>
            </a:r>
            <a:r>
              <a:rPr lang="en-US" b="1" dirty="0">
                <a:solidFill>
                  <a:srgbClr val="000000"/>
                </a:solidFill>
                <a:latin typeface="Comic Sans MS" charset="0"/>
                <a:cs typeface="Arial" charset="0"/>
              </a:rPr>
              <a:t>Displacement of the detectors around the whole </a:t>
            </a:r>
            <a:r>
              <a:rPr lang="en-US" b="1" i="1" dirty="0">
                <a:solidFill>
                  <a:srgbClr val="000000"/>
                </a:solidFill>
                <a:latin typeface="Comic Sans MS" charset="0"/>
                <a:cs typeface="Arial" charset="0"/>
              </a:rPr>
              <a:t>QF-angular</a:t>
            </a:r>
            <a:r>
              <a:rPr lang="en-US" b="1" dirty="0">
                <a:solidFill>
                  <a:srgbClr val="000000"/>
                </a:solidFill>
                <a:latin typeface="Comic Sans MS" charset="0"/>
                <a:cs typeface="Arial" charset="0"/>
              </a:rPr>
              <a:t> range.</a:t>
            </a:r>
          </a:p>
        </p:txBody>
      </p:sp>
      <p:sp>
        <p:nvSpPr>
          <p:cNvPr id="47171" name="Text Box 67"/>
          <p:cNvSpPr txBox="1">
            <a:spLocks noChangeArrowheads="1"/>
          </p:cNvSpPr>
          <p:nvPr/>
        </p:nvSpPr>
        <p:spPr bwMode="auto">
          <a:xfrm>
            <a:off x="1706059" y="303285"/>
            <a:ext cx="5598173" cy="646331"/>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defRPr/>
            </a:pPr>
            <a:r>
              <a:rPr lang="it-IT" sz="3600" b="1" dirty="0" err="1" smtClean="0">
                <a:solidFill>
                  <a:srgbClr val="FF0000"/>
                </a:solidFill>
                <a:effectLst>
                  <a:outerShdw blurRad="38100" dist="38100" dir="2700000" algn="tl">
                    <a:srgbClr val="000000"/>
                  </a:outerShdw>
                </a:effectLst>
                <a:latin typeface="Comic Sans MS" charset="0"/>
                <a:cs typeface="Arial" charset="0"/>
              </a:rPr>
              <a:t>Experimental</a:t>
            </a:r>
            <a:r>
              <a:rPr lang="it-IT" sz="3600" b="1" dirty="0" smtClean="0">
                <a:solidFill>
                  <a:srgbClr val="FF0000"/>
                </a:solidFill>
                <a:effectLst>
                  <a:outerShdw blurRad="38100" dist="38100" dir="2700000" algn="tl">
                    <a:srgbClr val="000000"/>
                  </a:outerShdw>
                </a:effectLst>
                <a:latin typeface="Comic Sans MS" charset="0"/>
                <a:cs typeface="Arial" charset="0"/>
              </a:rPr>
              <a:t> Setup</a:t>
            </a:r>
            <a:endParaRPr lang="en-US" sz="3600" b="1" dirty="0">
              <a:solidFill>
                <a:srgbClr val="FF0000"/>
              </a:solidFill>
              <a:effectLst>
                <a:outerShdw blurRad="38100" dist="38100" dir="2700000" algn="tl">
                  <a:srgbClr val="000000"/>
                </a:outerShdw>
              </a:effectLst>
              <a:latin typeface="Comic Sans MS" charset="0"/>
              <a:cs typeface="Arial" charset="0"/>
            </a:endParaRPr>
          </a:p>
        </p:txBody>
      </p:sp>
      <p:sp>
        <p:nvSpPr>
          <p:cNvPr id="2" name="CasellaDiTesto 1"/>
          <p:cNvSpPr txBox="1"/>
          <p:nvPr/>
        </p:nvSpPr>
        <p:spPr>
          <a:xfrm>
            <a:off x="429670" y="1131770"/>
            <a:ext cx="8130576" cy="784830"/>
          </a:xfrm>
          <a:prstGeom prst="rect">
            <a:avLst/>
          </a:prstGeom>
          <a:noFill/>
        </p:spPr>
        <p:txBody>
          <a:bodyPr wrap="none" rtlCol="0">
            <a:spAutoFit/>
          </a:bodyPr>
          <a:lstStyle/>
          <a:p>
            <a:r>
              <a:rPr lang="it-IT" b="1" dirty="0" smtClean="0"/>
              <a:t>2 </a:t>
            </a:r>
            <a:r>
              <a:rPr lang="it-IT" b="1" dirty="0" err="1" smtClean="0"/>
              <a:t>Experiments</a:t>
            </a:r>
            <a:r>
              <a:rPr lang="it-IT" b="1" dirty="0" smtClean="0"/>
              <a:t>: 1° LNS-Catania</a:t>
            </a:r>
          </a:p>
          <a:p>
            <a:pPr eaLnBrk="0" fontAlgn="auto" hangingPunct="0">
              <a:spcBef>
                <a:spcPct val="50000"/>
              </a:spcBef>
              <a:spcAft>
                <a:spcPts val="0"/>
              </a:spcAft>
              <a:buClr>
                <a:srgbClr val="F5F50B"/>
              </a:buClr>
              <a:defRPr/>
            </a:pPr>
            <a:r>
              <a:rPr lang="it-IT" dirty="0"/>
              <a:t>	 </a:t>
            </a:r>
            <a:r>
              <a:rPr lang="it-IT" dirty="0" smtClean="0"/>
              <a:t>  	            </a:t>
            </a:r>
            <a:r>
              <a:rPr lang="it-IT" b="1" dirty="0" smtClean="0"/>
              <a:t>2° </a:t>
            </a:r>
            <a:r>
              <a:rPr lang="it-IT" b="1" dirty="0">
                <a:latin typeface="Comic Sans MS" charset="0"/>
              </a:rPr>
              <a:t>l</a:t>
            </a:r>
            <a:r>
              <a:rPr lang="ja-JP" altLang="it-IT" b="1" dirty="0">
                <a:latin typeface="Arial"/>
              </a:rPr>
              <a:t>’</a:t>
            </a:r>
            <a:r>
              <a:rPr lang="it-IT" b="1" dirty="0">
                <a:latin typeface="Comic Sans MS" charset="0"/>
              </a:rPr>
              <a:t>Istituto de Fisica </a:t>
            </a:r>
            <a:r>
              <a:rPr lang="it-IT" b="1" dirty="0" err="1">
                <a:latin typeface="Comic Sans MS" charset="0"/>
              </a:rPr>
              <a:t>Nuclear</a:t>
            </a:r>
            <a:r>
              <a:rPr lang="it-IT" b="1" dirty="0">
                <a:latin typeface="Comic Sans MS" charset="0"/>
              </a:rPr>
              <a:t> di </a:t>
            </a:r>
            <a:r>
              <a:rPr lang="it-IT" b="1" dirty="0" err="1">
                <a:latin typeface="Comic Sans MS" charset="0"/>
              </a:rPr>
              <a:t>Saõ</a:t>
            </a:r>
            <a:r>
              <a:rPr lang="it-IT" b="1" dirty="0">
                <a:latin typeface="Comic Sans MS" charset="0"/>
              </a:rPr>
              <a:t> Paulo del Brasile</a:t>
            </a:r>
            <a:endParaRPr lang="en-US" b="1" dirty="0">
              <a:solidFill>
                <a:srgbClr val="000000"/>
              </a:solidFill>
              <a:latin typeface="Comic Sans MS"/>
              <a:cs typeface="Comic Sans MS"/>
            </a:endParaRPr>
          </a:p>
        </p:txBody>
      </p:sp>
      <p:sp>
        <p:nvSpPr>
          <p:cNvPr id="3" name="CasellaDiTesto 2"/>
          <p:cNvSpPr txBox="1"/>
          <p:nvPr/>
        </p:nvSpPr>
        <p:spPr>
          <a:xfrm>
            <a:off x="2500574" y="2314661"/>
            <a:ext cx="3079489" cy="584776"/>
          </a:xfrm>
          <a:prstGeom prst="rect">
            <a:avLst/>
          </a:prstGeom>
          <a:noFill/>
        </p:spPr>
        <p:txBody>
          <a:bodyPr wrap="none" rtlCol="0">
            <a:spAutoFit/>
          </a:bodyPr>
          <a:lstStyle/>
          <a:p>
            <a:r>
              <a:rPr lang="it-IT" sz="3200" b="1" dirty="0" smtClean="0">
                <a:solidFill>
                  <a:schemeClr val="tx2">
                    <a:lumMod val="50000"/>
                    <a:lumOff val="50000"/>
                  </a:schemeClr>
                </a:solidFill>
                <a:latin typeface="Comic Sans MS"/>
                <a:cs typeface="Comic Sans MS"/>
              </a:rPr>
              <a:t>1° Experiment</a:t>
            </a:r>
            <a:endParaRPr lang="it-IT" sz="3200" b="1" dirty="0">
              <a:solidFill>
                <a:schemeClr val="tx2">
                  <a:lumMod val="50000"/>
                  <a:lumOff val="50000"/>
                </a:schemeClr>
              </a:solidFill>
              <a:latin typeface="Comic Sans MS"/>
              <a:cs typeface="Comic Sans MS"/>
            </a:endParaRPr>
          </a:p>
        </p:txBody>
      </p:sp>
    </p:spTree>
    <p:custDataLst>
      <p:tags r:id="rId1"/>
    </p:custDataLst>
    <p:extLst>
      <p:ext uri="{BB962C8B-B14F-4D97-AF65-F5344CB8AC3E}">
        <p14:creationId xmlns:p14="http://schemas.microsoft.com/office/powerpoint/2010/main" val="1003322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7156"/>
                                        </p:tgtEl>
                                        <p:attrNameLst>
                                          <p:attrName>style.visibility</p:attrName>
                                        </p:attrNameLst>
                                      </p:cBhvr>
                                      <p:to>
                                        <p:strVal val="visible"/>
                                      </p:to>
                                    </p:set>
                                    <p:animEffect transition="in" filter="fade">
                                      <p:cBhvr>
                                        <p:cTn id="7" dur="2000"/>
                                        <p:tgtEl>
                                          <p:spTgt spid="47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7157"/>
                                        </p:tgtEl>
                                        <p:attrNameLst>
                                          <p:attrName>style.visibility</p:attrName>
                                        </p:attrNameLst>
                                      </p:cBhvr>
                                      <p:to>
                                        <p:strVal val="visible"/>
                                      </p:to>
                                    </p:set>
                                    <p:animEffect transition="in" filter="slide(fromBottom)">
                                      <p:cBhvr>
                                        <p:cTn id="12" dur="500"/>
                                        <p:tgtEl>
                                          <p:spTgt spid="471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47160"/>
                                        </p:tgtEl>
                                        <p:attrNameLst>
                                          <p:attrName>style.visibility</p:attrName>
                                        </p:attrNameLst>
                                      </p:cBhvr>
                                      <p:to>
                                        <p:strVal val="visible"/>
                                      </p:to>
                                    </p:set>
                                    <p:animEffect transition="in" filter="slide(fromBottom)">
                                      <p:cBhvr>
                                        <p:cTn id="17" dur="500"/>
                                        <p:tgtEl>
                                          <p:spTgt spid="471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63787" y="3750050"/>
            <a:ext cx="3413995" cy="2796426"/>
          </a:xfrm>
          <a:prstGeom prst="rect">
            <a:avLst/>
          </a:prstGeom>
          <a:solidFill>
            <a:schemeClr val="bg2">
              <a:lumMod val="9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8001" name="AutoShape 25"/>
          <p:cNvSpPr>
            <a:spLocks noChangeAspect="1" noChangeArrowheads="1"/>
          </p:cNvSpPr>
          <p:nvPr/>
        </p:nvSpPr>
        <p:spPr bwMode="auto">
          <a:xfrm>
            <a:off x="9144000" y="4292600"/>
            <a:ext cx="3968750" cy="2781300"/>
          </a:xfrm>
          <a:prstGeom prst="rect">
            <a:avLst/>
          </a:prstGeom>
          <a:noFill/>
          <a:ln w="9525">
            <a:noFill/>
            <a:miter lim="800000"/>
            <a:headEnd/>
            <a:tailEnd/>
          </a:ln>
        </p:spPr>
        <p:txBody>
          <a:bodyPr/>
          <a:lstStyle/>
          <a:p>
            <a:endParaRPr lang="it-IT">
              <a:latin typeface="Constantia" pitchFamily="18" charset="0"/>
            </a:endParaRPr>
          </a:p>
        </p:txBody>
      </p:sp>
      <p:sp>
        <p:nvSpPr>
          <p:cNvPr id="128002" name="Text Box 32"/>
          <p:cNvSpPr txBox="1">
            <a:spLocks noChangeArrowheads="1"/>
          </p:cNvSpPr>
          <p:nvPr/>
        </p:nvSpPr>
        <p:spPr bwMode="auto">
          <a:xfrm>
            <a:off x="5292725" y="5157788"/>
            <a:ext cx="569913" cy="338137"/>
          </a:xfrm>
          <a:prstGeom prst="rect">
            <a:avLst/>
          </a:prstGeom>
          <a:noFill/>
          <a:ln w="9525">
            <a:noFill/>
            <a:miter lim="800000"/>
            <a:headEnd/>
            <a:tailEnd/>
          </a:ln>
        </p:spPr>
        <p:txBody>
          <a:bodyPr/>
          <a:lstStyle/>
          <a:p>
            <a:endParaRPr lang="it-IT" sz="1000" b="1">
              <a:solidFill>
                <a:srgbClr val="000000"/>
              </a:solidFill>
              <a:latin typeface="Comic Sans MS" pitchFamily="66" charset="0"/>
            </a:endParaRPr>
          </a:p>
        </p:txBody>
      </p:sp>
      <p:sp>
        <p:nvSpPr>
          <p:cNvPr id="47144" name="Rectangle 40"/>
          <p:cNvSpPr>
            <a:spLocks noChangeArrowheads="1"/>
          </p:cNvSpPr>
          <p:nvPr/>
        </p:nvSpPr>
        <p:spPr bwMode="auto">
          <a:xfrm>
            <a:off x="34924" y="3750050"/>
            <a:ext cx="6770689" cy="369332"/>
          </a:xfrm>
          <a:prstGeom prst="rect">
            <a:avLst/>
          </a:prstGeom>
          <a:noFill/>
          <a:ln w="9525">
            <a:noFill/>
            <a:miter lim="800000"/>
            <a:headEnd/>
            <a:tailEnd/>
          </a:ln>
          <a:effectLst/>
        </p:spPr>
        <p:txBody>
          <a:bodyPr wrap="square">
            <a:spAutoFit/>
          </a:bodyPr>
          <a:lstStyle/>
          <a:p>
            <a:pPr eaLnBrk="0" fontAlgn="auto" hangingPunct="0">
              <a:spcBef>
                <a:spcPct val="50000"/>
              </a:spcBef>
              <a:spcAft>
                <a:spcPts val="0"/>
              </a:spcAft>
              <a:buClr>
                <a:srgbClr val="F5F50B"/>
              </a:buClr>
              <a:buFont typeface="Wingdings" pitchFamily="2" charset="2"/>
              <a:buChar char="q"/>
              <a:defRPr/>
            </a:pPr>
            <a:r>
              <a:rPr lang="en-US" b="1" dirty="0">
                <a:solidFill>
                  <a:srgbClr val="000000"/>
                </a:solidFill>
                <a:latin typeface="Comic Sans MS"/>
                <a:cs typeface="Comic Sans MS"/>
              </a:rPr>
              <a:t> </a:t>
            </a:r>
            <a:r>
              <a:rPr lang="en-US" b="1" dirty="0" err="1">
                <a:solidFill>
                  <a:srgbClr val="000000"/>
                </a:solidFill>
                <a:latin typeface="Comic Sans MS"/>
                <a:cs typeface="Comic Sans MS"/>
              </a:rPr>
              <a:t>E</a:t>
            </a:r>
            <a:r>
              <a:rPr lang="en-US" b="1" baseline="-25000" dirty="0" err="1">
                <a:solidFill>
                  <a:srgbClr val="000000"/>
                </a:solidFill>
                <a:latin typeface="Comic Sans MS"/>
                <a:cs typeface="Comic Sans MS"/>
              </a:rPr>
              <a:t>beam</a:t>
            </a:r>
            <a:r>
              <a:rPr lang="en-US" b="1" dirty="0">
                <a:solidFill>
                  <a:srgbClr val="000000"/>
                </a:solidFill>
                <a:latin typeface="Comic Sans MS"/>
                <a:cs typeface="Comic Sans MS"/>
              </a:rPr>
              <a:t>(</a:t>
            </a:r>
            <a:r>
              <a:rPr lang="en-US" b="1" baseline="30000" dirty="0">
                <a:solidFill>
                  <a:srgbClr val="000000"/>
                </a:solidFill>
                <a:latin typeface="Comic Sans MS"/>
                <a:cs typeface="Comic Sans MS"/>
              </a:rPr>
              <a:t>10</a:t>
            </a:r>
            <a:r>
              <a:rPr lang="en-US" b="1" dirty="0">
                <a:solidFill>
                  <a:srgbClr val="000000"/>
                </a:solidFill>
                <a:latin typeface="Comic Sans MS"/>
                <a:cs typeface="Comic Sans MS"/>
              </a:rPr>
              <a:t>B)=</a:t>
            </a:r>
            <a:r>
              <a:rPr lang="en-US" b="1" dirty="0" smtClean="0">
                <a:solidFill>
                  <a:srgbClr val="000000"/>
                </a:solidFill>
                <a:latin typeface="Comic Sans MS"/>
                <a:cs typeface="Comic Sans MS"/>
              </a:rPr>
              <a:t>27MeV   &amp;    	</a:t>
            </a:r>
            <a:r>
              <a:rPr lang="en-US" b="1" dirty="0" err="1" smtClean="0">
                <a:solidFill>
                  <a:srgbClr val="000000"/>
                </a:solidFill>
                <a:latin typeface="Comic Sans MS"/>
                <a:cs typeface="Comic Sans MS"/>
              </a:rPr>
              <a:t>I</a:t>
            </a:r>
            <a:r>
              <a:rPr lang="en-US" b="1" baseline="-25000" dirty="0" err="1" smtClean="0">
                <a:solidFill>
                  <a:srgbClr val="000000"/>
                </a:solidFill>
                <a:latin typeface="Comic Sans MS"/>
                <a:cs typeface="Comic Sans MS"/>
              </a:rPr>
              <a:t>beam</a:t>
            </a:r>
            <a:r>
              <a:rPr lang="en-US" b="1" dirty="0">
                <a:solidFill>
                  <a:srgbClr val="000000"/>
                </a:solidFill>
                <a:latin typeface="Comic Sans MS"/>
                <a:cs typeface="Comic Sans MS"/>
              </a:rPr>
              <a:t>(</a:t>
            </a:r>
            <a:r>
              <a:rPr lang="en-US" b="1" baseline="30000" dirty="0">
                <a:solidFill>
                  <a:srgbClr val="000000"/>
                </a:solidFill>
                <a:latin typeface="Comic Sans MS"/>
                <a:cs typeface="Comic Sans MS"/>
              </a:rPr>
              <a:t>10</a:t>
            </a:r>
            <a:r>
              <a:rPr lang="en-US" b="1" dirty="0">
                <a:solidFill>
                  <a:srgbClr val="000000"/>
                </a:solidFill>
                <a:latin typeface="Comic Sans MS"/>
                <a:cs typeface="Comic Sans MS"/>
              </a:rPr>
              <a:t>B)=1 </a:t>
            </a:r>
            <a:r>
              <a:rPr lang="en-US" b="1" dirty="0" err="1">
                <a:solidFill>
                  <a:srgbClr val="000000"/>
                </a:solidFill>
                <a:latin typeface="Comic Sans MS"/>
                <a:cs typeface="Comic Sans MS"/>
              </a:rPr>
              <a:t>nA</a:t>
            </a:r>
            <a:r>
              <a:rPr lang="en-US" b="1" dirty="0">
                <a:solidFill>
                  <a:srgbClr val="000000"/>
                </a:solidFill>
                <a:latin typeface="Comic Sans MS"/>
                <a:cs typeface="Comic Sans MS"/>
              </a:rPr>
              <a:t>                                   </a:t>
            </a:r>
          </a:p>
        </p:txBody>
      </p:sp>
      <p:sp>
        <p:nvSpPr>
          <p:cNvPr id="47168" name="Text Box 64"/>
          <p:cNvSpPr txBox="1">
            <a:spLocks noChangeArrowheads="1"/>
          </p:cNvSpPr>
          <p:nvPr/>
        </p:nvSpPr>
        <p:spPr bwMode="auto">
          <a:xfrm>
            <a:off x="90390" y="2758239"/>
            <a:ext cx="9144000" cy="646331"/>
          </a:xfrm>
          <a:prstGeom prst="rect">
            <a:avLst/>
          </a:prstGeom>
          <a:noFill/>
          <a:ln w="9525">
            <a:noFill/>
            <a:miter lim="800000"/>
            <a:headEnd/>
            <a:tailEnd/>
          </a:ln>
          <a:effectLst/>
        </p:spPr>
        <p:txBody>
          <a:bodyPr wrap="square">
            <a:spAutoFit/>
          </a:bodyPr>
          <a:lstStyle/>
          <a:p>
            <a:pPr eaLnBrk="0" fontAlgn="auto" hangingPunct="0">
              <a:spcBef>
                <a:spcPct val="50000"/>
              </a:spcBef>
              <a:spcAft>
                <a:spcPts val="0"/>
              </a:spcAft>
              <a:buClr>
                <a:srgbClr val="F5F50B"/>
              </a:buClr>
              <a:buFont typeface="Wingdings" pitchFamily="2" charset="2"/>
              <a:buChar char="q"/>
              <a:defRPr/>
            </a:pPr>
            <a:r>
              <a:rPr lang="en-US" b="1" dirty="0">
                <a:solidFill>
                  <a:srgbClr val="000000"/>
                </a:solidFill>
                <a:latin typeface="Comic Sans MS"/>
                <a:cs typeface="Comic Sans MS"/>
              </a:rPr>
              <a:t> The experiment was performed at </a:t>
            </a:r>
            <a:r>
              <a:rPr lang="it-IT" b="1" dirty="0">
                <a:latin typeface="Comic Sans MS" charset="0"/>
              </a:rPr>
              <a:t>l</a:t>
            </a:r>
            <a:r>
              <a:rPr lang="ja-JP" altLang="it-IT" b="1" dirty="0">
                <a:latin typeface="Arial"/>
              </a:rPr>
              <a:t>’</a:t>
            </a:r>
            <a:r>
              <a:rPr lang="it-IT" b="1" dirty="0">
                <a:latin typeface="Comic Sans MS" charset="0"/>
              </a:rPr>
              <a:t>Istituto de Fisica </a:t>
            </a:r>
            <a:r>
              <a:rPr lang="it-IT" b="1" dirty="0" err="1">
                <a:latin typeface="Comic Sans MS" charset="0"/>
              </a:rPr>
              <a:t>Nuclear</a:t>
            </a:r>
            <a:r>
              <a:rPr lang="it-IT" b="1" dirty="0">
                <a:latin typeface="Comic Sans MS" charset="0"/>
              </a:rPr>
              <a:t> di </a:t>
            </a:r>
            <a:r>
              <a:rPr lang="it-IT" b="1" dirty="0" err="1">
                <a:latin typeface="Comic Sans MS" charset="0"/>
              </a:rPr>
              <a:t>Saõ</a:t>
            </a:r>
            <a:r>
              <a:rPr lang="it-IT" b="1" dirty="0">
                <a:latin typeface="Comic Sans MS" charset="0"/>
              </a:rPr>
              <a:t> Paulo del Brasile</a:t>
            </a:r>
            <a:endParaRPr lang="en-US" b="1" dirty="0">
              <a:solidFill>
                <a:srgbClr val="000000"/>
              </a:solidFill>
              <a:latin typeface="Comic Sans MS"/>
              <a:cs typeface="Comic Sans MS"/>
            </a:endParaRPr>
          </a:p>
        </p:txBody>
      </p:sp>
      <p:sp>
        <p:nvSpPr>
          <p:cNvPr id="47169" name="Text Box 65"/>
          <p:cNvSpPr txBox="1">
            <a:spLocks noChangeArrowheads="1"/>
          </p:cNvSpPr>
          <p:nvPr/>
        </p:nvSpPr>
        <p:spPr bwMode="auto">
          <a:xfrm>
            <a:off x="34924" y="4442381"/>
            <a:ext cx="4465638" cy="369332"/>
          </a:xfrm>
          <a:prstGeom prst="rect">
            <a:avLst/>
          </a:prstGeom>
          <a:noFill/>
          <a:ln w="9525">
            <a:noFill/>
            <a:miter lim="800000"/>
            <a:headEnd/>
            <a:tailEnd/>
          </a:ln>
          <a:effectLst/>
        </p:spPr>
        <p:txBody>
          <a:bodyPr wrap="square">
            <a:spAutoFit/>
          </a:bodyPr>
          <a:lstStyle/>
          <a:p>
            <a:pPr eaLnBrk="0" fontAlgn="auto" hangingPunct="0">
              <a:spcBef>
                <a:spcPct val="50000"/>
              </a:spcBef>
              <a:spcAft>
                <a:spcPts val="0"/>
              </a:spcAft>
              <a:buClr>
                <a:srgbClr val="F5F50B"/>
              </a:buClr>
              <a:buFont typeface="Wingdings" pitchFamily="2" charset="2"/>
              <a:buChar char="q"/>
              <a:defRPr/>
            </a:pPr>
            <a:r>
              <a:rPr lang="en-US" b="1" dirty="0">
                <a:solidFill>
                  <a:srgbClr val="000000"/>
                </a:solidFill>
                <a:latin typeface="Comic Sans MS"/>
                <a:cs typeface="Comic Sans MS"/>
              </a:rPr>
              <a:t> Target thickness CD</a:t>
            </a:r>
            <a:r>
              <a:rPr lang="en-US" b="1" baseline="-25000" dirty="0">
                <a:solidFill>
                  <a:srgbClr val="000000"/>
                </a:solidFill>
                <a:latin typeface="Comic Sans MS"/>
                <a:cs typeface="Comic Sans MS"/>
              </a:rPr>
              <a:t>2</a:t>
            </a:r>
            <a:r>
              <a:rPr lang="en-US" b="1" dirty="0">
                <a:solidFill>
                  <a:srgbClr val="000000"/>
                </a:solidFill>
                <a:latin typeface="Comic Sans MS"/>
                <a:cs typeface="Comic Sans MS"/>
              </a:rPr>
              <a:t> </a:t>
            </a:r>
            <a:r>
              <a:rPr lang="en-US" b="1" dirty="0">
                <a:solidFill>
                  <a:srgbClr val="000000"/>
                </a:solidFill>
                <a:latin typeface="Comic Sans MS"/>
                <a:cs typeface="Comic Sans MS"/>
                <a:sym typeface="Symbol" pitchFamily="18" charset="2"/>
              </a:rPr>
              <a:t></a:t>
            </a:r>
            <a:r>
              <a:rPr lang="en-US" b="1" dirty="0">
                <a:solidFill>
                  <a:srgbClr val="000000"/>
                </a:solidFill>
                <a:latin typeface="Comic Sans MS"/>
                <a:cs typeface="Comic Sans MS"/>
              </a:rPr>
              <a:t>200 µg/cm</a:t>
            </a:r>
            <a:r>
              <a:rPr lang="en-US" b="1" baseline="30000" dirty="0">
                <a:solidFill>
                  <a:srgbClr val="000000"/>
                </a:solidFill>
                <a:latin typeface="Comic Sans MS"/>
                <a:cs typeface="Comic Sans MS"/>
              </a:rPr>
              <a:t>2</a:t>
            </a:r>
            <a:r>
              <a:rPr lang="en-US" b="1" dirty="0">
                <a:solidFill>
                  <a:srgbClr val="000000"/>
                </a:solidFill>
                <a:latin typeface="Comic Sans MS"/>
                <a:cs typeface="Comic Sans MS"/>
              </a:rPr>
              <a:t>;</a:t>
            </a:r>
          </a:p>
        </p:txBody>
      </p:sp>
      <p:sp>
        <p:nvSpPr>
          <p:cNvPr id="47170" name="Text Box 66"/>
          <p:cNvSpPr txBox="1">
            <a:spLocks noChangeArrowheads="1"/>
          </p:cNvSpPr>
          <p:nvPr/>
        </p:nvSpPr>
        <p:spPr bwMode="auto">
          <a:xfrm>
            <a:off x="90390" y="5178009"/>
            <a:ext cx="4356100" cy="677108"/>
          </a:xfrm>
          <a:prstGeom prst="rect">
            <a:avLst/>
          </a:prstGeom>
          <a:noFill/>
          <a:ln w="9525">
            <a:noFill/>
            <a:miter lim="800000"/>
            <a:headEnd/>
            <a:tailEnd/>
          </a:ln>
          <a:effectLst/>
        </p:spPr>
        <p:txBody>
          <a:bodyPr>
            <a:spAutoFit/>
          </a:bodyPr>
          <a:lstStyle/>
          <a:p>
            <a:pPr eaLnBrk="0" fontAlgn="auto" hangingPunct="0">
              <a:spcBef>
                <a:spcPct val="50000"/>
              </a:spcBef>
              <a:spcAft>
                <a:spcPts val="0"/>
              </a:spcAft>
              <a:buClr>
                <a:srgbClr val="F5F50B"/>
              </a:buClr>
              <a:buFont typeface="Wingdings" pitchFamily="2" charset="2"/>
              <a:buChar char="q"/>
              <a:defRPr/>
            </a:pPr>
            <a:r>
              <a:rPr lang="en-US" sz="2000" b="1" dirty="0">
                <a:latin typeface="Comic Sans MS"/>
                <a:cs typeface="Comic Sans MS"/>
              </a:rPr>
              <a:t> </a:t>
            </a:r>
            <a:r>
              <a:rPr lang="en-US" b="1" dirty="0">
                <a:latin typeface="Comic Sans MS"/>
                <a:cs typeface="Comic Sans MS"/>
              </a:rPr>
              <a:t>Displacement of the detectors around the whole QF-angular range</a:t>
            </a:r>
            <a:r>
              <a:rPr lang="en-US" b="1" dirty="0" smtClean="0">
                <a:latin typeface="Comic Sans MS"/>
                <a:cs typeface="Comic Sans MS"/>
              </a:rPr>
              <a:t>.</a:t>
            </a:r>
            <a:endParaRPr lang="en-US" b="1" dirty="0">
              <a:latin typeface="Comic Sans MS"/>
              <a:cs typeface="Comic Sans MS"/>
            </a:endParaRPr>
          </a:p>
        </p:txBody>
      </p:sp>
      <p:sp>
        <p:nvSpPr>
          <p:cNvPr id="47171" name="Text Box 67"/>
          <p:cNvSpPr txBox="1">
            <a:spLocks noChangeArrowheads="1"/>
          </p:cNvSpPr>
          <p:nvPr/>
        </p:nvSpPr>
        <p:spPr bwMode="auto">
          <a:xfrm>
            <a:off x="1232153" y="188913"/>
            <a:ext cx="5500435" cy="646331"/>
          </a:xfrm>
          <a:prstGeom prst="rect">
            <a:avLst/>
          </a:prstGeom>
          <a:noFill/>
          <a:ln w="9525">
            <a:noFill/>
            <a:miter lim="800000"/>
            <a:headEnd/>
            <a:tailEnd/>
          </a:ln>
          <a:effectLst/>
        </p:spPr>
        <p:txBody>
          <a:bodyPr wrap="square">
            <a:spAutoFit/>
          </a:bodyPr>
          <a:lstStyle/>
          <a:p>
            <a:pPr eaLnBrk="0" fontAlgn="auto" hangingPunct="0">
              <a:spcBef>
                <a:spcPct val="50000"/>
              </a:spcBef>
              <a:spcAft>
                <a:spcPts val="0"/>
              </a:spcAft>
              <a:defRPr/>
            </a:pPr>
            <a:r>
              <a:rPr lang="it-IT" sz="3600" b="1" dirty="0" err="1">
                <a:solidFill>
                  <a:srgbClr val="FF0000"/>
                </a:solidFill>
                <a:effectLst>
                  <a:outerShdw blurRad="38100" dist="38100" dir="2700000" algn="tl">
                    <a:srgbClr val="000000"/>
                  </a:outerShdw>
                </a:effectLst>
                <a:latin typeface="Comic Sans MS" pitchFamily="66" charset="0"/>
                <a:cs typeface="+mn-cs"/>
              </a:rPr>
              <a:t>Experimental</a:t>
            </a:r>
            <a:r>
              <a:rPr lang="it-IT" sz="3600" b="1" dirty="0">
                <a:solidFill>
                  <a:srgbClr val="FF0000"/>
                </a:solidFill>
                <a:effectLst>
                  <a:outerShdw blurRad="38100" dist="38100" dir="2700000" algn="tl">
                    <a:srgbClr val="000000"/>
                  </a:outerShdw>
                </a:effectLst>
                <a:latin typeface="Comic Sans MS" pitchFamily="66" charset="0"/>
                <a:cs typeface="+mn-cs"/>
              </a:rPr>
              <a:t> </a:t>
            </a:r>
            <a:r>
              <a:rPr lang="it-IT" sz="3600" b="1" dirty="0" smtClean="0">
                <a:solidFill>
                  <a:srgbClr val="FF0000"/>
                </a:solidFill>
                <a:effectLst>
                  <a:outerShdw blurRad="38100" dist="38100" dir="2700000" algn="tl">
                    <a:srgbClr val="000000"/>
                  </a:outerShdw>
                </a:effectLst>
                <a:latin typeface="Comic Sans MS" pitchFamily="66" charset="0"/>
                <a:cs typeface="+mn-cs"/>
              </a:rPr>
              <a:t>Setup II</a:t>
            </a:r>
            <a:endParaRPr lang="en-US" sz="3600" b="1" dirty="0">
              <a:solidFill>
                <a:srgbClr val="FF0000"/>
              </a:solidFill>
              <a:effectLst>
                <a:outerShdw blurRad="38100" dist="38100" dir="2700000" algn="tl">
                  <a:srgbClr val="000000"/>
                </a:outerShdw>
              </a:effectLst>
              <a:latin typeface="Comic Sans MS" pitchFamily="66" charset="0"/>
              <a:cs typeface="+mn-cs"/>
            </a:endParaRPr>
          </a:p>
        </p:txBody>
      </p:sp>
      <p:sp>
        <p:nvSpPr>
          <p:cNvPr id="27" name="Line 61"/>
          <p:cNvSpPr>
            <a:spLocks noChangeShapeType="1"/>
          </p:cNvSpPr>
          <p:nvPr/>
        </p:nvSpPr>
        <p:spPr bwMode="auto">
          <a:xfrm>
            <a:off x="5813425" y="5373688"/>
            <a:ext cx="2514600" cy="0"/>
          </a:xfrm>
          <a:prstGeom prst="line">
            <a:avLst/>
          </a:prstGeom>
          <a:noFill/>
          <a:ln w="254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28" name="Line 62"/>
          <p:cNvSpPr>
            <a:spLocks noChangeShapeType="1"/>
          </p:cNvSpPr>
          <p:nvPr/>
        </p:nvSpPr>
        <p:spPr bwMode="auto">
          <a:xfrm flipV="1">
            <a:off x="6805613" y="4724400"/>
            <a:ext cx="1119187" cy="533400"/>
          </a:xfrm>
          <a:prstGeom prst="line">
            <a:avLst/>
          </a:prstGeom>
          <a:noFill/>
          <a:ln w="9525">
            <a:solidFill>
              <a:srgbClr val="FF0000"/>
            </a:solidFill>
            <a:prstDash val="dashDot"/>
            <a:round/>
            <a:headEnd/>
            <a:tailEnd/>
          </a:ln>
          <a:extLst>
            <a:ext uri="{909E8E84-426E-40dd-AFC4-6F175D3DCCD1}">
              <a14:hiddenFill xmlns:a14="http://schemas.microsoft.com/office/drawing/2010/main">
                <a:noFill/>
              </a14:hiddenFill>
            </a:ext>
          </a:extLst>
        </p:spPr>
        <p:txBody>
          <a:bodyPr/>
          <a:lstStyle/>
          <a:p>
            <a:endParaRPr lang="it-IT"/>
          </a:p>
        </p:txBody>
      </p:sp>
      <p:sp>
        <p:nvSpPr>
          <p:cNvPr id="29" name="Line 64"/>
          <p:cNvSpPr>
            <a:spLocks noChangeShapeType="1"/>
          </p:cNvSpPr>
          <p:nvPr/>
        </p:nvSpPr>
        <p:spPr bwMode="auto">
          <a:xfrm>
            <a:off x="6842125" y="5373688"/>
            <a:ext cx="1158875" cy="722312"/>
          </a:xfrm>
          <a:prstGeom prst="line">
            <a:avLst/>
          </a:prstGeom>
          <a:noFill/>
          <a:ln w="9525">
            <a:solidFill>
              <a:srgbClr val="FF0000"/>
            </a:solidFill>
            <a:prstDash val="dash"/>
            <a:round/>
            <a:headEnd/>
            <a:tailEnd/>
          </a:ln>
          <a:extLst>
            <a:ext uri="{909E8E84-426E-40dd-AFC4-6F175D3DCCD1}">
              <a14:hiddenFill xmlns:a14="http://schemas.microsoft.com/office/drawing/2010/main">
                <a:noFill/>
              </a14:hiddenFill>
            </a:ext>
          </a:extLst>
        </p:spPr>
        <p:txBody>
          <a:bodyPr/>
          <a:lstStyle/>
          <a:p>
            <a:endParaRPr lang="it-IT"/>
          </a:p>
        </p:txBody>
      </p:sp>
      <p:sp>
        <p:nvSpPr>
          <p:cNvPr id="30" name="Text Box 65"/>
          <p:cNvSpPr txBox="1">
            <a:spLocks noChangeArrowheads="1"/>
          </p:cNvSpPr>
          <p:nvPr/>
        </p:nvSpPr>
        <p:spPr bwMode="auto">
          <a:xfrm rot="3949711">
            <a:off x="8085932" y="4310856"/>
            <a:ext cx="685800" cy="33813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0000"/>
                </a:solidFill>
              </a14:hiddenFill>
            </a:ext>
          </a:extLst>
        </p:spPr>
        <p:txBody>
          <a:bodyPr/>
          <a:lstStyle/>
          <a:p>
            <a:r>
              <a:rPr lang="it-IT" sz="1200" b="1">
                <a:solidFill>
                  <a:srgbClr val="000000"/>
                </a:solidFill>
              </a:rPr>
              <a:t>PSD2</a:t>
            </a:r>
            <a:endParaRPr lang="it-IT" b="1">
              <a:solidFill>
                <a:srgbClr val="000000"/>
              </a:solidFill>
            </a:endParaRPr>
          </a:p>
        </p:txBody>
      </p:sp>
      <p:sp>
        <p:nvSpPr>
          <p:cNvPr id="31" name="Text Box 66"/>
          <p:cNvSpPr txBox="1">
            <a:spLocks noChangeArrowheads="1"/>
          </p:cNvSpPr>
          <p:nvPr/>
        </p:nvSpPr>
        <p:spPr bwMode="auto">
          <a:xfrm rot="7287818">
            <a:off x="7846219" y="6022181"/>
            <a:ext cx="647700" cy="33813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0000"/>
                </a:solidFill>
              </a14:hiddenFill>
            </a:ext>
          </a:extLst>
        </p:spPr>
        <p:txBody>
          <a:bodyPr/>
          <a:lstStyle/>
          <a:p>
            <a:r>
              <a:rPr lang="it-IT" sz="1200" b="1">
                <a:solidFill>
                  <a:srgbClr val="000000"/>
                </a:solidFill>
              </a:rPr>
              <a:t>PSD1</a:t>
            </a:r>
            <a:endParaRPr lang="it-IT" b="1">
              <a:solidFill>
                <a:srgbClr val="000000"/>
              </a:solidFill>
            </a:endParaRPr>
          </a:p>
        </p:txBody>
      </p:sp>
      <p:sp>
        <p:nvSpPr>
          <p:cNvPr id="32" name="Text Box 69"/>
          <p:cNvSpPr txBox="1">
            <a:spLocks noChangeArrowheads="1"/>
          </p:cNvSpPr>
          <p:nvPr/>
        </p:nvSpPr>
        <p:spPr bwMode="auto">
          <a:xfrm>
            <a:off x="5797550" y="5014913"/>
            <a:ext cx="571500" cy="225425"/>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baseline="30000" dirty="0">
                <a:solidFill>
                  <a:srgbClr val="000000"/>
                </a:solidFill>
              </a:rPr>
              <a:t>10</a:t>
            </a:r>
            <a:r>
              <a:rPr lang="it-IT" sz="1200" dirty="0">
                <a:solidFill>
                  <a:srgbClr val="000000"/>
                </a:solidFill>
              </a:rPr>
              <a:t>B</a:t>
            </a:r>
            <a:r>
              <a:rPr lang="it-IT" sz="1200" baseline="30000" dirty="0">
                <a:solidFill>
                  <a:srgbClr val="000000"/>
                </a:solidFill>
              </a:rPr>
              <a:t>++</a:t>
            </a:r>
            <a:endParaRPr lang="it-IT" dirty="0">
              <a:solidFill>
                <a:srgbClr val="000000"/>
              </a:solidFill>
            </a:endParaRPr>
          </a:p>
        </p:txBody>
      </p:sp>
      <p:sp>
        <p:nvSpPr>
          <p:cNvPr id="33" name="Text Box 70"/>
          <p:cNvSpPr txBox="1">
            <a:spLocks noChangeArrowheads="1"/>
          </p:cNvSpPr>
          <p:nvPr/>
        </p:nvSpPr>
        <p:spPr bwMode="auto">
          <a:xfrm>
            <a:off x="6613525" y="4811713"/>
            <a:ext cx="457200" cy="336550"/>
          </a:xfrm>
          <a:prstGeom prst="rect">
            <a:avLst/>
          </a:prstGeom>
          <a:noFill/>
          <a:ln>
            <a:noFill/>
          </a:ln>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1200">
                <a:solidFill>
                  <a:srgbClr val="000000"/>
                </a:solidFill>
              </a:rPr>
              <a:t>CD</a:t>
            </a:r>
            <a:r>
              <a:rPr lang="it-IT" sz="1200" baseline="-25000">
                <a:solidFill>
                  <a:srgbClr val="000000"/>
                </a:solidFill>
              </a:rPr>
              <a:t>2</a:t>
            </a:r>
            <a:endParaRPr lang="it-IT">
              <a:solidFill>
                <a:srgbClr val="000000"/>
              </a:solidFill>
            </a:endParaRPr>
          </a:p>
        </p:txBody>
      </p:sp>
      <p:sp>
        <p:nvSpPr>
          <p:cNvPr id="34" name="Text Box 71"/>
          <p:cNvSpPr txBox="1">
            <a:spLocks noChangeArrowheads="1"/>
          </p:cNvSpPr>
          <p:nvPr/>
        </p:nvSpPr>
        <p:spPr bwMode="auto">
          <a:xfrm rot="3844296">
            <a:off x="7813675" y="4508500"/>
            <a:ext cx="504825" cy="288925"/>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0000"/>
                </a:solidFill>
              </a14:hiddenFill>
            </a:ext>
          </a:extLst>
        </p:spPr>
        <p:txBody>
          <a:bodyPr/>
          <a:lstStyle/>
          <a:p>
            <a:r>
              <a:rPr lang="it-IT" sz="1200" b="1">
                <a:solidFill>
                  <a:srgbClr val="000000"/>
                </a:solidFill>
                <a:latin typeface="Times New Roman" charset="0"/>
              </a:rPr>
              <a:t>ΔE</a:t>
            </a:r>
            <a:endParaRPr lang="it-IT" sz="1200" b="1">
              <a:solidFill>
                <a:srgbClr val="000000"/>
              </a:solidFill>
            </a:endParaRPr>
          </a:p>
        </p:txBody>
      </p:sp>
      <p:sp>
        <p:nvSpPr>
          <p:cNvPr id="35" name="Text Box 72"/>
          <p:cNvSpPr txBox="1">
            <a:spLocks noChangeArrowheads="1"/>
          </p:cNvSpPr>
          <p:nvPr/>
        </p:nvSpPr>
        <p:spPr bwMode="auto">
          <a:xfrm>
            <a:off x="7596188" y="5516563"/>
            <a:ext cx="404812" cy="225425"/>
          </a:xfrm>
          <a:prstGeom prst="rect">
            <a:avLst/>
          </a:prstGeom>
          <a:noFill/>
          <a:ln>
            <a:noFill/>
          </a:ln>
          <a:extLst>
            <a:ext uri="{909E8E84-426E-40dd-AFC4-6F175D3DCCD1}">
              <a14:hiddenFill xmlns:a14="http://schemas.microsoft.com/office/drawing/2010/main">
                <a:solidFill>
                  <a:srgbClr val="CCFFCC"/>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800" b="1">
                <a:solidFill>
                  <a:srgbClr val="000000"/>
                </a:solidFill>
              </a:rPr>
              <a:t>16°</a:t>
            </a:r>
            <a:endParaRPr lang="it-IT" b="1">
              <a:solidFill>
                <a:srgbClr val="000000"/>
              </a:solidFill>
            </a:endParaRPr>
          </a:p>
        </p:txBody>
      </p:sp>
      <p:sp>
        <p:nvSpPr>
          <p:cNvPr id="36" name="Text Box 73"/>
          <p:cNvSpPr txBox="1">
            <a:spLocks noChangeArrowheads="1"/>
          </p:cNvSpPr>
          <p:nvPr/>
        </p:nvSpPr>
        <p:spPr bwMode="auto">
          <a:xfrm>
            <a:off x="7413625" y="5035550"/>
            <a:ext cx="434975" cy="225425"/>
          </a:xfrm>
          <a:prstGeom prst="rect">
            <a:avLst/>
          </a:prstGeom>
          <a:noFill/>
          <a:ln>
            <a:noFill/>
          </a:ln>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sz="800" b="1">
                <a:solidFill>
                  <a:srgbClr val="000000"/>
                </a:solidFill>
              </a:rPr>
              <a:t>14°</a:t>
            </a:r>
            <a:endParaRPr lang="it-IT" b="1">
              <a:solidFill>
                <a:srgbClr val="000000"/>
              </a:solidFill>
            </a:endParaRPr>
          </a:p>
        </p:txBody>
      </p:sp>
      <p:sp>
        <p:nvSpPr>
          <p:cNvPr id="3" name="CasellaDiTesto 2"/>
          <p:cNvSpPr txBox="1"/>
          <p:nvPr/>
        </p:nvSpPr>
        <p:spPr>
          <a:xfrm>
            <a:off x="2906745" y="1742627"/>
            <a:ext cx="3079489" cy="584776"/>
          </a:xfrm>
          <a:prstGeom prst="rect">
            <a:avLst/>
          </a:prstGeom>
          <a:noFill/>
        </p:spPr>
        <p:txBody>
          <a:bodyPr wrap="none" rtlCol="0">
            <a:spAutoFit/>
          </a:bodyPr>
          <a:lstStyle/>
          <a:p>
            <a:r>
              <a:rPr lang="it-IT" sz="3200" b="1" dirty="0" smtClean="0">
                <a:solidFill>
                  <a:schemeClr val="tx2">
                    <a:lumMod val="50000"/>
                    <a:lumOff val="50000"/>
                  </a:schemeClr>
                </a:solidFill>
                <a:latin typeface="Comic Sans MS"/>
                <a:cs typeface="Comic Sans MS"/>
              </a:rPr>
              <a:t>2° Experiment</a:t>
            </a:r>
            <a:endParaRPr lang="it-IT" sz="3200" b="1" dirty="0">
              <a:solidFill>
                <a:schemeClr val="tx2">
                  <a:lumMod val="50000"/>
                  <a:lumOff val="50000"/>
                </a:schemeClr>
              </a:solidFill>
              <a:latin typeface="Comic Sans MS"/>
              <a:cs typeface="Comic Sans MS"/>
            </a:endParaRPr>
          </a:p>
        </p:txBody>
      </p:sp>
    </p:spTree>
    <p:custDataLst>
      <p:tags r:id="rId1"/>
    </p:custDataLst>
    <p:extLst>
      <p:ext uri="{BB962C8B-B14F-4D97-AF65-F5344CB8AC3E}">
        <p14:creationId xmlns:p14="http://schemas.microsoft.com/office/powerpoint/2010/main" val="264635133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5846409" y="3878263"/>
            <a:ext cx="3066864" cy="2888314"/>
          </a:xfrm>
          <a:prstGeom prst="rect">
            <a:avLst/>
          </a:prstGeom>
          <a:solidFill>
            <a:schemeClr val="bg1"/>
          </a:solidFill>
          <a:ln>
            <a:solidFill>
              <a:srgbClr val="000000"/>
            </a:solidFill>
          </a:ln>
        </p:spPr>
      </p:pic>
      <p:sp>
        <p:nvSpPr>
          <p:cNvPr id="11" name="Text Box 12"/>
          <p:cNvSpPr txBox="1">
            <a:spLocks noChangeArrowheads="1"/>
          </p:cNvSpPr>
          <p:nvPr/>
        </p:nvSpPr>
        <p:spPr bwMode="auto">
          <a:xfrm>
            <a:off x="-68774" y="1211963"/>
            <a:ext cx="5436697" cy="544765"/>
          </a:xfrm>
          <a:prstGeom prst="rect">
            <a:avLst/>
          </a:prstGeom>
          <a:noFill/>
          <a:ln w="9525">
            <a:noFill/>
            <a:miter lim="800000"/>
            <a:headEnd/>
            <a:tailEnd/>
          </a:ln>
        </p:spPr>
        <p:txBody>
          <a:bodyPr wrap="square">
            <a:spAutoFit/>
          </a:bodyPr>
          <a:lstStyle/>
          <a:p>
            <a:pPr marL="342900" indent="-342900" eaLnBrk="0" fontAlgn="auto" hangingPunct="0">
              <a:lnSpc>
                <a:spcPct val="80000"/>
              </a:lnSpc>
              <a:spcBef>
                <a:spcPct val="50000"/>
              </a:spcBef>
              <a:spcAft>
                <a:spcPts val="0"/>
              </a:spcAft>
              <a:buClr>
                <a:srgbClr val="CC0000"/>
              </a:buClr>
              <a:buFont typeface="Wingdings" pitchFamily="2" charset="2"/>
              <a:buNone/>
              <a:defRPr/>
            </a:pPr>
            <a:r>
              <a:rPr lang="en-US" b="1" dirty="0">
                <a:solidFill>
                  <a:srgbClr val="FF0000"/>
                </a:solidFill>
                <a:latin typeface="Comic Sans MS"/>
                <a:cs typeface="Comic Sans MS"/>
                <a:sym typeface="Wingdings" pitchFamily="2" charset="2"/>
              </a:rPr>
              <a:t></a:t>
            </a:r>
            <a:r>
              <a:rPr lang="en-US" b="1" dirty="0">
                <a:latin typeface="Comic Sans MS"/>
                <a:cs typeface="Comic Sans MS"/>
                <a:sym typeface="Wingdings" pitchFamily="2" charset="2"/>
              </a:rPr>
              <a:t> </a:t>
            </a:r>
            <a:r>
              <a:rPr lang="en-US" b="1" dirty="0">
                <a:latin typeface="Comic Sans MS"/>
                <a:cs typeface="Comic Sans MS"/>
              </a:rPr>
              <a:t>After calibration, Be isotopes  were selected by using standard DE-E technique. </a:t>
            </a:r>
          </a:p>
        </p:txBody>
      </p:sp>
      <p:sp>
        <p:nvSpPr>
          <p:cNvPr id="73732" name="Text Box 13"/>
          <p:cNvSpPr txBox="1">
            <a:spLocks noChangeArrowheads="1"/>
          </p:cNvSpPr>
          <p:nvPr/>
        </p:nvSpPr>
        <p:spPr bwMode="auto">
          <a:xfrm>
            <a:off x="-68774" y="1932832"/>
            <a:ext cx="5505471" cy="1209562"/>
          </a:xfrm>
          <a:prstGeom prst="rect">
            <a:avLst/>
          </a:prstGeom>
          <a:noFill/>
          <a:ln w="9525">
            <a:noFill/>
            <a:miter lim="800000"/>
            <a:headEnd/>
            <a:tailEnd/>
          </a:ln>
        </p:spPr>
        <p:txBody>
          <a:bodyPr wrap="square">
            <a:spAutoFit/>
          </a:bodyPr>
          <a:lstStyle/>
          <a:p>
            <a:pPr marL="285750" indent="-285750" eaLnBrk="0" fontAlgn="auto" hangingPunct="0">
              <a:lnSpc>
                <a:spcPct val="80000"/>
              </a:lnSpc>
              <a:spcBef>
                <a:spcPct val="50000"/>
              </a:spcBef>
              <a:spcAft>
                <a:spcPts val="0"/>
              </a:spcAft>
              <a:buClr>
                <a:srgbClr val="CC0000"/>
              </a:buClr>
              <a:buFont typeface="Wingdings" charset="0"/>
              <a:buChar char="ü"/>
              <a:defRPr/>
            </a:pPr>
            <a:r>
              <a:rPr lang="en-US" b="1" dirty="0" smtClean="0">
                <a:solidFill>
                  <a:srgbClr val="000000"/>
                </a:solidFill>
                <a:latin typeface="Comic Sans MS"/>
                <a:cs typeface="Comic Sans MS"/>
              </a:rPr>
              <a:t>Experimental </a:t>
            </a:r>
            <a:r>
              <a:rPr lang="en-US" b="1" dirty="0">
                <a:solidFill>
                  <a:srgbClr val="000000"/>
                </a:solidFill>
                <a:latin typeface="Comic Sans MS"/>
                <a:cs typeface="Comic Sans MS"/>
              </a:rPr>
              <a:t>Q-value reaction  with the assumption of mass 1 for the 3</a:t>
            </a:r>
            <a:r>
              <a:rPr lang="en-US" b="1" baseline="30000" dirty="0">
                <a:solidFill>
                  <a:srgbClr val="000000"/>
                </a:solidFill>
                <a:latin typeface="Comic Sans MS"/>
                <a:cs typeface="Comic Sans MS"/>
              </a:rPr>
              <a:t>rd </a:t>
            </a:r>
            <a:r>
              <a:rPr lang="en-US" b="1" dirty="0">
                <a:solidFill>
                  <a:srgbClr val="000000"/>
                </a:solidFill>
                <a:latin typeface="Comic Sans MS"/>
                <a:cs typeface="Comic Sans MS"/>
              </a:rPr>
              <a:t>undetected particle: agreement  between theoretical and experimental one (</a:t>
            </a:r>
            <a:r>
              <a:rPr lang="en-US" b="1" dirty="0" smtClean="0">
                <a:solidFill>
                  <a:srgbClr val="000000"/>
                </a:solidFill>
                <a:latin typeface="Comic Sans MS"/>
                <a:cs typeface="Comic Sans MS"/>
              </a:rPr>
              <a:t>Q</a:t>
            </a:r>
            <a:r>
              <a:rPr lang="en-US" b="1" baseline="-25000" dirty="0" smtClean="0">
                <a:solidFill>
                  <a:srgbClr val="000000"/>
                </a:solidFill>
                <a:latin typeface="Comic Sans MS"/>
                <a:cs typeface="Comic Sans MS"/>
              </a:rPr>
              <a:t>THM</a:t>
            </a:r>
            <a:r>
              <a:rPr lang="en-US" b="1" dirty="0" smtClean="0">
                <a:solidFill>
                  <a:srgbClr val="000000"/>
                </a:solidFill>
                <a:latin typeface="Comic Sans MS"/>
                <a:cs typeface="Comic Sans MS"/>
              </a:rPr>
              <a:t>=</a:t>
            </a:r>
            <a:r>
              <a:rPr lang="en-US" b="1" dirty="0">
                <a:solidFill>
                  <a:srgbClr val="000000"/>
                </a:solidFill>
                <a:latin typeface="Comic Sans MS"/>
                <a:cs typeface="Comic Sans MS"/>
              </a:rPr>
              <a:t>-</a:t>
            </a:r>
            <a:r>
              <a:rPr lang="en-US" b="1" dirty="0" smtClean="0">
                <a:solidFill>
                  <a:srgbClr val="000000"/>
                </a:solidFill>
                <a:latin typeface="Comic Sans MS"/>
                <a:cs typeface="Comic Sans MS"/>
              </a:rPr>
              <a:t>1.07 MeV, Q</a:t>
            </a:r>
            <a:r>
              <a:rPr lang="en-US" b="1" baseline="-25000" dirty="0" smtClean="0">
                <a:solidFill>
                  <a:srgbClr val="000000"/>
                </a:solidFill>
                <a:latin typeface="Comic Sans MS"/>
                <a:cs typeface="Comic Sans MS"/>
              </a:rPr>
              <a:t>THEORETICAL</a:t>
            </a:r>
            <a:r>
              <a:rPr lang="en-US" b="1" dirty="0" smtClean="0">
                <a:solidFill>
                  <a:srgbClr val="000000"/>
                </a:solidFill>
                <a:latin typeface="Comic Sans MS"/>
                <a:cs typeface="Comic Sans MS"/>
              </a:rPr>
              <a:t>=-1.079 MeV)</a:t>
            </a:r>
            <a:endParaRPr lang="en-US" b="1" dirty="0">
              <a:solidFill>
                <a:srgbClr val="000000"/>
              </a:solidFill>
              <a:latin typeface="Comic Sans MS"/>
              <a:cs typeface="Comic Sans MS"/>
            </a:endParaRPr>
          </a:p>
        </p:txBody>
      </p:sp>
      <p:sp>
        <p:nvSpPr>
          <p:cNvPr id="129028" name="AutoShape 14"/>
          <p:cNvSpPr>
            <a:spLocks noChangeArrowheads="1"/>
          </p:cNvSpPr>
          <p:nvPr/>
        </p:nvSpPr>
        <p:spPr bwMode="auto">
          <a:xfrm>
            <a:off x="1847057" y="3057804"/>
            <a:ext cx="223838" cy="404812"/>
          </a:xfrm>
          <a:prstGeom prst="downArrow">
            <a:avLst>
              <a:gd name="adj1" fmla="val 50000"/>
              <a:gd name="adj2" fmla="val 45213"/>
            </a:avLst>
          </a:prstGeom>
          <a:solidFill>
            <a:srgbClr val="FF0000"/>
          </a:solidFill>
          <a:ln w="12700">
            <a:solidFill>
              <a:srgbClr val="000000"/>
            </a:solidFill>
            <a:miter lim="800000"/>
            <a:headEnd/>
            <a:tailEnd/>
          </a:ln>
        </p:spPr>
        <p:txBody>
          <a:bodyPr vert="eaVert" wrap="none" anchor="ctr"/>
          <a:lstStyle/>
          <a:p>
            <a:endParaRPr lang="it-IT">
              <a:latin typeface="Constantia" pitchFamily="18" charset="0"/>
            </a:endParaRPr>
          </a:p>
        </p:txBody>
      </p:sp>
      <p:sp>
        <p:nvSpPr>
          <p:cNvPr id="73734" name="Text Box 15"/>
          <p:cNvSpPr txBox="1">
            <a:spLocks noChangeArrowheads="1"/>
          </p:cNvSpPr>
          <p:nvPr/>
        </p:nvSpPr>
        <p:spPr bwMode="auto">
          <a:xfrm>
            <a:off x="3817390" y="3878263"/>
            <a:ext cx="1547812" cy="641350"/>
          </a:xfrm>
          <a:prstGeom prst="rect">
            <a:avLst/>
          </a:prstGeom>
          <a:noFill/>
          <a:ln w="9525">
            <a:noFill/>
            <a:miter lim="800000"/>
            <a:headEnd/>
            <a:tailEnd/>
          </a:ln>
        </p:spPr>
        <p:txBody>
          <a:bodyPr>
            <a:spAutoFit/>
          </a:bodyPr>
          <a:lstStyle/>
          <a:p>
            <a:pPr fontAlgn="auto">
              <a:spcBef>
                <a:spcPct val="50000"/>
              </a:spcBef>
              <a:spcAft>
                <a:spcPts val="0"/>
              </a:spcAft>
              <a:defRPr/>
            </a:pPr>
            <a:r>
              <a:rPr lang="it-IT" b="1" dirty="0" err="1">
                <a:solidFill>
                  <a:srgbClr val="000000"/>
                </a:solidFill>
                <a:latin typeface="+mn-lt"/>
                <a:cs typeface="+mn-cs"/>
              </a:rPr>
              <a:t>Kinematical</a:t>
            </a:r>
            <a:r>
              <a:rPr lang="it-IT" b="1" dirty="0">
                <a:solidFill>
                  <a:srgbClr val="000000"/>
                </a:solidFill>
                <a:latin typeface="+mn-lt"/>
                <a:cs typeface="+mn-cs"/>
              </a:rPr>
              <a:t> locus</a:t>
            </a:r>
          </a:p>
        </p:txBody>
      </p:sp>
      <p:sp>
        <p:nvSpPr>
          <p:cNvPr id="129030" name="AutoShape 16"/>
          <p:cNvSpPr>
            <a:spLocks noChangeArrowheads="1"/>
          </p:cNvSpPr>
          <p:nvPr/>
        </p:nvSpPr>
        <p:spPr bwMode="auto">
          <a:xfrm>
            <a:off x="4572000" y="4238625"/>
            <a:ext cx="449263" cy="900113"/>
          </a:xfrm>
          <a:prstGeom prst="curvedRightArrow">
            <a:avLst>
              <a:gd name="adj1" fmla="val 33262"/>
              <a:gd name="adj2" fmla="val 80141"/>
              <a:gd name="adj3" fmla="val 32940"/>
            </a:avLst>
          </a:prstGeom>
          <a:solidFill>
            <a:srgbClr val="FF0000"/>
          </a:solidFill>
          <a:ln w="9525">
            <a:solidFill>
              <a:schemeClr val="tx1"/>
            </a:solidFill>
            <a:miter lim="800000"/>
            <a:headEnd/>
            <a:tailEnd/>
          </a:ln>
        </p:spPr>
        <p:txBody>
          <a:bodyPr wrap="none" anchor="ctr"/>
          <a:lstStyle/>
          <a:p>
            <a:endParaRPr lang="it-IT">
              <a:latin typeface="Constantia" pitchFamily="18" charset="0"/>
            </a:endParaRPr>
          </a:p>
        </p:txBody>
      </p:sp>
      <p:sp>
        <p:nvSpPr>
          <p:cNvPr id="129031" name="AutoShape 17"/>
          <p:cNvSpPr>
            <a:spLocks noChangeArrowheads="1"/>
          </p:cNvSpPr>
          <p:nvPr/>
        </p:nvSpPr>
        <p:spPr bwMode="auto">
          <a:xfrm>
            <a:off x="4768850" y="1276844"/>
            <a:ext cx="450850" cy="179387"/>
          </a:xfrm>
          <a:prstGeom prst="rightArrow">
            <a:avLst>
              <a:gd name="adj1" fmla="val 50000"/>
              <a:gd name="adj2" fmla="val 62832"/>
            </a:avLst>
          </a:prstGeom>
          <a:solidFill>
            <a:srgbClr val="FF0000"/>
          </a:solidFill>
          <a:ln w="9525">
            <a:solidFill>
              <a:schemeClr val="tx1"/>
            </a:solidFill>
            <a:miter lim="800000"/>
            <a:headEnd/>
            <a:tailEnd/>
          </a:ln>
        </p:spPr>
        <p:txBody>
          <a:bodyPr wrap="none" anchor="ctr"/>
          <a:lstStyle/>
          <a:p>
            <a:endParaRPr lang="it-IT">
              <a:latin typeface="Constantia" pitchFamily="18" charset="0"/>
            </a:endParaRPr>
          </a:p>
        </p:txBody>
      </p:sp>
      <p:sp>
        <p:nvSpPr>
          <p:cNvPr id="73737" name="Text Box 18"/>
          <p:cNvSpPr txBox="1">
            <a:spLocks noChangeArrowheads="1"/>
          </p:cNvSpPr>
          <p:nvPr/>
        </p:nvSpPr>
        <p:spPr bwMode="auto">
          <a:xfrm>
            <a:off x="88248" y="136525"/>
            <a:ext cx="8534400" cy="523875"/>
          </a:xfrm>
          <a:prstGeom prst="rect">
            <a:avLst/>
          </a:prstGeom>
          <a:noFill/>
          <a:ln w="9525">
            <a:noFill/>
            <a:miter lim="800000"/>
            <a:headEnd/>
            <a:tailEnd/>
          </a:ln>
        </p:spPr>
        <p:txBody>
          <a:bodyPr>
            <a:spAutoFit/>
          </a:bodyPr>
          <a:lstStyle/>
          <a:p>
            <a:pPr fontAlgn="auto">
              <a:spcBef>
                <a:spcPct val="50000"/>
              </a:spcBef>
              <a:spcAft>
                <a:spcPts val="0"/>
              </a:spcAft>
              <a:defRPr/>
            </a:pPr>
            <a:r>
              <a:rPr lang="it-IT" sz="2800" b="1" dirty="0" err="1">
                <a:solidFill>
                  <a:srgbClr val="FF0000"/>
                </a:solidFill>
                <a:effectLst>
                  <a:outerShdw blurRad="38100" dist="38100" dir="2700000" algn="tl">
                    <a:srgbClr val="000000">
                      <a:alpha val="43137"/>
                    </a:srgbClr>
                  </a:outerShdw>
                </a:effectLst>
                <a:latin typeface="Comic Sans MS" pitchFamily="66" charset="0"/>
                <a:cs typeface="+mn-cs"/>
              </a:rPr>
              <a:t>Three-body</a:t>
            </a:r>
            <a:r>
              <a:rPr lang="it-IT" sz="2800" b="1" dirty="0">
                <a:solidFill>
                  <a:srgbClr val="FF0000"/>
                </a:solidFill>
                <a:effectLst>
                  <a:outerShdw blurRad="38100" dist="38100" dir="2700000" algn="tl">
                    <a:srgbClr val="000000">
                      <a:alpha val="43137"/>
                    </a:srgbClr>
                  </a:outerShdw>
                </a:effectLst>
                <a:latin typeface="Comic Sans MS" pitchFamily="66" charset="0"/>
                <a:cs typeface="+mn-cs"/>
              </a:rPr>
              <a:t> </a:t>
            </a:r>
            <a:r>
              <a:rPr lang="it-IT" sz="2800" b="1" baseline="30000" dirty="0">
                <a:solidFill>
                  <a:srgbClr val="FF0000"/>
                </a:solidFill>
                <a:effectLst>
                  <a:outerShdw blurRad="38100" dist="38100" dir="2700000" algn="tl">
                    <a:srgbClr val="000000">
                      <a:alpha val="43137"/>
                    </a:srgbClr>
                  </a:outerShdw>
                </a:effectLst>
                <a:latin typeface="Comic Sans MS" pitchFamily="66" charset="0"/>
                <a:cs typeface="+mn-cs"/>
              </a:rPr>
              <a:t>2</a:t>
            </a:r>
            <a:r>
              <a:rPr lang="it-IT" sz="2800" b="1" dirty="0">
                <a:solidFill>
                  <a:srgbClr val="FF0000"/>
                </a:solidFill>
                <a:effectLst>
                  <a:outerShdw blurRad="38100" dist="38100" dir="2700000" algn="tl">
                    <a:srgbClr val="000000">
                      <a:alpha val="43137"/>
                    </a:srgbClr>
                  </a:outerShdw>
                </a:effectLst>
                <a:latin typeface="Comic Sans MS" pitchFamily="66" charset="0"/>
                <a:cs typeface="+mn-cs"/>
              </a:rPr>
              <a:t>H(</a:t>
            </a:r>
            <a:r>
              <a:rPr lang="it-IT" sz="2800" b="1" baseline="30000" dirty="0">
                <a:solidFill>
                  <a:srgbClr val="FF0000"/>
                </a:solidFill>
                <a:effectLst>
                  <a:outerShdw blurRad="38100" dist="38100" dir="2700000" algn="tl">
                    <a:srgbClr val="000000">
                      <a:alpha val="43137"/>
                    </a:srgbClr>
                  </a:outerShdw>
                </a:effectLst>
                <a:latin typeface="Comic Sans MS" pitchFamily="66" charset="0"/>
                <a:cs typeface="+mn-cs"/>
              </a:rPr>
              <a:t>10</a:t>
            </a:r>
            <a:r>
              <a:rPr lang="it-IT" sz="2800" b="1" dirty="0">
                <a:solidFill>
                  <a:srgbClr val="FF0000"/>
                </a:solidFill>
                <a:effectLst>
                  <a:outerShdw blurRad="38100" dist="38100" dir="2700000" algn="tl">
                    <a:srgbClr val="000000">
                      <a:alpha val="43137"/>
                    </a:srgbClr>
                  </a:outerShdw>
                </a:effectLst>
                <a:latin typeface="Comic Sans MS" pitchFamily="66" charset="0"/>
                <a:cs typeface="+mn-cs"/>
              </a:rPr>
              <a:t>B,</a:t>
            </a:r>
            <a:r>
              <a:rPr lang="el-GR" sz="2800" b="1" dirty="0">
                <a:solidFill>
                  <a:srgbClr val="FF0000"/>
                </a:solidFill>
                <a:effectLst>
                  <a:outerShdw blurRad="38100" dist="38100" dir="2700000" algn="tl">
                    <a:srgbClr val="000000">
                      <a:alpha val="43137"/>
                    </a:srgbClr>
                  </a:outerShdw>
                </a:effectLst>
                <a:latin typeface="Comic Sans MS" pitchFamily="66" charset="0"/>
                <a:cs typeface="+mn-cs"/>
              </a:rPr>
              <a:t>α</a:t>
            </a:r>
            <a:r>
              <a:rPr lang="it-IT" sz="2800" b="1" baseline="30000" dirty="0">
                <a:solidFill>
                  <a:srgbClr val="FF0000"/>
                </a:solidFill>
                <a:effectLst>
                  <a:outerShdw blurRad="38100" dist="38100" dir="2700000" algn="tl">
                    <a:srgbClr val="000000">
                      <a:alpha val="43137"/>
                    </a:srgbClr>
                  </a:outerShdw>
                </a:effectLst>
                <a:latin typeface="Comic Sans MS" pitchFamily="66" charset="0"/>
                <a:cs typeface="+mn-cs"/>
              </a:rPr>
              <a:t>7</a:t>
            </a:r>
            <a:r>
              <a:rPr lang="it-IT" sz="2800" b="1" dirty="0">
                <a:solidFill>
                  <a:srgbClr val="FF0000"/>
                </a:solidFill>
                <a:effectLst>
                  <a:outerShdw blurRad="38100" dist="38100" dir="2700000" algn="tl">
                    <a:srgbClr val="000000">
                      <a:alpha val="43137"/>
                    </a:srgbClr>
                  </a:outerShdw>
                </a:effectLst>
                <a:latin typeface="Comic Sans MS" pitchFamily="66" charset="0"/>
                <a:cs typeface="+mn-cs"/>
              </a:rPr>
              <a:t>Be)n </a:t>
            </a:r>
            <a:r>
              <a:rPr lang="it-IT" sz="2800" b="1" dirty="0" err="1">
                <a:solidFill>
                  <a:srgbClr val="FF0000"/>
                </a:solidFill>
                <a:effectLst>
                  <a:outerShdw blurRad="38100" dist="38100" dir="2700000" algn="tl">
                    <a:srgbClr val="000000">
                      <a:alpha val="43137"/>
                    </a:srgbClr>
                  </a:outerShdw>
                </a:effectLst>
                <a:latin typeface="Comic Sans MS" pitchFamily="66" charset="0"/>
                <a:cs typeface="+mn-cs"/>
              </a:rPr>
              <a:t>channel</a:t>
            </a:r>
            <a:r>
              <a:rPr lang="it-IT" sz="2800" b="1" dirty="0">
                <a:solidFill>
                  <a:srgbClr val="FF0000"/>
                </a:solidFill>
                <a:effectLst>
                  <a:outerShdw blurRad="38100" dist="38100" dir="2700000" algn="tl">
                    <a:srgbClr val="000000">
                      <a:alpha val="43137"/>
                    </a:srgbClr>
                  </a:outerShdw>
                </a:effectLst>
                <a:latin typeface="Comic Sans MS" pitchFamily="66" charset="0"/>
                <a:cs typeface="+mn-cs"/>
              </a:rPr>
              <a:t> </a:t>
            </a:r>
            <a:r>
              <a:rPr lang="it-IT" sz="2800" b="1" dirty="0" err="1">
                <a:solidFill>
                  <a:srgbClr val="FF0000"/>
                </a:solidFill>
                <a:effectLst>
                  <a:outerShdw blurRad="38100" dist="38100" dir="2700000" algn="tl">
                    <a:srgbClr val="000000">
                      <a:alpha val="43137"/>
                    </a:srgbClr>
                  </a:outerShdw>
                </a:effectLst>
                <a:latin typeface="Comic Sans MS" pitchFamily="66" charset="0"/>
                <a:cs typeface="+mn-cs"/>
              </a:rPr>
              <a:t>identification</a:t>
            </a:r>
            <a:endParaRPr lang="it-IT" sz="2800" b="1" dirty="0">
              <a:solidFill>
                <a:srgbClr val="FF0000"/>
              </a:solidFill>
              <a:effectLst>
                <a:outerShdw blurRad="38100" dist="38100" dir="2700000" algn="tl">
                  <a:srgbClr val="000000">
                    <a:alpha val="43137"/>
                  </a:srgbClr>
                </a:outerShdw>
              </a:effectLst>
              <a:latin typeface="Comic Sans MS" pitchFamily="66" charset="0"/>
              <a:cs typeface="+mn-cs"/>
            </a:endParaRPr>
          </a:p>
        </p:txBody>
      </p:sp>
      <p:grpSp>
        <p:nvGrpSpPr>
          <p:cNvPr id="129034" name="Gruppo 53"/>
          <p:cNvGrpSpPr>
            <a:grpSpLocks/>
          </p:cNvGrpSpPr>
          <p:nvPr/>
        </p:nvGrpSpPr>
        <p:grpSpPr bwMode="auto">
          <a:xfrm>
            <a:off x="7433598" y="3967685"/>
            <a:ext cx="1377898" cy="653132"/>
            <a:chOff x="6867525" y="3940178"/>
            <a:chExt cx="1520899" cy="594446"/>
          </a:xfrm>
        </p:grpSpPr>
        <p:sp>
          <p:nvSpPr>
            <p:cNvPr id="129049" name="Text Box 50"/>
            <p:cNvSpPr txBox="1">
              <a:spLocks noChangeArrowheads="1"/>
            </p:cNvSpPr>
            <p:nvPr/>
          </p:nvSpPr>
          <p:spPr bwMode="auto">
            <a:xfrm>
              <a:off x="6867525" y="3940178"/>
              <a:ext cx="1520899" cy="307777"/>
            </a:xfrm>
            <a:prstGeom prst="rect">
              <a:avLst/>
            </a:prstGeom>
            <a:solidFill>
              <a:schemeClr val="bg1"/>
            </a:solidFill>
            <a:ln w="19050" cmpd="sng">
              <a:solidFill>
                <a:srgbClr val="FFFFFF"/>
              </a:solidFill>
              <a:miter lim="800000"/>
              <a:headEnd/>
              <a:tailEnd/>
            </a:ln>
          </p:spPr>
          <p:txBody>
            <a:bodyPr>
              <a:spAutoFit/>
            </a:bodyPr>
            <a:lstStyle/>
            <a:p>
              <a:pPr>
                <a:spcBef>
                  <a:spcPct val="50000"/>
                </a:spcBef>
              </a:pPr>
              <a:r>
                <a:rPr lang="en-US" sz="1400" baseline="30000" dirty="0">
                  <a:solidFill>
                    <a:srgbClr val="002060"/>
                  </a:solidFill>
                  <a:latin typeface="Comic Sans MS" pitchFamily="66" charset="0"/>
                </a:rPr>
                <a:t>2</a:t>
              </a:r>
              <a:r>
                <a:rPr lang="en-US" sz="1400" dirty="0">
                  <a:solidFill>
                    <a:srgbClr val="002060"/>
                  </a:solidFill>
                  <a:latin typeface="Comic Sans MS" pitchFamily="66" charset="0"/>
                </a:rPr>
                <a:t>H(</a:t>
              </a:r>
              <a:r>
                <a:rPr lang="en-US" sz="1400" baseline="30000" dirty="0">
                  <a:solidFill>
                    <a:srgbClr val="002060"/>
                  </a:solidFill>
                  <a:latin typeface="Comic Sans MS" pitchFamily="66" charset="0"/>
                </a:rPr>
                <a:t>10</a:t>
              </a:r>
              <a:r>
                <a:rPr lang="en-US" sz="1400" dirty="0">
                  <a:solidFill>
                    <a:srgbClr val="002060"/>
                  </a:solidFill>
                  <a:latin typeface="Comic Sans MS" pitchFamily="66" charset="0"/>
                </a:rPr>
                <a:t>B,</a:t>
              </a:r>
              <a:r>
                <a:rPr lang="el-GR" sz="1400" dirty="0">
                  <a:solidFill>
                    <a:srgbClr val="002060"/>
                  </a:solidFill>
                  <a:latin typeface="Comic Sans MS" pitchFamily="66" charset="0"/>
                </a:rPr>
                <a:t>α</a:t>
              </a:r>
              <a:r>
                <a:rPr lang="it-IT" sz="1400" baseline="30000" dirty="0">
                  <a:solidFill>
                    <a:srgbClr val="002060"/>
                  </a:solidFill>
                  <a:latin typeface="Comic Sans MS" pitchFamily="66" charset="0"/>
                </a:rPr>
                <a:t>7</a:t>
              </a:r>
              <a:r>
                <a:rPr lang="it-IT" sz="1400" dirty="0">
                  <a:solidFill>
                    <a:srgbClr val="002060"/>
                  </a:solidFill>
                  <a:latin typeface="Comic Sans MS" pitchFamily="66" charset="0"/>
                </a:rPr>
                <a:t>Be)</a:t>
              </a:r>
              <a:r>
                <a:rPr lang="it-IT" sz="1400" dirty="0" err="1">
                  <a:solidFill>
                    <a:srgbClr val="002060"/>
                  </a:solidFill>
                  <a:latin typeface="Comic Sans MS" pitchFamily="66" charset="0"/>
                </a:rPr>
                <a:t>n</a:t>
              </a:r>
              <a:endParaRPr lang="el-GR" sz="1400" dirty="0">
                <a:solidFill>
                  <a:srgbClr val="002060"/>
                </a:solidFill>
                <a:latin typeface="Comic Sans MS" pitchFamily="66" charset="0"/>
              </a:endParaRPr>
            </a:p>
          </p:txBody>
        </p:sp>
        <p:sp>
          <p:nvSpPr>
            <p:cNvPr id="129050" name="Text Box 51"/>
            <p:cNvSpPr txBox="1">
              <a:spLocks noChangeArrowheads="1"/>
            </p:cNvSpPr>
            <p:nvPr/>
          </p:nvSpPr>
          <p:spPr bwMode="auto">
            <a:xfrm>
              <a:off x="7046913" y="4254502"/>
              <a:ext cx="1341511" cy="280122"/>
            </a:xfrm>
            <a:prstGeom prst="rect">
              <a:avLst/>
            </a:prstGeom>
            <a:solidFill>
              <a:schemeClr val="bg1"/>
            </a:solidFill>
            <a:ln w="19050" cmpd="sng">
              <a:solidFill>
                <a:srgbClr val="FFFFFF"/>
              </a:solidFill>
              <a:miter lim="800000"/>
              <a:headEnd/>
              <a:tailEnd/>
            </a:ln>
          </p:spPr>
          <p:txBody>
            <a:bodyPr>
              <a:spAutoFit/>
            </a:bodyPr>
            <a:lstStyle/>
            <a:p>
              <a:pPr>
                <a:spcBef>
                  <a:spcPct val="50000"/>
                </a:spcBef>
              </a:pPr>
              <a:r>
                <a:rPr lang="en-US" sz="1400" dirty="0" smtClean="0">
                  <a:solidFill>
                    <a:srgbClr val="002060"/>
                  </a:solidFill>
                  <a:latin typeface="Comic Sans MS" pitchFamily="66" charset="0"/>
                </a:rPr>
                <a:t>@ 7 </a:t>
              </a:r>
              <a:r>
                <a:rPr lang="en-US" sz="1400" dirty="0">
                  <a:solidFill>
                    <a:srgbClr val="002060"/>
                  </a:solidFill>
                  <a:latin typeface="Comic Sans MS" pitchFamily="66" charset="0"/>
                </a:rPr>
                <a:t>MeV</a:t>
              </a:r>
            </a:p>
          </p:txBody>
        </p:sp>
      </p:grpSp>
      <p:pic>
        <p:nvPicPr>
          <p:cNvPr id="6" name="Immagine 5"/>
          <p:cNvPicPr>
            <a:picLocks noChangeAspect="1"/>
          </p:cNvPicPr>
          <p:nvPr/>
        </p:nvPicPr>
        <p:blipFill>
          <a:blip r:embed="rId3"/>
          <a:stretch>
            <a:fillRect/>
          </a:stretch>
        </p:blipFill>
        <p:spPr>
          <a:xfrm>
            <a:off x="5769399" y="724129"/>
            <a:ext cx="3042097" cy="2785534"/>
          </a:xfrm>
          <a:prstGeom prst="rect">
            <a:avLst/>
          </a:prstGeom>
          <a:solidFill>
            <a:srgbClr val="FFFFFF"/>
          </a:solidFill>
          <a:ln>
            <a:solidFill>
              <a:schemeClr val="tx1"/>
            </a:solidFill>
          </a:ln>
        </p:spPr>
      </p:pic>
      <p:pic>
        <p:nvPicPr>
          <p:cNvPr id="8" name="Immagine 7"/>
          <p:cNvPicPr>
            <a:picLocks noChangeAspect="1"/>
          </p:cNvPicPr>
          <p:nvPr/>
        </p:nvPicPr>
        <p:blipFill>
          <a:blip r:embed="rId4"/>
          <a:stretch>
            <a:fillRect/>
          </a:stretch>
        </p:blipFill>
        <p:spPr>
          <a:xfrm>
            <a:off x="479214" y="3509663"/>
            <a:ext cx="3338175" cy="3258150"/>
          </a:xfrm>
          <a:prstGeom prst="rect">
            <a:avLst/>
          </a:prstGeom>
          <a:solidFill>
            <a:srgbClr val="FFFFFF"/>
          </a:solidFill>
          <a:ln>
            <a:solidFill>
              <a:srgbClr val="000000"/>
            </a:solidFill>
          </a:ln>
        </p:spPr>
      </p:pic>
    </p:spTree>
    <p:extLst>
      <p:ext uri="{BB962C8B-B14F-4D97-AF65-F5344CB8AC3E}">
        <p14:creationId xmlns:p14="http://schemas.microsoft.com/office/powerpoint/2010/main" val="371952266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Immagine 23"/>
          <p:cNvPicPr>
            <a:picLocks noChangeAspect="1"/>
          </p:cNvPicPr>
          <p:nvPr/>
        </p:nvPicPr>
        <p:blipFill>
          <a:blip r:embed="rId2"/>
          <a:stretch>
            <a:fillRect/>
          </a:stretch>
        </p:blipFill>
        <p:spPr>
          <a:xfrm>
            <a:off x="322211" y="4089399"/>
            <a:ext cx="2504265" cy="2698323"/>
          </a:xfrm>
          <a:prstGeom prst="rect">
            <a:avLst/>
          </a:prstGeom>
          <a:solidFill>
            <a:srgbClr val="FFFFFF"/>
          </a:solidFill>
          <a:ln>
            <a:solidFill>
              <a:schemeClr val="tx1"/>
            </a:solidFill>
          </a:ln>
        </p:spPr>
      </p:pic>
      <p:pic>
        <p:nvPicPr>
          <p:cNvPr id="23" name="Immagine 22"/>
          <p:cNvPicPr>
            <a:picLocks noChangeAspect="1"/>
          </p:cNvPicPr>
          <p:nvPr/>
        </p:nvPicPr>
        <p:blipFill>
          <a:blip r:embed="rId3"/>
          <a:stretch>
            <a:fillRect/>
          </a:stretch>
        </p:blipFill>
        <p:spPr>
          <a:xfrm>
            <a:off x="6337519" y="4089400"/>
            <a:ext cx="2767241" cy="2679237"/>
          </a:xfrm>
          <a:prstGeom prst="rect">
            <a:avLst/>
          </a:prstGeom>
          <a:solidFill>
            <a:schemeClr val="bg1"/>
          </a:solidFill>
          <a:ln>
            <a:solidFill>
              <a:schemeClr val="tx1"/>
            </a:solidFill>
          </a:ln>
        </p:spPr>
      </p:pic>
      <p:sp>
        <p:nvSpPr>
          <p:cNvPr id="49154" name="Rectangle 2"/>
          <p:cNvSpPr>
            <a:spLocks noGrp="1" noChangeArrowheads="1"/>
          </p:cNvSpPr>
          <p:nvPr>
            <p:ph type="title"/>
          </p:nvPr>
        </p:nvSpPr>
        <p:spPr>
          <a:xfrm>
            <a:off x="2195513" y="0"/>
            <a:ext cx="4657725" cy="1036638"/>
          </a:xfrm>
        </p:spPr>
        <p:txBody>
          <a:bodyPr/>
          <a:lstStyle/>
          <a:p>
            <a:pPr eaLnBrk="1" hangingPunct="1">
              <a:defRPr/>
            </a:pPr>
            <a:r>
              <a:rPr lang="it-IT" sz="3600" b="1" dirty="0" err="1" smtClean="0">
                <a:solidFill>
                  <a:srgbClr val="FF0000"/>
                </a:solidFill>
                <a:effectLst>
                  <a:outerShdw blurRad="38100" dist="38100" dir="2700000" algn="tl">
                    <a:srgbClr val="000000"/>
                  </a:outerShdw>
                </a:effectLst>
                <a:latin typeface="Comic Sans MS" charset="0"/>
              </a:rPr>
              <a:t>Reaction</a:t>
            </a:r>
            <a:r>
              <a:rPr lang="it-IT" sz="3600" b="1" dirty="0" smtClean="0">
                <a:solidFill>
                  <a:srgbClr val="FF0000"/>
                </a:solidFill>
                <a:effectLst>
                  <a:outerShdw blurRad="38100" dist="38100" dir="2700000" algn="tl">
                    <a:srgbClr val="000000"/>
                  </a:outerShdw>
                </a:effectLst>
                <a:latin typeface="Comic Sans MS" charset="0"/>
              </a:rPr>
              <a:t> </a:t>
            </a:r>
            <a:r>
              <a:rPr lang="it-IT" sz="3600" b="1" dirty="0" err="1" smtClean="0">
                <a:solidFill>
                  <a:srgbClr val="FF0000"/>
                </a:solidFill>
                <a:effectLst>
                  <a:outerShdw blurRad="38100" dist="38100" dir="2700000" algn="tl">
                    <a:srgbClr val="000000"/>
                  </a:outerShdw>
                </a:effectLst>
                <a:latin typeface="Comic Sans MS" charset="0"/>
              </a:rPr>
              <a:t>Mechanism</a:t>
            </a:r>
            <a:endParaRPr lang="it-IT" sz="3600" b="1" dirty="0" smtClean="0">
              <a:solidFill>
                <a:srgbClr val="FF0000"/>
              </a:solidFill>
              <a:effectLst>
                <a:outerShdw blurRad="38100" dist="38100" dir="2700000" algn="tl">
                  <a:srgbClr val="000000"/>
                </a:outerShdw>
              </a:effectLst>
              <a:latin typeface="Comic Sans MS" charset="0"/>
            </a:endParaRPr>
          </a:p>
        </p:txBody>
      </p:sp>
      <p:pic>
        <p:nvPicPr>
          <p:cNvPr id="49155" name="Picture 3"/>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395288" y="908050"/>
            <a:ext cx="2590800" cy="151288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1741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9113" y="1700213"/>
            <a:ext cx="2592387"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3850" y="2492375"/>
            <a:ext cx="2519363"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7"/>
          <p:cNvSpPr>
            <a:spLocks noChangeArrowheads="1"/>
          </p:cNvSpPr>
          <p:nvPr/>
        </p:nvSpPr>
        <p:spPr bwMode="auto">
          <a:xfrm>
            <a:off x="2916238" y="3357563"/>
            <a:ext cx="3671887"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it-IT" b="1" dirty="0" err="1">
                <a:latin typeface="Comic Sans MS" charset="0"/>
                <a:cs typeface="Arial" charset="0"/>
              </a:rPr>
              <a:t>Study</a:t>
            </a:r>
            <a:r>
              <a:rPr lang="it-IT" b="1" dirty="0">
                <a:latin typeface="Comic Sans MS" charset="0"/>
                <a:cs typeface="Arial" charset="0"/>
              </a:rPr>
              <a:t> </a:t>
            </a:r>
            <a:r>
              <a:rPr lang="it-IT" b="1" dirty="0" smtClean="0">
                <a:latin typeface="Comic Sans MS" charset="0"/>
                <a:cs typeface="Arial" charset="0"/>
              </a:rPr>
              <a:t>of relative </a:t>
            </a:r>
            <a:r>
              <a:rPr lang="it-IT" b="1" dirty="0" err="1" smtClean="0">
                <a:latin typeface="Comic Sans MS" charset="0"/>
                <a:cs typeface="Arial" charset="0"/>
              </a:rPr>
              <a:t>energies</a:t>
            </a:r>
            <a:r>
              <a:rPr lang="it-IT" dirty="0" smtClean="0">
                <a:latin typeface="Garamond" charset="0"/>
                <a:cs typeface="Arial" charset="0"/>
              </a:rPr>
              <a:t> </a:t>
            </a:r>
          </a:p>
          <a:p>
            <a:pPr eaLnBrk="1" hangingPunct="1">
              <a:defRPr/>
            </a:pPr>
            <a:r>
              <a:rPr lang="it-IT" sz="2400" b="1" dirty="0" smtClean="0">
                <a:latin typeface="Comic Sans MS" charset="0"/>
                <a:cs typeface="Arial" charset="0"/>
              </a:rPr>
              <a:t>E</a:t>
            </a:r>
            <a:r>
              <a:rPr lang="el-GR" sz="2400" b="1" baseline="-25000" dirty="0" smtClean="0">
                <a:latin typeface="Comic Sans MS" charset="0"/>
                <a:cs typeface="Arial" charset="0"/>
              </a:rPr>
              <a:t>α</a:t>
            </a:r>
            <a:r>
              <a:rPr lang="it-IT" sz="2400" b="1" baseline="-25000" dirty="0" err="1" smtClean="0">
                <a:latin typeface="Comic Sans MS" charset="0"/>
                <a:cs typeface="Arial" charset="0"/>
              </a:rPr>
              <a:t>n</a:t>
            </a:r>
            <a:r>
              <a:rPr lang="it-IT" sz="2400" b="1" dirty="0" smtClean="0">
                <a:latin typeface="Comic Sans MS" charset="0"/>
                <a:cs typeface="Arial" charset="0"/>
              </a:rPr>
              <a:t> vs E</a:t>
            </a:r>
            <a:r>
              <a:rPr lang="el-GR" sz="2400" b="1" baseline="-25000" dirty="0" smtClean="0">
                <a:latin typeface="Comic Sans MS" charset="0"/>
                <a:cs typeface="Arial" charset="0"/>
              </a:rPr>
              <a:t>α</a:t>
            </a:r>
            <a:r>
              <a:rPr lang="it-IT" sz="2400" b="1" baseline="-25000" dirty="0" smtClean="0">
                <a:latin typeface="Comic Sans MS" charset="0"/>
                <a:cs typeface="Arial" charset="0"/>
              </a:rPr>
              <a:t>Be</a:t>
            </a:r>
            <a:r>
              <a:rPr lang="it-IT" sz="2400" b="1" dirty="0" smtClean="0">
                <a:latin typeface="Comic Sans MS" charset="0"/>
                <a:cs typeface="Arial" charset="0"/>
              </a:rPr>
              <a:t>, </a:t>
            </a:r>
            <a:r>
              <a:rPr lang="it-IT" sz="2400" b="1" dirty="0" err="1" smtClean="0">
                <a:latin typeface="Comic Sans MS" charset="0"/>
                <a:cs typeface="Arial" charset="0"/>
              </a:rPr>
              <a:t>E</a:t>
            </a:r>
            <a:r>
              <a:rPr lang="it-IT" sz="2400" b="1" baseline="-25000" dirty="0" err="1" smtClean="0">
                <a:latin typeface="Comic Sans MS" charset="0"/>
                <a:cs typeface="Arial" charset="0"/>
              </a:rPr>
              <a:t>Ben</a:t>
            </a:r>
            <a:r>
              <a:rPr lang="it-IT" sz="2400" b="1" baseline="-25000" dirty="0" smtClean="0">
                <a:latin typeface="Comic Sans MS" charset="0"/>
                <a:cs typeface="Arial" charset="0"/>
              </a:rPr>
              <a:t> </a:t>
            </a:r>
            <a:r>
              <a:rPr lang="it-IT" sz="2400" b="1" dirty="0" smtClean="0">
                <a:latin typeface="Comic Sans MS" charset="0"/>
                <a:cs typeface="Arial" charset="0"/>
              </a:rPr>
              <a:t>vs</a:t>
            </a:r>
            <a:r>
              <a:rPr lang="it-IT" b="1" dirty="0" smtClean="0">
                <a:latin typeface="Comic Sans MS" charset="0"/>
                <a:cs typeface="Arial" charset="0"/>
              </a:rPr>
              <a:t> </a:t>
            </a:r>
            <a:r>
              <a:rPr lang="it-IT" sz="2400" b="1" dirty="0" smtClean="0">
                <a:latin typeface="Comic Sans MS" charset="0"/>
                <a:cs typeface="Arial" charset="0"/>
              </a:rPr>
              <a:t>E</a:t>
            </a:r>
            <a:r>
              <a:rPr lang="el-GR" sz="2400" b="1" baseline="-25000" dirty="0" smtClean="0">
                <a:latin typeface="Comic Sans MS" charset="0"/>
                <a:cs typeface="Arial" charset="0"/>
              </a:rPr>
              <a:t>α</a:t>
            </a:r>
            <a:r>
              <a:rPr lang="it-IT" sz="2400" b="1" baseline="-25000" dirty="0" smtClean="0">
                <a:latin typeface="Comic Sans MS" charset="0"/>
                <a:cs typeface="Arial" charset="0"/>
              </a:rPr>
              <a:t>Be</a:t>
            </a:r>
            <a:endParaRPr lang="el-GR" sz="2400" b="1" baseline="-25000" dirty="0">
              <a:latin typeface="Comic Sans MS" charset="0"/>
              <a:cs typeface="Arial" charset="0"/>
            </a:endParaRPr>
          </a:p>
        </p:txBody>
      </p:sp>
      <p:sp>
        <p:nvSpPr>
          <p:cNvPr id="49162" name="Line 10"/>
          <p:cNvSpPr>
            <a:spLocks noChangeShapeType="1"/>
          </p:cNvSpPr>
          <p:nvPr/>
        </p:nvSpPr>
        <p:spPr bwMode="auto">
          <a:xfrm>
            <a:off x="5508625" y="4076700"/>
            <a:ext cx="1152525" cy="1152525"/>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49172" name="Oval 20"/>
          <p:cNvSpPr>
            <a:spLocks noChangeArrowheads="1"/>
          </p:cNvSpPr>
          <p:nvPr/>
        </p:nvSpPr>
        <p:spPr bwMode="auto">
          <a:xfrm rot="16200000">
            <a:off x="6747279" y="4978992"/>
            <a:ext cx="1403350" cy="287337"/>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49176" name="Line 24"/>
          <p:cNvSpPr>
            <a:spLocks noChangeShapeType="1"/>
          </p:cNvSpPr>
          <p:nvPr/>
        </p:nvSpPr>
        <p:spPr bwMode="auto">
          <a:xfrm flipH="1">
            <a:off x="6049169" y="5516563"/>
            <a:ext cx="1223962" cy="72072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49173" name="Oval 21"/>
          <p:cNvSpPr>
            <a:spLocks noChangeArrowheads="1"/>
          </p:cNvSpPr>
          <p:nvPr/>
        </p:nvSpPr>
        <p:spPr bwMode="auto">
          <a:xfrm rot="16200000">
            <a:off x="431800" y="5049838"/>
            <a:ext cx="1655763" cy="287337"/>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49185" name="Text Box 33"/>
          <p:cNvSpPr txBox="1">
            <a:spLocks noChangeArrowheads="1"/>
          </p:cNvSpPr>
          <p:nvPr/>
        </p:nvSpPr>
        <p:spPr bwMode="auto">
          <a:xfrm>
            <a:off x="5940425" y="1773238"/>
            <a:ext cx="2952750" cy="167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it-IT" b="1" dirty="0" err="1">
                <a:latin typeface="Comic Sans MS" charset="0"/>
                <a:cs typeface="Arial" charset="0"/>
              </a:rPr>
              <a:t>Sequential</a:t>
            </a:r>
            <a:r>
              <a:rPr lang="it-IT" b="1" dirty="0">
                <a:latin typeface="Comic Sans MS" charset="0"/>
                <a:cs typeface="Arial" charset="0"/>
              </a:rPr>
              <a:t> </a:t>
            </a:r>
            <a:r>
              <a:rPr lang="it-IT" b="1" dirty="0" err="1">
                <a:latin typeface="Comic Sans MS" charset="0"/>
                <a:cs typeface="Arial" charset="0"/>
              </a:rPr>
              <a:t>mechanisms</a:t>
            </a:r>
            <a:r>
              <a:rPr lang="it-IT" b="1" dirty="0">
                <a:latin typeface="Comic Sans MS" charset="0"/>
                <a:cs typeface="Arial" charset="0"/>
              </a:rPr>
              <a:t> </a:t>
            </a:r>
            <a:r>
              <a:rPr lang="it-IT" b="1" dirty="0" err="1">
                <a:latin typeface="Comic Sans MS" charset="0"/>
                <a:cs typeface="Arial" charset="0"/>
              </a:rPr>
              <a:t>coming</a:t>
            </a:r>
            <a:r>
              <a:rPr lang="it-IT" b="1" dirty="0">
                <a:latin typeface="Comic Sans MS" charset="0"/>
                <a:cs typeface="Arial" charset="0"/>
              </a:rPr>
              <a:t> from </a:t>
            </a:r>
            <a:r>
              <a:rPr lang="it-IT" b="1" dirty="0" err="1">
                <a:latin typeface="Comic Sans MS" charset="0"/>
                <a:cs typeface="Arial" charset="0"/>
              </a:rPr>
              <a:t>excited</a:t>
            </a:r>
            <a:r>
              <a:rPr lang="it-IT" b="1" dirty="0">
                <a:latin typeface="Comic Sans MS" charset="0"/>
                <a:cs typeface="Arial" charset="0"/>
              </a:rPr>
              <a:t> </a:t>
            </a:r>
            <a:r>
              <a:rPr lang="it-IT" b="1" dirty="0" err="1">
                <a:latin typeface="Comic Sans MS" charset="0"/>
                <a:cs typeface="Arial" charset="0"/>
              </a:rPr>
              <a:t>states</a:t>
            </a:r>
            <a:r>
              <a:rPr lang="it-IT" b="1" dirty="0">
                <a:latin typeface="Comic Sans MS" charset="0"/>
                <a:cs typeface="Arial" charset="0"/>
              </a:rPr>
              <a:t> of </a:t>
            </a:r>
          </a:p>
          <a:p>
            <a:pPr eaLnBrk="1" hangingPunct="1">
              <a:defRPr/>
            </a:pPr>
            <a:r>
              <a:rPr lang="it-IT" b="1" baseline="30000" dirty="0">
                <a:latin typeface="Comic Sans MS" charset="0"/>
                <a:cs typeface="Arial" charset="0"/>
              </a:rPr>
              <a:t>	</a:t>
            </a:r>
            <a:r>
              <a:rPr lang="it-IT" sz="2000" b="1" baseline="30000" dirty="0">
                <a:latin typeface="Comic Sans MS" charset="0"/>
                <a:cs typeface="Arial" charset="0"/>
              </a:rPr>
              <a:t>11</a:t>
            </a:r>
            <a:r>
              <a:rPr lang="it-IT" sz="2000" b="1" dirty="0">
                <a:latin typeface="Comic Sans MS" charset="0"/>
                <a:cs typeface="Arial" charset="0"/>
              </a:rPr>
              <a:t>C, </a:t>
            </a:r>
            <a:r>
              <a:rPr lang="it-IT" sz="2000" b="1" baseline="30000" dirty="0">
                <a:latin typeface="Comic Sans MS" charset="0"/>
                <a:cs typeface="Arial" charset="0"/>
              </a:rPr>
              <a:t>5</a:t>
            </a:r>
            <a:r>
              <a:rPr lang="it-IT" sz="2000" b="1" dirty="0">
                <a:latin typeface="Comic Sans MS" charset="0"/>
                <a:cs typeface="Arial" charset="0"/>
              </a:rPr>
              <a:t>He, </a:t>
            </a:r>
            <a:r>
              <a:rPr lang="it-IT" sz="2000" b="1" baseline="30000" dirty="0">
                <a:latin typeface="Comic Sans MS" charset="0"/>
                <a:cs typeface="Arial" charset="0"/>
              </a:rPr>
              <a:t>8</a:t>
            </a:r>
            <a:r>
              <a:rPr lang="it-IT" sz="2000" b="1" dirty="0">
                <a:latin typeface="Comic Sans MS" charset="0"/>
                <a:cs typeface="Arial" charset="0"/>
              </a:rPr>
              <a:t>Be</a:t>
            </a:r>
          </a:p>
          <a:p>
            <a:pPr eaLnBrk="1" hangingPunct="1">
              <a:spcBef>
                <a:spcPct val="50000"/>
              </a:spcBef>
              <a:defRPr/>
            </a:pPr>
            <a:endParaRPr lang="en-US" sz="2000" b="1" dirty="0">
              <a:latin typeface="Baskerville Old Face" charset="0"/>
              <a:cs typeface="Arial" charset="0"/>
            </a:endParaRPr>
          </a:p>
        </p:txBody>
      </p:sp>
      <p:sp>
        <p:nvSpPr>
          <p:cNvPr id="49186" name="Line 34"/>
          <p:cNvSpPr>
            <a:spLocks noChangeShapeType="1"/>
          </p:cNvSpPr>
          <p:nvPr/>
        </p:nvSpPr>
        <p:spPr bwMode="auto">
          <a:xfrm>
            <a:off x="1403350" y="5300663"/>
            <a:ext cx="1584325" cy="936625"/>
          </a:xfrm>
          <a:prstGeom prst="line">
            <a:avLst/>
          </a:prstGeom>
          <a:noFill/>
          <a:ln w="222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49163" name="Line 11"/>
          <p:cNvSpPr>
            <a:spLocks noChangeShapeType="1"/>
          </p:cNvSpPr>
          <p:nvPr/>
        </p:nvSpPr>
        <p:spPr bwMode="auto">
          <a:xfrm flipH="1">
            <a:off x="2627313" y="4076700"/>
            <a:ext cx="1296987" cy="1296988"/>
          </a:xfrm>
          <a:prstGeom prst="line">
            <a:avLst/>
          </a:prstGeom>
          <a:noFill/>
          <a:ln w="317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25" name="CasellaDiTesto 24"/>
          <p:cNvSpPr txBox="1"/>
          <p:nvPr/>
        </p:nvSpPr>
        <p:spPr>
          <a:xfrm>
            <a:off x="3454730" y="4995486"/>
            <a:ext cx="1777183" cy="1477328"/>
          </a:xfrm>
          <a:prstGeom prst="rect">
            <a:avLst/>
          </a:prstGeom>
          <a:solidFill>
            <a:srgbClr val="FFFFFF"/>
          </a:solidFill>
        </p:spPr>
        <p:txBody>
          <a:bodyPr wrap="square" rtlCol="0">
            <a:spAutoFit/>
          </a:bodyPr>
          <a:lstStyle/>
          <a:p>
            <a:r>
              <a:rPr lang="it-IT" b="1" baseline="30000" dirty="0" smtClean="0">
                <a:latin typeface="Times New Roman"/>
                <a:cs typeface="Times New Roman"/>
              </a:rPr>
              <a:t>11</a:t>
            </a:r>
            <a:r>
              <a:rPr lang="it-IT" b="1" dirty="0" smtClean="0">
                <a:latin typeface="Times New Roman"/>
                <a:cs typeface="Times New Roman"/>
              </a:rPr>
              <a:t>C levels@</a:t>
            </a:r>
          </a:p>
          <a:p>
            <a:r>
              <a:rPr lang="it-IT" b="1" dirty="0" smtClean="0">
                <a:latin typeface="Times New Roman"/>
                <a:cs typeface="Times New Roman"/>
              </a:rPr>
              <a:t>1</a:t>
            </a:r>
            <a:r>
              <a:rPr lang="it-IT" b="1" dirty="0" smtClean="0">
                <a:latin typeface="Times New Roman"/>
                <a:cs typeface="Times New Roman"/>
                <a:sym typeface="Wingdings"/>
              </a:rPr>
              <a:t>8.104 </a:t>
            </a:r>
            <a:r>
              <a:rPr lang="it-IT" b="1" dirty="0" err="1" smtClean="0">
                <a:latin typeface="Times New Roman"/>
                <a:cs typeface="Times New Roman"/>
                <a:sym typeface="Wingdings"/>
              </a:rPr>
              <a:t>MeV</a:t>
            </a:r>
            <a:endParaRPr lang="it-IT" b="1" dirty="0" smtClean="0">
              <a:latin typeface="Times New Roman"/>
              <a:cs typeface="Times New Roman"/>
              <a:sym typeface="Wingdings"/>
            </a:endParaRPr>
          </a:p>
          <a:p>
            <a:r>
              <a:rPr lang="it-IT" b="1" dirty="0" smtClean="0">
                <a:latin typeface="Times New Roman"/>
                <a:cs typeface="Times New Roman"/>
                <a:sym typeface="Wingdings"/>
              </a:rPr>
              <a:t>28.42 </a:t>
            </a:r>
            <a:r>
              <a:rPr lang="it-IT" b="1" dirty="0" err="1" smtClean="0">
                <a:latin typeface="Times New Roman"/>
                <a:cs typeface="Times New Roman"/>
                <a:sym typeface="Wingdings"/>
              </a:rPr>
              <a:t>MeV</a:t>
            </a:r>
            <a:endParaRPr lang="it-IT" b="1" dirty="0" smtClean="0">
              <a:latin typeface="Times New Roman"/>
              <a:cs typeface="Times New Roman"/>
              <a:sym typeface="Wingdings"/>
            </a:endParaRPr>
          </a:p>
          <a:p>
            <a:r>
              <a:rPr lang="it-IT" b="1" dirty="0" smtClean="0">
                <a:latin typeface="Times New Roman"/>
                <a:cs typeface="Times New Roman"/>
                <a:sym typeface="Wingdings"/>
              </a:rPr>
              <a:t>38.654 </a:t>
            </a:r>
            <a:r>
              <a:rPr lang="it-IT" b="1" dirty="0" err="1" smtClean="0">
                <a:latin typeface="Times New Roman"/>
                <a:cs typeface="Times New Roman"/>
                <a:sym typeface="Wingdings"/>
              </a:rPr>
              <a:t>MeV</a:t>
            </a:r>
            <a:endParaRPr lang="it-IT" b="1" dirty="0" smtClean="0">
              <a:latin typeface="Times New Roman"/>
              <a:cs typeface="Times New Roman"/>
              <a:sym typeface="Wingdings"/>
            </a:endParaRPr>
          </a:p>
          <a:p>
            <a:r>
              <a:rPr lang="it-IT" b="1" dirty="0" smtClean="0">
                <a:latin typeface="Times New Roman"/>
                <a:cs typeface="Times New Roman"/>
                <a:sym typeface="Wingdings"/>
              </a:rPr>
              <a:t>48.699 </a:t>
            </a:r>
            <a:r>
              <a:rPr lang="it-IT" b="1" dirty="0" err="1" smtClean="0">
                <a:latin typeface="Times New Roman"/>
                <a:cs typeface="Times New Roman"/>
                <a:sym typeface="Wingdings"/>
              </a:rPr>
              <a:t>MeV</a:t>
            </a:r>
            <a:endParaRPr lang="it-IT" b="1" dirty="0">
              <a:latin typeface="Times New Roman"/>
              <a:cs typeface="Times New Roman"/>
            </a:endParaRPr>
          </a:p>
        </p:txBody>
      </p:sp>
      <p:sp>
        <p:nvSpPr>
          <p:cNvPr id="2" name="Ovale 1"/>
          <p:cNvSpPr/>
          <p:nvPr/>
        </p:nvSpPr>
        <p:spPr>
          <a:xfrm>
            <a:off x="3238500" y="5516564"/>
            <a:ext cx="2270125" cy="972126"/>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3381886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4"/>
          <a:stretch>
            <a:fillRect/>
          </a:stretch>
        </p:blipFill>
        <p:spPr>
          <a:xfrm>
            <a:off x="228769" y="1620154"/>
            <a:ext cx="2859336" cy="3082555"/>
          </a:xfrm>
          <a:prstGeom prst="rect">
            <a:avLst/>
          </a:prstGeom>
          <a:solidFill>
            <a:srgbClr val="FFFFFF"/>
          </a:solidFill>
          <a:ln>
            <a:solidFill>
              <a:srgbClr val="000000"/>
            </a:solidFill>
          </a:ln>
        </p:spPr>
      </p:pic>
      <p:sp>
        <p:nvSpPr>
          <p:cNvPr id="53252" name="Rectangle 4"/>
          <p:cNvSpPr>
            <a:spLocks noChangeArrowheads="1"/>
          </p:cNvSpPr>
          <p:nvPr/>
        </p:nvSpPr>
        <p:spPr bwMode="auto">
          <a:xfrm>
            <a:off x="2163763" y="1066799"/>
            <a:ext cx="4916487" cy="400110"/>
          </a:xfrm>
          <a:prstGeom prst="rect">
            <a:avLst/>
          </a:prstGeom>
          <a:noFill/>
          <a:ln w="9525">
            <a:noFill/>
            <a:miter lim="800000"/>
            <a:headEnd/>
            <a:tailEnd/>
          </a:ln>
          <a:effectLst/>
        </p:spPr>
        <p:txBody>
          <a:bodyPr wrap="square">
            <a:spAutoFit/>
          </a:bodyPr>
          <a:lstStyle/>
          <a:p>
            <a:pPr eaLnBrk="0" fontAlgn="auto" hangingPunct="0">
              <a:spcBef>
                <a:spcPct val="50000"/>
              </a:spcBef>
              <a:spcAft>
                <a:spcPts val="0"/>
              </a:spcAft>
              <a:buClr>
                <a:srgbClr val="FF3300"/>
              </a:buClr>
              <a:buFont typeface="Wingdings" pitchFamily="2" charset="2"/>
              <a:buNone/>
              <a:defRPr/>
            </a:pPr>
            <a:r>
              <a:rPr lang="it-IT" sz="2000" b="1" dirty="0" err="1">
                <a:latin typeface="Comic Sans MS" pitchFamily="66" charset="0"/>
                <a:cs typeface="+mn-cs"/>
              </a:rPr>
              <a:t>Presence</a:t>
            </a:r>
            <a:r>
              <a:rPr lang="it-IT" sz="2000" b="1" dirty="0">
                <a:latin typeface="Comic Sans MS" pitchFamily="66" charset="0"/>
                <a:cs typeface="+mn-cs"/>
              </a:rPr>
              <a:t> of  </a:t>
            </a:r>
            <a:r>
              <a:rPr lang="it-IT" sz="2000" b="1" dirty="0" smtClean="0">
                <a:latin typeface="Comic Sans MS" pitchFamily="66" charset="0"/>
                <a:cs typeface="+mn-cs"/>
              </a:rPr>
              <a:t>Quasi-Free </a:t>
            </a:r>
            <a:r>
              <a:rPr lang="it-IT" sz="2000" b="1" dirty="0" err="1">
                <a:latin typeface="Comic Sans MS" pitchFamily="66" charset="0"/>
                <a:cs typeface="+mn-cs"/>
              </a:rPr>
              <a:t>mechanism</a:t>
            </a:r>
            <a:endParaRPr lang="it-IT" sz="2000" b="1" dirty="0">
              <a:latin typeface="Comic Sans MS" pitchFamily="66" charset="0"/>
              <a:cs typeface="+mn-cs"/>
            </a:endParaRPr>
          </a:p>
        </p:txBody>
      </p:sp>
      <p:sp>
        <p:nvSpPr>
          <p:cNvPr id="27654" name="AutoShape 6"/>
          <p:cNvSpPr>
            <a:spLocks noChangeArrowheads="1"/>
          </p:cNvSpPr>
          <p:nvPr/>
        </p:nvSpPr>
        <p:spPr bwMode="auto">
          <a:xfrm>
            <a:off x="3779224" y="2033473"/>
            <a:ext cx="431800" cy="431800"/>
          </a:xfrm>
          <a:prstGeom prst="downArrow">
            <a:avLst>
              <a:gd name="adj1" fmla="val 50000"/>
              <a:gd name="adj2" fmla="val 25000"/>
            </a:avLst>
          </a:prstGeom>
          <a:solidFill>
            <a:srgbClr val="FF0000"/>
          </a:solidFill>
          <a:ln w="19050" algn="ctr">
            <a:solidFill>
              <a:schemeClr val="tx1"/>
            </a:solidFill>
            <a:miter lim="800000"/>
            <a:headEnd/>
            <a:tailEnd/>
          </a:ln>
        </p:spPr>
        <p:txBody>
          <a:bodyPr anchor="ctr">
            <a:spAutoFit/>
          </a:bodyPr>
          <a:lstStyle/>
          <a:p>
            <a:endParaRPr lang="it-IT">
              <a:latin typeface="Constantia" pitchFamily="18" charset="0"/>
            </a:endParaRPr>
          </a:p>
        </p:txBody>
      </p:sp>
      <p:sp>
        <p:nvSpPr>
          <p:cNvPr id="53255" name="Rectangle 7"/>
          <p:cNvSpPr>
            <a:spLocks noChangeArrowheads="1"/>
          </p:cNvSpPr>
          <p:nvPr/>
        </p:nvSpPr>
        <p:spPr bwMode="auto">
          <a:xfrm>
            <a:off x="3135275" y="2465273"/>
            <a:ext cx="1752724" cy="1938992"/>
          </a:xfrm>
          <a:prstGeom prst="rect">
            <a:avLst/>
          </a:prstGeom>
          <a:noFill/>
          <a:ln w="9525">
            <a:noFill/>
            <a:miter lim="800000"/>
            <a:headEnd/>
            <a:tailEnd/>
          </a:ln>
          <a:effectLst/>
        </p:spPr>
        <p:txBody>
          <a:bodyPr wrap="square">
            <a:spAutoFit/>
          </a:bodyPr>
          <a:lstStyle/>
          <a:p>
            <a:pPr eaLnBrk="0" fontAlgn="auto" hangingPunct="0">
              <a:spcBef>
                <a:spcPct val="50000"/>
              </a:spcBef>
              <a:spcAft>
                <a:spcPts val="0"/>
              </a:spcAft>
              <a:buClr>
                <a:srgbClr val="FF3300"/>
              </a:buClr>
              <a:defRPr/>
            </a:pPr>
            <a:r>
              <a:rPr lang="it-IT" b="1" dirty="0" err="1">
                <a:solidFill>
                  <a:srgbClr val="000000"/>
                </a:solidFill>
                <a:latin typeface="Comic Sans MS" pitchFamily="66" charset="0"/>
                <a:cs typeface="+mn-cs"/>
              </a:rPr>
              <a:t>experimental</a:t>
            </a:r>
            <a:r>
              <a:rPr lang="it-IT" b="1" dirty="0">
                <a:solidFill>
                  <a:srgbClr val="000000"/>
                </a:solidFill>
                <a:latin typeface="Comic Sans MS" pitchFamily="66" charset="0"/>
                <a:cs typeface="+mn-cs"/>
              </a:rPr>
              <a:t> </a:t>
            </a:r>
            <a:r>
              <a:rPr lang="it-IT" b="1" dirty="0" err="1">
                <a:solidFill>
                  <a:srgbClr val="000000"/>
                </a:solidFill>
                <a:latin typeface="Comic Sans MS" pitchFamily="66" charset="0"/>
                <a:cs typeface="+mn-cs"/>
              </a:rPr>
              <a:t>neutron</a:t>
            </a:r>
            <a:r>
              <a:rPr lang="it-IT" b="1" dirty="0">
                <a:solidFill>
                  <a:srgbClr val="000000"/>
                </a:solidFill>
                <a:latin typeface="Comic Sans MS" pitchFamily="66" charset="0"/>
                <a:cs typeface="+mn-cs"/>
              </a:rPr>
              <a:t> </a:t>
            </a:r>
            <a:r>
              <a:rPr lang="it-IT" b="1" dirty="0" err="1">
                <a:solidFill>
                  <a:srgbClr val="000000"/>
                </a:solidFill>
                <a:latin typeface="Comic Sans MS" pitchFamily="66" charset="0"/>
                <a:cs typeface="+mn-cs"/>
              </a:rPr>
              <a:t>momentum</a:t>
            </a:r>
            <a:r>
              <a:rPr lang="it-IT" b="1" dirty="0">
                <a:solidFill>
                  <a:srgbClr val="000000"/>
                </a:solidFill>
                <a:latin typeface="Comic Sans MS" pitchFamily="66" charset="0"/>
                <a:cs typeface="+mn-cs"/>
              </a:rPr>
              <a:t> </a:t>
            </a:r>
            <a:r>
              <a:rPr lang="it-IT" b="1" dirty="0" err="1">
                <a:solidFill>
                  <a:srgbClr val="000000"/>
                </a:solidFill>
                <a:latin typeface="Comic Sans MS" pitchFamily="66" charset="0"/>
                <a:cs typeface="+mn-cs"/>
              </a:rPr>
              <a:t>distribution</a:t>
            </a:r>
            <a:r>
              <a:rPr lang="it-IT" b="1" dirty="0">
                <a:solidFill>
                  <a:srgbClr val="000000"/>
                </a:solidFill>
                <a:latin typeface="Comic Sans MS" pitchFamily="66" charset="0"/>
                <a:cs typeface="+mn-cs"/>
              </a:rPr>
              <a:t>.</a:t>
            </a:r>
            <a:r>
              <a:rPr lang="it-IT" b="1" dirty="0">
                <a:solidFill>
                  <a:srgbClr val="000000"/>
                </a:solidFill>
                <a:latin typeface="Garamond" pitchFamily="18" charset="0"/>
                <a:cs typeface="+mn-cs"/>
              </a:rPr>
              <a:t>  </a:t>
            </a:r>
          </a:p>
          <a:p>
            <a:pPr eaLnBrk="0" fontAlgn="auto" hangingPunct="0">
              <a:spcBef>
                <a:spcPct val="50000"/>
              </a:spcBef>
              <a:spcAft>
                <a:spcPts val="0"/>
              </a:spcAft>
              <a:buClr>
                <a:srgbClr val="FF3300"/>
              </a:buClr>
              <a:buFont typeface="Wingdings" pitchFamily="2" charset="2"/>
              <a:buChar char="ü"/>
              <a:defRPr/>
            </a:pPr>
            <a:endParaRPr lang="it-IT" sz="1600" b="1" dirty="0">
              <a:solidFill>
                <a:srgbClr val="000000"/>
              </a:solidFill>
              <a:latin typeface="Comic Sans MS" pitchFamily="66" charset="0"/>
              <a:cs typeface="+mn-cs"/>
            </a:endParaRPr>
          </a:p>
          <a:p>
            <a:pPr eaLnBrk="0" fontAlgn="auto" hangingPunct="0">
              <a:spcBef>
                <a:spcPct val="50000"/>
              </a:spcBef>
              <a:spcAft>
                <a:spcPts val="0"/>
              </a:spcAft>
              <a:buClr>
                <a:srgbClr val="FF3300"/>
              </a:buClr>
              <a:buFont typeface="Wingdings" pitchFamily="2" charset="2"/>
              <a:buNone/>
              <a:defRPr/>
            </a:pPr>
            <a:endParaRPr lang="it-IT" sz="1600" b="1" dirty="0">
              <a:solidFill>
                <a:srgbClr val="000000"/>
              </a:solidFill>
              <a:latin typeface="Comic Sans MS" pitchFamily="66" charset="0"/>
              <a:cs typeface="+mn-cs"/>
            </a:endParaRPr>
          </a:p>
        </p:txBody>
      </p:sp>
      <p:sp>
        <p:nvSpPr>
          <p:cNvPr id="53256" name="Rectangle 8"/>
          <p:cNvSpPr>
            <a:spLocks noChangeArrowheads="1"/>
          </p:cNvSpPr>
          <p:nvPr/>
        </p:nvSpPr>
        <p:spPr bwMode="auto">
          <a:xfrm>
            <a:off x="4267201" y="5036065"/>
            <a:ext cx="4787900" cy="1200329"/>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buClr>
                <a:srgbClr val="FF3300"/>
              </a:buClr>
              <a:buFont typeface="Wingdings" pitchFamily="2" charset="2"/>
              <a:buChar char="ü"/>
              <a:defRPr/>
            </a:pPr>
            <a:r>
              <a:rPr lang="it-IT" b="1" dirty="0" err="1">
                <a:solidFill>
                  <a:srgbClr val="000000"/>
                </a:solidFill>
                <a:latin typeface="Comic Sans MS"/>
                <a:cs typeface="Comic Sans MS"/>
              </a:rPr>
              <a:t>Comparison</a:t>
            </a:r>
            <a:r>
              <a:rPr lang="it-IT" b="1" dirty="0">
                <a:solidFill>
                  <a:srgbClr val="000000"/>
                </a:solidFill>
                <a:latin typeface="Comic Sans MS"/>
                <a:cs typeface="Comic Sans MS"/>
              </a:rPr>
              <a:t> </a:t>
            </a:r>
            <a:r>
              <a:rPr lang="it-IT" b="1" dirty="0" err="1">
                <a:solidFill>
                  <a:srgbClr val="000000"/>
                </a:solidFill>
                <a:latin typeface="Comic Sans MS"/>
                <a:cs typeface="Comic Sans MS"/>
              </a:rPr>
              <a:t>between</a:t>
            </a:r>
            <a:r>
              <a:rPr lang="it-IT" b="1" dirty="0">
                <a:solidFill>
                  <a:srgbClr val="000000"/>
                </a:solidFill>
                <a:latin typeface="Comic Sans MS"/>
                <a:cs typeface="Comic Sans MS"/>
              </a:rPr>
              <a:t> the </a:t>
            </a:r>
            <a:r>
              <a:rPr lang="it-IT" b="1" dirty="0" err="1">
                <a:solidFill>
                  <a:srgbClr val="000000"/>
                </a:solidFill>
                <a:latin typeface="Comic Sans MS"/>
                <a:cs typeface="Comic Sans MS"/>
              </a:rPr>
              <a:t>experimental</a:t>
            </a:r>
            <a:r>
              <a:rPr lang="it-IT" b="1" dirty="0">
                <a:solidFill>
                  <a:srgbClr val="000000"/>
                </a:solidFill>
                <a:latin typeface="Comic Sans MS"/>
                <a:cs typeface="Comic Sans MS"/>
              </a:rPr>
              <a:t> data (</a:t>
            </a:r>
            <a:r>
              <a:rPr lang="it-IT" b="1" dirty="0" err="1">
                <a:solidFill>
                  <a:srgbClr val="000000"/>
                </a:solidFill>
                <a:latin typeface="Comic Sans MS"/>
                <a:cs typeface="Comic Sans MS"/>
              </a:rPr>
              <a:t>black</a:t>
            </a:r>
            <a:r>
              <a:rPr lang="it-IT" b="1" dirty="0">
                <a:solidFill>
                  <a:srgbClr val="000000"/>
                </a:solidFill>
                <a:latin typeface="Comic Sans MS"/>
                <a:cs typeface="Comic Sans MS"/>
              </a:rPr>
              <a:t> </a:t>
            </a:r>
            <a:r>
              <a:rPr lang="it-IT" b="1" dirty="0" err="1">
                <a:solidFill>
                  <a:srgbClr val="000000"/>
                </a:solidFill>
                <a:latin typeface="Comic Sans MS"/>
                <a:cs typeface="Comic Sans MS"/>
              </a:rPr>
              <a:t>points</a:t>
            </a:r>
            <a:r>
              <a:rPr lang="it-IT" b="1" dirty="0">
                <a:solidFill>
                  <a:srgbClr val="000000"/>
                </a:solidFill>
                <a:latin typeface="Comic Sans MS"/>
                <a:cs typeface="Comic Sans MS"/>
              </a:rPr>
              <a:t>) and </a:t>
            </a:r>
            <a:r>
              <a:rPr lang="it-IT" b="1" dirty="0" smtClean="0">
                <a:solidFill>
                  <a:srgbClr val="000000"/>
                </a:solidFill>
                <a:latin typeface="Comic Sans MS"/>
                <a:cs typeface="Comic Sans MS"/>
              </a:rPr>
              <a:t>the </a:t>
            </a:r>
            <a:r>
              <a:rPr lang="it-IT" b="1" dirty="0" err="1" smtClean="0">
                <a:solidFill>
                  <a:srgbClr val="000000"/>
                </a:solidFill>
                <a:latin typeface="Comic Sans MS"/>
                <a:cs typeface="Comic Sans MS"/>
              </a:rPr>
              <a:t>theoretical</a:t>
            </a:r>
            <a:r>
              <a:rPr lang="it-IT" b="1" dirty="0" smtClean="0">
                <a:solidFill>
                  <a:srgbClr val="000000"/>
                </a:solidFill>
                <a:latin typeface="Comic Sans MS"/>
                <a:cs typeface="Comic Sans MS"/>
              </a:rPr>
              <a:t>  </a:t>
            </a:r>
            <a:r>
              <a:rPr lang="it-IT" b="1" dirty="0" err="1">
                <a:solidFill>
                  <a:srgbClr val="000000"/>
                </a:solidFill>
                <a:latin typeface="Comic Sans MS"/>
                <a:cs typeface="Comic Sans MS"/>
              </a:rPr>
              <a:t>Hulthén</a:t>
            </a:r>
            <a:r>
              <a:rPr lang="it-IT" b="1" dirty="0">
                <a:solidFill>
                  <a:srgbClr val="000000"/>
                </a:solidFill>
                <a:latin typeface="Comic Sans MS"/>
                <a:cs typeface="Comic Sans MS"/>
              </a:rPr>
              <a:t> </a:t>
            </a:r>
            <a:r>
              <a:rPr lang="it-IT" b="1" dirty="0" err="1">
                <a:solidFill>
                  <a:srgbClr val="000000"/>
                </a:solidFill>
                <a:latin typeface="Comic Sans MS"/>
                <a:cs typeface="Comic Sans MS"/>
              </a:rPr>
              <a:t>wave</a:t>
            </a:r>
            <a:r>
              <a:rPr lang="it-IT" b="1" dirty="0">
                <a:solidFill>
                  <a:srgbClr val="000000"/>
                </a:solidFill>
                <a:latin typeface="Comic Sans MS"/>
                <a:cs typeface="Comic Sans MS"/>
              </a:rPr>
              <a:t> </a:t>
            </a:r>
            <a:r>
              <a:rPr lang="it-IT" b="1" dirty="0" err="1">
                <a:solidFill>
                  <a:srgbClr val="000000"/>
                </a:solidFill>
                <a:latin typeface="Comic Sans MS"/>
                <a:cs typeface="Comic Sans MS"/>
              </a:rPr>
              <a:t>function</a:t>
            </a:r>
            <a:r>
              <a:rPr lang="it-IT" b="1" dirty="0">
                <a:solidFill>
                  <a:srgbClr val="000000"/>
                </a:solidFill>
                <a:latin typeface="Comic Sans MS"/>
                <a:cs typeface="Comic Sans MS"/>
              </a:rPr>
              <a:t> </a:t>
            </a:r>
            <a:r>
              <a:rPr lang="it-IT" b="1" dirty="0" smtClean="0">
                <a:solidFill>
                  <a:srgbClr val="000000"/>
                </a:solidFill>
                <a:latin typeface="Comic Sans MS"/>
                <a:cs typeface="Comic Sans MS"/>
              </a:rPr>
              <a:t>(</a:t>
            </a:r>
            <a:r>
              <a:rPr lang="it-IT" b="1" dirty="0" err="1" smtClean="0">
                <a:solidFill>
                  <a:srgbClr val="000000"/>
                </a:solidFill>
                <a:latin typeface="Comic Sans MS"/>
                <a:cs typeface="Comic Sans MS"/>
              </a:rPr>
              <a:t>black</a:t>
            </a:r>
            <a:r>
              <a:rPr lang="it-IT" b="1" dirty="0" smtClean="0">
                <a:solidFill>
                  <a:srgbClr val="000000"/>
                </a:solidFill>
                <a:latin typeface="Comic Sans MS"/>
                <a:cs typeface="Comic Sans MS"/>
              </a:rPr>
              <a:t> line) and a DWBA </a:t>
            </a:r>
            <a:r>
              <a:rPr lang="it-IT" b="1" dirty="0" err="1" smtClean="0">
                <a:solidFill>
                  <a:srgbClr val="000000"/>
                </a:solidFill>
                <a:latin typeface="Comic Sans MS"/>
                <a:cs typeface="Comic Sans MS"/>
              </a:rPr>
              <a:t>calculation</a:t>
            </a:r>
            <a:r>
              <a:rPr lang="it-IT" b="1" dirty="0" smtClean="0">
                <a:solidFill>
                  <a:srgbClr val="000000"/>
                </a:solidFill>
                <a:latin typeface="Comic Sans MS"/>
                <a:cs typeface="Comic Sans MS"/>
              </a:rPr>
              <a:t> (</a:t>
            </a:r>
            <a:r>
              <a:rPr lang="it-IT" b="1" dirty="0" err="1" smtClean="0">
                <a:solidFill>
                  <a:srgbClr val="000000"/>
                </a:solidFill>
                <a:latin typeface="Comic Sans MS"/>
                <a:cs typeface="Comic Sans MS"/>
              </a:rPr>
              <a:t>red</a:t>
            </a:r>
            <a:r>
              <a:rPr lang="it-IT" b="1" dirty="0" smtClean="0">
                <a:solidFill>
                  <a:srgbClr val="000000"/>
                </a:solidFill>
                <a:latin typeface="Comic Sans MS"/>
                <a:cs typeface="Comic Sans MS"/>
              </a:rPr>
              <a:t> </a:t>
            </a:r>
            <a:r>
              <a:rPr lang="it-IT" b="1" dirty="0" err="1" smtClean="0">
                <a:solidFill>
                  <a:srgbClr val="000000"/>
                </a:solidFill>
                <a:latin typeface="Comic Sans MS"/>
                <a:cs typeface="Comic Sans MS"/>
              </a:rPr>
              <a:t>dashed</a:t>
            </a:r>
            <a:r>
              <a:rPr lang="it-IT" b="1" dirty="0" smtClean="0">
                <a:solidFill>
                  <a:srgbClr val="000000"/>
                </a:solidFill>
                <a:latin typeface="Comic Sans MS"/>
                <a:cs typeface="Comic Sans MS"/>
              </a:rPr>
              <a:t> line)</a:t>
            </a:r>
            <a:endParaRPr lang="it-IT" b="1" dirty="0">
              <a:solidFill>
                <a:srgbClr val="000000"/>
              </a:solidFill>
              <a:latin typeface="Comic Sans MS"/>
              <a:cs typeface="Comic Sans MS"/>
            </a:endParaRPr>
          </a:p>
        </p:txBody>
      </p:sp>
      <p:sp>
        <p:nvSpPr>
          <p:cNvPr id="27658" name="Text Box 38"/>
          <p:cNvSpPr txBox="1">
            <a:spLocks noChangeArrowheads="1"/>
          </p:cNvSpPr>
          <p:nvPr/>
        </p:nvSpPr>
        <p:spPr bwMode="auto">
          <a:xfrm>
            <a:off x="1116013" y="4724400"/>
            <a:ext cx="936625" cy="366713"/>
          </a:xfrm>
          <a:prstGeom prst="rect">
            <a:avLst/>
          </a:prstGeom>
          <a:noFill/>
          <a:ln w="9525">
            <a:noFill/>
            <a:miter lim="800000"/>
            <a:headEnd/>
            <a:tailEnd/>
          </a:ln>
        </p:spPr>
        <p:txBody>
          <a:bodyPr>
            <a:spAutoFit/>
          </a:bodyPr>
          <a:lstStyle/>
          <a:p>
            <a:pPr>
              <a:spcBef>
                <a:spcPct val="50000"/>
              </a:spcBef>
            </a:pPr>
            <a:endParaRPr lang="it-IT">
              <a:latin typeface="Garamond" pitchFamily="18" charset="0"/>
            </a:endParaRPr>
          </a:p>
        </p:txBody>
      </p:sp>
      <p:sp>
        <p:nvSpPr>
          <p:cNvPr id="53295" name="Rectangle 47"/>
          <p:cNvSpPr>
            <a:spLocks noChangeArrowheads="1"/>
          </p:cNvSpPr>
          <p:nvPr/>
        </p:nvSpPr>
        <p:spPr bwMode="auto">
          <a:xfrm>
            <a:off x="0" y="0"/>
            <a:ext cx="9571789" cy="892552"/>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sz="2800" b="1" dirty="0">
                <a:solidFill>
                  <a:srgbClr val="FF0000"/>
                </a:solidFill>
                <a:latin typeface="Comic Sans MS" pitchFamily="66" charset="0"/>
                <a:cs typeface="+mn-cs"/>
              </a:rPr>
              <a:t> </a:t>
            </a:r>
            <a:r>
              <a:rPr lang="it-IT" sz="2400" b="1" dirty="0" err="1">
                <a:solidFill>
                  <a:srgbClr val="FF0000"/>
                </a:solidFill>
                <a:latin typeface="Comic Sans MS" pitchFamily="66" charset="0"/>
                <a:cs typeface="+mn-cs"/>
              </a:rPr>
              <a:t>Selection</a:t>
            </a:r>
            <a:r>
              <a:rPr lang="it-IT" sz="2400" b="1" dirty="0">
                <a:solidFill>
                  <a:srgbClr val="FF0000"/>
                </a:solidFill>
                <a:latin typeface="Comic Sans MS" pitchFamily="66" charset="0"/>
                <a:cs typeface="+mn-cs"/>
              </a:rPr>
              <a:t> of the QF-</a:t>
            </a:r>
            <a:r>
              <a:rPr lang="it-IT" sz="2400" b="1" dirty="0" err="1" smtClean="0">
                <a:solidFill>
                  <a:srgbClr val="FF0000"/>
                </a:solidFill>
                <a:latin typeface="Comic Sans MS" pitchFamily="66" charset="0"/>
                <a:cs typeface="+mn-cs"/>
              </a:rPr>
              <a:t>mechanism</a:t>
            </a:r>
            <a:r>
              <a:rPr lang="it-IT" sz="2400" b="1" dirty="0" smtClean="0">
                <a:solidFill>
                  <a:schemeClr val="accent6">
                    <a:lumMod val="40000"/>
                    <a:lumOff val="60000"/>
                  </a:schemeClr>
                </a:solidFill>
                <a:latin typeface="Comic Sans MS" pitchFamily="66" charset="0"/>
                <a:cs typeface="+mn-cs"/>
              </a:rPr>
              <a:t>: </a:t>
            </a:r>
            <a:r>
              <a:rPr lang="en-US" sz="2400" b="1" dirty="0">
                <a:solidFill>
                  <a:schemeClr val="accent4"/>
                </a:solidFill>
                <a:latin typeface="Comic Sans MS" pitchFamily="66" charset="0"/>
                <a:cs typeface="+mn-cs"/>
              </a:rPr>
              <a:t>Experimental Momentum Distribution</a:t>
            </a:r>
            <a:endParaRPr lang="it-IT" sz="2400" b="1" dirty="0">
              <a:solidFill>
                <a:schemeClr val="accent4"/>
              </a:solidFill>
              <a:latin typeface="Comic Sans MS" pitchFamily="66" charset="0"/>
              <a:cs typeface="+mn-cs"/>
            </a:endParaRPr>
          </a:p>
        </p:txBody>
      </p:sp>
      <p:grpSp>
        <p:nvGrpSpPr>
          <p:cNvPr id="44" name="Gruppo 43"/>
          <p:cNvGrpSpPr>
            <a:grpSpLocks/>
          </p:cNvGrpSpPr>
          <p:nvPr/>
        </p:nvGrpSpPr>
        <p:grpSpPr bwMode="auto">
          <a:xfrm>
            <a:off x="1781973" y="5443231"/>
            <a:ext cx="2405045" cy="1827659"/>
            <a:chOff x="395536" y="5373216"/>
            <a:chExt cx="2736304" cy="2116597"/>
          </a:xfrm>
        </p:grpSpPr>
        <p:sp>
          <p:nvSpPr>
            <p:cNvPr id="43" name="Rettangolo 42"/>
            <p:cNvSpPr/>
            <p:nvPr/>
          </p:nvSpPr>
          <p:spPr>
            <a:xfrm>
              <a:off x="395536" y="5373216"/>
              <a:ext cx="2736304" cy="1439499"/>
            </a:xfrm>
            <a:prstGeom prst="rect">
              <a:avLst/>
            </a:prstGeom>
            <a:solidFill>
              <a:schemeClr val="bg1"/>
            </a:solidFill>
            <a:ln>
              <a:solidFill>
                <a:srgbClr val="0D0D0D"/>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aphicFrame>
          <p:nvGraphicFramePr>
            <p:cNvPr id="27651" name="Object 2"/>
            <p:cNvGraphicFramePr>
              <a:graphicFrameLocks noChangeAspect="1"/>
            </p:cNvGraphicFramePr>
            <p:nvPr>
              <p:extLst>
                <p:ext uri="{D42A27DB-BD31-4B8C-83A1-F6EECF244321}">
                  <p14:modId xmlns:p14="http://schemas.microsoft.com/office/powerpoint/2010/main" val="3186677745"/>
                </p:ext>
              </p:extLst>
            </p:nvPr>
          </p:nvGraphicFramePr>
          <p:xfrm>
            <a:off x="513866" y="5402251"/>
            <a:ext cx="2501900" cy="2087562"/>
          </p:xfrm>
          <a:graphic>
            <a:graphicData uri="http://schemas.openxmlformats.org/presentationml/2006/ole">
              <mc:AlternateContent xmlns:mc="http://schemas.openxmlformats.org/markup-compatibility/2006">
                <mc:Choice xmlns:v="urn:schemas-microsoft-com:vml" Requires="v">
                  <p:oleObj spid="_x0000_s6355" name="Equazione" r:id="rId5" imgW="1485720" imgH="1346040" progId="Equation.3">
                    <p:embed/>
                  </p:oleObj>
                </mc:Choice>
                <mc:Fallback>
                  <p:oleObj name="Equazione" r:id="rId5" imgW="1485720" imgH="1346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866" y="5402251"/>
                          <a:ext cx="2501900" cy="20875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30" name="Gruppo 29"/>
          <p:cNvGrpSpPr>
            <a:grpSpLocks/>
          </p:cNvGrpSpPr>
          <p:nvPr/>
        </p:nvGrpSpPr>
        <p:grpSpPr bwMode="auto">
          <a:xfrm>
            <a:off x="110151" y="4702709"/>
            <a:ext cx="3884973" cy="733843"/>
            <a:chOff x="179512" y="4437112"/>
            <a:chExt cx="4467225" cy="828675"/>
          </a:xfrm>
        </p:grpSpPr>
        <p:grpSp>
          <p:nvGrpSpPr>
            <p:cNvPr id="27667" name="Gruppo 40"/>
            <p:cNvGrpSpPr>
              <a:grpSpLocks/>
            </p:cNvGrpSpPr>
            <p:nvPr/>
          </p:nvGrpSpPr>
          <p:grpSpPr bwMode="auto">
            <a:xfrm>
              <a:off x="179512" y="4437112"/>
              <a:ext cx="4467225" cy="828675"/>
              <a:chOff x="0" y="4437112"/>
              <a:chExt cx="4467225" cy="828675"/>
            </a:xfrm>
          </p:grpSpPr>
          <p:sp>
            <p:nvSpPr>
              <p:cNvPr id="35" name="Rettangolo 34"/>
              <p:cNvSpPr/>
              <p:nvPr/>
            </p:nvSpPr>
            <p:spPr>
              <a:xfrm>
                <a:off x="0" y="4437112"/>
                <a:ext cx="4427537" cy="7921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aphicFrame>
            <p:nvGraphicFramePr>
              <p:cNvPr id="27650" name="Object 3"/>
              <p:cNvGraphicFramePr>
                <a:graphicFrameLocks noChangeAspect="1"/>
              </p:cNvGraphicFramePr>
              <p:nvPr/>
            </p:nvGraphicFramePr>
            <p:xfrm>
              <a:off x="0" y="4437112"/>
              <a:ext cx="4467225" cy="828675"/>
            </p:xfrm>
            <a:graphic>
              <a:graphicData uri="http://schemas.openxmlformats.org/presentationml/2006/ole">
                <mc:AlternateContent xmlns:mc="http://schemas.openxmlformats.org/markup-compatibility/2006">
                  <mc:Choice xmlns:v="urn:schemas-microsoft-com:vml" Requires="v">
                    <p:oleObj spid="_x0000_s6356" name="Equation" r:id="rId7" imgW="2400120" imgH="482400" progId="Equation.3">
                      <p:embed/>
                    </p:oleObj>
                  </mc:Choice>
                  <mc:Fallback>
                    <p:oleObj name="Equation" r:id="rId7" imgW="2400120" imgH="4824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437112"/>
                            <a:ext cx="4467225"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7668" name="CasellaDiTesto 28"/>
            <p:cNvSpPr txBox="1">
              <a:spLocks noChangeArrowheads="1"/>
            </p:cNvSpPr>
            <p:nvPr/>
          </p:nvSpPr>
          <p:spPr bwMode="auto">
            <a:xfrm>
              <a:off x="4139952" y="4499828"/>
              <a:ext cx="432048" cy="307777"/>
            </a:xfrm>
            <a:prstGeom prst="rect">
              <a:avLst/>
            </a:prstGeom>
            <a:solidFill>
              <a:schemeClr val="bg1"/>
            </a:solidFill>
            <a:ln w="9525">
              <a:noFill/>
              <a:miter lim="800000"/>
              <a:headEnd/>
              <a:tailEnd/>
            </a:ln>
          </p:spPr>
          <p:txBody>
            <a:bodyPr>
              <a:spAutoFit/>
            </a:bodyPr>
            <a:lstStyle/>
            <a:p>
              <a:r>
                <a:rPr lang="it-IT" sz="1400" dirty="0" err="1">
                  <a:latin typeface="Constantia" pitchFamily="18" charset="0"/>
                </a:rPr>
                <a:t>N</a:t>
              </a:r>
              <a:endParaRPr lang="it-IT" sz="1400" dirty="0">
                <a:latin typeface="Constantia" pitchFamily="18" charset="0"/>
              </a:endParaRPr>
            </a:p>
          </p:txBody>
        </p:sp>
      </p:grpSp>
      <p:grpSp>
        <p:nvGrpSpPr>
          <p:cNvPr id="7" name="Group 26"/>
          <p:cNvGrpSpPr>
            <a:grpSpLocks/>
          </p:cNvGrpSpPr>
          <p:nvPr/>
        </p:nvGrpSpPr>
        <p:grpSpPr bwMode="auto">
          <a:xfrm>
            <a:off x="1238249" y="3413125"/>
            <a:ext cx="1747833" cy="123978"/>
            <a:chOff x="369" y="2263"/>
            <a:chExt cx="1180" cy="23"/>
          </a:xfrm>
        </p:grpSpPr>
        <p:sp>
          <p:nvSpPr>
            <p:cNvPr id="27675" name="Line 27"/>
            <p:cNvSpPr>
              <a:spLocks noChangeShapeType="1"/>
            </p:cNvSpPr>
            <p:nvPr/>
          </p:nvSpPr>
          <p:spPr bwMode="auto">
            <a:xfrm>
              <a:off x="370" y="2263"/>
              <a:ext cx="1179" cy="0"/>
            </a:xfrm>
            <a:prstGeom prst="line">
              <a:avLst/>
            </a:prstGeom>
            <a:noFill/>
            <a:ln w="25400">
              <a:solidFill>
                <a:srgbClr val="FF0000"/>
              </a:solidFill>
              <a:round/>
              <a:headEnd/>
              <a:tailEnd/>
            </a:ln>
          </p:spPr>
          <p:txBody>
            <a:bodyPr/>
            <a:lstStyle/>
            <a:p>
              <a:endParaRPr lang="it-IT"/>
            </a:p>
          </p:txBody>
        </p:sp>
        <p:sp>
          <p:nvSpPr>
            <p:cNvPr id="27676" name="Line 28"/>
            <p:cNvSpPr>
              <a:spLocks noChangeShapeType="1"/>
            </p:cNvSpPr>
            <p:nvPr/>
          </p:nvSpPr>
          <p:spPr bwMode="auto">
            <a:xfrm>
              <a:off x="369" y="2286"/>
              <a:ext cx="1179" cy="0"/>
            </a:xfrm>
            <a:prstGeom prst="line">
              <a:avLst/>
            </a:prstGeom>
            <a:noFill/>
            <a:ln w="25400">
              <a:solidFill>
                <a:srgbClr val="FF0000"/>
              </a:solidFill>
              <a:round/>
              <a:headEnd/>
              <a:tailEnd/>
            </a:ln>
          </p:spPr>
          <p:txBody>
            <a:bodyPr/>
            <a:lstStyle/>
            <a:p>
              <a:endParaRPr lang="it-IT"/>
            </a:p>
          </p:txBody>
        </p:sp>
      </p:grpSp>
      <p:pic>
        <p:nvPicPr>
          <p:cNvPr id="4" name="Immagine 3"/>
          <p:cNvPicPr>
            <a:picLocks noChangeAspect="1"/>
          </p:cNvPicPr>
          <p:nvPr/>
        </p:nvPicPr>
        <p:blipFill>
          <a:blip r:embed="rId9"/>
          <a:stretch>
            <a:fillRect/>
          </a:stretch>
        </p:blipFill>
        <p:spPr>
          <a:xfrm>
            <a:off x="4883850" y="1643981"/>
            <a:ext cx="3855219" cy="3192773"/>
          </a:xfrm>
          <a:prstGeom prst="rect">
            <a:avLst/>
          </a:prstGeom>
          <a:solidFill>
            <a:srgbClr val="FFFFFF"/>
          </a:solidFill>
          <a:ln>
            <a:solidFill>
              <a:srgbClr val="000000"/>
            </a:solidFill>
          </a:ln>
        </p:spPr>
      </p:pic>
    </p:spTree>
    <p:custDataLst>
      <p:tags r:id="rId2"/>
    </p:custDataLst>
    <p:extLst>
      <p:ext uri="{BB962C8B-B14F-4D97-AF65-F5344CB8AC3E}">
        <p14:creationId xmlns:p14="http://schemas.microsoft.com/office/powerpoint/2010/main" val="3619965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slide(fromBottom)">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4"/>
                                        </p:tgtEl>
                                        <p:attrNameLst>
                                          <p:attrName>style.visibility</p:attrName>
                                        </p:attrNameLst>
                                      </p:cBhvr>
                                      <p:to>
                                        <p:strVal val="visible"/>
                                      </p:to>
                                    </p:set>
                                    <p:anim calcmode="lin" valueType="num">
                                      <p:cBhvr additive="base">
                                        <p:cTn id="18" dur="500" fill="hold"/>
                                        <p:tgtEl>
                                          <p:spTgt spid="44"/>
                                        </p:tgtEl>
                                        <p:attrNameLst>
                                          <p:attrName>ppt_x</p:attrName>
                                        </p:attrNameLst>
                                      </p:cBhvr>
                                      <p:tavLst>
                                        <p:tav tm="0">
                                          <p:val>
                                            <p:strVal val="#ppt_x"/>
                                          </p:val>
                                        </p:tav>
                                        <p:tav tm="100000">
                                          <p:val>
                                            <p:strVal val="#ppt_x"/>
                                          </p:val>
                                        </p:tav>
                                      </p:tavLst>
                                    </p:anim>
                                    <p:anim calcmode="lin" valueType="num">
                                      <p:cBhvr additive="base">
                                        <p:cTn id="19" dur="500" fill="hold"/>
                                        <p:tgtEl>
                                          <p:spTgt spid="44"/>
                                        </p:tgtEl>
                                        <p:attrNameLst>
                                          <p:attrName>ppt_y</p:attrName>
                                        </p:attrNameLst>
                                      </p:cBhvr>
                                      <p:tavLst>
                                        <p:tav tm="0">
                                          <p:val>
                                            <p:strVal val="1+#ppt_h/2"/>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532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po 3"/>
          <p:cNvGrpSpPr>
            <a:grpSpLocks/>
          </p:cNvGrpSpPr>
          <p:nvPr/>
        </p:nvGrpSpPr>
        <p:grpSpPr bwMode="auto">
          <a:xfrm>
            <a:off x="467544" y="4077598"/>
            <a:ext cx="4176440" cy="1434128"/>
            <a:chOff x="395536" y="4149080"/>
            <a:chExt cx="4176440" cy="1872208"/>
          </a:xfrm>
        </p:grpSpPr>
        <p:sp>
          <p:nvSpPr>
            <p:cNvPr id="5" name="Ovale 4"/>
            <p:cNvSpPr/>
            <p:nvPr/>
          </p:nvSpPr>
          <p:spPr>
            <a:xfrm>
              <a:off x="395536" y="4221156"/>
              <a:ext cx="4176440" cy="1800132"/>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6" name="Group 29"/>
            <p:cNvGrpSpPr>
              <a:grpSpLocks/>
            </p:cNvGrpSpPr>
            <p:nvPr/>
          </p:nvGrpSpPr>
          <p:grpSpPr bwMode="auto">
            <a:xfrm>
              <a:off x="538163" y="4149080"/>
              <a:ext cx="3498850" cy="1444625"/>
              <a:chOff x="3424" y="845"/>
              <a:chExt cx="2204" cy="910"/>
            </a:xfrm>
          </p:grpSpPr>
          <p:grpSp>
            <p:nvGrpSpPr>
              <p:cNvPr id="9" name="Group 30"/>
              <p:cNvGrpSpPr>
                <a:grpSpLocks/>
              </p:cNvGrpSpPr>
              <p:nvPr/>
            </p:nvGrpSpPr>
            <p:grpSpPr bwMode="auto">
              <a:xfrm>
                <a:off x="3424" y="845"/>
                <a:ext cx="2204" cy="910"/>
                <a:chOff x="876" y="2568"/>
                <a:chExt cx="2204" cy="910"/>
              </a:xfrm>
            </p:grpSpPr>
            <p:grpSp>
              <p:nvGrpSpPr>
                <p:cNvPr id="11" name="Group 31"/>
                <p:cNvGrpSpPr>
                  <a:grpSpLocks/>
                </p:cNvGrpSpPr>
                <p:nvPr/>
              </p:nvGrpSpPr>
              <p:grpSpPr bwMode="auto">
                <a:xfrm>
                  <a:off x="1493" y="2568"/>
                  <a:ext cx="1587" cy="910"/>
                  <a:chOff x="1020" y="2432"/>
                  <a:chExt cx="1587" cy="957"/>
                </a:xfrm>
              </p:grpSpPr>
              <p:sp>
                <p:nvSpPr>
                  <p:cNvPr id="17" name="Rectangle 32"/>
                  <p:cNvSpPr>
                    <a:spLocks noChangeArrowheads="1"/>
                  </p:cNvSpPr>
                  <p:nvPr/>
                </p:nvSpPr>
                <p:spPr bwMode="auto">
                  <a:xfrm>
                    <a:off x="1377" y="3022"/>
                    <a:ext cx="1036" cy="367"/>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a:solidFill>
                          <a:schemeClr val="bg1"/>
                        </a:solidFill>
                        <a:latin typeface="Comic Sans MS" pitchFamily="66" charset="0"/>
                      </a:rPr>
                      <a:t>KF </a:t>
                    </a:r>
                    <a:r>
                      <a:rPr lang="en-US" sz="2000">
                        <a:solidFill>
                          <a:schemeClr val="bg1"/>
                        </a:solidFill>
                        <a:latin typeface="Comic Sans MS" pitchFamily="66" charset="0"/>
                      </a:rPr>
                      <a:t>· </a:t>
                    </a:r>
                    <a:r>
                      <a:rPr lang="it-IT" sz="2000">
                        <a:solidFill>
                          <a:schemeClr val="bg1"/>
                        </a:solidFill>
                        <a:latin typeface="Comic Sans MS" pitchFamily="66" charset="0"/>
                      </a:rPr>
                      <a:t>|</a:t>
                    </a:r>
                    <a:r>
                      <a:rPr lang="el-GR" sz="2000">
                        <a:solidFill>
                          <a:schemeClr val="bg1"/>
                        </a:solidFill>
                        <a:latin typeface="Comic Sans MS" pitchFamily="66" charset="0"/>
                      </a:rPr>
                      <a:t>Φ</a:t>
                    </a:r>
                    <a:r>
                      <a:rPr lang="it-IT" sz="2000">
                        <a:solidFill>
                          <a:schemeClr val="bg1"/>
                        </a:solidFill>
                        <a:latin typeface="Comic Sans MS" pitchFamily="66" charset="0"/>
                      </a:rPr>
                      <a:t>(Ps)|</a:t>
                    </a:r>
                    <a:r>
                      <a:rPr lang="it-IT" sz="2000" baseline="30000">
                        <a:solidFill>
                          <a:schemeClr val="bg1"/>
                        </a:solidFill>
                        <a:latin typeface="Comic Sans MS" pitchFamily="66" charset="0"/>
                      </a:rPr>
                      <a:t>2</a:t>
                    </a:r>
                  </a:p>
                </p:txBody>
              </p:sp>
              <p:sp>
                <p:nvSpPr>
                  <p:cNvPr id="18" name="Line 33"/>
                  <p:cNvSpPr>
                    <a:spLocks noChangeShapeType="1"/>
                  </p:cNvSpPr>
                  <p:nvPr/>
                </p:nvSpPr>
                <p:spPr bwMode="auto">
                  <a:xfrm>
                    <a:off x="1020" y="3102"/>
                    <a:ext cx="1587" cy="0"/>
                  </a:xfrm>
                  <a:prstGeom prst="line">
                    <a:avLst/>
                  </a:prstGeom>
                  <a:noFill/>
                  <a:ln w="19050">
                    <a:solidFill>
                      <a:schemeClr val="bg1"/>
                    </a:solidFill>
                    <a:round/>
                    <a:headEnd/>
                    <a:tailEnd/>
                  </a:ln>
                </p:spPr>
                <p:txBody>
                  <a:bodyPr>
                    <a:spAutoFit/>
                  </a:bodyPr>
                  <a:lstStyle/>
                  <a:p>
                    <a:endParaRPr lang="it-IT"/>
                  </a:p>
                </p:txBody>
              </p:sp>
              <p:sp>
                <p:nvSpPr>
                  <p:cNvPr id="19" name="Rectangle 34"/>
                  <p:cNvSpPr>
                    <a:spLocks noChangeArrowheads="1"/>
                  </p:cNvSpPr>
                  <p:nvPr/>
                </p:nvSpPr>
                <p:spPr bwMode="auto">
                  <a:xfrm>
                    <a:off x="1246" y="2659"/>
                    <a:ext cx="1250" cy="367"/>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dirty="0">
                        <a:solidFill>
                          <a:schemeClr val="bg1"/>
                        </a:solidFill>
                        <a:latin typeface="Comic Sans MS" pitchFamily="66" charset="0"/>
                      </a:rPr>
                      <a:t>d</a:t>
                    </a:r>
                    <a:r>
                      <a:rPr lang="el-GR" sz="2000" dirty="0">
                        <a:solidFill>
                          <a:schemeClr val="bg1"/>
                        </a:solidFill>
                        <a:latin typeface="Comic Sans MS" pitchFamily="66" charset="0"/>
                      </a:rPr>
                      <a:t>Ω</a:t>
                    </a:r>
                    <a:r>
                      <a:rPr lang="el-GR" sz="2000" baseline="-25000" dirty="0">
                        <a:solidFill>
                          <a:schemeClr val="bg1"/>
                        </a:solidFill>
                        <a:latin typeface="Comic Sans MS" pitchFamily="66" charset="0"/>
                      </a:rPr>
                      <a:t>α</a:t>
                    </a:r>
                    <a:r>
                      <a:rPr lang="el-GR" sz="2000" dirty="0">
                        <a:solidFill>
                          <a:schemeClr val="bg1"/>
                        </a:solidFill>
                        <a:latin typeface="Comic Sans MS" pitchFamily="66" charset="0"/>
                      </a:rPr>
                      <a:t> </a:t>
                    </a:r>
                    <a:r>
                      <a:rPr lang="it-IT" sz="2000" dirty="0">
                        <a:solidFill>
                          <a:schemeClr val="bg1"/>
                        </a:solidFill>
                        <a:latin typeface="Comic Sans MS" pitchFamily="66" charset="0"/>
                      </a:rPr>
                      <a:t>d</a:t>
                    </a:r>
                    <a:r>
                      <a:rPr lang="el-GR" sz="2000" dirty="0">
                        <a:solidFill>
                          <a:schemeClr val="bg1"/>
                        </a:solidFill>
                        <a:latin typeface="Comic Sans MS" pitchFamily="66" charset="0"/>
                      </a:rPr>
                      <a:t>Ω</a:t>
                    </a:r>
                    <a:r>
                      <a:rPr lang="it-IT" sz="2000" baseline="-25000" dirty="0">
                        <a:solidFill>
                          <a:schemeClr val="bg1"/>
                        </a:solidFill>
                        <a:latin typeface="Comic Sans MS" pitchFamily="66" charset="0"/>
                      </a:rPr>
                      <a:t>7Be</a:t>
                    </a:r>
                    <a:r>
                      <a:rPr lang="it-IT" sz="2000" dirty="0">
                        <a:solidFill>
                          <a:schemeClr val="bg1"/>
                        </a:solidFill>
                        <a:latin typeface="Comic Sans MS" pitchFamily="66" charset="0"/>
                      </a:rPr>
                      <a:t>dE</a:t>
                    </a:r>
                    <a:r>
                      <a:rPr lang="it-IT" sz="2000" baseline="-25000" dirty="0">
                        <a:solidFill>
                          <a:schemeClr val="bg1"/>
                        </a:solidFill>
                        <a:latin typeface="Comic Sans MS" pitchFamily="66" charset="0"/>
                      </a:rPr>
                      <a:t>cm</a:t>
                    </a:r>
                    <a:endParaRPr lang="el-GR" sz="2000" baseline="-25000" dirty="0">
                      <a:solidFill>
                        <a:schemeClr val="bg1"/>
                      </a:solidFill>
                      <a:latin typeface="Comic Sans MS" pitchFamily="66" charset="0"/>
                    </a:endParaRPr>
                  </a:p>
                </p:txBody>
              </p:sp>
              <p:sp>
                <p:nvSpPr>
                  <p:cNvPr id="20" name="Line 35"/>
                  <p:cNvSpPr>
                    <a:spLocks noChangeShapeType="1"/>
                  </p:cNvSpPr>
                  <p:nvPr/>
                </p:nvSpPr>
                <p:spPr bwMode="auto">
                  <a:xfrm>
                    <a:off x="1247" y="2830"/>
                    <a:ext cx="1270" cy="0"/>
                  </a:xfrm>
                  <a:prstGeom prst="line">
                    <a:avLst/>
                  </a:prstGeom>
                  <a:noFill/>
                  <a:ln w="19050">
                    <a:solidFill>
                      <a:schemeClr val="bg1"/>
                    </a:solidFill>
                    <a:round/>
                    <a:headEnd/>
                    <a:tailEnd/>
                  </a:ln>
                </p:spPr>
                <p:txBody>
                  <a:bodyPr>
                    <a:spAutoFit/>
                  </a:bodyPr>
                  <a:lstStyle/>
                  <a:p>
                    <a:endParaRPr lang="it-IT"/>
                  </a:p>
                </p:txBody>
              </p:sp>
              <p:sp>
                <p:nvSpPr>
                  <p:cNvPr id="21" name="Rectangle 36"/>
                  <p:cNvSpPr>
                    <a:spLocks noChangeArrowheads="1"/>
                  </p:cNvSpPr>
                  <p:nvPr/>
                </p:nvSpPr>
                <p:spPr bwMode="auto">
                  <a:xfrm>
                    <a:off x="1699" y="2432"/>
                    <a:ext cx="362" cy="367"/>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dirty="0">
                        <a:solidFill>
                          <a:schemeClr val="bg1"/>
                        </a:solidFill>
                        <a:latin typeface="Comic Sans MS" pitchFamily="66" charset="0"/>
                      </a:rPr>
                      <a:t>d</a:t>
                    </a:r>
                    <a:r>
                      <a:rPr lang="it-IT" sz="2000" baseline="30000" dirty="0">
                        <a:solidFill>
                          <a:schemeClr val="bg1"/>
                        </a:solidFill>
                        <a:latin typeface="Comic Sans MS" pitchFamily="66" charset="0"/>
                      </a:rPr>
                      <a:t>3</a:t>
                    </a:r>
                    <a:r>
                      <a:rPr lang="el-GR" sz="2000" dirty="0">
                        <a:solidFill>
                          <a:schemeClr val="bg1"/>
                        </a:solidFill>
                        <a:latin typeface="Comic Sans MS" pitchFamily="66" charset="0"/>
                      </a:rPr>
                      <a:t>σ</a:t>
                    </a:r>
                    <a:endParaRPr lang="it-IT" sz="2000" dirty="0">
                      <a:solidFill>
                        <a:schemeClr val="bg1"/>
                      </a:solidFill>
                      <a:latin typeface="Comic Sans MS" pitchFamily="66" charset="0"/>
                    </a:endParaRPr>
                  </a:p>
                </p:txBody>
              </p:sp>
            </p:grpSp>
            <p:grpSp>
              <p:nvGrpSpPr>
                <p:cNvPr id="12" name="Group 37"/>
                <p:cNvGrpSpPr>
                  <a:grpSpLocks/>
                </p:cNvGrpSpPr>
                <p:nvPr/>
              </p:nvGrpSpPr>
              <p:grpSpPr bwMode="auto">
                <a:xfrm>
                  <a:off x="876" y="2724"/>
                  <a:ext cx="425" cy="713"/>
                  <a:chOff x="748" y="2700"/>
                  <a:chExt cx="425" cy="713"/>
                </a:xfrm>
              </p:grpSpPr>
              <p:sp>
                <p:nvSpPr>
                  <p:cNvPr id="14" name="Line 38"/>
                  <p:cNvSpPr>
                    <a:spLocks noChangeShapeType="1"/>
                  </p:cNvSpPr>
                  <p:nvPr/>
                </p:nvSpPr>
                <p:spPr bwMode="auto">
                  <a:xfrm>
                    <a:off x="748" y="3113"/>
                    <a:ext cx="408" cy="0"/>
                  </a:xfrm>
                  <a:prstGeom prst="line">
                    <a:avLst/>
                  </a:prstGeom>
                  <a:noFill/>
                  <a:ln w="19050">
                    <a:solidFill>
                      <a:schemeClr val="bg1"/>
                    </a:solidFill>
                    <a:round/>
                    <a:headEnd/>
                    <a:tailEnd/>
                  </a:ln>
                </p:spPr>
                <p:txBody>
                  <a:bodyPr>
                    <a:spAutoFit/>
                  </a:bodyPr>
                  <a:lstStyle/>
                  <a:p>
                    <a:endParaRPr lang="it-IT"/>
                  </a:p>
                </p:txBody>
              </p:sp>
              <p:sp>
                <p:nvSpPr>
                  <p:cNvPr id="15" name="Rectangle 39"/>
                  <p:cNvSpPr>
                    <a:spLocks noChangeArrowheads="1"/>
                  </p:cNvSpPr>
                  <p:nvPr/>
                </p:nvSpPr>
                <p:spPr bwMode="auto">
                  <a:xfrm>
                    <a:off x="791" y="2700"/>
                    <a:ext cx="382" cy="349"/>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dirty="0">
                        <a:solidFill>
                          <a:schemeClr val="bg1"/>
                        </a:solidFill>
                        <a:latin typeface="Comic Sans MS" pitchFamily="66" charset="0"/>
                      </a:rPr>
                      <a:t>d</a:t>
                    </a:r>
                    <a:r>
                      <a:rPr lang="el-GR" sz="2000" dirty="0">
                        <a:solidFill>
                          <a:schemeClr val="bg1"/>
                        </a:solidFill>
                        <a:latin typeface="Comic Sans MS" pitchFamily="66" charset="0"/>
                      </a:rPr>
                      <a:t>σ</a:t>
                    </a:r>
                    <a:r>
                      <a:rPr lang="it-IT" sz="2000" baseline="30000" dirty="0" err="1">
                        <a:solidFill>
                          <a:schemeClr val="bg1"/>
                        </a:solidFill>
                        <a:latin typeface="Comic Sans MS" pitchFamily="66" charset="0"/>
                      </a:rPr>
                      <a:t>N</a:t>
                    </a:r>
                    <a:endParaRPr lang="it-IT" sz="2000" baseline="30000" dirty="0">
                      <a:solidFill>
                        <a:schemeClr val="bg1"/>
                      </a:solidFill>
                      <a:latin typeface="Comic Sans MS" pitchFamily="66" charset="0"/>
                    </a:endParaRPr>
                  </a:p>
                </p:txBody>
              </p:sp>
              <p:sp>
                <p:nvSpPr>
                  <p:cNvPr id="16" name="Rectangle 40"/>
                  <p:cNvSpPr>
                    <a:spLocks noChangeArrowheads="1"/>
                  </p:cNvSpPr>
                  <p:nvPr/>
                </p:nvSpPr>
                <p:spPr bwMode="auto">
                  <a:xfrm>
                    <a:off x="793" y="3067"/>
                    <a:ext cx="364" cy="346"/>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dirty="0">
                        <a:solidFill>
                          <a:schemeClr val="bg1"/>
                        </a:solidFill>
                        <a:latin typeface="Comic Sans MS" pitchFamily="66" charset="0"/>
                      </a:rPr>
                      <a:t>d</a:t>
                    </a:r>
                    <a:r>
                      <a:rPr lang="el-GR" sz="2000" dirty="0">
                        <a:solidFill>
                          <a:schemeClr val="bg1"/>
                        </a:solidFill>
                        <a:latin typeface="Comic Sans MS" pitchFamily="66" charset="0"/>
                      </a:rPr>
                      <a:t>Ω</a:t>
                    </a:r>
                    <a:endParaRPr lang="it-IT" sz="2000" dirty="0">
                      <a:solidFill>
                        <a:schemeClr val="bg1"/>
                      </a:solidFill>
                      <a:latin typeface="Comic Sans MS" pitchFamily="66" charset="0"/>
                    </a:endParaRPr>
                  </a:p>
                </p:txBody>
              </p:sp>
            </p:grpSp>
            <p:sp>
              <p:nvSpPr>
                <p:cNvPr id="13" name="Text Box 41"/>
                <p:cNvSpPr txBox="1">
                  <a:spLocks noChangeArrowheads="1"/>
                </p:cNvSpPr>
                <p:nvPr/>
              </p:nvSpPr>
              <p:spPr bwMode="auto">
                <a:xfrm>
                  <a:off x="1247" y="2931"/>
                  <a:ext cx="318" cy="346"/>
                </a:xfrm>
                <a:prstGeom prst="rect">
                  <a:avLst/>
                </a:prstGeom>
                <a:noFill/>
                <a:ln w="19050" algn="ctr">
                  <a:noFill/>
                  <a:miter lim="800000"/>
                  <a:headEnd/>
                  <a:tailEnd/>
                </a:ln>
              </p:spPr>
              <p:txBody>
                <a:bodyPr>
                  <a:spAutoFit/>
                </a:bodyPr>
                <a:lstStyle/>
                <a:p>
                  <a:pPr algn="ctr">
                    <a:lnSpc>
                      <a:spcPct val="150000"/>
                    </a:lnSpc>
                    <a:spcBef>
                      <a:spcPct val="50000"/>
                    </a:spcBef>
                  </a:pPr>
                  <a:r>
                    <a:rPr lang="it-IT" sz="2000" dirty="0">
                      <a:solidFill>
                        <a:schemeClr val="bg1"/>
                      </a:solidFill>
                      <a:latin typeface="Lucida Sans Unicode" pitchFamily="34" charset="0"/>
                    </a:rPr>
                    <a:t>∝</a:t>
                  </a:r>
                </a:p>
              </p:txBody>
            </p:sp>
          </p:grpSp>
          <p:sp>
            <p:nvSpPr>
              <p:cNvPr id="10" name="Line 43"/>
              <p:cNvSpPr>
                <a:spLocks noChangeShapeType="1"/>
              </p:cNvSpPr>
              <p:nvPr/>
            </p:nvSpPr>
            <p:spPr bwMode="auto">
              <a:xfrm>
                <a:off x="5012" y="1525"/>
                <a:ext cx="227" cy="0"/>
              </a:xfrm>
              <a:prstGeom prst="line">
                <a:avLst/>
              </a:prstGeom>
              <a:noFill/>
              <a:ln w="19050">
                <a:solidFill>
                  <a:schemeClr val="bg1"/>
                </a:solidFill>
                <a:round/>
                <a:headEnd/>
                <a:tailEnd type="triangle" w="med" len="med"/>
              </a:ln>
            </p:spPr>
            <p:txBody>
              <a:bodyPr>
                <a:spAutoFit/>
              </a:bodyPr>
              <a:lstStyle/>
              <a:p>
                <a:endParaRPr lang="it-IT"/>
              </a:p>
            </p:txBody>
          </p:sp>
        </p:grpSp>
      </p:grpSp>
      <p:sp>
        <p:nvSpPr>
          <p:cNvPr id="26" name="CasellaDiTesto 4"/>
          <p:cNvSpPr txBox="1">
            <a:spLocks noChangeArrowheads="1"/>
          </p:cNvSpPr>
          <p:nvPr/>
        </p:nvSpPr>
        <p:spPr bwMode="auto">
          <a:xfrm>
            <a:off x="0" y="1322155"/>
            <a:ext cx="5804994" cy="923925"/>
          </a:xfrm>
          <a:prstGeom prst="rect">
            <a:avLst/>
          </a:prstGeom>
          <a:noFill/>
          <a:ln w="9525">
            <a:noFill/>
            <a:miter lim="800000"/>
            <a:headEnd/>
            <a:tailEnd/>
          </a:ln>
        </p:spPr>
        <p:txBody>
          <a:bodyPr wrap="square">
            <a:spAutoFit/>
          </a:bodyPr>
          <a:lstStyle/>
          <a:p>
            <a:r>
              <a:rPr lang="it-IT" b="1" dirty="0">
                <a:latin typeface="Comic Sans MS" pitchFamily="66" charset="0"/>
              </a:rPr>
              <a:t>By </a:t>
            </a:r>
            <a:r>
              <a:rPr lang="it-IT" b="1" dirty="0" err="1">
                <a:latin typeface="Comic Sans MS" pitchFamily="66" charset="0"/>
              </a:rPr>
              <a:t>using</a:t>
            </a:r>
            <a:r>
              <a:rPr lang="it-IT" b="1" dirty="0">
                <a:latin typeface="Comic Sans MS" pitchFamily="66" charset="0"/>
              </a:rPr>
              <a:t> the PWIA </a:t>
            </a:r>
            <a:r>
              <a:rPr lang="it-IT" b="1" dirty="0" err="1">
                <a:latin typeface="Comic Sans MS" pitchFamily="66" charset="0"/>
              </a:rPr>
              <a:t>it</a:t>
            </a:r>
            <a:r>
              <a:rPr lang="it-IT" b="1" dirty="0">
                <a:latin typeface="Comic Sans MS" pitchFamily="66" charset="0"/>
              </a:rPr>
              <a:t> </a:t>
            </a:r>
            <a:r>
              <a:rPr lang="it-IT" b="1" dirty="0" err="1">
                <a:latin typeface="Comic Sans MS" pitchFamily="66" charset="0"/>
              </a:rPr>
              <a:t>is</a:t>
            </a:r>
            <a:r>
              <a:rPr lang="it-IT" b="1" dirty="0">
                <a:latin typeface="Comic Sans MS" pitchFamily="66" charset="0"/>
              </a:rPr>
              <a:t> </a:t>
            </a:r>
            <a:r>
              <a:rPr lang="it-IT" b="1" dirty="0" err="1">
                <a:latin typeface="Comic Sans MS" pitchFamily="66" charset="0"/>
              </a:rPr>
              <a:t>possible</a:t>
            </a:r>
            <a:r>
              <a:rPr lang="it-IT" b="1" dirty="0">
                <a:latin typeface="Comic Sans MS" pitchFamily="66" charset="0"/>
              </a:rPr>
              <a:t> to </a:t>
            </a:r>
            <a:r>
              <a:rPr lang="it-IT" b="1" dirty="0" err="1">
                <a:latin typeface="Comic Sans MS" pitchFamily="66" charset="0"/>
              </a:rPr>
              <a:t>extract</a:t>
            </a:r>
            <a:r>
              <a:rPr lang="it-IT" b="1" dirty="0">
                <a:latin typeface="Comic Sans MS" pitchFamily="66" charset="0"/>
              </a:rPr>
              <a:t>  the </a:t>
            </a:r>
            <a:r>
              <a:rPr lang="it-IT" b="1" dirty="0" err="1">
                <a:latin typeface="Comic Sans MS" pitchFamily="66" charset="0"/>
              </a:rPr>
              <a:t>nuclear</a:t>
            </a:r>
            <a:r>
              <a:rPr lang="it-IT" b="1" dirty="0">
                <a:latin typeface="Comic Sans MS" pitchFamily="66" charset="0"/>
              </a:rPr>
              <a:t> part  of the 2-body cross </a:t>
            </a:r>
            <a:r>
              <a:rPr lang="it-IT" b="1" dirty="0" err="1">
                <a:latin typeface="Comic Sans MS" pitchFamily="66" charset="0"/>
              </a:rPr>
              <a:t>section</a:t>
            </a:r>
            <a:r>
              <a:rPr lang="it-IT" b="1" dirty="0">
                <a:latin typeface="Comic Sans MS" pitchFamily="66" charset="0"/>
              </a:rPr>
              <a:t> for the </a:t>
            </a:r>
            <a:r>
              <a:rPr lang="it-IT" b="1" baseline="30000" dirty="0">
                <a:latin typeface="Comic Sans MS" pitchFamily="66" charset="0"/>
              </a:rPr>
              <a:t>10</a:t>
            </a:r>
            <a:r>
              <a:rPr lang="it-IT" b="1" dirty="0">
                <a:latin typeface="Comic Sans MS" pitchFamily="66" charset="0"/>
              </a:rPr>
              <a:t>B(</a:t>
            </a:r>
            <a:r>
              <a:rPr lang="it-IT" b="1" dirty="0" err="1">
                <a:latin typeface="Comic Sans MS" pitchFamily="66" charset="0"/>
              </a:rPr>
              <a:t>p</a:t>
            </a:r>
            <a:r>
              <a:rPr lang="it-IT" b="1" dirty="0">
                <a:latin typeface="Comic Sans MS" pitchFamily="66" charset="0"/>
              </a:rPr>
              <a:t>, </a:t>
            </a:r>
            <a:r>
              <a:rPr lang="el-GR" b="1" dirty="0">
                <a:latin typeface="Comic Sans MS" pitchFamily="66" charset="0"/>
              </a:rPr>
              <a:t>α</a:t>
            </a:r>
            <a:r>
              <a:rPr lang="it-IT" b="1" dirty="0">
                <a:latin typeface="Comic Sans MS" pitchFamily="66" charset="0"/>
              </a:rPr>
              <a:t> ) </a:t>
            </a:r>
            <a:r>
              <a:rPr lang="it-IT" b="1" baseline="30000" dirty="0">
                <a:latin typeface="Comic Sans MS" pitchFamily="66" charset="0"/>
              </a:rPr>
              <a:t>7</a:t>
            </a:r>
            <a:r>
              <a:rPr lang="it-IT" b="1" dirty="0">
                <a:latin typeface="Comic Sans MS" pitchFamily="66" charset="0"/>
              </a:rPr>
              <a:t>Be </a:t>
            </a:r>
            <a:r>
              <a:rPr lang="it-IT" b="1" dirty="0" err="1">
                <a:latin typeface="Comic Sans MS" pitchFamily="66" charset="0"/>
              </a:rPr>
              <a:t>reaction</a:t>
            </a:r>
            <a:r>
              <a:rPr lang="it-IT" b="1" dirty="0">
                <a:latin typeface="Comic Sans MS" pitchFamily="66" charset="0"/>
              </a:rPr>
              <a:t> </a:t>
            </a:r>
          </a:p>
        </p:txBody>
      </p:sp>
      <p:graphicFrame>
        <p:nvGraphicFramePr>
          <p:cNvPr id="27" name="Object 3"/>
          <p:cNvGraphicFramePr>
            <a:graphicFrameLocks noChangeAspect="1"/>
          </p:cNvGraphicFramePr>
          <p:nvPr>
            <p:extLst>
              <p:ext uri="{D42A27DB-BD31-4B8C-83A1-F6EECF244321}">
                <p14:modId xmlns:p14="http://schemas.microsoft.com/office/powerpoint/2010/main" val="2556638036"/>
              </p:ext>
            </p:extLst>
          </p:nvPr>
        </p:nvGraphicFramePr>
        <p:xfrm>
          <a:off x="179388" y="2250531"/>
          <a:ext cx="4467225" cy="828675"/>
        </p:xfrm>
        <a:graphic>
          <a:graphicData uri="http://schemas.openxmlformats.org/presentationml/2006/ole">
            <mc:AlternateContent xmlns:mc="http://schemas.openxmlformats.org/markup-compatibility/2006">
              <mc:Choice xmlns:v="urn:schemas-microsoft-com:vml" Requires="v">
                <p:oleObj spid="_x0000_s8274" name="Equation" r:id="rId3" imgW="2400120" imgH="482400" progId="Equation.3">
                  <p:embed/>
                </p:oleObj>
              </mc:Choice>
              <mc:Fallback>
                <p:oleObj name="Equation" r:id="rId3" imgW="2400120" imgH="4824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2250531"/>
                        <a:ext cx="4467225"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 name="Freccia giù 27"/>
          <p:cNvSpPr/>
          <p:nvPr/>
        </p:nvSpPr>
        <p:spPr>
          <a:xfrm>
            <a:off x="2156397" y="3202533"/>
            <a:ext cx="484632" cy="89774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9" name="CasellaDiTesto 28"/>
          <p:cNvSpPr txBox="1"/>
          <p:nvPr/>
        </p:nvSpPr>
        <p:spPr>
          <a:xfrm>
            <a:off x="1979613" y="333375"/>
            <a:ext cx="6304380" cy="707886"/>
          </a:xfrm>
          <a:prstGeom prst="rect">
            <a:avLst/>
          </a:prstGeom>
          <a:noFill/>
        </p:spPr>
        <p:txBody>
          <a:bodyPr wrap="none">
            <a:spAutoFit/>
          </a:bodyPr>
          <a:lstStyle/>
          <a:p>
            <a:pPr fontAlgn="auto">
              <a:spcBef>
                <a:spcPts val="0"/>
              </a:spcBef>
              <a:spcAft>
                <a:spcPts val="0"/>
              </a:spcAft>
              <a:defRPr/>
            </a:pPr>
            <a:r>
              <a:rPr lang="it-IT" sz="4000" b="1" dirty="0" err="1" smtClean="0">
                <a:solidFill>
                  <a:srgbClr val="FF0000"/>
                </a:solidFill>
                <a:effectLst>
                  <a:outerShdw blurRad="38100" dist="38100" dir="2700000" algn="tl">
                    <a:srgbClr val="000000">
                      <a:alpha val="43137"/>
                    </a:srgbClr>
                  </a:outerShdw>
                </a:effectLst>
                <a:latin typeface="Comic Sans MS" pitchFamily="66" charset="0"/>
                <a:cs typeface="+mn-cs"/>
              </a:rPr>
              <a:t>Two</a:t>
            </a:r>
            <a:r>
              <a:rPr lang="it-IT" sz="4000" b="1" dirty="0" smtClean="0">
                <a:solidFill>
                  <a:srgbClr val="FF0000"/>
                </a:solidFill>
                <a:effectLst>
                  <a:outerShdw blurRad="38100" dist="38100" dir="2700000" algn="tl">
                    <a:srgbClr val="000000">
                      <a:alpha val="43137"/>
                    </a:srgbClr>
                  </a:outerShdw>
                </a:effectLst>
                <a:latin typeface="Comic Sans MS" pitchFamily="66" charset="0"/>
                <a:cs typeface="+mn-cs"/>
              </a:rPr>
              <a:t>-body cross </a:t>
            </a:r>
            <a:r>
              <a:rPr lang="it-IT" sz="4000" b="1" dirty="0" err="1" smtClean="0">
                <a:solidFill>
                  <a:srgbClr val="FF0000"/>
                </a:solidFill>
                <a:effectLst>
                  <a:outerShdw blurRad="38100" dist="38100" dir="2700000" algn="tl">
                    <a:srgbClr val="000000">
                      <a:alpha val="43137"/>
                    </a:srgbClr>
                  </a:outerShdw>
                </a:effectLst>
                <a:latin typeface="Comic Sans MS" pitchFamily="66" charset="0"/>
                <a:cs typeface="+mn-cs"/>
              </a:rPr>
              <a:t>section</a:t>
            </a:r>
            <a:endParaRPr lang="it-IT" sz="4000" b="1" dirty="0">
              <a:solidFill>
                <a:srgbClr val="FF0000"/>
              </a:solidFill>
              <a:effectLst>
                <a:outerShdw blurRad="38100" dist="38100" dir="2700000" algn="tl">
                  <a:srgbClr val="000000">
                    <a:alpha val="43137"/>
                  </a:srgbClr>
                </a:outerShdw>
              </a:effectLst>
              <a:latin typeface="Comic Sans MS" pitchFamily="66" charset="0"/>
              <a:cs typeface="+mn-cs"/>
            </a:endParaRPr>
          </a:p>
        </p:txBody>
      </p:sp>
      <p:sp>
        <p:nvSpPr>
          <p:cNvPr id="30" name="Ovale 29"/>
          <p:cNvSpPr/>
          <p:nvPr/>
        </p:nvSpPr>
        <p:spPr>
          <a:xfrm>
            <a:off x="3242247" y="5075850"/>
            <a:ext cx="45719" cy="4571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4" name="Text Box 64"/>
          <p:cNvSpPr txBox="1">
            <a:spLocks noChangeArrowheads="1"/>
          </p:cNvSpPr>
          <p:nvPr/>
        </p:nvSpPr>
        <p:spPr bwMode="auto">
          <a:xfrm>
            <a:off x="4646613" y="2246080"/>
            <a:ext cx="4508798" cy="923330"/>
          </a:xfrm>
          <a:prstGeom prst="rect">
            <a:avLst/>
          </a:prstGeom>
          <a:noFill/>
          <a:ln w="9525">
            <a:noFill/>
            <a:miter lim="800000"/>
            <a:headEnd/>
            <a:tailEnd/>
          </a:ln>
        </p:spPr>
        <p:txBody>
          <a:bodyPr wrap="square">
            <a:spAutoFit/>
          </a:bodyPr>
          <a:lstStyle/>
          <a:p>
            <a:pPr fontAlgn="auto">
              <a:spcBef>
                <a:spcPct val="50000"/>
              </a:spcBef>
              <a:spcAft>
                <a:spcPts val="0"/>
              </a:spcAft>
              <a:buClr>
                <a:srgbClr val="CC0000"/>
              </a:buClr>
              <a:buFont typeface="Wingdings" pitchFamily="2" charset="2"/>
              <a:buChar char="Ø"/>
              <a:defRPr/>
            </a:pPr>
            <a:r>
              <a:rPr lang="it-IT" b="1" dirty="0">
                <a:latin typeface="Baskerville Old Face" pitchFamily="18" charset="0"/>
                <a:cs typeface="+mn-cs"/>
              </a:rPr>
              <a:t> </a:t>
            </a:r>
            <a:r>
              <a:rPr lang="it-IT" b="1" dirty="0">
                <a:latin typeface="Comic Sans MS" pitchFamily="66" charset="0"/>
                <a:cs typeface="+mn-cs"/>
              </a:rPr>
              <a:t>In </a:t>
            </a:r>
            <a:r>
              <a:rPr lang="it-IT" b="1" dirty="0" err="1">
                <a:latin typeface="Comic Sans MS" pitchFamily="66" charset="0"/>
                <a:cs typeface="+mn-cs"/>
              </a:rPr>
              <a:t>order</a:t>
            </a:r>
            <a:r>
              <a:rPr lang="it-IT" b="1" dirty="0">
                <a:latin typeface="Comic Sans MS" pitchFamily="66" charset="0"/>
                <a:cs typeface="+mn-cs"/>
              </a:rPr>
              <a:t> </a:t>
            </a:r>
            <a:r>
              <a:rPr lang="it-IT" b="1" dirty="0" err="1">
                <a:latin typeface="Comic Sans MS" pitchFamily="66" charset="0"/>
                <a:cs typeface="+mn-cs"/>
              </a:rPr>
              <a:t>to</a:t>
            </a:r>
            <a:r>
              <a:rPr lang="it-IT" b="1" dirty="0">
                <a:latin typeface="Comic Sans MS" pitchFamily="66" charset="0"/>
                <a:cs typeface="+mn-cs"/>
              </a:rPr>
              <a:t> compare the THM data </a:t>
            </a:r>
            <a:r>
              <a:rPr lang="it-IT" b="1" dirty="0" err="1">
                <a:latin typeface="Comic Sans MS" pitchFamily="66" charset="0"/>
                <a:cs typeface="+mn-cs"/>
              </a:rPr>
              <a:t>with</a:t>
            </a:r>
            <a:r>
              <a:rPr lang="it-IT" b="1" dirty="0">
                <a:latin typeface="Comic Sans MS" pitchFamily="66" charset="0"/>
                <a:cs typeface="+mn-cs"/>
              </a:rPr>
              <a:t> the </a:t>
            </a:r>
            <a:r>
              <a:rPr lang="it-IT" b="1" dirty="0" err="1">
                <a:latin typeface="Comic Sans MS" pitchFamily="66" charset="0"/>
                <a:cs typeface="+mn-cs"/>
              </a:rPr>
              <a:t>direct</a:t>
            </a:r>
            <a:r>
              <a:rPr lang="it-IT" b="1" dirty="0">
                <a:latin typeface="Comic Sans MS" pitchFamily="66" charset="0"/>
                <a:cs typeface="+mn-cs"/>
              </a:rPr>
              <a:t> </a:t>
            </a:r>
            <a:r>
              <a:rPr lang="it-IT" b="1" dirty="0" err="1">
                <a:latin typeface="Comic Sans MS" pitchFamily="66" charset="0"/>
                <a:cs typeface="+mn-cs"/>
              </a:rPr>
              <a:t>ones</a:t>
            </a:r>
            <a:r>
              <a:rPr lang="it-IT" b="1" dirty="0">
                <a:latin typeface="Comic Sans MS" pitchFamily="66" charset="0"/>
                <a:cs typeface="+mn-cs"/>
              </a:rPr>
              <a:t> </a:t>
            </a:r>
            <a:r>
              <a:rPr lang="it-IT" b="1" dirty="0" err="1">
                <a:latin typeface="Comic Sans MS" pitchFamily="66" charset="0"/>
                <a:cs typeface="+mn-cs"/>
              </a:rPr>
              <a:t>an</a:t>
            </a:r>
            <a:r>
              <a:rPr lang="it-IT" b="1" dirty="0">
                <a:latin typeface="Comic Sans MS" pitchFamily="66" charset="0"/>
                <a:cs typeface="+mn-cs"/>
              </a:rPr>
              <a:t> l=0 </a:t>
            </a:r>
            <a:r>
              <a:rPr lang="it-IT" b="1" dirty="0" err="1">
                <a:latin typeface="Comic Sans MS" pitchFamily="66" charset="0"/>
                <a:cs typeface="+mn-cs"/>
              </a:rPr>
              <a:t>penetrability</a:t>
            </a:r>
            <a:r>
              <a:rPr lang="it-IT" b="1" dirty="0">
                <a:latin typeface="Comic Sans MS" pitchFamily="66" charset="0"/>
                <a:cs typeface="+mn-cs"/>
              </a:rPr>
              <a:t> </a:t>
            </a:r>
            <a:r>
              <a:rPr lang="it-IT" b="1" dirty="0" err="1">
                <a:latin typeface="Comic Sans MS" pitchFamily="66" charset="0"/>
                <a:cs typeface="+mn-cs"/>
              </a:rPr>
              <a:t>function</a:t>
            </a:r>
            <a:r>
              <a:rPr lang="it-IT" b="1" dirty="0">
                <a:latin typeface="Comic Sans MS" pitchFamily="66" charset="0"/>
                <a:cs typeface="+mn-cs"/>
              </a:rPr>
              <a:t> </a:t>
            </a:r>
            <a:r>
              <a:rPr lang="it-IT" b="1" dirty="0" err="1">
                <a:latin typeface="Comic Sans MS" pitchFamily="66" charset="0"/>
                <a:cs typeface="+mn-cs"/>
              </a:rPr>
              <a:t>was</a:t>
            </a:r>
            <a:r>
              <a:rPr lang="it-IT" b="1" dirty="0">
                <a:latin typeface="Comic Sans MS" pitchFamily="66" charset="0"/>
                <a:cs typeface="+mn-cs"/>
              </a:rPr>
              <a:t> </a:t>
            </a:r>
            <a:r>
              <a:rPr lang="it-IT" b="1" dirty="0" err="1">
                <a:latin typeface="Comic Sans MS" pitchFamily="66" charset="0"/>
                <a:cs typeface="+mn-cs"/>
              </a:rPr>
              <a:t>introduced</a:t>
            </a:r>
            <a:r>
              <a:rPr lang="it-IT" b="1" dirty="0">
                <a:latin typeface="Comic Sans MS" pitchFamily="66" charset="0"/>
                <a:cs typeface="+mn-cs"/>
              </a:rPr>
              <a:t>.</a:t>
            </a:r>
          </a:p>
        </p:txBody>
      </p:sp>
      <p:grpSp>
        <p:nvGrpSpPr>
          <p:cNvPr id="41" name="Gruppo 40"/>
          <p:cNvGrpSpPr/>
          <p:nvPr/>
        </p:nvGrpSpPr>
        <p:grpSpPr>
          <a:xfrm>
            <a:off x="4899628" y="4849666"/>
            <a:ext cx="4054475" cy="985875"/>
            <a:chOff x="4993291" y="4002536"/>
            <a:chExt cx="4054475" cy="985875"/>
          </a:xfrm>
        </p:grpSpPr>
        <p:sp>
          <p:nvSpPr>
            <p:cNvPr id="40" name="Rettangolo 39"/>
            <p:cNvSpPr/>
            <p:nvPr/>
          </p:nvSpPr>
          <p:spPr>
            <a:xfrm>
              <a:off x="4993291" y="4002536"/>
              <a:ext cx="4054475" cy="985875"/>
            </a:xfrm>
            <a:prstGeom prst="rect">
              <a:avLst/>
            </a:prstGeom>
            <a:solidFill>
              <a:schemeClr val="bg2">
                <a:lumMod val="9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35" name="Gruppo 32"/>
            <p:cNvGrpSpPr>
              <a:grpSpLocks/>
            </p:cNvGrpSpPr>
            <p:nvPr/>
          </p:nvGrpSpPr>
          <p:grpSpPr bwMode="auto">
            <a:xfrm>
              <a:off x="4993291" y="4002536"/>
              <a:ext cx="4054475" cy="801687"/>
              <a:chOff x="4427984" y="3429000"/>
              <a:chExt cx="4053376" cy="801380"/>
            </a:xfrm>
            <a:noFill/>
          </p:grpSpPr>
          <p:sp>
            <p:nvSpPr>
              <p:cNvPr id="36" name="CasellaDiTesto 26"/>
              <p:cNvSpPr txBox="1">
                <a:spLocks noChangeArrowheads="1"/>
              </p:cNvSpPr>
              <p:nvPr/>
            </p:nvSpPr>
            <p:spPr bwMode="auto">
              <a:xfrm>
                <a:off x="4427984" y="3573016"/>
                <a:ext cx="1372492" cy="369332"/>
              </a:xfrm>
              <a:prstGeom prst="rect">
                <a:avLst/>
              </a:prstGeom>
              <a:grpFill/>
              <a:ln w="9525">
                <a:noFill/>
                <a:miter lim="800000"/>
                <a:headEnd/>
                <a:tailEnd/>
              </a:ln>
            </p:spPr>
            <p:txBody>
              <a:bodyPr wrap="none">
                <a:spAutoFit/>
              </a:bodyPr>
              <a:lstStyle/>
              <a:p>
                <a:r>
                  <a:rPr lang="it-IT">
                    <a:solidFill>
                      <a:srgbClr val="000000"/>
                    </a:solidFill>
                    <a:latin typeface="Comic Sans MS" pitchFamily="66" charset="0"/>
                  </a:rPr>
                  <a:t>P</a:t>
                </a:r>
                <a:r>
                  <a:rPr lang="it-IT" baseline="-25000">
                    <a:solidFill>
                      <a:srgbClr val="000000"/>
                    </a:solidFill>
                    <a:latin typeface="Comic Sans MS" pitchFamily="66" charset="0"/>
                  </a:rPr>
                  <a:t>l</a:t>
                </a:r>
                <a:r>
                  <a:rPr lang="it-IT">
                    <a:solidFill>
                      <a:srgbClr val="000000"/>
                    </a:solidFill>
                    <a:latin typeface="Comic Sans MS" pitchFamily="66" charset="0"/>
                  </a:rPr>
                  <a:t>(k</a:t>
                </a:r>
                <a:r>
                  <a:rPr lang="it-IT" baseline="-25000">
                    <a:solidFill>
                      <a:srgbClr val="000000"/>
                    </a:solidFill>
                    <a:latin typeface="Comic Sans MS" pitchFamily="66" charset="0"/>
                  </a:rPr>
                  <a:t>10b-p</a:t>
                </a:r>
                <a:r>
                  <a:rPr lang="it-IT">
                    <a:solidFill>
                      <a:srgbClr val="000000"/>
                    </a:solidFill>
                    <a:latin typeface="Comic Sans MS" pitchFamily="66" charset="0"/>
                  </a:rPr>
                  <a:t> R)=</a:t>
                </a:r>
              </a:p>
            </p:txBody>
          </p:sp>
          <p:sp>
            <p:nvSpPr>
              <p:cNvPr id="37" name="CasellaDiTesto 27"/>
              <p:cNvSpPr txBox="1">
                <a:spLocks noChangeArrowheads="1"/>
              </p:cNvSpPr>
              <p:nvPr/>
            </p:nvSpPr>
            <p:spPr bwMode="auto">
              <a:xfrm>
                <a:off x="7020272" y="3429000"/>
                <a:ext cx="420118" cy="369191"/>
              </a:xfrm>
              <a:prstGeom prst="rect">
                <a:avLst/>
              </a:prstGeom>
              <a:grpFill/>
              <a:ln w="9525">
                <a:noFill/>
                <a:miter lim="800000"/>
                <a:headEnd/>
                <a:tailEnd/>
              </a:ln>
            </p:spPr>
            <p:txBody>
              <a:bodyPr wrap="none">
                <a:spAutoFit/>
              </a:bodyPr>
              <a:lstStyle/>
              <a:p>
                <a:r>
                  <a:rPr lang="it-IT" dirty="0" err="1" smtClean="0">
                    <a:solidFill>
                      <a:srgbClr val="000000"/>
                    </a:solidFill>
                    <a:latin typeface="Comic Sans MS" pitchFamily="66" charset="0"/>
                  </a:rPr>
                  <a:t>kr</a:t>
                </a:r>
                <a:endParaRPr lang="it-IT" dirty="0">
                  <a:solidFill>
                    <a:srgbClr val="000000"/>
                  </a:solidFill>
                  <a:latin typeface="Comic Sans MS" pitchFamily="66" charset="0"/>
                </a:endParaRPr>
              </a:p>
            </p:txBody>
          </p:sp>
          <p:cxnSp>
            <p:nvCxnSpPr>
              <p:cNvPr id="38" name="Connettore 1 37"/>
              <p:cNvCxnSpPr/>
              <p:nvPr/>
            </p:nvCxnSpPr>
            <p:spPr>
              <a:xfrm>
                <a:off x="6011880" y="3789224"/>
                <a:ext cx="2375843" cy="0"/>
              </a:xfrm>
              <a:prstGeom prst="line">
                <a:avLst/>
              </a:prstGeom>
              <a:grpFill/>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CasellaDiTesto 30"/>
              <p:cNvSpPr txBox="1">
                <a:spLocks noChangeArrowheads="1"/>
              </p:cNvSpPr>
              <p:nvPr/>
            </p:nvSpPr>
            <p:spPr bwMode="auto">
              <a:xfrm>
                <a:off x="5868144" y="3861048"/>
                <a:ext cx="2613216" cy="369332"/>
              </a:xfrm>
              <a:prstGeom prst="rect">
                <a:avLst/>
              </a:prstGeom>
              <a:grpFill/>
              <a:ln w="9525">
                <a:noFill/>
                <a:miter lim="800000"/>
                <a:headEnd/>
                <a:tailEnd/>
              </a:ln>
            </p:spPr>
            <p:txBody>
              <a:bodyPr wrap="none">
                <a:spAutoFit/>
              </a:bodyPr>
              <a:lstStyle/>
              <a:p>
                <a:r>
                  <a:rPr lang="it-IT">
                    <a:solidFill>
                      <a:srgbClr val="000000"/>
                    </a:solidFill>
                    <a:latin typeface="Comic Sans MS" pitchFamily="66" charset="0"/>
                  </a:rPr>
                  <a:t>F</a:t>
                </a:r>
                <a:r>
                  <a:rPr lang="it-IT" baseline="-25000">
                    <a:solidFill>
                      <a:srgbClr val="000000"/>
                    </a:solidFill>
                    <a:latin typeface="Comic Sans MS" pitchFamily="66" charset="0"/>
                  </a:rPr>
                  <a:t>l</a:t>
                </a:r>
                <a:r>
                  <a:rPr lang="it-IT" baseline="30000">
                    <a:solidFill>
                      <a:srgbClr val="000000"/>
                    </a:solidFill>
                    <a:latin typeface="Comic Sans MS" pitchFamily="66" charset="0"/>
                  </a:rPr>
                  <a:t>2</a:t>
                </a:r>
                <a:r>
                  <a:rPr lang="it-IT">
                    <a:solidFill>
                      <a:srgbClr val="000000"/>
                    </a:solidFill>
                    <a:latin typeface="Comic Sans MS" pitchFamily="66" charset="0"/>
                  </a:rPr>
                  <a:t>(k</a:t>
                </a:r>
                <a:r>
                  <a:rPr lang="it-IT" baseline="-25000">
                    <a:solidFill>
                      <a:srgbClr val="000000"/>
                    </a:solidFill>
                    <a:latin typeface="Comic Sans MS" pitchFamily="66" charset="0"/>
                  </a:rPr>
                  <a:t>10b-p</a:t>
                </a:r>
                <a:r>
                  <a:rPr lang="it-IT">
                    <a:solidFill>
                      <a:srgbClr val="000000"/>
                    </a:solidFill>
                    <a:latin typeface="Comic Sans MS" pitchFamily="66" charset="0"/>
                  </a:rPr>
                  <a:t>R)+ G</a:t>
                </a:r>
                <a:r>
                  <a:rPr lang="it-IT" baseline="-25000">
                    <a:solidFill>
                      <a:srgbClr val="000000"/>
                    </a:solidFill>
                    <a:latin typeface="Comic Sans MS" pitchFamily="66" charset="0"/>
                  </a:rPr>
                  <a:t>l</a:t>
                </a:r>
                <a:r>
                  <a:rPr lang="it-IT" baseline="30000">
                    <a:solidFill>
                      <a:srgbClr val="000000"/>
                    </a:solidFill>
                    <a:latin typeface="Comic Sans MS" pitchFamily="66" charset="0"/>
                  </a:rPr>
                  <a:t>2</a:t>
                </a:r>
                <a:r>
                  <a:rPr lang="it-IT">
                    <a:solidFill>
                      <a:srgbClr val="000000"/>
                    </a:solidFill>
                    <a:latin typeface="Comic Sans MS" pitchFamily="66" charset="0"/>
                  </a:rPr>
                  <a:t>(k</a:t>
                </a:r>
                <a:r>
                  <a:rPr lang="it-IT" baseline="-25000">
                    <a:solidFill>
                      <a:srgbClr val="000000"/>
                    </a:solidFill>
                    <a:latin typeface="Comic Sans MS" pitchFamily="66" charset="0"/>
                  </a:rPr>
                  <a:t>10b-p</a:t>
                </a:r>
                <a:r>
                  <a:rPr lang="it-IT">
                    <a:solidFill>
                      <a:srgbClr val="000000"/>
                    </a:solidFill>
                    <a:latin typeface="Comic Sans MS" pitchFamily="66" charset="0"/>
                  </a:rPr>
                  <a:t>R)</a:t>
                </a:r>
              </a:p>
            </p:txBody>
          </p:sp>
        </p:grpSp>
      </p:grpSp>
      <p:grpSp>
        <p:nvGrpSpPr>
          <p:cNvPr id="44" name="Gruppo 43"/>
          <p:cNvGrpSpPr/>
          <p:nvPr/>
        </p:nvGrpSpPr>
        <p:grpSpPr>
          <a:xfrm>
            <a:off x="4574654" y="3458038"/>
            <a:ext cx="4479770" cy="941384"/>
            <a:chOff x="4574654" y="3231238"/>
            <a:chExt cx="4479770" cy="941384"/>
          </a:xfrm>
        </p:grpSpPr>
        <p:sp>
          <p:nvSpPr>
            <p:cNvPr id="43" name="Rettangolo 42"/>
            <p:cNvSpPr/>
            <p:nvPr/>
          </p:nvSpPr>
          <p:spPr>
            <a:xfrm>
              <a:off x="4899628" y="3231238"/>
              <a:ext cx="3960811" cy="9144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2" name="Immagine 41"/>
            <p:cNvPicPr>
              <a:picLocks noChangeAspect="1"/>
            </p:cNvPicPr>
            <p:nvPr/>
          </p:nvPicPr>
          <p:blipFill>
            <a:blip r:embed="rId5"/>
            <a:stretch>
              <a:fillRect/>
            </a:stretch>
          </p:blipFill>
          <p:spPr>
            <a:xfrm>
              <a:off x="4574654" y="3306966"/>
              <a:ext cx="4479770" cy="865656"/>
            </a:xfrm>
            <a:prstGeom prst="rect">
              <a:avLst/>
            </a:prstGeom>
          </p:spPr>
        </p:pic>
      </p:grpSp>
    </p:spTree>
    <p:extLst>
      <p:ext uri="{BB962C8B-B14F-4D97-AF65-F5344CB8AC3E}">
        <p14:creationId xmlns:p14="http://schemas.microsoft.com/office/powerpoint/2010/main" val="329899732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p:cNvPicPr>
            <a:picLocks noChangeAspect="1"/>
          </p:cNvPicPr>
          <p:nvPr/>
        </p:nvPicPr>
        <p:blipFill>
          <a:blip r:embed="rId2"/>
          <a:stretch>
            <a:fillRect/>
          </a:stretch>
        </p:blipFill>
        <p:spPr>
          <a:xfrm>
            <a:off x="104049" y="1316277"/>
            <a:ext cx="3829613" cy="3942803"/>
          </a:xfrm>
          <a:prstGeom prst="rect">
            <a:avLst/>
          </a:prstGeom>
          <a:solidFill>
            <a:srgbClr val="FFFFFF"/>
          </a:solidFill>
          <a:ln>
            <a:solidFill>
              <a:srgbClr val="2C7C9F"/>
            </a:solidFill>
          </a:ln>
        </p:spPr>
      </p:pic>
      <p:sp>
        <p:nvSpPr>
          <p:cNvPr id="4" name="Rectangle 2"/>
          <p:cNvSpPr>
            <a:spLocks noGrp="1" noChangeArrowheads="1"/>
          </p:cNvSpPr>
          <p:nvPr>
            <p:ph type="title"/>
          </p:nvPr>
        </p:nvSpPr>
        <p:spPr>
          <a:xfrm>
            <a:off x="269547" y="107575"/>
            <a:ext cx="8322004" cy="550157"/>
          </a:xfrm>
        </p:spPr>
        <p:txBody>
          <a:bodyPr>
            <a:noAutofit/>
          </a:bodyPr>
          <a:lstStyle/>
          <a:p>
            <a:pPr eaLnBrk="1" fontAlgn="auto" hangingPunct="1">
              <a:spcAft>
                <a:spcPts val="0"/>
              </a:spcAft>
              <a:defRPr/>
            </a:pPr>
            <a:r>
              <a:rPr lang="it-IT" sz="2800" b="1" dirty="0">
                <a:solidFill>
                  <a:srgbClr val="FF0000"/>
                </a:solidFill>
                <a:effectLst>
                  <a:outerShdw blurRad="38100" dist="38100" dir="2700000" algn="tl">
                    <a:srgbClr val="000000"/>
                  </a:outerShdw>
                </a:effectLst>
                <a:latin typeface="Comic Sans MS" pitchFamily="66" charset="0"/>
              </a:rPr>
              <a:t/>
            </a:r>
            <a:br>
              <a:rPr lang="it-IT" sz="2800" b="1" dirty="0">
                <a:solidFill>
                  <a:srgbClr val="FF0000"/>
                </a:solidFill>
                <a:effectLst>
                  <a:outerShdw blurRad="38100" dist="38100" dir="2700000" algn="tl">
                    <a:srgbClr val="000000"/>
                  </a:outerShdw>
                </a:effectLst>
                <a:latin typeface="Comic Sans MS" pitchFamily="66" charset="0"/>
              </a:rPr>
            </a:br>
            <a:r>
              <a:rPr lang="it-IT" sz="2800" b="1" dirty="0" err="1">
                <a:solidFill>
                  <a:srgbClr val="FF0000"/>
                </a:solidFill>
                <a:effectLst>
                  <a:outerShdw blurRad="38100" dist="38100" dir="2700000" algn="tl">
                    <a:srgbClr val="000000"/>
                  </a:outerShdw>
                </a:effectLst>
                <a:latin typeface="Comic Sans MS" pitchFamily="66" charset="0"/>
              </a:rPr>
              <a:t>Astrophysical</a:t>
            </a:r>
            <a:r>
              <a:rPr lang="it-IT" sz="2800" b="1" dirty="0">
                <a:solidFill>
                  <a:srgbClr val="FF0000"/>
                </a:solidFill>
                <a:effectLst>
                  <a:outerShdw blurRad="38100" dist="38100" dir="2700000" algn="tl">
                    <a:srgbClr val="000000"/>
                  </a:outerShdw>
                </a:effectLst>
                <a:latin typeface="Comic Sans MS" pitchFamily="66" charset="0"/>
              </a:rPr>
              <a:t> </a:t>
            </a:r>
            <a:r>
              <a:rPr lang="it-IT" sz="2800" b="1" dirty="0" err="1">
                <a:solidFill>
                  <a:srgbClr val="FF0000"/>
                </a:solidFill>
                <a:effectLst>
                  <a:outerShdw blurRad="38100" dist="38100" dir="2700000" algn="tl">
                    <a:srgbClr val="000000"/>
                  </a:outerShdw>
                </a:effectLst>
                <a:latin typeface="Comic Sans MS" pitchFamily="66" charset="0"/>
              </a:rPr>
              <a:t>factor</a:t>
            </a:r>
            <a:r>
              <a:rPr lang="it-IT" sz="2800" b="1" dirty="0">
                <a:solidFill>
                  <a:srgbClr val="FF0000"/>
                </a:solidFill>
                <a:effectLst>
                  <a:outerShdw blurRad="38100" dist="38100" dir="2700000" algn="tl">
                    <a:srgbClr val="000000"/>
                  </a:outerShdw>
                </a:effectLst>
                <a:latin typeface="Comic Sans MS" pitchFamily="66" charset="0"/>
              </a:rPr>
              <a:t> </a:t>
            </a:r>
            <a:r>
              <a:rPr lang="it-IT" sz="2800" b="1" dirty="0" smtClean="0">
                <a:solidFill>
                  <a:srgbClr val="FF0000"/>
                </a:solidFill>
                <a:effectLst>
                  <a:outerShdw blurRad="38100" dist="38100" dir="2700000" algn="tl">
                    <a:srgbClr val="000000"/>
                  </a:outerShdw>
                </a:effectLst>
                <a:latin typeface="Comic Sans MS" pitchFamily="66" charset="0"/>
              </a:rPr>
              <a:t>S(E): </a:t>
            </a:r>
            <a:r>
              <a:rPr lang="it-IT" sz="2800" b="1" dirty="0" err="1" smtClean="0">
                <a:solidFill>
                  <a:srgbClr val="FF0000"/>
                </a:solidFill>
                <a:effectLst>
                  <a:outerShdw blurRad="38100" dist="38100" dir="2700000" algn="tl">
                    <a:srgbClr val="000000"/>
                  </a:outerShdw>
                </a:effectLst>
                <a:latin typeface="Comic Sans MS" pitchFamily="66" charset="0"/>
              </a:rPr>
              <a:t>Results</a:t>
            </a:r>
            <a:endParaRPr lang="it-IT" sz="2800" b="1" dirty="0">
              <a:solidFill>
                <a:srgbClr val="FF0000"/>
              </a:solidFill>
              <a:effectLst>
                <a:outerShdw blurRad="38100" dist="38100" dir="2700000" algn="tl">
                  <a:srgbClr val="000000"/>
                </a:outerShdw>
              </a:effectLst>
              <a:latin typeface="Comic Sans MS" pitchFamily="66" charset="0"/>
            </a:endParaRPr>
          </a:p>
        </p:txBody>
      </p:sp>
      <p:grpSp>
        <p:nvGrpSpPr>
          <p:cNvPr id="24" name="Gruppo 23"/>
          <p:cNvGrpSpPr/>
          <p:nvPr/>
        </p:nvGrpSpPr>
        <p:grpSpPr>
          <a:xfrm>
            <a:off x="5235383" y="4575864"/>
            <a:ext cx="4045797" cy="1476581"/>
            <a:chOff x="5082296" y="5546735"/>
            <a:chExt cx="4300464" cy="1285483"/>
          </a:xfrm>
        </p:grpSpPr>
        <p:sp>
          <p:nvSpPr>
            <p:cNvPr id="13" name="Ovale 12"/>
            <p:cNvSpPr/>
            <p:nvPr/>
          </p:nvSpPr>
          <p:spPr>
            <a:xfrm>
              <a:off x="5082296" y="5546735"/>
              <a:ext cx="4154649" cy="485433"/>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7" name="CasellaDiTesto 16"/>
            <p:cNvSpPr txBox="1"/>
            <p:nvPr/>
          </p:nvSpPr>
          <p:spPr>
            <a:xfrm>
              <a:off x="5266470" y="5631889"/>
              <a:ext cx="4116290" cy="1200329"/>
            </a:xfrm>
            <a:prstGeom prst="rect">
              <a:avLst/>
            </a:prstGeom>
            <a:noFill/>
          </p:spPr>
          <p:txBody>
            <a:bodyPr wrap="square" rtlCol="0">
              <a:spAutoFit/>
            </a:bodyPr>
            <a:lstStyle/>
            <a:p>
              <a:r>
                <a:rPr lang="it-IT" dirty="0" err="1" smtClean="0"/>
                <a:t>S</a:t>
              </a:r>
              <a:r>
                <a:rPr lang="it-IT" dirty="0" smtClean="0"/>
                <a:t>(10keV)</a:t>
              </a:r>
              <a:r>
                <a:rPr lang="it-IT" baseline="-25000" dirty="0" smtClean="0"/>
                <a:t>THM</a:t>
              </a:r>
              <a:r>
                <a:rPr lang="it-IT" dirty="0" smtClean="0"/>
                <a:t>= 2942± 588 (</a:t>
              </a:r>
              <a:r>
                <a:rPr lang="it-IT" dirty="0" err="1" smtClean="0"/>
                <a:t>MeV</a:t>
              </a:r>
              <a:r>
                <a:rPr lang="it-IT" dirty="0" smtClean="0"/>
                <a:t> b)</a:t>
              </a:r>
            </a:p>
            <a:p>
              <a:endParaRPr lang="it-IT" dirty="0" smtClean="0"/>
            </a:p>
            <a:p>
              <a:r>
                <a:rPr lang="it-IT" dirty="0" err="1" smtClean="0"/>
                <a:t>S</a:t>
              </a:r>
              <a:r>
                <a:rPr lang="it-IT" dirty="0" smtClean="0"/>
                <a:t>(10keV)</a:t>
              </a:r>
              <a:r>
                <a:rPr lang="it-IT" baseline="-25000" dirty="0" smtClean="0"/>
                <a:t>EXTR</a:t>
              </a:r>
              <a:r>
                <a:rPr lang="it-IT" dirty="0" smtClean="0"/>
                <a:t> = 2870± 500 (</a:t>
              </a:r>
              <a:r>
                <a:rPr lang="it-IT" dirty="0" err="1" smtClean="0"/>
                <a:t>MeV</a:t>
              </a:r>
              <a:r>
                <a:rPr lang="it-IT" dirty="0" smtClean="0"/>
                <a:t> b) Angulo et al. (1993)</a:t>
              </a:r>
              <a:endParaRPr lang="it-IT" dirty="0"/>
            </a:p>
          </p:txBody>
        </p:sp>
      </p:grpSp>
      <p:sp>
        <p:nvSpPr>
          <p:cNvPr id="20" name="Rettangolo 19"/>
          <p:cNvSpPr/>
          <p:nvPr/>
        </p:nvSpPr>
        <p:spPr>
          <a:xfrm>
            <a:off x="0" y="731501"/>
            <a:ext cx="8058024" cy="338554"/>
          </a:xfrm>
          <a:prstGeom prst="rect">
            <a:avLst/>
          </a:prstGeom>
        </p:spPr>
        <p:txBody>
          <a:bodyPr wrap="square">
            <a:spAutoFit/>
          </a:bodyPr>
          <a:lstStyle/>
          <a:p>
            <a:pPr lvl="0"/>
            <a:r>
              <a:rPr lang="it-IT" sz="1600" dirty="0" err="1">
                <a:latin typeface="Comic Sans MS"/>
                <a:cs typeface="Comic Sans MS"/>
              </a:rPr>
              <a:t>Spitaleri</a:t>
            </a:r>
            <a:r>
              <a:rPr lang="it-IT" sz="1600" dirty="0">
                <a:latin typeface="Comic Sans MS"/>
                <a:cs typeface="Comic Sans MS"/>
              </a:rPr>
              <a:t>, C.; Lamia, L.; Puglia, S. M. </a:t>
            </a:r>
            <a:r>
              <a:rPr lang="it-IT" sz="1600" dirty="0" err="1">
                <a:latin typeface="Comic Sans MS"/>
                <a:cs typeface="Comic Sans MS"/>
              </a:rPr>
              <a:t>R</a:t>
            </a:r>
            <a:r>
              <a:rPr lang="it-IT" sz="1600" dirty="0">
                <a:latin typeface="Comic Sans MS"/>
                <a:cs typeface="Comic Sans MS"/>
              </a:rPr>
              <a:t>.; et al</a:t>
            </a:r>
            <a:r>
              <a:rPr lang="it-IT" sz="1600" dirty="0" smtClean="0">
                <a:latin typeface="Comic Sans MS"/>
                <a:cs typeface="Comic Sans MS"/>
              </a:rPr>
              <a:t>. </a:t>
            </a:r>
            <a:r>
              <a:rPr lang="it-IT" sz="1600" dirty="0">
                <a:latin typeface="Comic Sans MS"/>
                <a:cs typeface="Comic Sans MS"/>
              </a:rPr>
              <a:t>PHYSICAL REVIEW C  Volume: 90     </a:t>
            </a:r>
          </a:p>
        </p:txBody>
      </p:sp>
      <p:sp>
        <p:nvSpPr>
          <p:cNvPr id="2" name="Pergamena 2 1"/>
          <p:cNvSpPr/>
          <p:nvPr/>
        </p:nvSpPr>
        <p:spPr>
          <a:xfrm>
            <a:off x="2027564" y="1207901"/>
            <a:ext cx="1869812" cy="1033272"/>
          </a:xfrm>
          <a:prstGeom prst="horizontalScroll">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err="1" smtClean="0">
                <a:solidFill>
                  <a:srgbClr val="000000"/>
                </a:solidFill>
              </a:rPr>
              <a:t>Already</a:t>
            </a:r>
            <a:r>
              <a:rPr lang="it-IT" dirty="0" smtClean="0">
                <a:solidFill>
                  <a:srgbClr val="000000"/>
                </a:solidFill>
              </a:rPr>
              <a:t> </a:t>
            </a:r>
            <a:r>
              <a:rPr lang="it-IT" dirty="0" err="1" smtClean="0">
                <a:solidFill>
                  <a:srgbClr val="000000"/>
                </a:solidFill>
              </a:rPr>
              <a:t>pubblisched</a:t>
            </a:r>
            <a:endParaRPr lang="it-IT" dirty="0">
              <a:solidFill>
                <a:srgbClr val="000000"/>
              </a:solidFill>
            </a:endParaRPr>
          </a:p>
        </p:txBody>
      </p:sp>
      <p:sp>
        <p:nvSpPr>
          <p:cNvPr id="42" name="CasellaDiTesto 41"/>
          <p:cNvSpPr txBox="1"/>
          <p:nvPr/>
        </p:nvSpPr>
        <p:spPr>
          <a:xfrm>
            <a:off x="0" y="5281272"/>
            <a:ext cx="4837568" cy="1323439"/>
          </a:xfrm>
          <a:prstGeom prst="rect">
            <a:avLst/>
          </a:prstGeom>
          <a:noFill/>
        </p:spPr>
        <p:txBody>
          <a:bodyPr wrap="square" rtlCol="0">
            <a:spAutoFit/>
          </a:bodyPr>
          <a:lstStyle/>
          <a:p>
            <a:r>
              <a:rPr lang="it-IT" sz="2000" b="1" dirty="0" smtClean="0">
                <a:solidFill>
                  <a:srgbClr val="3366FF"/>
                </a:solidFill>
                <a:latin typeface="Comic Sans MS"/>
                <a:cs typeface="Comic Sans MS"/>
              </a:rPr>
              <a:t>BLU LINE</a:t>
            </a:r>
            <a:r>
              <a:rPr lang="it-IT" sz="2000" b="1" dirty="0" smtClean="0">
                <a:latin typeface="Comic Sans MS"/>
                <a:cs typeface="Comic Sans MS"/>
              </a:rPr>
              <a:t>: the THM </a:t>
            </a:r>
            <a:r>
              <a:rPr lang="it-IT" sz="2000" b="1" dirty="0" err="1" smtClean="0">
                <a:latin typeface="Comic Sans MS"/>
                <a:cs typeface="Comic Sans MS"/>
              </a:rPr>
              <a:t>S</a:t>
            </a:r>
            <a:r>
              <a:rPr lang="it-IT" sz="2000" b="1" dirty="0" smtClean="0">
                <a:latin typeface="Comic Sans MS"/>
                <a:cs typeface="Comic Sans MS"/>
              </a:rPr>
              <a:t>(E)-</a:t>
            </a:r>
            <a:r>
              <a:rPr lang="it-IT" sz="2000" b="1" dirty="0" err="1" smtClean="0">
                <a:latin typeface="Comic Sans MS"/>
                <a:cs typeface="Comic Sans MS"/>
              </a:rPr>
              <a:t>factor</a:t>
            </a:r>
            <a:r>
              <a:rPr lang="it-IT" sz="2000" b="1" dirty="0" smtClean="0">
                <a:latin typeface="Comic Sans MS"/>
                <a:cs typeface="Comic Sans MS"/>
              </a:rPr>
              <a:t> </a:t>
            </a:r>
            <a:r>
              <a:rPr lang="it-IT" sz="2000" b="1" dirty="0" err="1" smtClean="0">
                <a:latin typeface="Comic Sans MS"/>
                <a:cs typeface="Comic Sans MS"/>
              </a:rPr>
              <a:t>at</a:t>
            </a:r>
            <a:r>
              <a:rPr lang="it-IT" sz="2000" b="1" dirty="0" smtClean="0">
                <a:latin typeface="Comic Sans MS"/>
                <a:cs typeface="Comic Sans MS"/>
              </a:rPr>
              <a:t> infinite </a:t>
            </a:r>
            <a:r>
              <a:rPr lang="it-IT" sz="2000" b="1" dirty="0" err="1" smtClean="0">
                <a:latin typeface="Comic Sans MS"/>
                <a:cs typeface="Comic Sans MS"/>
              </a:rPr>
              <a:t>resolution</a:t>
            </a:r>
            <a:r>
              <a:rPr lang="it-IT" sz="2000" b="1" dirty="0" smtClean="0">
                <a:latin typeface="Comic Sans MS"/>
                <a:cs typeface="Comic Sans MS"/>
              </a:rPr>
              <a:t> </a:t>
            </a:r>
            <a:r>
              <a:rPr lang="it-IT" sz="2000" b="1" dirty="0" err="1" smtClean="0">
                <a:latin typeface="Comic Sans MS"/>
                <a:cs typeface="Comic Sans MS"/>
              </a:rPr>
              <a:t>togheter</a:t>
            </a:r>
            <a:r>
              <a:rPr lang="it-IT" sz="2000" b="1" dirty="0" smtClean="0">
                <a:latin typeface="Comic Sans MS"/>
                <a:cs typeface="Comic Sans MS"/>
              </a:rPr>
              <a:t> with </a:t>
            </a:r>
            <a:r>
              <a:rPr lang="it-IT" sz="2000" b="1" dirty="0" err="1" smtClean="0">
                <a:latin typeface="Comic Sans MS"/>
                <a:cs typeface="Comic Sans MS"/>
              </a:rPr>
              <a:t>its</a:t>
            </a:r>
            <a:r>
              <a:rPr lang="it-IT" sz="2000" b="1" dirty="0" smtClean="0">
                <a:latin typeface="Comic Sans MS"/>
                <a:cs typeface="Comic Sans MS"/>
              </a:rPr>
              <a:t> </a:t>
            </a:r>
            <a:r>
              <a:rPr lang="it-IT" sz="2000" b="1" dirty="0" err="1" smtClean="0">
                <a:latin typeface="Comic Sans MS"/>
                <a:cs typeface="Comic Sans MS"/>
              </a:rPr>
              <a:t>upper</a:t>
            </a:r>
            <a:r>
              <a:rPr lang="it-IT" sz="2000" b="1" dirty="0" smtClean="0">
                <a:latin typeface="Comic Sans MS"/>
                <a:cs typeface="Comic Sans MS"/>
              </a:rPr>
              <a:t> and </a:t>
            </a:r>
            <a:r>
              <a:rPr lang="it-IT" sz="2000" b="1" dirty="0" err="1" smtClean="0">
                <a:latin typeface="Comic Sans MS"/>
                <a:cs typeface="Comic Sans MS"/>
              </a:rPr>
              <a:t>lower</a:t>
            </a:r>
            <a:r>
              <a:rPr lang="it-IT" sz="2000" b="1" dirty="0" smtClean="0">
                <a:latin typeface="Comic Sans MS"/>
                <a:cs typeface="Comic Sans MS"/>
              </a:rPr>
              <a:t> </a:t>
            </a:r>
            <a:r>
              <a:rPr lang="it-IT" sz="2000" b="1" dirty="0" err="1" smtClean="0">
                <a:latin typeface="Comic Sans MS"/>
                <a:cs typeface="Comic Sans MS"/>
              </a:rPr>
              <a:t>limit</a:t>
            </a:r>
            <a:r>
              <a:rPr lang="it-IT" sz="2000" b="1" dirty="0">
                <a:latin typeface="Comic Sans MS"/>
                <a:cs typeface="Comic Sans MS"/>
              </a:rPr>
              <a:t> </a:t>
            </a:r>
            <a:r>
              <a:rPr lang="it-IT" sz="2000" b="1" dirty="0" smtClean="0">
                <a:latin typeface="Comic Sans MS"/>
                <a:cs typeface="Comic Sans MS"/>
              </a:rPr>
              <a:t>in </a:t>
            </a:r>
            <a:r>
              <a:rPr lang="it-IT" sz="2000" b="1" dirty="0" err="1" smtClean="0">
                <a:latin typeface="Comic Sans MS"/>
                <a:cs typeface="Comic Sans MS"/>
              </a:rPr>
              <a:t>comparison</a:t>
            </a:r>
            <a:r>
              <a:rPr lang="it-IT" sz="2000" b="1" dirty="0" smtClean="0">
                <a:latin typeface="Comic Sans MS"/>
                <a:cs typeface="Comic Sans MS"/>
              </a:rPr>
              <a:t> with </a:t>
            </a:r>
            <a:r>
              <a:rPr lang="it-IT" sz="2000" b="1" dirty="0" err="1" smtClean="0">
                <a:latin typeface="Comic Sans MS"/>
                <a:cs typeface="Comic Sans MS"/>
              </a:rPr>
              <a:t>direct</a:t>
            </a:r>
            <a:r>
              <a:rPr lang="it-IT" sz="2000" b="1" dirty="0" smtClean="0">
                <a:latin typeface="Comic Sans MS"/>
                <a:cs typeface="Comic Sans MS"/>
              </a:rPr>
              <a:t> data (</a:t>
            </a:r>
            <a:r>
              <a:rPr lang="it-IT" sz="2000" b="1" dirty="0" err="1" smtClean="0">
                <a:latin typeface="Comic Sans MS"/>
                <a:cs typeface="Comic Sans MS"/>
              </a:rPr>
              <a:t>black</a:t>
            </a:r>
            <a:r>
              <a:rPr lang="it-IT" sz="2000" b="1" dirty="0" smtClean="0">
                <a:latin typeface="Comic Sans MS"/>
                <a:cs typeface="Comic Sans MS"/>
              </a:rPr>
              <a:t> </a:t>
            </a:r>
            <a:r>
              <a:rPr lang="it-IT" sz="2000" b="1" dirty="0" err="1" smtClean="0">
                <a:latin typeface="Comic Sans MS"/>
                <a:cs typeface="Comic Sans MS"/>
              </a:rPr>
              <a:t>point</a:t>
            </a:r>
            <a:r>
              <a:rPr lang="it-IT" sz="2000" b="1" dirty="0" smtClean="0">
                <a:latin typeface="Comic Sans MS"/>
                <a:cs typeface="Comic Sans MS"/>
              </a:rPr>
              <a:t>)</a:t>
            </a:r>
          </a:p>
        </p:txBody>
      </p:sp>
      <p:pic>
        <p:nvPicPr>
          <p:cNvPr id="43" name="Immagine 42"/>
          <p:cNvPicPr>
            <a:picLocks noChangeAspect="1"/>
          </p:cNvPicPr>
          <p:nvPr/>
        </p:nvPicPr>
        <p:blipFill>
          <a:blip r:embed="rId3"/>
          <a:stretch>
            <a:fillRect/>
          </a:stretch>
        </p:blipFill>
        <p:spPr>
          <a:xfrm>
            <a:off x="4316844" y="1605863"/>
            <a:ext cx="4435761" cy="2731037"/>
          </a:xfrm>
          <a:prstGeom prst="rect">
            <a:avLst/>
          </a:prstGeom>
          <a:solidFill>
            <a:srgbClr val="FFFFFF"/>
          </a:solidFill>
          <a:ln>
            <a:solidFill>
              <a:srgbClr val="2C7C9F"/>
            </a:solidFill>
          </a:ln>
        </p:spPr>
      </p:pic>
    </p:spTree>
    <p:extLst>
      <p:ext uri="{BB962C8B-B14F-4D97-AF65-F5344CB8AC3E}">
        <p14:creationId xmlns:p14="http://schemas.microsoft.com/office/powerpoint/2010/main" val="364577997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49275" y="107576"/>
            <a:ext cx="7778296" cy="853995"/>
          </a:xfrm>
        </p:spPr>
        <p:txBody>
          <a:bodyPr/>
          <a:lstStyle/>
          <a:p>
            <a:r>
              <a:rPr lang="it-IT" b="1" dirty="0" smtClean="0">
                <a:solidFill>
                  <a:srgbClr val="FF0000"/>
                </a:solidFill>
                <a:latin typeface="Comic Sans MS"/>
                <a:cs typeface="Comic Sans MS"/>
              </a:rPr>
              <a:t>PRELIMINARY RESULT</a:t>
            </a:r>
            <a:endParaRPr lang="it-IT" b="1" dirty="0">
              <a:solidFill>
                <a:srgbClr val="FF0000"/>
              </a:solidFill>
              <a:latin typeface="Comic Sans MS"/>
              <a:cs typeface="Comic Sans MS"/>
            </a:endParaRPr>
          </a:p>
        </p:txBody>
      </p:sp>
      <p:pic>
        <p:nvPicPr>
          <p:cNvPr id="4" name="Immagine 3"/>
          <p:cNvPicPr>
            <a:picLocks noChangeAspect="1"/>
          </p:cNvPicPr>
          <p:nvPr/>
        </p:nvPicPr>
        <p:blipFill>
          <a:blip r:embed="rId2"/>
          <a:stretch>
            <a:fillRect/>
          </a:stretch>
        </p:blipFill>
        <p:spPr>
          <a:xfrm>
            <a:off x="222250" y="2082792"/>
            <a:ext cx="4708735" cy="3528361"/>
          </a:xfrm>
          <a:prstGeom prst="rect">
            <a:avLst/>
          </a:prstGeom>
          <a:solidFill>
            <a:schemeClr val="bg1"/>
          </a:solidFill>
          <a:ln>
            <a:solidFill>
              <a:schemeClr val="tx1"/>
            </a:solidFill>
          </a:ln>
        </p:spPr>
      </p:pic>
      <p:grpSp>
        <p:nvGrpSpPr>
          <p:cNvPr id="5" name="Gruppo 4"/>
          <p:cNvGrpSpPr/>
          <p:nvPr/>
        </p:nvGrpSpPr>
        <p:grpSpPr>
          <a:xfrm>
            <a:off x="5154293" y="2548595"/>
            <a:ext cx="3872948" cy="3042788"/>
            <a:chOff x="4818923" y="1664912"/>
            <a:chExt cx="4399651" cy="3048389"/>
          </a:xfrm>
        </p:grpSpPr>
        <p:grpSp>
          <p:nvGrpSpPr>
            <p:cNvPr id="6" name="Gruppo 5"/>
            <p:cNvGrpSpPr>
              <a:grpSpLocks noChangeAspect="1"/>
            </p:cNvGrpSpPr>
            <p:nvPr/>
          </p:nvGrpSpPr>
          <p:grpSpPr bwMode="auto">
            <a:xfrm>
              <a:off x="4818923" y="1664912"/>
              <a:ext cx="4399651" cy="3048389"/>
              <a:chOff x="755576" y="908720"/>
              <a:chExt cx="7704856" cy="5339334"/>
            </a:xfrm>
          </p:grpSpPr>
          <p:sp>
            <p:nvSpPr>
              <p:cNvPr id="10" name="Rettangolo 9"/>
              <p:cNvSpPr/>
              <p:nvPr/>
            </p:nvSpPr>
            <p:spPr>
              <a:xfrm>
                <a:off x="826691" y="908720"/>
                <a:ext cx="7633741" cy="5329524"/>
              </a:xfrm>
              <a:prstGeom prst="rect">
                <a:avLst/>
              </a:prstGeom>
              <a:solidFill>
                <a:schemeClr val="bg1"/>
              </a:solidFill>
              <a:ln w="6350" cmpd="sng"/>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1" name="Picture 2"/>
              <p:cNvPicPr>
                <a:picLocks noChangeAspect="1" noChangeArrowheads="1"/>
              </p:cNvPicPr>
              <p:nvPr/>
            </p:nvPicPr>
            <p:blipFill>
              <a:blip r:embed="rId3"/>
              <a:srcRect/>
              <a:stretch>
                <a:fillRect/>
              </a:stretch>
            </p:blipFill>
            <p:spPr bwMode="auto">
              <a:xfrm>
                <a:off x="755576" y="980729"/>
                <a:ext cx="7658100" cy="5267325"/>
              </a:xfrm>
              <a:prstGeom prst="rect">
                <a:avLst/>
              </a:prstGeom>
              <a:noFill/>
              <a:ln w="6350" cmpd="sng">
                <a:solidFill>
                  <a:schemeClr val="tx1"/>
                </a:solidFill>
                <a:miter lim="800000"/>
                <a:headEnd/>
                <a:tailEnd/>
              </a:ln>
            </p:spPr>
          </p:pic>
        </p:grpSp>
        <p:sp>
          <p:nvSpPr>
            <p:cNvPr id="7" name="Rettangolo 6"/>
            <p:cNvSpPr/>
            <p:nvPr/>
          </p:nvSpPr>
          <p:spPr>
            <a:xfrm>
              <a:off x="5321980" y="2078829"/>
              <a:ext cx="1223963" cy="431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8" name="AutoShape 18"/>
            <p:cNvSpPr>
              <a:spLocks noChangeArrowheads="1"/>
            </p:cNvSpPr>
            <p:nvPr/>
          </p:nvSpPr>
          <p:spPr bwMode="auto">
            <a:xfrm>
              <a:off x="5753780" y="2700950"/>
              <a:ext cx="485775" cy="976313"/>
            </a:xfrm>
            <a:prstGeom prst="upArrow">
              <a:avLst>
                <a:gd name="adj1" fmla="val 50000"/>
                <a:gd name="adj2" fmla="val 50245"/>
              </a:avLst>
            </a:prstGeom>
            <a:solidFill>
              <a:srgbClr val="FF0000"/>
            </a:solidFill>
            <a:ln w="9525">
              <a:solidFill>
                <a:srgbClr val="FF0000"/>
              </a:solidFill>
              <a:miter lim="800000"/>
              <a:headEnd/>
              <a:tailEnd/>
            </a:ln>
          </p:spPr>
          <p:txBody>
            <a:bodyPr wrap="none" anchor="ctr"/>
            <a:lstStyle/>
            <a:p>
              <a:pPr algn="ctr"/>
              <a:endParaRPr lang="it-IT">
                <a:solidFill>
                  <a:srgbClr val="FF0000"/>
                </a:solidFill>
                <a:latin typeface="Garamond" pitchFamily="18" charset="0"/>
              </a:endParaRPr>
            </a:p>
          </p:txBody>
        </p:sp>
        <p:sp>
          <p:nvSpPr>
            <p:cNvPr id="9" name="Text Box 21"/>
            <p:cNvSpPr txBox="1">
              <a:spLocks noChangeArrowheads="1"/>
            </p:cNvSpPr>
            <p:nvPr/>
          </p:nvSpPr>
          <p:spPr bwMode="auto">
            <a:xfrm>
              <a:off x="5321980" y="3782038"/>
              <a:ext cx="2519363" cy="366713"/>
            </a:xfrm>
            <a:prstGeom prst="rect">
              <a:avLst/>
            </a:prstGeom>
            <a:noFill/>
            <a:ln w="9525">
              <a:noFill/>
              <a:miter lim="800000"/>
              <a:headEnd/>
              <a:tailEnd/>
            </a:ln>
            <a:effectLst/>
          </p:spPr>
          <p:txBody>
            <a:bodyPr>
              <a:spAutoFit/>
            </a:bodyPr>
            <a:lstStyle/>
            <a:p>
              <a:pPr fontAlgn="auto">
                <a:spcBef>
                  <a:spcPct val="50000"/>
                </a:spcBef>
                <a:spcAft>
                  <a:spcPts val="0"/>
                </a:spcAft>
                <a:defRPr/>
              </a:pPr>
              <a:r>
                <a:rPr lang="it-IT" b="1" dirty="0">
                  <a:solidFill>
                    <a:srgbClr val="FF0000"/>
                  </a:solidFill>
                  <a:effectLst>
                    <a:outerShdw blurRad="38100" dist="38100" dir="2700000" algn="tl">
                      <a:srgbClr val="000000"/>
                    </a:outerShdw>
                  </a:effectLst>
                  <a:latin typeface="Comic Sans MS" pitchFamily="66" charset="0"/>
                  <a:cs typeface="+mn-cs"/>
                </a:rPr>
                <a:t>EXTRAPOLATION</a:t>
              </a:r>
              <a:endParaRPr lang="it-IT" sz="2400" b="1" dirty="0">
                <a:solidFill>
                  <a:srgbClr val="FF0000"/>
                </a:solidFill>
                <a:effectLst>
                  <a:outerShdw blurRad="38100" dist="38100" dir="2700000" algn="tl">
                    <a:srgbClr val="000000"/>
                  </a:outerShdw>
                </a:effectLst>
                <a:latin typeface="Comic Sans MS" pitchFamily="66" charset="0"/>
                <a:cs typeface="+mn-cs"/>
              </a:endParaRPr>
            </a:p>
          </p:txBody>
        </p:sp>
      </p:grpSp>
      <p:sp>
        <p:nvSpPr>
          <p:cNvPr id="12" name="Fumetto 3 11"/>
          <p:cNvSpPr/>
          <p:nvPr/>
        </p:nvSpPr>
        <p:spPr>
          <a:xfrm>
            <a:off x="3090895" y="1905771"/>
            <a:ext cx="2122505" cy="771419"/>
          </a:xfrm>
          <a:prstGeom prst="wedgeEllipseCallout">
            <a:avLst>
              <a:gd name="adj1" fmla="val -76298"/>
              <a:gd name="adj2" fmla="val 1188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it-IT" dirty="0" smtClean="0">
                <a:solidFill>
                  <a:srgbClr val="000000"/>
                </a:solidFill>
              </a:rPr>
              <a:t>Preliminary </a:t>
            </a:r>
            <a:r>
              <a:rPr lang="it-IT" dirty="0" err="1" smtClean="0">
                <a:solidFill>
                  <a:srgbClr val="000000"/>
                </a:solidFill>
              </a:rPr>
              <a:t>result</a:t>
            </a:r>
            <a:endParaRPr lang="it-IT" dirty="0">
              <a:solidFill>
                <a:srgbClr val="000000"/>
              </a:solidFill>
            </a:endParaRPr>
          </a:p>
        </p:txBody>
      </p:sp>
      <p:cxnSp>
        <p:nvCxnSpPr>
          <p:cNvPr id="14" name="Connettore 1 13"/>
          <p:cNvCxnSpPr/>
          <p:nvPr/>
        </p:nvCxnSpPr>
        <p:spPr>
          <a:xfrm flipV="1">
            <a:off x="1095376" y="2082792"/>
            <a:ext cx="0" cy="308095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5" name="CasellaDiTesto 14"/>
          <p:cNvSpPr txBox="1"/>
          <p:nvPr/>
        </p:nvSpPr>
        <p:spPr>
          <a:xfrm>
            <a:off x="0" y="5899666"/>
            <a:ext cx="6683591" cy="369332"/>
          </a:xfrm>
          <a:prstGeom prst="rect">
            <a:avLst/>
          </a:prstGeom>
          <a:noFill/>
        </p:spPr>
        <p:txBody>
          <a:bodyPr wrap="none" rtlCol="0">
            <a:spAutoFit/>
          </a:bodyPr>
          <a:lstStyle/>
          <a:p>
            <a:r>
              <a:rPr lang="it-IT" b="1" dirty="0" err="1" smtClean="0">
                <a:latin typeface="Comic Sans MS"/>
                <a:cs typeface="Comic Sans MS"/>
              </a:rPr>
              <a:t>We</a:t>
            </a:r>
            <a:r>
              <a:rPr lang="it-IT" b="1" dirty="0" smtClean="0">
                <a:latin typeface="Comic Sans MS"/>
                <a:cs typeface="Comic Sans MS"/>
              </a:rPr>
              <a:t> </a:t>
            </a:r>
            <a:r>
              <a:rPr lang="it-IT" b="1" dirty="0" err="1" smtClean="0">
                <a:latin typeface="Comic Sans MS"/>
                <a:cs typeface="Comic Sans MS"/>
              </a:rPr>
              <a:t>want</a:t>
            </a:r>
            <a:r>
              <a:rPr lang="it-IT" b="1" dirty="0" smtClean="0">
                <a:latin typeface="Comic Sans MS"/>
                <a:cs typeface="Comic Sans MS"/>
              </a:rPr>
              <a:t> to </a:t>
            </a:r>
            <a:r>
              <a:rPr lang="it-IT" b="1" dirty="0" err="1" smtClean="0">
                <a:latin typeface="Comic Sans MS"/>
                <a:cs typeface="Comic Sans MS"/>
              </a:rPr>
              <a:t>study</a:t>
            </a:r>
            <a:r>
              <a:rPr lang="it-IT" b="1" dirty="0" smtClean="0">
                <a:latin typeface="Comic Sans MS"/>
                <a:cs typeface="Comic Sans MS"/>
              </a:rPr>
              <a:t> </a:t>
            </a:r>
            <a:r>
              <a:rPr lang="it-IT" b="1" dirty="0" err="1" smtClean="0">
                <a:latin typeface="Comic Sans MS"/>
                <a:cs typeface="Comic Sans MS"/>
              </a:rPr>
              <a:t>energy</a:t>
            </a:r>
            <a:r>
              <a:rPr lang="it-IT" b="1" dirty="0" smtClean="0">
                <a:latin typeface="Comic Sans MS"/>
                <a:cs typeface="Comic Sans MS"/>
              </a:rPr>
              <a:t> </a:t>
            </a:r>
            <a:r>
              <a:rPr lang="it-IT" b="1" dirty="0" err="1" smtClean="0">
                <a:latin typeface="Comic Sans MS"/>
                <a:cs typeface="Comic Sans MS"/>
              </a:rPr>
              <a:t>region</a:t>
            </a:r>
            <a:r>
              <a:rPr lang="it-IT" b="1" dirty="0" smtClean="0">
                <a:latin typeface="Comic Sans MS"/>
                <a:cs typeface="Comic Sans MS"/>
              </a:rPr>
              <a:t> </a:t>
            </a:r>
            <a:r>
              <a:rPr lang="it-IT" b="1" dirty="0" err="1" smtClean="0">
                <a:latin typeface="Comic Sans MS"/>
                <a:cs typeface="Comic Sans MS"/>
              </a:rPr>
              <a:t>between</a:t>
            </a:r>
            <a:r>
              <a:rPr lang="it-IT" b="1" dirty="0" smtClean="0">
                <a:latin typeface="Comic Sans MS"/>
                <a:cs typeface="Comic Sans MS"/>
              </a:rPr>
              <a:t> 0.1-1.5 </a:t>
            </a:r>
            <a:r>
              <a:rPr lang="it-IT" b="1" dirty="0" err="1" smtClean="0">
                <a:latin typeface="Comic Sans MS"/>
                <a:cs typeface="Comic Sans MS"/>
              </a:rPr>
              <a:t>MeV</a:t>
            </a:r>
            <a:r>
              <a:rPr lang="it-IT" b="1" dirty="0" smtClean="0">
                <a:latin typeface="Comic Sans MS"/>
                <a:cs typeface="Comic Sans MS"/>
              </a:rPr>
              <a:t> !!!</a:t>
            </a:r>
            <a:endParaRPr lang="it-IT" b="1" dirty="0">
              <a:latin typeface="Comic Sans MS"/>
              <a:cs typeface="Comic Sans MS"/>
            </a:endParaRPr>
          </a:p>
        </p:txBody>
      </p:sp>
      <p:sp>
        <p:nvSpPr>
          <p:cNvPr id="3" name="Rettangolo 2"/>
          <p:cNvSpPr/>
          <p:nvPr/>
        </p:nvSpPr>
        <p:spPr>
          <a:xfrm>
            <a:off x="222249" y="1159462"/>
            <a:ext cx="5374877" cy="646331"/>
          </a:xfrm>
          <a:prstGeom prst="rect">
            <a:avLst/>
          </a:prstGeom>
        </p:spPr>
        <p:txBody>
          <a:bodyPr wrap="square">
            <a:spAutoFit/>
          </a:bodyPr>
          <a:lstStyle/>
          <a:p>
            <a:r>
              <a:rPr lang="en-US" b="1" dirty="0" smtClean="0">
                <a:solidFill>
                  <a:srgbClr val="000000"/>
                </a:solidFill>
                <a:latin typeface="Comic Sans MS"/>
                <a:cs typeface="Comic Sans MS"/>
              </a:rPr>
              <a:t>Experiment at </a:t>
            </a:r>
            <a:r>
              <a:rPr lang="it-IT" b="1" dirty="0">
                <a:latin typeface="Comic Sans MS" charset="0"/>
              </a:rPr>
              <a:t>l</a:t>
            </a:r>
            <a:r>
              <a:rPr lang="ja-JP" altLang="it-IT" b="1" dirty="0">
                <a:latin typeface="Arial"/>
              </a:rPr>
              <a:t>’</a:t>
            </a:r>
            <a:r>
              <a:rPr lang="it-IT" b="1" dirty="0">
                <a:latin typeface="Comic Sans MS" charset="0"/>
              </a:rPr>
              <a:t>Istituto de Fisica </a:t>
            </a:r>
            <a:r>
              <a:rPr lang="it-IT" b="1" dirty="0" err="1">
                <a:latin typeface="Comic Sans MS" charset="0"/>
              </a:rPr>
              <a:t>Nuclear</a:t>
            </a:r>
            <a:r>
              <a:rPr lang="it-IT" b="1" dirty="0">
                <a:latin typeface="Comic Sans MS" charset="0"/>
              </a:rPr>
              <a:t> </a:t>
            </a:r>
            <a:r>
              <a:rPr lang="it-IT" b="1" dirty="0" smtClean="0">
                <a:latin typeface="Comic Sans MS" charset="0"/>
              </a:rPr>
              <a:t> </a:t>
            </a:r>
            <a:r>
              <a:rPr lang="it-IT" b="1" dirty="0" err="1">
                <a:latin typeface="Comic Sans MS" charset="0"/>
              </a:rPr>
              <a:t>Saõ</a:t>
            </a:r>
            <a:r>
              <a:rPr lang="it-IT" b="1" dirty="0">
                <a:latin typeface="Comic Sans MS" charset="0"/>
              </a:rPr>
              <a:t> Paulo (</a:t>
            </a:r>
            <a:r>
              <a:rPr lang="it-IT" b="1" dirty="0" smtClean="0">
                <a:latin typeface="Comic Sans MS" charset="0"/>
              </a:rPr>
              <a:t>Brasile)</a:t>
            </a:r>
            <a:endParaRPr lang="it-IT" dirty="0"/>
          </a:p>
        </p:txBody>
      </p:sp>
    </p:spTree>
    <p:extLst>
      <p:ext uri="{BB962C8B-B14F-4D97-AF65-F5344CB8AC3E}">
        <p14:creationId xmlns:p14="http://schemas.microsoft.com/office/powerpoint/2010/main" val="879025033"/>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2" name="Text Box 4"/>
          <p:cNvSpPr txBox="1">
            <a:spLocks noGrp="1" noChangeArrowheads="1"/>
          </p:cNvSpPr>
          <p:nvPr>
            <p:ph type="title"/>
          </p:nvPr>
        </p:nvSpPr>
        <p:spPr>
          <a:xfrm>
            <a:off x="611188" y="260350"/>
            <a:ext cx="8210550" cy="1095375"/>
          </a:xfrm>
        </p:spPr>
        <p:txBody>
          <a:bodyPr>
            <a:normAutofit fontScale="90000"/>
          </a:bodyPr>
          <a:lstStyle/>
          <a:p>
            <a:pPr algn="ctr" eaLnBrk="1" fontAlgn="auto" hangingPunct="1">
              <a:lnSpc>
                <a:spcPct val="90000"/>
              </a:lnSpc>
              <a:spcBef>
                <a:spcPct val="50000"/>
              </a:spcBef>
              <a:spcAft>
                <a:spcPts val="0"/>
              </a:spcAft>
              <a:defRPr/>
            </a:pPr>
            <a:r>
              <a:rPr lang="it-IT" sz="3600" b="1" dirty="0" err="1">
                <a:solidFill>
                  <a:srgbClr val="FF0000"/>
                </a:solidFill>
                <a:effectLst>
                  <a:outerShdw blurRad="38100" dist="38100" dir="2700000" algn="tl">
                    <a:srgbClr val="000000"/>
                  </a:outerShdw>
                </a:effectLst>
                <a:latin typeface="Comic Sans MS" pitchFamily="66" charset="0"/>
              </a:rPr>
              <a:t>Remarks</a:t>
            </a:r>
            <a:r>
              <a:rPr lang="it-IT" sz="3600" b="1" dirty="0">
                <a:solidFill>
                  <a:srgbClr val="FF0000"/>
                </a:solidFill>
                <a:effectLst>
                  <a:outerShdw blurRad="38100" dist="38100" dir="2700000" algn="tl">
                    <a:srgbClr val="000000"/>
                  </a:outerShdw>
                </a:effectLst>
                <a:latin typeface="Comic Sans MS" pitchFamily="66" charset="0"/>
              </a:rPr>
              <a:t> and </a:t>
            </a:r>
            <a:r>
              <a:rPr lang="it-IT" sz="3600" b="1" dirty="0" err="1">
                <a:solidFill>
                  <a:srgbClr val="FF0000"/>
                </a:solidFill>
                <a:effectLst>
                  <a:outerShdw blurRad="38100" dist="38100" dir="2700000" algn="tl">
                    <a:srgbClr val="000000"/>
                  </a:outerShdw>
                </a:effectLst>
                <a:latin typeface="Comic Sans MS" pitchFamily="66" charset="0"/>
              </a:rPr>
              <a:t>Conclusions</a:t>
            </a:r>
            <a:r>
              <a:rPr lang="it-IT" sz="3600" b="1" dirty="0">
                <a:solidFill>
                  <a:srgbClr val="FF0000"/>
                </a:solidFill>
                <a:effectLst>
                  <a:outerShdw blurRad="38100" dist="38100" dir="2700000" algn="tl">
                    <a:srgbClr val="000000"/>
                  </a:outerShdw>
                </a:effectLst>
                <a:latin typeface="Comic Sans MS" pitchFamily="66" charset="0"/>
              </a:rPr>
              <a:t>: </a:t>
            </a:r>
            <a:br>
              <a:rPr lang="it-IT" sz="3600" b="1" dirty="0">
                <a:solidFill>
                  <a:srgbClr val="FF0000"/>
                </a:solidFill>
                <a:effectLst>
                  <a:outerShdw blurRad="38100" dist="38100" dir="2700000" algn="tl">
                    <a:srgbClr val="000000"/>
                  </a:outerShdw>
                </a:effectLst>
                <a:latin typeface="Comic Sans MS" pitchFamily="66" charset="0"/>
              </a:rPr>
            </a:br>
            <a:r>
              <a:rPr lang="en-US" sz="3600" b="1" baseline="30000" dirty="0">
                <a:solidFill>
                  <a:srgbClr val="FF0000"/>
                </a:solidFill>
                <a:effectLst>
                  <a:outerShdw blurRad="38100" dist="38100" dir="2700000" algn="tl">
                    <a:srgbClr val="000000"/>
                  </a:outerShdw>
                </a:effectLst>
                <a:latin typeface="Comic Sans MS" pitchFamily="66" charset="0"/>
              </a:rPr>
              <a:t>10</a:t>
            </a:r>
            <a:r>
              <a:rPr lang="en-US" sz="3600" b="1" dirty="0">
                <a:solidFill>
                  <a:srgbClr val="FF0000"/>
                </a:solidFill>
                <a:effectLst>
                  <a:outerShdw blurRad="38100" dist="38100" dir="2700000" algn="tl">
                    <a:srgbClr val="000000"/>
                  </a:outerShdw>
                </a:effectLst>
                <a:latin typeface="Comic Sans MS" pitchFamily="66" charset="0"/>
              </a:rPr>
              <a:t>B(p,</a:t>
            </a:r>
            <a:r>
              <a:rPr lang="el-GR" sz="3600" b="1" dirty="0">
                <a:solidFill>
                  <a:srgbClr val="FF0000"/>
                </a:solidFill>
                <a:effectLst>
                  <a:outerShdw blurRad="38100" dist="38100" dir="2700000" algn="tl">
                    <a:srgbClr val="000000"/>
                  </a:outerShdw>
                </a:effectLst>
                <a:latin typeface="Comic Sans MS" pitchFamily="66" charset="0"/>
              </a:rPr>
              <a:t>α</a:t>
            </a:r>
            <a:r>
              <a:rPr lang="en-US" sz="3600" b="1" dirty="0">
                <a:solidFill>
                  <a:srgbClr val="FF0000"/>
                </a:solidFill>
                <a:effectLst>
                  <a:outerShdw blurRad="38100" dist="38100" dir="2700000" algn="tl">
                    <a:srgbClr val="000000"/>
                  </a:outerShdw>
                </a:effectLst>
                <a:latin typeface="Comic Sans MS" pitchFamily="66" charset="0"/>
              </a:rPr>
              <a:t>)</a:t>
            </a:r>
            <a:r>
              <a:rPr lang="en-US" sz="3600" b="1" baseline="30000" dirty="0">
                <a:solidFill>
                  <a:srgbClr val="FF0000"/>
                </a:solidFill>
                <a:effectLst>
                  <a:outerShdw blurRad="38100" dist="38100" dir="2700000" algn="tl">
                    <a:srgbClr val="000000"/>
                  </a:outerShdw>
                </a:effectLst>
                <a:latin typeface="Comic Sans MS" pitchFamily="66" charset="0"/>
              </a:rPr>
              <a:t>7</a:t>
            </a:r>
            <a:r>
              <a:rPr lang="en-US" sz="3600" b="1" dirty="0">
                <a:solidFill>
                  <a:srgbClr val="FF0000"/>
                </a:solidFill>
                <a:effectLst>
                  <a:outerShdw blurRad="38100" dist="38100" dir="2700000" algn="tl">
                    <a:srgbClr val="000000"/>
                  </a:outerShdw>
                </a:effectLst>
                <a:latin typeface="Comic Sans MS" pitchFamily="66" charset="0"/>
              </a:rPr>
              <a:t>Be Reaction</a:t>
            </a:r>
            <a:r>
              <a:rPr lang="en-US" sz="4000" b="1" dirty="0">
                <a:solidFill>
                  <a:srgbClr val="FF0000"/>
                </a:solidFill>
                <a:latin typeface="Comic Sans MS" pitchFamily="66" charset="0"/>
              </a:rPr>
              <a:t> </a:t>
            </a:r>
            <a:endParaRPr lang="it-IT" sz="4000" b="1" dirty="0">
              <a:solidFill>
                <a:srgbClr val="FF0000"/>
              </a:solidFill>
              <a:latin typeface="Comic Sans MS" pitchFamily="66" charset="0"/>
            </a:endParaRPr>
          </a:p>
        </p:txBody>
      </p:sp>
      <p:sp>
        <p:nvSpPr>
          <p:cNvPr id="99333" name="Rectangle 5"/>
          <p:cNvSpPr>
            <a:spLocks noChangeArrowheads="1"/>
          </p:cNvSpPr>
          <p:nvPr/>
        </p:nvSpPr>
        <p:spPr bwMode="auto">
          <a:xfrm>
            <a:off x="0" y="1774825"/>
            <a:ext cx="8893175" cy="646113"/>
          </a:xfrm>
          <a:prstGeom prst="rect">
            <a:avLst/>
          </a:prstGeom>
          <a:noFill/>
          <a:ln w="9525">
            <a:noFill/>
            <a:miter lim="800000"/>
            <a:headEnd/>
            <a:tailEnd/>
          </a:ln>
          <a:effectLst/>
        </p:spPr>
        <p:txBody>
          <a:bodyPr>
            <a:spAutoFit/>
          </a:bodyPr>
          <a:lstStyle/>
          <a:p>
            <a:pPr marL="285750" indent="-285750" fontAlgn="auto">
              <a:spcBef>
                <a:spcPts val="0"/>
              </a:spcBef>
              <a:spcAft>
                <a:spcPts val="0"/>
              </a:spcAft>
              <a:buClr>
                <a:srgbClr val="FF0000"/>
              </a:buClr>
              <a:buFont typeface="Wingdings" charset="2"/>
              <a:buChar char="u"/>
              <a:defRPr/>
            </a:pPr>
            <a:r>
              <a:rPr lang="it-IT" b="1" dirty="0" smtClean="0">
                <a:latin typeface="Comic Sans MS"/>
                <a:cs typeface="Comic Sans MS"/>
                <a:sym typeface="ZapfDingbats" pitchFamily="82" charset="2"/>
              </a:rPr>
              <a:t>The </a:t>
            </a:r>
            <a:r>
              <a:rPr lang="it-IT" b="1" dirty="0" err="1">
                <a:latin typeface="Comic Sans MS"/>
                <a:cs typeface="Comic Sans MS"/>
                <a:sym typeface="ZapfDingbats" pitchFamily="82" charset="2"/>
              </a:rPr>
              <a:t>indirect</a:t>
            </a:r>
            <a:r>
              <a:rPr lang="it-IT" b="1" dirty="0">
                <a:latin typeface="Comic Sans MS"/>
                <a:cs typeface="Comic Sans MS"/>
                <a:sym typeface="ZapfDingbats" pitchFamily="82" charset="2"/>
              </a:rPr>
              <a:t> </a:t>
            </a:r>
            <a:r>
              <a:rPr lang="it-IT" b="1" dirty="0" err="1">
                <a:latin typeface="Comic Sans MS"/>
                <a:cs typeface="Comic Sans MS"/>
                <a:sym typeface="ZapfDingbats" pitchFamily="82" charset="2"/>
              </a:rPr>
              <a:t>study</a:t>
            </a:r>
            <a:r>
              <a:rPr lang="it-IT" b="1" dirty="0">
                <a:latin typeface="Comic Sans MS"/>
                <a:cs typeface="Comic Sans MS"/>
                <a:sym typeface="ZapfDingbats" pitchFamily="82" charset="2"/>
              </a:rPr>
              <a:t> of the </a:t>
            </a:r>
            <a:r>
              <a:rPr kumimoji="1" lang="it-IT" b="1" baseline="30000" dirty="0">
                <a:latin typeface="Comic Sans MS"/>
                <a:cs typeface="Comic Sans MS"/>
              </a:rPr>
              <a:t>10</a:t>
            </a:r>
            <a:r>
              <a:rPr kumimoji="1" lang="it-IT" b="1" dirty="0">
                <a:latin typeface="Comic Sans MS"/>
                <a:cs typeface="Comic Sans MS"/>
              </a:rPr>
              <a:t>B(p,</a:t>
            </a:r>
            <a:r>
              <a:rPr kumimoji="1" lang="it-IT" b="1" dirty="0">
                <a:latin typeface="Comic Sans MS"/>
                <a:cs typeface="Comic Sans MS"/>
                <a:sym typeface="Symbol" pitchFamily="18" charset="2"/>
              </a:rPr>
              <a:t>)</a:t>
            </a:r>
            <a:r>
              <a:rPr kumimoji="1" lang="it-IT" b="1" baseline="30000" dirty="0">
                <a:latin typeface="Comic Sans MS"/>
                <a:cs typeface="Comic Sans MS"/>
                <a:sym typeface="Symbol" pitchFamily="18" charset="2"/>
              </a:rPr>
              <a:t>7</a:t>
            </a:r>
            <a:r>
              <a:rPr kumimoji="1" lang="it-IT" b="1" dirty="0">
                <a:latin typeface="Comic Sans MS"/>
                <a:cs typeface="Comic Sans MS"/>
                <a:sym typeface="Symbol" pitchFamily="18" charset="2"/>
              </a:rPr>
              <a:t>Be </a:t>
            </a:r>
            <a:r>
              <a:rPr kumimoji="1" lang="it-IT" b="1" dirty="0" err="1">
                <a:latin typeface="Comic Sans MS"/>
                <a:cs typeface="Comic Sans MS"/>
                <a:sym typeface="Symbol" pitchFamily="18" charset="2"/>
              </a:rPr>
              <a:t>reaction</a:t>
            </a:r>
            <a:r>
              <a:rPr kumimoji="1" lang="it-IT" b="1" dirty="0">
                <a:latin typeface="Comic Sans MS"/>
                <a:cs typeface="Comic Sans MS"/>
                <a:sym typeface="Symbol" pitchFamily="18" charset="2"/>
              </a:rPr>
              <a:t> </a:t>
            </a:r>
            <a:r>
              <a:rPr kumimoji="1" lang="it-IT" b="1" dirty="0" err="1">
                <a:latin typeface="Comic Sans MS"/>
                <a:cs typeface="Comic Sans MS"/>
                <a:sym typeface="Symbol" pitchFamily="18" charset="2"/>
              </a:rPr>
              <a:t>was</a:t>
            </a:r>
            <a:r>
              <a:rPr kumimoji="1" lang="it-IT" b="1" dirty="0">
                <a:latin typeface="Comic Sans MS"/>
                <a:cs typeface="Comic Sans MS"/>
                <a:sym typeface="Symbol" pitchFamily="18" charset="2"/>
              </a:rPr>
              <a:t> </a:t>
            </a:r>
            <a:r>
              <a:rPr kumimoji="1" lang="it-IT" b="1" dirty="0" err="1" smtClean="0">
                <a:latin typeface="Comic Sans MS"/>
                <a:cs typeface="Comic Sans MS"/>
                <a:sym typeface="Symbol" pitchFamily="18" charset="2"/>
              </a:rPr>
              <a:t>performe</a:t>
            </a:r>
            <a:r>
              <a:rPr kumimoji="1" lang="it-IT" b="1" dirty="0" smtClean="0">
                <a:latin typeface="Comic Sans MS"/>
                <a:cs typeface="Comic Sans MS"/>
                <a:sym typeface="Symbol" pitchFamily="18" charset="2"/>
              </a:rPr>
              <a:t> by </a:t>
            </a:r>
            <a:r>
              <a:rPr kumimoji="1" lang="it-IT" b="1" dirty="0" err="1">
                <a:latin typeface="Comic Sans MS"/>
                <a:cs typeface="Comic Sans MS"/>
                <a:sym typeface="Symbol" pitchFamily="18" charset="2"/>
              </a:rPr>
              <a:t>means</a:t>
            </a:r>
            <a:r>
              <a:rPr kumimoji="1" lang="it-IT" b="1" dirty="0">
                <a:latin typeface="Comic Sans MS"/>
                <a:cs typeface="Comic Sans MS"/>
                <a:sym typeface="Symbol" pitchFamily="18" charset="2"/>
              </a:rPr>
              <a:t> of the </a:t>
            </a:r>
            <a:r>
              <a:rPr kumimoji="1" lang="it-IT" b="1" dirty="0" err="1">
                <a:latin typeface="Comic Sans MS"/>
                <a:cs typeface="Comic Sans MS"/>
                <a:sym typeface="Symbol" pitchFamily="18" charset="2"/>
              </a:rPr>
              <a:t>Trojan</a:t>
            </a:r>
            <a:r>
              <a:rPr kumimoji="1" lang="it-IT" b="1" dirty="0">
                <a:latin typeface="Comic Sans MS"/>
                <a:cs typeface="Comic Sans MS"/>
                <a:sym typeface="Symbol" pitchFamily="18" charset="2"/>
              </a:rPr>
              <a:t> </a:t>
            </a:r>
            <a:r>
              <a:rPr kumimoji="1" lang="it-IT" b="1" dirty="0" err="1">
                <a:latin typeface="Comic Sans MS"/>
                <a:cs typeface="Comic Sans MS"/>
                <a:sym typeface="Symbol" pitchFamily="18" charset="2"/>
              </a:rPr>
              <a:t>Horse</a:t>
            </a:r>
            <a:r>
              <a:rPr kumimoji="1" lang="it-IT" b="1" dirty="0">
                <a:latin typeface="Comic Sans MS"/>
                <a:cs typeface="Comic Sans MS"/>
                <a:sym typeface="Symbol" pitchFamily="18" charset="2"/>
              </a:rPr>
              <a:t> Method</a:t>
            </a:r>
          </a:p>
        </p:txBody>
      </p:sp>
      <p:sp>
        <p:nvSpPr>
          <p:cNvPr id="99334" name="Rectangle 6"/>
          <p:cNvSpPr>
            <a:spLocks noChangeArrowheads="1"/>
          </p:cNvSpPr>
          <p:nvPr/>
        </p:nvSpPr>
        <p:spPr bwMode="auto">
          <a:xfrm>
            <a:off x="0" y="2492375"/>
            <a:ext cx="8424863" cy="701675"/>
          </a:xfrm>
          <a:prstGeom prst="rect">
            <a:avLst/>
          </a:prstGeom>
          <a:noFill/>
          <a:ln w="9525">
            <a:noFill/>
            <a:miter lim="800000"/>
            <a:headEnd/>
            <a:tailEnd/>
          </a:ln>
          <a:effectLst/>
        </p:spPr>
        <p:txBody>
          <a:bodyPr>
            <a:spAutoFit/>
          </a:bodyPr>
          <a:lstStyle/>
          <a:p>
            <a:pPr marL="285750" indent="-285750" fontAlgn="auto">
              <a:spcBef>
                <a:spcPts val="0"/>
              </a:spcBef>
              <a:spcAft>
                <a:spcPts val="0"/>
              </a:spcAft>
              <a:buClr>
                <a:srgbClr val="FF0000"/>
              </a:buClr>
              <a:buFont typeface="Wingdings" charset="2"/>
              <a:buChar char="u"/>
              <a:defRPr/>
            </a:pPr>
            <a:r>
              <a:rPr lang="it-IT" b="1" dirty="0" smtClean="0">
                <a:solidFill>
                  <a:srgbClr val="000000"/>
                </a:solidFill>
                <a:latin typeface="Comic Sans MS"/>
                <a:cs typeface="Comic Sans MS"/>
                <a:sym typeface="ZapfDingbats" pitchFamily="82" charset="2"/>
              </a:rPr>
              <a:t>  </a:t>
            </a:r>
            <a:r>
              <a:rPr lang="it-IT" sz="2000" b="1" dirty="0">
                <a:solidFill>
                  <a:srgbClr val="000000"/>
                </a:solidFill>
                <a:latin typeface="Comic Sans MS"/>
                <a:cs typeface="Comic Sans MS"/>
                <a:sym typeface="ZapfDingbats" pitchFamily="82" charset="2"/>
              </a:rPr>
              <a:t>Strong quasi-free </a:t>
            </a:r>
            <a:r>
              <a:rPr lang="it-IT" sz="2000" b="1" dirty="0" err="1">
                <a:solidFill>
                  <a:srgbClr val="000000"/>
                </a:solidFill>
                <a:latin typeface="Comic Sans MS"/>
                <a:cs typeface="Comic Sans MS"/>
                <a:sym typeface="ZapfDingbats" pitchFamily="82" charset="2"/>
              </a:rPr>
              <a:t>contribution</a:t>
            </a:r>
            <a:r>
              <a:rPr lang="it-IT" sz="2000" b="1" dirty="0">
                <a:solidFill>
                  <a:srgbClr val="000000"/>
                </a:solidFill>
                <a:latin typeface="Comic Sans MS"/>
                <a:cs typeface="Comic Sans MS"/>
                <a:sym typeface="ZapfDingbats" pitchFamily="82" charset="2"/>
              </a:rPr>
              <a:t> in the </a:t>
            </a:r>
            <a:r>
              <a:rPr lang="it-IT" sz="2000" b="1" dirty="0" err="1">
                <a:solidFill>
                  <a:srgbClr val="000000"/>
                </a:solidFill>
                <a:latin typeface="Comic Sans MS"/>
                <a:cs typeface="Comic Sans MS"/>
                <a:sym typeface="ZapfDingbats" pitchFamily="82" charset="2"/>
              </a:rPr>
              <a:t>three</a:t>
            </a:r>
            <a:r>
              <a:rPr lang="it-IT" sz="2000" b="1" dirty="0">
                <a:solidFill>
                  <a:srgbClr val="000000"/>
                </a:solidFill>
                <a:latin typeface="Comic Sans MS"/>
                <a:cs typeface="Comic Sans MS"/>
                <a:sym typeface="ZapfDingbats" pitchFamily="82" charset="2"/>
              </a:rPr>
              <a:t>-body </a:t>
            </a:r>
            <a:r>
              <a:rPr lang="it-IT" sz="2000" b="1" dirty="0" err="1">
                <a:solidFill>
                  <a:srgbClr val="000000"/>
                </a:solidFill>
                <a:latin typeface="Comic Sans MS"/>
                <a:cs typeface="Comic Sans MS"/>
                <a:sym typeface="ZapfDingbats" pitchFamily="82" charset="2"/>
              </a:rPr>
              <a:t>channel</a:t>
            </a:r>
            <a:r>
              <a:rPr lang="it-IT" sz="2000" b="1" dirty="0">
                <a:solidFill>
                  <a:srgbClr val="000000"/>
                </a:solidFill>
                <a:latin typeface="Comic Sans MS"/>
                <a:cs typeface="Comic Sans MS"/>
                <a:sym typeface="ZapfDingbats" pitchFamily="82" charset="2"/>
              </a:rPr>
              <a:t> </a:t>
            </a:r>
            <a:r>
              <a:rPr lang="it-IT" sz="2000" b="1" dirty="0" err="1">
                <a:solidFill>
                  <a:srgbClr val="000000"/>
                </a:solidFill>
                <a:latin typeface="Comic Sans MS"/>
                <a:cs typeface="Comic Sans MS"/>
                <a:sym typeface="ZapfDingbats" pitchFamily="82" charset="2"/>
              </a:rPr>
              <a:t>around</a:t>
            </a:r>
            <a:r>
              <a:rPr lang="it-IT" sz="2000" b="1" dirty="0">
                <a:solidFill>
                  <a:srgbClr val="000000"/>
                </a:solidFill>
                <a:latin typeface="Comic Sans MS"/>
                <a:cs typeface="Comic Sans MS"/>
                <a:sym typeface="ZapfDingbats" pitchFamily="82" charset="2"/>
              </a:rPr>
              <a:t> E</a:t>
            </a:r>
            <a:r>
              <a:rPr lang="it-IT" sz="2000" b="1" baseline="-25000" dirty="0">
                <a:solidFill>
                  <a:srgbClr val="000000"/>
                </a:solidFill>
                <a:latin typeface="Comic Sans MS"/>
                <a:cs typeface="Comic Sans MS"/>
                <a:sym typeface="ZapfDingbats" pitchFamily="82" charset="2"/>
              </a:rPr>
              <a:t>s</a:t>
            </a:r>
            <a:r>
              <a:rPr lang="it-IT" sz="2000" b="1" dirty="0">
                <a:solidFill>
                  <a:srgbClr val="000000"/>
                </a:solidFill>
                <a:latin typeface="Comic Sans MS"/>
                <a:cs typeface="Comic Sans MS"/>
                <a:sym typeface="ZapfDingbats" pitchFamily="82" charset="2"/>
              </a:rPr>
              <a:t>=0 </a:t>
            </a:r>
            <a:r>
              <a:rPr lang="it-IT" sz="2000" b="1" dirty="0" err="1">
                <a:solidFill>
                  <a:srgbClr val="000000"/>
                </a:solidFill>
                <a:latin typeface="Comic Sans MS"/>
                <a:cs typeface="Comic Sans MS"/>
                <a:sym typeface="ZapfDingbats" pitchFamily="82" charset="2"/>
              </a:rPr>
              <a:t>has</a:t>
            </a:r>
            <a:r>
              <a:rPr lang="it-IT" sz="2000" b="1" dirty="0">
                <a:solidFill>
                  <a:srgbClr val="000000"/>
                </a:solidFill>
                <a:latin typeface="Comic Sans MS"/>
                <a:cs typeface="Comic Sans MS"/>
                <a:sym typeface="ZapfDingbats" pitchFamily="82" charset="2"/>
              </a:rPr>
              <a:t> </a:t>
            </a:r>
            <a:r>
              <a:rPr lang="it-IT" sz="2000" b="1" dirty="0" err="1">
                <a:solidFill>
                  <a:srgbClr val="000000"/>
                </a:solidFill>
                <a:latin typeface="Comic Sans MS"/>
                <a:cs typeface="Comic Sans MS"/>
                <a:sym typeface="ZapfDingbats" pitchFamily="82" charset="2"/>
              </a:rPr>
              <a:t>been</a:t>
            </a:r>
            <a:r>
              <a:rPr lang="it-IT" sz="2000" b="1" dirty="0">
                <a:solidFill>
                  <a:srgbClr val="000000"/>
                </a:solidFill>
                <a:latin typeface="Comic Sans MS"/>
                <a:cs typeface="Comic Sans MS"/>
                <a:sym typeface="ZapfDingbats" pitchFamily="82" charset="2"/>
              </a:rPr>
              <a:t> </a:t>
            </a:r>
            <a:r>
              <a:rPr lang="it-IT" sz="2000" b="1" dirty="0" err="1">
                <a:solidFill>
                  <a:srgbClr val="000000"/>
                </a:solidFill>
                <a:latin typeface="Comic Sans MS"/>
                <a:cs typeface="Comic Sans MS"/>
                <a:sym typeface="ZapfDingbats" pitchFamily="82" charset="2"/>
              </a:rPr>
              <a:t>identified</a:t>
            </a:r>
            <a:r>
              <a:rPr lang="it-IT" sz="2000" b="1" dirty="0">
                <a:solidFill>
                  <a:srgbClr val="000000"/>
                </a:solidFill>
                <a:latin typeface="Comic Sans MS"/>
                <a:cs typeface="Comic Sans MS"/>
                <a:sym typeface="ZapfDingbats" pitchFamily="82" charset="2"/>
              </a:rPr>
              <a:t>: </a:t>
            </a:r>
            <a:r>
              <a:rPr lang="it-IT" sz="2000" b="1" dirty="0" err="1">
                <a:solidFill>
                  <a:srgbClr val="000000"/>
                </a:solidFill>
                <a:latin typeface="Comic Sans MS"/>
                <a:cs typeface="Comic Sans MS"/>
                <a:sym typeface="ZapfDingbats" pitchFamily="82" charset="2"/>
              </a:rPr>
              <a:t>needed</a:t>
            </a:r>
            <a:r>
              <a:rPr lang="it-IT" sz="2000" b="1" dirty="0">
                <a:solidFill>
                  <a:srgbClr val="000000"/>
                </a:solidFill>
                <a:latin typeface="Comic Sans MS"/>
                <a:cs typeface="Comic Sans MS"/>
                <a:sym typeface="ZapfDingbats" pitchFamily="82" charset="2"/>
              </a:rPr>
              <a:t> for THM</a:t>
            </a:r>
          </a:p>
        </p:txBody>
      </p:sp>
      <p:sp>
        <p:nvSpPr>
          <p:cNvPr id="99335" name="Rectangle 7"/>
          <p:cNvSpPr>
            <a:spLocks noChangeArrowheads="1"/>
          </p:cNvSpPr>
          <p:nvPr/>
        </p:nvSpPr>
        <p:spPr bwMode="auto">
          <a:xfrm>
            <a:off x="0" y="3357563"/>
            <a:ext cx="9144000" cy="4801315"/>
          </a:xfrm>
          <a:prstGeom prst="rect">
            <a:avLst/>
          </a:prstGeom>
          <a:noFill/>
          <a:ln w="9525">
            <a:noFill/>
            <a:miter lim="800000"/>
            <a:headEnd/>
            <a:tailEnd/>
          </a:ln>
          <a:effectLst/>
        </p:spPr>
        <p:txBody>
          <a:bodyPr>
            <a:spAutoFit/>
          </a:bodyPr>
          <a:lstStyle/>
          <a:p>
            <a:pPr marL="285750" indent="-285750" fontAlgn="auto">
              <a:spcBef>
                <a:spcPts val="0"/>
              </a:spcBef>
              <a:spcAft>
                <a:spcPts val="0"/>
              </a:spcAft>
              <a:buClr>
                <a:srgbClr val="FF0000"/>
              </a:buClr>
              <a:buFont typeface="Wingdings" charset="2"/>
              <a:buChar char="u"/>
              <a:defRPr/>
            </a:pPr>
            <a:r>
              <a:rPr lang="it-IT" b="1" dirty="0">
                <a:solidFill>
                  <a:srgbClr val="000000"/>
                </a:solidFill>
                <a:latin typeface="Comic Sans MS"/>
                <a:cs typeface="Comic Sans MS"/>
                <a:sym typeface="ZapfDingbats" pitchFamily="82" charset="2"/>
              </a:rPr>
              <a:t>  The </a:t>
            </a:r>
            <a:r>
              <a:rPr lang="it-IT" b="1" dirty="0" err="1">
                <a:solidFill>
                  <a:srgbClr val="000000"/>
                </a:solidFill>
                <a:latin typeface="Comic Sans MS"/>
                <a:cs typeface="Comic Sans MS"/>
                <a:sym typeface="ZapfDingbats" pitchFamily="82" charset="2"/>
              </a:rPr>
              <a:t>Resonance</a:t>
            </a:r>
            <a:r>
              <a:rPr lang="it-IT" b="1" dirty="0">
                <a:solidFill>
                  <a:srgbClr val="000000"/>
                </a:solidFill>
                <a:latin typeface="Comic Sans MS"/>
                <a:cs typeface="Comic Sans MS"/>
                <a:sym typeface="ZapfDingbats" pitchFamily="82" charset="2"/>
              </a:rPr>
              <a:t> at E</a:t>
            </a:r>
            <a:r>
              <a:rPr lang="it-IT" b="1" baseline="-25000" dirty="0">
                <a:solidFill>
                  <a:srgbClr val="000000"/>
                </a:solidFill>
                <a:latin typeface="Comic Sans MS"/>
                <a:cs typeface="Comic Sans MS"/>
                <a:sym typeface="ZapfDingbats" pitchFamily="82" charset="2"/>
              </a:rPr>
              <a:t>cm</a:t>
            </a:r>
            <a:r>
              <a:rPr lang="it-IT" b="1" dirty="0">
                <a:solidFill>
                  <a:srgbClr val="000000"/>
                </a:solidFill>
                <a:latin typeface="Comic Sans MS"/>
                <a:cs typeface="Comic Sans MS"/>
                <a:sym typeface="ZapfDingbats" pitchFamily="82" charset="2"/>
              </a:rPr>
              <a:t>=10 </a:t>
            </a:r>
            <a:r>
              <a:rPr lang="it-IT" b="1" dirty="0" err="1">
                <a:solidFill>
                  <a:srgbClr val="000000"/>
                </a:solidFill>
                <a:latin typeface="Comic Sans MS"/>
                <a:cs typeface="Comic Sans MS"/>
                <a:sym typeface="ZapfDingbats" pitchFamily="82" charset="2"/>
              </a:rPr>
              <a:t>keV</a:t>
            </a:r>
            <a:r>
              <a:rPr lang="it-IT" b="1" dirty="0">
                <a:solidFill>
                  <a:srgbClr val="000000"/>
                </a:solidFill>
                <a:latin typeface="Comic Sans MS"/>
                <a:cs typeface="Comic Sans MS"/>
                <a:sym typeface="ZapfDingbats" pitchFamily="82" charset="2"/>
              </a:rPr>
              <a:t>(</a:t>
            </a:r>
            <a:r>
              <a:rPr lang="it-IT" b="1" dirty="0" err="1">
                <a:solidFill>
                  <a:srgbClr val="000000"/>
                </a:solidFill>
                <a:latin typeface="Comic Sans MS"/>
                <a:cs typeface="Comic Sans MS"/>
                <a:sym typeface="ZapfDingbats" pitchFamily="82" charset="2"/>
              </a:rPr>
              <a:t>Gamow</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energy</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corresponding</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to</a:t>
            </a:r>
            <a:r>
              <a:rPr lang="it-IT" b="1" dirty="0">
                <a:solidFill>
                  <a:srgbClr val="000000"/>
                </a:solidFill>
                <a:latin typeface="Comic Sans MS"/>
                <a:cs typeface="Comic Sans MS"/>
                <a:sym typeface="ZapfDingbats" pitchFamily="82" charset="2"/>
              </a:rPr>
              <a:t> the </a:t>
            </a:r>
            <a:r>
              <a:rPr lang="it-IT" b="1" baseline="30000" dirty="0">
                <a:solidFill>
                  <a:srgbClr val="000000"/>
                </a:solidFill>
                <a:latin typeface="Comic Sans MS"/>
                <a:cs typeface="Comic Sans MS"/>
                <a:sym typeface="ZapfDingbats" pitchFamily="82" charset="2"/>
              </a:rPr>
              <a:t>11</a:t>
            </a:r>
            <a:r>
              <a:rPr lang="it-IT" b="1" dirty="0">
                <a:solidFill>
                  <a:srgbClr val="000000"/>
                </a:solidFill>
                <a:latin typeface="Comic Sans MS"/>
                <a:cs typeface="Comic Sans MS"/>
                <a:sym typeface="ZapfDingbats" pitchFamily="82" charset="2"/>
              </a:rPr>
              <a:t>C*(8.70 </a:t>
            </a:r>
            <a:r>
              <a:rPr lang="it-IT" b="1" dirty="0" err="1">
                <a:solidFill>
                  <a:srgbClr val="000000"/>
                </a:solidFill>
                <a:latin typeface="Comic Sans MS"/>
                <a:cs typeface="Comic Sans MS"/>
                <a:sym typeface="ZapfDingbats" pitchFamily="82" charset="2"/>
              </a:rPr>
              <a:t>MeV</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level</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has</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been</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reproduced</a:t>
            </a:r>
            <a:endParaRPr lang="it-IT" b="1" dirty="0">
              <a:solidFill>
                <a:srgbClr val="000000"/>
              </a:solidFill>
              <a:latin typeface="Comic Sans MS"/>
              <a:cs typeface="Comic Sans MS"/>
              <a:sym typeface="ZapfDingbats" pitchFamily="82" charset="2"/>
            </a:endParaRPr>
          </a:p>
          <a:p>
            <a:pPr fontAlgn="auto">
              <a:spcBef>
                <a:spcPts val="0"/>
              </a:spcBef>
              <a:spcAft>
                <a:spcPts val="0"/>
              </a:spcAft>
              <a:buFont typeface="ZapfDingbats" pitchFamily="82" charset="2"/>
              <a:buNone/>
              <a:defRPr/>
            </a:pPr>
            <a:endParaRPr lang="it-IT" b="1" dirty="0">
              <a:solidFill>
                <a:srgbClr val="000000"/>
              </a:solidFill>
              <a:latin typeface="Comic Sans MS"/>
              <a:cs typeface="Comic Sans MS"/>
              <a:sym typeface="ZapfDingbats" pitchFamily="82" charset="2"/>
            </a:endParaRPr>
          </a:p>
          <a:p>
            <a:pPr marL="342900" indent="-342900" fontAlgn="auto">
              <a:spcBef>
                <a:spcPts val="0"/>
              </a:spcBef>
              <a:spcAft>
                <a:spcPts val="0"/>
              </a:spcAft>
              <a:buClr>
                <a:srgbClr val="FF0000"/>
              </a:buClr>
              <a:buFont typeface="Wingdings" charset="2"/>
              <a:buChar char="u"/>
              <a:defRPr/>
            </a:pP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Measurement</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of</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cross-section</a:t>
            </a:r>
            <a:r>
              <a:rPr lang="it-IT" b="1" dirty="0">
                <a:solidFill>
                  <a:srgbClr val="000000"/>
                </a:solidFill>
                <a:latin typeface="Comic Sans MS"/>
                <a:cs typeface="Comic Sans MS"/>
                <a:sym typeface="ZapfDingbats" pitchFamily="82" charset="2"/>
              </a:rPr>
              <a:t> at the </a:t>
            </a:r>
            <a:r>
              <a:rPr lang="it-IT" b="1" dirty="0" err="1">
                <a:solidFill>
                  <a:srgbClr val="000000"/>
                </a:solidFill>
                <a:latin typeface="Comic Sans MS"/>
                <a:cs typeface="Comic Sans MS"/>
                <a:sym typeface="ZapfDingbats" pitchFamily="82" charset="2"/>
              </a:rPr>
              <a:t>Gamow</a:t>
            </a:r>
            <a:r>
              <a:rPr lang="it-IT" b="1" dirty="0">
                <a:solidFill>
                  <a:srgbClr val="000000"/>
                </a:solidFill>
                <a:latin typeface="Comic Sans MS"/>
                <a:cs typeface="Comic Sans MS"/>
                <a:sym typeface="ZapfDingbats" pitchFamily="82" charset="2"/>
              </a:rPr>
              <a:t> Energy</a:t>
            </a:r>
          </a:p>
          <a:p>
            <a:pPr fontAlgn="auto">
              <a:spcBef>
                <a:spcPts val="0"/>
              </a:spcBef>
              <a:spcAft>
                <a:spcPts val="0"/>
              </a:spcAft>
              <a:defRPr/>
            </a:pPr>
            <a:endParaRPr lang="it-IT" b="1" dirty="0">
              <a:solidFill>
                <a:srgbClr val="000000"/>
              </a:solidFill>
              <a:latin typeface="Comic Sans MS"/>
              <a:cs typeface="Comic Sans MS"/>
              <a:sym typeface="ZapfDingbats" pitchFamily="82" charset="2"/>
            </a:endParaRPr>
          </a:p>
          <a:p>
            <a:pPr marL="342900" indent="-342900" fontAlgn="auto">
              <a:spcBef>
                <a:spcPts val="0"/>
              </a:spcBef>
              <a:spcAft>
                <a:spcPts val="0"/>
              </a:spcAft>
              <a:buClr>
                <a:srgbClr val="FF0000"/>
              </a:buClr>
              <a:buFont typeface="Wingdings" charset="2"/>
              <a:buChar char="u"/>
              <a:defRPr/>
            </a:pPr>
            <a:r>
              <a:rPr lang="it-IT" b="1" dirty="0">
                <a:solidFill>
                  <a:srgbClr val="000000"/>
                </a:solidFill>
                <a:latin typeface="Comic Sans MS"/>
                <a:cs typeface="Comic Sans MS"/>
                <a:sym typeface="ZapfDingbats" pitchFamily="82" charset="2"/>
              </a:rPr>
              <a:t>  S(E)-</a:t>
            </a:r>
            <a:r>
              <a:rPr lang="it-IT" b="1" dirty="0" err="1">
                <a:solidFill>
                  <a:srgbClr val="000000"/>
                </a:solidFill>
                <a:latin typeface="Comic Sans MS"/>
                <a:cs typeface="Comic Sans MS"/>
                <a:sym typeface="ZapfDingbats" pitchFamily="82" charset="2"/>
              </a:rPr>
              <a:t>factor</a:t>
            </a:r>
            <a:r>
              <a:rPr lang="it-IT" b="1" dirty="0">
                <a:solidFill>
                  <a:srgbClr val="000000"/>
                </a:solidFill>
                <a:latin typeface="Comic Sans MS"/>
                <a:cs typeface="Comic Sans MS"/>
                <a:sym typeface="ZapfDingbats" pitchFamily="82" charset="2"/>
              </a:rPr>
              <a:t> in agreement with </a:t>
            </a:r>
            <a:r>
              <a:rPr lang="it-IT" b="1" dirty="0" err="1">
                <a:solidFill>
                  <a:srgbClr val="000000"/>
                </a:solidFill>
                <a:latin typeface="Comic Sans MS"/>
                <a:cs typeface="Comic Sans MS"/>
                <a:sym typeface="ZapfDingbats" pitchFamily="82" charset="2"/>
              </a:rPr>
              <a:t>direct</a:t>
            </a:r>
            <a:r>
              <a:rPr lang="it-IT" b="1" dirty="0">
                <a:solidFill>
                  <a:srgbClr val="000000"/>
                </a:solidFill>
                <a:latin typeface="Comic Sans MS"/>
                <a:cs typeface="Comic Sans MS"/>
                <a:sym typeface="ZapfDingbats" pitchFamily="82" charset="2"/>
              </a:rPr>
              <a:t> data BUT </a:t>
            </a:r>
            <a:r>
              <a:rPr lang="it-IT" b="1" dirty="0" err="1">
                <a:solidFill>
                  <a:srgbClr val="000000"/>
                </a:solidFill>
                <a:latin typeface="Comic Sans MS"/>
                <a:cs typeface="Comic Sans MS"/>
                <a:sym typeface="ZapfDingbats" pitchFamily="82" charset="2"/>
              </a:rPr>
              <a:t>it</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is</a:t>
            </a:r>
            <a:r>
              <a:rPr lang="it-IT" b="1" dirty="0">
                <a:solidFill>
                  <a:srgbClr val="000000"/>
                </a:solidFill>
                <a:latin typeface="Comic Sans MS"/>
                <a:cs typeface="Comic Sans MS"/>
                <a:sym typeface="ZapfDingbats" pitchFamily="82" charset="2"/>
              </a:rPr>
              <a:t> a FIRST </a:t>
            </a:r>
            <a:endParaRPr lang="it-IT" b="1" dirty="0" smtClean="0">
              <a:solidFill>
                <a:srgbClr val="000000"/>
              </a:solidFill>
              <a:latin typeface="Comic Sans MS"/>
              <a:cs typeface="Comic Sans MS"/>
              <a:sym typeface="ZapfDingbats" pitchFamily="82" charset="2"/>
            </a:endParaRPr>
          </a:p>
          <a:p>
            <a:pPr fontAlgn="auto">
              <a:spcBef>
                <a:spcPts val="0"/>
              </a:spcBef>
              <a:spcAft>
                <a:spcPts val="0"/>
              </a:spcAft>
              <a:buClr>
                <a:srgbClr val="FF0000"/>
              </a:buClr>
              <a:defRPr/>
            </a:pPr>
            <a:r>
              <a:rPr lang="it-IT" b="1" dirty="0">
                <a:solidFill>
                  <a:srgbClr val="000000"/>
                </a:solidFill>
                <a:latin typeface="Comic Sans MS"/>
                <a:cs typeface="Comic Sans MS"/>
                <a:sym typeface="ZapfDingbats" pitchFamily="82" charset="2"/>
              </a:rPr>
              <a:t> </a:t>
            </a:r>
            <a:r>
              <a:rPr lang="it-IT" b="1" dirty="0" smtClean="0">
                <a:solidFill>
                  <a:srgbClr val="000000"/>
                </a:solidFill>
                <a:latin typeface="Comic Sans MS"/>
                <a:cs typeface="Comic Sans MS"/>
                <a:sym typeface="ZapfDingbats" pitchFamily="82" charset="2"/>
              </a:rPr>
              <a:t>     </a:t>
            </a:r>
            <a:r>
              <a:rPr lang="it-IT" b="1" dirty="0" err="1" smtClean="0">
                <a:solidFill>
                  <a:srgbClr val="000000"/>
                </a:solidFill>
                <a:latin typeface="Comic Sans MS"/>
                <a:cs typeface="Comic Sans MS"/>
                <a:sym typeface="ZapfDingbats" pitchFamily="82" charset="2"/>
              </a:rPr>
              <a:t>measurements</a:t>
            </a:r>
            <a:r>
              <a:rPr lang="it-IT" b="1" dirty="0" smtClean="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below</a:t>
            </a:r>
            <a:r>
              <a:rPr lang="it-IT" b="1" dirty="0">
                <a:solidFill>
                  <a:srgbClr val="000000"/>
                </a:solidFill>
                <a:latin typeface="Comic Sans MS"/>
                <a:cs typeface="Comic Sans MS"/>
                <a:sym typeface="ZapfDingbats" pitchFamily="82" charset="2"/>
              </a:rPr>
              <a:t> 20 </a:t>
            </a:r>
            <a:r>
              <a:rPr lang="it-IT" b="1" dirty="0" err="1">
                <a:solidFill>
                  <a:srgbClr val="000000"/>
                </a:solidFill>
                <a:latin typeface="Comic Sans MS"/>
                <a:cs typeface="Comic Sans MS"/>
                <a:sym typeface="ZapfDingbats" pitchFamily="82" charset="2"/>
              </a:rPr>
              <a:t>keV</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where</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is</a:t>
            </a:r>
            <a:r>
              <a:rPr lang="it-IT" b="1" dirty="0">
                <a:solidFill>
                  <a:srgbClr val="000000"/>
                </a:solidFill>
                <a:latin typeface="Comic Sans MS"/>
                <a:cs typeface="Comic Sans MS"/>
                <a:sym typeface="ZapfDingbats" pitchFamily="82" charset="2"/>
              </a:rPr>
              <a:t> </a:t>
            </a:r>
            <a:r>
              <a:rPr lang="it-IT" b="1" dirty="0" err="1">
                <a:solidFill>
                  <a:srgbClr val="000000"/>
                </a:solidFill>
                <a:latin typeface="Comic Sans MS"/>
                <a:cs typeface="Comic Sans MS"/>
                <a:sym typeface="ZapfDingbats" pitchFamily="82" charset="2"/>
              </a:rPr>
              <a:t>present</a:t>
            </a:r>
            <a:r>
              <a:rPr lang="it-IT" b="1" dirty="0">
                <a:solidFill>
                  <a:srgbClr val="000000"/>
                </a:solidFill>
                <a:latin typeface="Comic Sans MS"/>
                <a:cs typeface="Comic Sans MS"/>
                <a:sym typeface="ZapfDingbats" pitchFamily="82" charset="2"/>
              </a:rPr>
              <a:t> the </a:t>
            </a:r>
            <a:r>
              <a:rPr lang="it-IT" b="1" dirty="0" err="1">
                <a:solidFill>
                  <a:srgbClr val="000000"/>
                </a:solidFill>
                <a:latin typeface="Comic Sans MS"/>
                <a:cs typeface="Comic Sans MS"/>
                <a:sym typeface="ZapfDingbats" pitchFamily="82" charset="2"/>
              </a:rPr>
              <a:t>Gamow</a:t>
            </a:r>
            <a:r>
              <a:rPr lang="it-IT" b="1" dirty="0">
                <a:solidFill>
                  <a:srgbClr val="000000"/>
                </a:solidFill>
                <a:latin typeface="Comic Sans MS"/>
                <a:cs typeface="Comic Sans MS"/>
                <a:sym typeface="ZapfDingbats" pitchFamily="82" charset="2"/>
              </a:rPr>
              <a:t> </a:t>
            </a:r>
            <a:r>
              <a:rPr lang="it-IT" b="1" dirty="0" err="1" smtClean="0">
                <a:solidFill>
                  <a:srgbClr val="000000"/>
                </a:solidFill>
                <a:latin typeface="Comic Sans MS"/>
                <a:cs typeface="Comic Sans MS"/>
                <a:sym typeface="ZapfDingbats" pitchFamily="82" charset="2"/>
              </a:rPr>
              <a:t>Peak</a:t>
            </a:r>
            <a:endParaRPr lang="it-IT" b="1" dirty="0" smtClean="0">
              <a:solidFill>
                <a:srgbClr val="000000"/>
              </a:solidFill>
              <a:latin typeface="Comic Sans MS"/>
              <a:cs typeface="Comic Sans MS"/>
              <a:sym typeface="ZapfDingbats" pitchFamily="82" charset="2"/>
            </a:endParaRPr>
          </a:p>
          <a:p>
            <a:pPr fontAlgn="auto">
              <a:spcBef>
                <a:spcPts val="0"/>
              </a:spcBef>
              <a:spcAft>
                <a:spcPts val="0"/>
              </a:spcAft>
              <a:buClr>
                <a:srgbClr val="FF0000"/>
              </a:buClr>
              <a:defRPr/>
            </a:pPr>
            <a:endParaRPr lang="it-IT" b="1" dirty="0">
              <a:solidFill>
                <a:srgbClr val="000000"/>
              </a:solidFill>
              <a:latin typeface="Comic Sans MS"/>
              <a:cs typeface="Comic Sans MS"/>
              <a:sym typeface="ZapfDingbats" pitchFamily="82" charset="2"/>
            </a:endParaRPr>
          </a:p>
          <a:p>
            <a:pPr marL="285750" indent="-285750" fontAlgn="auto">
              <a:spcBef>
                <a:spcPts val="0"/>
              </a:spcBef>
              <a:spcAft>
                <a:spcPts val="0"/>
              </a:spcAft>
              <a:buClr>
                <a:srgbClr val="FF0000"/>
              </a:buClr>
              <a:buFont typeface="Wingdings" charset="2"/>
              <a:buChar char="u"/>
              <a:defRPr/>
            </a:pPr>
            <a:r>
              <a:rPr lang="it-IT" b="1" dirty="0" smtClean="0">
                <a:solidFill>
                  <a:srgbClr val="000000"/>
                </a:solidFill>
                <a:latin typeface="Comic Sans MS"/>
                <a:cs typeface="Comic Sans MS"/>
                <a:sym typeface="ZapfDingbats" pitchFamily="82" charset="2"/>
              </a:rPr>
              <a:t> New </a:t>
            </a:r>
            <a:r>
              <a:rPr lang="it-IT" b="1" dirty="0" err="1" smtClean="0">
                <a:solidFill>
                  <a:srgbClr val="000000"/>
                </a:solidFill>
                <a:latin typeface="Comic Sans MS"/>
                <a:cs typeface="Comic Sans MS"/>
                <a:sym typeface="ZapfDingbats" pitchFamily="82" charset="2"/>
              </a:rPr>
              <a:t>preliminary</a:t>
            </a:r>
            <a:r>
              <a:rPr lang="it-IT" b="1" dirty="0" smtClean="0">
                <a:solidFill>
                  <a:srgbClr val="000000"/>
                </a:solidFill>
                <a:latin typeface="Comic Sans MS"/>
                <a:cs typeface="Comic Sans MS"/>
                <a:sym typeface="ZapfDingbats" pitchFamily="82" charset="2"/>
              </a:rPr>
              <a:t> </a:t>
            </a:r>
            <a:r>
              <a:rPr lang="it-IT" b="1" dirty="0" err="1" smtClean="0">
                <a:solidFill>
                  <a:srgbClr val="000000"/>
                </a:solidFill>
                <a:latin typeface="Comic Sans MS"/>
                <a:cs typeface="Comic Sans MS"/>
                <a:sym typeface="ZapfDingbats" pitchFamily="82" charset="2"/>
              </a:rPr>
              <a:t>results</a:t>
            </a:r>
            <a:r>
              <a:rPr lang="it-IT" b="1" dirty="0" smtClean="0">
                <a:solidFill>
                  <a:srgbClr val="000000"/>
                </a:solidFill>
                <a:latin typeface="Comic Sans MS"/>
                <a:cs typeface="Comic Sans MS"/>
                <a:sym typeface="ZapfDingbats" pitchFamily="82" charset="2"/>
              </a:rPr>
              <a:t> in the </a:t>
            </a:r>
            <a:r>
              <a:rPr lang="it-IT" b="1" dirty="0" err="1" smtClean="0">
                <a:solidFill>
                  <a:srgbClr val="000000"/>
                </a:solidFill>
                <a:latin typeface="Comic Sans MS"/>
                <a:cs typeface="Comic Sans MS"/>
                <a:sym typeface="ZapfDingbats" pitchFamily="82" charset="2"/>
              </a:rPr>
              <a:t>energy</a:t>
            </a:r>
            <a:r>
              <a:rPr lang="it-IT" b="1" dirty="0" smtClean="0">
                <a:solidFill>
                  <a:srgbClr val="000000"/>
                </a:solidFill>
                <a:latin typeface="Comic Sans MS"/>
                <a:cs typeface="Comic Sans MS"/>
                <a:sym typeface="ZapfDingbats" pitchFamily="82" charset="2"/>
              </a:rPr>
              <a:t> </a:t>
            </a:r>
            <a:r>
              <a:rPr lang="it-IT" b="1" dirty="0" err="1" smtClean="0">
                <a:solidFill>
                  <a:srgbClr val="000000"/>
                </a:solidFill>
                <a:latin typeface="Comic Sans MS"/>
                <a:cs typeface="Comic Sans MS"/>
                <a:sym typeface="ZapfDingbats" pitchFamily="82" charset="2"/>
              </a:rPr>
              <a:t>region</a:t>
            </a:r>
            <a:r>
              <a:rPr lang="it-IT" b="1" dirty="0" smtClean="0">
                <a:solidFill>
                  <a:srgbClr val="000000"/>
                </a:solidFill>
                <a:latin typeface="Comic Sans MS"/>
                <a:cs typeface="Comic Sans MS"/>
                <a:sym typeface="ZapfDingbats" pitchFamily="82" charset="2"/>
              </a:rPr>
              <a:t> </a:t>
            </a:r>
            <a:r>
              <a:rPr lang="it-IT" b="1" dirty="0" err="1" smtClean="0">
                <a:solidFill>
                  <a:srgbClr val="000000"/>
                </a:solidFill>
                <a:latin typeface="Comic Sans MS"/>
                <a:cs typeface="Comic Sans MS"/>
                <a:sym typeface="ZapfDingbats" pitchFamily="82" charset="2"/>
              </a:rPr>
              <a:t>between</a:t>
            </a:r>
            <a:r>
              <a:rPr lang="it-IT" b="1" dirty="0" smtClean="0">
                <a:solidFill>
                  <a:srgbClr val="000000"/>
                </a:solidFill>
                <a:latin typeface="Comic Sans MS"/>
                <a:cs typeface="Comic Sans MS"/>
                <a:sym typeface="ZapfDingbats" pitchFamily="82" charset="2"/>
              </a:rPr>
              <a:t> 0.1-1.5 </a:t>
            </a:r>
            <a:r>
              <a:rPr lang="it-IT" b="1" dirty="0" err="1" smtClean="0">
                <a:solidFill>
                  <a:srgbClr val="000000"/>
                </a:solidFill>
                <a:latin typeface="Comic Sans MS"/>
                <a:cs typeface="Comic Sans MS"/>
                <a:sym typeface="ZapfDingbats" pitchFamily="82" charset="2"/>
              </a:rPr>
              <a:t>MeV</a:t>
            </a:r>
            <a:r>
              <a:rPr lang="it-IT" b="1" dirty="0" smtClean="0">
                <a:solidFill>
                  <a:srgbClr val="000000"/>
                </a:solidFill>
                <a:latin typeface="Comic Sans MS"/>
                <a:cs typeface="Comic Sans MS"/>
                <a:sym typeface="ZapfDingbats" pitchFamily="82" charset="2"/>
              </a:rPr>
              <a:t> in </a:t>
            </a:r>
            <a:r>
              <a:rPr lang="it-IT" b="1" dirty="0" err="1" smtClean="0">
                <a:solidFill>
                  <a:srgbClr val="000000"/>
                </a:solidFill>
                <a:latin typeface="Comic Sans MS"/>
                <a:cs typeface="Comic Sans MS"/>
                <a:sym typeface="ZapfDingbats" pitchFamily="82" charset="2"/>
              </a:rPr>
              <a:t>order</a:t>
            </a:r>
            <a:r>
              <a:rPr lang="it-IT" b="1" dirty="0" smtClean="0">
                <a:solidFill>
                  <a:srgbClr val="000000"/>
                </a:solidFill>
                <a:latin typeface="Comic Sans MS"/>
                <a:cs typeface="Comic Sans MS"/>
                <a:sym typeface="ZapfDingbats" pitchFamily="82" charset="2"/>
              </a:rPr>
              <a:t> to </a:t>
            </a:r>
            <a:r>
              <a:rPr lang="it-IT" b="1" dirty="0" err="1" smtClean="0">
                <a:solidFill>
                  <a:srgbClr val="000000"/>
                </a:solidFill>
                <a:latin typeface="Comic Sans MS"/>
                <a:cs typeface="Comic Sans MS"/>
                <a:sym typeface="ZapfDingbats" pitchFamily="82" charset="2"/>
              </a:rPr>
              <a:t>make</a:t>
            </a:r>
            <a:r>
              <a:rPr lang="it-IT" b="1" dirty="0" smtClean="0">
                <a:solidFill>
                  <a:srgbClr val="000000"/>
                </a:solidFill>
                <a:latin typeface="Comic Sans MS"/>
                <a:cs typeface="Comic Sans MS"/>
                <a:sym typeface="ZapfDingbats" pitchFamily="82" charset="2"/>
              </a:rPr>
              <a:t> a new </a:t>
            </a:r>
            <a:r>
              <a:rPr lang="it-IT" b="1" dirty="0" err="1" smtClean="0">
                <a:solidFill>
                  <a:srgbClr val="000000"/>
                </a:solidFill>
                <a:latin typeface="Comic Sans MS"/>
                <a:cs typeface="Comic Sans MS"/>
                <a:sym typeface="ZapfDingbats" pitchFamily="82" charset="2"/>
              </a:rPr>
              <a:t>normalization</a:t>
            </a:r>
            <a:r>
              <a:rPr lang="it-IT" b="1" dirty="0" smtClean="0">
                <a:solidFill>
                  <a:srgbClr val="000000"/>
                </a:solidFill>
                <a:latin typeface="Comic Sans MS"/>
                <a:cs typeface="Comic Sans MS"/>
                <a:sym typeface="ZapfDingbats" pitchFamily="82" charset="2"/>
              </a:rPr>
              <a:t> procedure</a:t>
            </a:r>
          </a:p>
          <a:p>
            <a:pPr fontAlgn="auto">
              <a:spcBef>
                <a:spcPts val="0"/>
              </a:spcBef>
              <a:spcAft>
                <a:spcPts val="0"/>
              </a:spcAft>
              <a:buClr>
                <a:srgbClr val="FF0000"/>
              </a:buClr>
              <a:defRPr/>
            </a:pPr>
            <a:endParaRPr lang="it-IT" b="1" dirty="0">
              <a:solidFill>
                <a:srgbClr val="000000"/>
              </a:solidFill>
              <a:latin typeface="Comic Sans MS"/>
              <a:cs typeface="Comic Sans MS"/>
              <a:sym typeface="ZapfDingbats" pitchFamily="82" charset="2"/>
            </a:endParaRPr>
          </a:p>
          <a:p>
            <a:pPr fontAlgn="auto">
              <a:spcBef>
                <a:spcPts val="0"/>
              </a:spcBef>
              <a:spcAft>
                <a:spcPts val="0"/>
              </a:spcAft>
              <a:buClr>
                <a:srgbClr val="FF0000"/>
              </a:buClr>
              <a:defRPr/>
            </a:pPr>
            <a:endParaRPr lang="it-IT" b="1" dirty="0">
              <a:solidFill>
                <a:srgbClr val="000000"/>
              </a:solidFill>
              <a:latin typeface="Comic Sans MS"/>
              <a:cs typeface="Comic Sans MS"/>
              <a:sym typeface="ZapfDingbats" pitchFamily="82" charset="2"/>
            </a:endParaRPr>
          </a:p>
          <a:p>
            <a:pPr fontAlgn="auto">
              <a:spcBef>
                <a:spcPts val="0"/>
              </a:spcBef>
              <a:spcAft>
                <a:spcPts val="0"/>
              </a:spcAft>
              <a:buFont typeface="ZapfDingbats" pitchFamily="82" charset="2"/>
              <a:buChar char="&amp;"/>
              <a:defRPr/>
            </a:pPr>
            <a:endParaRPr lang="it-IT" b="1" dirty="0">
              <a:solidFill>
                <a:srgbClr val="000000"/>
              </a:solidFill>
              <a:latin typeface="Comic Sans MS"/>
              <a:cs typeface="Comic Sans MS"/>
              <a:sym typeface="ZapfDingbats" pitchFamily="82" charset="2"/>
            </a:endParaRPr>
          </a:p>
          <a:p>
            <a:pPr fontAlgn="auto">
              <a:spcBef>
                <a:spcPts val="0"/>
              </a:spcBef>
              <a:spcAft>
                <a:spcPts val="0"/>
              </a:spcAft>
              <a:defRPr/>
            </a:pPr>
            <a:endParaRPr lang="it-IT" b="1" dirty="0">
              <a:solidFill>
                <a:srgbClr val="000000"/>
              </a:solidFill>
              <a:latin typeface="Comic Sans MS"/>
              <a:cs typeface="Comic Sans MS"/>
              <a:sym typeface="ZapfDingbats" pitchFamily="82" charset="2"/>
            </a:endParaRPr>
          </a:p>
          <a:p>
            <a:pPr fontAlgn="auto">
              <a:spcBef>
                <a:spcPts val="0"/>
              </a:spcBef>
              <a:spcAft>
                <a:spcPts val="0"/>
              </a:spcAft>
              <a:buFont typeface="ZapfDingbats" pitchFamily="82" charset="2"/>
              <a:buChar char="&amp;"/>
              <a:defRPr/>
            </a:pPr>
            <a:endParaRPr lang="it-IT" b="1" dirty="0">
              <a:solidFill>
                <a:srgbClr val="000000"/>
              </a:solidFill>
              <a:latin typeface="Comic Sans MS"/>
              <a:cs typeface="Comic Sans MS"/>
              <a:sym typeface="ZapfDingbats" pitchFamily="82" charset="2"/>
            </a:endParaRPr>
          </a:p>
          <a:p>
            <a:pPr fontAlgn="auto">
              <a:spcBef>
                <a:spcPts val="0"/>
              </a:spcBef>
              <a:spcAft>
                <a:spcPts val="0"/>
              </a:spcAft>
              <a:buFont typeface="ZapfDingbats" pitchFamily="82" charset="2"/>
              <a:buNone/>
              <a:defRPr/>
            </a:pPr>
            <a:endParaRPr lang="it-IT" b="1" dirty="0">
              <a:solidFill>
                <a:srgbClr val="000000"/>
              </a:solidFill>
              <a:latin typeface="Comic Sans MS"/>
              <a:cs typeface="Comic Sans MS"/>
              <a:sym typeface="ZapfDingbats" pitchFamily="82" charset="2"/>
            </a:endParaRPr>
          </a:p>
          <a:p>
            <a:pPr fontAlgn="auto">
              <a:spcBef>
                <a:spcPts val="0"/>
              </a:spcBef>
              <a:spcAft>
                <a:spcPts val="0"/>
              </a:spcAft>
              <a:buFont typeface="ZapfDingbats" pitchFamily="82" charset="2"/>
              <a:buChar char="&amp;"/>
              <a:defRPr/>
            </a:pPr>
            <a:endParaRPr lang="it-IT" b="1" dirty="0">
              <a:solidFill>
                <a:srgbClr val="000000"/>
              </a:solidFill>
              <a:latin typeface="Comic Sans MS"/>
              <a:cs typeface="Comic Sans MS"/>
              <a:sym typeface="ZapfDingbats" pitchFamily="82" charset="2"/>
            </a:endParaRPr>
          </a:p>
        </p:txBody>
      </p:sp>
    </p:spTree>
    <p:extLst>
      <p:ext uri="{BB962C8B-B14F-4D97-AF65-F5344CB8AC3E}">
        <p14:creationId xmlns:p14="http://schemas.microsoft.com/office/powerpoint/2010/main" val="798075887"/>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435" name="Group 5"/>
          <p:cNvGrpSpPr>
            <a:grpSpLocks noChangeAspect="1"/>
          </p:cNvGrpSpPr>
          <p:nvPr/>
        </p:nvGrpSpPr>
        <p:grpSpPr bwMode="auto">
          <a:xfrm>
            <a:off x="8101013" y="908050"/>
            <a:ext cx="828675" cy="630238"/>
            <a:chOff x="3312" y="1341"/>
            <a:chExt cx="701" cy="477"/>
          </a:xfrm>
        </p:grpSpPr>
        <p:pic>
          <p:nvPicPr>
            <p:cNvPr id="146452" name="Picture 6" descr="contorno"/>
            <p:cNvPicPr>
              <a:picLocks noChangeAspect="1" noChangeArrowheads="1"/>
            </p:cNvPicPr>
            <p:nvPr/>
          </p:nvPicPr>
          <p:blipFill>
            <a:blip r:embed="rId2">
              <a:clrChange>
                <a:clrFrom>
                  <a:srgbClr val="FFFFFF"/>
                </a:clrFrom>
                <a:clrTo>
                  <a:srgbClr val="FFFFFF">
                    <a:alpha val="0"/>
                  </a:srgbClr>
                </a:clrTo>
              </a:clrChange>
              <a:lum bright="-100000" contrast="36000"/>
            </a:blip>
            <a:srcRect/>
            <a:stretch>
              <a:fillRect/>
            </a:stretch>
          </p:blipFill>
          <p:spPr bwMode="auto">
            <a:xfrm>
              <a:off x="3312" y="1341"/>
              <a:ext cx="701" cy="477"/>
            </a:xfrm>
            <a:prstGeom prst="rect">
              <a:avLst/>
            </a:prstGeom>
            <a:noFill/>
            <a:ln w="9525">
              <a:noFill/>
              <a:miter lim="800000"/>
              <a:headEnd/>
              <a:tailEnd/>
            </a:ln>
          </p:spPr>
        </p:pic>
        <p:sp>
          <p:nvSpPr>
            <p:cNvPr id="269319" name="AutoShape 7"/>
            <p:cNvSpPr>
              <a:spLocks noChangeAspect="1" noChangeArrowheads="1"/>
            </p:cNvSpPr>
            <p:nvPr/>
          </p:nvSpPr>
          <p:spPr bwMode="auto">
            <a:xfrm>
              <a:off x="3842" y="1533"/>
              <a:ext cx="86" cy="73"/>
            </a:xfrm>
            <a:prstGeom prst="star5">
              <a:avLst/>
            </a:prstGeom>
            <a:solidFill>
              <a:srgbClr val="A50021"/>
            </a:solidFill>
            <a:ln w="9525">
              <a:solidFill>
                <a:srgbClr val="A50021"/>
              </a:solidFill>
              <a:miter lim="800000"/>
              <a:headEnd/>
              <a:tailEnd/>
            </a:ln>
            <a:effectLst/>
          </p:spPr>
          <p:txBody>
            <a:bodyPr wrap="none" lIns="79989" tIns="39995" rIns="79989" bIns="39995">
              <a:spAutoFit/>
            </a:bodyPr>
            <a:lstStyle/>
            <a:p>
              <a:pPr fontAlgn="auto">
                <a:spcBef>
                  <a:spcPts val="0"/>
                </a:spcBef>
                <a:spcAft>
                  <a:spcPts val="0"/>
                </a:spcAft>
                <a:defRPr/>
              </a:pPr>
              <a:endParaRPr lang="it-IT">
                <a:latin typeface="+mn-lt"/>
                <a:cs typeface="+mn-cs"/>
              </a:endParaRPr>
            </a:p>
          </p:txBody>
        </p:sp>
      </p:grpSp>
      <p:pic>
        <p:nvPicPr>
          <p:cNvPr id="146437" name="Picture 9"/>
          <p:cNvPicPr>
            <a:picLocks noChangeAspect="1" noChangeArrowheads="1"/>
          </p:cNvPicPr>
          <p:nvPr/>
        </p:nvPicPr>
        <p:blipFill>
          <a:blip r:embed="rId3"/>
          <a:srcRect/>
          <a:stretch>
            <a:fillRect/>
          </a:stretch>
        </p:blipFill>
        <p:spPr bwMode="auto">
          <a:xfrm>
            <a:off x="107950" y="901450"/>
            <a:ext cx="681038" cy="452437"/>
          </a:xfrm>
          <a:prstGeom prst="rect">
            <a:avLst/>
          </a:prstGeom>
          <a:noFill/>
          <a:ln w="9525">
            <a:noFill/>
            <a:miter lim="800000"/>
            <a:headEnd/>
            <a:tailEnd/>
          </a:ln>
        </p:spPr>
      </p:pic>
      <p:sp>
        <p:nvSpPr>
          <p:cNvPr id="2" name="Rettangolo 1"/>
          <p:cNvSpPr/>
          <p:nvPr/>
        </p:nvSpPr>
        <p:spPr>
          <a:xfrm>
            <a:off x="862974" y="915076"/>
            <a:ext cx="7380914" cy="1836400"/>
          </a:xfrm>
          <a:prstGeom prst="rect">
            <a:avLst/>
          </a:prstGeom>
        </p:spPr>
        <p:txBody>
          <a:bodyPr wrap="square">
            <a:spAutoFit/>
          </a:bodyPr>
          <a:lstStyle/>
          <a:p>
            <a:r>
              <a:rPr lang="it-IT" sz="2800" baseline="30000" dirty="0">
                <a:solidFill>
                  <a:srgbClr val="FF0000"/>
                </a:solidFill>
                <a:latin typeface="Comic Sans MS"/>
                <a:cs typeface="Comic Sans MS"/>
              </a:rPr>
              <a:t>C. </a:t>
            </a:r>
            <a:r>
              <a:rPr lang="it-IT" sz="2800" baseline="30000" dirty="0" err="1">
                <a:solidFill>
                  <a:srgbClr val="FF0000"/>
                </a:solidFill>
                <a:latin typeface="Comic Sans MS"/>
                <a:cs typeface="Comic Sans MS"/>
              </a:rPr>
              <a:t>Spitaleri</a:t>
            </a:r>
            <a:r>
              <a:rPr lang="it-IT" sz="2800" baseline="30000" dirty="0" smtClean="0">
                <a:solidFill>
                  <a:srgbClr val="FF0000"/>
                </a:solidFill>
                <a:latin typeface="Comic Sans MS"/>
                <a:cs typeface="Comic Sans MS"/>
              </a:rPr>
              <a:t>, </a:t>
            </a:r>
            <a:r>
              <a:rPr lang="it-IT" sz="2800" baseline="30000" dirty="0">
                <a:solidFill>
                  <a:srgbClr val="FF0000"/>
                </a:solidFill>
                <a:latin typeface="Comic Sans MS"/>
                <a:cs typeface="Comic Sans MS"/>
              </a:rPr>
              <a:t>L. Lamia, S.M.R. Puglia, S. Romano, M. La Cognata, V. </a:t>
            </a:r>
            <a:r>
              <a:rPr lang="it-IT" sz="2800" baseline="30000" dirty="0" err="1">
                <a:solidFill>
                  <a:srgbClr val="FF0000"/>
                </a:solidFill>
                <a:latin typeface="Comic Sans MS"/>
                <a:cs typeface="Comic Sans MS"/>
              </a:rPr>
              <a:t>Crucilla</a:t>
            </a:r>
            <a:r>
              <a:rPr lang="it-IT" sz="2800" baseline="30000" dirty="0">
                <a:solidFill>
                  <a:srgbClr val="FF0000"/>
                </a:solidFill>
                <a:latin typeface="Comic Sans MS"/>
                <a:cs typeface="Comic Sans MS"/>
              </a:rPr>
              <a:t>`, R.G. Pizzone, G.G. Rapisarda, M.L. </a:t>
            </a:r>
            <a:r>
              <a:rPr lang="it-IT" sz="2800" baseline="30000" dirty="0" err="1">
                <a:solidFill>
                  <a:srgbClr val="FF0000"/>
                </a:solidFill>
                <a:latin typeface="Comic Sans MS"/>
                <a:cs typeface="Comic Sans MS"/>
              </a:rPr>
              <a:t>Sergi</a:t>
            </a:r>
            <a:r>
              <a:rPr lang="it-IT" sz="2800" baseline="30000" dirty="0">
                <a:solidFill>
                  <a:srgbClr val="FF0000"/>
                </a:solidFill>
                <a:latin typeface="Comic Sans MS"/>
                <a:cs typeface="Comic Sans MS"/>
              </a:rPr>
              <a:t>, and A. </a:t>
            </a:r>
            <a:r>
              <a:rPr lang="it-IT" sz="2800" baseline="30000" dirty="0" err="1" smtClean="0">
                <a:solidFill>
                  <a:srgbClr val="FF0000"/>
                </a:solidFill>
                <a:latin typeface="Comic Sans MS"/>
                <a:cs typeface="Comic Sans MS"/>
              </a:rPr>
              <a:t>Tumino</a:t>
            </a:r>
            <a:endParaRPr lang="it-IT" sz="2800" baseline="30000" dirty="0" smtClean="0">
              <a:solidFill>
                <a:srgbClr val="FF0000"/>
              </a:solidFill>
              <a:latin typeface="Comic Sans MS"/>
              <a:cs typeface="Comic Sans MS"/>
            </a:endParaRPr>
          </a:p>
          <a:p>
            <a:r>
              <a:rPr lang="it-IT" sz="1600" b="1" dirty="0">
                <a:solidFill>
                  <a:srgbClr val="0000FF"/>
                </a:solidFill>
                <a:latin typeface="Comic Sans MS"/>
                <a:cs typeface="Comic Sans MS"/>
              </a:rPr>
              <a:t>INFN, Laboratori Nazionali del Sud, Catania, </a:t>
            </a:r>
            <a:r>
              <a:rPr lang="it-IT" sz="1600" b="1" dirty="0" err="1">
                <a:solidFill>
                  <a:srgbClr val="0000FF"/>
                </a:solidFill>
                <a:latin typeface="Comic Sans MS"/>
                <a:cs typeface="Comic Sans MS"/>
              </a:rPr>
              <a:t>Italy</a:t>
            </a:r>
            <a:r>
              <a:rPr lang="it-IT" sz="1600" b="1" dirty="0">
                <a:solidFill>
                  <a:srgbClr val="0000FF"/>
                </a:solidFill>
                <a:latin typeface="Comic Sans MS"/>
                <a:cs typeface="Comic Sans MS"/>
              </a:rPr>
              <a:t> </a:t>
            </a:r>
          </a:p>
          <a:p>
            <a:r>
              <a:rPr lang="it-IT" sz="1600" b="1" dirty="0">
                <a:solidFill>
                  <a:srgbClr val="0000FF"/>
                </a:solidFill>
                <a:latin typeface="Comic Sans MS"/>
                <a:cs typeface="Comic Sans MS"/>
              </a:rPr>
              <a:t>Dipartimento di Fisica e Astronomia, </a:t>
            </a:r>
            <a:r>
              <a:rPr lang="it-IT" sz="1600" b="1" dirty="0" err="1">
                <a:solidFill>
                  <a:srgbClr val="0000FF"/>
                </a:solidFill>
                <a:latin typeface="Comic Sans MS"/>
                <a:cs typeface="Comic Sans MS"/>
              </a:rPr>
              <a:t>Universit</a:t>
            </a:r>
            <a:r>
              <a:rPr lang="it-IT" sz="1600" b="1" dirty="0">
                <a:solidFill>
                  <a:srgbClr val="0000FF"/>
                </a:solidFill>
                <a:latin typeface="Comic Sans MS"/>
                <a:cs typeface="Comic Sans MS"/>
              </a:rPr>
              <a:t> ́a di Catania, Catania, </a:t>
            </a:r>
            <a:r>
              <a:rPr lang="it-IT" sz="1600" b="1" dirty="0" err="1">
                <a:solidFill>
                  <a:srgbClr val="0000FF"/>
                </a:solidFill>
                <a:latin typeface="Comic Sans MS"/>
                <a:cs typeface="Comic Sans MS"/>
              </a:rPr>
              <a:t>Italy</a:t>
            </a:r>
            <a:r>
              <a:rPr lang="it-IT" sz="1600" b="1" dirty="0">
                <a:solidFill>
                  <a:srgbClr val="0000FF"/>
                </a:solidFill>
                <a:latin typeface="Comic Sans MS"/>
                <a:cs typeface="Comic Sans MS"/>
              </a:rPr>
              <a:t> </a:t>
            </a:r>
          </a:p>
          <a:p>
            <a:endParaRPr lang="it-IT" sz="2800" dirty="0">
              <a:solidFill>
                <a:srgbClr val="FF0000"/>
              </a:solidFill>
              <a:latin typeface="Comic Sans MS"/>
              <a:cs typeface="Comic Sans MS"/>
            </a:endParaRPr>
          </a:p>
        </p:txBody>
      </p:sp>
      <p:sp>
        <p:nvSpPr>
          <p:cNvPr id="3" name="Rettangolo 2"/>
          <p:cNvSpPr/>
          <p:nvPr/>
        </p:nvSpPr>
        <p:spPr>
          <a:xfrm>
            <a:off x="278956" y="2562986"/>
            <a:ext cx="8821738" cy="3785652"/>
          </a:xfrm>
          <a:prstGeom prst="rect">
            <a:avLst/>
          </a:prstGeom>
        </p:spPr>
        <p:txBody>
          <a:bodyPr wrap="square">
            <a:spAutoFit/>
          </a:bodyPr>
          <a:lstStyle/>
          <a:p>
            <a:r>
              <a:rPr lang="it-IT" sz="2400" b="1" baseline="30000" dirty="0">
                <a:solidFill>
                  <a:srgbClr val="FF0000"/>
                </a:solidFill>
                <a:latin typeface="Comic Sans MS"/>
                <a:cs typeface="Comic Sans MS"/>
              </a:rPr>
              <a:t>M. </a:t>
            </a:r>
            <a:r>
              <a:rPr lang="it-IT" sz="2400" b="1" baseline="30000" dirty="0" err="1">
                <a:solidFill>
                  <a:srgbClr val="FF0000"/>
                </a:solidFill>
                <a:latin typeface="Comic Sans MS"/>
                <a:cs typeface="Comic Sans MS"/>
              </a:rPr>
              <a:t>Gimenez</a:t>
            </a:r>
            <a:r>
              <a:rPr lang="it-IT" sz="2400" b="1" baseline="30000" dirty="0">
                <a:solidFill>
                  <a:srgbClr val="FF0000"/>
                </a:solidFill>
                <a:latin typeface="Comic Sans MS"/>
                <a:cs typeface="Comic Sans MS"/>
              </a:rPr>
              <a:t> Del Santo, N. </a:t>
            </a:r>
            <a:r>
              <a:rPr lang="it-IT" sz="2400" b="1" baseline="30000" dirty="0" err="1">
                <a:solidFill>
                  <a:srgbClr val="FF0000"/>
                </a:solidFill>
                <a:latin typeface="Comic Sans MS"/>
                <a:cs typeface="Comic Sans MS"/>
              </a:rPr>
              <a:t>Carlin</a:t>
            </a:r>
            <a:r>
              <a:rPr lang="it-IT" sz="2400" b="1" baseline="30000" dirty="0">
                <a:solidFill>
                  <a:srgbClr val="FF0000"/>
                </a:solidFill>
                <a:latin typeface="Comic Sans MS"/>
                <a:cs typeface="Comic Sans MS"/>
              </a:rPr>
              <a:t>, M. G. </a:t>
            </a:r>
            <a:r>
              <a:rPr lang="it-IT" sz="2400" b="1" baseline="30000" dirty="0" err="1">
                <a:solidFill>
                  <a:srgbClr val="FF0000"/>
                </a:solidFill>
                <a:latin typeface="Comic Sans MS"/>
                <a:cs typeface="Comic Sans MS"/>
              </a:rPr>
              <a:t>Munhoz</a:t>
            </a:r>
            <a:r>
              <a:rPr lang="it-IT" sz="2400" b="1" baseline="30000" dirty="0">
                <a:solidFill>
                  <a:srgbClr val="FF0000"/>
                </a:solidFill>
                <a:latin typeface="Comic Sans MS"/>
                <a:cs typeface="Comic Sans MS"/>
              </a:rPr>
              <a:t>, </a:t>
            </a:r>
            <a:r>
              <a:rPr lang="it-IT" sz="2400" b="1" baseline="30000" dirty="0" err="1">
                <a:solidFill>
                  <a:srgbClr val="FF0000"/>
                </a:solidFill>
                <a:latin typeface="Comic Sans MS"/>
                <a:cs typeface="Comic Sans MS"/>
              </a:rPr>
              <a:t>F.A.Souza</a:t>
            </a:r>
            <a:r>
              <a:rPr lang="it-IT" sz="2400" b="1" baseline="30000" dirty="0">
                <a:solidFill>
                  <a:srgbClr val="FF0000"/>
                </a:solidFill>
                <a:latin typeface="Comic Sans MS"/>
                <a:cs typeface="Comic Sans MS"/>
              </a:rPr>
              <a:t>, and </a:t>
            </a:r>
            <a:r>
              <a:rPr lang="it-IT" sz="2400" b="1" baseline="30000" dirty="0" err="1">
                <a:solidFill>
                  <a:srgbClr val="FF0000"/>
                </a:solidFill>
                <a:latin typeface="Comic Sans MS"/>
                <a:cs typeface="Comic Sans MS"/>
              </a:rPr>
              <a:t>A.Szanto</a:t>
            </a:r>
            <a:r>
              <a:rPr lang="it-IT" sz="2400" b="1" baseline="30000" dirty="0">
                <a:solidFill>
                  <a:srgbClr val="FF0000"/>
                </a:solidFill>
                <a:latin typeface="Comic Sans MS"/>
                <a:cs typeface="Comic Sans MS"/>
              </a:rPr>
              <a:t> de Toledo</a:t>
            </a:r>
          </a:p>
          <a:p>
            <a:r>
              <a:rPr lang="it-IT" sz="2400" b="1" baseline="30000" dirty="0" err="1">
                <a:solidFill>
                  <a:srgbClr val="0000FF"/>
                </a:solidFill>
                <a:latin typeface="Comic Sans MS"/>
                <a:cs typeface="Comic Sans MS"/>
              </a:rPr>
              <a:t>Departamento</a:t>
            </a:r>
            <a:r>
              <a:rPr lang="it-IT" sz="2400" b="1" baseline="30000" dirty="0">
                <a:solidFill>
                  <a:srgbClr val="0000FF"/>
                </a:solidFill>
                <a:latin typeface="Comic Sans MS"/>
                <a:cs typeface="Comic Sans MS"/>
              </a:rPr>
              <a:t> de Fisica </a:t>
            </a:r>
            <a:r>
              <a:rPr lang="it-IT" sz="2400" b="1" baseline="30000" dirty="0" err="1">
                <a:solidFill>
                  <a:srgbClr val="0000FF"/>
                </a:solidFill>
                <a:latin typeface="Comic Sans MS"/>
                <a:cs typeface="Comic Sans MS"/>
              </a:rPr>
              <a:t>Nuclear</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Universitade</a:t>
            </a:r>
            <a:r>
              <a:rPr lang="it-IT" sz="2400" b="1" baseline="30000" dirty="0">
                <a:solidFill>
                  <a:srgbClr val="0000FF"/>
                </a:solidFill>
                <a:latin typeface="Comic Sans MS"/>
                <a:cs typeface="Comic Sans MS"/>
              </a:rPr>
              <a:t> de Sao Paulo, Sao Paulo, </a:t>
            </a:r>
            <a:r>
              <a:rPr lang="it-IT" sz="2400" b="1" baseline="30000" dirty="0" err="1">
                <a:solidFill>
                  <a:srgbClr val="0000FF"/>
                </a:solidFill>
                <a:latin typeface="Comic Sans MS"/>
                <a:cs typeface="Comic Sans MS"/>
              </a:rPr>
              <a:t>Brasi</a:t>
            </a:r>
            <a:r>
              <a:rPr lang="it-IT" sz="2400" b="1" baseline="30000" dirty="0" err="1">
                <a:solidFill>
                  <a:srgbClr val="FF0000"/>
                </a:solidFill>
                <a:latin typeface="Comic Sans MS"/>
                <a:cs typeface="Comic Sans MS"/>
              </a:rPr>
              <a:t>l</a:t>
            </a:r>
            <a:endParaRPr lang="it-IT" sz="2400" b="1" baseline="30000" dirty="0">
              <a:solidFill>
                <a:srgbClr val="FF0000"/>
              </a:solidFill>
              <a:latin typeface="Comic Sans MS"/>
              <a:cs typeface="Comic Sans MS"/>
            </a:endParaRPr>
          </a:p>
          <a:p>
            <a:r>
              <a:rPr lang="it-IT" sz="2400" b="1" baseline="30000" dirty="0">
                <a:solidFill>
                  <a:srgbClr val="FF0000"/>
                </a:solidFill>
                <a:latin typeface="Comic Sans MS"/>
                <a:cs typeface="Comic Sans MS"/>
              </a:rPr>
              <a:t>B. </a:t>
            </a:r>
            <a:r>
              <a:rPr lang="it-IT" sz="2400" b="1" baseline="30000" dirty="0" err="1">
                <a:solidFill>
                  <a:srgbClr val="FF0000"/>
                </a:solidFill>
                <a:latin typeface="Comic Sans MS"/>
                <a:cs typeface="Comic Sans MS"/>
              </a:rPr>
              <a:t>Irgaziev</a:t>
            </a:r>
            <a:endParaRPr lang="it-IT" sz="2400" b="1" baseline="30000" dirty="0">
              <a:solidFill>
                <a:srgbClr val="FF0000"/>
              </a:solidFill>
              <a:latin typeface="Comic Sans MS"/>
              <a:cs typeface="Comic Sans MS"/>
            </a:endParaRPr>
          </a:p>
          <a:p>
            <a:r>
              <a:rPr lang="it-IT" sz="2400" b="1" baseline="30000" dirty="0">
                <a:solidFill>
                  <a:srgbClr val="0000FF"/>
                </a:solidFill>
                <a:latin typeface="Comic Sans MS"/>
                <a:cs typeface="Comic Sans MS"/>
              </a:rPr>
              <a:t>GIK </a:t>
            </a:r>
            <a:r>
              <a:rPr lang="it-IT" sz="2400" b="1" baseline="30000" dirty="0" err="1">
                <a:solidFill>
                  <a:srgbClr val="0000FF"/>
                </a:solidFill>
                <a:latin typeface="Comic Sans MS"/>
                <a:cs typeface="Comic Sans MS"/>
              </a:rPr>
              <a:t>Institute</a:t>
            </a:r>
            <a:r>
              <a:rPr lang="it-IT" sz="2400" b="1" baseline="30000" dirty="0">
                <a:solidFill>
                  <a:srgbClr val="0000FF"/>
                </a:solidFill>
                <a:latin typeface="Comic Sans MS"/>
                <a:cs typeface="Comic Sans MS"/>
              </a:rPr>
              <a:t> of </a:t>
            </a:r>
            <a:r>
              <a:rPr lang="it-IT" sz="2400" b="1" baseline="30000" dirty="0" err="1">
                <a:solidFill>
                  <a:srgbClr val="0000FF"/>
                </a:solidFill>
                <a:latin typeface="Comic Sans MS"/>
                <a:cs typeface="Comic Sans MS"/>
              </a:rPr>
              <a:t>Engineering</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Sciences</a:t>
            </a:r>
            <a:r>
              <a:rPr lang="it-IT" sz="2400" b="1" baseline="30000" dirty="0">
                <a:solidFill>
                  <a:srgbClr val="0000FF"/>
                </a:solidFill>
                <a:latin typeface="Comic Sans MS"/>
                <a:cs typeface="Comic Sans MS"/>
              </a:rPr>
              <a:t> and Technology, Topi, </a:t>
            </a:r>
            <a:r>
              <a:rPr lang="it-IT" sz="2400" b="1" baseline="30000" dirty="0" err="1">
                <a:solidFill>
                  <a:srgbClr val="0000FF"/>
                </a:solidFill>
                <a:latin typeface="Comic Sans MS"/>
                <a:cs typeface="Comic Sans MS"/>
              </a:rPr>
              <a:t>Districti</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Swabi</a:t>
            </a:r>
            <a:r>
              <a:rPr lang="it-IT" sz="2400" b="1" baseline="30000" dirty="0">
                <a:solidFill>
                  <a:srgbClr val="0000FF"/>
                </a:solidFill>
                <a:latin typeface="Comic Sans MS"/>
                <a:cs typeface="Comic Sans MS"/>
              </a:rPr>
              <a:t>, N.W. </a:t>
            </a:r>
            <a:r>
              <a:rPr lang="it-IT" sz="2400" b="1" baseline="30000" dirty="0" err="1">
                <a:solidFill>
                  <a:srgbClr val="0000FF"/>
                </a:solidFill>
                <a:latin typeface="Comic Sans MS"/>
                <a:cs typeface="Comic Sans MS"/>
              </a:rPr>
              <a:t>P.Pakistan</a:t>
            </a:r>
            <a:endParaRPr lang="it-IT" sz="2400" b="1" baseline="30000" dirty="0">
              <a:solidFill>
                <a:srgbClr val="0000FF"/>
              </a:solidFill>
              <a:latin typeface="Comic Sans MS"/>
              <a:cs typeface="Comic Sans MS"/>
            </a:endParaRPr>
          </a:p>
          <a:p>
            <a:r>
              <a:rPr lang="it-IT" sz="2400" b="1" baseline="30000" dirty="0">
                <a:solidFill>
                  <a:srgbClr val="FF0000"/>
                </a:solidFill>
                <a:latin typeface="Comic Sans MS"/>
                <a:cs typeface="Comic Sans MS"/>
              </a:rPr>
              <a:t>A. </a:t>
            </a:r>
            <a:r>
              <a:rPr lang="it-IT" sz="2400" b="1" baseline="30000" dirty="0" err="1">
                <a:solidFill>
                  <a:srgbClr val="FF0000"/>
                </a:solidFill>
                <a:latin typeface="Comic Sans MS"/>
                <a:cs typeface="Comic Sans MS"/>
              </a:rPr>
              <a:t>Mukhamedzhanov</a:t>
            </a:r>
            <a:r>
              <a:rPr lang="it-IT" sz="2400" b="1" baseline="30000" dirty="0">
                <a:solidFill>
                  <a:srgbClr val="FF0000"/>
                </a:solidFill>
                <a:latin typeface="Comic Sans MS"/>
                <a:cs typeface="Comic Sans MS"/>
              </a:rPr>
              <a:t> and G. </a:t>
            </a:r>
            <a:r>
              <a:rPr lang="it-IT" sz="2400" b="1" baseline="30000" dirty="0" err="1">
                <a:solidFill>
                  <a:srgbClr val="FF0000"/>
                </a:solidFill>
                <a:latin typeface="Comic Sans MS"/>
                <a:cs typeface="Comic Sans MS"/>
              </a:rPr>
              <a:t>Tabacaru</a:t>
            </a:r>
            <a:endParaRPr lang="it-IT" sz="2400" b="1" baseline="30000" dirty="0">
              <a:solidFill>
                <a:srgbClr val="FF0000"/>
              </a:solidFill>
              <a:latin typeface="Comic Sans MS"/>
              <a:cs typeface="Comic Sans MS"/>
            </a:endParaRPr>
          </a:p>
          <a:p>
            <a:r>
              <a:rPr lang="it-IT" sz="2400" b="1" baseline="30000" dirty="0" err="1">
                <a:solidFill>
                  <a:srgbClr val="0000FF"/>
                </a:solidFill>
                <a:latin typeface="Comic Sans MS"/>
                <a:cs typeface="Comic Sans MS"/>
              </a:rPr>
              <a:t>Cyclotron</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Institute</a:t>
            </a:r>
            <a:r>
              <a:rPr lang="it-IT" sz="2400" b="1" baseline="30000" dirty="0">
                <a:solidFill>
                  <a:srgbClr val="0000FF"/>
                </a:solidFill>
                <a:latin typeface="Comic Sans MS"/>
                <a:cs typeface="Comic Sans MS"/>
              </a:rPr>
              <a:t>, Texas A&amp;M </a:t>
            </a:r>
            <a:r>
              <a:rPr lang="it-IT" sz="2400" b="1" baseline="30000" dirty="0" err="1">
                <a:solidFill>
                  <a:srgbClr val="0000FF"/>
                </a:solidFill>
                <a:latin typeface="Comic Sans MS"/>
                <a:cs typeface="Comic Sans MS"/>
              </a:rPr>
              <a:t>University</a:t>
            </a:r>
            <a:r>
              <a:rPr lang="it-IT" sz="2400" b="1" baseline="30000" dirty="0">
                <a:solidFill>
                  <a:srgbClr val="0000FF"/>
                </a:solidFill>
                <a:latin typeface="Comic Sans MS"/>
                <a:cs typeface="Comic Sans MS"/>
              </a:rPr>
              <a:t>, College Station, TX 77843, USA</a:t>
            </a:r>
          </a:p>
          <a:p>
            <a:r>
              <a:rPr lang="it-IT" sz="2400" b="1" baseline="30000" dirty="0">
                <a:solidFill>
                  <a:srgbClr val="FF0000"/>
                </a:solidFill>
                <a:latin typeface="Comic Sans MS"/>
                <a:cs typeface="Comic Sans MS"/>
              </a:rPr>
              <a:t>V. </a:t>
            </a:r>
            <a:r>
              <a:rPr lang="it-IT" sz="2400" b="1" baseline="30000" dirty="0" err="1">
                <a:solidFill>
                  <a:srgbClr val="FF0000"/>
                </a:solidFill>
                <a:latin typeface="Comic Sans MS"/>
                <a:cs typeface="Comic Sans MS"/>
              </a:rPr>
              <a:t>Burjan</a:t>
            </a:r>
            <a:r>
              <a:rPr lang="it-IT" sz="2400" b="1" baseline="30000" dirty="0">
                <a:solidFill>
                  <a:srgbClr val="FF0000"/>
                </a:solidFill>
                <a:latin typeface="Comic Sans MS"/>
                <a:cs typeface="Comic Sans MS"/>
              </a:rPr>
              <a:t>, V. </a:t>
            </a:r>
            <a:r>
              <a:rPr lang="it-IT" sz="2400" b="1" baseline="30000" dirty="0" err="1">
                <a:solidFill>
                  <a:srgbClr val="FF0000"/>
                </a:solidFill>
                <a:latin typeface="Comic Sans MS"/>
                <a:cs typeface="Comic Sans MS"/>
              </a:rPr>
              <a:t>Kroha</a:t>
            </a:r>
            <a:r>
              <a:rPr lang="it-IT" sz="2400" b="1" baseline="30000" dirty="0">
                <a:solidFill>
                  <a:srgbClr val="FF0000"/>
                </a:solidFill>
                <a:latin typeface="Comic Sans MS"/>
                <a:cs typeface="Comic Sans MS"/>
              </a:rPr>
              <a:t>, </a:t>
            </a:r>
            <a:r>
              <a:rPr lang="it-IT" sz="2400" b="1" baseline="30000" dirty="0" err="1">
                <a:solidFill>
                  <a:srgbClr val="FF0000"/>
                </a:solidFill>
                <a:latin typeface="Comic Sans MS"/>
                <a:cs typeface="Comic Sans MS"/>
              </a:rPr>
              <a:t>Z</a:t>
            </a:r>
            <a:r>
              <a:rPr lang="it-IT" sz="2400" b="1" baseline="30000" dirty="0">
                <a:solidFill>
                  <a:srgbClr val="FF0000"/>
                </a:solidFill>
                <a:latin typeface="Comic Sans MS"/>
                <a:cs typeface="Comic Sans MS"/>
              </a:rPr>
              <a:t>. </a:t>
            </a:r>
            <a:r>
              <a:rPr lang="it-IT" sz="2400" b="1" baseline="30000" dirty="0" err="1">
                <a:solidFill>
                  <a:srgbClr val="FF0000"/>
                </a:solidFill>
                <a:latin typeface="Comic Sans MS"/>
                <a:cs typeface="Comic Sans MS"/>
              </a:rPr>
              <a:t>Hons</a:t>
            </a:r>
            <a:r>
              <a:rPr lang="it-IT" sz="2400" b="1" baseline="30000" dirty="0">
                <a:solidFill>
                  <a:srgbClr val="FF0000"/>
                </a:solidFill>
                <a:latin typeface="Comic Sans MS"/>
                <a:cs typeface="Comic Sans MS"/>
              </a:rPr>
              <a:t>, and </a:t>
            </a:r>
            <a:r>
              <a:rPr lang="it-IT" sz="2400" b="1" baseline="30000" dirty="0" err="1">
                <a:solidFill>
                  <a:srgbClr val="FF0000"/>
                </a:solidFill>
                <a:latin typeface="Comic Sans MS"/>
                <a:cs typeface="Comic Sans MS"/>
              </a:rPr>
              <a:t>J</a:t>
            </a:r>
            <a:r>
              <a:rPr lang="it-IT" sz="2400" b="1" baseline="30000" dirty="0">
                <a:solidFill>
                  <a:srgbClr val="FF0000"/>
                </a:solidFill>
                <a:latin typeface="Comic Sans MS"/>
                <a:cs typeface="Comic Sans MS"/>
              </a:rPr>
              <a:t>. </a:t>
            </a:r>
            <a:r>
              <a:rPr lang="it-IT" sz="2400" b="1" baseline="30000" dirty="0" err="1">
                <a:solidFill>
                  <a:srgbClr val="FF0000"/>
                </a:solidFill>
                <a:latin typeface="Comic Sans MS"/>
                <a:cs typeface="Comic Sans MS"/>
              </a:rPr>
              <a:t>Mrazek</a:t>
            </a:r>
            <a:endParaRPr lang="it-IT" sz="2400" b="1" baseline="30000" dirty="0">
              <a:solidFill>
                <a:srgbClr val="FF0000"/>
              </a:solidFill>
              <a:latin typeface="Comic Sans MS"/>
              <a:cs typeface="Comic Sans MS"/>
            </a:endParaRPr>
          </a:p>
          <a:p>
            <a:r>
              <a:rPr lang="it-IT" sz="2400" b="1" baseline="30000" dirty="0" err="1">
                <a:solidFill>
                  <a:srgbClr val="0000FF"/>
                </a:solidFill>
                <a:latin typeface="Comic Sans MS"/>
                <a:cs typeface="Comic Sans MS"/>
              </a:rPr>
              <a:t>Nuclear</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Physics</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Institute</a:t>
            </a:r>
            <a:r>
              <a:rPr lang="it-IT" sz="2400" b="1" baseline="30000" dirty="0">
                <a:solidFill>
                  <a:srgbClr val="0000FF"/>
                </a:solidFill>
                <a:latin typeface="Comic Sans MS"/>
                <a:cs typeface="Comic Sans MS"/>
              </a:rPr>
              <a:t> of ASCR, </a:t>
            </a:r>
            <a:r>
              <a:rPr lang="it-IT" sz="2400" b="1" baseline="30000" dirty="0" err="1">
                <a:solidFill>
                  <a:srgbClr val="0000FF"/>
                </a:solidFill>
                <a:latin typeface="Comic Sans MS"/>
                <a:cs typeface="Comic Sans MS"/>
              </a:rPr>
              <a:t>Rez</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Czech</a:t>
            </a:r>
            <a:r>
              <a:rPr lang="it-IT" sz="2400" b="1" baseline="30000" dirty="0">
                <a:solidFill>
                  <a:srgbClr val="0000FF"/>
                </a:solidFill>
                <a:latin typeface="Comic Sans MS"/>
                <a:cs typeface="Comic Sans MS"/>
              </a:rPr>
              <a:t> Republic</a:t>
            </a:r>
          </a:p>
          <a:p>
            <a:r>
              <a:rPr lang="it-IT" sz="2400" b="1" baseline="30000" dirty="0" err="1">
                <a:solidFill>
                  <a:srgbClr val="FF0000"/>
                </a:solidFill>
                <a:latin typeface="Comic Sans MS"/>
                <a:cs typeface="Comic Sans MS"/>
              </a:rPr>
              <a:t>Chengbo</a:t>
            </a:r>
            <a:r>
              <a:rPr lang="it-IT" sz="2400" b="1" baseline="30000" dirty="0">
                <a:solidFill>
                  <a:srgbClr val="FF0000"/>
                </a:solidFill>
                <a:latin typeface="Comic Sans MS"/>
                <a:cs typeface="Comic Sans MS"/>
              </a:rPr>
              <a:t> Li, </a:t>
            </a:r>
            <a:r>
              <a:rPr lang="it-IT" sz="2400" b="1" baseline="30000" dirty="0" err="1">
                <a:solidFill>
                  <a:srgbClr val="FF0000"/>
                </a:solidFill>
                <a:latin typeface="Comic Sans MS"/>
                <a:cs typeface="Comic Sans MS"/>
              </a:rPr>
              <a:t>Qungang</a:t>
            </a:r>
            <a:r>
              <a:rPr lang="it-IT" sz="2400" b="1" baseline="30000" dirty="0">
                <a:solidFill>
                  <a:srgbClr val="FF0000"/>
                </a:solidFill>
                <a:latin typeface="Comic Sans MS"/>
                <a:cs typeface="Comic Sans MS"/>
              </a:rPr>
              <a:t> </a:t>
            </a:r>
            <a:r>
              <a:rPr lang="it-IT" sz="2400" b="1" baseline="30000" dirty="0" err="1">
                <a:solidFill>
                  <a:srgbClr val="FF0000"/>
                </a:solidFill>
                <a:latin typeface="Comic Sans MS"/>
                <a:cs typeface="Comic Sans MS"/>
              </a:rPr>
              <a:t>Wen</a:t>
            </a:r>
            <a:r>
              <a:rPr lang="it-IT" sz="2400" b="1" baseline="30000" dirty="0">
                <a:solidFill>
                  <a:srgbClr val="FF0000"/>
                </a:solidFill>
                <a:latin typeface="Comic Sans MS"/>
                <a:cs typeface="Comic Sans MS"/>
              </a:rPr>
              <a:t>, and </a:t>
            </a:r>
            <a:r>
              <a:rPr lang="it-IT" sz="2400" b="1" baseline="30000" dirty="0" err="1">
                <a:solidFill>
                  <a:srgbClr val="FF0000"/>
                </a:solidFill>
                <a:latin typeface="Comic Sans MS"/>
                <a:cs typeface="Comic Sans MS"/>
              </a:rPr>
              <a:t>Shu-Hua</a:t>
            </a:r>
            <a:r>
              <a:rPr lang="it-IT" sz="2400" b="1" baseline="30000" dirty="0">
                <a:solidFill>
                  <a:srgbClr val="FF0000"/>
                </a:solidFill>
                <a:latin typeface="Comic Sans MS"/>
                <a:cs typeface="Comic Sans MS"/>
              </a:rPr>
              <a:t> Zhou</a:t>
            </a:r>
          </a:p>
          <a:p>
            <a:r>
              <a:rPr lang="it-IT" sz="2400" b="1" baseline="30000" dirty="0">
                <a:solidFill>
                  <a:srgbClr val="0000FF"/>
                </a:solidFill>
                <a:latin typeface="Comic Sans MS"/>
                <a:cs typeface="Comic Sans MS"/>
              </a:rPr>
              <a:t>China </a:t>
            </a:r>
            <a:r>
              <a:rPr lang="it-IT" sz="2400" b="1" baseline="30000" dirty="0" err="1">
                <a:solidFill>
                  <a:srgbClr val="0000FF"/>
                </a:solidFill>
                <a:latin typeface="Comic Sans MS"/>
                <a:cs typeface="Comic Sans MS"/>
              </a:rPr>
              <a:t>Institute</a:t>
            </a:r>
            <a:r>
              <a:rPr lang="it-IT" sz="2400" b="1" baseline="30000" dirty="0">
                <a:solidFill>
                  <a:srgbClr val="0000FF"/>
                </a:solidFill>
                <a:latin typeface="Comic Sans MS"/>
                <a:cs typeface="Comic Sans MS"/>
              </a:rPr>
              <a:t> of </a:t>
            </a:r>
            <a:r>
              <a:rPr lang="it-IT" sz="2400" b="1" baseline="30000" dirty="0" err="1">
                <a:solidFill>
                  <a:srgbClr val="0000FF"/>
                </a:solidFill>
                <a:latin typeface="Comic Sans MS"/>
                <a:cs typeface="Comic Sans MS"/>
              </a:rPr>
              <a:t>Atomic</a:t>
            </a:r>
            <a:r>
              <a:rPr lang="it-IT" sz="2400" b="1" baseline="30000" dirty="0">
                <a:solidFill>
                  <a:srgbClr val="0000FF"/>
                </a:solidFill>
                <a:latin typeface="Comic Sans MS"/>
                <a:cs typeface="Comic Sans MS"/>
              </a:rPr>
              <a:t> Energy, </a:t>
            </a:r>
            <a:r>
              <a:rPr lang="it-IT" sz="2400" b="1" baseline="30000" dirty="0" err="1">
                <a:solidFill>
                  <a:srgbClr val="0000FF"/>
                </a:solidFill>
                <a:latin typeface="Comic Sans MS"/>
                <a:cs typeface="Comic Sans MS"/>
              </a:rPr>
              <a:t>Beijing</a:t>
            </a:r>
            <a:r>
              <a:rPr lang="it-IT" sz="2400" b="1" baseline="30000" dirty="0">
                <a:solidFill>
                  <a:srgbClr val="0000FF"/>
                </a:solidFill>
                <a:latin typeface="Comic Sans MS"/>
                <a:cs typeface="Comic Sans MS"/>
              </a:rPr>
              <a:t>, China</a:t>
            </a:r>
          </a:p>
          <a:p>
            <a:r>
              <a:rPr lang="it-IT" sz="2400" b="1" baseline="30000" dirty="0">
                <a:solidFill>
                  <a:srgbClr val="FF0000"/>
                </a:solidFill>
                <a:latin typeface="Comic Sans MS"/>
                <a:cs typeface="Comic Sans MS"/>
              </a:rPr>
              <a:t>Y. </a:t>
            </a:r>
            <a:r>
              <a:rPr lang="it-IT" sz="2400" b="1" baseline="30000" dirty="0" err="1">
                <a:solidFill>
                  <a:srgbClr val="FF0000"/>
                </a:solidFill>
                <a:latin typeface="Comic Sans MS"/>
                <a:cs typeface="Comic Sans MS"/>
              </a:rPr>
              <a:t>Wakabayashi</a:t>
            </a:r>
            <a:r>
              <a:rPr lang="it-IT" sz="2400" b="1" baseline="30000" dirty="0">
                <a:solidFill>
                  <a:srgbClr val="FF0000"/>
                </a:solidFill>
                <a:latin typeface="Comic Sans MS"/>
                <a:cs typeface="Comic Sans MS"/>
              </a:rPr>
              <a:t> and H. </a:t>
            </a:r>
            <a:r>
              <a:rPr lang="it-IT" sz="2400" b="1" baseline="30000" dirty="0" err="1">
                <a:solidFill>
                  <a:srgbClr val="FF0000"/>
                </a:solidFill>
                <a:latin typeface="Comic Sans MS"/>
                <a:cs typeface="Comic Sans MS"/>
              </a:rPr>
              <a:t>Yamaguchi</a:t>
            </a:r>
            <a:endParaRPr lang="it-IT" sz="2400" b="1" baseline="30000" dirty="0">
              <a:solidFill>
                <a:srgbClr val="FF0000"/>
              </a:solidFill>
              <a:latin typeface="Comic Sans MS"/>
              <a:cs typeface="Comic Sans MS"/>
            </a:endParaRPr>
          </a:p>
          <a:p>
            <a:r>
              <a:rPr lang="it-IT" sz="2400" b="1" baseline="30000" dirty="0">
                <a:solidFill>
                  <a:srgbClr val="0000FF"/>
                </a:solidFill>
                <a:latin typeface="Comic Sans MS"/>
                <a:cs typeface="Comic Sans MS"/>
              </a:rPr>
              <a:t>Center for </a:t>
            </a:r>
            <a:r>
              <a:rPr lang="it-IT" sz="2400" b="1" baseline="30000" dirty="0" err="1">
                <a:solidFill>
                  <a:srgbClr val="0000FF"/>
                </a:solidFill>
                <a:latin typeface="Comic Sans MS"/>
                <a:cs typeface="Comic Sans MS"/>
              </a:rPr>
              <a:t>Nuclear</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Study</a:t>
            </a:r>
            <a:r>
              <a:rPr lang="it-IT" sz="2400" b="1" baseline="30000" dirty="0">
                <a:solidFill>
                  <a:srgbClr val="0000FF"/>
                </a:solidFill>
                <a:latin typeface="Comic Sans MS"/>
                <a:cs typeface="Comic Sans MS"/>
              </a:rPr>
              <a:t>, </a:t>
            </a:r>
            <a:r>
              <a:rPr lang="it-IT" sz="2400" b="1" baseline="30000" dirty="0" err="1">
                <a:solidFill>
                  <a:srgbClr val="0000FF"/>
                </a:solidFill>
                <a:latin typeface="Comic Sans MS"/>
                <a:cs typeface="Comic Sans MS"/>
              </a:rPr>
              <a:t>University</a:t>
            </a:r>
            <a:r>
              <a:rPr lang="it-IT" sz="2400" b="1" baseline="30000" dirty="0">
                <a:solidFill>
                  <a:srgbClr val="0000FF"/>
                </a:solidFill>
                <a:latin typeface="Comic Sans MS"/>
                <a:cs typeface="Comic Sans MS"/>
              </a:rPr>
              <a:t> of Tokyo, RIKEN </a:t>
            </a:r>
            <a:r>
              <a:rPr lang="it-IT" sz="2400" b="1" baseline="30000" dirty="0" err="1" smtClean="0">
                <a:solidFill>
                  <a:srgbClr val="0000FF"/>
                </a:solidFill>
                <a:latin typeface="Comic Sans MS"/>
                <a:cs typeface="Comic Sans MS"/>
              </a:rPr>
              <a:t>Campus,Wako</a:t>
            </a:r>
            <a:r>
              <a:rPr lang="it-IT" sz="2400" b="1" baseline="30000" dirty="0">
                <a:solidFill>
                  <a:srgbClr val="0000FF"/>
                </a:solidFill>
                <a:latin typeface="Comic Sans MS"/>
                <a:cs typeface="Comic Sans MS"/>
              </a:rPr>
              <a:t>, </a:t>
            </a:r>
            <a:r>
              <a:rPr lang="it-IT" sz="2400" b="1" baseline="30000" dirty="0" smtClean="0">
                <a:solidFill>
                  <a:srgbClr val="0000FF"/>
                </a:solidFill>
                <a:latin typeface="Comic Sans MS"/>
                <a:cs typeface="Comic Sans MS"/>
              </a:rPr>
              <a:t> </a:t>
            </a:r>
            <a:r>
              <a:rPr lang="it-IT" sz="2400" b="1" baseline="30000" dirty="0">
                <a:solidFill>
                  <a:srgbClr val="0000FF"/>
                </a:solidFill>
                <a:latin typeface="Comic Sans MS"/>
                <a:cs typeface="Comic Sans MS"/>
              </a:rPr>
              <a:t>Japan</a:t>
            </a:r>
          </a:p>
          <a:p>
            <a:r>
              <a:rPr lang="it-IT" sz="2400" b="1" baseline="30000" dirty="0">
                <a:solidFill>
                  <a:srgbClr val="FF0000"/>
                </a:solidFill>
                <a:latin typeface="Comic Sans MS"/>
                <a:cs typeface="Comic Sans MS"/>
              </a:rPr>
              <a:t>E. </a:t>
            </a:r>
            <a:r>
              <a:rPr lang="it-IT" sz="2400" b="1" baseline="30000" dirty="0" err="1">
                <a:solidFill>
                  <a:srgbClr val="FF0000"/>
                </a:solidFill>
                <a:latin typeface="Comic Sans MS"/>
                <a:cs typeface="Comic Sans MS"/>
              </a:rPr>
              <a:t>Somorjai</a:t>
            </a:r>
            <a:endParaRPr lang="it-IT" sz="2400" b="1" baseline="30000" dirty="0">
              <a:solidFill>
                <a:srgbClr val="FF0000"/>
              </a:solidFill>
              <a:latin typeface="Comic Sans MS"/>
              <a:cs typeface="Comic Sans MS"/>
            </a:endParaRPr>
          </a:p>
          <a:p>
            <a:r>
              <a:rPr lang="it-IT" sz="2400" b="1" baseline="30000" dirty="0" err="1">
                <a:solidFill>
                  <a:srgbClr val="0000FF"/>
                </a:solidFill>
                <a:latin typeface="Comic Sans MS"/>
                <a:cs typeface="Comic Sans MS"/>
              </a:rPr>
              <a:t>Atomki</a:t>
            </a:r>
            <a:r>
              <a:rPr lang="it-IT" sz="2400" b="1" baseline="30000" dirty="0">
                <a:solidFill>
                  <a:srgbClr val="0000FF"/>
                </a:solidFill>
                <a:latin typeface="Comic Sans MS"/>
                <a:cs typeface="Comic Sans MS"/>
              </a:rPr>
              <a:t>, Debrecen, </a:t>
            </a:r>
            <a:r>
              <a:rPr lang="it-IT" sz="2400" b="1" baseline="30000" dirty="0" err="1">
                <a:solidFill>
                  <a:srgbClr val="0000FF"/>
                </a:solidFill>
                <a:latin typeface="Comic Sans MS"/>
                <a:cs typeface="Comic Sans MS"/>
              </a:rPr>
              <a:t>Hungary</a:t>
            </a:r>
            <a:endParaRPr lang="it-IT" sz="2400" b="1" dirty="0">
              <a:solidFill>
                <a:srgbClr val="0000FF"/>
              </a:solidFill>
              <a:latin typeface="Comic Sans MS"/>
              <a:cs typeface="Comic Sans MS"/>
            </a:endParaRPr>
          </a:p>
        </p:txBody>
      </p:sp>
      <p:sp>
        <p:nvSpPr>
          <p:cNvPr id="269335" name="AutoShape 23"/>
          <p:cNvSpPr>
            <a:spLocks noChangeArrowheads="1"/>
          </p:cNvSpPr>
          <p:nvPr/>
        </p:nvSpPr>
        <p:spPr bwMode="auto">
          <a:xfrm rot="-1497730">
            <a:off x="2409078" y="1809408"/>
            <a:ext cx="6192837" cy="2447925"/>
          </a:xfrm>
          <a:prstGeom prst="wave">
            <a:avLst>
              <a:gd name="adj1" fmla="val 13005"/>
              <a:gd name="adj2" fmla="val 0"/>
            </a:avLst>
          </a:prstGeom>
          <a:solidFill>
            <a:schemeClr val="accent1"/>
          </a:solidFill>
          <a:ln w="9525">
            <a:solidFill>
              <a:schemeClr val="tx1"/>
            </a:solidFill>
            <a:round/>
            <a:headEnd/>
            <a:tailEnd/>
          </a:ln>
          <a:effectLst/>
        </p:spPr>
        <p:txBody>
          <a:bodyPr wrap="none" anchor="ctr"/>
          <a:lstStyle/>
          <a:p>
            <a:pPr algn="ctr" fontAlgn="auto">
              <a:spcBef>
                <a:spcPts val="0"/>
              </a:spcBef>
              <a:spcAft>
                <a:spcPts val="0"/>
              </a:spcAft>
              <a:defRPr/>
            </a:pPr>
            <a:r>
              <a:rPr lang="it-IT" sz="9600" b="1" dirty="0" err="1">
                <a:solidFill>
                  <a:schemeClr val="hlink"/>
                </a:solidFill>
                <a:effectLst>
                  <a:outerShdw blurRad="38100" dist="38100" dir="2700000" algn="tl">
                    <a:srgbClr val="000000"/>
                  </a:outerShdw>
                </a:effectLst>
                <a:latin typeface="Comic Sans MS" pitchFamily="66" charset="0"/>
                <a:cs typeface="+mn-cs"/>
              </a:rPr>
              <a:t>Thanks</a:t>
            </a:r>
            <a:endParaRPr lang="it-IT" sz="9600" b="1" dirty="0">
              <a:solidFill>
                <a:schemeClr val="hlink"/>
              </a:solidFill>
              <a:effectLst>
                <a:outerShdw blurRad="38100" dist="38100" dir="2700000" algn="tl">
                  <a:srgbClr val="000000"/>
                </a:outerShdw>
              </a:effectLst>
              <a:latin typeface="Comic Sans MS" pitchFamily="66" charset="0"/>
              <a:cs typeface="+mn-cs"/>
            </a:endParaRPr>
          </a:p>
        </p:txBody>
      </p:sp>
    </p:spTree>
    <p:extLst>
      <p:ext uri="{BB962C8B-B14F-4D97-AF65-F5344CB8AC3E}">
        <p14:creationId xmlns:p14="http://schemas.microsoft.com/office/powerpoint/2010/main" val="2660165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9335"/>
                                        </p:tgtEl>
                                        <p:attrNameLst>
                                          <p:attrName>style.visibility</p:attrName>
                                        </p:attrNameLst>
                                      </p:cBhvr>
                                      <p:to>
                                        <p:strVal val="visible"/>
                                      </p:to>
                                    </p:set>
                                    <p:animEffect transition="in" filter="fade">
                                      <p:cBhvr>
                                        <p:cTn id="7" dur="2000"/>
                                        <p:tgtEl>
                                          <p:spTgt spid="269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3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3228975" y="260350"/>
            <a:ext cx="2206625" cy="1143000"/>
          </a:xfrm>
        </p:spPr>
        <p:txBody>
          <a:bodyPr/>
          <a:lstStyle/>
          <a:p>
            <a:pPr eaLnBrk="1" hangingPunct="1">
              <a:defRPr/>
            </a:pPr>
            <a:r>
              <a:rPr lang="it-IT" sz="4000" smtClean="0">
                <a:solidFill>
                  <a:srgbClr val="FF0000"/>
                </a:solidFill>
                <a:latin typeface="Comic Sans MS" charset="0"/>
              </a:rPr>
              <a:t>Outline</a:t>
            </a:r>
          </a:p>
        </p:txBody>
      </p:sp>
      <p:sp>
        <p:nvSpPr>
          <p:cNvPr id="319491" name="Rectangle 3"/>
          <p:cNvSpPr>
            <a:spLocks noGrp="1" noChangeArrowheads="1"/>
          </p:cNvSpPr>
          <p:nvPr>
            <p:ph type="body" idx="1"/>
          </p:nvPr>
        </p:nvSpPr>
        <p:spPr>
          <a:xfrm>
            <a:off x="457200" y="1412875"/>
            <a:ext cx="8229600" cy="2189163"/>
          </a:xfrm>
        </p:spPr>
        <p:txBody>
          <a:bodyPr>
            <a:noAutofit/>
          </a:bodyPr>
          <a:lstStyle/>
          <a:p>
            <a:pPr eaLnBrk="1" hangingPunct="1">
              <a:lnSpc>
                <a:spcPct val="80000"/>
              </a:lnSpc>
              <a:buClr>
                <a:srgbClr val="FF0000"/>
              </a:buClr>
              <a:buFont typeface="Wingdings" charset="0"/>
              <a:buNone/>
              <a:defRPr/>
            </a:pPr>
            <a:endParaRPr lang="it-IT" sz="1800" dirty="0" smtClean="0">
              <a:solidFill>
                <a:schemeClr val="tx1"/>
              </a:solidFill>
              <a:latin typeface="Comic Sans MS" charset="0"/>
            </a:endParaRPr>
          </a:p>
          <a:p>
            <a:pPr eaLnBrk="1" hangingPunct="1">
              <a:lnSpc>
                <a:spcPct val="80000"/>
              </a:lnSpc>
              <a:buClr>
                <a:srgbClr val="FF0000"/>
              </a:buClr>
              <a:buFont typeface="Wingdings" charset="0"/>
              <a:buChar char="ü"/>
              <a:defRPr/>
            </a:pPr>
            <a:r>
              <a:rPr lang="en-US" sz="1800" b="1" dirty="0" smtClean="0">
                <a:solidFill>
                  <a:schemeClr val="tx1"/>
                </a:solidFill>
                <a:latin typeface="Comic Sans MS" charset="0"/>
              </a:rPr>
              <a:t>Light Elements in the Universe and their Astrophysical Relevance</a:t>
            </a:r>
          </a:p>
          <a:p>
            <a:pPr eaLnBrk="1" hangingPunct="1">
              <a:lnSpc>
                <a:spcPct val="80000"/>
              </a:lnSpc>
              <a:buClr>
                <a:srgbClr val="FF0000"/>
              </a:buClr>
              <a:buFont typeface="Wingdings" charset="0"/>
              <a:buNone/>
              <a:defRPr/>
            </a:pPr>
            <a:endParaRPr lang="it-IT" sz="1800" b="1" dirty="0" smtClean="0">
              <a:solidFill>
                <a:schemeClr val="tx1"/>
              </a:solidFill>
              <a:latin typeface="Comic Sans MS" charset="0"/>
            </a:endParaRPr>
          </a:p>
          <a:p>
            <a:pPr eaLnBrk="1" hangingPunct="1">
              <a:lnSpc>
                <a:spcPct val="80000"/>
              </a:lnSpc>
              <a:buClr>
                <a:srgbClr val="FF0000"/>
              </a:buClr>
              <a:buFont typeface="Wingdings" charset="0"/>
              <a:buChar char="ü"/>
              <a:defRPr/>
            </a:pPr>
            <a:r>
              <a:rPr lang="it-IT" sz="1800" b="1" dirty="0" err="1" smtClean="0">
                <a:solidFill>
                  <a:schemeClr val="tx1"/>
                </a:solidFill>
                <a:latin typeface="Comic Sans MS" charset="0"/>
              </a:rPr>
              <a:t>Importance</a:t>
            </a:r>
            <a:r>
              <a:rPr lang="it-IT" sz="1800" b="1" dirty="0" smtClean="0">
                <a:solidFill>
                  <a:schemeClr val="tx1"/>
                </a:solidFill>
                <a:latin typeface="Comic Sans MS" charset="0"/>
              </a:rPr>
              <a:t> of the </a:t>
            </a:r>
            <a:r>
              <a:rPr lang="it-IT" sz="1800" b="1" baseline="30000" dirty="0" smtClean="0">
                <a:solidFill>
                  <a:schemeClr val="tx1"/>
                </a:solidFill>
                <a:latin typeface="Comic Sans MS" charset="0"/>
              </a:rPr>
              <a:t>10</a:t>
            </a:r>
            <a:r>
              <a:rPr lang="it-IT" sz="1800" b="1" dirty="0" smtClean="0">
                <a:solidFill>
                  <a:schemeClr val="tx1"/>
                </a:solidFill>
                <a:latin typeface="Comic Sans MS" charset="0"/>
              </a:rPr>
              <a:t>B(</a:t>
            </a:r>
            <a:r>
              <a:rPr lang="it-IT" sz="1800" b="1" dirty="0" err="1" smtClean="0">
                <a:solidFill>
                  <a:schemeClr val="tx1"/>
                </a:solidFill>
                <a:latin typeface="Comic Sans MS" charset="0"/>
              </a:rPr>
              <a:t>p</a:t>
            </a:r>
            <a:r>
              <a:rPr lang="it-IT" sz="1800" b="1" dirty="0" smtClean="0">
                <a:solidFill>
                  <a:schemeClr val="tx1"/>
                </a:solidFill>
                <a:latin typeface="Comic Sans MS" charset="0"/>
              </a:rPr>
              <a:t>,α)</a:t>
            </a:r>
            <a:r>
              <a:rPr lang="it-IT" sz="1800" b="1" baseline="30000" dirty="0" smtClean="0">
                <a:solidFill>
                  <a:schemeClr val="tx1"/>
                </a:solidFill>
                <a:latin typeface="Comic Sans MS" charset="0"/>
              </a:rPr>
              <a:t>7</a:t>
            </a:r>
            <a:r>
              <a:rPr lang="it-IT" sz="1800" b="1" dirty="0" smtClean="0">
                <a:solidFill>
                  <a:schemeClr val="tx1"/>
                </a:solidFill>
                <a:latin typeface="Comic Sans MS" charset="0"/>
              </a:rPr>
              <a:t>Be </a:t>
            </a:r>
            <a:r>
              <a:rPr lang="it-IT" sz="1800" b="1" dirty="0" err="1" smtClean="0">
                <a:solidFill>
                  <a:schemeClr val="tx1"/>
                </a:solidFill>
                <a:latin typeface="Comic Sans MS" charset="0"/>
              </a:rPr>
              <a:t>reaction</a:t>
            </a:r>
            <a:r>
              <a:rPr lang="it-IT" sz="1800" b="1" dirty="0" smtClean="0">
                <a:solidFill>
                  <a:schemeClr val="tx1"/>
                </a:solidFill>
                <a:latin typeface="Comic Sans MS" charset="0"/>
              </a:rPr>
              <a:t> in </a:t>
            </a:r>
            <a:r>
              <a:rPr lang="it-IT" sz="1800" b="1" dirty="0" err="1" smtClean="0">
                <a:solidFill>
                  <a:schemeClr val="tx1"/>
                </a:solidFill>
                <a:latin typeface="Comic Sans MS" charset="0"/>
              </a:rPr>
              <a:t>astrophysics</a:t>
            </a:r>
            <a:endParaRPr lang="it-IT" sz="1800" b="1" dirty="0" smtClean="0">
              <a:solidFill>
                <a:schemeClr val="tx1"/>
              </a:solidFill>
              <a:latin typeface="Comic Sans MS" charset="0"/>
            </a:endParaRPr>
          </a:p>
          <a:p>
            <a:pPr eaLnBrk="1" hangingPunct="1">
              <a:lnSpc>
                <a:spcPct val="80000"/>
              </a:lnSpc>
              <a:buClr>
                <a:srgbClr val="FF0000"/>
              </a:buClr>
              <a:buFont typeface="Wingdings" charset="0"/>
              <a:buNone/>
              <a:defRPr/>
            </a:pPr>
            <a:endParaRPr lang="it-IT" sz="1800" b="1" dirty="0" smtClean="0">
              <a:solidFill>
                <a:schemeClr val="tx1"/>
              </a:solidFill>
              <a:latin typeface="Comic Sans MS" charset="0"/>
            </a:endParaRPr>
          </a:p>
          <a:p>
            <a:pPr eaLnBrk="1" hangingPunct="1">
              <a:lnSpc>
                <a:spcPct val="80000"/>
              </a:lnSpc>
              <a:buClr>
                <a:srgbClr val="FF0000"/>
              </a:buClr>
              <a:buFont typeface="Wingdings" charset="0"/>
              <a:buChar char="ü"/>
              <a:defRPr/>
            </a:pPr>
            <a:r>
              <a:rPr lang="it-IT" sz="1800" b="1" dirty="0" err="1" smtClean="0">
                <a:solidFill>
                  <a:schemeClr val="tx1"/>
                </a:solidFill>
                <a:latin typeface="Comic Sans MS" charset="0"/>
              </a:rPr>
              <a:t>Study</a:t>
            </a:r>
            <a:r>
              <a:rPr lang="it-IT" sz="1800" b="1" dirty="0" smtClean="0">
                <a:solidFill>
                  <a:schemeClr val="tx1"/>
                </a:solidFill>
                <a:latin typeface="Comic Sans MS" charset="0"/>
              </a:rPr>
              <a:t> of the </a:t>
            </a:r>
            <a:r>
              <a:rPr lang="it-IT" sz="1800" b="1" dirty="0" err="1" smtClean="0">
                <a:solidFill>
                  <a:schemeClr val="tx1"/>
                </a:solidFill>
                <a:latin typeface="Comic Sans MS" charset="0"/>
              </a:rPr>
              <a:t>reaction</a:t>
            </a:r>
            <a:r>
              <a:rPr lang="it-IT" sz="1800" b="1" dirty="0" smtClean="0">
                <a:solidFill>
                  <a:schemeClr val="tx1"/>
                </a:solidFill>
                <a:latin typeface="Comic Sans MS" charset="0"/>
              </a:rPr>
              <a:t> via the </a:t>
            </a:r>
            <a:r>
              <a:rPr lang="it-IT" sz="1800" b="1" dirty="0" err="1" smtClean="0">
                <a:solidFill>
                  <a:schemeClr val="tx1"/>
                </a:solidFill>
                <a:latin typeface="Comic Sans MS" charset="0"/>
                <a:sym typeface="ZapfDingbats" charset="0"/>
              </a:rPr>
              <a:t>Trojan</a:t>
            </a:r>
            <a:r>
              <a:rPr lang="it-IT" sz="1800" b="1" dirty="0" smtClean="0">
                <a:solidFill>
                  <a:schemeClr val="tx1"/>
                </a:solidFill>
                <a:latin typeface="Comic Sans MS" charset="0"/>
                <a:sym typeface="ZapfDingbats" charset="0"/>
              </a:rPr>
              <a:t> </a:t>
            </a:r>
            <a:r>
              <a:rPr lang="it-IT" sz="1800" b="1" dirty="0" err="1" smtClean="0">
                <a:solidFill>
                  <a:schemeClr val="tx1"/>
                </a:solidFill>
                <a:latin typeface="Comic Sans MS" charset="0"/>
                <a:sym typeface="ZapfDingbats" charset="0"/>
              </a:rPr>
              <a:t>Horse</a:t>
            </a:r>
            <a:r>
              <a:rPr lang="it-IT" sz="1800" b="1" dirty="0" smtClean="0">
                <a:solidFill>
                  <a:schemeClr val="tx1"/>
                </a:solidFill>
                <a:latin typeface="Comic Sans MS" charset="0"/>
                <a:sym typeface="ZapfDingbats" charset="0"/>
              </a:rPr>
              <a:t> Method</a:t>
            </a:r>
            <a:r>
              <a:rPr lang="it-IT" sz="1800" b="1" dirty="0" smtClean="0">
                <a:solidFill>
                  <a:schemeClr val="tx1"/>
                </a:solidFill>
                <a:latin typeface="Comic Sans MS" charset="0"/>
              </a:rPr>
              <a:t> (THM)</a:t>
            </a:r>
          </a:p>
          <a:p>
            <a:pPr eaLnBrk="1" hangingPunct="1">
              <a:lnSpc>
                <a:spcPct val="80000"/>
              </a:lnSpc>
              <a:buClr>
                <a:srgbClr val="FF0000"/>
              </a:buClr>
              <a:buFont typeface="Wingdings" charset="0"/>
              <a:buNone/>
              <a:defRPr/>
            </a:pPr>
            <a:endParaRPr lang="it-IT" sz="1800" b="1" dirty="0" smtClean="0">
              <a:solidFill>
                <a:schemeClr val="tx1"/>
              </a:solidFill>
              <a:latin typeface="Comic Sans MS" charset="0"/>
            </a:endParaRPr>
          </a:p>
          <a:p>
            <a:pPr eaLnBrk="1" hangingPunct="1">
              <a:lnSpc>
                <a:spcPct val="80000"/>
              </a:lnSpc>
              <a:buClr>
                <a:srgbClr val="FF0000"/>
              </a:buClr>
              <a:buFont typeface="Wingdings" charset="0"/>
              <a:buChar char="ü"/>
              <a:defRPr/>
            </a:pPr>
            <a:r>
              <a:rPr lang="it-IT" sz="1800" b="1" dirty="0" smtClean="0">
                <a:solidFill>
                  <a:schemeClr val="tx1"/>
                </a:solidFill>
                <a:latin typeface="Comic Sans MS" charset="0"/>
                <a:sym typeface="ZapfDingbats" charset="0"/>
              </a:rPr>
              <a:t>The </a:t>
            </a:r>
            <a:r>
              <a:rPr lang="it-IT" sz="1800" b="1" dirty="0" err="1" smtClean="0">
                <a:solidFill>
                  <a:schemeClr val="tx1"/>
                </a:solidFill>
                <a:latin typeface="Comic Sans MS" charset="0"/>
                <a:sym typeface="ZapfDingbats" charset="0"/>
              </a:rPr>
              <a:t>experimental</a:t>
            </a:r>
            <a:r>
              <a:rPr lang="it-IT" sz="1800" b="1" dirty="0" smtClean="0">
                <a:solidFill>
                  <a:schemeClr val="tx1"/>
                </a:solidFill>
                <a:latin typeface="Comic Sans MS" charset="0"/>
                <a:sym typeface="ZapfDingbats" charset="0"/>
              </a:rPr>
              <a:t> procedure</a:t>
            </a:r>
          </a:p>
          <a:p>
            <a:pPr eaLnBrk="1" hangingPunct="1">
              <a:lnSpc>
                <a:spcPct val="80000"/>
              </a:lnSpc>
              <a:buClr>
                <a:srgbClr val="FF0000"/>
              </a:buClr>
              <a:buFont typeface="Wingdings" charset="0"/>
              <a:buNone/>
              <a:defRPr/>
            </a:pPr>
            <a:endParaRPr lang="it-IT" sz="1800" b="1" dirty="0" smtClean="0">
              <a:solidFill>
                <a:schemeClr val="tx1"/>
              </a:solidFill>
              <a:latin typeface="Comic Sans MS" charset="0"/>
              <a:sym typeface="ZapfDingbats" charset="0"/>
            </a:endParaRPr>
          </a:p>
          <a:p>
            <a:pPr eaLnBrk="1" hangingPunct="1">
              <a:lnSpc>
                <a:spcPct val="50000"/>
              </a:lnSpc>
              <a:spcBef>
                <a:spcPct val="50000"/>
              </a:spcBef>
              <a:buClr>
                <a:srgbClr val="FF0000"/>
              </a:buClr>
              <a:buSzTx/>
              <a:buFont typeface="Wingdings" charset="0"/>
              <a:buChar char="ü"/>
              <a:defRPr/>
            </a:pPr>
            <a:r>
              <a:rPr lang="it-IT" sz="1800" b="1" dirty="0" smtClean="0">
                <a:solidFill>
                  <a:schemeClr val="tx1"/>
                </a:solidFill>
                <a:latin typeface="Comic Sans MS" charset="0"/>
                <a:sym typeface="ZapfDingbats" charset="0"/>
              </a:rPr>
              <a:t> </a:t>
            </a:r>
            <a:r>
              <a:rPr lang="it-IT" sz="1800" b="1" dirty="0" err="1" smtClean="0">
                <a:solidFill>
                  <a:schemeClr val="tx1"/>
                </a:solidFill>
                <a:latin typeface="Comic Sans MS" charset="0"/>
                <a:sym typeface="ZapfDingbats" charset="0"/>
              </a:rPr>
              <a:t>Results</a:t>
            </a:r>
            <a:endParaRPr lang="it-IT" sz="1800" b="1" dirty="0" smtClean="0">
              <a:solidFill>
                <a:schemeClr val="tx1"/>
              </a:solidFill>
              <a:latin typeface="Comic Sans MS" charset="0"/>
              <a:sym typeface="ZapfDingbats" charset="0"/>
            </a:endParaRPr>
          </a:p>
          <a:p>
            <a:pPr eaLnBrk="1" hangingPunct="1">
              <a:lnSpc>
                <a:spcPct val="80000"/>
              </a:lnSpc>
              <a:buClr>
                <a:srgbClr val="FF0000"/>
              </a:buClr>
              <a:buFont typeface="Wingdings" charset="0"/>
              <a:buNone/>
              <a:defRPr/>
            </a:pPr>
            <a:endParaRPr lang="it-IT" sz="1800" b="1" dirty="0" smtClean="0">
              <a:solidFill>
                <a:schemeClr val="tx1"/>
              </a:solidFill>
              <a:latin typeface="Comic Sans MS" charset="0"/>
            </a:endParaRPr>
          </a:p>
          <a:p>
            <a:pPr eaLnBrk="1" hangingPunct="1">
              <a:lnSpc>
                <a:spcPct val="80000"/>
              </a:lnSpc>
              <a:buClr>
                <a:srgbClr val="FF0000"/>
              </a:buClr>
              <a:buFont typeface="Wingdings" charset="0"/>
              <a:buNone/>
              <a:defRPr/>
            </a:pPr>
            <a:endParaRPr lang="it-IT" sz="1800" dirty="0" smtClean="0">
              <a:solidFill>
                <a:schemeClr val="tx1"/>
              </a:solidFill>
              <a:latin typeface="Comic Sans MS" charset="0"/>
            </a:endParaRPr>
          </a:p>
        </p:txBody>
      </p:sp>
    </p:spTree>
    <p:extLst>
      <p:ext uri="{BB962C8B-B14F-4D97-AF65-F5344CB8AC3E}">
        <p14:creationId xmlns:p14="http://schemas.microsoft.com/office/powerpoint/2010/main" val="2252730625"/>
      </p:ext>
    </p:extLst>
  </p:cSld>
  <p:clrMapOvr>
    <a:masterClrMapping/>
  </p:clrMapOvr>
  <mc:AlternateContent xmlns:mc="http://schemas.openxmlformats.org/markup-compatibility/2006" xmlns:p14="http://schemas.microsoft.com/office/powerpoint/2010/main">
    <mc:Choice Requires="p14">
      <p:transition spd="slow" p14:dur="2000" advTm="1814"/>
    </mc:Choice>
    <mc:Fallback xmlns="">
      <p:transition xmlns:p14="http://schemas.microsoft.com/office/powerpoint/2010/main" spd="slow" advTm="1814"/>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spTree>
    <p:extLst>
      <p:ext uri="{BB962C8B-B14F-4D97-AF65-F5344CB8AC3E}">
        <p14:creationId xmlns:p14="http://schemas.microsoft.com/office/powerpoint/2010/main" val="1409528279"/>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24075" y="61232"/>
            <a:ext cx="5915025" cy="574675"/>
          </a:xfrm>
        </p:spPr>
        <p:txBody>
          <a:bodyPr>
            <a:normAutofit fontScale="90000"/>
          </a:bodyPr>
          <a:lstStyle/>
          <a:p>
            <a:pPr eaLnBrk="1" fontAlgn="auto" hangingPunct="1">
              <a:spcAft>
                <a:spcPts val="0"/>
              </a:spcAft>
              <a:defRPr/>
            </a:pP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Study</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a:t>
            </a: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of</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10 </a:t>
            </a: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keV</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a:t>
            </a: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resonance</a:t>
            </a:r>
            <a:endParaRPr lang="it-IT" sz="3200" b="1" dirty="0">
              <a:solidFill>
                <a:srgbClr val="FF0000"/>
              </a:solidFill>
              <a:effectLst>
                <a:outerShdw blurRad="38100" dist="38100" dir="2700000" algn="tl">
                  <a:srgbClr val="000000">
                    <a:alpha val="43137"/>
                  </a:srgbClr>
                </a:outerShdw>
              </a:effectLst>
              <a:latin typeface="Comic Sans MS" pitchFamily="66" charset="0"/>
            </a:endParaRPr>
          </a:p>
        </p:txBody>
      </p:sp>
      <p:graphicFrame>
        <p:nvGraphicFramePr>
          <p:cNvPr id="5" name="Tabella 4"/>
          <p:cNvGraphicFramePr>
            <a:graphicFrameLocks noGrp="1"/>
          </p:cNvGraphicFramePr>
          <p:nvPr>
            <p:extLst>
              <p:ext uri="{D42A27DB-BD31-4B8C-83A1-F6EECF244321}">
                <p14:modId xmlns:p14="http://schemas.microsoft.com/office/powerpoint/2010/main" val="3306365965"/>
              </p:ext>
            </p:extLst>
          </p:nvPr>
        </p:nvGraphicFramePr>
        <p:xfrm>
          <a:off x="110972" y="846756"/>
          <a:ext cx="7620305" cy="1463040"/>
        </p:xfrm>
        <a:graphic>
          <a:graphicData uri="http://schemas.openxmlformats.org/drawingml/2006/table">
            <a:tbl>
              <a:tblPr firstRow="1" bandRow="1">
                <a:tableStyleId>{5C22544A-7EE6-4342-B048-85BDC9FD1C3A}</a:tableStyleId>
              </a:tblPr>
              <a:tblGrid>
                <a:gridCol w="2037676"/>
                <a:gridCol w="1352231"/>
                <a:gridCol w="1093767"/>
                <a:gridCol w="1467598"/>
                <a:gridCol w="1669033"/>
              </a:tblGrid>
              <a:tr h="384982">
                <a:tc>
                  <a:txBody>
                    <a:bodyPr/>
                    <a:lstStyle/>
                    <a:p>
                      <a:r>
                        <a:rPr lang="it-IT" sz="1200" baseline="30000" dirty="0" smtClean="0"/>
                        <a:t>11</a:t>
                      </a:r>
                      <a:r>
                        <a:rPr lang="it-IT" sz="1200" dirty="0" smtClean="0"/>
                        <a:t>C  levels</a:t>
                      </a:r>
                    </a:p>
                    <a:p>
                      <a:endParaRPr lang="it-IT" sz="1200" dirty="0" smtClean="0"/>
                    </a:p>
                    <a:p>
                      <a:r>
                        <a:rPr lang="it-IT" sz="1200" dirty="0" smtClean="0"/>
                        <a:t>E (</a:t>
                      </a:r>
                      <a:r>
                        <a:rPr lang="it-IT" sz="1200" dirty="0" err="1" smtClean="0"/>
                        <a:t>MeV</a:t>
                      </a:r>
                      <a:r>
                        <a:rPr lang="it-IT" sz="1200" dirty="0" smtClean="0"/>
                        <a:t>)</a:t>
                      </a:r>
                      <a:endParaRPr lang="it-IT" sz="1200" dirty="0"/>
                    </a:p>
                  </a:txBody>
                  <a:tcPr/>
                </a:tc>
                <a:tc>
                  <a:txBody>
                    <a:bodyPr/>
                    <a:lstStyle/>
                    <a:p>
                      <a:r>
                        <a:rPr lang="it-IT" sz="1200" dirty="0" smtClean="0"/>
                        <a:t>    J</a:t>
                      </a:r>
                      <a:r>
                        <a:rPr lang="el-GR" sz="1200" baseline="30000" dirty="0" smtClean="0"/>
                        <a:t>π</a:t>
                      </a:r>
                      <a:endParaRPr lang="it-IT" sz="1200" baseline="30000" dirty="0"/>
                    </a:p>
                  </a:txBody>
                  <a:tcPr/>
                </a:tc>
                <a:tc>
                  <a:txBody>
                    <a:bodyPr/>
                    <a:lstStyle/>
                    <a:p>
                      <a:r>
                        <a:rPr lang="it-IT" sz="1200" dirty="0" err="1" smtClean="0"/>
                        <a:t>E</a:t>
                      </a:r>
                      <a:r>
                        <a:rPr lang="it-IT" sz="1200" baseline="-25000" dirty="0" err="1" smtClean="0"/>
                        <a:t>cm</a:t>
                      </a:r>
                      <a:r>
                        <a:rPr lang="it-IT" sz="1200" baseline="-25000" dirty="0" smtClean="0"/>
                        <a:t> </a:t>
                      </a:r>
                      <a:r>
                        <a:rPr lang="it-IT" sz="1200" dirty="0" smtClean="0"/>
                        <a:t>(</a:t>
                      </a:r>
                      <a:r>
                        <a:rPr lang="it-IT" sz="1200" dirty="0" err="1" smtClean="0"/>
                        <a:t>keV</a:t>
                      </a:r>
                      <a:r>
                        <a:rPr lang="it-IT" sz="1200" dirty="0" smtClean="0"/>
                        <a:t>)</a:t>
                      </a:r>
                      <a:endParaRPr lang="it-IT" sz="1200" dirty="0"/>
                    </a:p>
                  </a:txBody>
                  <a:tcPr/>
                </a:tc>
                <a:tc>
                  <a:txBody>
                    <a:bodyPr/>
                    <a:lstStyle/>
                    <a:p>
                      <a:r>
                        <a:rPr lang="az-Cyrl-AZ" sz="1200" dirty="0" smtClean="0"/>
                        <a:t>Г</a:t>
                      </a:r>
                      <a:r>
                        <a:rPr lang="it-IT" sz="1200" baseline="-25000" dirty="0" smtClean="0"/>
                        <a:t>cm</a:t>
                      </a:r>
                      <a:r>
                        <a:rPr lang="it-IT" sz="1200" dirty="0" smtClean="0"/>
                        <a:t> (</a:t>
                      </a:r>
                      <a:r>
                        <a:rPr lang="it-IT" sz="1200" dirty="0" err="1" smtClean="0"/>
                        <a:t>keV</a:t>
                      </a:r>
                      <a:r>
                        <a:rPr lang="it-IT" sz="1200" dirty="0" smtClean="0"/>
                        <a:t>)</a:t>
                      </a:r>
                      <a:endParaRPr lang="it-IT" sz="12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z-Cyrl-AZ" sz="1200" dirty="0" smtClean="0"/>
                        <a:t>Г</a:t>
                      </a:r>
                      <a:r>
                        <a:rPr lang="it-IT" sz="1200" baseline="-25000" dirty="0" smtClean="0"/>
                        <a:t>tot</a:t>
                      </a:r>
                      <a:r>
                        <a:rPr lang="it-IT" sz="1200" dirty="0" smtClean="0"/>
                        <a:t>(</a:t>
                      </a:r>
                      <a:r>
                        <a:rPr lang="it-IT" sz="1200" dirty="0" err="1" smtClean="0"/>
                        <a:t>experimental</a:t>
                      </a:r>
                      <a:r>
                        <a:rPr lang="it-IT"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it-IT" sz="1200" dirty="0" smtClean="0"/>
                        <a:t>(</a:t>
                      </a:r>
                      <a:r>
                        <a:rPr lang="it-IT" sz="1200" dirty="0" err="1" smtClean="0"/>
                        <a:t>keV</a:t>
                      </a:r>
                      <a:r>
                        <a:rPr lang="it-IT" sz="1200" dirty="0" smtClean="0"/>
                        <a:t>)</a:t>
                      </a:r>
                    </a:p>
                    <a:p>
                      <a:endParaRPr lang="it-IT" sz="1200" dirty="0"/>
                    </a:p>
                  </a:txBody>
                  <a:tcPr/>
                </a:tc>
              </a:tr>
              <a:tr h="209067">
                <a:tc>
                  <a:txBody>
                    <a:bodyPr/>
                    <a:lstStyle/>
                    <a:p>
                      <a:r>
                        <a:rPr lang="it-IT" sz="1200" dirty="0" smtClean="0">
                          <a:solidFill>
                            <a:srgbClr val="FF0000"/>
                          </a:solidFill>
                          <a:sym typeface="Wingdings"/>
                        </a:rPr>
                        <a:t>2)</a:t>
                      </a:r>
                      <a:r>
                        <a:rPr lang="it-IT" sz="1200" dirty="0" smtClean="0">
                          <a:sym typeface="Wingdings"/>
                        </a:rPr>
                        <a:t></a:t>
                      </a:r>
                      <a:r>
                        <a:rPr lang="it-IT" sz="1200" dirty="0" smtClean="0"/>
                        <a:t>8.420</a:t>
                      </a:r>
                      <a:endParaRPr lang="it-IT" sz="1200" dirty="0"/>
                    </a:p>
                  </a:txBody>
                  <a:tcPr/>
                </a:tc>
                <a:tc>
                  <a:txBody>
                    <a:bodyPr/>
                    <a:lstStyle/>
                    <a:p>
                      <a:r>
                        <a:rPr lang="it-IT" sz="1200" dirty="0" smtClean="0"/>
                        <a:t>5/2</a:t>
                      </a:r>
                      <a:r>
                        <a:rPr lang="it-IT" sz="1200" baseline="30000" dirty="0" smtClean="0"/>
                        <a:t>-</a:t>
                      </a:r>
                      <a:endParaRPr lang="it-IT" sz="1200" baseline="30000" dirty="0"/>
                    </a:p>
                  </a:txBody>
                  <a:tcPr/>
                </a:tc>
                <a:tc>
                  <a:txBody>
                    <a:bodyPr/>
                    <a:lstStyle/>
                    <a:p>
                      <a:r>
                        <a:rPr lang="it-IT" sz="1200" baseline="0" dirty="0" smtClean="0">
                          <a:latin typeface="+mj-lt"/>
                        </a:rPr>
                        <a:t>-287</a:t>
                      </a:r>
                      <a:endParaRPr lang="it-IT" sz="1200" baseline="0" dirty="0">
                        <a:latin typeface="+mj-lt"/>
                      </a:endParaRPr>
                    </a:p>
                  </a:txBody>
                  <a:tcPr/>
                </a:tc>
                <a:tc>
                  <a:txBody>
                    <a:bodyPr/>
                    <a:lstStyle/>
                    <a:p>
                      <a:r>
                        <a:rPr lang="it-IT" sz="1200" dirty="0" smtClean="0">
                          <a:latin typeface="+mj-lt"/>
                        </a:rPr>
                        <a:t> 8 </a:t>
                      </a:r>
                      <a:r>
                        <a:rPr lang="it-IT" sz="1200" dirty="0" smtClean="0">
                          <a:latin typeface="+mj-lt"/>
                          <a:ea typeface="Wingdings"/>
                          <a:cs typeface="Wingdings"/>
                          <a:sym typeface="Wingdings"/>
                        </a:rPr>
                        <a:t>10</a:t>
                      </a:r>
                      <a:r>
                        <a:rPr lang="it-IT" sz="1200" baseline="30000" dirty="0" smtClean="0">
                          <a:latin typeface="+mj-lt"/>
                          <a:ea typeface="Wingdings"/>
                          <a:cs typeface="Wingdings"/>
                          <a:sym typeface="Wingdings"/>
                        </a:rPr>
                        <a:t>-3</a:t>
                      </a:r>
                      <a:endParaRPr lang="it-IT" sz="1200" baseline="30000" dirty="0">
                        <a:latin typeface="+mj-lt"/>
                      </a:endParaRPr>
                    </a:p>
                  </a:txBody>
                  <a:tcPr/>
                </a:tc>
                <a:tc>
                  <a:txBody>
                    <a:bodyPr/>
                    <a:lstStyle/>
                    <a:p>
                      <a:r>
                        <a:rPr lang="it-IT" sz="1200" baseline="0" dirty="0" smtClean="0">
                          <a:latin typeface="+mj-lt"/>
                        </a:rPr>
                        <a:t>31</a:t>
                      </a:r>
                      <a:r>
                        <a:rPr lang="it-IT" sz="1200" dirty="0" smtClean="0"/>
                        <a:t>±</a:t>
                      </a:r>
                      <a:r>
                        <a:rPr lang="it-IT" sz="1200" baseline="0" dirty="0" smtClean="0">
                          <a:latin typeface="+mj-lt"/>
                        </a:rPr>
                        <a:t> 3</a:t>
                      </a:r>
                      <a:endParaRPr lang="it-IT" sz="1200" baseline="0" dirty="0">
                        <a:latin typeface="+mj-lt"/>
                      </a:endParaRPr>
                    </a:p>
                  </a:txBody>
                  <a:tcPr/>
                </a:tc>
              </a:tr>
              <a:tr h="209067">
                <a:tc>
                  <a:txBody>
                    <a:bodyPr/>
                    <a:lstStyle/>
                    <a:p>
                      <a:r>
                        <a:rPr lang="it-IT" sz="1200" dirty="0" smtClean="0">
                          <a:solidFill>
                            <a:srgbClr val="FF0000"/>
                          </a:solidFill>
                          <a:sym typeface="Wingdings"/>
                        </a:rPr>
                        <a:t>3)</a:t>
                      </a:r>
                      <a:r>
                        <a:rPr lang="it-IT" sz="1200" dirty="0" smtClean="0">
                          <a:sym typeface="Wingdings"/>
                        </a:rPr>
                        <a:t></a:t>
                      </a:r>
                      <a:r>
                        <a:rPr lang="it-IT" sz="1200" dirty="0" smtClean="0"/>
                        <a:t>8.655</a:t>
                      </a:r>
                      <a:endParaRPr lang="it-IT" sz="1200" dirty="0"/>
                    </a:p>
                  </a:txBody>
                  <a:tcPr/>
                </a:tc>
                <a:tc>
                  <a:txBody>
                    <a:bodyPr/>
                    <a:lstStyle/>
                    <a:p>
                      <a:r>
                        <a:rPr lang="it-IT" sz="1200" dirty="0" smtClean="0"/>
                        <a:t>7/2</a:t>
                      </a:r>
                      <a:r>
                        <a:rPr lang="it-IT" sz="1200" baseline="30000" dirty="0" smtClean="0"/>
                        <a:t>+</a:t>
                      </a:r>
                      <a:endParaRPr lang="it-IT" sz="1200" baseline="30000" dirty="0"/>
                    </a:p>
                  </a:txBody>
                  <a:tcPr/>
                </a:tc>
                <a:tc>
                  <a:txBody>
                    <a:bodyPr/>
                    <a:lstStyle/>
                    <a:p>
                      <a:r>
                        <a:rPr lang="it-IT" sz="1200" dirty="0" smtClean="0"/>
                        <a:t>-35</a:t>
                      </a:r>
                      <a:endParaRPr lang="it-IT" sz="1200" dirty="0"/>
                    </a:p>
                  </a:txBody>
                  <a:tcPr/>
                </a:tc>
                <a:tc>
                  <a:txBody>
                    <a:bodyPr/>
                    <a:lstStyle/>
                    <a:p>
                      <a:r>
                        <a:rPr lang="it-IT" sz="1200" dirty="0" smtClean="0"/>
                        <a:t> &lt; 5 </a:t>
                      </a:r>
                      <a:endParaRPr lang="it-IT" sz="1200" dirty="0"/>
                    </a:p>
                  </a:txBody>
                  <a:tcPr/>
                </a:tc>
                <a:tc>
                  <a:txBody>
                    <a:bodyPr/>
                    <a:lstStyle/>
                    <a:p>
                      <a:r>
                        <a:rPr lang="it-IT" sz="1200" dirty="0" smtClean="0"/>
                        <a:t>34± 2</a:t>
                      </a:r>
                      <a:endParaRPr lang="it-IT" sz="1200" dirty="0"/>
                    </a:p>
                  </a:txBody>
                  <a:tcPr/>
                </a:tc>
              </a:tr>
              <a:tr h="209067">
                <a:tc>
                  <a:txBody>
                    <a:bodyPr/>
                    <a:lstStyle/>
                    <a:p>
                      <a:r>
                        <a:rPr lang="it-IT" sz="1200" dirty="0" smtClean="0">
                          <a:solidFill>
                            <a:srgbClr val="FF0000"/>
                          </a:solidFill>
                        </a:rPr>
                        <a:t>4)</a:t>
                      </a:r>
                      <a:r>
                        <a:rPr lang="it-IT" sz="1200" dirty="0" smtClean="0">
                          <a:sym typeface="Wingdings"/>
                        </a:rPr>
                        <a:t></a:t>
                      </a:r>
                      <a:r>
                        <a:rPr lang="it-IT" sz="1200" dirty="0" smtClean="0"/>
                        <a:t>8.699</a:t>
                      </a:r>
                      <a:endParaRPr lang="it-IT" sz="1200" dirty="0"/>
                    </a:p>
                  </a:txBody>
                  <a:tcPr/>
                </a:tc>
                <a:tc>
                  <a:txBody>
                    <a:bodyPr/>
                    <a:lstStyle/>
                    <a:p>
                      <a:r>
                        <a:rPr lang="it-IT" sz="1200" dirty="0" smtClean="0"/>
                        <a:t>5/2</a:t>
                      </a:r>
                      <a:r>
                        <a:rPr lang="it-IT" sz="1200" baseline="30000" dirty="0" smtClean="0"/>
                        <a:t>+</a:t>
                      </a:r>
                      <a:endParaRPr lang="it-IT" sz="1200" baseline="30000" dirty="0"/>
                    </a:p>
                  </a:txBody>
                  <a:tcPr/>
                </a:tc>
                <a:tc>
                  <a:txBody>
                    <a:bodyPr/>
                    <a:lstStyle/>
                    <a:p>
                      <a:r>
                        <a:rPr lang="it-IT" sz="1200" dirty="0" smtClean="0"/>
                        <a:t>10</a:t>
                      </a:r>
                      <a:endParaRPr lang="it-IT" sz="1200" dirty="0"/>
                    </a:p>
                  </a:txBody>
                  <a:tcPr/>
                </a:tc>
                <a:tc>
                  <a:txBody>
                    <a:bodyPr/>
                    <a:lstStyle/>
                    <a:p>
                      <a:r>
                        <a:rPr lang="it-IT" sz="1200" dirty="0" smtClean="0"/>
                        <a:t>16±1</a:t>
                      </a:r>
                      <a:endParaRPr lang="it-IT" sz="1200" dirty="0"/>
                    </a:p>
                  </a:txBody>
                  <a:tcPr/>
                </a:tc>
                <a:tc>
                  <a:txBody>
                    <a:bodyPr/>
                    <a:lstStyle/>
                    <a:p>
                      <a:r>
                        <a:rPr lang="it-IT" sz="1200" dirty="0" smtClean="0"/>
                        <a:t>40± 2</a:t>
                      </a:r>
                      <a:endParaRPr lang="it-IT" sz="1200" dirty="0"/>
                    </a:p>
                  </a:txBody>
                  <a:tcPr/>
                </a:tc>
              </a:tr>
            </a:tbl>
          </a:graphicData>
        </a:graphic>
      </p:graphicFrame>
      <p:pic>
        <p:nvPicPr>
          <p:cNvPr id="6" name="Immagine 5"/>
          <p:cNvPicPr>
            <a:picLocks noChangeAspect="1"/>
          </p:cNvPicPr>
          <p:nvPr/>
        </p:nvPicPr>
        <p:blipFill>
          <a:blip r:embed="rId2"/>
          <a:stretch>
            <a:fillRect/>
          </a:stretch>
        </p:blipFill>
        <p:spPr>
          <a:xfrm>
            <a:off x="110972" y="3302001"/>
            <a:ext cx="4344923" cy="3123666"/>
          </a:xfrm>
          <a:prstGeom prst="rect">
            <a:avLst/>
          </a:prstGeom>
        </p:spPr>
      </p:pic>
      <p:pic>
        <p:nvPicPr>
          <p:cNvPr id="8" name="Immagine 7"/>
          <p:cNvPicPr>
            <a:picLocks noChangeAspect="1"/>
          </p:cNvPicPr>
          <p:nvPr/>
        </p:nvPicPr>
        <p:blipFill>
          <a:blip r:embed="rId3"/>
          <a:stretch>
            <a:fillRect/>
          </a:stretch>
        </p:blipFill>
        <p:spPr>
          <a:xfrm>
            <a:off x="4696928" y="2929630"/>
            <a:ext cx="4447072" cy="3475550"/>
          </a:xfrm>
          <a:prstGeom prst="rect">
            <a:avLst/>
          </a:prstGeom>
        </p:spPr>
      </p:pic>
    </p:spTree>
    <p:extLst>
      <p:ext uri="{BB962C8B-B14F-4D97-AF65-F5344CB8AC3E}">
        <p14:creationId xmlns:p14="http://schemas.microsoft.com/office/powerpoint/2010/main" val="32975915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175849" y="1361383"/>
            <a:ext cx="4450580" cy="3287980"/>
          </a:xfrm>
          <a:prstGeom prst="rect">
            <a:avLst/>
          </a:prstGeom>
          <a:solidFill>
            <a:schemeClr val="bg1"/>
          </a:solidFill>
          <a:ln>
            <a:solidFill>
              <a:schemeClr val="tx1"/>
            </a:solidFill>
          </a:ln>
        </p:spPr>
      </p:pic>
      <p:sp>
        <p:nvSpPr>
          <p:cNvPr id="2" name="CasellaDiTesto 1"/>
          <p:cNvSpPr txBox="1"/>
          <p:nvPr/>
        </p:nvSpPr>
        <p:spPr>
          <a:xfrm>
            <a:off x="1979613" y="333375"/>
            <a:ext cx="4891483" cy="707886"/>
          </a:xfrm>
          <a:prstGeom prst="rect">
            <a:avLst/>
          </a:prstGeom>
          <a:noFill/>
        </p:spPr>
        <p:txBody>
          <a:bodyPr wrap="none">
            <a:spAutoFit/>
          </a:bodyPr>
          <a:lstStyle/>
          <a:p>
            <a:pPr fontAlgn="auto">
              <a:spcBef>
                <a:spcPts val="0"/>
              </a:spcBef>
              <a:spcAft>
                <a:spcPts val="0"/>
              </a:spcAft>
              <a:defRPr/>
            </a:pPr>
            <a:r>
              <a:rPr lang="it-IT" sz="4000" b="1" dirty="0" smtClean="0">
                <a:solidFill>
                  <a:srgbClr val="FF0000"/>
                </a:solidFill>
                <a:effectLst>
                  <a:outerShdw blurRad="38100" dist="38100" dir="2700000" algn="tl">
                    <a:srgbClr val="000000">
                      <a:alpha val="43137"/>
                    </a:srgbClr>
                  </a:outerShdw>
                </a:effectLst>
                <a:latin typeface="Comic Sans MS" pitchFamily="66" charset="0"/>
                <a:cs typeface="+mn-cs"/>
              </a:rPr>
              <a:t>Direct </a:t>
            </a:r>
            <a:r>
              <a:rPr lang="it-IT" sz="4000" b="1" dirty="0" err="1" smtClean="0">
                <a:solidFill>
                  <a:srgbClr val="FF0000"/>
                </a:solidFill>
                <a:effectLst>
                  <a:outerShdw blurRad="38100" dist="38100" dir="2700000" algn="tl">
                    <a:srgbClr val="000000">
                      <a:alpha val="43137"/>
                    </a:srgbClr>
                  </a:outerShdw>
                </a:effectLst>
                <a:latin typeface="Comic Sans MS" pitchFamily="66" charset="0"/>
                <a:cs typeface="+mn-cs"/>
              </a:rPr>
              <a:t>S</a:t>
            </a:r>
            <a:r>
              <a:rPr lang="it-IT" sz="4000" b="1" dirty="0" smtClean="0">
                <a:solidFill>
                  <a:srgbClr val="FF0000"/>
                </a:solidFill>
                <a:effectLst>
                  <a:outerShdw blurRad="38100" dist="38100" dir="2700000" algn="tl">
                    <a:srgbClr val="000000">
                      <a:alpha val="43137"/>
                    </a:srgbClr>
                  </a:outerShdw>
                </a:effectLst>
                <a:latin typeface="Comic Sans MS" pitchFamily="66" charset="0"/>
                <a:cs typeface="+mn-cs"/>
              </a:rPr>
              <a:t>(E)-</a:t>
            </a:r>
            <a:r>
              <a:rPr lang="it-IT" sz="4000" b="1" dirty="0" err="1" smtClean="0">
                <a:solidFill>
                  <a:srgbClr val="FF0000"/>
                </a:solidFill>
                <a:effectLst>
                  <a:outerShdw blurRad="38100" dist="38100" dir="2700000" algn="tl">
                    <a:srgbClr val="000000">
                      <a:alpha val="43137"/>
                    </a:srgbClr>
                  </a:outerShdw>
                </a:effectLst>
                <a:latin typeface="Comic Sans MS" pitchFamily="66" charset="0"/>
                <a:cs typeface="+mn-cs"/>
              </a:rPr>
              <a:t>factor</a:t>
            </a:r>
            <a:endParaRPr lang="it-IT" sz="4000" b="1" dirty="0">
              <a:solidFill>
                <a:srgbClr val="FF0000"/>
              </a:solidFill>
              <a:effectLst>
                <a:outerShdw blurRad="38100" dist="38100" dir="2700000" algn="tl">
                  <a:srgbClr val="000000">
                    <a:alpha val="43137"/>
                  </a:srgbClr>
                </a:outerShdw>
              </a:effectLst>
              <a:latin typeface="Comic Sans MS" pitchFamily="66" charset="0"/>
              <a:cs typeface="+mn-cs"/>
            </a:endParaRPr>
          </a:p>
        </p:txBody>
      </p:sp>
      <p:sp>
        <p:nvSpPr>
          <p:cNvPr id="6" name="CasellaDiTesto 5"/>
          <p:cNvSpPr txBox="1"/>
          <p:nvPr/>
        </p:nvSpPr>
        <p:spPr>
          <a:xfrm>
            <a:off x="175849" y="4649363"/>
            <a:ext cx="4086671" cy="2031325"/>
          </a:xfrm>
          <a:prstGeom prst="rect">
            <a:avLst/>
          </a:prstGeom>
          <a:noFill/>
        </p:spPr>
        <p:txBody>
          <a:bodyPr wrap="square" rtlCol="0">
            <a:spAutoFit/>
          </a:bodyPr>
          <a:lstStyle/>
          <a:p>
            <a:r>
              <a:rPr lang="it-IT" b="1" dirty="0" smtClean="0">
                <a:solidFill>
                  <a:srgbClr val="FF0000"/>
                </a:solidFill>
                <a:latin typeface="Comic Sans MS"/>
                <a:cs typeface="Comic Sans MS"/>
              </a:rPr>
              <a:t>Direct </a:t>
            </a:r>
            <a:r>
              <a:rPr lang="it-IT" b="1" dirty="0" err="1" smtClean="0">
                <a:solidFill>
                  <a:srgbClr val="FF0000"/>
                </a:solidFill>
                <a:latin typeface="Comic Sans MS"/>
                <a:cs typeface="Comic Sans MS"/>
              </a:rPr>
              <a:t>S</a:t>
            </a:r>
            <a:r>
              <a:rPr lang="it-IT" b="1" dirty="0" smtClean="0">
                <a:solidFill>
                  <a:srgbClr val="FF0000"/>
                </a:solidFill>
                <a:latin typeface="Comic Sans MS"/>
                <a:cs typeface="Comic Sans MS"/>
              </a:rPr>
              <a:t>(E)-</a:t>
            </a:r>
            <a:r>
              <a:rPr lang="it-IT" b="1" dirty="0" err="1" smtClean="0">
                <a:solidFill>
                  <a:srgbClr val="FF0000"/>
                </a:solidFill>
                <a:latin typeface="Comic Sans MS"/>
                <a:cs typeface="Comic Sans MS"/>
              </a:rPr>
              <a:t>factor</a:t>
            </a:r>
            <a:r>
              <a:rPr lang="it-IT" b="1" dirty="0" smtClean="0">
                <a:solidFill>
                  <a:srgbClr val="FF0000"/>
                </a:solidFill>
                <a:latin typeface="Comic Sans MS"/>
                <a:cs typeface="Comic Sans MS"/>
              </a:rPr>
              <a:t> . </a:t>
            </a:r>
          </a:p>
          <a:p>
            <a:r>
              <a:rPr lang="it-IT" b="1" dirty="0" smtClean="0">
                <a:solidFill>
                  <a:srgbClr val="3366FF"/>
                </a:solidFill>
                <a:latin typeface="Comic Sans MS"/>
                <a:cs typeface="Comic Sans MS"/>
              </a:rPr>
              <a:t>The </a:t>
            </a:r>
            <a:r>
              <a:rPr lang="it-IT" b="1" dirty="0" err="1" smtClean="0">
                <a:solidFill>
                  <a:srgbClr val="3366FF"/>
                </a:solidFill>
                <a:latin typeface="Comic Sans MS"/>
                <a:cs typeface="Comic Sans MS"/>
              </a:rPr>
              <a:t>lines</a:t>
            </a:r>
            <a:r>
              <a:rPr lang="it-IT" b="1" dirty="0" smtClean="0">
                <a:solidFill>
                  <a:srgbClr val="3366FF"/>
                </a:solidFill>
                <a:latin typeface="Comic Sans MS"/>
                <a:cs typeface="Comic Sans MS"/>
              </a:rPr>
              <a:t> </a:t>
            </a:r>
            <a:r>
              <a:rPr lang="it-IT" b="1" dirty="0" err="1" smtClean="0">
                <a:solidFill>
                  <a:srgbClr val="3366FF"/>
                </a:solidFill>
                <a:latin typeface="Comic Sans MS"/>
                <a:cs typeface="Comic Sans MS"/>
              </a:rPr>
              <a:t>represent</a:t>
            </a:r>
            <a:r>
              <a:rPr lang="it-IT" b="1" dirty="0" smtClean="0">
                <a:solidFill>
                  <a:srgbClr val="3366FF"/>
                </a:solidFill>
                <a:latin typeface="Comic Sans MS"/>
                <a:cs typeface="Comic Sans MS"/>
              </a:rPr>
              <a:t> the </a:t>
            </a:r>
            <a:r>
              <a:rPr lang="it-IT" b="1" dirty="0" err="1" smtClean="0">
                <a:solidFill>
                  <a:srgbClr val="3366FF"/>
                </a:solidFill>
                <a:latin typeface="Comic Sans MS"/>
                <a:cs typeface="Comic Sans MS"/>
              </a:rPr>
              <a:t>R-matrix</a:t>
            </a:r>
            <a:r>
              <a:rPr lang="it-IT" b="1" dirty="0" smtClean="0">
                <a:solidFill>
                  <a:srgbClr val="3366FF"/>
                </a:solidFill>
                <a:latin typeface="Comic Sans MS"/>
                <a:cs typeface="Comic Sans MS"/>
              </a:rPr>
              <a:t> </a:t>
            </a:r>
            <a:r>
              <a:rPr lang="it-IT" b="1" dirty="0" err="1" smtClean="0">
                <a:solidFill>
                  <a:srgbClr val="3366FF"/>
                </a:solidFill>
                <a:latin typeface="Comic Sans MS"/>
                <a:cs typeface="Comic Sans MS"/>
              </a:rPr>
              <a:t>calculation</a:t>
            </a:r>
            <a:r>
              <a:rPr lang="it-IT" b="1" dirty="0" smtClean="0">
                <a:solidFill>
                  <a:srgbClr val="3366FF"/>
                </a:solidFill>
                <a:latin typeface="Comic Sans MS"/>
                <a:cs typeface="Comic Sans MS"/>
              </a:rPr>
              <a:t> with the </a:t>
            </a:r>
            <a:r>
              <a:rPr lang="it-IT" b="1" dirty="0" err="1" smtClean="0">
                <a:solidFill>
                  <a:srgbClr val="3366FF"/>
                </a:solidFill>
                <a:latin typeface="Comic Sans MS"/>
                <a:cs typeface="Comic Sans MS"/>
              </a:rPr>
              <a:t>resonance</a:t>
            </a:r>
            <a:r>
              <a:rPr lang="it-IT" b="1" dirty="0" smtClean="0">
                <a:solidFill>
                  <a:srgbClr val="3366FF"/>
                </a:solidFill>
                <a:latin typeface="Comic Sans MS"/>
                <a:cs typeface="Comic Sans MS"/>
              </a:rPr>
              <a:t> </a:t>
            </a:r>
            <a:r>
              <a:rPr lang="it-IT" b="1" dirty="0" err="1" smtClean="0">
                <a:solidFill>
                  <a:srgbClr val="3366FF"/>
                </a:solidFill>
                <a:latin typeface="Comic Sans MS"/>
                <a:cs typeface="Comic Sans MS"/>
              </a:rPr>
              <a:t>parameters</a:t>
            </a:r>
            <a:r>
              <a:rPr lang="it-IT" b="1" dirty="0" smtClean="0">
                <a:solidFill>
                  <a:srgbClr val="3366FF"/>
                </a:solidFill>
                <a:latin typeface="Comic Sans MS"/>
                <a:cs typeface="Comic Sans MS"/>
              </a:rPr>
              <a:t> from the </a:t>
            </a:r>
            <a:r>
              <a:rPr lang="it-IT" b="1" dirty="0" err="1" smtClean="0">
                <a:solidFill>
                  <a:srgbClr val="3366FF"/>
                </a:solidFill>
                <a:latin typeface="Comic Sans MS"/>
                <a:cs typeface="Comic Sans MS"/>
              </a:rPr>
              <a:t>litterature</a:t>
            </a:r>
            <a:r>
              <a:rPr lang="it-IT" b="1" dirty="0" smtClean="0">
                <a:solidFill>
                  <a:srgbClr val="3366FF"/>
                </a:solidFill>
                <a:latin typeface="Comic Sans MS"/>
                <a:cs typeface="Comic Sans MS"/>
              </a:rPr>
              <a:t>, for bare (</a:t>
            </a:r>
            <a:r>
              <a:rPr lang="it-IT" b="1" dirty="0" err="1" smtClean="0">
                <a:solidFill>
                  <a:srgbClr val="3366FF"/>
                </a:solidFill>
                <a:latin typeface="Comic Sans MS"/>
                <a:cs typeface="Comic Sans MS"/>
              </a:rPr>
              <a:t>dashed</a:t>
            </a:r>
            <a:r>
              <a:rPr lang="it-IT" b="1" dirty="0" smtClean="0">
                <a:solidFill>
                  <a:srgbClr val="3366FF"/>
                </a:solidFill>
                <a:latin typeface="Comic Sans MS"/>
                <a:cs typeface="Comic Sans MS"/>
              </a:rPr>
              <a:t> line) and </a:t>
            </a:r>
            <a:r>
              <a:rPr lang="it-IT" b="1" dirty="0" err="1" smtClean="0">
                <a:solidFill>
                  <a:srgbClr val="3366FF"/>
                </a:solidFill>
                <a:latin typeface="Comic Sans MS"/>
                <a:cs typeface="Comic Sans MS"/>
              </a:rPr>
              <a:t>screened</a:t>
            </a:r>
            <a:r>
              <a:rPr lang="it-IT" b="1" dirty="0" smtClean="0">
                <a:solidFill>
                  <a:srgbClr val="3366FF"/>
                </a:solidFill>
                <a:latin typeface="Comic Sans MS"/>
                <a:cs typeface="Comic Sans MS"/>
              </a:rPr>
              <a:t> (full line).</a:t>
            </a:r>
          </a:p>
          <a:p>
            <a:r>
              <a:rPr lang="it-IT" b="1" dirty="0" smtClean="0">
                <a:solidFill>
                  <a:srgbClr val="3366FF"/>
                </a:solidFill>
                <a:latin typeface="Comic Sans MS"/>
                <a:cs typeface="Comic Sans MS"/>
              </a:rPr>
              <a:t>Data are in the </a:t>
            </a:r>
            <a:r>
              <a:rPr lang="it-IT" b="1" dirty="0" err="1" smtClean="0">
                <a:solidFill>
                  <a:srgbClr val="3366FF"/>
                </a:solidFill>
                <a:latin typeface="Comic Sans MS"/>
                <a:cs typeface="Comic Sans MS"/>
              </a:rPr>
              <a:t>Nacre</a:t>
            </a:r>
            <a:r>
              <a:rPr lang="it-IT" b="1" dirty="0" smtClean="0">
                <a:solidFill>
                  <a:srgbClr val="3366FF"/>
                </a:solidFill>
                <a:latin typeface="Comic Sans MS"/>
                <a:cs typeface="Comic Sans MS"/>
              </a:rPr>
              <a:t> compilation </a:t>
            </a:r>
            <a:endParaRPr lang="it-IT" b="1" dirty="0">
              <a:solidFill>
                <a:srgbClr val="3366FF"/>
              </a:solidFill>
              <a:latin typeface="Comic Sans MS"/>
              <a:cs typeface="Comic Sans MS"/>
            </a:endParaRPr>
          </a:p>
        </p:txBody>
      </p:sp>
      <p:pic>
        <p:nvPicPr>
          <p:cNvPr id="8" name="Immagine 7"/>
          <p:cNvPicPr>
            <a:picLocks noChangeAspect="1"/>
          </p:cNvPicPr>
          <p:nvPr/>
        </p:nvPicPr>
        <p:blipFill>
          <a:blip r:embed="rId3"/>
          <a:stretch>
            <a:fillRect/>
          </a:stretch>
        </p:blipFill>
        <p:spPr>
          <a:xfrm>
            <a:off x="4803541" y="1361383"/>
            <a:ext cx="4340459" cy="2290798"/>
          </a:xfrm>
          <a:prstGeom prst="rect">
            <a:avLst/>
          </a:prstGeom>
          <a:solidFill>
            <a:schemeClr val="bg1"/>
          </a:solidFill>
          <a:ln>
            <a:solidFill>
              <a:srgbClr val="000000"/>
            </a:solidFill>
          </a:ln>
        </p:spPr>
      </p:pic>
      <p:sp>
        <p:nvSpPr>
          <p:cNvPr id="9" name="CasellaDiTesto 8"/>
          <p:cNvSpPr txBox="1"/>
          <p:nvPr/>
        </p:nvSpPr>
        <p:spPr>
          <a:xfrm>
            <a:off x="5231669" y="3721220"/>
            <a:ext cx="3278853" cy="923330"/>
          </a:xfrm>
          <a:prstGeom prst="rect">
            <a:avLst/>
          </a:prstGeom>
          <a:noFill/>
        </p:spPr>
        <p:txBody>
          <a:bodyPr wrap="square" rtlCol="0">
            <a:spAutoFit/>
          </a:bodyPr>
          <a:lstStyle/>
          <a:p>
            <a:r>
              <a:rPr lang="it-IT" b="1" dirty="0" err="1" smtClean="0">
                <a:solidFill>
                  <a:srgbClr val="3366FF"/>
                </a:solidFill>
                <a:latin typeface="Comic Sans MS"/>
                <a:cs typeface="Comic Sans MS"/>
              </a:rPr>
              <a:t>Resonance</a:t>
            </a:r>
            <a:r>
              <a:rPr lang="it-IT" b="1" dirty="0" smtClean="0">
                <a:solidFill>
                  <a:srgbClr val="3366FF"/>
                </a:solidFill>
                <a:latin typeface="Comic Sans MS"/>
                <a:cs typeface="Comic Sans MS"/>
              </a:rPr>
              <a:t> </a:t>
            </a:r>
            <a:r>
              <a:rPr lang="it-IT" b="1" dirty="0" err="1" smtClean="0">
                <a:solidFill>
                  <a:srgbClr val="3366FF"/>
                </a:solidFill>
                <a:latin typeface="Comic Sans MS"/>
                <a:cs typeface="Comic Sans MS"/>
              </a:rPr>
              <a:t>parameters</a:t>
            </a:r>
            <a:r>
              <a:rPr lang="it-IT" b="1" dirty="0" smtClean="0">
                <a:solidFill>
                  <a:srgbClr val="3366FF"/>
                </a:solidFill>
                <a:latin typeface="Comic Sans MS"/>
                <a:cs typeface="Comic Sans MS"/>
              </a:rPr>
              <a:t> </a:t>
            </a:r>
            <a:r>
              <a:rPr lang="it-IT" b="1" dirty="0" err="1" smtClean="0">
                <a:solidFill>
                  <a:srgbClr val="3366FF"/>
                </a:solidFill>
                <a:latin typeface="Comic Sans MS"/>
                <a:cs typeface="Comic Sans MS"/>
              </a:rPr>
              <a:t>used</a:t>
            </a:r>
            <a:r>
              <a:rPr lang="it-IT" b="1" dirty="0" smtClean="0">
                <a:solidFill>
                  <a:srgbClr val="3366FF"/>
                </a:solidFill>
                <a:latin typeface="Comic Sans MS"/>
                <a:cs typeface="Comic Sans MS"/>
              </a:rPr>
              <a:t> in </a:t>
            </a:r>
            <a:r>
              <a:rPr lang="it-IT" b="1" dirty="0" err="1" smtClean="0">
                <a:solidFill>
                  <a:srgbClr val="3366FF"/>
                </a:solidFill>
                <a:latin typeface="Comic Sans MS"/>
                <a:cs typeface="Comic Sans MS"/>
              </a:rPr>
              <a:t>R-matrix</a:t>
            </a:r>
            <a:r>
              <a:rPr lang="it-IT" b="1" dirty="0" smtClean="0">
                <a:solidFill>
                  <a:srgbClr val="3366FF"/>
                </a:solidFill>
                <a:latin typeface="Comic Sans MS"/>
                <a:cs typeface="Comic Sans MS"/>
              </a:rPr>
              <a:t> </a:t>
            </a:r>
            <a:r>
              <a:rPr lang="it-IT" b="1" dirty="0" err="1" smtClean="0">
                <a:solidFill>
                  <a:srgbClr val="3366FF"/>
                </a:solidFill>
                <a:latin typeface="Comic Sans MS"/>
                <a:cs typeface="Comic Sans MS"/>
              </a:rPr>
              <a:t>calculation</a:t>
            </a:r>
            <a:r>
              <a:rPr lang="it-IT" b="1" dirty="0" smtClean="0">
                <a:solidFill>
                  <a:srgbClr val="3366FF"/>
                </a:solidFill>
                <a:latin typeface="Comic Sans MS"/>
                <a:cs typeface="Comic Sans MS"/>
              </a:rPr>
              <a:t> </a:t>
            </a:r>
            <a:r>
              <a:rPr lang="it-IT" b="1" dirty="0" err="1" smtClean="0">
                <a:solidFill>
                  <a:srgbClr val="3366FF"/>
                </a:solidFill>
                <a:latin typeface="Comic Sans MS"/>
                <a:cs typeface="Comic Sans MS"/>
              </a:rPr>
              <a:t>present</a:t>
            </a:r>
            <a:r>
              <a:rPr lang="it-IT" b="1" dirty="0" smtClean="0">
                <a:solidFill>
                  <a:srgbClr val="3366FF"/>
                </a:solidFill>
                <a:latin typeface="Comic Sans MS"/>
                <a:cs typeface="Comic Sans MS"/>
              </a:rPr>
              <a:t> in </a:t>
            </a:r>
            <a:r>
              <a:rPr lang="it-IT" b="1" dirty="0" err="1" smtClean="0">
                <a:solidFill>
                  <a:srgbClr val="3366FF"/>
                </a:solidFill>
                <a:latin typeface="Comic Sans MS"/>
                <a:cs typeface="Comic Sans MS"/>
              </a:rPr>
              <a:t>literature</a:t>
            </a:r>
            <a:endParaRPr lang="it-IT" b="1" dirty="0">
              <a:solidFill>
                <a:srgbClr val="3366FF"/>
              </a:solidFill>
              <a:latin typeface="Comic Sans MS"/>
              <a:cs typeface="Comic Sans MS"/>
            </a:endParaRPr>
          </a:p>
        </p:txBody>
      </p:sp>
      <p:sp>
        <p:nvSpPr>
          <p:cNvPr id="10" name="CasellaDiTesto 9"/>
          <p:cNvSpPr txBox="1"/>
          <p:nvPr/>
        </p:nvSpPr>
        <p:spPr>
          <a:xfrm>
            <a:off x="6048119" y="4724954"/>
            <a:ext cx="2497273" cy="923330"/>
          </a:xfrm>
          <a:prstGeom prst="rect">
            <a:avLst/>
          </a:prstGeom>
          <a:noFill/>
        </p:spPr>
        <p:txBody>
          <a:bodyPr wrap="none" rtlCol="0">
            <a:spAutoFit/>
          </a:bodyPr>
          <a:lstStyle/>
          <a:p>
            <a:r>
              <a:rPr lang="it-IT" b="1" dirty="0" smtClean="0">
                <a:solidFill>
                  <a:srgbClr val="660066"/>
                </a:solidFill>
                <a:latin typeface="Comic Sans MS"/>
                <a:cs typeface="Comic Sans MS"/>
              </a:rPr>
              <a:t>Angulo et al.1999</a:t>
            </a:r>
          </a:p>
          <a:p>
            <a:r>
              <a:rPr lang="it-IT" b="1" dirty="0" err="1" smtClean="0">
                <a:solidFill>
                  <a:srgbClr val="660066"/>
                </a:solidFill>
                <a:latin typeface="Comic Sans MS"/>
                <a:cs typeface="Comic Sans MS"/>
              </a:rPr>
              <a:t>Wiesher</a:t>
            </a:r>
            <a:r>
              <a:rPr lang="it-IT" b="1" dirty="0" smtClean="0">
                <a:solidFill>
                  <a:srgbClr val="660066"/>
                </a:solidFill>
                <a:latin typeface="Comic Sans MS"/>
                <a:cs typeface="Comic Sans MS"/>
              </a:rPr>
              <a:t> et al. 1983</a:t>
            </a:r>
          </a:p>
          <a:p>
            <a:r>
              <a:rPr lang="it-IT" b="1" dirty="0" err="1" smtClean="0">
                <a:solidFill>
                  <a:srgbClr val="660066"/>
                </a:solidFill>
                <a:latin typeface="Comic Sans MS"/>
                <a:cs typeface="Comic Sans MS"/>
              </a:rPr>
              <a:t>Kelley</a:t>
            </a:r>
            <a:r>
              <a:rPr lang="it-IT" b="1" dirty="0" smtClean="0">
                <a:solidFill>
                  <a:srgbClr val="660066"/>
                </a:solidFill>
                <a:latin typeface="Comic Sans MS"/>
                <a:cs typeface="Comic Sans MS"/>
              </a:rPr>
              <a:t> et al. 2012</a:t>
            </a:r>
            <a:endParaRPr lang="it-IT" b="1" dirty="0">
              <a:solidFill>
                <a:srgbClr val="660066"/>
              </a:solidFill>
              <a:latin typeface="Comic Sans MS"/>
              <a:cs typeface="Comic Sans MS"/>
            </a:endParaRPr>
          </a:p>
        </p:txBody>
      </p:sp>
    </p:spTree>
    <p:extLst>
      <p:ext uri="{BB962C8B-B14F-4D97-AF65-F5344CB8AC3E}">
        <p14:creationId xmlns:p14="http://schemas.microsoft.com/office/powerpoint/2010/main" val="1356511735"/>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124075" y="61232"/>
            <a:ext cx="5915025" cy="574675"/>
          </a:xfrm>
        </p:spPr>
        <p:txBody>
          <a:bodyPr>
            <a:normAutofit fontScale="90000"/>
          </a:bodyPr>
          <a:lstStyle/>
          <a:p>
            <a:pPr eaLnBrk="1" fontAlgn="auto" hangingPunct="1">
              <a:spcAft>
                <a:spcPts val="0"/>
              </a:spcAft>
              <a:defRPr/>
            </a:pP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Study</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a:t>
            </a: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of</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10 </a:t>
            </a: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keV</a:t>
            </a:r>
            <a:r>
              <a:rPr lang="it-IT" sz="3200" b="1" dirty="0" smtClean="0">
                <a:solidFill>
                  <a:srgbClr val="FF0000"/>
                </a:solidFill>
                <a:effectLst>
                  <a:outerShdw blurRad="38100" dist="38100" dir="2700000" algn="tl">
                    <a:srgbClr val="000000">
                      <a:alpha val="43137"/>
                    </a:srgbClr>
                  </a:outerShdw>
                </a:effectLst>
                <a:latin typeface="Comic Sans MS" pitchFamily="66" charset="0"/>
              </a:rPr>
              <a:t> </a:t>
            </a:r>
            <a:r>
              <a:rPr lang="it-IT" sz="3200" b="1" dirty="0" err="1" smtClean="0">
                <a:solidFill>
                  <a:srgbClr val="FF0000"/>
                </a:solidFill>
                <a:effectLst>
                  <a:outerShdw blurRad="38100" dist="38100" dir="2700000" algn="tl">
                    <a:srgbClr val="000000">
                      <a:alpha val="43137"/>
                    </a:srgbClr>
                  </a:outerShdw>
                </a:effectLst>
                <a:latin typeface="Comic Sans MS" pitchFamily="66" charset="0"/>
              </a:rPr>
              <a:t>resonance</a:t>
            </a:r>
            <a:endParaRPr lang="it-IT" sz="3200" b="1" dirty="0">
              <a:solidFill>
                <a:srgbClr val="FF0000"/>
              </a:solidFill>
              <a:effectLst>
                <a:outerShdw blurRad="38100" dist="38100" dir="2700000" algn="tl">
                  <a:srgbClr val="000000">
                    <a:alpha val="43137"/>
                  </a:srgbClr>
                </a:outerShdw>
              </a:effectLst>
              <a:latin typeface="Comic Sans MS" pitchFamily="66" charset="0"/>
            </a:endParaRPr>
          </a:p>
        </p:txBody>
      </p:sp>
      <p:pic>
        <p:nvPicPr>
          <p:cNvPr id="3" name="Immagine 2"/>
          <p:cNvPicPr>
            <a:picLocks noChangeAspect="1"/>
          </p:cNvPicPr>
          <p:nvPr/>
        </p:nvPicPr>
        <p:blipFill>
          <a:blip r:embed="rId2"/>
          <a:stretch>
            <a:fillRect/>
          </a:stretch>
        </p:blipFill>
        <p:spPr>
          <a:xfrm>
            <a:off x="175180" y="635907"/>
            <a:ext cx="4169528" cy="5896654"/>
          </a:xfrm>
          <a:prstGeom prst="rect">
            <a:avLst/>
          </a:prstGeom>
          <a:ln w="28575" cmpd="sng">
            <a:solidFill>
              <a:schemeClr val="tx1"/>
            </a:solidFill>
          </a:ln>
        </p:spPr>
      </p:pic>
      <p:pic>
        <p:nvPicPr>
          <p:cNvPr id="11" name="Immagine 10"/>
          <p:cNvPicPr>
            <a:picLocks noChangeAspect="1"/>
          </p:cNvPicPr>
          <p:nvPr/>
        </p:nvPicPr>
        <p:blipFill>
          <a:blip r:embed="rId3"/>
          <a:stretch>
            <a:fillRect/>
          </a:stretch>
        </p:blipFill>
        <p:spPr>
          <a:xfrm>
            <a:off x="5870509" y="4060144"/>
            <a:ext cx="3273491" cy="2797856"/>
          </a:xfrm>
          <a:prstGeom prst="rect">
            <a:avLst/>
          </a:prstGeom>
          <a:solidFill>
            <a:schemeClr val="bg1"/>
          </a:solidFill>
          <a:ln>
            <a:solidFill>
              <a:srgbClr val="000000"/>
            </a:solidFill>
          </a:ln>
        </p:spPr>
      </p:pic>
      <p:graphicFrame>
        <p:nvGraphicFramePr>
          <p:cNvPr id="5" name="Tabella 4"/>
          <p:cNvGraphicFramePr>
            <a:graphicFrameLocks noGrp="1"/>
          </p:cNvGraphicFramePr>
          <p:nvPr>
            <p:extLst>
              <p:ext uri="{D42A27DB-BD31-4B8C-83A1-F6EECF244321}">
                <p14:modId xmlns:p14="http://schemas.microsoft.com/office/powerpoint/2010/main" val="1906852141"/>
              </p:ext>
            </p:extLst>
          </p:nvPr>
        </p:nvGraphicFramePr>
        <p:xfrm>
          <a:off x="3888597" y="666788"/>
          <a:ext cx="5255403" cy="2239562"/>
        </p:xfrm>
        <a:graphic>
          <a:graphicData uri="http://schemas.openxmlformats.org/drawingml/2006/table">
            <a:tbl>
              <a:tblPr firstRow="1" bandRow="1">
                <a:tableStyleId>{5C22544A-7EE6-4342-B048-85BDC9FD1C3A}</a:tableStyleId>
              </a:tblPr>
              <a:tblGrid>
                <a:gridCol w="1405298"/>
                <a:gridCol w="932577"/>
                <a:gridCol w="754325"/>
                <a:gridCol w="1012141"/>
                <a:gridCol w="1151062"/>
              </a:tblGrid>
              <a:tr h="721134">
                <a:tc>
                  <a:txBody>
                    <a:bodyPr/>
                    <a:lstStyle/>
                    <a:p>
                      <a:r>
                        <a:rPr lang="it-IT" baseline="30000" dirty="0" smtClean="0"/>
                        <a:t>11</a:t>
                      </a:r>
                      <a:r>
                        <a:rPr lang="it-IT" dirty="0" smtClean="0"/>
                        <a:t>C  levels</a:t>
                      </a:r>
                    </a:p>
                    <a:p>
                      <a:endParaRPr lang="it-IT" dirty="0" smtClean="0"/>
                    </a:p>
                    <a:p>
                      <a:r>
                        <a:rPr lang="it-IT" dirty="0" smtClean="0"/>
                        <a:t>E (</a:t>
                      </a:r>
                      <a:r>
                        <a:rPr lang="it-IT" dirty="0" err="1" smtClean="0"/>
                        <a:t>MeV</a:t>
                      </a:r>
                      <a:r>
                        <a:rPr lang="it-IT" dirty="0" smtClean="0"/>
                        <a:t>)</a:t>
                      </a:r>
                      <a:endParaRPr lang="it-IT" dirty="0"/>
                    </a:p>
                  </a:txBody>
                  <a:tcPr/>
                </a:tc>
                <a:tc>
                  <a:txBody>
                    <a:bodyPr/>
                    <a:lstStyle/>
                    <a:p>
                      <a:r>
                        <a:rPr lang="it-IT" dirty="0" smtClean="0"/>
                        <a:t>    J</a:t>
                      </a:r>
                      <a:r>
                        <a:rPr lang="el-GR" baseline="30000" dirty="0" smtClean="0"/>
                        <a:t>π</a:t>
                      </a:r>
                      <a:endParaRPr lang="it-IT" baseline="30000" dirty="0"/>
                    </a:p>
                  </a:txBody>
                  <a:tcPr/>
                </a:tc>
                <a:tc>
                  <a:txBody>
                    <a:bodyPr/>
                    <a:lstStyle/>
                    <a:p>
                      <a:r>
                        <a:rPr lang="it-IT" dirty="0" err="1" smtClean="0"/>
                        <a:t>E</a:t>
                      </a:r>
                      <a:r>
                        <a:rPr lang="it-IT" baseline="-25000" dirty="0" err="1" smtClean="0"/>
                        <a:t>cm</a:t>
                      </a:r>
                      <a:r>
                        <a:rPr lang="it-IT" baseline="-25000" dirty="0" smtClean="0"/>
                        <a:t> </a:t>
                      </a:r>
                      <a:r>
                        <a:rPr lang="it-IT" dirty="0" smtClean="0"/>
                        <a:t>(</a:t>
                      </a:r>
                      <a:r>
                        <a:rPr lang="it-IT" dirty="0" err="1" smtClean="0"/>
                        <a:t>keV</a:t>
                      </a:r>
                      <a:r>
                        <a:rPr lang="it-IT" dirty="0" smtClean="0"/>
                        <a:t>)</a:t>
                      </a:r>
                      <a:endParaRPr lang="it-IT" dirty="0"/>
                    </a:p>
                  </a:txBody>
                  <a:tcPr/>
                </a:tc>
                <a:tc>
                  <a:txBody>
                    <a:bodyPr/>
                    <a:lstStyle/>
                    <a:p>
                      <a:r>
                        <a:rPr lang="az-Cyrl-AZ" dirty="0" smtClean="0"/>
                        <a:t>Г</a:t>
                      </a:r>
                      <a:r>
                        <a:rPr lang="it-IT" baseline="-25000" dirty="0" smtClean="0"/>
                        <a:t>cm</a:t>
                      </a:r>
                      <a:r>
                        <a:rPr lang="it-IT" dirty="0" smtClean="0"/>
                        <a:t> (</a:t>
                      </a:r>
                      <a:r>
                        <a:rPr lang="it-IT" dirty="0" err="1" smtClean="0"/>
                        <a:t>keV</a:t>
                      </a:r>
                      <a:r>
                        <a:rPr lang="it-IT" dirty="0" smtClean="0"/>
                        <a:t>)</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az-Cyrl-AZ" dirty="0" smtClean="0"/>
                        <a:t>Г</a:t>
                      </a:r>
                      <a:r>
                        <a:rPr lang="it-IT" baseline="-25000" dirty="0" smtClean="0"/>
                        <a:t>tot</a:t>
                      </a:r>
                      <a:r>
                        <a:rPr lang="it-IT" dirty="0" smtClean="0"/>
                        <a:t>(</a:t>
                      </a:r>
                      <a:r>
                        <a:rPr lang="it-IT" sz="1000" dirty="0" err="1" smtClean="0"/>
                        <a:t>experimental</a:t>
                      </a:r>
                      <a:r>
                        <a:rPr lang="it-IT" sz="10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a:t>
                      </a:r>
                      <a:r>
                        <a:rPr lang="it-IT" dirty="0" err="1" smtClean="0"/>
                        <a:t>keV</a:t>
                      </a:r>
                      <a:r>
                        <a:rPr lang="it-IT" dirty="0" smtClean="0"/>
                        <a:t>)</a:t>
                      </a:r>
                    </a:p>
                    <a:p>
                      <a:endParaRPr lang="it-IT" dirty="0"/>
                    </a:p>
                  </a:txBody>
                  <a:tcPr/>
                </a:tc>
              </a:tr>
              <a:tr h="312035">
                <a:tc>
                  <a:txBody>
                    <a:bodyPr/>
                    <a:lstStyle/>
                    <a:p>
                      <a:r>
                        <a:rPr lang="it-IT" dirty="0" smtClean="0">
                          <a:solidFill>
                            <a:srgbClr val="FF0000"/>
                          </a:solidFill>
                          <a:sym typeface="Wingdings"/>
                        </a:rPr>
                        <a:t>2)</a:t>
                      </a:r>
                      <a:r>
                        <a:rPr lang="it-IT" dirty="0" smtClean="0">
                          <a:sym typeface="Wingdings"/>
                        </a:rPr>
                        <a:t></a:t>
                      </a:r>
                      <a:r>
                        <a:rPr lang="it-IT" dirty="0" smtClean="0"/>
                        <a:t>8.420</a:t>
                      </a:r>
                      <a:endParaRPr lang="it-IT" dirty="0"/>
                    </a:p>
                  </a:txBody>
                  <a:tcPr/>
                </a:tc>
                <a:tc>
                  <a:txBody>
                    <a:bodyPr/>
                    <a:lstStyle/>
                    <a:p>
                      <a:r>
                        <a:rPr lang="it-IT" dirty="0" smtClean="0"/>
                        <a:t>5/2</a:t>
                      </a:r>
                      <a:r>
                        <a:rPr lang="it-IT" baseline="30000" dirty="0" smtClean="0"/>
                        <a:t>-</a:t>
                      </a:r>
                      <a:endParaRPr lang="it-IT" baseline="30000" dirty="0"/>
                    </a:p>
                  </a:txBody>
                  <a:tcPr/>
                </a:tc>
                <a:tc>
                  <a:txBody>
                    <a:bodyPr/>
                    <a:lstStyle/>
                    <a:p>
                      <a:r>
                        <a:rPr lang="it-IT" baseline="0" dirty="0" smtClean="0">
                          <a:latin typeface="+mj-lt"/>
                        </a:rPr>
                        <a:t>-287</a:t>
                      </a:r>
                      <a:endParaRPr lang="it-IT" baseline="0" dirty="0">
                        <a:latin typeface="+mj-lt"/>
                      </a:endParaRPr>
                    </a:p>
                  </a:txBody>
                  <a:tcPr/>
                </a:tc>
                <a:tc>
                  <a:txBody>
                    <a:bodyPr/>
                    <a:lstStyle/>
                    <a:p>
                      <a:r>
                        <a:rPr lang="it-IT" dirty="0" smtClean="0">
                          <a:latin typeface="+mj-lt"/>
                        </a:rPr>
                        <a:t> 8 </a:t>
                      </a:r>
                      <a:r>
                        <a:rPr lang="it-IT" dirty="0" smtClean="0">
                          <a:latin typeface="+mj-lt"/>
                          <a:ea typeface="Wingdings"/>
                          <a:cs typeface="Wingdings"/>
                          <a:sym typeface="Wingdings"/>
                        </a:rPr>
                        <a:t></a:t>
                      </a:r>
                      <a:r>
                        <a:rPr lang="it-IT" sz="1800" dirty="0" smtClean="0">
                          <a:latin typeface="+mj-lt"/>
                          <a:ea typeface="Wingdings"/>
                          <a:cs typeface="Wingdings"/>
                          <a:sym typeface="Wingdings"/>
                        </a:rPr>
                        <a:t>10</a:t>
                      </a:r>
                      <a:r>
                        <a:rPr lang="it-IT" sz="1800" baseline="30000" dirty="0" smtClean="0">
                          <a:latin typeface="+mj-lt"/>
                          <a:ea typeface="Wingdings"/>
                          <a:cs typeface="Wingdings"/>
                          <a:sym typeface="Wingdings"/>
                        </a:rPr>
                        <a:t>-3</a:t>
                      </a:r>
                      <a:endParaRPr lang="it-IT" baseline="30000" dirty="0">
                        <a:latin typeface="+mj-lt"/>
                      </a:endParaRPr>
                    </a:p>
                  </a:txBody>
                  <a:tcPr/>
                </a:tc>
                <a:tc>
                  <a:txBody>
                    <a:bodyPr/>
                    <a:lstStyle/>
                    <a:p>
                      <a:r>
                        <a:rPr lang="it-IT" baseline="0" dirty="0" smtClean="0">
                          <a:latin typeface="+mj-lt"/>
                        </a:rPr>
                        <a:t>31</a:t>
                      </a:r>
                      <a:r>
                        <a:rPr lang="it-IT" dirty="0" smtClean="0"/>
                        <a:t>±</a:t>
                      </a:r>
                      <a:r>
                        <a:rPr lang="it-IT" baseline="0" dirty="0" smtClean="0">
                          <a:latin typeface="+mj-lt"/>
                        </a:rPr>
                        <a:t> 3</a:t>
                      </a:r>
                      <a:endParaRPr lang="it-IT" baseline="0" dirty="0">
                        <a:latin typeface="+mj-lt"/>
                      </a:endParaRPr>
                    </a:p>
                  </a:txBody>
                  <a:tcPr/>
                </a:tc>
              </a:tr>
              <a:tr h="441243">
                <a:tc>
                  <a:txBody>
                    <a:bodyPr/>
                    <a:lstStyle/>
                    <a:p>
                      <a:r>
                        <a:rPr lang="it-IT" dirty="0" smtClean="0">
                          <a:solidFill>
                            <a:srgbClr val="FF0000"/>
                          </a:solidFill>
                          <a:sym typeface="Wingdings"/>
                        </a:rPr>
                        <a:t>3)</a:t>
                      </a:r>
                      <a:r>
                        <a:rPr lang="it-IT" dirty="0" smtClean="0">
                          <a:sym typeface="Wingdings"/>
                        </a:rPr>
                        <a:t></a:t>
                      </a:r>
                      <a:r>
                        <a:rPr lang="it-IT" dirty="0" smtClean="0"/>
                        <a:t>8.655</a:t>
                      </a:r>
                      <a:endParaRPr lang="it-IT" dirty="0"/>
                    </a:p>
                  </a:txBody>
                  <a:tcPr/>
                </a:tc>
                <a:tc>
                  <a:txBody>
                    <a:bodyPr/>
                    <a:lstStyle/>
                    <a:p>
                      <a:r>
                        <a:rPr lang="it-IT" dirty="0" smtClean="0"/>
                        <a:t>7/2</a:t>
                      </a:r>
                      <a:r>
                        <a:rPr lang="it-IT" baseline="30000" dirty="0" smtClean="0"/>
                        <a:t>+</a:t>
                      </a:r>
                      <a:endParaRPr lang="it-IT" baseline="30000" dirty="0"/>
                    </a:p>
                  </a:txBody>
                  <a:tcPr/>
                </a:tc>
                <a:tc>
                  <a:txBody>
                    <a:bodyPr/>
                    <a:lstStyle/>
                    <a:p>
                      <a:r>
                        <a:rPr lang="it-IT" dirty="0" smtClean="0"/>
                        <a:t>-35</a:t>
                      </a:r>
                      <a:endParaRPr lang="it-IT" dirty="0"/>
                    </a:p>
                  </a:txBody>
                  <a:tcPr/>
                </a:tc>
                <a:tc>
                  <a:txBody>
                    <a:bodyPr/>
                    <a:lstStyle/>
                    <a:p>
                      <a:r>
                        <a:rPr lang="it-IT" dirty="0" smtClean="0"/>
                        <a:t> &lt; 5 </a:t>
                      </a:r>
                      <a:endParaRPr lang="it-IT" dirty="0"/>
                    </a:p>
                  </a:txBody>
                  <a:tcPr/>
                </a:tc>
                <a:tc>
                  <a:txBody>
                    <a:bodyPr/>
                    <a:lstStyle/>
                    <a:p>
                      <a:r>
                        <a:rPr lang="it-IT" dirty="0" smtClean="0"/>
                        <a:t>34± 2</a:t>
                      </a:r>
                      <a:endParaRPr lang="it-IT" dirty="0"/>
                    </a:p>
                  </a:txBody>
                  <a:tcPr/>
                </a:tc>
              </a:tr>
              <a:tr h="312035">
                <a:tc>
                  <a:txBody>
                    <a:bodyPr/>
                    <a:lstStyle/>
                    <a:p>
                      <a:r>
                        <a:rPr lang="it-IT" dirty="0" smtClean="0">
                          <a:solidFill>
                            <a:srgbClr val="FF0000"/>
                          </a:solidFill>
                        </a:rPr>
                        <a:t>4)</a:t>
                      </a:r>
                      <a:r>
                        <a:rPr lang="it-IT" dirty="0" smtClean="0">
                          <a:sym typeface="Wingdings"/>
                        </a:rPr>
                        <a:t></a:t>
                      </a:r>
                      <a:r>
                        <a:rPr lang="it-IT" dirty="0" smtClean="0"/>
                        <a:t>8.699</a:t>
                      </a:r>
                      <a:endParaRPr lang="it-IT" dirty="0"/>
                    </a:p>
                  </a:txBody>
                  <a:tcPr/>
                </a:tc>
                <a:tc>
                  <a:txBody>
                    <a:bodyPr/>
                    <a:lstStyle/>
                    <a:p>
                      <a:r>
                        <a:rPr lang="it-IT" dirty="0" smtClean="0"/>
                        <a:t>5/2</a:t>
                      </a:r>
                      <a:r>
                        <a:rPr lang="it-IT" baseline="30000" dirty="0" smtClean="0"/>
                        <a:t>+</a:t>
                      </a:r>
                      <a:endParaRPr lang="it-IT" baseline="30000" dirty="0"/>
                    </a:p>
                  </a:txBody>
                  <a:tcPr/>
                </a:tc>
                <a:tc>
                  <a:txBody>
                    <a:bodyPr/>
                    <a:lstStyle/>
                    <a:p>
                      <a:r>
                        <a:rPr lang="it-IT" dirty="0" smtClean="0"/>
                        <a:t>10</a:t>
                      </a:r>
                      <a:endParaRPr lang="it-IT" dirty="0"/>
                    </a:p>
                  </a:txBody>
                  <a:tcPr/>
                </a:tc>
                <a:tc>
                  <a:txBody>
                    <a:bodyPr/>
                    <a:lstStyle/>
                    <a:p>
                      <a:r>
                        <a:rPr lang="it-IT" dirty="0" smtClean="0"/>
                        <a:t>16±1</a:t>
                      </a:r>
                      <a:endParaRPr lang="it-IT" dirty="0"/>
                    </a:p>
                  </a:txBody>
                  <a:tcPr/>
                </a:tc>
                <a:tc>
                  <a:txBody>
                    <a:bodyPr/>
                    <a:lstStyle/>
                    <a:p>
                      <a:r>
                        <a:rPr lang="it-IT" dirty="0" smtClean="0"/>
                        <a:t>40± 2</a:t>
                      </a:r>
                      <a:endParaRPr lang="it-IT" dirty="0"/>
                    </a:p>
                  </a:txBody>
                  <a:tcPr/>
                </a:tc>
              </a:tr>
            </a:tbl>
          </a:graphicData>
        </a:graphic>
      </p:graphicFrame>
      <p:sp>
        <p:nvSpPr>
          <p:cNvPr id="4" name="Rettangolo 3"/>
          <p:cNvSpPr/>
          <p:nvPr/>
        </p:nvSpPr>
        <p:spPr>
          <a:xfrm>
            <a:off x="4344708" y="3152001"/>
            <a:ext cx="4895500" cy="379591"/>
          </a:xfrm>
          <a:prstGeom prst="rect">
            <a:avLst/>
          </a:prstGeom>
          <a:solidFill>
            <a:schemeClr val="bg2">
              <a:lumMod val="75000"/>
            </a:schemeClr>
          </a:solidFill>
          <a:ln>
            <a:solidFill>
              <a:srgbClr val="2C7C9F"/>
            </a:solidFill>
          </a:ln>
        </p:spPr>
        <p:txBody>
          <a:bodyPr wrap="none">
            <a:spAutoFit/>
          </a:bodyPr>
          <a:lstStyle/>
          <a:p>
            <a:r>
              <a:rPr lang="pl-PL" sz="2800" b="1" baseline="30000" dirty="0">
                <a:solidFill>
                  <a:srgbClr val="FF0000"/>
                </a:solidFill>
                <a:latin typeface="Comic Sans MS"/>
                <a:cs typeface="Comic Sans MS"/>
              </a:rPr>
              <a:t>F (E)</a:t>
            </a:r>
            <a:r>
              <a:rPr lang="pl-PL" sz="2800" b="1" baseline="-25000" dirty="0" err="1">
                <a:solidFill>
                  <a:srgbClr val="FF0000"/>
                </a:solidFill>
                <a:latin typeface="Comic Sans MS"/>
                <a:cs typeface="Comic Sans MS"/>
              </a:rPr>
              <a:t>unres</a:t>
            </a:r>
            <a:r>
              <a:rPr lang="pl-PL" sz="2800" b="1" baseline="-25000" dirty="0">
                <a:solidFill>
                  <a:srgbClr val="FF0000"/>
                </a:solidFill>
                <a:latin typeface="Comic Sans MS"/>
                <a:cs typeface="Comic Sans MS"/>
              </a:rPr>
              <a:t>. </a:t>
            </a:r>
            <a:r>
              <a:rPr lang="pl-PL" sz="2800" b="1" baseline="30000" dirty="0">
                <a:solidFill>
                  <a:srgbClr val="FF0000"/>
                </a:solidFill>
                <a:latin typeface="Comic Sans MS"/>
                <a:cs typeface="Comic Sans MS"/>
              </a:rPr>
              <a:t>= </a:t>
            </a:r>
            <a:r>
              <a:rPr lang="pl-PL" sz="2800" b="1" baseline="30000" dirty="0" err="1">
                <a:solidFill>
                  <a:srgbClr val="FF0000"/>
                </a:solidFill>
                <a:latin typeface="Comic Sans MS"/>
                <a:cs typeface="Comic Sans MS"/>
              </a:rPr>
              <a:t>bw</a:t>
            </a:r>
            <a:r>
              <a:rPr lang="pl-PL" sz="2800" b="1" baseline="30000" dirty="0">
                <a:solidFill>
                  <a:srgbClr val="FF0000"/>
                </a:solidFill>
                <a:latin typeface="Comic Sans MS"/>
                <a:cs typeface="Comic Sans MS"/>
              </a:rPr>
              <a:t>(E)</a:t>
            </a:r>
            <a:r>
              <a:rPr lang="pl-PL" sz="2800" b="1" baseline="-25000" dirty="0">
                <a:solidFill>
                  <a:srgbClr val="FF0000"/>
                </a:solidFill>
                <a:latin typeface="Comic Sans MS"/>
                <a:cs typeface="Comic Sans MS"/>
              </a:rPr>
              <a:t>(2) </a:t>
            </a:r>
            <a:r>
              <a:rPr lang="pl-PL" sz="2800" b="1" baseline="30000" dirty="0">
                <a:solidFill>
                  <a:srgbClr val="FF0000"/>
                </a:solidFill>
                <a:latin typeface="Comic Sans MS"/>
                <a:cs typeface="Comic Sans MS"/>
              </a:rPr>
              <a:t>+ </a:t>
            </a:r>
            <a:r>
              <a:rPr lang="pl-PL" sz="2800" b="1" baseline="30000" dirty="0" err="1">
                <a:solidFill>
                  <a:srgbClr val="FF0000"/>
                </a:solidFill>
                <a:latin typeface="Comic Sans MS"/>
                <a:cs typeface="Comic Sans MS"/>
              </a:rPr>
              <a:t>bw</a:t>
            </a:r>
            <a:r>
              <a:rPr lang="pl-PL" sz="2800" b="1" baseline="30000" dirty="0">
                <a:solidFill>
                  <a:srgbClr val="FF0000"/>
                </a:solidFill>
                <a:latin typeface="Comic Sans MS"/>
                <a:cs typeface="Comic Sans MS"/>
              </a:rPr>
              <a:t>(E)</a:t>
            </a:r>
            <a:r>
              <a:rPr lang="pl-PL" sz="2800" b="1" baseline="-25000" dirty="0">
                <a:solidFill>
                  <a:srgbClr val="FF0000"/>
                </a:solidFill>
                <a:latin typeface="Comic Sans MS"/>
                <a:cs typeface="Comic Sans MS"/>
              </a:rPr>
              <a:t>(3) </a:t>
            </a:r>
            <a:r>
              <a:rPr lang="pl-PL" sz="2800" b="1" baseline="30000" dirty="0">
                <a:solidFill>
                  <a:srgbClr val="FF0000"/>
                </a:solidFill>
                <a:latin typeface="Comic Sans MS"/>
                <a:cs typeface="Comic Sans MS"/>
              </a:rPr>
              <a:t>+ p(E)</a:t>
            </a:r>
            <a:endParaRPr lang="it-IT" sz="2800" b="1" dirty="0">
              <a:solidFill>
                <a:srgbClr val="FF0000"/>
              </a:solidFill>
              <a:latin typeface="Comic Sans MS"/>
              <a:cs typeface="Comic Sans MS"/>
            </a:endParaRPr>
          </a:p>
        </p:txBody>
      </p:sp>
    </p:spTree>
    <p:extLst>
      <p:ext uri="{BB962C8B-B14F-4D97-AF65-F5344CB8AC3E}">
        <p14:creationId xmlns:p14="http://schemas.microsoft.com/office/powerpoint/2010/main" val="2308884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306533" y="107575"/>
            <a:ext cx="8591551" cy="746253"/>
          </a:xfrm>
        </p:spPr>
        <p:txBody>
          <a:bodyPr/>
          <a:lstStyle/>
          <a:p>
            <a:r>
              <a:rPr lang="it-IT" sz="3600" b="1" dirty="0" smtClean="0">
                <a:solidFill>
                  <a:srgbClr val="FF0000"/>
                </a:solidFill>
                <a:latin typeface="Comic Sans MS"/>
                <a:cs typeface="Comic Sans MS"/>
              </a:rPr>
              <a:t>COMPARISON WITH DIRECT DATA</a:t>
            </a:r>
            <a:endParaRPr lang="it-IT" sz="3600" b="1" dirty="0">
              <a:solidFill>
                <a:srgbClr val="FF0000"/>
              </a:solidFill>
              <a:latin typeface="Comic Sans MS"/>
              <a:cs typeface="Comic Sans MS"/>
            </a:endParaRPr>
          </a:p>
        </p:txBody>
      </p:sp>
      <p:pic>
        <p:nvPicPr>
          <p:cNvPr id="6" name="Immagine 5"/>
          <p:cNvPicPr>
            <a:picLocks noChangeAspect="1"/>
          </p:cNvPicPr>
          <p:nvPr/>
        </p:nvPicPr>
        <p:blipFill>
          <a:blip r:embed="rId2"/>
          <a:stretch>
            <a:fillRect/>
          </a:stretch>
        </p:blipFill>
        <p:spPr>
          <a:xfrm>
            <a:off x="306533" y="1257070"/>
            <a:ext cx="4070621" cy="4190934"/>
          </a:xfrm>
          <a:prstGeom prst="rect">
            <a:avLst/>
          </a:prstGeom>
          <a:solidFill>
            <a:srgbClr val="FFFFFF"/>
          </a:solidFill>
          <a:ln>
            <a:solidFill>
              <a:srgbClr val="2C7C9F"/>
            </a:solidFill>
          </a:ln>
        </p:spPr>
      </p:pic>
      <p:sp>
        <p:nvSpPr>
          <p:cNvPr id="7" name="CasellaDiTesto 6"/>
          <p:cNvSpPr txBox="1"/>
          <p:nvPr/>
        </p:nvSpPr>
        <p:spPr>
          <a:xfrm>
            <a:off x="4729372" y="1741922"/>
            <a:ext cx="3897353" cy="1631216"/>
          </a:xfrm>
          <a:prstGeom prst="rect">
            <a:avLst/>
          </a:prstGeom>
          <a:noFill/>
        </p:spPr>
        <p:txBody>
          <a:bodyPr wrap="square" rtlCol="0">
            <a:spAutoFit/>
          </a:bodyPr>
          <a:lstStyle/>
          <a:p>
            <a:r>
              <a:rPr lang="it-IT" sz="2000" b="1" dirty="0" smtClean="0">
                <a:solidFill>
                  <a:srgbClr val="3366FF"/>
                </a:solidFill>
                <a:latin typeface="Comic Sans MS"/>
                <a:cs typeface="Comic Sans MS"/>
              </a:rPr>
              <a:t>BLU LINE</a:t>
            </a:r>
            <a:r>
              <a:rPr lang="it-IT" sz="2000" b="1" dirty="0" smtClean="0">
                <a:latin typeface="Comic Sans MS"/>
                <a:cs typeface="Comic Sans MS"/>
              </a:rPr>
              <a:t>: the THM </a:t>
            </a:r>
            <a:r>
              <a:rPr lang="it-IT" sz="2000" b="1" dirty="0" err="1" smtClean="0">
                <a:latin typeface="Comic Sans MS"/>
                <a:cs typeface="Comic Sans MS"/>
              </a:rPr>
              <a:t>S</a:t>
            </a:r>
            <a:r>
              <a:rPr lang="it-IT" sz="2000" b="1" dirty="0" smtClean="0">
                <a:latin typeface="Comic Sans MS"/>
                <a:cs typeface="Comic Sans MS"/>
              </a:rPr>
              <a:t>(E)-</a:t>
            </a:r>
            <a:r>
              <a:rPr lang="it-IT" sz="2000" b="1" dirty="0" err="1" smtClean="0">
                <a:latin typeface="Comic Sans MS"/>
                <a:cs typeface="Comic Sans MS"/>
              </a:rPr>
              <a:t>factor</a:t>
            </a:r>
            <a:r>
              <a:rPr lang="it-IT" sz="2000" b="1" dirty="0" smtClean="0">
                <a:latin typeface="Comic Sans MS"/>
                <a:cs typeface="Comic Sans MS"/>
              </a:rPr>
              <a:t> </a:t>
            </a:r>
            <a:r>
              <a:rPr lang="it-IT" sz="2000" b="1" dirty="0" err="1" smtClean="0">
                <a:latin typeface="Comic Sans MS"/>
                <a:cs typeface="Comic Sans MS"/>
              </a:rPr>
              <a:t>at</a:t>
            </a:r>
            <a:r>
              <a:rPr lang="it-IT" sz="2000" b="1" dirty="0" smtClean="0">
                <a:latin typeface="Comic Sans MS"/>
                <a:cs typeface="Comic Sans MS"/>
              </a:rPr>
              <a:t> infinite </a:t>
            </a:r>
            <a:r>
              <a:rPr lang="it-IT" sz="2000" b="1" dirty="0" err="1" smtClean="0">
                <a:latin typeface="Comic Sans MS"/>
                <a:cs typeface="Comic Sans MS"/>
              </a:rPr>
              <a:t>resolution</a:t>
            </a:r>
            <a:r>
              <a:rPr lang="it-IT" sz="2000" b="1" dirty="0" smtClean="0">
                <a:latin typeface="Comic Sans MS"/>
                <a:cs typeface="Comic Sans MS"/>
              </a:rPr>
              <a:t> </a:t>
            </a:r>
            <a:r>
              <a:rPr lang="it-IT" sz="2000" b="1" dirty="0" err="1" smtClean="0">
                <a:latin typeface="Comic Sans MS"/>
                <a:cs typeface="Comic Sans MS"/>
              </a:rPr>
              <a:t>togheter</a:t>
            </a:r>
            <a:r>
              <a:rPr lang="it-IT" sz="2000" b="1" dirty="0" smtClean="0">
                <a:latin typeface="Comic Sans MS"/>
                <a:cs typeface="Comic Sans MS"/>
              </a:rPr>
              <a:t> with </a:t>
            </a:r>
            <a:r>
              <a:rPr lang="it-IT" sz="2000" b="1" dirty="0" err="1" smtClean="0">
                <a:latin typeface="Comic Sans MS"/>
                <a:cs typeface="Comic Sans MS"/>
              </a:rPr>
              <a:t>its</a:t>
            </a:r>
            <a:r>
              <a:rPr lang="it-IT" sz="2000" b="1" dirty="0" smtClean="0">
                <a:latin typeface="Comic Sans MS"/>
                <a:cs typeface="Comic Sans MS"/>
              </a:rPr>
              <a:t> </a:t>
            </a:r>
            <a:r>
              <a:rPr lang="it-IT" sz="2000" b="1" dirty="0" err="1" smtClean="0">
                <a:latin typeface="Comic Sans MS"/>
                <a:cs typeface="Comic Sans MS"/>
              </a:rPr>
              <a:t>upper</a:t>
            </a:r>
            <a:r>
              <a:rPr lang="it-IT" sz="2000" b="1" dirty="0" smtClean="0">
                <a:latin typeface="Comic Sans MS"/>
                <a:cs typeface="Comic Sans MS"/>
              </a:rPr>
              <a:t> and </a:t>
            </a:r>
            <a:r>
              <a:rPr lang="it-IT" sz="2000" b="1" dirty="0" err="1" smtClean="0">
                <a:latin typeface="Comic Sans MS"/>
                <a:cs typeface="Comic Sans MS"/>
              </a:rPr>
              <a:t>lower</a:t>
            </a:r>
            <a:r>
              <a:rPr lang="it-IT" sz="2000" b="1" dirty="0" smtClean="0">
                <a:latin typeface="Comic Sans MS"/>
                <a:cs typeface="Comic Sans MS"/>
              </a:rPr>
              <a:t> </a:t>
            </a:r>
            <a:r>
              <a:rPr lang="it-IT" sz="2000" b="1" dirty="0" err="1" smtClean="0">
                <a:latin typeface="Comic Sans MS"/>
                <a:cs typeface="Comic Sans MS"/>
              </a:rPr>
              <a:t>limit</a:t>
            </a:r>
            <a:r>
              <a:rPr lang="it-IT" sz="2000" b="1" dirty="0">
                <a:latin typeface="Comic Sans MS"/>
                <a:cs typeface="Comic Sans MS"/>
              </a:rPr>
              <a:t> </a:t>
            </a:r>
            <a:r>
              <a:rPr lang="it-IT" sz="2000" b="1" dirty="0" smtClean="0">
                <a:latin typeface="Comic Sans MS"/>
                <a:cs typeface="Comic Sans MS"/>
              </a:rPr>
              <a:t>in </a:t>
            </a:r>
            <a:r>
              <a:rPr lang="it-IT" sz="2000" b="1" dirty="0" err="1" smtClean="0">
                <a:latin typeface="Comic Sans MS"/>
                <a:cs typeface="Comic Sans MS"/>
              </a:rPr>
              <a:t>comparison</a:t>
            </a:r>
            <a:r>
              <a:rPr lang="it-IT" sz="2000" b="1" dirty="0" smtClean="0">
                <a:latin typeface="Comic Sans MS"/>
                <a:cs typeface="Comic Sans MS"/>
              </a:rPr>
              <a:t> with </a:t>
            </a:r>
            <a:r>
              <a:rPr lang="it-IT" sz="2000" b="1" dirty="0" err="1" smtClean="0">
                <a:latin typeface="Comic Sans MS"/>
                <a:cs typeface="Comic Sans MS"/>
              </a:rPr>
              <a:t>direct</a:t>
            </a:r>
            <a:r>
              <a:rPr lang="it-IT" sz="2000" b="1" dirty="0" smtClean="0">
                <a:latin typeface="Comic Sans MS"/>
                <a:cs typeface="Comic Sans MS"/>
              </a:rPr>
              <a:t> data (</a:t>
            </a:r>
            <a:r>
              <a:rPr lang="it-IT" sz="2000" b="1" dirty="0" err="1" smtClean="0">
                <a:latin typeface="Comic Sans MS"/>
                <a:cs typeface="Comic Sans MS"/>
              </a:rPr>
              <a:t>black</a:t>
            </a:r>
            <a:r>
              <a:rPr lang="it-IT" sz="2000" b="1" dirty="0" smtClean="0">
                <a:latin typeface="Comic Sans MS"/>
                <a:cs typeface="Comic Sans MS"/>
              </a:rPr>
              <a:t> </a:t>
            </a:r>
            <a:r>
              <a:rPr lang="it-IT" sz="2000" b="1" dirty="0" err="1" smtClean="0">
                <a:latin typeface="Comic Sans MS"/>
                <a:cs typeface="Comic Sans MS"/>
              </a:rPr>
              <a:t>point</a:t>
            </a:r>
            <a:r>
              <a:rPr lang="it-IT" sz="2000" b="1" dirty="0" smtClean="0">
                <a:latin typeface="Comic Sans MS"/>
                <a:cs typeface="Comic Sans MS"/>
              </a:rPr>
              <a:t>)</a:t>
            </a:r>
          </a:p>
        </p:txBody>
      </p:sp>
      <p:pic>
        <p:nvPicPr>
          <p:cNvPr id="8" name="Immagine 7"/>
          <p:cNvPicPr>
            <a:picLocks noChangeAspect="1"/>
          </p:cNvPicPr>
          <p:nvPr/>
        </p:nvPicPr>
        <p:blipFill>
          <a:blip r:embed="rId3"/>
          <a:stretch>
            <a:fillRect/>
          </a:stretch>
        </p:blipFill>
        <p:spPr>
          <a:xfrm>
            <a:off x="4462323" y="3918857"/>
            <a:ext cx="4435761" cy="2731037"/>
          </a:xfrm>
          <a:prstGeom prst="rect">
            <a:avLst/>
          </a:prstGeom>
          <a:solidFill>
            <a:srgbClr val="FFFFFF"/>
          </a:solidFill>
          <a:ln>
            <a:solidFill>
              <a:srgbClr val="2C7C9F"/>
            </a:solidFill>
          </a:ln>
        </p:spPr>
      </p:pic>
    </p:spTree>
    <p:extLst>
      <p:ext uri="{BB962C8B-B14F-4D97-AF65-F5344CB8AC3E}">
        <p14:creationId xmlns:p14="http://schemas.microsoft.com/office/powerpoint/2010/main" val="1309434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28223" y="45113"/>
            <a:ext cx="7113523" cy="850202"/>
          </a:xfrm>
        </p:spPr>
        <p:txBody>
          <a:bodyPr/>
          <a:lstStyle/>
          <a:p>
            <a:r>
              <a:rPr lang="it-IT" b="1" dirty="0" err="1" smtClean="0">
                <a:solidFill>
                  <a:srgbClr val="FF0000"/>
                </a:solidFill>
                <a:latin typeface="Comic Sans MS"/>
                <a:cs typeface="Comic Sans MS"/>
              </a:rPr>
              <a:t>Errors</a:t>
            </a:r>
            <a:r>
              <a:rPr lang="it-IT" b="1" dirty="0" smtClean="0">
                <a:solidFill>
                  <a:srgbClr val="FF0000"/>
                </a:solidFill>
                <a:latin typeface="Comic Sans MS"/>
                <a:cs typeface="Comic Sans MS"/>
              </a:rPr>
              <a:t> </a:t>
            </a:r>
            <a:r>
              <a:rPr lang="it-IT" b="1" dirty="0" err="1" smtClean="0">
                <a:solidFill>
                  <a:srgbClr val="FF0000"/>
                </a:solidFill>
                <a:latin typeface="Comic Sans MS"/>
                <a:cs typeface="Comic Sans MS"/>
              </a:rPr>
              <a:t>bars</a:t>
            </a:r>
            <a:endParaRPr lang="it-IT" b="1" dirty="0">
              <a:solidFill>
                <a:srgbClr val="FF0000"/>
              </a:solidFill>
              <a:latin typeface="Comic Sans MS"/>
              <a:cs typeface="Comic Sans MS"/>
            </a:endParaRPr>
          </a:p>
        </p:txBody>
      </p:sp>
      <p:pic>
        <p:nvPicPr>
          <p:cNvPr id="5" name="Immagine 4"/>
          <p:cNvPicPr>
            <a:picLocks noChangeAspect="1"/>
          </p:cNvPicPr>
          <p:nvPr/>
        </p:nvPicPr>
        <p:blipFill>
          <a:blip r:embed="rId2"/>
          <a:stretch>
            <a:fillRect/>
          </a:stretch>
        </p:blipFill>
        <p:spPr>
          <a:xfrm>
            <a:off x="78579" y="1087283"/>
            <a:ext cx="5417189" cy="5607004"/>
          </a:xfrm>
          <a:prstGeom prst="rect">
            <a:avLst/>
          </a:prstGeom>
          <a:solidFill>
            <a:schemeClr val="bg1"/>
          </a:solidFill>
          <a:ln>
            <a:solidFill>
              <a:srgbClr val="2C7C9F"/>
            </a:solidFill>
          </a:ln>
        </p:spPr>
      </p:pic>
      <p:sp>
        <p:nvSpPr>
          <p:cNvPr id="6" name="CasellaDiTesto 5"/>
          <p:cNvSpPr txBox="1"/>
          <p:nvPr/>
        </p:nvSpPr>
        <p:spPr>
          <a:xfrm>
            <a:off x="5495769" y="1087283"/>
            <a:ext cx="3648232" cy="2308324"/>
          </a:xfrm>
          <a:prstGeom prst="rect">
            <a:avLst/>
          </a:prstGeom>
          <a:noFill/>
        </p:spPr>
        <p:txBody>
          <a:bodyPr wrap="square" rtlCol="0">
            <a:spAutoFit/>
          </a:bodyPr>
          <a:lstStyle/>
          <a:p>
            <a:pPr algn="just"/>
            <a:r>
              <a:rPr lang="it-IT" b="1" dirty="0" smtClean="0">
                <a:latin typeface="Comic Sans MS"/>
                <a:cs typeface="Comic Sans MS"/>
              </a:rPr>
              <a:t>Value of the </a:t>
            </a:r>
            <a:r>
              <a:rPr lang="it-IT" b="1" dirty="0" err="1" smtClean="0">
                <a:latin typeface="Comic Sans MS"/>
                <a:cs typeface="Comic Sans MS"/>
              </a:rPr>
              <a:t>S</a:t>
            </a:r>
            <a:r>
              <a:rPr lang="it-IT" b="1" dirty="0" smtClean="0">
                <a:latin typeface="Comic Sans MS"/>
                <a:cs typeface="Comic Sans MS"/>
              </a:rPr>
              <a:t>(E) </a:t>
            </a:r>
            <a:r>
              <a:rPr lang="it-IT" b="1" dirty="0" err="1" smtClean="0">
                <a:latin typeface="Comic Sans MS"/>
                <a:cs typeface="Comic Sans MS"/>
              </a:rPr>
              <a:t>at</a:t>
            </a:r>
            <a:r>
              <a:rPr lang="it-IT" b="1" dirty="0" smtClean="0">
                <a:latin typeface="Comic Sans MS"/>
                <a:cs typeface="Comic Sans MS"/>
              </a:rPr>
              <a:t> infinite </a:t>
            </a:r>
            <a:r>
              <a:rPr lang="it-IT" b="1" dirty="0" err="1" smtClean="0">
                <a:latin typeface="Comic Sans MS"/>
                <a:cs typeface="Comic Sans MS"/>
              </a:rPr>
              <a:t>resolution</a:t>
            </a:r>
            <a:r>
              <a:rPr lang="it-IT" b="1" dirty="0" smtClean="0">
                <a:latin typeface="Comic Sans MS"/>
                <a:cs typeface="Comic Sans MS"/>
              </a:rPr>
              <a:t> and </a:t>
            </a:r>
            <a:r>
              <a:rPr lang="it-IT" b="1" dirty="0" err="1" smtClean="0">
                <a:latin typeface="Comic Sans MS"/>
                <a:cs typeface="Comic Sans MS"/>
              </a:rPr>
              <a:t>at</a:t>
            </a:r>
            <a:r>
              <a:rPr lang="it-IT" b="1" dirty="0" smtClean="0">
                <a:latin typeface="Comic Sans MS"/>
                <a:cs typeface="Comic Sans MS"/>
              </a:rPr>
              <a:t> THM </a:t>
            </a:r>
            <a:r>
              <a:rPr lang="it-IT" b="1" dirty="0" err="1" smtClean="0">
                <a:latin typeface="Comic Sans MS"/>
                <a:cs typeface="Comic Sans MS"/>
              </a:rPr>
              <a:t>energy</a:t>
            </a:r>
            <a:r>
              <a:rPr lang="it-IT" b="1" dirty="0" smtClean="0">
                <a:latin typeface="Comic Sans MS"/>
                <a:cs typeface="Comic Sans MS"/>
              </a:rPr>
              <a:t> </a:t>
            </a:r>
            <a:r>
              <a:rPr lang="it-IT" b="1" dirty="0" err="1" smtClean="0">
                <a:latin typeface="Comic Sans MS"/>
                <a:cs typeface="Comic Sans MS"/>
              </a:rPr>
              <a:t>resolution</a:t>
            </a:r>
            <a:r>
              <a:rPr lang="it-IT" b="1" dirty="0" smtClean="0">
                <a:latin typeface="Comic Sans MS"/>
                <a:cs typeface="Comic Sans MS"/>
              </a:rPr>
              <a:t> 34 </a:t>
            </a:r>
            <a:r>
              <a:rPr lang="it-IT" b="1" dirty="0" err="1" smtClean="0">
                <a:latin typeface="Comic Sans MS"/>
                <a:cs typeface="Comic Sans MS"/>
              </a:rPr>
              <a:t>keV</a:t>
            </a:r>
            <a:r>
              <a:rPr lang="it-IT" b="1" dirty="0" smtClean="0">
                <a:latin typeface="Comic Sans MS"/>
                <a:cs typeface="Comic Sans MS"/>
              </a:rPr>
              <a:t>.</a:t>
            </a:r>
          </a:p>
          <a:p>
            <a:pPr algn="just"/>
            <a:r>
              <a:rPr lang="it-IT" b="1" dirty="0" err="1" smtClean="0">
                <a:latin typeface="Comic Sans MS"/>
                <a:cs typeface="Comic Sans MS"/>
              </a:rPr>
              <a:t>Addition</a:t>
            </a:r>
            <a:r>
              <a:rPr lang="it-IT" b="1" dirty="0" smtClean="0">
                <a:latin typeface="Comic Sans MS"/>
                <a:cs typeface="Comic Sans MS"/>
              </a:rPr>
              <a:t> source of </a:t>
            </a:r>
            <a:r>
              <a:rPr lang="it-IT" b="1" dirty="0" err="1" smtClean="0">
                <a:latin typeface="Comic Sans MS"/>
                <a:cs typeface="Comic Sans MS"/>
              </a:rPr>
              <a:t>error</a:t>
            </a:r>
            <a:r>
              <a:rPr lang="it-IT" b="1" dirty="0" smtClean="0">
                <a:latin typeface="Comic Sans MS"/>
                <a:cs typeface="Comic Sans MS"/>
              </a:rPr>
              <a:t> are the </a:t>
            </a:r>
            <a:r>
              <a:rPr lang="it-IT" b="1" dirty="0" err="1" smtClean="0">
                <a:latin typeface="Comic Sans MS"/>
                <a:cs typeface="Comic Sans MS"/>
              </a:rPr>
              <a:t>effect</a:t>
            </a:r>
            <a:r>
              <a:rPr lang="it-IT" b="1" dirty="0" smtClean="0">
                <a:latin typeface="Comic Sans MS"/>
                <a:cs typeface="Comic Sans MS"/>
              </a:rPr>
              <a:t> of the </a:t>
            </a:r>
            <a:r>
              <a:rPr lang="it-IT" b="1" dirty="0" err="1" smtClean="0">
                <a:latin typeface="Comic Sans MS"/>
                <a:cs typeface="Comic Sans MS"/>
              </a:rPr>
              <a:t>change</a:t>
            </a:r>
            <a:r>
              <a:rPr lang="it-IT" b="1" dirty="0" smtClean="0">
                <a:latin typeface="Comic Sans MS"/>
                <a:cs typeface="Comic Sans MS"/>
              </a:rPr>
              <a:t> of the </a:t>
            </a:r>
            <a:r>
              <a:rPr lang="it-IT" b="1" dirty="0" err="1" smtClean="0">
                <a:latin typeface="Comic Sans MS"/>
                <a:cs typeface="Comic Sans MS"/>
              </a:rPr>
              <a:t>interaction</a:t>
            </a:r>
            <a:r>
              <a:rPr lang="it-IT" b="1" dirty="0" smtClean="0">
                <a:latin typeface="Comic Sans MS"/>
                <a:cs typeface="Comic Sans MS"/>
              </a:rPr>
              <a:t> </a:t>
            </a:r>
            <a:r>
              <a:rPr lang="it-IT" b="1" dirty="0" err="1" smtClean="0">
                <a:latin typeface="Comic Sans MS"/>
                <a:cs typeface="Comic Sans MS"/>
              </a:rPr>
              <a:t>radius</a:t>
            </a:r>
            <a:r>
              <a:rPr lang="it-IT" b="1" dirty="0" smtClean="0">
                <a:latin typeface="Comic Sans MS"/>
                <a:cs typeface="Comic Sans MS"/>
              </a:rPr>
              <a:t> r</a:t>
            </a:r>
            <a:r>
              <a:rPr lang="it-IT" b="1" baseline="-25000" dirty="0" smtClean="0">
                <a:latin typeface="Comic Sans MS"/>
                <a:cs typeface="Comic Sans MS"/>
              </a:rPr>
              <a:t>0 </a:t>
            </a:r>
            <a:r>
              <a:rPr lang="it-IT" b="1" dirty="0" smtClean="0">
                <a:latin typeface="Comic Sans MS"/>
                <a:cs typeface="Comic Sans MS"/>
              </a:rPr>
              <a:t>on the </a:t>
            </a:r>
            <a:r>
              <a:rPr lang="it-IT" b="1" dirty="0" err="1" smtClean="0">
                <a:latin typeface="Comic Sans MS"/>
                <a:cs typeface="Comic Sans MS"/>
              </a:rPr>
              <a:t>penetration</a:t>
            </a:r>
            <a:r>
              <a:rPr lang="it-IT" b="1" dirty="0" smtClean="0">
                <a:latin typeface="Comic Sans MS"/>
                <a:cs typeface="Comic Sans MS"/>
              </a:rPr>
              <a:t> </a:t>
            </a:r>
            <a:r>
              <a:rPr lang="it-IT" b="1" dirty="0" err="1" smtClean="0">
                <a:latin typeface="Comic Sans MS"/>
                <a:cs typeface="Comic Sans MS"/>
              </a:rPr>
              <a:t>factor</a:t>
            </a:r>
            <a:r>
              <a:rPr lang="it-IT" b="1" dirty="0" smtClean="0">
                <a:latin typeface="Comic Sans MS"/>
                <a:cs typeface="Comic Sans MS"/>
              </a:rPr>
              <a:t> 2% and the </a:t>
            </a:r>
            <a:r>
              <a:rPr lang="it-IT" b="1" dirty="0" err="1" smtClean="0">
                <a:latin typeface="Comic Sans MS"/>
                <a:cs typeface="Comic Sans MS"/>
              </a:rPr>
              <a:t>normalizzation</a:t>
            </a:r>
            <a:r>
              <a:rPr lang="it-IT" b="1" dirty="0" smtClean="0">
                <a:latin typeface="Comic Sans MS"/>
                <a:cs typeface="Comic Sans MS"/>
              </a:rPr>
              <a:t> </a:t>
            </a:r>
            <a:r>
              <a:rPr lang="it-IT" b="1" dirty="0" err="1" smtClean="0">
                <a:latin typeface="Comic Sans MS"/>
                <a:cs typeface="Comic Sans MS"/>
              </a:rPr>
              <a:t>error</a:t>
            </a:r>
            <a:r>
              <a:rPr lang="it-IT" b="1" dirty="0" smtClean="0">
                <a:latin typeface="Comic Sans MS"/>
                <a:cs typeface="Comic Sans MS"/>
              </a:rPr>
              <a:t> 11%  </a:t>
            </a:r>
            <a:endParaRPr lang="it-IT" b="1" baseline="-25000" dirty="0">
              <a:latin typeface="Comic Sans MS"/>
              <a:cs typeface="Comic Sans MS"/>
            </a:endParaRPr>
          </a:p>
        </p:txBody>
      </p:sp>
    </p:spTree>
    <p:extLst>
      <p:ext uri="{BB962C8B-B14F-4D97-AF65-F5344CB8AC3E}">
        <p14:creationId xmlns:p14="http://schemas.microsoft.com/office/powerpoint/2010/main" val="304498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540479" y="107576"/>
            <a:ext cx="7051071" cy="933487"/>
          </a:xfrm>
        </p:spPr>
        <p:txBody>
          <a:bodyPr/>
          <a:lstStyle/>
          <a:p>
            <a:r>
              <a:rPr lang="it-IT" sz="4400" b="1" dirty="0" smtClean="0">
                <a:solidFill>
                  <a:srgbClr val="FF0000"/>
                </a:solidFill>
                <a:latin typeface="Comic Sans MS"/>
                <a:cs typeface="Comic Sans MS"/>
              </a:rPr>
              <a:t>ELECTRON SCREENING</a:t>
            </a:r>
            <a:endParaRPr lang="it-IT" sz="4400" b="1" dirty="0">
              <a:solidFill>
                <a:srgbClr val="FF0000"/>
              </a:solidFill>
              <a:latin typeface="Comic Sans MS"/>
              <a:cs typeface="Comic Sans MS"/>
            </a:endParaRPr>
          </a:p>
        </p:txBody>
      </p:sp>
      <p:pic>
        <p:nvPicPr>
          <p:cNvPr id="4" name="Immagine 3"/>
          <p:cNvPicPr>
            <a:picLocks noChangeAspect="1"/>
          </p:cNvPicPr>
          <p:nvPr/>
        </p:nvPicPr>
        <p:blipFill>
          <a:blip r:embed="rId2"/>
          <a:stretch>
            <a:fillRect/>
          </a:stretch>
        </p:blipFill>
        <p:spPr>
          <a:xfrm>
            <a:off x="4519035" y="1635267"/>
            <a:ext cx="4072515" cy="1173004"/>
          </a:xfrm>
          <a:prstGeom prst="rect">
            <a:avLst/>
          </a:prstGeom>
          <a:solidFill>
            <a:srgbClr val="FFFFFF"/>
          </a:solidFill>
          <a:ln>
            <a:noFill/>
          </a:ln>
        </p:spPr>
      </p:pic>
      <p:pic>
        <p:nvPicPr>
          <p:cNvPr id="5" name="Immagine 4"/>
          <p:cNvPicPr>
            <a:picLocks noChangeAspect="1"/>
          </p:cNvPicPr>
          <p:nvPr/>
        </p:nvPicPr>
        <p:blipFill>
          <a:blip r:embed="rId3"/>
          <a:stretch>
            <a:fillRect/>
          </a:stretch>
        </p:blipFill>
        <p:spPr>
          <a:xfrm>
            <a:off x="44055" y="1215763"/>
            <a:ext cx="4626906" cy="3598704"/>
          </a:xfrm>
          <a:prstGeom prst="rect">
            <a:avLst/>
          </a:prstGeom>
          <a:solidFill>
            <a:srgbClr val="FFFFFF"/>
          </a:solidFill>
          <a:ln>
            <a:solidFill>
              <a:srgbClr val="000000"/>
            </a:solidFill>
          </a:ln>
        </p:spPr>
      </p:pic>
      <p:sp>
        <p:nvSpPr>
          <p:cNvPr id="3" name="CasellaDiTesto 2"/>
          <p:cNvSpPr txBox="1"/>
          <p:nvPr/>
        </p:nvSpPr>
        <p:spPr>
          <a:xfrm>
            <a:off x="4903598" y="2762186"/>
            <a:ext cx="4240402" cy="2554545"/>
          </a:xfrm>
          <a:prstGeom prst="rect">
            <a:avLst/>
          </a:prstGeom>
          <a:noFill/>
        </p:spPr>
        <p:txBody>
          <a:bodyPr wrap="square" rtlCol="0">
            <a:spAutoFit/>
          </a:bodyPr>
          <a:lstStyle/>
          <a:p>
            <a:r>
              <a:rPr lang="it-IT" sz="2000" b="1" dirty="0" smtClean="0">
                <a:solidFill>
                  <a:srgbClr val="3366FF"/>
                </a:solidFill>
                <a:latin typeface="Comic Sans MS"/>
                <a:cs typeface="Comic Sans MS"/>
              </a:rPr>
              <a:t>Blu line</a:t>
            </a:r>
            <a:r>
              <a:rPr lang="it-IT" sz="2000" b="1" dirty="0" smtClean="0">
                <a:latin typeface="Comic Sans MS"/>
                <a:cs typeface="Comic Sans MS"/>
              </a:rPr>
              <a:t>: The bare </a:t>
            </a:r>
            <a:r>
              <a:rPr lang="it-IT" sz="2000" b="1" dirty="0" err="1" smtClean="0">
                <a:latin typeface="Comic Sans MS"/>
                <a:cs typeface="Comic Sans MS"/>
              </a:rPr>
              <a:t>nucleus</a:t>
            </a:r>
            <a:r>
              <a:rPr lang="it-IT" sz="2000" b="1" dirty="0" smtClean="0">
                <a:latin typeface="Comic Sans MS"/>
                <a:cs typeface="Comic Sans MS"/>
              </a:rPr>
              <a:t> THM </a:t>
            </a:r>
            <a:r>
              <a:rPr lang="it-IT" sz="2000" b="1" dirty="0" err="1" smtClean="0">
                <a:latin typeface="Comic Sans MS"/>
                <a:cs typeface="Comic Sans MS"/>
              </a:rPr>
              <a:t>S</a:t>
            </a:r>
            <a:r>
              <a:rPr lang="it-IT" sz="2000" b="1" dirty="0" smtClean="0">
                <a:latin typeface="Comic Sans MS"/>
                <a:cs typeface="Comic Sans MS"/>
              </a:rPr>
              <a:t>(E) </a:t>
            </a:r>
            <a:r>
              <a:rPr lang="it-IT" sz="2000" b="1" dirty="0" err="1" smtClean="0">
                <a:latin typeface="Comic Sans MS"/>
                <a:cs typeface="Comic Sans MS"/>
              </a:rPr>
              <a:t>factor</a:t>
            </a:r>
            <a:r>
              <a:rPr lang="it-IT" sz="2000" b="1" dirty="0" smtClean="0">
                <a:latin typeface="Comic Sans MS"/>
                <a:cs typeface="Comic Sans MS"/>
              </a:rPr>
              <a:t> </a:t>
            </a:r>
            <a:r>
              <a:rPr lang="it-IT" sz="2000" b="1" dirty="0" err="1" smtClean="0">
                <a:latin typeface="Comic Sans MS"/>
                <a:cs typeface="Comic Sans MS"/>
              </a:rPr>
              <a:t>at</a:t>
            </a:r>
            <a:r>
              <a:rPr lang="it-IT" sz="2000" b="1" dirty="0" smtClean="0">
                <a:latin typeface="Comic Sans MS"/>
                <a:cs typeface="Comic Sans MS"/>
              </a:rPr>
              <a:t> infinite </a:t>
            </a:r>
            <a:r>
              <a:rPr lang="it-IT" sz="2000" b="1" dirty="0" err="1" smtClean="0">
                <a:latin typeface="Comic Sans MS"/>
                <a:cs typeface="Comic Sans MS"/>
              </a:rPr>
              <a:t>resolution</a:t>
            </a:r>
            <a:r>
              <a:rPr lang="it-IT" sz="2000" b="1" dirty="0" smtClean="0">
                <a:latin typeface="Comic Sans MS"/>
                <a:cs typeface="Comic Sans MS"/>
              </a:rPr>
              <a:t> </a:t>
            </a:r>
            <a:r>
              <a:rPr lang="it-IT" sz="2000" b="1" dirty="0" err="1" smtClean="0">
                <a:latin typeface="Comic Sans MS"/>
                <a:cs typeface="Comic Sans MS"/>
              </a:rPr>
              <a:t>togheter</a:t>
            </a:r>
            <a:r>
              <a:rPr lang="it-IT" sz="2000" b="1" dirty="0" smtClean="0">
                <a:latin typeface="Comic Sans MS"/>
                <a:cs typeface="Comic Sans MS"/>
              </a:rPr>
              <a:t> with the </a:t>
            </a:r>
            <a:r>
              <a:rPr lang="it-IT" sz="2000" b="1" dirty="0" err="1" smtClean="0">
                <a:latin typeface="Comic Sans MS"/>
                <a:cs typeface="Comic Sans MS"/>
              </a:rPr>
              <a:t>upper</a:t>
            </a:r>
            <a:r>
              <a:rPr lang="it-IT" sz="2000" b="1" dirty="0" smtClean="0">
                <a:latin typeface="Comic Sans MS"/>
                <a:cs typeface="Comic Sans MS"/>
              </a:rPr>
              <a:t> and </a:t>
            </a:r>
            <a:r>
              <a:rPr lang="it-IT" sz="2000" b="1" dirty="0" err="1" smtClean="0">
                <a:latin typeface="Comic Sans MS"/>
                <a:cs typeface="Comic Sans MS"/>
              </a:rPr>
              <a:t>lower</a:t>
            </a:r>
            <a:r>
              <a:rPr lang="it-IT" sz="2000" b="1" dirty="0" smtClean="0">
                <a:latin typeface="Comic Sans MS"/>
                <a:cs typeface="Comic Sans MS"/>
              </a:rPr>
              <a:t> </a:t>
            </a:r>
            <a:r>
              <a:rPr lang="it-IT" sz="2000" b="1" dirty="0" err="1" smtClean="0">
                <a:latin typeface="Comic Sans MS"/>
                <a:cs typeface="Comic Sans MS"/>
              </a:rPr>
              <a:t>values</a:t>
            </a:r>
            <a:r>
              <a:rPr lang="it-IT" sz="2000" b="1" dirty="0" smtClean="0">
                <a:latin typeface="Comic Sans MS"/>
                <a:cs typeface="Comic Sans MS"/>
              </a:rPr>
              <a:t> (</a:t>
            </a:r>
            <a:r>
              <a:rPr lang="it-IT" sz="2000" b="1" dirty="0" err="1" smtClean="0">
                <a:latin typeface="Comic Sans MS"/>
                <a:cs typeface="Comic Sans MS"/>
              </a:rPr>
              <a:t>dashed</a:t>
            </a:r>
            <a:r>
              <a:rPr lang="it-IT" sz="2000" b="1" dirty="0" smtClean="0">
                <a:latin typeface="Comic Sans MS"/>
                <a:cs typeface="Comic Sans MS"/>
              </a:rPr>
              <a:t> blue line)</a:t>
            </a:r>
          </a:p>
          <a:p>
            <a:r>
              <a:rPr lang="it-IT" sz="2000" b="1" dirty="0" err="1" smtClean="0">
                <a:solidFill>
                  <a:srgbClr val="FF0000"/>
                </a:solidFill>
                <a:latin typeface="Comic Sans MS"/>
                <a:cs typeface="Comic Sans MS"/>
              </a:rPr>
              <a:t>Red</a:t>
            </a:r>
            <a:r>
              <a:rPr lang="it-IT" sz="2000" b="1" dirty="0" smtClean="0">
                <a:solidFill>
                  <a:srgbClr val="FF0000"/>
                </a:solidFill>
                <a:latin typeface="Comic Sans MS"/>
                <a:cs typeface="Comic Sans MS"/>
              </a:rPr>
              <a:t> Line</a:t>
            </a:r>
            <a:r>
              <a:rPr lang="it-IT" sz="2000" b="1" dirty="0" smtClean="0">
                <a:latin typeface="Comic Sans MS"/>
                <a:cs typeface="Comic Sans MS"/>
              </a:rPr>
              <a:t>: the </a:t>
            </a:r>
            <a:r>
              <a:rPr lang="it-IT" sz="2000" b="1" dirty="0" err="1" smtClean="0">
                <a:latin typeface="Comic Sans MS"/>
                <a:cs typeface="Comic Sans MS"/>
              </a:rPr>
              <a:t>low</a:t>
            </a:r>
            <a:r>
              <a:rPr lang="it-IT" sz="2000" b="1" dirty="0" smtClean="0">
                <a:latin typeface="Comic Sans MS"/>
                <a:cs typeface="Comic Sans MS"/>
              </a:rPr>
              <a:t> </a:t>
            </a:r>
            <a:r>
              <a:rPr lang="it-IT" sz="2000" b="1" dirty="0" err="1" smtClean="0">
                <a:latin typeface="Comic Sans MS"/>
                <a:cs typeface="Comic Sans MS"/>
              </a:rPr>
              <a:t>energy</a:t>
            </a:r>
            <a:r>
              <a:rPr lang="it-IT" sz="2000" b="1" dirty="0" smtClean="0">
                <a:latin typeface="Comic Sans MS"/>
                <a:cs typeface="Comic Sans MS"/>
              </a:rPr>
              <a:t> data </a:t>
            </a:r>
            <a:r>
              <a:rPr lang="it-IT" sz="2000" b="1" dirty="0" err="1" smtClean="0">
                <a:latin typeface="Comic Sans MS"/>
                <a:cs typeface="Comic Sans MS"/>
              </a:rPr>
              <a:t>fitted</a:t>
            </a:r>
            <a:r>
              <a:rPr lang="it-IT" sz="2000" b="1" dirty="0" smtClean="0">
                <a:latin typeface="Comic Sans MS"/>
                <a:cs typeface="Comic Sans MS"/>
              </a:rPr>
              <a:t> </a:t>
            </a:r>
            <a:r>
              <a:rPr lang="it-IT" sz="2000" b="1" dirty="0" err="1" smtClean="0">
                <a:latin typeface="Comic Sans MS"/>
                <a:cs typeface="Comic Sans MS"/>
              </a:rPr>
              <a:t>leaving</a:t>
            </a:r>
            <a:r>
              <a:rPr lang="it-IT" sz="2000" b="1" dirty="0" smtClean="0">
                <a:latin typeface="Comic Sans MS"/>
                <a:cs typeface="Comic Sans MS"/>
              </a:rPr>
              <a:t> U</a:t>
            </a:r>
            <a:r>
              <a:rPr lang="it-IT" sz="2000" b="1" baseline="-25000" dirty="0" smtClean="0">
                <a:latin typeface="Comic Sans MS"/>
                <a:cs typeface="Comic Sans MS"/>
              </a:rPr>
              <a:t>e</a:t>
            </a:r>
            <a:r>
              <a:rPr lang="it-IT" sz="2000" b="1" dirty="0" smtClean="0">
                <a:latin typeface="Comic Sans MS"/>
                <a:cs typeface="Comic Sans MS"/>
              </a:rPr>
              <a:t> </a:t>
            </a:r>
            <a:r>
              <a:rPr lang="it-IT" sz="2000" b="1" dirty="0" err="1" smtClean="0">
                <a:latin typeface="Comic Sans MS"/>
                <a:cs typeface="Comic Sans MS"/>
              </a:rPr>
              <a:t>as</a:t>
            </a:r>
            <a:r>
              <a:rPr lang="it-IT" sz="2000" b="1" dirty="0" smtClean="0">
                <a:latin typeface="Comic Sans MS"/>
                <a:cs typeface="Comic Sans MS"/>
              </a:rPr>
              <a:t> the </a:t>
            </a:r>
            <a:r>
              <a:rPr lang="it-IT" sz="2000" b="1" dirty="0" err="1" smtClean="0">
                <a:latin typeface="Comic Sans MS"/>
                <a:cs typeface="Comic Sans MS"/>
              </a:rPr>
              <a:t>only</a:t>
            </a:r>
            <a:r>
              <a:rPr lang="it-IT" sz="2000" b="1" dirty="0" smtClean="0">
                <a:latin typeface="Comic Sans MS"/>
                <a:cs typeface="Comic Sans MS"/>
              </a:rPr>
              <a:t> free </a:t>
            </a:r>
            <a:r>
              <a:rPr lang="it-IT" sz="2000" b="1" dirty="0" err="1" smtClean="0">
                <a:latin typeface="Comic Sans MS"/>
                <a:cs typeface="Comic Sans MS"/>
              </a:rPr>
              <a:t>parameter</a:t>
            </a:r>
            <a:r>
              <a:rPr lang="it-IT" sz="2000" b="1" dirty="0" smtClean="0">
                <a:latin typeface="Comic Sans MS"/>
                <a:cs typeface="Comic Sans MS"/>
              </a:rPr>
              <a:t> </a:t>
            </a:r>
            <a:r>
              <a:rPr lang="it-IT" sz="2000" b="1" dirty="0" err="1" smtClean="0">
                <a:latin typeface="Comic Sans MS"/>
                <a:cs typeface="Comic Sans MS"/>
              </a:rPr>
              <a:t>leading</a:t>
            </a:r>
            <a:r>
              <a:rPr lang="it-IT" sz="2000" b="1" dirty="0" smtClean="0">
                <a:latin typeface="Comic Sans MS"/>
                <a:cs typeface="Comic Sans MS"/>
              </a:rPr>
              <a:t> to U</a:t>
            </a:r>
            <a:r>
              <a:rPr lang="it-IT" sz="2000" b="1" baseline="-25000" dirty="0" smtClean="0">
                <a:latin typeface="Comic Sans MS"/>
                <a:cs typeface="Comic Sans MS"/>
              </a:rPr>
              <a:t>e</a:t>
            </a:r>
            <a:r>
              <a:rPr lang="it-IT" sz="2000" b="1" dirty="0" smtClean="0">
                <a:latin typeface="Comic Sans MS"/>
                <a:cs typeface="Comic Sans MS"/>
              </a:rPr>
              <a:t>=310± 200 </a:t>
            </a:r>
            <a:r>
              <a:rPr lang="it-IT" sz="2000" b="1" dirty="0" err="1" smtClean="0">
                <a:latin typeface="Comic Sans MS"/>
                <a:cs typeface="Comic Sans MS"/>
              </a:rPr>
              <a:t>eV</a:t>
            </a:r>
            <a:endParaRPr lang="it-IT" sz="2000" b="1" dirty="0">
              <a:latin typeface="Comic Sans MS"/>
              <a:cs typeface="Comic Sans MS"/>
            </a:endParaRPr>
          </a:p>
        </p:txBody>
      </p:sp>
      <p:pic>
        <p:nvPicPr>
          <p:cNvPr id="6" name="Immagine 5"/>
          <p:cNvPicPr>
            <a:picLocks noChangeAspect="1"/>
          </p:cNvPicPr>
          <p:nvPr/>
        </p:nvPicPr>
        <p:blipFill>
          <a:blip r:embed="rId4"/>
          <a:stretch>
            <a:fillRect/>
          </a:stretch>
        </p:blipFill>
        <p:spPr>
          <a:xfrm>
            <a:off x="-85175" y="4814468"/>
            <a:ext cx="5186766" cy="1985058"/>
          </a:xfrm>
          <a:prstGeom prst="rect">
            <a:avLst/>
          </a:prstGeom>
          <a:solidFill>
            <a:schemeClr val="bg1"/>
          </a:solidFill>
          <a:ln>
            <a:solidFill>
              <a:srgbClr val="2C7C9F"/>
            </a:solidFill>
          </a:ln>
        </p:spPr>
      </p:pic>
    </p:spTree>
    <p:extLst>
      <p:ext uri="{BB962C8B-B14F-4D97-AF65-F5344CB8AC3E}">
        <p14:creationId xmlns:p14="http://schemas.microsoft.com/office/powerpoint/2010/main" val="4816026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79613" y="333375"/>
            <a:ext cx="4875212" cy="706438"/>
          </a:xfrm>
          <a:prstGeom prst="rect">
            <a:avLst/>
          </a:prstGeom>
          <a:noFill/>
        </p:spPr>
        <p:txBody>
          <a:bodyPr wrap="none">
            <a:spAutoFit/>
          </a:bodyPr>
          <a:lstStyle/>
          <a:p>
            <a:pPr fontAlgn="auto">
              <a:spcBef>
                <a:spcPts val="0"/>
              </a:spcBef>
              <a:spcAft>
                <a:spcPts val="0"/>
              </a:spcAft>
              <a:defRPr/>
            </a:pPr>
            <a:r>
              <a:rPr lang="it-IT" sz="4000" b="1" dirty="0" err="1">
                <a:solidFill>
                  <a:srgbClr val="FF0000"/>
                </a:solidFill>
                <a:effectLst>
                  <a:outerShdw blurRad="38100" dist="38100" dir="2700000" algn="tl">
                    <a:srgbClr val="000000">
                      <a:alpha val="43137"/>
                    </a:srgbClr>
                  </a:outerShdw>
                </a:effectLst>
                <a:latin typeface="Comic Sans MS" pitchFamily="66" charset="0"/>
                <a:cs typeface="+mn-cs"/>
              </a:rPr>
              <a:t>Excitation</a:t>
            </a:r>
            <a:r>
              <a:rPr lang="it-IT" sz="4000" b="1" dirty="0">
                <a:solidFill>
                  <a:srgbClr val="FF0000"/>
                </a:solidFill>
                <a:effectLst>
                  <a:outerShdw blurRad="38100" dist="38100" dir="2700000" algn="tl">
                    <a:srgbClr val="000000">
                      <a:alpha val="43137"/>
                    </a:srgbClr>
                  </a:outerShdw>
                </a:effectLst>
                <a:latin typeface="Comic Sans MS" pitchFamily="66" charset="0"/>
                <a:cs typeface="+mn-cs"/>
              </a:rPr>
              <a:t> </a:t>
            </a:r>
            <a:r>
              <a:rPr lang="it-IT" sz="4000" b="1" dirty="0" err="1">
                <a:solidFill>
                  <a:srgbClr val="FF0000"/>
                </a:solidFill>
                <a:effectLst>
                  <a:outerShdw blurRad="38100" dist="38100" dir="2700000" algn="tl">
                    <a:srgbClr val="000000">
                      <a:alpha val="43137"/>
                    </a:srgbClr>
                  </a:outerShdw>
                </a:effectLst>
                <a:latin typeface="Comic Sans MS" pitchFamily="66" charset="0"/>
                <a:cs typeface="+mn-cs"/>
              </a:rPr>
              <a:t>function</a:t>
            </a:r>
            <a:endParaRPr lang="it-IT" sz="4000" b="1" dirty="0">
              <a:solidFill>
                <a:srgbClr val="FF0000"/>
              </a:solidFill>
              <a:effectLst>
                <a:outerShdw blurRad="38100" dist="38100" dir="2700000" algn="tl">
                  <a:srgbClr val="000000">
                    <a:alpha val="43137"/>
                  </a:srgbClr>
                </a:outerShdw>
              </a:effectLst>
              <a:latin typeface="Comic Sans MS" pitchFamily="66" charset="0"/>
              <a:cs typeface="+mn-cs"/>
            </a:endParaRPr>
          </a:p>
        </p:txBody>
      </p:sp>
      <p:sp>
        <p:nvSpPr>
          <p:cNvPr id="133122" name="CasellaDiTesto 4"/>
          <p:cNvSpPr txBox="1">
            <a:spLocks noChangeArrowheads="1"/>
          </p:cNvSpPr>
          <p:nvPr/>
        </p:nvSpPr>
        <p:spPr bwMode="auto">
          <a:xfrm>
            <a:off x="0" y="1412875"/>
            <a:ext cx="5076825" cy="923925"/>
          </a:xfrm>
          <a:prstGeom prst="rect">
            <a:avLst/>
          </a:prstGeom>
          <a:noFill/>
          <a:ln w="9525">
            <a:noFill/>
            <a:miter lim="800000"/>
            <a:headEnd/>
            <a:tailEnd/>
          </a:ln>
        </p:spPr>
        <p:txBody>
          <a:bodyPr>
            <a:spAutoFit/>
          </a:bodyPr>
          <a:lstStyle/>
          <a:p>
            <a:r>
              <a:rPr lang="it-IT" b="1" dirty="0">
                <a:solidFill>
                  <a:srgbClr val="000000"/>
                </a:solidFill>
                <a:latin typeface="Comic Sans MS" pitchFamily="66" charset="0"/>
              </a:rPr>
              <a:t>By </a:t>
            </a:r>
            <a:r>
              <a:rPr lang="it-IT" b="1" dirty="0" err="1">
                <a:solidFill>
                  <a:srgbClr val="000000"/>
                </a:solidFill>
                <a:latin typeface="Comic Sans MS" pitchFamily="66" charset="0"/>
              </a:rPr>
              <a:t>using</a:t>
            </a:r>
            <a:r>
              <a:rPr lang="it-IT" b="1" dirty="0">
                <a:solidFill>
                  <a:srgbClr val="000000"/>
                </a:solidFill>
                <a:latin typeface="Comic Sans MS" pitchFamily="66" charset="0"/>
              </a:rPr>
              <a:t> the PWIA </a:t>
            </a:r>
            <a:r>
              <a:rPr lang="it-IT" b="1" dirty="0" err="1">
                <a:solidFill>
                  <a:srgbClr val="000000"/>
                </a:solidFill>
                <a:latin typeface="Comic Sans MS" pitchFamily="66" charset="0"/>
              </a:rPr>
              <a:t>it</a:t>
            </a:r>
            <a:r>
              <a:rPr lang="it-IT" b="1" dirty="0">
                <a:solidFill>
                  <a:srgbClr val="000000"/>
                </a:solidFill>
                <a:latin typeface="Comic Sans MS" pitchFamily="66" charset="0"/>
              </a:rPr>
              <a:t> </a:t>
            </a:r>
            <a:r>
              <a:rPr lang="it-IT" b="1" dirty="0" err="1">
                <a:solidFill>
                  <a:srgbClr val="000000"/>
                </a:solidFill>
                <a:latin typeface="Comic Sans MS" pitchFamily="66" charset="0"/>
              </a:rPr>
              <a:t>is</a:t>
            </a:r>
            <a:r>
              <a:rPr lang="it-IT" b="1" dirty="0">
                <a:solidFill>
                  <a:srgbClr val="000000"/>
                </a:solidFill>
                <a:latin typeface="Comic Sans MS" pitchFamily="66" charset="0"/>
              </a:rPr>
              <a:t> </a:t>
            </a:r>
            <a:r>
              <a:rPr lang="it-IT" b="1" dirty="0" err="1">
                <a:solidFill>
                  <a:srgbClr val="000000"/>
                </a:solidFill>
                <a:latin typeface="Comic Sans MS" pitchFamily="66" charset="0"/>
              </a:rPr>
              <a:t>possible</a:t>
            </a:r>
            <a:r>
              <a:rPr lang="it-IT" b="1" dirty="0">
                <a:solidFill>
                  <a:srgbClr val="000000"/>
                </a:solidFill>
                <a:latin typeface="Comic Sans MS" pitchFamily="66" charset="0"/>
              </a:rPr>
              <a:t> to </a:t>
            </a:r>
            <a:r>
              <a:rPr lang="it-IT" b="1" dirty="0" err="1">
                <a:solidFill>
                  <a:srgbClr val="000000"/>
                </a:solidFill>
                <a:latin typeface="Comic Sans MS" pitchFamily="66" charset="0"/>
              </a:rPr>
              <a:t>extract</a:t>
            </a:r>
            <a:r>
              <a:rPr lang="it-IT" b="1" dirty="0">
                <a:solidFill>
                  <a:srgbClr val="000000"/>
                </a:solidFill>
                <a:latin typeface="Comic Sans MS" pitchFamily="66" charset="0"/>
              </a:rPr>
              <a:t>  the </a:t>
            </a:r>
            <a:r>
              <a:rPr lang="it-IT" b="1" dirty="0" err="1">
                <a:solidFill>
                  <a:srgbClr val="000000"/>
                </a:solidFill>
                <a:latin typeface="Comic Sans MS" pitchFamily="66" charset="0"/>
              </a:rPr>
              <a:t>nuclear</a:t>
            </a:r>
            <a:r>
              <a:rPr lang="it-IT" b="1" dirty="0">
                <a:solidFill>
                  <a:srgbClr val="000000"/>
                </a:solidFill>
                <a:latin typeface="Comic Sans MS" pitchFamily="66" charset="0"/>
              </a:rPr>
              <a:t> part  of the 2-body cross </a:t>
            </a:r>
            <a:r>
              <a:rPr lang="it-IT" b="1" dirty="0" err="1">
                <a:solidFill>
                  <a:srgbClr val="000000"/>
                </a:solidFill>
                <a:latin typeface="Comic Sans MS" pitchFamily="66" charset="0"/>
              </a:rPr>
              <a:t>section</a:t>
            </a:r>
            <a:r>
              <a:rPr lang="it-IT" b="1" dirty="0">
                <a:solidFill>
                  <a:srgbClr val="000000"/>
                </a:solidFill>
                <a:latin typeface="Comic Sans MS" pitchFamily="66" charset="0"/>
              </a:rPr>
              <a:t> for the </a:t>
            </a:r>
            <a:r>
              <a:rPr lang="it-IT" b="1" baseline="30000" dirty="0">
                <a:solidFill>
                  <a:srgbClr val="000000"/>
                </a:solidFill>
                <a:latin typeface="Comic Sans MS" pitchFamily="66" charset="0"/>
              </a:rPr>
              <a:t>10</a:t>
            </a:r>
            <a:r>
              <a:rPr lang="it-IT" b="1" dirty="0">
                <a:solidFill>
                  <a:srgbClr val="000000"/>
                </a:solidFill>
                <a:latin typeface="Comic Sans MS" pitchFamily="66" charset="0"/>
              </a:rPr>
              <a:t>B(</a:t>
            </a:r>
            <a:r>
              <a:rPr lang="it-IT" b="1" dirty="0" err="1">
                <a:solidFill>
                  <a:srgbClr val="000000"/>
                </a:solidFill>
                <a:latin typeface="Comic Sans MS" pitchFamily="66" charset="0"/>
              </a:rPr>
              <a:t>p</a:t>
            </a:r>
            <a:r>
              <a:rPr lang="it-IT" b="1" dirty="0">
                <a:solidFill>
                  <a:srgbClr val="000000"/>
                </a:solidFill>
                <a:latin typeface="Comic Sans MS" pitchFamily="66" charset="0"/>
              </a:rPr>
              <a:t>, </a:t>
            </a:r>
            <a:r>
              <a:rPr lang="el-GR" b="1" dirty="0">
                <a:solidFill>
                  <a:srgbClr val="000000"/>
                </a:solidFill>
                <a:latin typeface="Comic Sans MS" pitchFamily="66" charset="0"/>
              </a:rPr>
              <a:t>α</a:t>
            </a:r>
            <a:r>
              <a:rPr lang="it-IT" b="1" dirty="0">
                <a:solidFill>
                  <a:srgbClr val="000000"/>
                </a:solidFill>
                <a:latin typeface="Comic Sans MS" pitchFamily="66" charset="0"/>
              </a:rPr>
              <a:t> ) </a:t>
            </a:r>
            <a:r>
              <a:rPr lang="it-IT" b="1" baseline="30000" dirty="0">
                <a:solidFill>
                  <a:srgbClr val="000000"/>
                </a:solidFill>
                <a:latin typeface="Comic Sans MS" pitchFamily="66" charset="0"/>
              </a:rPr>
              <a:t>7</a:t>
            </a:r>
            <a:r>
              <a:rPr lang="it-IT" b="1" dirty="0">
                <a:solidFill>
                  <a:srgbClr val="000000"/>
                </a:solidFill>
                <a:latin typeface="Comic Sans MS" pitchFamily="66" charset="0"/>
              </a:rPr>
              <a:t>Be </a:t>
            </a:r>
            <a:r>
              <a:rPr lang="it-IT" b="1" dirty="0" err="1">
                <a:solidFill>
                  <a:srgbClr val="000000"/>
                </a:solidFill>
                <a:latin typeface="Comic Sans MS" pitchFamily="66" charset="0"/>
              </a:rPr>
              <a:t>reaction</a:t>
            </a:r>
            <a:r>
              <a:rPr lang="it-IT" b="1" dirty="0">
                <a:solidFill>
                  <a:srgbClr val="000000"/>
                </a:solidFill>
                <a:latin typeface="Comic Sans MS" pitchFamily="66" charset="0"/>
              </a:rPr>
              <a:t> </a:t>
            </a:r>
          </a:p>
        </p:txBody>
      </p:sp>
      <p:grpSp>
        <p:nvGrpSpPr>
          <p:cNvPr id="133123" name="Group 9"/>
          <p:cNvGrpSpPr>
            <a:grpSpLocks/>
          </p:cNvGrpSpPr>
          <p:nvPr/>
        </p:nvGrpSpPr>
        <p:grpSpPr bwMode="auto">
          <a:xfrm>
            <a:off x="0" y="2636838"/>
            <a:ext cx="2160588" cy="836612"/>
            <a:chOff x="2880" y="1762"/>
            <a:chExt cx="1361" cy="527"/>
          </a:xfrm>
        </p:grpSpPr>
        <p:sp>
          <p:nvSpPr>
            <p:cNvPr id="133157" name="Text Box 10"/>
            <p:cNvSpPr txBox="1">
              <a:spLocks noChangeArrowheads="1"/>
            </p:cNvSpPr>
            <p:nvPr/>
          </p:nvSpPr>
          <p:spPr bwMode="auto">
            <a:xfrm>
              <a:off x="3346" y="1762"/>
              <a:ext cx="385" cy="305"/>
            </a:xfrm>
            <a:prstGeom prst="rect">
              <a:avLst/>
            </a:prstGeom>
            <a:noFill/>
            <a:ln w="19050" algn="ctr">
              <a:noFill/>
              <a:miter lim="800000"/>
              <a:headEnd/>
              <a:tailEnd/>
            </a:ln>
          </p:spPr>
          <p:txBody>
            <a:bodyPr>
              <a:spAutoFit/>
            </a:bodyPr>
            <a:lstStyle/>
            <a:p>
              <a:pPr algn="ctr">
                <a:lnSpc>
                  <a:spcPct val="150000"/>
                </a:lnSpc>
                <a:spcBef>
                  <a:spcPct val="50000"/>
                </a:spcBef>
              </a:pPr>
              <a:r>
                <a:rPr lang="it-IT" dirty="0">
                  <a:solidFill>
                    <a:srgbClr val="000000"/>
                  </a:solidFill>
                  <a:latin typeface="Comic Sans MS" pitchFamily="66" charset="0"/>
                </a:rPr>
                <a:t>d</a:t>
              </a:r>
              <a:r>
                <a:rPr lang="it-IT" baseline="30000" dirty="0">
                  <a:solidFill>
                    <a:srgbClr val="000000"/>
                  </a:solidFill>
                  <a:latin typeface="Comic Sans MS" pitchFamily="66" charset="0"/>
                </a:rPr>
                <a:t>3</a:t>
              </a:r>
              <a:r>
                <a:rPr lang="el-GR" dirty="0">
                  <a:solidFill>
                    <a:srgbClr val="000000"/>
                  </a:solidFill>
                  <a:latin typeface="Comic Sans MS" pitchFamily="66" charset="0"/>
                </a:rPr>
                <a:t>σ</a:t>
              </a:r>
            </a:p>
          </p:txBody>
        </p:sp>
        <p:sp>
          <p:nvSpPr>
            <p:cNvPr id="133158" name="Line 11"/>
            <p:cNvSpPr>
              <a:spLocks noChangeShapeType="1"/>
            </p:cNvSpPr>
            <p:nvPr/>
          </p:nvSpPr>
          <p:spPr bwMode="auto">
            <a:xfrm>
              <a:off x="3263" y="2041"/>
              <a:ext cx="595" cy="0"/>
            </a:xfrm>
            <a:prstGeom prst="line">
              <a:avLst/>
            </a:prstGeom>
            <a:noFill/>
            <a:ln w="19050">
              <a:solidFill>
                <a:schemeClr val="bg1"/>
              </a:solidFill>
              <a:round/>
              <a:headEnd/>
              <a:tailEnd/>
            </a:ln>
          </p:spPr>
          <p:txBody>
            <a:bodyPr>
              <a:spAutoFit/>
            </a:bodyPr>
            <a:lstStyle/>
            <a:p>
              <a:endParaRPr lang="it-IT">
                <a:solidFill>
                  <a:srgbClr val="000000"/>
                </a:solidFill>
              </a:endParaRPr>
            </a:p>
          </p:txBody>
        </p:sp>
        <p:sp>
          <p:nvSpPr>
            <p:cNvPr id="133159" name="Text Box 12"/>
            <p:cNvSpPr txBox="1">
              <a:spLocks noChangeArrowheads="1"/>
            </p:cNvSpPr>
            <p:nvPr/>
          </p:nvSpPr>
          <p:spPr bwMode="auto">
            <a:xfrm>
              <a:off x="2880" y="1984"/>
              <a:ext cx="1361" cy="305"/>
            </a:xfrm>
            <a:prstGeom prst="rect">
              <a:avLst/>
            </a:prstGeom>
            <a:noFill/>
            <a:ln w="19050" algn="ctr">
              <a:noFill/>
              <a:miter lim="800000"/>
              <a:headEnd/>
              <a:tailEnd/>
            </a:ln>
          </p:spPr>
          <p:txBody>
            <a:bodyPr>
              <a:spAutoFit/>
            </a:bodyPr>
            <a:lstStyle/>
            <a:p>
              <a:pPr algn="ctr">
                <a:lnSpc>
                  <a:spcPct val="150000"/>
                </a:lnSpc>
                <a:spcBef>
                  <a:spcPct val="50000"/>
                </a:spcBef>
              </a:pPr>
              <a:r>
                <a:rPr lang="it-IT" dirty="0">
                  <a:solidFill>
                    <a:srgbClr val="000000"/>
                  </a:solidFill>
                  <a:latin typeface="Comic Sans MS" pitchFamily="66" charset="0"/>
                </a:rPr>
                <a:t>d</a:t>
              </a:r>
              <a:r>
                <a:rPr lang="el-GR" dirty="0">
                  <a:solidFill>
                    <a:srgbClr val="000000"/>
                  </a:solidFill>
                  <a:latin typeface="Comic Sans MS" pitchFamily="66" charset="0"/>
                </a:rPr>
                <a:t>Ω</a:t>
              </a:r>
              <a:r>
                <a:rPr lang="el-GR" baseline="-25000" dirty="0">
                  <a:solidFill>
                    <a:srgbClr val="000000"/>
                  </a:solidFill>
                  <a:latin typeface="Comic Sans MS" pitchFamily="66" charset="0"/>
                </a:rPr>
                <a:t>α</a:t>
              </a:r>
              <a:r>
                <a:rPr lang="el-GR" dirty="0">
                  <a:solidFill>
                    <a:srgbClr val="000000"/>
                  </a:solidFill>
                  <a:latin typeface="Comic Sans MS" pitchFamily="66" charset="0"/>
                </a:rPr>
                <a:t> </a:t>
              </a:r>
              <a:r>
                <a:rPr lang="it-IT" dirty="0">
                  <a:solidFill>
                    <a:srgbClr val="000000"/>
                  </a:solidFill>
                  <a:latin typeface="Comic Sans MS" pitchFamily="66" charset="0"/>
                </a:rPr>
                <a:t>d</a:t>
              </a:r>
              <a:r>
                <a:rPr lang="el-GR" dirty="0">
                  <a:solidFill>
                    <a:srgbClr val="000000"/>
                  </a:solidFill>
                  <a:latin typeface="Comic Sans MS" pitchFamily="66" charset="0"/>
                </a:rPr>
                <a:t>Ω</a:t>
              </a:r>
              <a:r>
                <a:rPr lang="it-IT" baseline="-25000" dirty="0">
                  <a:solidFill>
                    <a:srgbClr val="000000"/>
                  </a:solidFill>
                  <a:latin typeface="Comic Sans MS" pitchFamily="66" charset="0"/>
                </a:rPr>
                <a:t>7Be</a:t>
              </a:r>
              <a:r>
                <a:rPr lang="it-IT" dirty="0">
                  <a:solidFill>
                    <a:srgbClr val="000000"/>
                  </a:solidFill>
                  <a:latin typeface="Comic Sans MS" pitchFamily="66" charset="0"/>
                </a:rPr>
                <a:t>dE</a:t>
              </a:r>
              <a:r>
                <a:rPr lang="it-IT" baseline="-25000" dirty="0">
                  <a:solidFill>
                    <a:srgbClr val="000000"/>
                  </a:solidFill>
                  <a:latin typeface="Comic Sans MS" pitchFamily="66" charset="0"/>
                </a:rPr>
                <a:t>cm</a:t>
              </a:r>
              <a:endParaRPr lang="el-GR" baseline="-25000" dirty="0">
                <a:solidFill>
                  <a:srgbClr val="000000"/>
                </a:solidFill>
                <a:latin typeface="Comic Sans MS" pitchFamily="66" charset="0"/>
              </a:endParaRPr>
            </a:p>
          </p:txBody>
        </p:sp>
        <p:sp>
          <p:nvSpPr>
            <p:cNvPr id="133160" name="Text Box 13"/>
            <p:cNvSpPr txBox="1">
              <a:spLocks noChangeArrowheads="1"/>
            </p:cNvSpPr>
            <p:nvPr/>
          </p:nvSpPr>
          <p:spPr bwMode="auto">
            <a:xfrm>
              <a:off x="3858" y="1862"/>
              <a:ext cx="382" cy="333"/>
            </a:xfrm>
            <a:prstGeom prst="rect">
              <a:avLst/>
            </a:prstGeom>
            <a:noFill/>
            <a:ln w="19050" algn="ctr">
              <a:noFill/>
              <a:miter lim="800000"/>
              <a:headEnd/>
              <a:tailEnd/>
            </a:ln>
          </p:spPr>
          <p:txBody>
            <a:bodyPr>
              <a:spAutoFit/>
            </a:bodyPr>
            <a:lstStyle/>
            <a:p>
              <a:pPr algn="ctr">
                <a:lnSpc>
                  <a:spcPct val="150000"/>
                </a:lnSpc>
                <a:spcBef>
                  <a:spcPct val="50000"/>
                </a:spcBef>
              </a:pPr>
              <a:r>
                <a:rPr lang="it-IT" sz="2000">
                  <a:solidFill>
                    <a:srgbClr val="000000"/>
                  </a:solidFill>
                  <a:latin typeface="Lucida Sans Unicode" pitchFamily="34" charset="0"/>
                </a:rPr>
                <a:t>∝</a:t>
              </a:r>
            </a:p>
          </p:txBody>
        </p:sp>
      </p:grpSp>
      <p:sp>
        <p:nvSpPr>
          <p:cNvPr id="133124" name="Text Box 28"/>
          <p:cNvSpPr txBox="1">
            <a:spLocks noChangeArrowheads="1"/>
          </p:cNvSpPr>
          <p:nvPr/>
        </p:nvSpPr>
        <p:spPr bwMode="auto">
          <a:xfrm>
            <a:off x="3529013" y="2563813"/>
            <a:ext cx="611187" cy="484748"/>
          </a:xfrm>
          <a:prstGeom prst="rect">
            <a:avLst/>
          </a:prstGeom>
          <a:noFill/>
          <a:ln w="19050" algn="ctr">
            <a:noFill/>
            <a:miter lim="800000"/>
            <a:headEnd/>
            <a:tailEnd/>
          </a:ln>
        </p:spPr>
        <p:txBody>
          <a:bodyPr>
            <a:spAutoFit/>
          </a:bodyPr>
          <a:lstStyle/>
          <a:p>
            <a:pPr algn="ctr">
              <a:lnSpc>
                <a:spcPct val="150000"/>
              </a:lnSpc>
              <a:spcBef>
                <a:spcPct val="50000"/>
              </a:spcBef>
            </a:pPr>
            <a:r>
              <a:rPr lang="it-IT" dirty="0">
                <a:solidFill>
                  <a:srgbClr val="000000"/>
                </a:solidFill>
                <a:latin typeface="Comic Sans MS" pitchFamily="66" charset="0"/>
              </a:rPr>
              <a:t>d</a:t>
            </a:r>
            <a:r>
              <a:rPr lang="el-GR" dirty="0">
                <a:solidFill>
                  <a:srgbClr val="000000"/>
                </a:solidFill>
                <a:latin typeface="Comic Sans MS" pitchFamily="66" charset="0"/>
              </a:rPr>
              <a:t>σ</a:t>
            </a:r>
            <a:r>
              <a:rPr lang="it-IT" baseline="30000" dirty="0" err="1">
                <a:solidFill>
                  <a:srgbClr val="000000"/>
                </a:solidFill>
                <a:latin typeface="Comic Sans MS" pitchFamily="66" charset="0"/>
              </a:rPr>
              <a:t>N</a:t>
            </a:r>
            <a:endParaRPr lang="el-GR" dirty="0">
              <a:solidFill>
                <a:srgbClr val="000000"/>
              </a:solidFill>
              <a:latin typeface="Comic Sans MS" pitchFamily="66" charset="0"/>
            </a:endParaRPr>
          </a:p>
        </p:txBody>
      </p:sp>
      <p:grpSp>
        <p:nvGrpSpPr>
          <p:cNvPr id="133125" name="Group 14"/>
          <p:cNvGrpSpPr>
            <a:grpSpLocks/>
          </p:cNvGrpSpPr>
          <p:nvPr/>
        </p:nvGrpSpPr>
        <p:grpSpPr bwMode="auto">
          <a:xfrm>
            <a:off x="1692275" y="2781297"/>
            <a:ext cx="3303588" cy="635682"/>
            <a:chOff x="2248" y="3009"/>
            <a:chExt cx="2219" cy="444"/>
          </a:xfrm>
        </p:grpSpPr>
        <p:grpSp>
          <p:nvGrpSpPr>
            <p:cNvPr id="133151" name="Group 15"/>
            <p:cNvGrpSpPr>
              <a:grpSpLocks/>
            </p:cNvGrpSpPr>
            <p:nvPr/>
          </p:nvGrpSpPr>
          <p:grpSpPr bwMode="auto">
            <a:xfrm>
              <a:off x="2248" y="3009"/>
              <a:ext cx="1406" cy="369"/>
              <a:chOff x="1565" y="3249"/>
              <a:chExt cx="1406" cy="369"/>
            </a:xfrm>
          </p:grpSpPr>
          <p:sp>
            <p:nvSpPr>
              <p:cNvPr id="133155" name="Text Box 16"/>
              <p:cNvSpPr txBox="1">
                <a:spLocks noChangeArrowheads="1"/>
              </p:cNvSpPr>
              <p:nvPr/>
            </p:nvSpPr>
            <p:spPr bwMode="auto">
              <a:xfrm>
                <a:off x="1565" y="3249"/>
                <a:ext cx="1406" cy="369"/>
              </a:xfrm>
              <a:prstGeom prst="rect">
                <a:avLst/>
              </a:prstGeom>
              <a:noFill/>
              <a:ln w="19050" algn="ctr">
                <a:noFill/>
                <a:miter lim="800000"/>
                <a:headEnd/>
                <a:tailEnd/>
              </a:ln>
            </p:spPr>
            <p:txBody>
              <a:bodyPr>
                <a:spAutoFit/>
              </a:bodyPr>
              <a:lstStyle/>
              <a:p>
                <a:pPr algn="ctr">
                  <a:lnSpc>
                    <a:spcPct val="150000"/>
                  </a:lnSpc>
                  <a:spcBef>
                    <a:spcPct val="50000"/>
                  </a:spcBef>
                </a:pPr>
                <a:r>
                  <a:rPr lang="it-IT" sz="2000" dirty="0">
                    <a:solidFill>
                      <a:srgbClr val="000000"/>
                    </a:solidFill>
                    <a:latin typeface="Comic Sans MS" pitchFamily="66" charset="0"/>
                  </a:rPr>
                  <a:t> </a:t>
                </a:r>
                <a:r>
                  <a:rPr lang="it-IT" dirty="0">
                    <a:solidFill>
                      <a:srgbClr val="000000"/>
                    </a:solidFill>
                    <a:latin typeface="Comic Sans MS" pitchFamily="66" charset="0"/>
                  </a:rPr>
                  <a:t>KF </a:t>
                </a:r>
                <a:r>
                  <a:rPr lang="en-US" dirty="0">
                    <a:solidFill>
                      <a:srgbClr val="000000"/>
                    </a:solidFill>
                    <a:latin typeface="Comic Sans MS" pitchFamily="66" charset="0"/>
                  </a:rPr>
                  <a:t>· </a:t>
                </a:r>
                <a:r>
                  <a:rPr lang="it-IT" dirty="0">
                    <a:solidFill>
                      <a:srgbClr val="000000"/>
                    </a:solidFill>
                    <a:latin typeface="Comic Sans MS" pitchFamily="66" charset="0"/>
                  </a:rPr>
                  <a:t>|</a:t>
                </a:r>
                <a:r>
                  <a:rPr lang="el-GR" dirty="0">
                    <a:solidFill>
                      <a:srgbClr val="000000"/>
                    </a:solidFill>
                    <a:latin typeface="Comic Sans MS" pitchFamily="66" charset="0"/>
                  </a:rPr>
                  <a:t>Φ</a:t>
                </a:r>
                <a:r>
                  <a:rPr lang="it-IT" dirty="0">
                    <a:solidFill>
                      <a:srgbClr val="000000"/>
                    </a:solidFill>
                    <a:latin typeface="Comic Sans MS" pitchFamily="66" charset="0"/>
                  </a:rPr>
                  <a:t>(P</a:t>
                </a:r>
                <a:r>
                  <a:rPr lang="it-IT" baseline="-25000" dirty="0">
                    <a:solidFill>
                      <a:srgbClr val="000000"/>
                    </a:solidFill>
                    <a:latin typeface="Comic Sans MS" pitchFamily="66" charset="0"/>
                  </a:rPr>
                  <a:t>s</a:t>
                </a:r>
                <a:r>
                  <a:rPr lang="it-IT" dirty="0">
                    <a:solidFill>
                      <a:srgbClr val="000000"/>
                    </a:solidFill>
                    <a:latin typeface="Comic Sans MS" pitchFamily="66" charset="0"/>
                  </a:rPr>
                  <a:t>)|</a:t>
                </a:r>
                <a:r>
                  <a:rPr lang="it-IT" baseline="30000" dirty="0">
                    <a:solidFill>
                      <a:srgbClr val="000000"/>
                    </a:solidFill>
                    <a:latin typeface="Comic Sans MS" pitchFamily="66" charset="0"/>
                  </a:rPr>
                  <a:t>2</a:t>
                </a:r>
                <a:r>
                  <a:rPr lang="it-IT" sz="2000" baseline="30000" dirty="0">
                    <a:solidFill>
                      <a:srgbClr val="000000"/>
                    </a:solidFill>
                    <a:latin typeface="Comic Sans MS" pitchFamily="66" charset="0"/>
                  </a:rPr>
                  <a:t> </a:t>
                </a:r>
                <a:r>
                  <a:rPr lang="en-US" sz="2000" dirty="0">
                    <a:solidFill>
                      <a:srgbClr val="000000"/>
                    </a:solidFill>
                    <a:latin typeface="Comic Sans MS" pitchFamily="66" charset="0"/>
                  </a:rPr>
                  <a:t>·              </a:t>
                </a:r>
              </a:p>
            </p:txBody>
          </p:sp>
          <p:sp>
            <p:nvSpPr>
              <p:cNvPr id="133156" name="Line 17"/>
              <p:cNvSpPr>
                <a:spLocks noChangeShapeType="1"/>
              </p:cNvSpPr>
              <p:nvPr/>
            </p:nvSpPr>
            <p:spPr bwMode="auto">
              <a:xfrm>
                <a:off x="2343" y="3368"/>
                <a:ext cx="136" cy="0"/>
              </a:xfrm>
              <a:prstGeom prst="line">
                <a:avLst/>
              </a:prstGeom>
              <a:noFill/>
              <a:ln w="19050">
                <a:solidFill>
                  <a:schemeClr val="bg1"/>
                </a:solidFill>
                <a:round/>
                <a:headEnd/>
                <a:tailEnd type="triangle" w="med" len="med"/>
              </a:ln>
            </p:spPr>
            <p:txBody>
              <a:bodyPr>
                <a:spAutoFit/>
              </a:bodyPr>
              <a:lstStyle/>
              <a:p>
                <a:endParaRPr lang="it-IT">
                  <a:solidFill>
                    <a:srgbClr val="000000"/>
                  </a:solidFill>
                </a:endParaRPr>
              </a:p>
            </p:txBody>
          </p:sp>
        </p:grpSp>
        <p:sp>
          <p:nvSpPr>
            <p:cNvPr id="133152" name="Line 18"/>
            <p:cNvSpPr>
              <a:spLocks noChangeShapeType="1"/>
            </p:cNvSpPr>
            <p:nvPr/>
          </p:nvSpPr>
          <p:spPr bwMode="auto">
            <a:xfrm flipV="1">
              <a:off x="3509" y="3193"/>
              <a:ext cx="338" cy="7"/>
            </a:xfrm>
            <a:prstGeom prst="line">
              <a:avLst/>
            </a:prstGeom>
            <a:noFill/>
            <a:ln w="19050">
              <a:solidFill>
                <a:schemeClr val="bg1"/>
              </a:solidFill>
              <a:round/>
              <a:headEnd/>
              <a:tailEnd/>
            </a:ln>
          </p:spPr>
          <p:txBody>
            <a:bodyPr>
              <a:spAutoFit/>
            </a:bodyPr>
            <a:lstStyle/>
            <a:p>
              <a:endParaRPr lang="it-IT">
                <a:solidFill>
                  <a:srgbClr val="000000"/>
                </a:solidFill>
              </a:endParaRPr>
            </a:p>
          </p:txBody>
        </p:sp>
        <p:sp>
          <p:nvSpPr>
            <p:cNvPr id="133153" name="Text Box 19"/>
            <p:cNvSpPr txBox="1">
              <a:spLocks noChangeArrowheads="1"/>
            </p:cNvSpPr>
            <p:nvPr/>
          </p:nvSpPr>
          <p:spPr bwMode="auto">
            <a:xfrm>
              <a:off x="3463" y="3114"/>
              <a:ext cx="453" cy="339"/>
            </a:xfrm>
            <a:prstGeom prst="rect">
              <a:avLst/>
            </a:prstGeom>
            <a:noFill/>
            <a:ln w="19050" algn="ctr">
              <a:noFill/>
              <a:miter lim="800000"/>
              <a:headEnd/>
              <a:tailEnd/>
            </a:ln>
          </p:spPr>
          <p:txBody>
            <a:bodyPr>
              <a:spAutoFit/>
            </a:bodyPr>
            <a:lstStyle/>
            <a:p>
              <a:pPr algn="ctr">
                <a:lnSpc>
                  <a:spcPct val="150000"/>
                </a:lnSpc>
                <a:spcBef>
                  <a:spcPct val="50000"/>
                </a:spcBef>
              </a:pPr>
              <a:r>
                <a:rPr lang="it-IT">
                  <a:solidFill>
                    <a:srgbClr val="000000"/>
                  </a:solidFill>
                  <a:latin typeface="Comic Sans MS" pitchFamily="66" charset="0"/>
                </a:rPr>
                <a:t>d</a:t>
              </a:r>
              <a:r>
                <a:rPr lang="el-GR">
                  <a:solidFill>
                    <a:srgbClr val="000000"/>
                  </a:solidFill>
                  <a:latin typeface="Comic Sans MS" pitchFamily="66" charset="0"/>
                </a:rPr>
                <a:t>Ω</a:t>
              </a:r>
            </a:p>
          </p:txBody>
        </p:sp>
        <p:sp>
          <p:nvSpPr>
            <p:cNvPr id="133154" name="Text Box 20"/>
            <p:cNvSpPr txBox="1">
              <a:spLocks noChangeArrowheads="1"/>
            </p:cNvSpPr>
            <p:nvPr/>
          </p:nvSpPr>
          <p:spPr bwMode="auto">
            <a:xfrm>
              <a:off x="4059" y="3022"/>
              <a:ext cx="408" cy="369"/>
            </a:xfrm>
            <a:prstGeom prst="rect">
              <a:avLst/>
            </a:prstGeom>
            <a:noFill/>
            <a:ln w="19050" algn="ctr">
              <a:noFill/>
              <a:miter lim="800000"/>
              <a:headEnd/>
              <a:tailEnd/>
            </a:ln>
          </p:spPr>
          <p:txBody>
            <a:bodyPr>
              <a:spAutoFit/>
            </a:bodyPr>
            <a:lstStyle/>
            <a:p>
              <a:pPr algn="ctr">
                <a:lnSpc>
                  <a:spcPct val="150000"/>
                </a:lnSpc>
                <a:spcBef>
                  <a:spcPct val="50000"/>
                </a:spcBef>
              </a:pPr>
              <a:endParaRPr lang="en-GB" sz="2000">
                <a:solidFill>
                  <a:srgbClr val="000000"/>
                </a:solidFill>
                <a:latin typeface="Comic Sans MS" pitchFamily="66" charset="0"/>
              </a:endParaRPr>
            </a:p>
          </p:txBody>
        </p:sp>
      </p:grpSp>
      <p:grpSp>
        <p:nvGrpSpPr>
          <p:cNvPr id="52" name="Gruppo 51"/>
          <p:cNvGrpSpPr>
            <a:grpSpLocks/>
          </p:cNvGrpSpPr>
          <p:nvPr/>
        </p:nvGrpSpPr>
        <p:grpSpPr bwMode="auto">
          <a:xfrm>
            <a:off x="250825" y="2349500"/>
            <a:ext cx="5113338" cy="1295400"/>
            <a:chOff x="251520" y="2348880"/>
            <a:chExt cx="5112568" cy="1296144"/>
          </a:xfrm>
        </p:grpSpPr>
        <p:sp>
          <p:nvSpPr>
            <p:cNvPr id="43" name="Ovale 42"/>
            <p:cNvSpPr/>
            <p:nvPr/>
          </p:nvSpPr>
          <p:spPr>
            <a:xfrm>
              <a:off x="251520" y="2709450"/>
              <a:ext cx="1728528" cy="935574"/>
            </a:xfrm>
            <a:prstGeom prst="ellipse">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45" name="Connettore 2 44"/>
            <p:cNvCxnSpPr/>
            <p:nvPr/>
          </p:nvCxnSpPr>
          <p:spPr>
            <a:xfrm flipV="1">
              <a:off x="1835606" y="2348880"/>
              <a:ext cx="3528482" cy="576594"/>
            </a:xfrm>
            <a:prstGeom prst="straightConnector1">
              <a:avLst/>
            </a:prstGeom>
            <a:ln w="38100">
              <a:solidFill>
                <a:srgbClr val="FFFF00"/>
              </a:solidFill>
              <a:tailEnd type="arrow"/>
            </a:ln>
          </p:spPr>
          <p:style>
            <a:lnRef idx="1">
              <a:schemeClr val="accent1"/>
            </a:lnRef>
            <a:fillRef idx="0">
              <a:schemeClr val="accent1"/>
            </a:fillRef>
            <a:effectRef idx="0">
              <a:schemeClr val="accent1"/>
            </a:effectRef>
            <a:fontRef idx="minor">
              <a:schemeClr val="tx1"/>
            </a:fontRef>
          </p:style>
        </p:cxnSp>
      </p:grpSp>
      <p:grpSp>
        <p:nvGrpSpPr>
          <p:cNvPr id="53" name="Gruppo 52"/>
          <p:cNvGrpSpPr>
            <a:grpSpLocks/>
          </p:cNvGrpSpPr>
          <p:nvPr/>
        </p:nvGrpSpPr>
        <p:grpSpPr bwMode="auto">
          <a:xfrm>
            <a:off x="2051050" y="2852738"/>
            <a:ext cx="3241675" cy="936625"/>
            <a:chOff x="2051720" y="2852936"/>
            <a:chExt cx="3240360" cy="936104"/>
          </a:xfrm>
        </p:grpSpPr>
        <p:sp>
          <p:nvSpPr>
            <p:cNvPr id="46" name="Ovale 45"/>
            <p:cNvSpPr/>
            <p:nvPr/>
          </p:nvSpPr>
          <p:spPr>
            <a:xfrm>
              <a:off x="2051720" y="2852936"/>
              <a:ext cx="1512274" cy="504544"/>
            </a:xfrm>
            <a:prstGeom prst="ellipse">
              <a:avLst/>
            </a:pr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cxnSp>
          <p:nvCxnSpPr>
            <p:cNvPr id="48" name="Connettore 2 47"/>
            <p:cNvCxnSpPr/>
            <p:nvPr/>
          </p:nvCxnSpPr>
          <p:spPr>
            <a:xfrm>
              <a:off x="3203777" y="3357480"/>
              <a:ext cx="2088303" cy="43156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55" name="Gruppo 54"/>
          <p:cNvGrpSpPr>
            <a:grpSpLocks/>
          </p:cNvGrpSpPr>
          <p:nvPr/>
        </p:nvGrpSpPr>
        <p:grpSpPr bwMode="auto">
          <a:xfrm>
            <a:off x="395288" y="2636838"/>
            <a:ext cx="4968875" cy="3384550"/>
            <a:chOff x="395536" y="2636912"/>
            <a:chExt cx="4968552" cy="3384376"/>
          </a:xfrm>
        </p:grpSpPr>
        <p:sp>
          <p:nvSpPr>
            <p:cNvPr id="49" name="Ovale 48"/>
            <p:cNvSpPr/>
            <p:nvPr/>
          </p:nvSpPr>
          <p:spPr>
            <a:xfrm>
              <a:off x="395536" y="4221156"/>
              <a:ext cx="4176440" cy="1800132"/>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rgbClr val="000000"/>
                </a:solidFill>
              </a:endParaRPr>
            </a:p>
          </p:txBody>
        </p:sp>
        <p:grpSp>
          <p:nvGrpSpPr>
            <p:cNvPr id="133131" name="Group 29"/>
            <p:cNvGrpSpPr>
              <a:grpSpLocks/>
            </p:cNvGrpSpPr>
            <p:nvPr/>
          </p:nvGrpSpPr>
          <p:grpSpPr bwMode="auto">
            <a:xfrm>
              <a:off x="538163" y="4149080"/>
              <a:ext cx="3498850" cy="1419225"/>
              <a:chOff x="3424" y="845"/>
              <a:chExt cx="2204" cy="894"/>
            </a:xfrm>
          </p:grpSpPr>
          <p:grpSp>
            <p:nvGrpSpPr>
              <p:cNvPr id="133134" name="Group 30"/>
              <p:cNvGrpSpPr>
                <a:grpSpLocks/>
              </p:cNvGrpSpPr>
              <p:nvPr/>
            </p:nvGrpSpPr>
            <p:grpSpPr bwMode="auto">
              <a:xfrm>
                <a:off x="3424" y="845"/>
                <a:ext cx="2204" cy="894"/>
                <a:chOff x="876" y="2568"/>
                <a:chExt cx="2204" cy="894"/>
              </a:xfrm>
            </p:grpSpPr>
            <p:grpSp>
              <p:nvGrpSpPr>
                <p:cNvPr id="133136" name="Group 31"/>
                <p:cNvGrpSpPr>
                  <a:grpSpLocks/>
                </p:cNvGrpSpPr>
                <p:nvPr/>
              </p:nvGrpSpPr>
              <p:grpSpPr bwMode="auto">
                <a:xfrm>
                  <a:off x="1493" y="2568"/>
                  <a:ext cx="1587" cy="894"/>
                  <a:chOff x="1020" y="2432"/>
                  <a:chExt cx="1587" cy="940"/>
                </a:xfrm>
              </p:grpSpPr>
              <p:sp>
                <p:nvSpPr>
                  <p:cNvPr id="133142" name="Rectangle 32"/>
                  <p:cNvSpPr>
                    <a:spLocks noChangeArrowheads="1"/>
                  </p:cNvSpPr>
                  <p:nvPr/>
                </p:nvSpPr>
                <p:spPr bwMode="auto">
                  <a:xfrm>
                    <a:off x="1377" y="3022"/>
                    <a:ext cx="1036" cy="350"/>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a:solidFill>
                          <a:srgbClr val="000000"/>
                        </a:solidFill>
                        <a:latin typeface="Comic Sans MS" pitchFamily="66" charset="0"/>
                      </a:rPr>
                      <a:t>KF </a:t>
                    </a:r>
                    <a:r>
                      <a:rPr lang="en-US" sz="2000">
                        <a:solidFill>
                          <a:srgbClr val="000000"/>
                        </a:solidFill>
                        <a:latin typeface="Comic Sans MS" pitchFamily="66" charset="0"/>
                      </a:rPr>
                      <a:t>· </a:t>
                    </a:r>
                    <a:r>
                      <a:rPr lang="it-IT" sz="2000">
                        <a:solidFill>
                          <a:srgbClr val="000000"/>
                        </a:solidFill>
                        <a:latin typeface="Comic Sans MS" pitchFamily="66" charset="0"/>
                      </a:rPr>
                      <a:t>|</a:t>
                    </a:r>
                    <a:r>
                      <a:rPr lang="el-GR" sz="2000">
                        <a:solidFill>
                          <a:srgbClr val="000000"/>
                        </a:solidFill>
                        <a:latin typeface="Comic Sans MS" pitchFamily="66" charset="0"/>
                      </a:rPr>
                      <a:t>Φ</a:t>
                    </a:r>
                    <a:r>
                      <a:rPr lang="it-IT" sz="2000">
                        <a:solidFill>
                          <a:srgbClr val="000000"/>
                        </a:solidFill>
                        <a:latin typeface="Comic Sans MS" pitchFamily="66" charset="0"/>
                      </a:rPr>
                      <a:t>(Ps)|</a:t>
                    </a:r>
                    <a:r>
                      <a:rPr lang="it-IT" sz="2000" baseline="30000">
                        <a:solidFill>
                          <a:srgbClr val="000000"/>
                        </a:solidFill>
                        <a:latin typeface="Comic Sans MS" pitchFamily="66" charset="0"/>
                      </a:rPr>
                      <a:t>2</a:t>
                    </a:r>
                  </a:p>
                </p:txBody>
              </p:sp>
              <p:sp>
                <p:nvSpPr>
                  <p:cNvPr id="133143" name="Line 33"/>
                  <p:cNvSpPr>
                    <a:spLocks noChangeShapeType="1"/>
                  </p:cNvSpPr>
                  <p:nvPr/>
                </p:nvSpPr>
                <p:spPr bwMode="auto">
                  <a:xfrm>
                    <a:off x="1020" y="3022"/>
                    <a:ext cx="1587" cy="0"/>
                  </a:xfrm>
                  <a:prstGeom prst="line">
                    <a:avLst/>
                  </a:prstGeom>
                  <a:noFill/>
                  <a:ln w="19050">
                    <a:solidFill>
                      <a:schemeClr val="bg1"/>
                    </a:solidFill>
                    <a:round/>
                    <a:headEnd/>
                    <a:tailEnd/>
                  </a:ln>
                </p:spPr>
                <p:txBody>
                  <a:bodyPr>
                    <a:spAutoFit/>
                  </a:bodyPr>
                  <a:lstStyle/>
                  <a:p>
                    <a:endParaRPr lang="it-IT">
                      <a:solidFill>
                        <a:srgbClr val="000000"/>
                      </a:solidFill>
                    </a:endParaRPr>
                  </a:p>
                </p:txBody>
              </p:sp>
              <p:sp>
                <p:nvSpPr>
                  <p:cNvPr id="133144" name="Rectangle 34"/>
                  <p:cNvSpPr>
                    <a:spLocks noChangeArrowheads="1"/>
                  </p:cNvSpPr>
                  <p:nvPr/>
                </p:nvSpPr>
                <p:spPr bwMode="auto">
                  <a:xfrm>
                    <a:off x="1246" y="2659"/>
                    <a:ext cx="1249" cy="350"/>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a:solidFill>
                          <a:srgbClr val="000000"/>
                        </a:solidFill>
                        <a:latin typeface="Comic Sans MS" pitchFamily="66" charset="0"/>
                      </a:rPr>
                      <a:t>d</a:t>
                    </a:r>
                    <a:r>
                      <a:rPr lang="el-GR" sz="2000">
                        <a:solidFill>
                          <a:srgbClr val="000000"/>
                        </a:solidFill>
                        <a:latin typeface="Comic Sans MS" pitchFamily="66" charset="0"/>
                      </a:rPr>
                      <a:t>Ω</a:t>
                    </a:r>
                    <a:r>
                      <a:rPr lang="el-GR" sz="2000" baseline="-25000">
                        <a:solidFill>
                          <a:srgbClr val="000000"/>
                        </a:solidFill>
                        <a:latin typeface="Comic Sans MS" pitchFamily="66" charset="0"/>
                      </a:rPr>
                      <a:t>α</a:t>
                    </a:r>
                    <a:r>
                      <a:rPr lang="el-GR" sz="2000">
                        <a:solidFill>
                          <a:srgbClr val="000000"/>
                        </a:solidFill>
                        <a:latin typeface="Comic Sans MS" pitchFamily="66" charset="0"/>
                      </a:rPr>
                      <a:t> </a:t>
                    </a:r>
                    <a:r>
                      <a:rPr lang="it-IT" sz="2000">
                        <a:solidFill>
                          <a:srgbClr val="000000"/>
                        </a:solidFill>
                        <a:latin typeface="Comic Sans MS" pitchFamily="66" charset="0"/>
                      </a:rPr>
                      <a:t>d</a:t>
                    </a:r>
                    <a:r>
                      <a:rPr lang="el-GR" sz="2000">
                        <a:solidFill>
                          <a:srgbClr val="000000"/>
                        </a:solidFill>
                        <a:latin typeface="Comic Sans MS" pitchFamily="66" charset="0"/>
                      </a:rPr>
                      <a:t>Ω</a:t>
                    </a:r>
                    <a:r>
                      <a:rPr lang="it-IT" sz="2000" baseline="-25000">
                        <a:solidFill>
                          <a:srgbClr val="000000"/>
                        </a:solidFill>
                        <a:latin typeface="Comic Sans MS" pitchFamily="66" charset="0"/>
                      </a:rPr>
                      <a:t>7Be</a:t>
                    </a:r>
                    <a:r>
                      <a:rPr lang="it-IT" sz="2000">
                        <a:solidFill>
                          <a:srgbClr val="000000"/>
                        </a:solidFill>
                        <a:latin typeface="Comic Sans MS" pitchFamily="66" charset="0"/>
                      </a:rPr>
                      <a:t>dE</a:t>
                    </a:r>
                    <a:r>
                      <a:rPr lang="it-IT" sz="2000" baseline="-25000">
                        <a:solidFill>
                          <a:srgbClr val="000000"/>
                        </a:solidFill>
                        <a:latin typeface="Comic Sans MS" pitchFamily="66" charset="0"/>
                      </a:rPr>
                      <a:t>cm</a:t>
                    </a:r>
                    <a:endParaRPr lang="el-GR" sz="2000" baseline="-25000">
                      <a:solidFill>
                        <a:srgbClr val="000000"/>
                      </a:solidFill>
                      <a:latin typeface="Comic Sans MS" pitchFamily="66" charset="0"/>
                    </a:endParaRPr>
                  </a:p>
                </p:txBody>
              </p:sp>
              <p:sp>
                <p:nvSpPr>
                  <p:cNvPr id="133145" name="Line 35"/>
                  <p:cNvSpPr>
                    <a:spLocks noChangeShapeType="1"/>
                  </p:cNvSpPr>
                  <p:nvPr/>
                </p:nvSpPr>
                <p:spPr bwMode="auto">
                  <a:xfrm>
                    <a:off x="1247" y="2750"/>
                    <a:ext cx="1270" cy="0"/>
                  </a:xfrm>
                  <a:prstGeom prst="line">
                    <a:avLst/>
                  </a:prstGeom>
                  <a:noFill/>
                  <a:ln w="19050">
                    <a:solidFill>
                      <a:schemeClr val="bg1"/>
                    </a:solidFill>
                    <a:round/>
                    <a:headEnd/>
                    <a:tailEnd/>
                  </a:ln>
                </p:spPr>
                <p:txBody>
                  <a:bodyPr>
                    <a:spAutoFit/>
                  </a:bodyPr>
                  <a:lstStyle/>
                  <a:p>
                    <a:endParaRPr lang="it-IT">
                      <a:solidFill>
                        <a:srgbClr val="000000"/>
                      </a:solidFill>
                    </a:endParaRPr>
                  </a:p>
                </p:txBody>
              </p:sp>
              <p:sp>
                <p:nvSpPr>
                  <p:cNvPr id="133146" name="Rectangle 36"/>
                  <p:cNvSpPr>
                    <a:spLocks noChangeArrowheads="1"/>
                  </p:cNvSpPr>
                  <p:nvPr/>
                </p:nvSpPr>
                <p:spPr bwMode="auto">
                  <a:xfrm>
                    <a:off x="1697" y="2432"/>
                    <a:ext cx="367" cy="350"/>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a:solidFill>
                          <a:srgbClr val="000000"/>
                        </a:solidFill>
                        <a:latin typeface="Comic Sans MS" pitchFamily="66" charset="0"/>
                      </a:rPr>
                      <a:t>d</a:t>
                    </a:r>
                    <a:r>
                      <a:rPr lang="it-IT" sz="2000" baseline="30000">
                        <a:solidFill>
                          <a:srgbClr val="000000"/>
                        </a:solidFill>
                        <a:latin typeface="Comic Sans MS" pitchFamily="66" charset="0"/>
                      </a:rPr>
                      <a:t>3</a:t>
                    </a:r>
                    <a:r>
                      <a:rPr lang="el-GR" sz="2000">
                        <a:solidFill>
                          <a:srgbClr val="000000"/>
                        </a:solidFill>
                        <a:latin typeface="Comic Sans MS" pitchFamily="66" charset="0"/>
                      </a:rPr>
                      <a:t>σ</a:t>
                    </a:r>
                    <a:endParaRPr lang="it-IT" sz="2000">
                      <a:solidFill>
                        <a:srgbClr val="000000"/>
                      </a:solidFill>
                      <a:latin typeface="Comic Sans MS" pitchFamily="66" charset="0"/>
                    </a:endParaRPr>
                  </a:p>
                </p:txBody>
              </p:sp>
            </p:grpSp>
            <p:grpSp>
              <p:nvGrpSpPr>
                <p:cNvPr id="133137" name="Group 37"/>
                <p:cNvGrpSpPr>
                  <a:grpSpLocks/>
                </p:cNvGrpSpPr>
                <p:nvPr/>
              </p:nvGrpSpPr>
              <p:grpSpPr bwMode="auto">
                <a:xfrm>
                  <a:off x="876" y="2819"/>
                  <a:ext cx="425" cy="618"/>
                  <a:chOff x="748" y="2795"/>
                  <a:chExt cx="425" cy="618"/>
                </a:xfrm>
              </p:grpSpPr>
              <p:sp>
                <p:nvSpPr>
                  <p:cNvPr id="133139" name="Line 38"/>
                  <p:cNvSpPr>
                    <a:spLocks noChangeShapeType="1"/>
                  </p:cNvSpPr>
                  <p:nvPr/>
                </p:nvSpPr>
                <p:spPr bwMode="auto">
                  <a:xfrm>
                    <a:off x="748" y="3113"/>
                    <a:ext cx="408" cy="0"/>
                  </a:xfrm>
                  <a:prstGeom prst="line">
                    <a:avLst/>
                  </a:prstGeom>
                  <a:noFill/>
                  <a:ln w="19050">
                    <a:solidFill>
                      <a:schemeClr val="bg1"/>
                    </a:solidFill>
                    <a:round/>
                    <a:headEnd/>
                    <a:tailEnd/>
                  </a:ln>
                </p:spPr>
                <p:txBody>
                  <a:bodyPr>
                    <a:spAutoFit/>
                  </a:bodyPr>
                  <a:lstStyle/>
                  <a:p>
                    <a:endParaRPr lang="it-IT">
                      <a:solidFill>
                        <a:srgbClr val="000000"/>
                      </a:solidFill>
                    </a:endParaRPr>
                  </a:p>
                </p:txBody>
              </p:sp>
              <p:sp>
                <p:nvSpPr>
                  <p:cNvPr id="133140" name="Rectangle 39"/>
                  <p:cNvSpPr>
                    <a:spLocks noChangeArrowheads="1"/>
                  </p:cNvSpPr>
                  <p:nvPr/>
                </p:nvSpPr>
                <p:spPr bwMode="auto">
                  <a:xfrm>
                    <a:off x="791" y="2795"/>
                    <a:ext cx="382" cy="333"/>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a:solidFill>
                          <a:srgbClr val="000000"/>
                        </a:solidFill>
                        <a:latin typeface="Comic Sans MS" pitchFamily="66" charset="0"/>
                      </a:rPr>
                      <a:t>d</a:t>
                    </a:r>
                    <a:r>
                      <a:rPr lang="el-GR" sz="2000">
                        <a:solidFill>
                          <a:srgbClr val="000000"/>
                        </a:solidFill>
                        <a:latin typeface="Comic Sans MS" pitchFamily="66" charset="0"/>
                      </a:rPr>
                      <a:t>σ</a:t>
                    </a:r>
                    <a:r>
                      <a:rPr lang="it-IT" sz="2000" baseline="30000">
                        <a:solidFill>
                          <a:srgbClr val="000000"/>
                        </a:solidFill>
                        <a:latin typeface="Comic Sans MS" pitchFamily="66" charset="0"/>
                      </a:rPr>
                      <a:t>N</a:t>
                    </a:r>
                  </a:p>
                </p:txBody>
              </p:sp>
              <p:sp>
                <p:nvSpPr>
                  <p:cNvPr id="133141" name="Rectangle 40"/>
                  <p:cNvSpPr>
                    <a:spLocks noChangeArrowheads="1"/>
                  </p:cNvSpPr>
                  <p:nvPr/>
                </p:nvSpPr>
                <p:spPr bwMode="auto">
                  <a:xfrm>
                    <a:off x="793" y="3067"/>
                    <a:ext cx="364" cy="346"/>
                  </a:xfrm>
                  <a:prstGeom prst="rect">
                    <a:avLst/>
                  </a:prstGeom>
                  <a:noFill/>
                  <a:ln w="19050" algn="ctr">
                    <a:noFill/>
                    <a:miter lim="800000"/>
                    <a:headEnd/>
                    <a:tailEnd/>
                  </a:ln>
                </p:spPr>
                <p:txBody>
                  <a:bodyPr wrap="none">
                    <a:spAutoFit/>
                  </a:bodyPr>
                  <a:lstStyle/>
                  <a:p>
                    <a:pPr algn="ctr">
                      <a:lnSpc>
                        <a:spcPct val="150000"/>
                      </a:lnSpc>
                      <a:spcBef>
                        <a:spcPct val="50000"/>
                      </a:spcBef>
                    </a:pPr>
                    <a:r>
                      <a:rPr lang="it-IT" sz="2000">
                        <a:solidFill>
                          <a:srgbClr val="000000"/>
                        </a:solidFill>
                        <a:latin typeface="Comic Sans MS" pitchFamily="66" charset="0"/>
                      </a:rPr>
                      <a:t>d</a:t>
                    </a:r>
                    <a:r>
                      <a:rPr lang="el-GR" sz="2000">
                        <a:solidFill>
                          <a:srgbClr val="000000"/>
                        </a:solidFill>
                        <a:latin typeface="Comic Sans MS" pitchFamily="66" charset="0"/>
                      </a:rPr>
                      <a:t>Ω</a:t>
                    </a:r>
                    <a:endParaRPr lang="it-IT" sz="2000">
                      <a:solidFill>
                        <a:srgbClr val="000000"/>
                      </a:solidFill>
                      <a:latin typeface="Comic Sans MS" pitchFamily="66" charset="0"/>
                    </a:endParaRPr>
                  </a:p>
                </p:txBody>
              </p:sp>
            </p:grpSp>
            <p:sp>
              <p:nvSpPr>
                <p:cNvPr id="133138" name="Text Box 41"/>
                <p:cNvSpPr txBox="1">
                  <a:spLocks noChangeArrowheads="1"/>
                </p:cNvSpPr>
                <p:nvPr/>
              </p:nvSpPr>
              <p:spPr bwMode="auto">
                <a:xfrm>
                  <a:off x="1247" y="2931"/>
                  <a:ext cx="318" cy="346"/>
                </a:xfrm>
                <a:prstGeom prst="rect">
                  <a:avLst/>
                </a:prstGeom>
                <a:noFill/>
                <a:ln w="19050" algn="ctr">
                  <a:noFill/>
                  <a:miter lim="800000"/>
                  <a:headEnd/>
                  <a:tailEnd/>
                </a:ln>
              </p:spPr>
              <p:txBody>
                <a:bodyPr>
                  <a:spAutoFit/>
                </a:bodyPr>
                <a:lstStyle/>
                <a:p>
                  <a:pPr algn="ctr">
                    <a:lnSpc>
                      <a:spcPct val="150000"/>
                    </a:lnSpc>
                    <a:spcBef>
                      <a:spcPct val="50000"/>
                    </a:spcBef>
                  </a:pPr>
                  <a:r>
                    <a:rPr lang="it-IT" sz="2000">
                      <a:solidFill>
                        <a:srgbClr val="000000"/>
                      </a:solidFill>
                      <a:latin typeface="Lucida Sans Unicode" pitchFamily="34" charset="0"/>
                    </a:rPr>
                    <a:t>∝</a:t>
                  </a:r>
                </a:p>
              </p:txBody>
            </p:sp>
          </p:grpSp>
          <p:sp>
            <p:nvSpPr>
              <p:cNvPr id="133135" name="Line 43"/>
              <p:cNvSpPr>
                <a:spLocks noChangeShapeType="1"/>
              </p:cNvSpPr>
              <p:nvPr/>
            </p:nvSpPr>
            <p:spPr bwMode="auto">
              <a:xfrm>
                <a:off x="5012" y="1525"/>
                <a:ext cx="227" cy="0"/>
              </a:xfrm>
              <a:prstGeom prst="line">
                <a:avLst/>
              </a:prstGeom>
              <a:noFill/>
              <a:ln w="19050">
                <a:solidFill>
                  <a:schemeClr val="bg1"/>
                </a:solidFill>
                <a:round/>
                <a:headEnd/>
                <a:tailEnd type="triangle" w="med" len="med"/>
              </a:ln>
            </p:spPr>
            <p:txBody>
              <a:bodyPr>
                <a:spAutoFit/>
              </a:bodyPr>
              <a:lstStyle/>
              <a:p>
                <a:endParaRPr lang="it-IT">
                  <a:solidFill>
                    <a:srgbClr val="000000"/>
                  </a:solidFill>
                </a:endParaRPr>
              </a:p>
            </p:txBody>
          </p:sp>
        </p:grpSp>
        <p:cxnSp>
          <p:nvCxnSpPr>
            <p:cNvPr id="51" name="Connettore 2 50"/>
            <p:cNvCxnSpPr/>
            <p:nvPr/>
          </p:nvCxnSpPr>
          <p:spPr>
            <a:xfrm>
              <a:off x="4356091" y="5084711"/>
              <a:ext cx="1007997" cy="7302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4" name="Ovale 53"/>
            <p:cNvSpPr/>
            <p:nvPr/>
          </p:nvSpPr>
          <p:spPr>
            <a:xfrm>
              <a:off x="3563980" y="2636912"/>
              <a:ext cx="720678" cy="720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solidFill>
                  <a:srgbClr val="000000"/>
                </a:solidFill>
              </a:endParaRPr>
            </a:p>
          </p:txBody>
        </p:sp>
      </p:grpSp>
      <p:pic>
        <p:nvPicPr>
          <p:cNvPr id="133129" name="Immagine 49"/>
          <p:cNvPicPr>
            <a:picLocks noChangeAspect="1"/>
          </p:cNvPicPr>
          <p:nvPr/>
        </p:nvPicPr>
        <p:blipFill>
          <a:blip r:embed="rId2"/>
          <a:srcRect l="22726" t="24829" r="29330" b="21558"/>
          <a:stretch>
            <a:fillRect/>
          </a:stretch>
        </p:blipFill>
        <p:spPr bwMode="auto">
          <a:xfrm>
            <a:off x="5724525" y="1341438"/>
            <a:ext cx="3195638" cy="5254625"/>
          </a:xfrm>
          <a:prstGeom prst="rect">
            <a:avLst/>
          </a:prstGeom>
          <a:noFill/>
          <a:ln w="9525">
            <a:noFill/>
            <a:miter lim="800000"/>
            <a:headEnd/>
            <a:tailEnd/>
          </a:ln>
        </p:spPr>
      </p:pic>
    </p:spTree>
    <p:extLst>
      <p:ext uri="{BB962C8B-B14F-4D97-AF65-F5344CB8AC3E}">
        <p14:creationId xmlns:p14="http://schemas.microsoft.com/office/powerpoint/2010/main" val="34480332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slide(fromBottom)">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slide(fromBottom)">
                                      <p:cBhvr>
                                        <p:cTn id="12" dur="500"/>
                                        <p:tgtEl>
                                          <p:spTgt spid="53"/>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slide(fromBottom)">
                                      <p:cBhvr>
                                        <p:cTn id="1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195736" y="188640"/>
            <a:ext cx="4775136" cy="734214"/>
          </a:xfrm>
          <a:prstGeom prst="rect">
            <a:avLst/>
          </a:prstGeom>
        </p:spPr>
        <p:txBody>
          <a:bodyPr>
            <a:spAutoFit/>
          </a:bodyPr>
          <a:lstStyle/>
          <a:p>
            <a:pPr fontAlgn="auto">
              <a:spcBef>
                <a:spcPts val="0"/>
              </a:spcBef>
              <a:spcAft>
                <a:spcPts val="0"/>
              </a:spcAft>
              <a:defRPr/>
            </a:pPr>
            <a:r>
              <a:rPr lang="it-IT" sz="4000" b="1" kern="10" dirty="0">
                <a:ln w="9525">
                  <a:solidFill>
                    <a:srgbClr val="000000"/>
                  </a:solidFill>
                  <a:round/>
                  <a:headEnd/>
                  <a:tailEnd/>
                </a:ln>
                <a:solidFill>
                  <a:srgbClr val="FFC000"/>
                </a:solidFill>
                <a:effectLst>
                  <a:outerShdw blurRad="38100" dist="38100" dir="2700000" algn="tl">
                    <a:srgbClr val="000000">
                      <a:alpha val="43137"/>
                    </a:srgbClr>
                  </a:outerShdw>
                </a:effectLst>
                <a:latin typeface="Comic Sans MS" pitchFamily="66" charset="0"/>
                <a:ea typeface="Arial Black"/>
                <a:cs typeface="Arial Black"/>
              </a:rPr>
              <a:t>Electron screening </a:t>
            </a:r>
            <a:endParaRPr lang="it-IT" sz="4000" dirty="0">
              <a:solidFill>
                <a:srgbClr val="FFC000"/>
              </a:solidFill>
              <a:effectLst>
                <a:outerShdw blurRad="38100" dist="38100" dir="2700000" algn="tl">
                  <a:srgbClr val="000000">
                    <a:alpha val="43137"/>
                  </a:srgbClr>
                </a:outerShdw>
              </a:effectLst>
              <a:latin typeface="Comic Sans MS" pitchFamily="66" charset="0"/>
              <a:cs typeface="+mn-cs"/>
            </a:endParaRPr>
          </a:p>
        </p:txBody>
      </p:sp>
      <p:pic>
        <p:nvPicPr>
          <p:cNvPr id="22534" name="Picture 19"/>
          <p:cNvPicPr>
            <a:picLocks noChangeAspect="1" noChangeArrowheads="1"/>
          </p:cNvPicPr>
          <p:nvPr/>
        </p:nvPicPr>
        <p:blipFill>
          <a:blip r:embed="rId3"/>
          <a:srcRect/>
          <a:stretch>
            <a:fillRect/>
          </a:stretch>
        </p:blipFill>
        <p:spPr bwMode="auto">
          <a:xfrm>
            <a:off x="4894263" y="1557338"/>
            <a:ext cx="3206750" cy="2327275"/>
          </a:xfrm>
          <a:prstGeom prst="rect">
            <a:avLst/>
          </a:prstGeom>
          <a:noFill/>
          <a:ln w="9525">
            <a:noFill/>
            <a:miter lim="800000"/>
            <a:headEnd/>
            <a:tailEnd/>
          </a:ln>
        </p:spPr>
      </p:pic>
      <p:grpSp>
        <p:nvGrpSpPr>
          <p:cNvPr id="22535" name="Gruppo 30"/>
          <p:cNvGrpSpPr>
            <a:grpSpLocks/>
          </p:cNvGrpSpPr>
          <p:nvPr/>
        </p:nvGrpSpPr>
        <p:grpSpPr bwMode="auto">
          <a:xfrm>
            <a:off x="6156325" y="4005263"/>
            <a:ext cx="2303463" cy="431800"/>
            <a:chOff x="467544" y="4437112"/>
            <a:chExt cx="2304256" cy="432048"/>
          </a:xfrm>
        </p:grpSpPr>
        <p:sp>
          <p:nvSpPr>
            <p:cNvPr id="12" name="Rettangolo 11"/>
            <p:cNvSpPr/>
            <p:nvPr/>
          </p:nvSpPr>
          <p:spPr>
            <a:xfrm>
              <a:off x="467544" y="4437112"/>
              <a:ext cx="2304256"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aphicFrame>
          <p:nvGraphicFramePr>
            <p:cNvPr id="22532" name="Object 5"/>
            <p:cNvGraphicFramePr>
              <a:graphicFrameLocks noChangeAspect="1"/>
            </p:cNvGraphicFramePr>
            <p:nvPr/>
          </p:nvGraphicFramePr>
          <p:xfrm>
            <a:off x="467544" y="4437112"/>
            <a:ext cx="2215762" cy="432048"/>
          </p:xfrm>
          <a:graphic>
            <a:graphicData uri="http://schemas.openxmlformats.org/presentationml/2006/ole">
              <mc:AlternateContent xmlns:mc="http://schemas.openxmlformats.org/markup-compatibility/2006">
                <mc:Choice xmlns:v="urn:schemas-microsoft-com:vml" Requires="v">
                  <p:oleObj spid="_x0000_s9353" name="Equation" r:id="rId4" imgW="1104900" imgH="215900" progId="Equation.3">
                    <p:embed/>
                  </p:oleObj>
                </mc:Choice>
                <mc:Fallback>
                  <p:oleObj name="Equation" r:id="rId4" imgW="1104900" imgH="215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4437112"/>
                          <a:ext cx="2215762" cy="43204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Rettangolo 12"/>
          <p:cNvSpPr/>
          <p:nvPr/>
        </p:nvSpPr>
        <p:spPr>
          <a:xfrm>
            <a:off x="179388" y="836613"/>
            <a:ext cx="8640762" cy="646112"/>
          </a:xfrm>
          <a:prstGeom prst="rect">
            <a:avLst/>
          </a:prstGeom>
        </p:spPr>
        <p:txBody>
          <a:bodyPr>
            <a:spAutoFit/>
          </a:bodyPr>
          <a:lstStyle/>
          <a:p>
            <a:pPr fontAlgn="auto">
              <a:spcBef>
                <a:spcPts val="0"/>
              </a:spcBef>
              <a:spcAft>
                <a:spcPts val="0"/>
              </a:spcAft>
              <a:defRPr/>
            </a:pPr>
            <a:r>
              <a:rPr lang="it-IT" b="1" dirty="0">
                <a:solidFill>
                  <a:srgbClr val="000000"/>
                </a:solidFill>
                <a:effectLst>
                  <a:outerShdw blurRad="38100" dist="38100" dir="2700000" algn="tl">
                    <a:srgbClr val="000000">
                      <a:alpha val="43137"/>
                    </a:srgbClr>
                  </a:outerShdw>
                </a:effectLst>
                <a:latin typeface="Comic Sans MS" pitchFamily="66" charset="0"/>
                <a:cs typeface="+mn-cs"/>
              </a:rPr>
              <a:t>At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astrophysical</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energies</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the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presence</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of</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electron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clouds</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must</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be</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taken</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into</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account in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laboratory</a:t>
            </a:r>
            <a:r>
              <a:rPr lang="it-IT" b="1" dirty="0">
                <a:solidFill>
                  <a:srgbClr val="000000"/>
                </a:solidFill>
                <a:effectLst>
                  <a:outerShdw blurRad="38100" dist="38100" dir="2700000" algn="tl">
                    <a:srgbClr val="000000">
                      <a:alpha val="43137"/>
                    </a:srgbClr>
                  </a:outerShdw>
                </a:effectLst>
                <a:latin typeface="Comic Sans MS" pitchFamily="66" charset="0"/>
                <a:cs typeface="+mn-cs"/>
              </a:rPr>
              <a:t> </a:t>
            </a:r>
            <a:r>
              <a:rPr lang="it-IT" b="1" dirty="0" err="1">
                <a:solidFill>
                  <a:srgbClr val="000000"/>
                </a:solidFill>
                <a:effectLst>
                  <a:outerShdw blurRad="38100" dist="38100" dir="2700000" algn="tl">
                    <a:srgbClr val="000000">
                      <a:alpha val="43137"/>
                    </a:srgbClr>
                  </a:outerShdw>
                </a:effectLst>
                <a:latin typeface="Comic Sans MS" pitchFamily="66" charset="0"/>
                <a:cs typeface="+mn-cs"/>
              </a:rPr>
              <a:t>experiments</a:t>
            </a:r>
            <a:endParaRPr lang="it-IT" b="1" dirty="0">
              <a:solidFill>
                <a:srgbClr val="000000"/>
              </a:solidFill>
              <a:effectLst>
                <a:outerShdw blurRad="38100" dist="38100" dir="2700000" algn="tl">
                  <a:srgbClr val="000000">
                    <a:alpha val="43137"/>
                  </a:srgbClr>
                </a:outerShdw>
              </a:effectLst>
              <a:cs typeface="+mn-cs"/>
            </a:endParaRPr>
          </a:p>
        </p:txBody>
      </p:sp>
      <p:grpSp>
        <p:nvGrpSpPr>
          <p:cNvPr id="22537" name="Group 2063"/>
          <p:cNvGrpSpPr>
            <a:grpSpLocks/>
          </p:cNvGrpSpPr>
          <p:nvPr/>
        </p:nvGrpSpPr>
        <p:grpSpPr bwMode="auto">
          <a:xfrm>
            <a:off x="446088" y="1484313"/>
            <a:ext cx="3333750" cy="2690812"/>
            <a:chOff x="3529" y="2373"/>
            <a:chExt cx="2261" cy="1611"/>
          </a:xfrm>
        </p:grpSpPr>
        <p:pic>
          <p:nvPicPr>
            <p:cNvPr id="22555" name="Picture 2065" descr="::1.jpg"/>
            <p:cNvPicPr>
              <a:picLocks noChangeAspect="1" noChangeArrowheads="1"/>
            </p:cNvPicPr>
            <p:nvPr/>
          </p:nvPicPr>
          <p:blipFill>
            <a:blip r:embed="rId6">
              <a:lum bright="-40000" contrast="60000"/>
            </a:blip>
            <a:srcRect/>
            <a:stretch>
              <a:fillRect/>
            </a:stretch>
          </p:blipFill>
          <p:spPr bwMode="auto">
            <a:xfrm>
              <a:off x="3529" y="2373"/>
              <a:ext cx="2261" cy="1611"/>
            </a:xfrm>
            <a:prstGeom prst="rect">
              <a:avLst/>
            </a:prstGeom>
            <a:noFill/>
            <a:ln w="9525">
              <a:noFill/>
              <a:miter lim="800000"/>
              <a:headEnd/>
              <a:tailEnd/>
            </a:ln>
          </p:spPr>
        </p:pic>
        <p:sp>
          <p:nvSpPr>
            <p:cNvPr id="22556" name="Rectangle 2069"/>
            <p:cNvSpPr>
              <a:spLocks noChangeArrowheads="1"/>
            </p:cNvSpPr>
            <p:nvPr/>
          </p:nvSpPr>
          <p:spPr bwMode="auto">
            <a:xfrm>
              <a:off x="4498" y="2483"/>
              <a:ext cx="1232" cy="240"/>
            </a:xfrm>
            <a:prstGeom prst="rect">
              <a:avLst/>
            </a:prstGeom>
            <a:noFill/>
            <a:ln w="9525">
              <a:noFill/>
              <a:miter lim="800000"/>
              <a:headEnd/>
              <a:tailEnd/>
            </a:ln>
          </p:spPr>
          <p:txBody>
            <a:bodyPr>
              <a:spAutoFit/>
            </a:bodyPr>
            <a:lstStyle/>
            <a:p>
              <a:pPr>
                <a:spcBef>
                  <a:spcPct val="20000"/>
                </a:spcBef>
              </a:pPr>
              <a:r>
                <a:rPr lang="en-GB" sz="2000" b="1" baseline="30000">
                  <a:solidFill>
                    <a:srgbClr val="000090"/>
                  </a:solidFill>
                  <a:latin typeface="Comic Sans MS" pitchFamily="66" charset="0"/>
                </a:rPr>
                <a:t>3</a:t>
              </a:r>
              <a:r>
                <a:rPr lang="en-GB" sz="2000" b="1">
                  <a:solidFill>
                    <a:srgbClr val="000090"/>
                  </a:solidFill>
                  <a:latin typeface="Comic Sans MS" pitchFamily="66" charset="0"/>
                </a:rPr>
                <a:t>He(d,</a:t>
              </a:r>
              <a:r>
                <a:rPr lang="en-GB" sz="2000" b="1">
                  <a:solidFill>
                    <a:srgbClr val="000090"/>
                  </a:solidFill>
                  <a:latin typeface="Comic Sans MS" pitchFamily="66" charset="0"/>
                  <a:sym typeface="Wingdings" pitchFamily="2" charset="2"/>
                </a:rPr>
                <a:t>p)</a:t>
              </a:r>
              <a:r>
                <a:rPr lang="en-GB" sz="2000" b="1" baseline="30000">
                  <a:solidFill>
                    <a:srgbClr val="000090"/>
                  </a:solidFill>
                  <a:latin typeface="Comic Sans MS" pitchFamily="66" charset="0"/>
                </a:rPr>
                <a:t>4</a:t>
              </a:r>
              <a:r>
                <a:rPr lang="en-GB" sz="2000" b="1">
                  <a:solidFill>
                    <a:srgbClr val="000090"/>
                  </a:solidFill>
                  <a:latin typeface="Comic Sans MS" pitchFamily="66" charset="0"/>
                </a:rPr>
                <a:t>He</a:t>
              </a:r>
            </a:p>
          </p:txBody>
        </p:sp>
      </p:grpSp>
      <p:cxnSp>
        <p:nvCxnSpPr>
          <p:cNvPr id="20" name="Connettore 1 19"/>
          <p:cNvCxnSpPr/>
          <p:nvPr/>
        </p:nvCxnSpPr>
        <p:spPr>
          <a:xfrm flipV="1">
            <a:off x="1027113" y="2943225"/>
            <a:ext cx="2608262" cy="55721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nvGrpSpPr>
          <p:cNvPr id="42" name="Gruppo 41"/>
          <p:cNvGrpSpPr>
            <a:grpSpLocks/>
          </p:cNvGrpSpPr>
          <p:nvPr/>
        </p:nvGrpSpPr>
        <p:grpSpPr bwMode="auto">
          <a:xfrm>
            <a:off x="1187450" y="1700213"/>
            <a:ext cx="2613025" cy="1441450"/>
            <a:chOff x="5436096" y="1556792"/>
            <a:chExt cx="2613591" cy="1526939"/>
          </a:xfrm>
        </p:grpSpPr>
        <p:cxnSp>
          <p:nvCxnSpPr>
            <p:cNvPr id="29" name="Connettore 1 28"/>
            <p:cNvCxnSpPr/>
            <p:nvPr/>
          </p:nvCxnSpPr>
          <p:spPr>
            <a:xfrm flipH="1">
              <a:off x="6517418" y="2757491"/>
              <a:ext cx="1532269" cy="311105"/>
            </a:xfrm>
            <a:prstGeom prst="line">
              <a:avLst/>
            </a:prstGeom>
            <a:ln w="38100" cap="flat" cmpd="sng" algn="ctr">
              <a:solidFill>
                <a:srgbClr val="00B05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nvGrpSpPr>
            <p:cNvPr id="22552" name="Gruppo 40"/>
            <p:cNvGrpSpPr>
              <a:grpSpLocks/>
            </p:cNvGrpSpPr>
            <p:nvPr/>
          </p:nvGrpSpPr>
          <p:grpSpPr bwMode="auto">
            <a:xfrm>
              <a:off x="5436096" y="1556792"/>
              <a:ext cx="2215988" cy="1526939"/>
              <a:chOff x="5436096" y="1556792"/>
              <a:chExt cx="2215988" cy="1526939"/>
            </a:xfrm>
          </p:grpSpPr>
          <p:cxnSp>
            <p:nvCxnSpPr>
              <p:cNvPr id="21" name="Connettore 1 20"/>
              <p:cNvCxnSpPr>
                <a:endCxn id="32" idx="0"/>
              </p:cNvCxnSpPr>
              <p:nvPr/>
            </p:nvCxnSpPr>
            <p:spPr>
              <a:xfrm rot="16200000" flipH="1">
                <a:off x="5012546" y="1980342"/>
                <a:ext cx="1294871" cy="447772"/>
              </a:xfrm>
              <a:prstGeom prst="line">
                <a:avLst/>
              </a:prstGeom>
              <a:ln w="38100" cap="flat" cmpd="sng" algn="ctr">
                <a:solidFill>
                  <a:srgbClr val="00B05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2" name="Figura a mano libera 31"/>
              <p:cNvSpPr/>
              <p:nvPr/>
            </p:nvSpPr>
            <p:spPr>
              <a:xfrm>
                <a:off x="5883868" y="2839891"/>
                <a:ext cx="1768858" cy="243840"/>
              </a:xfrm>
              <a:custGeom>
                <a:avLst/>
                <a:gdLst>
                  <a:gd name="connsiteX0" fmla="*/ 0 w 1768642"/>
                  <a:gd name="connsiteY0" fmla="*/ 12032 h 244642"/>
                  <a:gd name="connsiteX1" fmla="*/ 601579 w 1768642"/>
                  <a:gd name="connsiteY1" fmla="*/ 240632 h 244642"/>
                  <a:gd name="connsiteX2" fmla="*/ 1600200 w 1768642"/>
                  <a:gd name="connsiteY2" fmla="*/ 36095 h 244642"/>
                  <a:gd name="connsiteX3" fmla="*/ 1612232 w 1768642"/>
                  <a:gd name="connsiteY3" fmla="*/ 24064 h 244642"/>
                  <a:gd name="connsiteX4" fmla="*/ 1720516 w 1768642"/>
                  <a:gd name="connsiteY4" fmla="*/ 1 h 2446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642" h="244642">
                    <a:moveTo>
                      <a:pt x="0" y="12032"/>
                    </a:moveTo>
                    <a:cubicBezTo>
                      <a:pt x="167439" y="124327"/>
                      <a:pt x="334879" y="236622"/>
                      <a:pt x="601579" y="240632"/>
                    </a:cubicBezTo>
                    <a:cubicBezTo>
                      <a:pt x="868279" y="244642"/>
                      <a:pt x="1431758" y="72190"/>
                      <a:pt x="1600200" y="36095"/>
                    </a:cubicBezTo>
                    <a:cubicBezTo>
                      <a:pt x="1768642" y="0"/>
                      <a:pt x="1592179" y="30080"/>
                      <a:pt x="1612232" y="24064"/>
                    </a:cubicBezTo>
                    <a:cubicBezTo>
                      <a:pt x="1632285" y="18048"/>
                      <a:pt x="1676400" y="9024"/>
                      <a:pt x="1720516" y="1"/>
                    </a:cubicBezTo>
                  </a:path>
                </a:pathLst>
              </a:custGeom>
              <a:ln w="38100">
                <a:solidFill>
                  <a:srgbClr val="00B050"/>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it-IT"/>
              </a:p>
            </p:txBody>
          </p:sp>
        </p:grpSp>
      </p:grpSp>
      <p:sp>
        <p:nvSpPr>
          <p:cNvPr id="10" name="Text Box 29"/>
          <p:cNvSpPr txBox="1">
            <a:spLocks noChangeArrowheads="1"/>
          </p:cNvSpPr>
          <p:nvPr/>
        </p:nvSpPr>
        <p:spPr bwMode="auto">
          <a:xfrm>
            <a:off x="107950" y="4170363"/>
            <a:ext cx="5688013" cy="338137"/>
          </a:xfrm>
          <a:prstGeom prst="rect">
            <a:avLst/>
          </a:prstGeom>
          <a:solidFill>
            <a:schemeClr val="bg1"/>
          </a:solidFill>
          <a:ln w="9525">
            <a:solidFill>
              <a:schemeClr val="accent2">
                <a:lumMod val="75000"/>
              </a:schemeClr>
            </a:solidFill>
            <a:miter lim="800000"/>
            <a:headEnd/>
            <a:tailEnd/>
          </a:ln>
          <a:effectLst/>
        </p:spPr>
        <p:txBody>
          <a:bodyPr>
            <a:spAutoFit/>
          </a:bodyPr>
          <a:lstStyle/>
          <a:p>
            <a:pPr algn="ctr" eaLnBrk="0" fontAlgn="auto" hangingPunct="0">
              <a:spcBef>
                <a:spcPts val="0"/>
              </a:spcBef>
              <a:spcAft>
                <a:spcPts val="0"/>
              </a:spcAft>
              <a:defRPr/>
            </a:pPr>
            <a:r>
              <a:rPr lang="en-GB" sz="1600" dirty="0">
                <a:solidFill>
                  <a:srgbClr val="000090"/>
                </a:solidFill>
                <a:latin typeface="Comic Sans MS" charset="0"/>
                <a:cs typeface="+mn-cs"/>
              </a:rPr>
              <a:t>Enhancement in the astrophysical S</a:t>
            </a:r>
            <a:r>
              <a:rPr lang="it-IT" sz="1600" baseline="-25000" dirty="0">
                <a:solidFill>
                  <a:srgbClr val="000090"/>
                </a:solidFill>
                <a:latin typeface="Comic Sans MS" charset="0"/>
                <a:cs typeface="+mn-cs"/>
              </a:rPr>
              <a:t>b</a:t>
            </a:r>
            <a:r>
              <a:rPr lang="en-GB" sz="1600" dirty="0">
                <a:solidFill>
                  <a:srgbClr val="000090"/>
                </a:solidFill>
                <a:latin typeface="Comic Sans MS" charset="0"/>
                <a:cs typeface="+mn-cs"/>
              </a:rPr>
              <a:t>(E)-factor</a:t>
            </a:r>
            <a:endParaRPr lang="it-IT" sz="1600" u="sng" baseline="-25000" dirty="0">
              <a:solidFill>
                <a:srgbClr val="FF0000"/>
              </a:solidFill>
              <a:latin typeface="Comic Sans MS" charset="0"/>
              <a:cs typeface="+mn-cs"/>
            </a:endParaRPr>
          </a:p>
        </p:txBody>
      </p:sp>
      <p:sp>
        <p:nvSpPr>
          <p:cNvPr id="37" name="Rettangolo 36"/>
          <p:cNvSpPr>
            <a:spLocks noChangeArrowheads="1"/>
          </p:cNvSpPr>
          <p:nvPr/>
        </p:nvSpPr>
        <p:spPr bwMode="auto">
          <a:xfrm>
            <a:off x="-180975" y="5300663"/>
            <a:ext cx="2808288" cy="893762"/>
          </a:xfrm>
          <a:prstGeom prst="rect">
            <a:avLst/>
          </a:prstGeom>
          <a:noFill/>
          <a:ln w="9525">
            <a:noFill/>
            <a:miter lim="800000"/>
            <a:headEnd/>
            <a:tailEnd/>
          </a:ln>
        </p:spPr>
        <p:txBody>
          <a:bodyPr>
            <a:spAutoFit/>
          </a:bodyPr>
          <a:lstStyle/>
          <a:p>
            <a:pPr algn="ctr"/>
            <a:r>
              <a:rPr lang="en-GB" b="1">
                <a:solidFill>
                  <a:srgbClr val="FF0000"/>
                </a:solidFill>
                <a:latin typeface="Comic Sans MS" pitchFamily="66" charset="0"/>
              </a:rPr>
              <a:t>   </a:t>
            </a:r>
            <a:r>
              <a:rPr lang="en-GB" sz="1600" b="1">
                <a:solidFill>
                  <a:srgbClr val="FF0000"/>
                </a:solidFill>
                <a:latin typeface="Comic Sans MS" pitchFamily="66" charset="0"/>
              </a:rPr>
              <a:t>Obtained by extrapolation</a:t>
            </a:r>
          </a:p>
          <a:p>
            <a:pPr algn="ctr"/>
            <a:endParaRPr lang="en-GB" b="1">
              <a:solidFill>
                <a:srgbClr val="FF0000"/>
              </a:solidFill>
              <a:latin typeface="Comic Sans MS" pitchFamily="66" charset="0"/>
            </a:endParaRPr>
          </a:p>
        </p:txBody>
      </p:sp>
      <p:sp>
        <p:nvSpPr>
          <p:cNvPr id="38" name="CasellaDiTesto 23"/>
          <p:cNvSpPr txBox="1">
            <a:spLocks noChangeArrowheads="1"/>
          </p:cNvSpPr>
          <p:nvPr/>
        </p:nvSpPr>
        <p:spPr bwMode="auto">
          <a:xfrm>
            <a:off x="34925" y="4602163"/>
            <a:ext cx="2376488" cy="339725"/>
          </a:xfrm>
          <a:prstGeom prst="rect">
            <a:avLst/>
          </a:prstGeom>
          <a:noFill/>
          <a:ln w="9525">
            <a:noFill/>
            <a:miter lim="800000"/>
            <a:headEnd/>
            <a:tailEnd/>
          </a:ln>
        </p:spPr>
        <p:txBody>
          <a:bodyPr>
            <a:spAutoFit/>
          </a:bodyPr>
          <a:lstStyle/>
          <a:p>
            <a:pPr algn="ctr"/>
            <a:r>
              <a:rPr lang="en-GB" sz="1600" b="1">
                <a:solidFill>
                  <a:srgbClr val="00B050"/>
                </a:solidFill>
                <a:latin typeface="Comic Sans MS" pitchFamily="66" charset="0"/>
              </a:rPr>
              <a:t>Directly measured </a:t>
            </a:r>
            <a:endParaRPr lang="it-IT" sz="1600">
              <a:solidFill>
                <a:srgbClr val="00B050"/>
              </a:solidFill>
              <a:latin typeface="Constantia" pitchFamily="18" charset="0"/>
            </a:endParaRPr>
          </a:p>
        </p:txBody>
      </p:sp>
      <p:sp>
        <p:nvSpPr>
          <p:cNvPr id="54" name="CasellaDiTesto 53"/>
          <p:cNvSpPr txBox="1"/>
          <p:nvPr/>
        </p:nvSpPr>
        <p:spPr>
          <a:xfrm>
            <a:off x="6372225" y="4581525"/>
            <a:ext cx="2592388" cy="646113"/>
          </a:xfrm>
          <a:prstGeom prst="rect">
            <a:avLst/>
          </a:prstGeom>
          <a:noFill/>
        </p:spPr>
        <p:txBody>
          <a:bodyPr>
            <a:spAutoFit/>
          </a:bodyPr>
          <a:lstStyle/>
          <a:p>
            <a:pPr fontAlgn="auto">
              <a:spcBef>
                <a:spcPts val="0"/>
              </a:spcBef>
              <a:spcAft>
                <a:spcPts val="0"/>
              </a:spcAft>
              <a:defRPr/>
            </a:pPr>
            <a:r>
              <a:rPr lang="it-IT" b="1" dirty="0">
                <a:solidFill>
                  <a:srgbClr val="FFFF00"/>
                </a:solidFill>
                <a:effectLst>
                  <a:outerShdw blurRad="38100" dist="38100" dir="2700000" algn="tl">
                    <a:srgbClr val="000000">
                      <a:alpha val="43137"/>
                    </a:srgbClr>
                  </a:outerShdw>
                </a:effectLst>
                <a:latin typeface="Comic Sans MS" pitchFamily="66" charset="0"/>
                <a:cs typeface="+mn-cs"/>
              </a:rPr>
              <a:t>Electron screening </a:t>
            </a:r>
            <a:r>
              <a:rPr lang="it-IT" b="1" dirty="0" err="1">
                <a:solidFill>
                  <a:srgbClr val="FFFF00"/>
                </a:solidFill>
                <a:effectLst>
                  <a:outerShdw blurRad="38100" dist="38100" dir="2700000" algn="tl">
                    <a:srgbClr val="000000">
                      <a:alpha val="43137"/>
                    </a:srgbClr>
                  </a:outerShdw>
                </a:effectLst>
                <a:latin typeface="Comic Sans MS" pitchFamily="66" charset="0"/>
                <a:cs typeface="+mn-cs"/>
              </a:rPr>
              <a:t>potential</a:t>
            </a:r>
            <a:endParaRPr lang="it-IT" b="1" dirty="0">
              <a:solidFill>
                <a:srgbClr val="FFFF00"/>
              </a:solidFill>
              <a:effectLst>
                <a:outerShdw blurRad="38100" dist="38100" dir="2700000" algn="tl">
                  <a:srgbClr val="000000">
                    <a:alpha val="43137"/>
                  </a:srgbClr>
                </a:outerShdw>
              </a:effectLst>
              <a:latin typeface="Comic Sans MS" pitchFamily="66" charset="0"/>
              <a:cs typeface="+mn-cs"/>
            </a:endParaRPr>
          </a:p>
        </p:txBody>
      </p:sp>
      <p:grpSp>
        <p:nvGrpSpPr>
          <p:cNvPr id="22544" name="Gruppo 34"/>
          <p:cNvGrpSpPr>
            <a:grpSpLocks/>
          </p:cNvGrpSpPr>
          <p:nvPr/>
        </p:nvGrpSpPr>
        <p:grpSpPr bwMode="auto">
          <a:xfrm>
            <a:off x="2700338" y="4716463"/>
            <a:ext cx="3490912" cy="800100"/>
            <a:chOff x="0" y="4797152"/>
            <a:chExt cx="3491880" cy="800670"/>
          </a:xfrm>
        </p:grpSpPr>
        <p:sp>
          <p:nvSpPr>
            <p:cNvPr id="11" name="Rettangolo 10"/>
            <p:cNvSpPr/>
            <p:nvPr/>
          </p:nvSpPr>
          <p:spPr>
            <a:xfrm>
              <a:off x="34935" y="4797152"/>
              <a:ext cx="3456945" cy="7196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aphicFrame>
          <p:nvGraphicFramePr>
            <p:cNvPr id="22530" name="Object 2"/>
            <p:cNvGraphicFramePr>
              <a:graphicFrameLocks noChangeAspect="1"/>
            </p:cNvGraphicFramePr>
            <p:nvPr/>
          </p:nvGraphicFramePr>
          <p:xfrm>
            <a:off x="0" y="4869160"/>
            <a:ext cx="3479800" cy="728662"/>
          </p:xfrm>
          <a:graphic>
            <a:graphicData uri="http://schemas.openxmlformats.org/presentationml/2006/ole">
              <mc:AlternateContent xmlns:mc="http://schemas.openxmlformats.org/markup-compatibility/2006">
                <mc:Choice xmlns:v="urn:schemas-microsoft-com:vml" Requires="v">
                  <p:oleObj spid="_x0000_s9354" name="Equation" r:id="rId7" imgW="1917700" imgH="431800" progId="Equation.3">
                    <p:embed/>
                  </p:oleObj>
                </mc:Choice>
                <mc:Fallback>
                  <p:oleObj name="Equation" r:id="rId7" imgW="1917700" imgH="431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4869160"/>
                          <a:ext cx="3479800" cy="7286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9" name="Ovale 58"/>
            <p:cNvSpPr/>
            <p:nvPr/>
          </p:nvSpPr>
          <p:spPr>
            <a:xfrm>
              <a:off x="2628041" y="4941717"/>
              <a:ext cx="431920" cy="2875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sp>
        <p:nvSpPr>
          <p:cNvPr id="22545" name="CasellaDiTesto 62"/>
          <p:cNvSpPr txBox="1">
            <a:spLocks noChangeArrowheads="1"/>
          </p:cNvSpPr>
          <p:nvPr/>
        </p:nvSpPr>
        <p:spPr bwMode="auto">
          <a:xfrm>
            <a:off x="1763713" y="6524625"/>
            <a:ext cx="2952750" cy="369888"/>
          </a:xfrm>
          <a:prstGeom prst="rect">
            <a:avLst/>
          </a:prstGeom>
          <a:noFill/>
          <a:ln w="9525">
            <a:noFill/>
            <a:miter lim="800000"/>
            <a:headEnd/>
            <a:tailEnd/>
          </a:ln>
        </p:spPr>
        <p:txBody>
          <a:bodyPr>
            <a:spAutoFit/>
          </a:bodyPr>
          <a:lstStyle/>
          <a:p>
            <a:endParaRPr lang="it-IT">
              <a:latin typeface="Constantia" pitchFamily="18" charset="0"/>
            </a:endParaRPr>
          </a:p>
        </p:txBody>
      </p:sp>
      <p:sp>
        <p:nvSpPr>
          <p:cNvPr id="65" name="Rettangolo 64"/>
          <p:cNvSpPr/>
          <p:nvPr/>
        </p:nvSpPr>
        <p:spPr>
          <a:xfrm>
            <a:off x="0" y="6021388"/>
            <a:ext cx="8964613" cy="584200"/>
          </a:xfrm>
          <a:prstGeom prst="rect">
            <a:avLst/>
          </a:prstGeom>
        </p:spPr>
        <p:txBody>
          <a:bodyPr>
            <a:spAutoFit/>
          </a:bodyPr>
          <a:lstStyle/>
          <a:p>
            <a:pPr algn="just" fontAlgn="auto">
              <a:spcBef>
                <a:spcPct val="50000"/>
              </a:spcBef>
              <a:spcAft>
                <a:spcPts val="0"/>
              </a:spcAft>
              <a:defRPr/>
            </a:pPr>
            <a:r>
              <a:rPr lang="en-GB" sz="1600" b="1" dirty="0">
                <a:solidFill>
                  <a:srgbClr val="000000"/>
                </a:solidFill>
                <a:effectLst>
                  <a:outerShdw blurRad="38100" dist="38100" dir="2700000" algn="tl">
                    <a:srgbClr val="000000">
                      <a:alpha val="43137"/>
                    </a:srgbClr>
                  </a:outerShdw>
                </a:effectLst>
                <a:latin typeface="Comic Sans MS" charset="0"/>
                <a:cs typeface="+mn-cs"/>
              </a:rPr>
              <a:t>To extract from direct (shielded) measurements the bare astrophysical </a:t>
            </a:r>
            <a:r>
              <a:rPr lang="en-GB" sz="1600" b="1" dirty="0" err="1">
                <a:solidFill>
                  <a:srgbClr val="000000"/>
                </a:solidFill>
                <a:effectLst>
                  <a:outerShdw blurRad="38100" dist="38100" dir="2700000" algn="tl">
                    <a:srgbClr val="000000">
                      <a:alpha val="43137"/>
                    </a:srgbClr>
                  </a:outerShdw>
                </a:effectLst>
                <a:latin typeface="Comic Sans MS" charset="0"/>
                <a:cs typeface="+mn-cs"/>
              </a:rPr>
              <a:t>S</a:t>
            </a:r>
            <a:r>
              <a:rPr lang="en-GB" sz="1600" b="1" baseline="-25000" dirty="0" err="1">
                <a:solidFill>
                  <a:srgbClr val="000000"/>
                </a:solidFill>
                <a:effectLst>
                  <a:outerShdw blurRad="38100" dist="38100" dir="2700000" algn="tl">
                    <a:srgbClr val="000000">
                      <a:alpha val="43137"/>
                    </a:srgbClr>
                  </a:outerShdw>
                </a:effectLst>
                <a:latin typeface="Comic Sans MS" charset="0"/>
                <a:cs typeface="+mn-cs"/>
              </a:rPr>
              <a:t>b</a:t>
            </a:r>
            <a:r>
              <a:rPr lang="en-GB" sz="1600" b="1" dirty="0">
                <a:solidFill>
                  <a:srgbClr val="000000"/>
                </a:solidFill>
                <a:effectLst>
                  <a:outerShdw blurRad="38100" dist="38100" dir="2700000" algn="tl">
                    <a:srgbClr val="000000">
                      <a:alpha val="43137"/>
                    </a:srgbClr>
                  </a:outerShdw>
                </a:effectLst>
                <a:latin typeface="Comic Sans MS" charset="0"/>
                <a:cs typeface="+mn-cs"/>
              </a:rPr>
              <a:t>(E)</a:t>
            </a:r>
            <a:r>
              <a:rPr lang="en-GB" sz="1600" b="1" baseline="-25000" dirty="0">
                <a:solidFill>
                  <a:srgbClr val="000000"/>
                </a:solidFill>
                <a:effectLst>
                  <a:outerShdw blurRad="38100" dist="38100" dir="2700000" algn="tl">
                    <a:srgbClr val="000000">
                      <a:alpha val="43137"/>
                    </a:srgbClr>
                  </a:outerShdw>
                </a:effectLst>
                <a:latin typeface="Comic Sans MS" charset="0"/>
                <a:cs typeface="+mn-cs"/>
              </a:rPr>
              <a:t> </a:t>
            </a:r>
            <a:r>
              <a:rPr lang="en-GB" sz="1600" b="1" dirty="0">
                <a:solidFill>
                  <a:srgbClr val="000000"/>
                </a:solidFill>
                <a:effectLst>
                  <a:outerShdw blurRad="38100" dist="38100" dir="2700000" algn="tl">
                    <a:srgbClr val="000000">
                      <a:alpha val="43137"/>
                    </a:srgbClr>
                  </a:outerShdw>
                </a:effectLst>
                <a:latin typeface="Comic Sans MS" charset="0"/>
                <a:cs typeface="+mn-cs"/>
              </a:rPr>
              <a:t>-factor, necessary for astrophysics EXTRAPOLATION were performed at higher energy</a:t>
            </a:r>
          </a:p>
        </p:txBody>
      </p:sp>
      <p:cxnSp>
        <p:nvCxnSpPr>
          <p:cNvPr id="40" name="Connettore 2 39"/>
          <p:cNvCxnSpPr/>
          <p:nvPr/>
        </p:nvCxnSpPr>
        <p:spPr>
          <a:xfrm>
            <a:off x="1835150" y="4868863"/>
            <a:ext cx="1727200" cy="73025"/>
          </a:xfrm>
          <a:prstGeom prst="straightConnector1">
            <a:avLst/>
          </a:prstGeom>
          <a:ln w="3492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50" name="Connettore 2 49"/>
          <p:cNvCxnSpPr/>
          <p:nvPr/>
        </p:nvCxnSpPr>
        <p:spPr>
          <a:xfrm flipV="1">
            <a:off x="1979613" y="5373688"/>
            <a:ext cx="1584325" cy="71437"/>
          </a:xfrm>
          <a:prstGeom prst="straightConnector1">
            <a:avLst/>
          </a:prstGeom>
          <a:ln w="3492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75944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slide(fromBottom)">
                                      <p:cBhvr>
                                        <p:cTn id="7" dur="500"/>
                                        <p:tgtEl>
                                          <p:spTgt spid="40"/>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slide(fromBottom)">
                                      <p:cBhvr>
                                        <p:cTn id="10" dur="500"/>
                                        <p:tgtEl>
                                          <p:spTgt spid="38"/>
                                        </p:tgtEl>
                                      </p:cBhvr>
                                    </p:animEffect>
                                  </p:childTnLst>
                                </p:cTn>
                              </p:par>
                              <p:par>
                                <p:cTn id="11" presetID="1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slide(fromBottom)">
                                      <p:cBhvr>
                                        <p:cTn id="13" dur="500"/>
                                        <p:tgtEl>
                                          <p:spTgt spid="42"/>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slide(fromBottom)">
                                      <p:cBhvr>
                                        <p:cTn id="16" dur="500"/>
                                        <p:tgtEl>
                                          <p:spTgt spid="37"/>
                                        </p:tgtEl>
                                      </p:cBhvr>
                                    </p:animEffect>
                                  </p:childTnLst>
                                </p:cTn>
                              </p:par>
                              <p:par>
                                <p:cTn id="17" presetID="12" presetClass="entr" presetSubtype="4"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slide(fromBottom)">
                                      <p:cBhvr>
                                        <p:cTn id="19" dur="500"/>
                                        <p:tgtEl>
                                          <p:spTgt spid="50"/>
                                        </p:tgtEl>
                                      </p:cBhvr>
                                    </p:animEffect>
                                  </p:childTnLst>
                                </p:cTn>
                              </p:par>
                              <p:par>
                                <p:cTn id="20" presetID="12" presetClass="entr" presetSubtype="4"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slide(fromBottom)">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5"/>
                                        </p:tgtEl>
                                        <p:attrNameLst>
                                          <p:attrName>style.visibility</p:attrName>
                                        </p:attrNameLst>
                                      </p:cBhvr>
                                      <p:to>
                                        <p:strVal val="visible"/>
                                      </p:to>
                                    </p:set>
                                    <p:anim calcmode="lin" valueType="num">
                                      <p:cBhvr additive="base">
                                        <p:cTn id="27" dur="500" fill="hold"/>
                                        <p:tgtEl>
                                          <p:spTgt spid="65"/>
                                        </p:tgtEl>
                                        <p:attrNameLst>
                                          <p:attrName>ppt_x</p:attrName>
                                        </p:attrNameLst>
                                      </p:cBhvr>
                                      <p:tavLst>
                                        <p:tav tm="0">
                                          <p:val>
                                            <p:strVal val="#ppt_x"/>
                                          </p:val>
                                        </p:tav>
                                        <p:tav tm="100000">
                                          <p:val>
                                            <p:strVal val="#ppt_x"/>
                                          </p:val>
                                        </p:tav>
                                      </p:tavLst>
                                    </p:anim>
                                    <p:anim calcmode="lin" valueType="num">
                                      <p:cBhvr additive="base">
                                        <p:cTn id="2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6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ttangolo 36"/>
          <p:cNvSpPr/>
          <p:nvPr/>
        </p:nvSpPr>
        <p:spPr>
          <a:xfrm>
            <a:off x="395288" y="1125538"/>
            <a:ext cx="2592387" cy="1943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079" name="Text Box 6"/>
          <p:cNvSpPr txBox="1">
            <a:spLocks noChangeArrowheads="1"/>
          </p:cNvSpPr>
          <p:nvPr/>
        </p:nvSpPr>
        <p:spPr bwMode="auto">
          <a:xfrm>
            <a:off x="0" y="5287963"/>
            <a:ext cx="3529013" cy="1323975"/>
          </a:xfrm>
          <a:prstGeom prst="rect">
            <a:avLst/>
          </a:prstGeom>
          <a:noFill/>
          <a:ln w="9525">
            <a:solidFill>
              <a:srgbClr val="FF0000"/>
            </a:solidFill>
            <a:miter lim="800000"/>
            <a:headEnd/>
            <a:tailEnd/>
          </a:ln>
        </p:spPr>
        <p:txBody>
          <a:bodyPr>
            <a:spAutoFit/>
          </a:bodyPr>
          <a:lstStyle/>
          <a:p>
            <a:pPr>
              <a:spcBef>
                <a:spcPct val="50000"/>
              </a:spcBef>
            </a:pPr>
            <a:r>
              <a:rPr lang="en-US" sz="2400" b="1">
                <a:solidFill>
                  <a:srgbClr val="000000"/>
                </a:solidFill>
                <a:latin typeface="Comic Sans MS" pitchFamily="66" charset="0"/>
              </a:rPr>
              <a:t>Kinematic factor </a:t>
            </a:r>
          </a:p>
          <a:p>
            <a:pPr>
              <a:spcBef>
                <a:spcPct val="50000"/>
              </a:spcBef>
            </a:pPr>
            <a:r>
              <a:rPr lang="en-GB" sz="1600">
                <a:solidFill>
                  <a:srgbClr val="000000"/>
                </a:solidFill>
                <a:latin typeface="Comic Sans MS" pitchFamily="66" charset="0"/>
              </a:rPr>
              <a:t>it is a function of the masses, momenta and angles of the outgoing particles</a:t>
            </a:r>
            <a:r>
              <a:rPr lang="en-US" sz="1600" b="1">
                <a:solidFill>
                  <a:srgbClr val="000000"/>
                </a:solidFill>
                <a:latin typeface="Comic Sans MS" pitchFamily="66" charset="0"/>
              </a:rPr>
              <a:t> </a:t>
            </a:r>
          </a:p>
        </p:txBody>
      </p:sp>
      <p:grpSp>
        <p:nvGrpSpPr>
          <p:cNvPr id="56330" name="Group 24"/>
          <p:cNvGrpSpPr>
            <a:grpSpLocks/>
          </p:cNvGrpSpPr>
          <p:nvPr/>
        </p:nvGrpSpPr>
        <p:grpSpPr bwMode="auto">
          <a:xfrm>
            <a:off x="323850" y="1196975"/>
            <a:ext cx="2519363" cy="1944688"/>
            <a:chOff x="240" y="2400"/>
            <a:chExt cx="2640" cy="1392"/>
          </a:xfrm>
        </p:grpSpPr>
        <p:sp>
          <p:nvSpPr>
            <p:cNvPr id="56341" name="Oval 9"/>
            <p:cNvSpPr>
              <a:spLocks noChangeArrowheads="1"/>
            </p:cNvSpPr>
            <p:nvPr/>
          </p:nvSpPr>
          <p:spPr bwMode="auto">
            <a:xfrm>
              <a:off x="1488" y="2496"/>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56342" name="Oval 10"/>
            <p:cNvSpPr>
              <a:spLocks noChangeArrowheads="1"/>
            </p:cNvSpPr>
            <p:nvPr/>
          </p:nvSpPr>
          <p:spPr bwMode="auto">
            <a:xfrm>
              <a:off x="1488" y="3168"/>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56343" name="Line 11"/>
            <p:cNvSpPr>
              <a:spLocks noChangeShapeType="1"/>
            </p:cNvSpPr>
            <p:nvPr/>
          </p:nvSpPr>
          <p:spPr bwMode="auto">
            <a:xfrm flipV="1">
              <a:off x="672" y="3312"/>
              <a:ext cx="816" cy="240"/>
            </a:xfrm>
            <a:prstGeom prst="line">
              <a:avLst/>
            </a:prstGeom>
            <a:noFill/>
            <a:ln w="38100">
              <a:solidFill>
                <a:schemeClr val="tx1"/>
              </a:solidFill>
              <a:round/>
              <a:headEnd/>
              <a:tailEnd type="arrow" w="med" len="med"/>
            </a:ln>
          </p:spPr>
          <p:txBody>
            <a:bodyPr wrap="none"/>
            <a:lstStyle/>
            <a:p>
              <a:endParaRPr lang="it-IT"/>
            </a:p>
          </p:txBody>
        </p:sp>
        <p:sp>
          <p:nvSpPr>
            <p:cNvPr id="56344" name="Line 12"/>
            <p:cNvSpPr>
              <a:spLocks noChangeShapeType="1"/>
            </p:cNvSpPr>
            <p:nvPr/>
          </p:nvSpPr>
          <p:spPr bwMode="auto">
            <a:xfrm>
              <a:off x="576" y="2592"/>
              <a:ext cx="912" cy="0"/>
            </a:xfrm>
            <a:prstGeom prst="line">
              <a:avLst/>
            </a:prstGeom>
            <a:noFill/>
            <a:ln w="38100">
              <a:solidFill>
                <a:schemeClr val="tx1"/>
              </a:solidFill>
              <a:round/>
              <a:headEnd/>
              <a:tailEnd type="arrow" w="med" len="med"/>
            </a:ln>
          </p:spPr>
          <p:txBody>
            <a:bodyPr wrap="none"/>
            <a:lstStyle/>
            <a:p>
              <a:endParaRPr lang="it-IT"/>
            </a:p>
          </p:txBody>
        </p:sp>
        <p:sp>
          <p:nvSpPr>
            <p:cNvPr id="56345" name="Line 13"/>
            <p:cNvSpPr>
              <a:spLocks noChangeShapeType="1"/>
            </p:cNvSpPr>
            <p:nvPr/>
          </p:nvSpPr>
          <p:spPr bwMode="auto">
            <a:xfrm flipV="1">
              <a:off x="1728" y="2592"/>
              <a:ext cx="768" cy="0"/>
            </a:xfrm>
            <a:prstGeom prst="line">
              <a:avLst/>
            </a:prstGeom>
            <a:noFill/>
            <a:ln w="38100">
              <a:solidFill>
                <a:schemeClr val="tx1"/>
              </a:solidFill>
              <a:round/>
              <a:headEnd/>
              <a:tailEnd type="arrow" w="med" len="med"/>
            </a:ln>
          </p:spPr>
          <p:txBody>
            <a:bodyPr wrap="none"/>
            <a:lstStyle/>
            <a:p>
              <a:endParaRPr lang="it-IT"/>
            </a:p>
          </p:txBody>
        </p:sp>
        <p:sp>
          <p:nvSpPr>
            <p:cNvPr id="56346" name="Line 14"/>
            <p:cNvSpPr>
              <a:spLocks noChangeShapeType="1"/>
            </p:cNvSpPr>
            <p:nvPr/>
          </p:nvSpPr>
          <p:spPr bwMode="auto">
            <a:xfrm flipV="1">
              <a:off x="1728" y="3024"/>
              <a:ext cx="816" cy="240"/>
            </a:xfrm>
            <a:prstGeom prst="line">
              <a:avLst/>
            </a:prstGeom>
            <a:noFill/>
            <a:ln w="38100">
              <a:solidFill>
                <a:schemeClr val="tx1"/>
              </a:solidFill>
              <a:round/>
              <a:headEnd/>
              <a:tailEnd type="arrow" w="med" len="med"/>
            </a:ln>
          </p:spPr>
          <p:txBody>
            <a:bodyPr wrap="none"/>
            <a:lstStyle/>
            <a:p>
              <a:endParaRPr lang="it-IT"/>
            </a:p>
          </p:txBody>
        </p:sp>
        <p:sp>
          <p:nvSpPr>
            <p:cNvPr id="56347" name="Line 15"/>
            <p:cNvSpPr>
              <a:spLocks noChangeShapeType="1"/>
            </p:cNvSpPr>
            <p:nvPr/>
          </p:nvSpPr>
          <p:spPr bwMode="auto">
            <a:xfrm>
              <a:off x="1584" y="2736"/>
              <a:ext cx="0" cy="432"/>
            </a:xfrm>
            <a:prstGeom prst="line">
              <a:avLst/>
            </a:prstGeom>
            <a:noFill/>
            <a:ln w="38100">
              <a:solidFill>
                <a:schemeClr val="tx1"/>
              </a:solidFill>
              <a:round/>
              <a:headEnd/>
              <a:tailEnd type="arrow" w="med" len="med"/>
            </a:ln>
          </p:spPr>
          <p:txBody>
            <a:bodyPr wrap="none"/>
            <a:lstStyle/>
            <a:p>
              <a:endParaRPr lang="it-IT"/>
            </a:p>
          </p:txBody>
        </p:sp>
        <p:sp>
          <p:nvSpPr>
            <p:cNvPr id="56348" name="Line 16"/>
            <p:cNvSpPr>
              <a:spLocks noChangeShapeType="1"/>
            </p:cNvSpPr>
            <p:nvPr/>
          </p:nvSpPr>
          <p:spPr bwMode="auto">
            <a:xfrm>
              <a:off x="1728" y="3312"/>
              <a:ext cx="816" cy="336"/>
            </a:xfrm>
            <a:prstGeom prst="line">
              <a:avLst/>
            </a:prstGeom>
            <a:noFill/>
            <a:ln w="38100">
              <a:solidFill>
                <a:schemeClr val="tx1"/>
              </a:solidFill>
              <a:round/>
              <a:headEnd/>
              <a:tailEnd type="arrow" w="med" len="med"/>
            </a:ln>
          </p:spPr>
          <p:txBody>
            <a:bodyPr wrap="none"/>
            <a:lstStyle/>
            <a:p>
              <a:endParaRPr lang="it-IT"/>
            </a:p>
          </p:txBody>
        </p:sp>
        <p:sp>
          <p:nvSpPr>
            <p:cNvPr id="56349" name="Text Box 17"/>
            <p:cNvSpPr txBox="1">
              <a:spLocks noChangeArrowheads="1"/>
            </p:cNvSpPr>
            <p:nvPr/>
          </p:nvSpPr>
          <p:spPr bwMode="auto">
            <a:xfrm>
              <a:off x="240" y="2400"/>
              <a:ext cx="336" cy="288"/>
            </a:xfrm>
            <a:prstGeom prst="rect">
              <a:avLst/>
            </a:prstGeom>
            <a:noFill/>
            <a:ln w="9525">
              <a:noFill/>
              <a:miter lim="800000"/>
              <a:headEnd/>
              <a:tailEnd/>
            </a:ln>
          </p:spPr>
          <p:txBody>
            <a:bodyPr>
              <a:spAutoFit/>
            </a:bodyPr>
            <a:lstStyle/>
            <a:p>
              <a:pPr>
                <a:spcBef>
                  <a:spcPct val="50000"/>
                </a:spcBef>
              </a:pPr>
              <a:r>
                <a:rPr kumimoji="1" lang="it-IT" sz="2400">
                  <a:latin typeface="Times New Roman" pitchFamily="18" charset="0"/>
                </a:rPr>
                <a:t> </a:t>
              </a:r>
              <a:r>
                <a:rPr kumimoji="1" lang="it-IT" sz="2400">
                  <a:latin typeface="Constantia" pitchFamily="18" charset="0"/>
                </a:rPr>
                <a:t> </a:t>
              </a:r>
              <a:r>
                <a:rPr kumimoji="1" lang="it-IT" sz="2400" b="1">
                  <a:latin typeface="Comic Sans MS" pitchFamily="66" charset="0"/>
                </a:rPr>
                <a:t>x</a:t>
              </a:r>
            </a:p>
          </p:txBody>
        </p:sp>
        <p:sp>
          <p:nvSpPr>
            <p:cNvPr id="56350" name="Text Box 18"/>
            <p:cNvSpPr txBox="1">
              <a:spLocks noChangeArrowheads="1"/>
            </p:cNvSpPr>
            <p:nvPr/>
          </p:nvSpPr>
          <p:spPr bwMode="auto">
            <a:xfrm>
              <a:off x="384" y="3312"/>
              <a:ext cx="288"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a</a:t>
              </a:r>
            </a:p>
          </p:txBody>
        </p:sp>
        <p:sp>
          <p:nvSpPr>
            <p:cNvPr id="56351" name="Text Box 19"/>
            <p:cNvSpPr txBox="1">
              <a:spLocks noChangeArrowheads="1"/>
            </p:cNvSpPr>
            <p:nvPr/>
          </p:nvSpPr>
          <p:spPr bwMode="auto">
            <a:xfrm>
              <a:off x="1632" y="2832"/>
              <a:ext cx="240"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b</a:t>
              </a:r>
            </a:p>
          </p:txBody>
        </p:sp>
        <p:sp>
          <p:nvSpPr>
            <p:cNvPr id="56352" name="Text Box 21"/>
            <p:cNvSpPr txBox="1">
              <a:spLocks noChangeArrowheads="1"/>
            </p:cNvSpPr>
            <p:nvPr/>
          </p:nvSpPr>
          <p:spPr bwMode="auto">
            <a:xfrm>
              <a:off x="2592" y="2400"/>
              <a:ext cx="192"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s</a:t>
              </a:r>
            </a:p>
          </p:txBody>
        </p:sp>
        <p:sp>
          <p:nvSpPr>
            <p:cNvPr id="56353" name="Text Box 22"/>
            <p:cNvSpPr txBox="1">
              <a:spLocks noChangeArrowheads="1"/>
            </p:cNvSpPr>
            <p:nvPr/>
          </p:nvSpPr>
          <p:spPr bwMode="auto">
            <a:xfrm>
              <a:off x="2640" y="2832"/>
              <a:ext cx="240"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d</a:t>
              </a:r>
            </a:p>
          </p:txBody>
        </p:sp>
        <p:sp>
          <p:nvSpPr>
            <p:cNvPr id="56354" name="Text Box 23"/>
            <p:cNvSpPr txBox="1">
              <a:spLocks noChangeArrowheads="1"/>
            </p:cNvSpPr>
            <p:nvPr/>
          </p:nvSpPr>
          <p:spPr bwMode="auto">
            <a:xfrm>
              <a:off x="2640" y="3504"/>
              <a:ext cx="240" cy="288"/>
            </a:xfrm>
            <a:prstGeom prst="rect">
              <a:avLst/>
            </a:prstGeom>
            <a:noFill/>
            <a:ln w="9525">
              <a:noFill/>
              <a:miter lim="800000"/>
              <a:headEnd/>
              <a:tailEnd/>
            </a:ln>
          </p:spPr>
          <p:txBody>
            <a:bodyPr>
              <a:spAutoFit/>
            </a:bodyPr>
            <a:lstStyle/>
            <a:p>
              <a:pPr>
                <a:spcBef>
                  <a:spcPct val="50000"/>
                </a:spcBef>
              </a:pPr>
              <a:r>
                <a:rPr lang="it-IT" sz="2400" b="1">
                  <a:latin typeface="Times New Roman" pitchFamily="18" charset="0"/>
                </a:rPr>
                <a:t>c</a:t>
              </a:r>
            </a:p>
          </p:txBody>
        </p:sp>
      </p:grpSp>
      <p:sp>
        <p:nvSpPr>
          <p:cNvPr id="56331" name="Text Box 27"/>
          <p:cNvSpPr txBox="1">
            <a:spLocks noChangeArrowheads="1"/>
          </p:cNvSpPr>
          <p:nvPr/>
        </p:nvSpPr>
        <p:spPr bwMode="auto">
          <a:xfrm>
            <a:off x="3419475" y="260350"/>
            <a:ext cx="1600200" cy="646113"/>
          </a:xfrm>
          <a:prstGeom prst="rect">
            <a:avLst/>
          </a:prstGeom>
          <a:noFill/>
          <a:ln w="9525">
            <a:noFill/>
            <a:miter lim="800000"/>
            <a:headEnd/>
            <a:tailEnd/>
          </a:ln>
        </p:spPr>
        <p:txBody>
          <a:bodyPr>
            <a:spAutoFit/>
          </a:bodyPr>
          <a:lstStyle/>
          <a:p>
            <a:pPr>
              <a:spcBef>
                <a:spcPct val="50000"/>
              </a:spcBef>
            </a:pPr>
            <a:r>
              <a:rPr lang="it-IT" sz="3600" b="1">
                <a:solidFill>
                  <a:srgbClr val="FFC000"/>
                </a:solidFill>
                <a:latin typeface="Comic Sans MS" pitchFamily="66" charset="0"/>
              </a:rPr>
              <a:t>PWIA</a:t>
            </a:r>
          </a:p>
        </p:txBody>
      </p:sp>
      <p:grpSp>
        <p:nvGrpSpPr>
          <p:cNvPr id="56332" name="Gruppo 30"/>
          <p:cNvGrpSpPr>
            <a:grpSpLocks/>
          </p:cNvGrpSpPr>
          <p:nvPr/>
        </p:nvGrpSpPr>
        <p:grpSpPr bwMode="auto">
          <a:xfrm>
            <a:off x="323850" y="3573463"/>
            <a:ext cx="6840538" cy="1223962"/>
            <a:chOff x="719691" y="5116490"/>
            <a:chExt cx="5545415" cy="976805"/>
          </a:xfrm>
        </p:grpSpPr>
        <p:sp>
          <p:nvSpPr>
            <p:cNvPr id="32" name="Rettangolo 31"/>
            <p:cNvSpPr/>
            <p:nvPr/>
          </p:nvSpPr>
          <p:spPr>
            <a:xfrm>
              <a:off x="755725" y="5116490"/>
              <a:ext cx="5509381" cy="936263"/>
            </a:xfrm>
            <a:prstGeom prst="rect">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aphicFrame>
          <p:nvGraphicFramePr>
            <p:cNvPr id="56325" name="Object 2"/>
            <p:cNvGraphicFramePr>
              <a:graphicFrameLocks noChangeAspect="1"/>
            </p:cNvGraphicFramePr>
            <p:nvPr/>
          </p:nvGraphicFramePr>
          <p:xfrm>
            <a:off x="719691" y="5157191"/>
            <a:ext cx="1837733" cy="864179"/>
          </p:xfrm>
          <a:graphic>
            <a:graphicData uri="http://schemas.openxmlformats.org/presentationml/2006/ole">
              <mc:AlternateContent xmlns:mc="http://schemas.openxmlformats.org/markup-compatibility/2006">
                <mc:Choice xmlns:v="urn:schemas-microsoft-com:vml" Requires="v">
                  <p:oleObj spid="_x0000_s10435" name="Equation" r:id="rId3" imgW="952200" imgH="457200" progId="Equation.3">
                    <p:embed/>
                  </p:oleObj>
                </mc:Choice>
                <mc:Fallback>
                  <p:oleObj name="Equation" r:id="rId3" imgW="952200" imgH="457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691" y="5157191"/>
                          <a:ext cx="1837733" cy="8641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6326" name="Object 5"/>
            <p:cNvGraphicFramePr>
              <a:graphicFrameLocks noChangeAspect="1"/>
            </p:cNvGraphicFramePr>
            <p:nvPr/>
          </p:nvGraphicFramePr>
          <p:xfrm>
            <a:off x="2934970" y="5319993"/>
            <a:ext cx="1369701" cy="546518"/>
          </p:xfrm>
          <a:graphic>
            <a:graphicData uri="http://schemas.openxmlformats.org/presentationml/2006/ole">
              <mc:AlternateContent xmlns:mc="http://schemas.openxmlformats.org/markup-compatibility/2006">
                <mc:Choice xmlns:v="urn:schemas-microsoft-com:vml" Requires="v">
                  <p:oleObj spid="_x0000_s10436" name="Equation" r:id="rId5" imgW="520560" imgH="279360" progId="Equation.3">
                    <p:embed/>
                  </p:oleObj>
                </mc:Choice>
                <mc:Fallback>
                  <p:oleObj name="Equation" r:id="rId5" imgW="520560" imgH="2793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4970" y="5319993"/>
                          <a:ext cx="1369701" cy="54651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340" name="Text Box 7"/>
            <p:cNvSpPr txBox="1">
              <a:spLocks noChangeArrowheads="1"/>
            </p:cNvSpPr>
            <p:nvPr/>
          </p:nvSpPr>
          <p:spPr bwMode="auto">
            <a:xfrm>
              <a:off x="2494606" y="5455043"/>
              <a:ext cx="554231" cy="295733"/>
            </a:xfrm>
            <a:prstGeom prst="rect">
              <a:avLst/>
            </a:prstGeom>
            <a:noFill/>
            <a:ln w="28575">
              <a:noFill/>
              <a:miter lim="800000"/>
              <a:headEnd/>
              <a:tailEnd/>
            </a:ln>
          </p:spPr>
          <p:txBody>
            <a:bodyPr>
              <a:spAutoFit/>
            </a:bodyPr>
            <a:lstStyle/>
            <a:p>
              <a:pPr>
                <a:spcBef>
                  <a:spcPct val="50000"/>
                </a:spcBef>
              </a:pPr>
              <a:r>
                <a:rPr lang="it-IT" sz="2800">
                  <a:latin typeface="Constantia" pitchFamily="18" charset="0"/>
                </a:rPr>
                <a:t>KF</a:t>
              </a:r>
            </a:p>
          </p:txBody>
        </p:sp>
        <p:graphicFrame>
          <p:nvGraphicFramePr>
            <p:cNvPr id="56327" name="Object 25"/>
            <p:cNvGraphicFramePr>
              <a:graphicFrameLocks noChangeAspect="1"/>
            </p:cNvGraphicFramePr>
            <p:nvPr/>
          </p:nvGraphicFramePr>
          <p:xfrm>
            <a:off x="4237384" y="5157191"/>
            <a:ext cx="1892178" cy="936104"/>
          </p:xfrm>
          <a:graphic>
            <a:graphicData uri="http://schemas.openxmlformats.org/presentationml/2006/ole">
              <mc:AlternateContent xmlns:mc="http://schemas.openxmlformats.org/markup-compatibility/2006">
                <mc:Choice xmlns:v="urn:schemas-microsoft-com:vml" Requires="v">
                  <p:oleObj spid="_x0000_s10437" name="Equation" r:id="rId7" imgW="812520" imgH="507960" progId="Equation.3">
                    <p:embed/>
                  </p:oleObj>
                </mc:Choice>
                <mc:Fallback>
                  <p:oleObj name="Equation" r:id="rId7" imgW="812520" imgH="50796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37384" y="5157191"/>
                          <a:ext cx="1892178" cy="936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3078" name="Line 4"/>
          <p:cNvSpPr>
            <a:spLocks noChangeShapeType="1"/>
          </p:cNvSpPr>
          <p:nvPr/>
        </p:nvSpPr>
        <p:spPr bwMode="auto">
          <a:xfrm flipH="1">
            <a:off x="2051050" y="4437063"/>
            <a:ext cx="649288" cy="863600"/>
          </a:xfrm>
          <a:prstGeom prst="line">
            <a:avLst/>
          </a:prstGeom>
          <a:noFill/>
          <a:ln w="31750">
            <a:solidFill>
              <a:srgbClr val="FF0000"/>
            </a:solidFill>
            <a:round/>
            <a:headEnd/>
            <a:tailEnd type="triangle" w="med" len="lg"/>
          </a:ln>
        </p:spPr>
        <p:txBody>
          <a:bodyPr/>
          <a:lstStyle/>
          <a:p>
            <a:endParaRPr lang="it-IT"/>
          </a:p>
        </p:txBody>
      </p:sp>
      <p:sp>
        <p:nvSpPr>
          <p:cNvPr id="38" name="Text Box 24"/>
          <p:cNvSpPr txBox="1">
            <a:spLocks noChangeArrowheads="1"/>
          </p:cNvSpPr>
          <p:nvPr/>
        </p:nvSpPr>
        <p:spPr bwMode="auto">
          <a:xfrm>
            <a:off x="3635375" y="5445125"/>
            <a:ext cx="2305050" cy="831850"/>
          </a:xfrm>
          <a:prstGeom prst="rect">
            <a:avLst/>
          </a:prstGeom>
          <a:noFill/>
          <a:ln w="9525">
            <a:solidFill>
              <a:srgbClr val="FF0000"/>
            </a:solidFill>
            <a:miter lim="800000"/>
            <a:headEnd/>
            <a:tailEnd/>
          </a:ln>
        </p:spPr>
        <p:txBody>
          <a:bodyPr>
            <a:spAutoFit/>
          </a:bodyPr>
          <a:lstStyle/>
          <a:p>
            <a:pPr>
              <a:spcBef>
                <a:spcPct val="50000"/>
              </a:spcBef>
            </a:pPr>
            <a:r>
              <a:rPr lang="en-US" sz="1600" b="1" i="1">
                <a:solidFill>
                  <a:srgbClr val="000000"/>
                </a:solidFill>
                <a:latin typeface="Comic Sans MS" pitchFamily="66" charset="0"/>
              </a:rPr>
              <a:t>s</a:t>
            </a:r>
            <a:r>
              <a:rPr lang="en-US" sz="1600" b="1">
                <a:solidFill>
                  <a:srgbClr val="000000"/>
                </a:solidFill>
                <a:latin typeface="Comic Sans MS" pitchFamily="66" charset="0"/>
              </a:rPr>
              <a:t> momentum distribution inside the nucleus </a:t>
            </a:r>
            <a:r>
              <a:rPr lang="en-US" sz="1600" b="1" i="1">
                <a:solidFill>
                  <a:srgbClr val="000000"/>
                </a:solidFill>
                <a:latin typeface="Comic Sans MS" pitchFamily="66" charset="0"/>
              </a:rPr>
              <a:t>x</a:t>
            </a:r>
          </a:p>
        </p:txBody>
      </p:sp>
      <p:sp>
        <p:nvSpPr>
          <p:cNvPr id="39" name="Line 4"/>
          <p:cNvSpPr>
            <a:spLocks noChangeShapeType="1"/>
          </p:cNvSpPr>
          <p:nvPr/>
        </p:nvSpPr>
        <p:spPr bwMode="auto">
          <a:xfrm>
            <a:off x="3995738" y="4508500"/>
            <a:ext cx="360362" cy="936625"/>
          </a:xfrm>
          <a:prstGeom prst="line">
            <a:avLst/>
          </a:prstGeom>
          <a:noFill/>
          <a:ln w="31750">
            <a:solidFill>
              <a:srgbClr val="FF0000"/>
            </a:solidFill>
            <a:round/>
            <a:headEnd/>
            <a:tailEnd type="triangle" w="med" len="lg"/>
          </a:ln>
        </p:spPr>
        <p:txBody>
          <a:bodyPr/>
          <a:lstStyle/>
          <a:p>
            <a:endParaRPr lang="it-IT"/>
          </a:p>
        </p:txBody>
      </p:sp>
      <p:sp>
        <p:nvSpPr>
          <p:cNvPr id="40" name="Line 4"/>
          <p:cNvSpPr>
            <a:spLocks noChangeShapeType="1"/>
          </p:cNvSpPr>
          <p:nvPr/>
        </p:nvSpPr>
        <p:spPr bwMode="auto">
          <a:xfrm>
            <a:off x="5508625" y="4652963"/>
            <a:ext cx="719138" cy="792162"/>
          </a:xfrm>
          <a:prstGeom prst="line">
            <a:avLst/>
          </a:prstGeom>
          <a:noFill/>
          <a:ln w="31750">
            <a:solidFill>
              <a:srgbClr val="FF0000"/>
            </a:solidFill>
            <a:round/>
            <a:headEnd/>
            <a:tailEnd type="triangle" w="med" len="lg"/>
          </a:ln>
        </p:spPr>
        <p:txBody>
          <a:bodyPr/>
          <a:lstStyle/>
          <a:p>
            <a:endParaRPr lang="it-IT"/>
          </a:p>
        </p:txBody>
      </p:sp>
      <p:sp>
        <p:nvSpPr>
          <p:cNvPr id="41" name="Text Box 22"/>
          <p:cNvSpPr txBox="1">
            <a:spLocks noChangeArrowheads="1"/>
          </p:cNvSpPr>
          <p:nvPr/>
        </p:nvSpPr>
        <p:spPr bwMode="auto">
          <a:xfrm>
            <a:off x="6407150" y="4941888"/>
            <a:ext cx="2557463" cy="1200150"/>
          </a:xfrm>
          <a:prstGeom prst="rect">
            <a:avLst/>
          </a:prstGeom>
          <a:noFill/>
          <a:ln w="9525">
            <a:solidFill>
              <a:srgbClr val="FF0000"/>
            </a:solidFill>
            <a:miter lim="800000"/>
            <a:headEnd/>
            <a:tailEnd/>
          </a:ln>
        </p:spPr>
        <p:txBody>
          <a:bodyPr>
            <a:spAutoFit/>
          </a:bodyPr>
          <a:lstStyle/>
          <a:p>
            <a:pPr>
              <a:spcBef>
                <a:spcPct val="50000"/>
              </a:spcBef>
            </a:pPr>
            <a:r>
              <a:rPr lang="it-IT" sz="1600" b="1">
                <a:solidFill>
                  <a:srgbClr val="000000"/>
                </a:solidFill>
                <a:latin typeface="Comic Sans MS" pitchFamily="66" charset="0"/>
              </a:rPr>
              <a:t> cross section for the virtual reaction at the energy</a:t>
            </a:r>
          </a:p>
          <a:p>
            <a:pPr>
              <a:spcBef>
                <a:spcPct val="50000"/>
              </a:spcBef>
            </a:pPr>
            <a:r>
              <a:rPr lang="it-IT" sz="1600" b="1">
                <a:solidFill>
                  <a:srgbClr val="000000"/>
                </a:solidFill>
                <a:latin typeface="Comic Sans MS" pitchFamily="66" charset="0"/>
              </a:rPr>
              <a:t>E</a:t>
            </a:r>
            <a:r>
              <a:rPr lang="it-IT" sz="1600" b="1" baseline="-25000">
                <a:solidFill>
                  <a:srgbClr val="000000"/>
                </a:solidFill>
                <a:latin typeface="Comic Sans MS" pitchFamily="66" charset="0"/>
              </a:rPr>
              <a:t>cm</a:t>
            </a:r>
            <a:r>
              <a:rPr lang="it-IT" sz="1600" b="1">
                <a:solidFill>
                  <a:srgbClr val="000000"/>
                </a:solidFill>
                <a:latin typeface="Comic Sans MS" pitchFamily="66" charset="0"/>
              </a:rPr>
              <a:t> = E</a:t>
            </a:r>
            <a:r>
              <a:rPr lang="it-IT" sz="1600" b="1" baseline="-25000">
                <a:solidFill>
                  <a:srgbClr val="000000"/>
                </a:solidFill>
                <a:latin typeface="Comic Sans MS" pitchFamily="66" charset="0"/>
              </a:rPr>
              <a:t>c-d</a:t>
            </a:r>
            <a:r>
              <a:rPr lang="it-IT" sz="1600" b="1">
                <a:solidFill>
                  <a:srgbClr val="000000"/>
                </a:solidFill>
                <a:latin typeface="Comic Sans MS" pitchFamily="66" charset="0"/>
              </a:rPr>
              <a:t> – Q</a:t>
            </a:r>
            <a:r>
              <a:rPr lang="it-IT" sz="1600" b="1" baseline="-25000">
                <a:solidFill>
                  <a:srgbClr val="000000"/>
                </a:solidFill>
                <a:latin typeface="Comic Sans MS" pitchFamily="66" charset="0"/>
              </a:rPr>
              <a:t>2-body</a:t>
            </a:r>
          </a:p>
        </p:txBody>
      </p:sp>
      <p:sp>
        <p:nvSpPr>
          <p:cNvPr id="56338" name="CasellaDiTesto 41"/>
          <p:cNvSpPr txBox="1">
            <a:spLocks noChangeArrowheads="1"/>
          </p:cNvSpPr>
          <p:nvPr/>
        </p:nvSpPr>
        <p:spPr bwMode="auto">
          <a:xfrm>
            <a:off x="4284663" y="1196975"/>
            <a:ext cx="4643437" cy="1803400"/>
          </a:xfrm>
          <a:prstGeom prst="rect">
            <a:avLst/>
          </a:prstGeom>
          <a:noFill/>
          <a:ln w="9525">
            <a:noFill/>
            <a:miter lim="800000"/>
            <a:headEnd/>
            <a:tailEnd/>
          </a:ln>
        </p:spPr>
        <p:txBody>
          <a:bodyPr>
            <a:spAutoFit/>
          </a:bodyPr>
          <a:lstStyle/>
          <a:p>
            <a:pPr algn="just">
              <a:buClr>
                <a:srgbClr val="FF0000"/>
              </a:buClr>
              <a:buFont typeface="Wingdings" pitchFamily="2" charset="2"/>
              <a:buChar char="ü"/>
            </a:pPr>
            <a:r>
              <a:rPr lang="it-IT" sz="1600" b="1">
                <a:solidFill>
                  <a:srgbClr val="000000"/>
                </a:solidFill>
                <a:latin typeface="Comic Sans MS" pitchFamily="66" charset="0"/>
              </a:rPr>
              <a:t>The  projectile </a:t>
            </a:r>
            <a:r>
              <a:rPr lang="it-IT" sz="1600" b="1" i="1">
                <a:solidFill>
                  <a:srgbClr val="000000"/>
                </a:solidFill>
                <a:latin typeface="Comic Sans MS" pitchFamily="66" charset="0"/>
              </a:rPr>
              <a:t>a</a:t>
            </a:r>
            <a:r>
              <a:rPr lang="it-IT" sz="1600" b="1">
                <a:solidFill>
                  <a:srgbClr val="000000"/>
                </a:solidFill>
                <a:latin typeface="Comic Sans MS" pitchFamily="66" charset="0"/>
              </a:rPr>
              <a:t> does not interact with both the constituents    of the cluster structure (</a:t>
            </a:r>
            <a:r>
              <a:rPr lang="it-IT" sz="1600" b="1" i="1">
                <a:solidFill>
                  <a:srgbClr val="000000"/>
                </a:solidFill>
                <a:latin typeface="Comic Sans MS" pitchFamily="66" charset="0"/>
              </a:rPr>
              <a:t>b </a:t>
            </a:r>
            <a:r>
              <a:rPr lang="it-IT" sz="1600" b="1">
                <a:solidFill>
                  <a:srgbClr val="000000"/>
                </a:solidFill>
                <a:latin typeface="Comic Sans MS" pitchFamily="66" charset="0"/>
              </a:rPr>
              <a:t>and </a:t>
            </a:r>
            <a:r>
              <a:rPr lang="it-IT" sz="1600" b="1" i="1">
                <a:solidFill>
                  <a:srgbClr val="000000"/>
                </a:solidFill>
                <a:latin typeface="Comic Sans MS" pitchFamily="66" charset="0"/>
              </a:rPr>
              <a:t>s</a:t>
            </a:r>
            <a:r>
              <a:rPr lang="it-IT" sz="1600" b="1">
                <a:solidFill>
                  <a:srgbClr val="000000"/>
                </a:solidFill>
                <a:latin typeface="Comic Sans MS" pitchFamily="66" charset="0"/>
              </a:rPr>
              <a:t>) at the same time</a:t>
            </a:r>
          </a:p>
          <a:p>
            <a:pPr algn="just">
              <a:buClr>
                <a:srgbClr val="FF0000"/>
              </a:buClr>
            </a:pPr>
            <a:endParaRPr lang="it-IT" sz="1600" b="1">
              <a:solidFill>
                <a:srgbClr val="000000"/>
              </a:solidFill>
              <a:latin typeface="Comic Sans MS" pitchFamily="66" charset="0"/>
            </a:endParaRPr>
          </a:p>
          <a:p>
            <a:pPr algn="just">
              <a:buClr>
                <a:srgbClr val="FF0000"/>
              </a:buClr>
              <a:buFont typeface="Wingdings" pitchFamily="2" charset="2"/>
              <a:buChar char="ü"/>
            </a:pPr>
            <a:r>
              <a:rPr lang="it-IT" sz="1600" b="1">
                <a:solidFill>
                  <a:srgbClr val="000000"/>
                </a:solidFill>
                <a:latin typeface="Comic Sans MS" pitchFamily="66" charset="0"/>
              </a:rPr>
              <a:t>The interaction of the incident particle with the cluster </a:t>
            </a:r>
            <a:r>
              <a:rPr lang="it-IT" sz="1600" b="1" i="1">
                <a:solidFill>
                  <a:srgbClr val="000000"/>
                </a:solidFill>
                <a:latin typeface="Comic Sans MS" pitchFamily="66" charset="0"/>
              </a:rPr>
              <a:t>b</a:t>
            </a:r>
            <a:r>
              <a:rPr lang="it-IT" sz="1600" b="1">
                <a:solidFill>
                  <a:srgbClr val="000000"/>
                </a:solidFill>
                <a:latin typeface="Comic Sans MS" pitchFamily="66" charset="0"/>
              </a:rPr>
              <a:t> in the target is the same as if the cluster were alone</a:t>
            </a:r>
          </a:p>
        </p:txBody>
      </p:sp>
    </p:spTree>
    <p:extLst>
      <p:ext uri="{BB962C8B-B14F-4D97-AF65-F5344CB8AC3E}">
        <p14:creationId xmlns:p14="http://schemas.microsoft.com/office/powerpoint/2010/main" val="3830537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slide(fromBottom)">
                                      <p:cBhvr>
                                        <p:cTn id="7" dur="500"/>
                                        <p:tgtEl>
                                          <p:spTgt spid="3078"/>
                                        </p:tgtEl>
                                      </p:cBhvr>
                                    </p:animEffect>
                                  </p:childTnLst>
                                </p:cTn>
                              </p:par>
                              <p:par>
                                <p:cTn id="8" presetID="12" presetClass="entr" presetSubtype="4" fill="hold" grpId="0" nodeType="withEffect">
                                  <p:stCondLst>
                                    <p:cond delay="0"/>
                                  </p:stCondLst>
                                  <p:childTnLst>
                                    <p:set>
                                      <p:cBhvr>
                                        <p:cTn id="9" dur="1" fill="hold">
                                          <p:stCondLst>
                                            <p:cond delay="0"/>
                                          </p:stCondLst>
                                        </p:cTn>
                                        <p:tgtEl>
                                          <p:spTgt spid="3079"/>
                                        </p:tgtEl>
                                        <p:attrNameLst>
                                          <p:attrName>style.visibility</p:attrName>
                                        </p:attrNameLst>
                                      </p:cBhvr>
                                      <p:to>
                                        <p:strVal val="visible"/>
                                      </p:to>
                                    </p:set>
                                    <p:animEffect transition="in" filter="slide(fromBottom)">
                                      <p:cBhvr>
                                        <p:cTn id="10" dur="500"/>
                                        <p:tgtEl>
                                          <p:spTgt spid="3079"/>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slide(fromBottom)">
                                      <p:cBhvr>
                                        <p:cTn id="15" dur="500"/>
                                        <p:tgtEl>
                                          <p:spTgt spid="39"/>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slide(fromBottom)">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slide(fromBottom)">
                                      <p:cBhvr>
                                        <p:cTn id="23" dur="500"/>
                                        <p:tgtEl>
                                          <p:spTgt spid="40"/>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slide(fromBottom)">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9" grpId="0" animBg="1"/>
      <p:bldP spid="3078" grpId="0" animBg="1"/>
      <p:bldP spid="38" grpId="0" animBg="1"/>
      <p:bldP spid="39" grpId="0" animBg="1"/>
      <p:bldP spid="40" grpId="0" animBg="1"/>
      <p:bldP spid="4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843" name="Object 43"/>
          <p:cNvGraphicFramePr>
            <a:graphicFrameLocks noChangeAspect="1"/>
          </p:cNvGraphicFramePr>
          <p:nvPr/>
        </p:nvGraphicFramePr>
        <p:xfrm>
          <a:off x="107950" y="2314575"/>
          <a:ext cx="4106863" cy="3059113"/>
        </p:xfrm>
        <a:graphic>
          <a:graphicData uri="http://schemas.openxmlformats.org/presentationml/2006/ole">
            <mc:AlternateContent xmlns:mc="http://schemas.openxmlformats.org/markup-compatibility/2006">
              <mc:Choice xmlns:v="urn:schemas-microsoft-com:vml" Requires="v">
                <p:oleObj spid="_x0000_s2172" name="Corel PHOTO-PAINT 6.0 Image" r:id="rId4" imgW="3514351" imgH="4440569" progId="CorelPhotoPaint.Image.6">
                  <p:embed/>
                </p:oleObj>
              </mc:Choice>
              <mc:Fallback>
                <p:oleObj name="Corel PHOTO-PAINT 6.0 Image" r:id="rId4" imgW="3514351" imgH="4440569" progId="CorelPhotoPaint.Image.6">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2314575"/>
                        <a:ext cx="4106863" cy="3059113"/>
                      </a:xfrm>
                      <a:prstGeom prst="rect">
                        <a:avLst/>
                      </a:prstGeom>
                      <a:noFill/>
                      <a:ln w="12700">
                        <a:solidFill>
                          <a:srgbClr val="800000"/>
                        </a:solidFill>
                        <a:miter lim="800000"/>
                        <a:headEnd/>
                        <a:tailEnd/>
                      </a:ln>
                      <a:effectLst>
                        <a:outerShdw blurRad="63500" dist="107763" dir="2700000" algn="ctr" rotWithShape="0">
                          <a:srgbClr val="4D4D4D">
                            <a:alpha val="74998"/>
                          </a:srgbClr>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02" name="Rectangle 2"/>
          <p:cNvSpPr>
            <a:spLocks noGrp="1" noRot="1" noChangeArrowheads="1"/>
          </p:cNvSpPr>
          <p:nvPr>
            <p:ph type="title"/>
          </p:nvPr>
        </p:nvSpPr>
        <p:spPr>
          <a:xfrm>
            <a:off x="440531" y="0"/>
            <a:ext cx="8262938" cy="1125538"/>
          </a:xfrm>
        </p:spPr>
        <p:txBody>
          <a:bodyPr/>
          <a:lstStyle/>
          <a:p>
            <a:r>
              <a:rPr lang="it-IT" sz="3200" b="1" dirty="0">
                <a:solidFill>
                  <a:srgbClr val="FF0000"/>
                </a:solidFill>
                <a:latin typeface="Comic Sans MS" charset="0"/>
              </a:rPr>
              <a:t>  	 </a:t>
            </a:r>
            <a:r>
              <a:rPr lang="en-US" sz="3600" b="1" dirty="0">
                <a:solidFill>
                  <a:srgbClr val="FF0000"/>
                </a:solidFill>
                <a:latin typeface="Comic Sans MS" charset="0"/>
              </a:rPr>
              <a:t>Light Elements in the Universe</a:t>
            </a:r>
            <a:endParaRPr lang="it-IT" sz="3600" b="1" dirty="0">
              <a:solidFill>
                <a:srgbClr val="FF0000"/>
              </a:solidFill>
              <a:latin typeface="Comic Sans MS" charset="0"/>
            </a:endParaRPr>
          </a:p>
        </p:txBody>
      </p:sp>
      <p:pic>
        <p:nvPicPr>
          <p:cNvPr id="76807" name="Picture 7" descr="PE07677_"/>
          <p:cNvPicPr>
            <a:picLocks noGrp="1" noChangeAspect="1" noChangeArrowheads="1"/>
          </p:cNvPicPr>
          <p:nvPr>
            <p:ph sz="half" idx="1"/>
          </p:nvPr>
        </p:nvPicPr>
        <p:blipFill>
          <a:blip r:embed="rId6">
            <a:extLst>
              <a:ext uri="{28A0092B-C50C-407E-A947-70E740481C1C}">
                <a14:useLocalDpi xmlns:a14="http://schemas.microsoft.com/office/drawing/2010/main" val="0"/>
              </a:ext>
            </a:extLst>
          </a:blip>
          <a:srcRect/>
          <a:stretch>
            <a:fillRect/>
          </a:stretch>
        </p:blipFill>
        <p:spPr>
          <a:xfrm>
            <a:off x="4214813" y="3090863"/>
            <a:ext cx="1331913" cy="1346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76809" name="Text Box 9"/>
          <p:cNvSpPr txBox="1">
            <a:spLocks noChangeArrowheads="1"/>
          </p:cNvSpPr>
          <p:nvPr/>
        </p:nvSpPr>
        <p:spPr bwMode="auto">
          <a:xfrm>
            <a:off x="5903913" y="3573463"/>
            <a:ext cx="324008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buFont typeface="Wingdings" charset="0"/>
              <a:buNone/>
            </a:pPr>
            <a:endParaRPr lang="en-GB" sz="1400">
              <a:latin typeface="Tahoma" charset="0"/>
            </a:endParaRPr>
          </a:p>
        </p:txBody>
      </p:sp>
      <p:sp>
        <p:nvSpPr>
          <p:cNvPr id="76810" name="Text Box 10"/>
          <p:cNvSpPr txBox="1">
            <a:spLocks noChangeArrowheads="1"/>
          </p:cNvSpPr>
          <p:nvPr/>
        </p:nvSpPr>
        <p:spPr bwMode="auto">
          <a:xfrm>
            <a:off x="0" y="1341438"/>
            <a:ext cx="24114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b="1" dirty="0">
                <a:latin typeface="Comic Sans MS" charset="0"/>
              </a:rPr>
              <a:t>H,D, He, Li, Be B</a:t>
            </a:r>
          </a:p>
        </p:txBody>
      </p:sp>
      <p:sp>
        <p:nvSpPr>
          <p:cNvPr id="76811" name="AutoShape 11"/>
          <p:cNvSpPr>
            <a:spLocks noChangeArrowheads="1"/>
          </p:cNvSpPr>
          <p:nvPr/>
        </p:nvSpPr>
        <p:spPr bwMode="auto">
          <a:xfrm>
            <a:off x="2237280" y="1427474"/>
            <a:ext cx="433387" cy="269875"/>
          </a:xfrm>
          <a:prstGeom prst="rightArrow">
            <a:avLst>
              <a:gd name="adj1" fmla="val 50000"/>
              <a:gd name="adj2" fmla="val 40147"/>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76814" name="Text Box 14"/>
          <p:cNvSpPr txBox="1">
            <a:spLocks noChangeArrowheads="1"/>
          </p:cNvSpPr>
          <p:nvPr/>
        </p:nvSpPr>
        <p:spPr bwMode="auto">
          <a:xfrm>
            <a:off x="2609578" y="1260409"/>
            <a:ext cx="6588670" cy="1338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buClr>
                <a:srgbClr val="FF0000"/>
              </a:buClr>
              <a:buFont typeface="Wingdings" charset="0"/>
              <a:buNone/>
            </a:pPr>
            <a:r>
              <a:rPr lang="it-IT" b="1" u="sng" dirty="0" err="1">
                <a:solidFill>
                  <a:srgbClr val="FF0000"/>
                </a:solidFill>
                <a:latin typeface="Comic Sans MS" charset="0"/>
              </a:rPr>
              <a:t>Main</a:t>
            </a:r>
            <a:r>
              <a:rPr lang="it-IT" b="1" u="sng" dirty="0">
                <a:solidFill>
                  <a:srgbClr val="FF0000"/>
                </a:solidFill>
                <a:latin typeface="Comic Sans MS" charset="0"/>
              </a:rPr>
              <a:t> production site: </a:t>
            </a:r>
            <a:r>
              <a:rPr lang="it-IT" b="1" dirty="0" err="1">
                <a:latin typeface="Comic Sans MS"/>
                <a:cs typeface="Comic Sans MS"/>
              </a:rPr>
              <a:t>Spallation</a:t>
            </a:r>
            <a:r>
              <a:rPr lang="it-IT" b="1" dirty="0">
                <a:latin typeface="Comic Sans MS"/>
                <a:cs typeface="Comic Sans MS"/>
              </a:rPr>
              <a:t> </a:t>
            </a:r>
            <a:r>
              <a:rPr lang="it-IT" b="1" dirty="0" err="1">
                <a:latin typeface="Comic Sans MS"/>
                <a:cs typeface="Comic Sans MS"/>
              </a:rPr>
              <a:t>processes</a:t>
            </a:r>
            <a:r>
              <a:rPr lang="it-IT" b="1" dirty="0">
                <a:latin typeface="Comic Sans MS"/>
                <a:cs typeface="Comic Sans MS"/>
              </a:rPr>
              <a:t> on ISM; BBN (</a:t>
            </a:r>
            <a:r>
              <a:rPr lang="it-IT" b="1" dirty="0" err="1">
                <a:latin typeface="Comic Sans MS"/>
                <a:cs typeface="Comic Sans MS"/>
              </a:rPr>
              <a:t>mainly</a:t>
            </a:r>
            <a:r>
              <a:rPr lang="it-IT" b="1" dirty="0">
                <a:latin typeface="Comic Sans MS"/>
                <a:cs typeface="Comic Sans MS"/>
              </a:rPr>
              <a:t> for </a:t>
            </a:r>
            <a:r>
              <a:rPr lang="it-IT" b="1" dirty="0" err="1">
                <a:latin typeface="Comic Sans MS"/>
                <a:cs typeface="Comic Sans MS"/>
              </a:rPr>
              <a:t>lithium</a:t>
            </a:r>
            <a:r>
              <a:rPr lang="it-IT" b="1" dirty="0">
                <a:latin typeface="Comic Sans MS"/>
                <a:cs typeface="Comic Sans MS"/>
              </a:rPr>
              <a:t> and </a:t>
            </a:r>
            <a:r>
              <a:rPr lang="ja-JP" altLang="it-IT" b="1" dirty="0">
                <a:latin typeface="Comic Sans MS"/>
                <a:cs typeface="Comic Sans MS"/>
              </a:rPr>
              <a:t>“</a:t>
            </a:r>
            <a:r>
              <a:rPr lang="it-IT" b="1" dirty="0" err="1">
                <a:latin typeface="Comic Sans MS"/>
                <a:cs typeface="Comic Sans MS"/>
              </a:rPr>
              <a:t>probably</a:t>
            </a:r>
            <a:r>
              <a:rPr lang="ja-JP" altLang="it-IT" b="1" dirty="0">
                <a:latin typeface="Comic Sans MS"/>
                <a:cs typeface="Comic Sans MS"/>
              </a:rPr>
              <a:t>”</a:t>
            </a:r>
            <a:r>
              <a:rPr lang="it-IT" b="1" dirty="0">
                <a:latin typeface="Comic Sans MS"/>
                <a:cs typeface="Comic Sans MS"/>
              </a:rPr>
              <a:t> </a:t>
            </a:r>
            <a:r>
              <a:rPr lang="it-IT" b="1" dirty="0" err="1">
                <a:latin typeface="Comic Sans MS"/>
                <a:cs typeface="Comic Sans MS"/>
              </a:rPr>
              <a:t>beryllium</a:t>
            </a:r>
            <a:r>
              <a:rPr lang="it-IT" b="1" dirty="0">
                <a:latin typeface="Comic Sans MS"/>
                <a:cs typeface="Comic Sans MS"/>
              </a:rPr>
              <a:t>)</a:t>
            </a:r>
            <a:r>
              <a:rPr lang="it-IT" b="1" dirty="0" smtClean="0">
                <a:latin typeface="Comic Sans MS"/>
                <a:cs typeface="Comic Sans MS"/>
              </a:rPr>
              <a:t>.</a:t>
            </a:r>
            <a:r>
              <a:rPr lang="it-IT" b="1" dirty="0">
                <a:latin typeface="Comic Sans MS"/>
                <a:cs typeface="Comic Sans MS"/>
              </a:rPr>
              <a:t> </a:t>
            </a:r>
            <a:r>
              <a:rPr lang="it-IT" b="1" dirty="0" smtClean="0">
                <a:latin typeface="Comic Sans MS"/>
                <a:cs typeface="Comic Sans MS"/>
              </a:rPr>
              <a:t>Neutrino </a:t>
            </a:r>
            <a:r>
              <a:rPr lang="it-IT" b="1" dirty="0" err="1">
                <a:latin typeface="Comic Sans MS"/>
                <a:cs typeface="Comic Sans MS"/>
              </a:rPr>
              <a:t>nucleosynthesis</a:t>
            </a:r>
            <a:r>
              <a:rPr lang="it-IT" b="1" dirty="0">
                <a:latin typeface="Comic Sans MS"/>
                <a:cs typeface="Comic Sans MS"/>
              </a:rPr>
              <a:t> in </a:t>
            </a:r>
            <a:r>
              <a:rPr lang="it-IT" b="1" dirty="0" err="1" smtClean="0">
                <a:latin typeface="Comic Sans MS"/>
                <a:cs typeface="Comic Sans MS"/>
              </a:rPr>
              <a:t>Supernovae</a:t>
            </a:r>
            <a:r>
              <a:rPr lang="it-IT" b="1" dirty="0" smtClean="0">
                <a:latin typeface="Comic Sans MS"/>
                <a:cs typeface="Comic Sans MS"/>
              </a:rPr>
              <a:t>  </a:t>
            </a:r>
            <a:r>
              <a:rPr lang="it-IT" b="1" dirty="0">
                <a:latin typeface="Comic Sans MS"/>
                <a:cs typeface="Comic Sans MS"/>
              </a:rPr>
              <a:t>(</a:t>
            </a:r>
            <a:r>
              <a:rPr lang="it-IT" b="1" dirty="0" err="1">
                <a:latin typeface="Comic Sans MS"/>
                <a:cs typeface="Comic Sans MS"/>
              </a:rPr>
              <a:t>only</a:t>
            </a:r>
            <a:r>
              <a:rPr lang="it-IT" b="1" dirty="0">
                <a:latin typeface="Comic Sans MS"/>
                <a:cs typeface="Comic Sans MS"/>
              </a:rPr>
              <a:t> </a:t>
            </a:r>
            <a:r>
              <a:rPr lang="it-IT" b="1" baseline="30000" dirty="0">
                <a:latin typeface="Comic Sans MS"/>
                <a:cs typeface="Comic Sans MS"/>
              </a:rPr>
              <a:t>7</a:t>
            </a:r>
            <a:r>
              <a:rPr lang="it-IT" b="1" dirty="0">
                <a:latin typeface="Comic Sans MS"/>
                <a:cs typeface="Comic Sans MS"/>
              </a:rPr>
              <a:t>Li and </a:t>
            </a:r>
            <a:r>
              <a:rPr lang="it-IT" b="1" baseline="30000" dirty="0">
                <a:latin typeface="Comic Sans MS"/>
                <a:cs typeface="Comic Sans MS"/>
              </a:rPr>
              <a:t>11</a:t>
            </a:r>
            <a:r>
              <a:rPr lang="it-IT" b="1" dirty="0">
                <a:latin typeface="Comic Sans MS"/>
                <a:cs typeface="Comic Sans MS"/>
              </a:rPr>
              <a:t>B)</a:t>
            </a:r>
          </a:p>
          <a:p>
            <a:pPr>
              <a:spcBef>
                <a:spcPct val="50000"/>
              </a:spcBef>
            </a:pPr>
            <a:endParaRPr lang="it-IT" b="1" dirty="0">
              <a:latin typeface="Comic Sans MS" charset="0"/>
            </a:endParaRPr>
          </a:p>
        </p:txBody>
      </p:sp>
      <p:sp>
        <p:nvSpPr>
          <p:cNvPr id="76816" name="Rectangle 16"/>
          <p:cNvSpPr>
            <a:spLocks noChangeArrowheads="1"/>
          </p:cNvSpPr>
          <p:nvPr/>
        </p:nvSpPr>
        <p:spPr bwMode="auto">
          <a:xfrm>
            <a:off x="5418488" y="3481507"/>
            <a:ext cx="3671887" cy="2014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buClr>
                <a:srgbClr val="FF0000"/>
              </a:buClr>
              <a:buFont typeface="Wingdings" charset="0"/>
              <a:buChar char="ü"/>
            </a:pPr>
            <a:r>
              <a:rPr lang="it-IT" b="1" dirty="0"/>
              <a:t> </a:t>
            </a:r>
            <a:r>
              <a:rPr lang="it-IT" b="1" dirty="0" err="1">
                <a:latin typeface="Comic Sans MS" charset="0"/>
              </a:rPr>
              <a:t>Chemical</a:t>
            </a:r>
            <a:r>
              <a:rPr lang="it-IT" b="1" dirty="0">
                <a:latin typeface="Comic Sans MS" charset="0"/>
              </a:rPr>
              <a:t> </a:t>
            </a:r>
            <a:r>
              <a:rPr lang="it-IT" b="1" dirty="0" err="1">
                <a:latin typeface="Comic Sans MS" charset="0"/>
              </a:rPr>
              <a:t>evolution</a:t>
            </a:r>
            <a:r>
              <a:rPr lang="it-IT" b="1" dirty="0">
                <a:latin typeface="Comic Sans MS" charset="0"/>
              </a:rPr>
              <a:t> of the </a:t>
            </a:r>
            <a:r>
              <a:rPr lang="it-IT" b="1" dirty="0" err="1">
                <a:latin typeface="Comic Sans MS" charset="0"/>
              </a:rPr>
              <a:t>Galaxy</a:t>
            </a:r>
            <a:r>
              <a:rPr lang="it-IT" b="1" dirty="0">
                <a:latin typeface="Comic Sans MS" charset="0"/>
              </a:rPr>
              <a:t>;</a:t>
            </a:r>
          </a:p>
          <a:p>
            <a:pPr>
              <a:buClr>
                <a:srgbClr val="FF0000"/>
              </a:buClr>
              <a:buFont typeface="Wingdings" charset="0"/>
              <a:buNone/>
            </a:pPr>
            <a:endParaRPr lang="it-IT" b="1" dirty="0">
              <a:latin typeface="Comic Sans MS" charset="0"/>
            </a:endParaRPr>
          </a:p>
          <a:p>
            <a:pPr>
              <a:buClr>
                <a:srgbClr val="FF0000"/>
              </a:buClr>
              <a:buFont typeface="Wingdings" charset="0"/>
              <a:buChar char="ü"/>
            </a:pPr>
            <a:r>
              <a:rPr lang="it-IT" b="1" dirty="0">
                <a:latin typeface="Comic Sans MS" charset="0"/>
              </a:rPr>
              <a:t> </a:t>
            </a:r>
            <a:r>
              <a:rPr lang="it-IT" b="1" dirty="0" err="1">
                <a:latin typeface="Comic Sans MS" charset="0"/>
              </a:rPr>
              <a:t>Primordial</a:t>
            </a:r>
            <a:r>
              <a:rPr lang="it-IT" b="1" dirty="0">
                <a:latin typeface="Comic Sans MS" charset="0"/>
              </a:rPr>
              <a:t> </a:t>
            </a:r>
            <a:r>
              <a:rPr lang="it-IT" b="1" dirty="0" err="1">
                <a:latin typeface="Comic Sans MS" charset="0"/>
              </a:rPr>
              <a:t>Nucleosyntesis</a:t>
            </a:r>
            <a:r>
              <a:rPr lang="it-IT" b="1" dirty="0">
                <a:latin typeface="Comic Sans MS" charset="0"/>
              </a:rPr>
              <a:t> &amp; </a:t>
            </a:r>
            <a:r>
              <a:rPr lang="it-IT" b="1" dirty="0" err="1">
                <a:latin typeface="Comic Sans MS" charset="0"/>
              </a:rPr>
              <a:t>Spallation</a:t>
            </a:r>
            <a:r>
              <a:rPr lang="it-IT" b="1" dirty="0">
                <a:latin typeface="Comic Sans MS" charset="0"/>
              </a:rPr>
              <a:t> </a:t>
            </a:r>
            <a:r>
              <a:rPr lang="it-IT" b="1" dirty="0" err="1">
                <a:latin typeface="Comic Sans MS" charset="0"/>
              </a:rPr>
              <a:t>processes</a:t>
            </a:r>
            <a:r>
              <a:rPr lang="it-IT" b="1" dirty="0">
                <a:latin typeface="Comic Sans MS" charset="0"/>
              </a:rPr>
              <a:t> on ISM;</a:t>
            </a:r>
          </a:p>
          <a:p>
            <a:pPr>
              <a:buClr>
                <a:srgbClr val="FF0000"/>
              </a:buClr>
              <a:buFont typeface="Wingdings" charset="0"/>
              <a:buNone/>
            </a:pPr>
            <a:endParaRPr lang="it-IT" b="1" dirty="0">
              <a:latin typeface="Comic Sans MS" charset="0"/>
            </a:endParaRPr>
          </a:p>
          <a:p>
            <a:pPr>
              <a:buClr>
                <a:srgbClr val="FF0000"/>
              </a:buClr>
              <a:buFont typeface="Wingdings" charset="0"/>
              <a:buChar char="ü"/>
            </a:pPr>
            <a:r>
              <a:rPr lang="it-IT" b="1" dirty="0">
                <a:latin typeface="Comic Sans MS" charset="0"/>
              </a:rPr>
              <a:t> Stellar </a:t>
            </a:r>
            <a:r>
              <a:rPr lang="it-IT" b="1" dirty="0" err="1">
                <a:latin typeface="Comic Sans MS" charset="0"/>
              </a:rPr>
              <a:t>evolution</a:t>
            </a:r>
            <a:endParaRPr lang="it-IT" b="1" dirty="0">
              <a:latin typeface="Comic Sans MS" charset="0"/>
            </a:endParaRPr>
          </a:p>
        </p:txBody>
      </p:sp>
      <p:sp>
        <p:nvSpPr>
          <p:cNvPr id="76817" name="Text Box 17"/>
          <p:cNvSpPr txBox="1">
            <a:spLocks noChangeArrowheads="1"/>
          </p:cNvSpPr>
          <p:nvPr/>
        </p:nvSpPr>
        <p:spPr bwMode="auto">
          <a:xfrm>
            <a:off x="5724525" y="2636838"/>
            <a:ext cx="324008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sz="2000" b="1" dirty="0">
                <a:solidFill>
                  <a:srgbClr val="FF0000"/>
                </a:solidFill>
                <a:effectLst>
                  <a:outerShdw blurRad="38100" dist="38100" dir="2700000" algn="tl">
                    <a:srgbClr val="000000"/>
                  </a:outerShdw>
                </a:effectLst>
                <a:latin typeface="Comic Sans MS" charset="0"/>
              </a:rPr>
              <a:t>DEPLETION OF THE LIGHT ELEMENTS</a:t>
            </a:r>
          </a:p>
        </p:txBody>
      </p:sp>
      <p:sp>
        <p:nvSpPr>
          <p:cNvPr id="76818" name="Rectangle 18"/>
          <p:cNvSpPr>
            <a:spLocks noChangeArrowheads="1"/>
          </p:cNvSpPr>
          <p:nvPr/>
        </p:nvSpPr>
        <p:spPr bwMode="auto">
          <a:xfrm>
            <a:off x="1619250" y="2341563"/>
            <a:ext cx="230346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GB" b="1" dirty="0">
                <a:solidFill>
                  <a:schemeClr val="bg1"/>
                </a:solidFill>
                <a:effectLst>
                  <a:outerShdw blurRad="38100" dist="38100" dir="2700000" algn="tl">
                    <a:srgbClr val="000000"/>
                  </a:outerShdw>
                </a:effectLst>
                <a:latin typeface="Comic Sans MS" charset="0"/>
              </a:rPr>
              <a:t> </a:t>
            </a:r>
            <a:r>
              <a:rPr lang="it-IT" sz="1200" dirty="0">
                <a:solidFill>
                  <a:srgbClr val="FF0000"/>
                </a:solidFill>
                <a:latin typeface="Comic Sans MS" charset="0"/>
              </a:rPr>
              <a:t>(</a:t>
            </a:r>
            <a:r>
              <a:rPr lang="it-IT" sz="1200" dirty="0" err="1">
                <a:solidFill>
                  <a:srgbClr val="FF0000"/>
                </a:solidFill>
                <a:latin typeface="Comic Sans MS" charset="0"/>
              </a:rPr>
              <a:t>Anders</a:t>
            </a:r>
            <a:r>
              <a:rPr lang="it-IT" sz="1200" dirty="0">
                <a:solidFill>
                  <a:srgbClr val="FF0000"/>
                </a:solidFill>
                <a:latin typeface="Comic Sans MS" charset="0"/>
              </a:rPr>
              <a:t> e </a:t>
            </a:r>
            <a:r>
              <a:rPr lang="it-IT" sz="1200" dirty="0" err="1">
                <a:solidFill>
                  <a:srgbClr val="FF0000"/>
                </a:solidFill>
                <a:latin typeface="Comic Sans MS" charset="0"/>
              </a:rPr>
              <a:t>Grevesse</a:t>
            </a:r>
            <a:r>
              <a:rPr lang="it-IT" sz="1200" dirty="0">
                <a:solidFill>
                  <a:srgbClr val="FF0000"/>
                </a:solidFill>
                <a:latin typeface="Comic Sans MS" charset="0"/>
              </a:rPr>
              <a:t> (1996) )</a:t>
            </a:r>
          </a:p>
        </p:txBody>
      </p:sp>
      <p:sp>
        <p:nvSpPr>
          <p:cNvPr id="76838" name="Text Box 38"/>
          <p:cNvSpPr txBox="1">
            <a:spLocks noChangeArrowheads="1"/>
          </p:cNvSpPr>
          <p:nvPr/>
        </p:nvSpPr>
        <p:spPr bwMode="auto">
          <a:xfrm>
            <a:off x="1763713" y="2852738"/>
            <a:ext cx="28082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it-IT" sz="1600" b="1">
                <a:solidFill>
                  <a:srgbClr val="000000"/>
                </a:solidFill>
                <a:latin typeface="Baskerville Old Face" charset="0"/>
              </a:rPr>
              <a:t>Solar System abundances</a:t>
            </a:r>
          </a:p>
        </p:txBody>
      </p:sp>
      <p:sp>
        <p:nvSpPr>
          <p:cNvPr id="76840" name="Rectangle 40"/>
          <p:cNvSpPr>
            <a:spLocks noChangeArrowheads="1"/>
          </p:cNvSpPr>
          <p:nvPr/>
        </p:nvSpPr>
        <p:spPr bwMode="auto">
          <a:xfrm>
            <a:off x="971549" y="5805488"/>
            <a:ext cx="579408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r>
              <a:rPr lang="en-US" dirty="0">
                <a:solidFill>
                  <a:srgbClr val="FF0000"/>
                </a:solidFill>
                <a:latin typeface="Comic Sans MS" charset="0"/>
              </a:rPr>
              <a:t>These elements</a:t>
            </a:r>
            <a:r>
              <a:rPr lang="en-US" dirty="0">
                <a:latin typeface="Comic Sans MS" charset="0"/>
              </a:rPr>
              <a:t>, </a:t>
            </a:r>
            <a:r>
              <a:rPr lang="en-US" b="1" dirty="0">
                <a:latin typeface="Comic Sans MS" charset="0"/>
              </a:rPr>
              <a:t>though being so rare, play a relevant role for solving several</a:t>
            </a:r>
          </a:p>
          <a:p>
            <a:r>
              <a:rPr lang="en-US" b="1" dirty="0">
                <a:latin typeface="Comic Sans MS" charset="0"/>
              </a:rPr>
              <a:t> astrophysical problems</a:t>
            </a:r>
            <a:endParaRPr lang="it-IT" b="1" dirty="0">
              <a:latin typeface="Comic Sans MS" charset="0"/>
            </a:endParaRPr>
          </a:p>
        </p:txBody>
      </p:sp>
      <p:sp>
        <p:nvSpPr>
          <p:cNvPr id="76841" name="AutoShape 41"/>
          <p:cNvSpPr>
            <a:spLocks noChangeArrowheads="1"/>
          </p:cNvSpPr>
          <p:nvPr/>
        </p:nvSpPr>
        <p:spPr bwMode="auto">
          <a:xfrm>
            <a:off x="1619250" y="5445125"/>
            <a:ext cx="485775" cy="360363"/>
          </a:xfrm>
          <a:prstGeom prst="downArrow">
            <a:avLst>
              <a:gd name="adj1" fmla="val 50000"/>
              <a:gd name="adj2" fmla="val 25000"/>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76845" name="Oval 45"/>
          <p:cNvSpPr>
            <a:spLocks noChangeArrowheads="1"/>
          </p:cNvSpPr>
          <p:nvPr/>
        </p:nvSpPr>
        <p:spPr bwMode="auto">
          <a:xfrm>
            <a:off x="539750" y="4149725"/>
            <a:ext cx="161925" cy="287338"/>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76850" name="Text Box 50"/>
          <p:cNvSpPr txBox="1">
            <a:spLocks noChangeArrowheads="1"/>
          </p:cNvSpPr>
          <p:nvPr/>
        </p:nvSpPr>
        <p:spPr bwMode="auto">
          <a:xfrm>
            <a:off x="684213" y="4646613"/>
            <a:ext cx="9874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b="1" dirty="0">
                <a:latin typeface="Comic Sans MS" charset="0"/>
              </a:rPr>
              <a:t>Li Be B</a:t>
            </a:r>
          </a:p>
        </p:txBody>
      </p:sp>
      <p:sp>
        <p:nvSpPr>
          <p:cNvPr id="76851" name="Oval 51"/>
          <p:cNvSpPr>
            <a:spLocks noChangeArrowheads="1"/>
          </p:cNvSpPr>
          <p:nvPr/>
        </p:nvSpPr>
        <p:spPr bwMode="auto">
          <a:xfrm>
            <a:off x="755650" y="4652963"/>
            <a:ext cx="936625" cy="360362"/>
          </a:xfrm>
          <a:prstGeom prst="ellipse">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76852" name="Line 52"/>
          <p:cNvSpPr>
            <a:spLocks noChangeShapeType="1"/>
          </p:cNvSpPr>
          <p:nvPr/>
        </p:nvSpPr>
        <p:spPr bwMode="auto">
          <a:xfrm flipH="1" flipV="1">
            <a:off x="755650" y="4365625"/>
            <a:ext cx="215900" cy="287338"/>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it-IT"/>
          </a:p>
        </p:txBody>
      </p:sp>
    </p:spTree>
    <p:custDataLst>
      <p:tags r:id="rId2"/>
    </p:custDataLst>
    <p:extLst>
      <p:ext uri="{BB962C8B-B14F-4D97-AF65-F5344CB8AC3E}">
        <p14:creationId xmlns:p14="http://schemas.microsoft.com/office/powerpoint/2010/main" val="40982569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7"/>
                                        </p:tgtEl>
                                        <p:attrNameLst>
                                          <p:attrName>style.visibility</p:attrName>
                                        </p:attrNameLst>
                                      </p:cBhvr>
                                      <p:to>
                                        <p:strVal val="visible"/>
                                      </p:to>
                                    </p:set>
                                    <p:anim calcmode="lin" valueType="num">
                                      <p:cBhvr additive="base">
                                        <p:cTn id="7" dur="500" fill="hold"/>
                                        <p:tgtEl>
                                          <p:spTgt spid="76807"/>
                                        </p:tgtEl>
                                        <p:attrNameLst>
                                          <p:attrName>ppt_x</p:attrName>
                                        </p:attrNameLst>
                                      </p:cBhvr>
                                      <p:tavLst>
                                        <p:tav tm="0">
                                          <p:val>
                                            <p:strVal val="#ppt_x"/>
                                          </p:val>
                                        </p:tav>
                                        <p:tav tm="100000">
                                          <p:val>
                                            <p:strVal val="#ppt_x"/>
                                          </p:val>
                                        </p:tav>
                                      </p:tavLst>
                                    </p:anim>
                                    <p:anim calcmode="lin" valueType="num">
                                      <p:cBhvr additive="base">
                                        <p:cTn id="8" dur="500" fill="hold"/>
                                        <p:tgtEl>
                                          <p:spTgt spid="7680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6817">
                                            <p:txEl>
                                              <p:pRg st="0" end="0"/>
                                            </p:txEl>
                                          </p:spTgt>
                                        </p:tgtEl>
                                        <p:attrNameLst>
                                          <p:attrName>style.visibility</p:attrName>
                                        </p:attrNameLst>
                                      </p:cBhvr>
                                      <p:to>
                                        <p:strVal val="visible"/>
                                      </p:to>
                                    </p:set>
                                    <p:anim calcmode="lin" valueType="num">
                                      <p:cBhvr additive="base">
                                        <p:cTn id="11" dur="500" fill="hold"/>
                                        <p:tgtEl>
                                          <p:spTgt spid="7681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68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6816"/>
                                        </p:tgtEl>
                                        <p:attrNameLst>
                                          <p:attrName>style.visibility</p:attrName>
                                        </p:attrNameLst>
                                      </p:cBhvr>
                                      <p:to>
                                        <p:strVal val="visible"/>
                                      </p:to>
                                    </p:set>
                                    <p:anim calcmode="lin" valueType="num">
                                      <p:cBhvr additive="base">
                                        <p:cTn id="17" dur="500" fill="hold"/>
                                        <p:tgtEl>
                                          <p:spTgt spid="76816"/>
                                        </p:tgtEl>
                                        <p:attrNameLst>
                                          <p:attrName>ppt_x</p:attrName>
                                        </p:attrNameLst>
                                      </p:cBhvr>
                                      <p:tavLst>
                                        <p:tav tm="0">
                                          <p:val>
                                            <p:strVal val="#ppt_x"/>
                                          </p:val>
                                        </p:tav>
                                        <p:tav tm="100000">
                                          <p:val>
                                            <p:strVal val="#ppt_x"/>
                                          </p:val>
                                        </p:tav>
                                      </p:tavLst>
                                    </p:anim>
                                    <p:anim calcmode="lin" valueType="num">
                                      <p:cBhvr additive="base">
                                        <p:cTn id="18" dur="500" fill="hold"/>
                                        <p:tgtEl>
                                          <p:spTgt spid="768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p:cNvSpPr/>
          <p:nvPr/>
        </p:nvSpPr>
        <p:spPr>
          <a:xfrm>
            <a:off x="3995738" y="4941888"/>
            <a:ext cx="3168650" cy="13668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Rettangolo 47"/>
          <p:cNvSpPr/>
          <p:nvPr/>
        </p:nvSpPr>
        <p:spPr>
          <a:xfrm>
            <a:off x="3851275" y="1700213"/>
            <a:ext cx="4176713" cy="93662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22886" name="Text Box 46"/>
          <p:cNvSpPr txBox="1">
            <a:spLocks noChangeArrowheads="1"/>
          </p:cNvSpPr>
          <p:nvPr/>
        </p:nvSpPr>
        <p:spPr bwMode="auto">
          <a:xfrm>
            <a:off x="7486650" y="5572125"/>
            <a:ext cx="1870075" cy="338138"/>
          </a:xfrm>
          <a:prstGeom prst="rect">
            <a:avLst/>
          </a:prstGeom>
          <a:noFill/>
          <a:ln w="9525">
            <a:noFill/>
            <a:miter lim="800000"/>
            <a:headEnd/>
            <a:tailEnd/>
          </a:ln>
        </p:spPr>
        <p:txBody>
          <a:bodyPr>
            <a:spAutoFit/>
          </a:bodyPr>
          <a:lstStyle/>
          <a:p>
            <a:pPr eaLnBrk="0" hangingPunct="0"/>
            <a:r>
              <a:rPr lang="en-GB" sz="1600">
                <a:solidFill>
                  <a:schemeClr val="bg1"/>
                </a:solidFill>
                <a:latin typeface="Comic Sans MS" pitchFamily="66" charset="0"/>
              </a:rPr>
              <a:t>Measured</a:t>
            </a:r>
            <a:endParaRPr lang="en-GB">
              <a:solidFill>
                <a:schemeClr val="bg1"/>
              </a:solidFill>
              <a:latin typeface="Comic Sans MS" pitchFamily="66" charset="0"/>
            </a:endParaRPr>
          </a:p>
        </p:txBody>
      </p:sp>
      <p:sp>
        <p:nvSpPr>
          <p:cNvPr id="122887" name="Rectangle 83"/>
          <p:cNvSpPr>
            <a:spLocks noChangeArrowheads="1"/>
          </p:cNvSpPr>
          <p:nvPr/>
        </p:nvSpPr>
        <p:spPr bwMode="auto">
          <a:xfrm rot="10800000" flipV="1">
            <a:off x="4876800" y="6503988"/>
            <a:ext cx="1231900" cy="338137"/>
          </a:xfrm>
          <a:prstGeom prst="rect">
            <a:avLst/>
          </a:prstGeom>
          <a:noFill/>
          <a:ln w="9525">
            <a:noFill/>
            <a:miter lim="800000"/>
            <a:headEnd/>
            <a:tailEnd/>
          </a:ln>
        </p:spPr>
        <p:txBody>
          <a:bodyPr>
            <a:spAutoFit/>
          </a:bodyPr>
          <a:lstStyle/>
          <a:p>
            <a:pPr eaLnBrk="0" hangingPunct="0"/>
            <a:r>
              <a:rPr lang="en-GB" sz="1600" b="1">
                <a:solidFill>
                  <a:schemeClr val="bg1"/>
                </a:solidFill>
                <a:latin typeface="Comic Sans MS" pitchFamily="66" charset="0"/>
              </a:rPr>
              <a:t>Calculated</a:t>
            </a:r>
          </a:p>
        </p:txBody>
      </p:sp>
      <p:grpSp>
        <p:nvGrpSpPr>
          <p:cNvPr id="122888" name="Gruppo 5"/>
          <p:cNvGrpSpPr>
            <a:grpSpLocks/>
          </p:cNvGrpSpPr>
          <p:nvPr/>
        </p:nvGrpSpPr>
        <p:grpSpPr bwMode="auto">
          <a:xfrm>
            <a:off x="6980238" y="5368925"/>
            <a:ext cx="352425" cy="852488"/>
            <a:chOff x="6827102" y="5026315"/>
            <a:chExt cx="352562" cy="852686"/>
          </a:xfrm>
        </p:grpSpPr>
        <p:sp>
          <p:nvSpPr>
            <p:cNvPr id="122921" name="Line 82"/>
            <p:cNvSpPr>
              <a:spLocks noChangeShapeType="1"/>
            </p:cNvSpPr>
            <p:nvPr/>
          </p:nvSpPr>
          <p:spPr bwMode="auto">
            <a:xfrm flipH="1" flipV="1">
              <a:off x="6827103" y="5079331"/>
              <a:ext cx="341952" cy="0"/>
            </a:xfrm>
            <a:prstGeom prst="line">
              <a:avLst/>
            </a:prstGeom>
            <a:noFill/>
            <a:ln w="47625" algn="ctr">
              <a:solidFill>
                <a:srgbClr val="FF0000"/>
              </a:solidFill>
              <a:round/>
              <a:headEnd/>
              <a:tailEnd type="triangle" w="med" len="med"/>
            </a:ln>
          </p:spPr>
          <p:txBody>
            <a:bodyPr/>
            <a:lstStyle/>
            <a:p>
              <a:endParaRPr lang="it-IT"/>
            </a:p>
          </p:txBody>
        </p:sp>
        <p:sp>
          <p:nvSpPr>
            <p:cNvPr id="122922" name="Line 87"/>
            <p:cNvSpPr>
              <a:spLocks noChangeShapeType="1"/>
            </p:cNvSpPr>
            <p:nvPr/>
          </p:nvSpPr>
          <p:spPr bwMode="auto">
            <a:xfrm flipH="1" flipV="1">
              <a:off x="6827102" y="5821230"/>
              <a:ext cx="352561" cy="0"/>
            </a:xfrm>
            <a:prstGeom prst="line">
              <a:avLst/>
            </a:prstGeom>
            <a:noFill/>
            <a:ln w="38100">
              <a:solidFill>
                <a:srgbClr val="FF0000"/>
              </a:solidFill>
              <a:round/>
              <a:headEnd/>
              <a:tailEnd type="triangle" w="med" len="med"/>
            </a:ln>
          </p:spPr>
          <p:txBody>
            <a:bodyPr/>
            <a:lstStyle/>
            <a:p>
              <a:endParaRPr lang="it-IT"/>
            </a:p>
          </p:txBody>
        </p:sp>
        <p:sp>
          <p:nvSpPr>
            <p:cNvPr id="122923" name="Line 88"/>
            <p:cNvSpPr>
              <a:spLocks noChangeShapeType="1"/>
            </p:cNvSpPr>
            <p:nvPr/>
          </p:nvSpPr>
          <p:spPr bwMode="auto">
            <a:xfrm flipV="1">
              <a:off x="7179664" y="5026315"/>
              <a:ext cx="0" cy="852686"/>
            </a:xfrm>
            <a:prstGeom prst="line">
              <a:avLst/>
            </a:prstGeom>
            <a:noFill/>
            <a:ln w="38100">
              <a:solidFill>
                <a:srgbClr val="FF0000"/>
              </a:solidFill>
              <a:round/>
              <a:headEnd/>
              <a:tailEnd/>
            </a:ln>
          </p:spPr>
          <p:txBody>
            <a:bodyPr/>
            <a:lstStyle/>
            <a:p>
              <a:endParaRPr lang="it-IT"/>
            </a:p>
          </p:txBody>
        </p:sp>
      </p:grpSp>
      <p:sp>
        <p:nvSpPr>
          <p:cNvPr id="6154" name="Rectangle 4"/>
          <p:cNvSpPr txBox="1">
            <a:spLocks noChangeArrowheads="1"/>
          </p:cNvSpPr>
          <p:nvPr/>
        </p:nvSpPr>
        <p:spPr bwMode="auto">
          <a:xfrm>
            <a:off x="1763713" y="260350"/>
            <a:ext cx="5784850" cy="928688"/>
          </a:xfrm>
          <a:prstGeom prst="rect">
            <a:avLst/>
          </a:prstGeom>
          <a:noFill/>
          <a:ln w="9525">
            <a:noFill/>
            <a:miter lim="800000"/>
            <a:headEnd/>
            <a:tailEnd/>
          </a:ln>
        </p:spPr>
        <p:txBody>
          <a:bodyPr anchor="ctr"/>
          <a:lstStyle/>
          <a:p>
            <a:pPr algn="ctr" fontAlgn="auto">
              <a:spcBef>
                <a:spcPts val="0"/>
              </a:spcBef>
              <a:spcAft>
                <a:spcPts val="0"/>
              </a:spcAft>
              <a:defRPr/>
            </a:pPr>
            <a:r>
              <a:rPr lang="it-IT" sz="2000" b="1" dirty="0">
                <a:solidFill>
                  <a:srgbClr val="FFC000"/>
                </a:solidFill>
                <a:effectLst>
                  <a:outerShdw blurRad="38100" dist="38100" dir="2700000" algn="tl">
                    <a:srgbClr val="000000">
                      <a:alpha val="43137"/>
                    </a:srgbClr>
                  </a:outerShdw>
                </a:effectLst>
                <a:latin typeface="Comic Sans MS" pitchFamily="66" charset="0"/>
                <a:cs typeface="+mn-cs"/>
              </a:rPr>
              <a:t>FROM </a:t>
            </a:r>
          </a:p>
          <a:p>
            <a:pPr algn="ctr" fontAlgn="auto">
              <a:spcBef>
                <a:spcPts val="0"/>
              </a:spcBef>
              <a:spcAft>
                <a:spcPts val="0"/>
              </a:spcAft>
              <a:defRPr/>
            </a:pPr>
            <a:r>
              <a:rPr lang="it-IT" sz="2000" b="1" dirty="0">
                <a:solidFill>
                  <a:srgbClr val="FFC000"/>
                </a:solidFill>
                <a:effectLst>
                  <a:outerShdw blurRad="38100" dist="38100" dir="2700000" algn="tl">
                    <a:srgbClr val="000000">
                      <a:alpha val="43137"/>
                    </a:srgbClr>
                  </a:outerShdw>
                </a:effectLst>
                <a:latin typeface="Comic Sans MS" pitchFamily="66" charset="0"/>
                <a:cs typeface="+mn-cs"/>
              </a:rPr>
              <a:t>THREE-BODY  CROSS SECTION</a:t>
            </a:r>
          </a:p>
          <a:p>
            <a:pPr eaLnBrk="0" fontAlgn="auto" hangingPunct="0">
              <a:spcBef>
                <a:spcPts val="0"/>
              </a:spcBef>
              <a:spcAft>
                <a:spcPts val="0"/>
              </a:spcAft>
              <a:defRPr/>
            </a:pPr>
            <a:r>
              <a:rPr lang="en-GB" sz="2000" b="1" dirty="0">
                <a:solidFill>
                  <a:srgbClr val="FFC000"/>
                </a:solidFill>
                <a:effectLst>
                  <a:outerShdw blurRad="38100" dist="38100" dir="2700000" algn="tl">
                    <a:srgbClr val="000000">
                      <a:alpha val="43137"/>
                    </a:srgbClr>
                  </a:outerShdw>
                </a:effectLst>
                <a:latin typeface="+mn-lt"/>
                <a:ea typeface="MS PGothic" pitchFamily="34" charset="-128"/>
                <a:cs typeface="+mn-cs"/>
              </a:rPr>
              <a:t> </a:t>
            </a:r>
          </a:p>
        </p:txBody>
      </p:sp>
      <p:sp>
        <p:nvSpPr>
          <p:cNvPr id="13" name="Rectangle 4"/>
          <p:cNvSpPr txBox="1">
            <a:spLocks noChangeArrowheads="1"/>
          </p:cNvSpPr>
          <p:nvPr/>
        </p:nvSpPr>
        <p:spPr>
          <a:xfrm>
            <a:off x="2662238" y="3987800"/>
            <a:ext cx="2916237" cy="722313"/>
          </a:xfrm>
          <a:prstGeom prst="rect">
            <a:avLst/>
          </a:prstGeom>
          <a:solidFill>
            <a:srgbClr val="FFFF00"/>
          </a:solidFill>
          <a:ln>
            <a:solidFill>
              <a:srgbClr val="FFFF00"/>
            </a:solidFill>
          </a:ln>
        </p:spPr>
        <p:txBody>
          <a:bodyPr anchor="ctr">
            <a:normAutofit fontScale="92500" lnSpcReduction="20000"/>
          </a:bodyPr>
          <a:lstStyle/>
          <a:p>
            <a:pPr algn="ctr" defTabSz="457200" fontAlgn="auto">
              <a:spcBef>
                <a:spcPts val="0"/>
              </a:spcBef>
              <a:spcAft>
                <a:spcPts val="0"/>
              </a:spcAft>
              <a:defRPr/>
            </a:pPr>
            <a:r>
              <a:rPr lang="en-GB" sz="1600" b="1" dirty="0">
                <a:solidFill>
                  <a:srgbClr val="FF0000"/>
                </a:solidFill>
                <a:latin typeface="Comic Sans MS" charset="0"/>
                <a:ea typeface="ＭＳ Ｐゴシック" charset="-128"/>
                <a:cs typeface="ＭＳ Ｐゴシック" charset="-128"/>
              </a:rPr>
              <a:t>TO</a:t>
            </a:r>
            <a:br>
              <a:rPr lang="en-GB" sz="1600" b="1" dirty="0">
                <a:solidFill>
                  <a:srgbClr val="FF0000"/>
                </a:solidFill>
                <a:latin typeface="Comic Sans MS" charset="0"/>
                <a:ea typeface="ＭＳ Ｐゴシック" charset="-128"/>
                <a:cs typeface="ＭＳ Ｐゴシック" charset="-128"/>
              </a:rPr>
            </a:br>
            <a:r>
              <a:rPr lang="en-GB" sz="1600" b="1" dirty="0">
                <a:solidFill>
                  <a:srgbClr val="FF0000"/>
                </a:solidFill>
                <a:latin typeface="Comic Sans MS" charset="0"/>
                <a:ea typeface="ＭＳ Ｐゴシック" charset="-128"/>
                <a:cs typeface="ＭＳ Ｐゴシック" charset="-128"/>
              </a:rPr>
              <a:t>INDIRECT TWO-BODY CROSS SECTION</a:t>
            </a:r>
            <a:r>
              <a:rPr lang="en-GB" sz="2000" b="1" dirty="0">
                <a:solidFill>
                  <a:srgbClr val="FF0000"/>
                </a:solidFill>
                <a:latin typeface="Comic Sans MS" charset="0"/>
                <a:ea typeface="ＭＳ Ｐゴシック" charset="-128"/>
                <a:cs typeface="ＭＳ Ｐゴシック" charset="-128"/>
              </a:rPr>
              <a:t> </a:t>
            </a:r>
          </a:p>
        </p:txBody>
      </p:sp>
      <p:graphicFrame>
        <p:nvGraphicFramePr>
          <p:cNvPr id="122882" name="Object 2"/>
          <p:cNvGraphicFramePr>
            <a:graphicFrameLocks noChangeAspect="1"/>
          </p:cNvGraphicFramePr>
          <p:nvPr/>
        </p:nvGraphicFramePr>
        <p:xfrm>
          <a:off x="4356100" y="5046663"/>
          <a:ext cx="2749550" cy="1982787"/>
        </p:xfrm>
        <a:graphic>
          <a:graphicData uri="http://schemas.openxmlformats.org/presentationml/2006/ole">
            <mc:AlternateContent xmlns:mc="http://schemas.openxmlformats.org/markup-compatibility/2006">
              <mc:Choice xmlns:v="urn:schemas-microsoft-com:vml" Requires="v">
                <p:oleObj spid="_x0000_s11401" name="Equazione" r:id="rId3" imgW="1460160" imgH="1143000" progId="Equation.3">
                  <p:embed/>
                </p:oleObj>
              </mc:Choice>
              <mc:Fallback>
                <p:oleObj name="Equazione" r:id="rId3" imgW="1460160" imgH="11430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6100" y="5046663"/>
                        <a:ext cx="2749550" cy="19827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883" name="Object 3"/>
          <p:cNvGraphicFramePr>
            <a:graphicFrameLocks noChangeAspect="1"/>
          </p:cNvGraphicFramePr>
          <p:nvPr/>
        </p:nvGraphicFramePr>
        <p:xfrm>
          <a:off x="3924300" y="1773238"/>
          <a:ext cx="4087813" cy="828675"/>
        </p:xfrm>
        <a:graphic>
          <a:graphicData uri="http://schemas.openxmlformats.org/presentationml/2006/ole">
            <mc:AlternateContent xmlns:mc="http://schemas.openxmlformats.org/markup-compatibility/2006">
              <mc:Choice xmlns:v="urn:schemas-microsoft-com:vml" Requires="v">
                <p:oleObj spid="_x0000_s11402" name="Equation" r:id="rId5" imgW="2197080" imgH="482400" progId="Equation.3">
                  <p:embed/>
                </p:oleObj>
              </mc:Choice>
              <mc:Fallback>
                <p:oleObj name="Equation" r:id="rId5" imgW="2197080" imgH="482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1773238"/>
                        <a:ext cx="4087813" cy="8286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3" name="Freccia giù 50"/>
          <p:cNvSpPr/>
          <p:nvPr/>
        </p:nvSpPr>
        <p:spPr>
          <a:xfrm>
            <a:off x="3457575" y="3189288"/>
            <a:ext cx="1409700" cy="736600"/>
          </a:xfrm>
          <a:prstGeom prst="downArrow">
            <a:avLst>
              <a:gd name="adj1" fmla="val 53157"/>
              <a:gd name="adj2" fmla="val 82500"/>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122892" name="Gruppo 84"/>
          <p:cNvGrpSpPr>
            <a:grpSpLocks/>
          </p:cNvGrpSpPr>
          <p:nvPr/>
        </p:nvGrpSpPr>
        <p:grpSpPr bwMode="auto">
          <a:xfrm>
            <a:off x="179388" y="1268413"/>
            <a:ext cx="2879725" cy="1800225"/>
            <a:chOff x="179512" y="1268760"/>
            <a:chExt cx="2880320" cy="1800200"/>
          </a:xfrm>
        </p:grpSpPr>
        <p:sp>
          <p:nvSpPr>
            <p:cNvPr id="122905" name="Rectangle 44"/>
            <p:cNvSpPr>
              <a:spLocks noChangeArrowheads="1"/>
            </p:cNvSpPr>
            <p:nvPr/>
          </p:nvSpPr>
          <p:spPr bwMode="auto">
            <a:xfrm>
              <a:off x="277339" y="1268760"/>
              <a:ext cx="2782493" cy="1800200"/>
            </a:xfrm>
            <a:prstGeom prst="rect">
              <a:avLst/>
            </a:prstGeom>
            <a:solidFill>
              <a:srgbClr val="CCFFCC"/>
            </a:solidFill>
            <a:ln w="9525">
              <a:noFill/>
              <a:miter lim="800000"/>
              <a:headEnd/>
              <a:tailEnd/>
            </a:ln>
          </p:spPr>
          <p:txBody>
            <a:bodyPr wrap="none" anchor="ctr"/>
            <a:lstStyle/>
            <a:p>
              <a:endParaRPr lang="it-IT">
                <a:latin typeface="Constantia" pitchFamily="18" charset="0"/>
              </a:endParaRPr>
            </a:p>
          </p:txBody>
        </p:sp>
        <p:grpSp>
          <p:nvGrpSpPr>
            <p:cNvPr id="122906" name="Group 24"/>
            <p:cNvGrpSpPr>
              <a:grpSpLocks/>
            </p:cNvGrpSpPr>
            <p:nvPr/>
          </p:nvGrpSpPr>
          <p:grpSpPr bwMode="auto">
            <a:xfrm>
              <a:off x="179512" y="1268760"/>
              <a:ext cx="2736304" cy="1800200"/>
              <a:chOff x="240" y="2400"/>
              <a:chExt cx="2640" cy="1392"/>
            </a:xfrm>
          </p:grpSpPr>
          <p:sp>
            <p:nvSpPr>
              <p:cNvPr id="122907" name="Oval 9"/>
              <p:cNvSpPr>
                <a:spLocks noChangeArrowheads="1"/>
              </p:cNvSpPr>
              <p:nvPr/>
            </p:nvSpPr>
            <p:spPr bwMode="auto">
              <a:xfrm>
                <a:off x="1488" y="2496"/>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122908" name="Oval 10"/>
              <p:cNvSpPr>
                <a:spLocks noChangeArrowheads="1"/>
              </p:cNvSpPr>
              <p:nvPr/>
            </p:nvSpPr>
            <p:spPr bwMode="auto">
              <a:xfrm>
                <a:off x="1488" y="3168"/>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122909" name="Line 11"/>
              <p:cNvSpPr>
                <a:spLocks noChangeShapeType="1"/>
              </p:cNvSpPr>
              <p:nvPr/>
            </p:nvSpPr>
            <p:spPr bwMode="auto">
              <a:xfrm flipV="1">
                <a:off x="672" y="3312"/>
                <a:ext cx="816" cy="240"/>
              </a:xfrm>
              <a:prstGeom prst="line">
                <a:avLst/>
              </a:prstGeom>
              <a:noFill/>
              <a:ln w="38100">
                <a:solidFill>
                  <a:schemeClr val="tx1"/>
                </a:solidFill>
                <a:round/>
                <a:headEnd/>
                <a:tailEnd type="arrow" w="med" len="med"/>
              </a:ln>
            </p:spPr>
            <p:txBody>
              <a:bodyPr wrap="none"/>
              <a:lstStyle/>
              <a:p>
                <a:endParaRPr lang="it-IT"/>
              </a:p>
            </p:txBody>
          </p:sp>
          <p:sp>
            <p:nvSpPr>
              <p:cNvPr id="122910" name="Line 12"/>
              <p:cNvSpPr>
                <a:spLocks noChangeShapeType="1"/>
              </p:cNvSpPr>
              <p:nvPr/>
            </p:nvSpPr>
            <p:spPr bwMode="auto">
              <a:xfrm>
                <a:off x="576" y="2592"/>
                <a:ext cx="912" cy="0"/>
              </a:xfrm>
              <a:prstGeom prst="line">
                <a:avLst/>
              </a:prstGeom>
              <a:noFill/>
              <a:ln w="38100">
                <a:solidFill>
                  <a:schemeClr val="tx1"/>
                </a:solidFill>
                <a:round/>
                <a:headEnd/>
                <a:tailEnd type="arrow" w="med" len="med"/>
              </a:ln>
            </p:spPr>
            <p:txBody>
              <a:bodyPr wrap="none"/>
              <a:lstStyle/>
              <a:p>
                <a:endParaRPr lang="it-IT"/>
              </a:p>
            </p:txBody>
          </p:sp>
          <p:sp>
            <p:nvSpPr>
              <p:cNvPr id="122911" name="Line 13"/>
              <p:cNvSpPr>
                <a:spLocks noChangeShapeType="1"/>
              </p:cNvSpPr>
              <p:nvPr/>
            </p:nvSpPr>
            <p:spPr bwMode="auto">
              <a:xfrm flipV="1">
                <a:off x="1728" y="2592"/>
                <a:ext cx="768" cy="0"/>
              </a:xfrm>
              <a:prstGeom prst="line">
                <a:avLst/>
              </a:prstGeom>
              <a:noFill/>
              <a:ln w="38100">
                <a:solidFill>
                  <a:schemeClr val="tx1"/>
                </a:solidFill>
                <a:round/>
                <a:headEnd/>
                <a:tailEnd type="arrow" w="med" len="med"/>
              </a:ln>
            </p:spPr>
            <p:txBody>
              <a:bodyPr wrap="none"/>
              <a:lstStyle/>
              <a:p>
                <a:endParaRPr lang="it-IT"/>
              </a:p>
            </p:txBody>
          </p:sp>
          <p:sp>
            <p:nvSpPr>
              <p:cNvPr id="122912" name="Line 14"/>
              <p:cNvSpPr>
                <a:spLocks noChangeShapeType="1"/>
              </p:cNvSpPr>
              <p:nvPr/>
            </p:nvSpPr>
            <p:spPr bwMode="auto">
              <a:xfrm flipV="1">
                <a:off x="1728" y="3024"/>
                <a:ext cx="816" cy="240"/>
              </a:xfrm>
              <a:prstGeom prst="line">
                <a:avLst/>
              </a:prstGeom>
              <a:noFill/>
              <a:ln w="38100">
                <a:solidFill>
                  <a:schemeClr val="tx1"/>
                </a:solidFill>
                <a:round/>
                <a:headEnd/>
                <a:tailEnd type="arrow" w="med" len="med"/>
              </a:ln>
            </p:spPr>
            <p:txBody>
              <a:bodyPr wrap="none"/>
              <a:lstStyle/>
              <a:p>
                <a:endParaRPr lang="it-IT"/>
              </a:p>
            </p:txBody>
          </p:sp>
          <p:sp>
            <p:nvSpPr>
              <p:cNvPr id="122913" name="Line 15"/>
              <p:cNvSpPr>
                <a:spLocks noChangeShapeType="1"/>
              </p:cNvSpPr>
              <p:nvPr/>
            </p:nvSpPr>
            <p:spPr bwMode="auto">
              <a:xfrm>
                <a:off x="1584" y="2736"/>
                <a:ext cx="0" cy="432"/>
              </a:xfrm>
              <a:prstGeom prst="line">
                <a:avLst/>
              </a:prstGeom>
              <a:noFill/>
              <a:ln w="38100">
                <a:solidFill>
                  <a:schemeClr val="tx1"/>
                </a:solidFill>
                <a:round/>
                <a:headEnd/>
                <a:tailEnd type="arrow" w="med" len="med"/>
              </a:ln>
            </p:spPr>
            <p:txBody>
              <a:bodyPr wrap="none"/>
              <a:lstStyle/>
              <a:p>
                <a:endParaRPr lang="it-IT"/>
              </a:p>
            </p:txBody>
          </p:sp>
          <p:sp>
            <p:nvSpPr>
              <p:cNvPr id="122914" name="Line 16"/>
              <p:cNvSpPr>
                <a:spLocks noChangeShapeType="1"/>
              </p:cNvSpPr>
              <p:nvPr/>
            </p:nvSpPr>
            <p:spPr bwMode="auto">
              <a:xfrm>
                <a:off x="1728" y="3312"/>
                <a:ext cx="816" cy="336"/>
              </a:xfrm>
              <a:prstGeom prst="line">
                <a:avLst/>
              </a:prstGeom>
              <a:noFill/>
              <a:ln w="38100">
                <a:solidFill>
                  <a:schemeClr val="tx1"/>
                </a:solidFill>
                <a:round/>
                <a:headEnd/>
                <a:tailEnd type="arrow" w="med" len="med"/>
              </a:ln>
            </p:spPr>
            <p:txBody>
              <a:bodyPr wrap="none"/>
              <a:lstStyle/>
              <a:p>
                <a:endParaRPr lang="it-IT"/>
              </a:p>
            </p:txBody>
          </p:sp>
          <p:sp>
            <p:nvSpPr>
              <p:cNvPr id="122915" name="Text Box 17"/>
              <p:cNvSpPr txBox="1">
                <a:spLocks noChangeArrowheads="1"/>
              </p:cNvSpPr>
              <p:nvPr/>
            </p:nvSpPr>
            <p:spPr bwMode="auto">
              <a:xfrm>
                <a:off x="240" y="2400"/>
                <a:ext cx="336" cy="288"/>
              </a:xfrm>
              <a:prstGeom prst="rect">
                <a:avLst/>
              </a:prstGeom>
              <a:noFill/>
              <a:ln w="9525">
                <a:noFill/>
                <a:miter lim="800000"/>
                <a:headEnd/>
                <a:tailEnd/>
              </a:ln>
            </p:spPr>
            <p:txBody>
              <a:bodyPr>
                <a:spAutoFit/>
              </a:bodyPr>
              <a:lstStyle/>
              <a:p>
                <a:pPr>
                  <a:spcBef>
                    <a:spcPct val="50000"/>
                  </a:spcBef>
                </a:pPr>
                <a:r>
                  <a:rPr kumimoji="1" lang="it-IT" sz="2400">
                    <a:latin typeface="Times New Roman" pitchFamily="18" charset="0"/>
                  </a:rPr>
                  <a:t> </a:t>
                </a:r>
                <a:r>
                  <a:rPr kumimoji="1" lang="it-IT" sz="2400">
                    <a:latin typeface="Constantia" pitchFamily="18" charset="0"/>
                  </a:rPr>
                  <a:t> </a:t>
                </a:r>
                <a:r>
                  <a:rPr kumimoji="1" lang="it-IT" sz="2400" b="1">
                    <a:latin typeface="Comic Sans MS" pitchFamily="66" charset="0"/>
                  </a:rPr>
                  <a:t>x</a:t>
                </a:r>
              </a:p>
            </p:txBody>
          </p:sp>
          <p:sp>
            <p:nvSpPr>
              <p:cNvPr id="122916" name="Text Box 18"/>
              <p:cNvSpPr txBox="1">
                <a:spLocks noChangeArrowheads="1"/>
              </p:cNvSpPr>
              <p:nvPr/>
            </p:nvSpPr>
            <p:spPr bwMode="auto">
              <a:xfrm>
                <a:off x="384" y="3312"/>
                <a:ext cx="288"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a</a:t>
                </a:r>
              </a:p>
            </p:txBody>
          </p:sp>
          <p:sp>
            <p:nvSpPr>
              <p:cNvPr id="122917" name="Text Box 19"/>
              <p:cNvSpPr txBox="1">
                <a:spLocks noChangeArrowheads="1"/>
              </p:cNvSpPr>
              <p:nvPr/>
            </p:nvSpPr>
            <p:spPr bwMode="auto">
              <a:xfrm>
                <a:off x="1632" y="2832"/>
                <a:ext cx="240"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b</a:t>
                </a:r>
              </a:p>
            </p:txBody>
          </p:sp>
          <p:sp>
            <p:nvSpPr>
              <p:cNvPr id="122918" name="Text Box 21"/>
              <p:cNvSpPr txBox="1">
                <a:spLocks noChangeArrowheads="1"/>
              </p:cNvSpPr>
              <p:nvPr/>
            </p:nvSpPr>
            <p:spPr bwMode="auto">
              <a:xfrm>
                <a:off x="2592" y="2400"/>
                <a:ext cx="192"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s</a:t>
                </a:r>
              </a:p>
            </p:txBody>
          </p:sp>
          <p:sp>
            <p:nvSpPr>
              <p:cNvPr id="122919" name="Text Box 22"/>
              <p:cNvSpPr txBox="1">
                <a:spLocks noChangeArrowheads="1"/>
              </p:cNvSpPr>
              <p:nvPr/>
            </p:nvSpPr>
            <p:spPr bwMode="auto">
              <a:xfrm>
                <a:off x="2640" y="2832"/>
                <a:ext cx="240"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d</a:t>
                </a:r>
              </a:p>
            </p:txBody>
          </p:sp>
          <p:sp>
            <p:nvSpPr>
              <p:cNvPr id="122920" name="Text Box 23"/>
              <p:cNvSpPr txBox="1">
                <a:spLocks noChangeArrowheads="1"/>
              </p:cNvSpPr>
              <p:nvPr/>
            </p:nvSpPr>
            <p:spPr bwMode="auto">
              <a:xfrm>
                <a:off x="2640" y="3504"/>
                <a:ext cx="240" cy="288"/>
              </a:xfrm>
              <a:prstGeom prst="rect">
                <a:avLst/>
              </a:prstGeom>
              <a:noFill/>
              <a:ln w="9525">
                <a:noFill/>
                <a:miter lim="800000"/>
                <a:headEnd/>
                <a:tailEnd/>
              </a:ln>
            </p:spPr>
            <p:txBody>
              <a:bodyPr>
                <a:spAutoFit/>
              </a:bodyPr>
              <a:lstStyle/>
              <a:p>
                <a:pPr>
                  <a:spcBef>
                    <a:spcPct val="50000"/>
                  </a:spcBef>
                </a:pPr>
                <a:r>
                  <a:rPr lang="it-IT" sz="2400" b="1">
                    <a:latin typeface="Times New Roman" pitchFamily="18" charset="0"/>
                  </a:rPr>
                  <a:t>c</a:t>
                </a:r>
              </a:p>
            </p:txBody>
          </p:sp>
        </p:grpSp>
      </p:grpSp>
      <p:sp>
        <p:nvSpPr>
          <p:cNvPr id="122893" name="Rectangle 44"/>
          <p:cNvSpPr>
            <a:spLocks noChangeArrowheads="1"/>
          </p:cNvSpPr>
          <p:nvPr/>
        </p:nvSpPr>
        <p:spPr bwMode="auto">
          <a:xfrm>
            <a:off x="430213" y="5157788"/>
            <a:ext cx="2781300" cy="1512887"/>
          </a:xfrm>
          <a:prstGeom prst="rect">
            <a:avLst/>
          </a:prstGeom>
          <a:solidFill>
            <a:srgbClr val="CCFFCC"/>
          </a:solidFill>
          <a:ln w="9525">
            <a:noFill/>
            <a:miter lim="800000"/>
            <a:headEnd/>
            <a:tailEnd/>
          </a:ln>
        </p:spPr>
        <p:txBody>
          <a:bodyPr wrap="none" anchor="ctr"/>
          <a:lstStyle/>
          <a:p>
            <a:endParaRPr lang="it-IT">
              <a:latin typeface="Constantia" pitchFamily="18" charset="0"/>
            </a:endParaRPr>
          </a:p>
        </p:txBody>
      </p:sp>
      <p:grpSp>
        <p:nvGrpSpPr>
          <p:cNvPr id="122894" name="Group 24"/>
          <p:cNvGrpSpPr>
            <a:grpSpLocks/>
          </p:cNvGrpSpPr>
          <p:nvPr/>
        </p:nvGrpSpPr>
        <p:grpSpPr bwMode="auto">
          <a:xfrm>
            <a:off x="481013" y="5300663"/>
            <a:ext cx="2587625" cy="1366837"/>
            <a:chOff x="384" y="2736"/>
            <a:chExt cx="2496" cy="1056"/>
          </a:xfrm>
        </p:grpSpPr>
        <p:sp>
          <p:nvSpPr>
            <p:cNvPr id="122896" name="Oval 10"/>
            <p:cNvSpPr>
              <a:spLocks noChangeArrowheads="1"/>
            </p:cNvSpPr>
            <p:nvPr/>
          </p:nvSpPr>
          <p:spPr bwMode="auto">
            <a:xfrm>
              <a:off x="1488" y="3168"/>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122897" name="Line 11"/>
            <p:cNvSpPr>
              <a:spLocks noChangeShapeType="1"/>
            </p:cNvSpPr>
            <p:nvPr/>
          </p:nvSpPr>
          <p:spPr bwMode="auto">
            <a:xfrm flipV="1">
              <a:off x="672" y="3312"/>
              <a:ext cx="816" cy="240"/>
            </a:xfrm>
            <a:prstGeom prst="line">
              <a:avLst/>
            </a:prstGeom>
            <a:noFill/>
            <a:ln w="38100">
              <a:solidFill>
                <a:schemeClr val="tx1"/>
              </a:solidFill>
              <a:round/>
              <a:headEnd/>
              <a:tailEnd type="arrow" w="med" len="med"/>
            </a:ln>
          </p:spPr>
          <p:txBody>
            <a:bodyPr wrap="none"/>
            <a:lstStyle/>
            <a:p>
              <a:endParaRPr lang="it-IT"/>
            </a:p>
          </p:txBody>
        </p:sp>
        <p:sp>
          <p:nvSpPr>
            <p:cNvPr id="122898" name="Line 14"/>
            <p:cNvSpPr>
              <a:spLocks noChangeShapeType="1"/>
            </p:cNvSpPr>
            <p:nvPr/>
          </p:nvSpPr>
          <p:spPr bwMode="auto">
            <a:xfrm flipV="1">
              <a:off x="1728" y="3024"/>
              <a:ext cx="816" cy="240"/>
            </a:xfrm>
            <a:prstGeom prst="line">
              <a:avLst/>
            </a:prstGeom>
            <a:noFill/>
            <a:ln w="38100">
              <a:solidFill>
                <a:schemeClr val="tx1"/>
              </a:solidFill>
              <a:round/>
              <a:headEnd/>
              <a:tailEnd type="arrow" w="med" len="med"/>
            </a:ln>
          </p:spPr>
          <p:txBody>
            <a:bodyPr wrap="none"/>
            <a:lstStyle/>
            <a:p>
              <a:endParaRPr lang="it-IT"/>
            </a:p>
          </p:txBody>
        </p:sp>
        <p:sp>
          <p:nvSpPr>
            <p:cNvPr id="122899" name="Line 15"/>
            <p:cNvSpPr>
              <a:spLocks noChangeShapeType="1"/>
            </p:cNvSpPr>
            <p:nvPr/>
          </p:nvSpPr>
          <p:spPr bwMode="auto">
            <a:xfrm>
              <a:off x="1584" y="2736"/>
              <a:ext cx="0" cy="432"/>
            </a:xfrm>
            <a:prstGeom prst="line">
              <a:avLst/>
            </a:prstGeom>
            <a:noFill/>
            <a:ln w="38100">
              <a:solidFill>
                <a:schemeClr val="tx1"/>
              </a:solidFill>
              <a:round/>
              <a:headEnd/>
              <a:tailEnd type="arrow" w="med" len="med"/>
            </a:ln>
          </p:spPr>
          <p:txBody>
            <a:bodyPr wrap="none"/>
            <a:lstStyle/>
            <a:p>
              <a:endParaRPr lang="it-IT"/>
            </a:p>
          </p:txBody>
        </p:sp>
        <p:sp>
          <p:nvSpPr>
            <p:cNvPr id="122900" name="Line 16"/>
            <p:cNvSpPr>
              <a:spLocks noChangeShapeType="1"/>
            </p:cNvSpPr>
            <p:nvPr/>
          </p:nvSpPr>
          <p:spPr bwMode="auto">
            <a:xfrm>
              <a:off x="1728" y="3312"/>
              <a:ext cx="816" cy="336"/>
            </a:xfrm>
            <a:prstGeom prst="line">
              <a:avLst/>
            </a:prstGeom>
            <a:noFill/>
            <a:ln w="38100">
              <a:solidFill>
                <a:schemeClr val="tx1"/>
              </a:solidFill>
              <a:round/>
              <a:headEnd/>
              <a:tailEnd type="arrow" w="med" len="med"/>
            </a:ln>
          </p:spPr>
          <p:txBody>
            <a:bodyPr wrap="none"/>
            <a:lstStyle/>
            <a:p>
              <a:endParaRPr lang="it-IT"/>
            </a:p>
          </p:txBody>
        </p:sp>
        <p:sp>
          <p:nvSpPr>
            <p:cNvPr id="122901" name="Text Box 18"/>
            <p:cNvSpPr txBox="1">
              <a:spLocks noChangeArrowheads="1"/>
            </p:cNvSpPr>
            <p:nvPr/>
          </p:nvSpPr>
          <p:spPr bwMode="auto">
            <a:xfrm>
              <a:off x="384" y="3312"/>
              <a:ext cx="288"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a</a:t>
              </a:r>
            </a:p>
          </p:txBody>
        </p:sp>
        <p:sp>
          <p:nvSpPr>
            <p:cNvPr id="122902" name="Text Box 19"/>
            <p:cNvSpPr txBox="1">
              <a:spLocks noChangeArrowheads="1"/>
            </p:cNvSpPr>
            <p:nvPr/>
          </p:nvSpPr>
          <p:spPr bwMode="auto">
            <a:xfrm>
              <a:off x="1632" y="2832"/>
              <a:ext cx="240"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b</a:t>
              </a:r>
            </a:p>
          </p:txBody>
        </p:sp>
        <p:sp>
          <p:nvSpPr>
            <p:cNvPr id="122903" name="Text Box 22"/>
            <p:cNvSpPr txBox="1">
              <a:spLocks noChangeArrowheads="1"/>
            </p:cNvSpPr>
            <p:nvPr/>
          </p:nvSpPr>
          <p:spPr bwMode="auto">
            <a:xfrm>
              <a:off x="2640" y="2832"/>
              <a:ext cx="240"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d</a:t>
              </a:r>
            </a:p>
          </p:txBody>
        </p:sp>
        <p:sp>
          <p:nvSpPr>
            <p:cNvPr id="122904" name="Text Box 23"/>
            <p:cNvSpPr txBox="1">
              <a:spLocks noChangeArrowheads="1"/>
            </p:cNvSpPr>
            <p:nvPr/>
          </p:nvSpPr>
          <p:spPr bwMode="auto">
            <a:xfrm>
              <a:off x="2640" y="3504"/>
              <a:ext cx="240" cy="288"/>
            </a:xfrm>
            <a:prstGeom prst="rect">
              <a:avLst/>
            </a:prstGeom>
            <a:noFill/>
            <a:ln w="9525">
              <a:noFill/>
              <a:miter lim="800000"/>
              <a:headEnd/>
              <a:tailEnd/>
            </a:ln>
          </p:spPr>
          <p:txBody>
            <a:bodyPr>
              <a:spAutoFit/>
            </a:bodyPr>
            <a:lstStyle/>
            <a:p>
              <a:pPr>
                <a:spcBef>
                  <a:spcPct val="50000"/>
                </a:spcBef>
              </a:pPr>
              <a:r>
                <a:rPr lang="it-IT" sz="2400" b="1">
                  <a:latin typeface="Times New Roman" pitchFamily="18" charset="0"/>
                </a:rPr>
                <a:t>c</a:t>
              </a:r>
            </a:p>
          </p:txBody>
        </p:sp>
      </p:grpSp>
      <p:cxnSp>
        <p:nvCxnSpPr>
          <p:cNvPr id="104" name="Connettore 2 103"/>
          <p:cNvCxnSpPr/>
          <p:nvPr/>
        </p:nvCxnSpPr>
        <p:spPr>
          <a:xfrm rot="5400000" flipH="1" flipV="1">
            <a:off x="5472907" y="6346031"/>
            <a:ext cx="215900" cy="15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6076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2"/>
          <p:cNvSpPr txBox="1">
            <a:spLocks noChangeArrowheads="1"/>
          </p:cNvSpPr>
          <p:nvPr/>
        </p:nvSpPr>
        <p:spPr bwMode="auto">
          <a:xfrm>
            <a:off x="5541963" y="3475038"/>
            <a:ext cx="488950" cy="400050"/>
          </a:xfrm>
          <a:prstGeom prst="rect">
            <a:avLst/>
          </a:prstGeom>
          <a:noFill/>
          <a:ln w="9525">
            <a:noFill/>
            <a:miter lim="800000"/>
            <a:headEnd/>
            <a:tailEnd/>
          </a:ln>
          <a:effectLst/>
        </p:spPr>
        <p:txBody>
          <a:bodyPr>
            <a:spAutoFit/>
          </a:bodyPr>
          <a:lstStyle/>
          <a:p>
            <a:pPr eaLnBrk="0" fontAlgn="auto" hangingPunct="0">
              <a:spcAft>
                <a:spcPts val="0"/>
              </a:spcAft>
              <a:defRPr/>
            </a:pPr>
            <a:r>
              <a:rPr lang="en-GB" sz="2000">
                <a:solidFill>
                  <a:srgbClr val="000000"/>
                </a:solidFill>
                <a:latin typeface="+mn-lt"/>
                <a:cs typeface="+mn-cs"/>
              </a:rPr>
              <a:t> </a:t>
            </a:r>
            <a:endParaRPr lang="en-GB" sz="2000">
              <a:solidFill>
                <a:srgbClr val="000000"/>
              </a:solidFill>
              <a:effectLst>
                <a:outerShdw blurRad="38100" dist="38100" dir="2700000" algn="tl">
                  <a:srgbClr val="000000"/>
                </a:outerShdw>
              </a:effectLst>
              <a:latin typeface="+mn-lt"/>
              <a:cs typeface="+mn-cs"/>
            </a:endParaRPr>
          </a:p>
        </p:txBody>
      </p:sp>
      <p:sp>
        <p:nvSpPr>
          <p:cNvPr id="24" name="Rectangle 47"/>
          <p:cNvSpPr txBox="1">
            <a:spLocks noChangeArrowheads="1"/>
          </p:cNvSpPr>
          <p:nvPr/>
        </p:nvSpPr>
        <p:spPr bwMode="auto">
          <a:xfrm>
            <a:off x="1187450" y="260350"/>
            <a:ext cx="5541963" cy="476250"/>
          </a:xfrm>
          <a:prstGeom prst="rect">
            <a:avLst/>
          </a:prstGeom>
          <a:noFill/>
          <a:ln w="9525">
            <a:noFill/>
            <a:miter lim="800000"/>
            <a:headEnd/>
            <a:tailEnd/>
          </a:ln>
          <a:effectLst/>
        </p:spPr>
        <p:txBody>
          <a:bodyPr anchor="ctr">
            <a:normAutofit/>
          </a:bodyPr>
          <a:lstStyle/>
          <a:p>
            <a:pPr algn="ctr" defTabSz="457200" fontAlgn="auto">
              <a:spcAft>
                <a:spcPts val="0"/>
              </a:spcAft>
              <a:defRPr/>
            </a:pPr>
            <a:r>
              <a:rPr lang="en-GB" sz="2400" b="1" dirty="0">
                <a:solidFill>
                  <a:srgbClr val="FFC000"/>
                </a:solidFill>
                <a:latin typeface="Comic Sans MS" pitchFamily="66" charset="0"/>
                <a:ea typeface="+mj-ea"/>
                <a:cs typeface="+mj-cs"/>
              </a:rPr>
              <a:t>THM:  ENERGY PRESCRIPTION  </a:t>
            </a:r>
          </a:p>
        </p:txBody>
      </p:sp>
      <p:sp>
        <p:nvSpPr>
          <p:cNvPr id="123907" name="Text Box 36"/>
          <p:cNvSpPr txBox="1">
            <a:spLocks noChangeArrowheads="1"/>
          </p:cNvSpPr>
          <p:nvPr/>
        </p:nvSpPr>
        <p:spPr bwMode="auto">
          <a:xfrm>
            <a:off x="-38100" y="339725"/>
            <a:ext cx="5715000" cy="2800350"/>
          </a:xfrm>
          <a:prstGeom prst="rect">
            <a:avLst/>
          </a:prstGeom>
          <a:noFill/>
          <a:ln w="9525">
            <a:noFill/>
            <a:miter lim="800000"/>
            <a:headEnd/>
            <a:tailEnd/>
          </a:ln>
        </p:spPr>
        <p:txBody>
          <a:bodyPr>
            <a:spAutoFit/>
          </a:bodyPr>
          <a:lstStyle/>
          <a:p>
            <a:pPr eaLnBrk="0" hangingPunct="0">
              <a:lnSpc>
                <a:spcPct val="110000"/>
              </a:lnSpc>
            </a:pPr>
            <a:endParaRPr lang="en-GB" sz="2000" b="1" dirty="0">
              <a:solidFill>
                <a:srgbClr val="000000"/>
              </a:solidFill>
              <a:latin typeface="Comic Sans MS" pitchFamily="66" charset="0"/>
            </a:endParaRPr>
          </a:p>
          <a:p>
            <a:pPr eaLnBrk="0" hangingPunct="0">
              <a:lnSpc>
                <a:spcPct val="110000"/>
              </a:lnSpc>
            </a:pPr>
            <a:endParaRPr lang="en-GB" sz="2000" b="1" dirty="0">
              <a:solidFill>
                <a:srgbClr val="000000"/>
              </a:solidFill>
              <a:latin typeface="Comic Sans MS" pitchFamily="66" charset="0"/>
            </a:endParaRPr>
          </a:p>
          <a:p>
            <a:pPr eaLnBrk="0" hangingPunct="0">
              <a:lnSpc>
                <a:spcPct val="110000"/>
              </a:lnSpc>
            </a:pPr>
            <a:r>
              <a:rPr lang="en-GB" sz="2000" b="1" dirty="0">
                <a:solidFill>
                  <a:srgbClr val="000000"/>
                </a:solidFill>
                <a:latin typeface="Comic Sans MS" pitchFamily="66" charset="0"/>
              </a:rPr>
              <a:t>1-  </a:t>
            </a:r>
            <a:r>
              <a:rPr lang="en-GB" sz="2000" b="1" dirty="0">
                <a:solidFill>
                  <a:srgbClr val="000000"/>
                </a:solidFill>
                <a:latin typeface="Comic Sans MS" pitchFamily="66" charset="0"/>
                <a:sym typeface="Symbol" pitchFamily="18" charset="2"/>
              </a:rPr>
              <a:t>In the quasi-free kinematical condition,</a:t>
            </a:r>
          </a:p>
          <a:p>
            <a:pPr eaLnBrk="0" hangingPunct="0">
              <a:lnSpc>
                <a:spcPct val="110000"/>
              </a:lnSpc>
            </a:pPr>
            <a:r>
              <a:rPr lang="en-GB" sz="2000" b="1" dirty="0">
                <a:solidFill>
                  <a:srgbClr val="000000"/>
                </a:solidFill>
                <a:latin typeface="Comic Sans MS" pitchFamily="66" charset="0"/>
                <a:sym typeface="Symbol" pitchFamily="18" charset="2"/>
              </a:rPr>
              <a:t>    </a:t>
            </a:r>
            <a:r>
              <a:rPr lang="it-IT" sz="2000" b="1" dirty="0">
                <a:solidFill>
                  <a:srgbClr val="000000"/>
                </a:solidFill>
                <a:latin typeface="Comic Sans MS" pitchFamily="66" charset="0"/>
              </a:rPr>
              <a:t> </a:t>
            </a:r>
            <a:r>
              <a:rPr lang="en-GB" sz="2000" b="1" dirty="0">
                <a:solidFill>
                  <a:srgbClr val="000000"/>
                </a:solidFill>
                <a:latin typeface="Comic Sans MS" pitchFamily="66" charset="0"/>
              </a:rPr>
              <a:t>the  incoming </a:t>
            </a:r>
            <a:r>
              <a:rPr lang="it-IT" sz="2000" b="1" dirty="0">
                <a:solidFill>
                  <a:srgbClr val="000000"/>
                </a:solidFill>
                <a:latin typeface="Comic Sans MS" pitchFamily="66" charset="0"/>
              </a:rPr>
              <a:t>“</a:t>
            </a:r>
            <a:r>
              <a:rPr lang="it-IT" sz="2000" b="1" dirty="0" err="1">
                <a:solidFill>
                  <a:srgbClr val="000000"/>
                </a:solidFill>
                <a:latin typeface="Comic Sans MS" pitchFamily="66" charset="0"/>
              </a:rPr>
              <a:t>Trojan</a:t>
            </a:r>
            <a:r>
              <a:rPr lang="it-IT" sz="2000" b="1" dirty="0">
                <a:solidFill>
                  <a:srgbClr val="000000"/>
                </a:solidFill>
                <a:latin typeface="Comic Sans MS" pitchFamily="66" charset="0"/>
              </a:rPr>
              <a:t> </a:t>
            </a:r>
            <a:r>
              <a:rPr lang="it-IT" sz="2000" b="1" dirty="0" err="1">
                <a:solidFill>
                  <a:srgbClr val="000000"/>
                </a:solidFill>
                <a:latin typeface="Comic Sans MS" pitchFamily="66" charset="0"/>
              </a:rPr>
              <a:t>horse</a:t>
            </a:r>
            <a:r>
              <a:rPr lang="it-IT" sz="2000" b="1" dirty="0">
                <a:solidFill>
                  <a:srgbClr val="000000"/>
                </a:solidFill>
                <a:latin typeface="Comic Sans MS" pitchFamily="66" charset="0"/>
              </a:rPr>
              <a:t> “ </a:t>
            </a:r>
            <a:r>
              <a:rPr lang="it-IT" sz="2000" b="1" dirty="0" err="1">
                <a:solidFill>
                  <a:srgbClr val="000000"/>
                </a:solidFill>
                <a:latin typeface="Comic Sans MS" pitchFamily="66" charset="0"/>
              </a:rPr>
              <a:t>particle</a:t>
            </a:r>
            <a:endParaRPr lang="it-IT" sz="2000" b="1" dirty="0">
              <a:solidFill>
                <a:srgbClr val="000000"/>
              </a:solidFill>
              <a:latin typeface="Comic Sans MS" pitchFamily="66" charset="0"/>
            </a:endParaRPr>
          </a:p>
          <a:p>
            <a:pPr eaLnBrk="0" hangingPunct="0">
              <a:lnSpc>
                <a:spcPct val="110000"/>
              </a:lnSpc>
            </a:pPr>
            <a:r>
              <a:rPr lang="it-IT" sz="2000" b="1" dirty="0">
                <a:solidFill>
                  <a:srgbClr val="000000"/>
                </a:solidFill>
                <a:latin typeface="Comic Sans MS" pitchFamily="66" charset="0"/>
              </a:rPr>
              <a:t>    </a:t>
            </a:r>
            <a:r>
              <a:rPr lang="it-IT" sz="2000" b="1" i="1" dirty="0">
                <a:solidFill>
                  <a:srgbClr val="000000"/>
                </a:solidFill>
                <a:latin typeface="Comic Sans MS" pitchFamily="66" charset="0"/>
              </a:rPr>
              <a:t>x</a:t>
            </a:r>
            <a:r>
              <a:rPr lang="en-GB" sz="2000" b="1" dirty="0">
                <a:solidFill>
                  <a:srgbClr val="000000"/>
                </a:solidFill>
                <a:latin typeface="Comic Sans MS" pitchFamily="66" charset="0"/>
              </a:rPr>
              <a:t> is  accelerated at energies E</a:t>
            </a:r>
            <a:r>
              <a:rPr lang="it-IT" sz="2000" b="1" baseline="-25000" dirty="0">
                <a:solidFill>
                  <a:srgbClr val="000000"/>
                </a:solidFill>
                <a:latin typeface="Comic Sans MS" pitchFamily="66" charset="0"/>
              </a:rPr>
              <a:t>x   </a:t>
            </a:r>
            <a:r>
              <a:rPr lang="it-IT" sz="2000" b="1" dirty="0" err="1">
                <a:solidFill>
                  <a:srgbClr val="000000"/>
                </a:solidFill>
                <a:latin typeface="Comic Sans MS" pitchFamily="66" charset="0"/>
              </a:rPr>
              <a:t>above</a:t>
            </a:r>
            <a:endParaRPr lang="it-IT" sz="2000" b="1" dirty="0">
              <a:solidFill>
                <a:srgbClr val="000000"/>
              </a:solidFill>
              <a:latin typeface="Comic Sans MS" pitchFamily="66" charset="0"/>
            </a:endParaRPr>
          </a:p>
          <a:p>
            <a:pPr eaLnBrk="0" hangingPunct="0">
              <a:lnSpc>
                <a:spcPct val="110000"/>
              </a:lnSpc>
            </a:pPr>
            <a:r>
              <a:rPr lang="it-IT" sz="2000" b="1" dirty="0">
                <a:solidFill>
                  <a:srgbClr val="000000"/>
                </a:solidFill>
                <a:latin typeface="Comic Sans MS" pitchFamily="66" charset="0"/>
              </a:rPr>
              <a:t>    the  </a:t>
            </a:r>
            <a:r>
              <a:rPr lang="en-GB" sz="2000" b="1" dirty="0">
                <a:solidFill>
                  <a:srgbClr val="000000"/>
                </a:solidFill>
                <a:latin typeface="Comic Sans MS" pitchFamily="66" charset="0"/>
              </a:rPr>
              <a:t>Coulomb barrier energy (</a:t>
            </a:r>
            <a:r>
              <a:rPr lang="en-GB" sz="2000" b="1" dirty="0" err="1">
                <a:solidFill>
                  <a:srgbClr val="000000"/>
                </a:solidFill>
                <a:latin typeface="Comic Sans MS" pitchFamily="66" charset="0"/>
              </a:rPr>
              <a:t>B</a:t>
            </a:r>
            <a:r>
              <a:rPr lang="en-GB" sz="2000" b="1" baseline="-25000" dirty="0" err="1">
                <a:solidFill>
                  <a:srgbClr val="000000"/>
                </a:solidFill>
                <a:latin typeface="Comic Sans MS" pitchFamily="66" charset="0"/>
              </a:rPr>
              <a:t>xa</a:t>
            </a:r>
            <a:r>
              <a:rPr lang="en-GB" sz="2000" b="1" dirty="0">
                <a:solidFill>
                  <a:srgbClr val="000000"/>
                </a:solidFill>
                <a:latin typeface="Comic Sans MS" pitchFamily="66" charset="0"/>
              </a:rPr>
              <a:t>)</a:t>
            </a:r>
            <a:r>
              <a:rPr lang="en-GB" sz="2000" b="1" baseline="-25000" dirty="0" err="1">
                <a:solidFill>
                  <a:srgbClr val="000000"/>
                </a:solidFill>
                <a:latin typeface="Comic Sans MS" pitchFamily="66" charset="0"/>
              </a:rPr>
              <a:t>Coul.Bar</a:t>
            </a:r>
            <a:endParaRPr lang="it-IT" sz="2000" b="1" baseline="-25000" dirty="0">
              <a:solidFill>
                <a:srgbClr val="000000"/>
              </a:solidFill>
              <a:latin typeface="Comic Sans MS" pitchFamily="66" charset="0"/>
            </a:endParaRPr>
          </a:p>
          <a:p>
            <a:pPr eaLnBrk="0" hangingPunct="0">
              <a:lnSpc>
                <a:spcPct val="110000"/>
              </a:lnSpc>
            </a:pPr>
            <a:endParaRPr lang="en-GB" sz="2000" b="1" baseline="-25000" dirty="0">
              <a:solidFill>
                <a:srgbClr val="000000"/>
              </a:solidFill>
              <a:latin typeface="Constantia" pitchFamily="18" charset="0"/>
            </a:endParaRPr>
          </a:p>
          <a:p>
            <a:pPr eaLnBrk="0" hangingPunct="0">
              <a:lnSpc>
                <a:spcPct val="110000"/>
              </a:lnSpc>
            </a:pPr>
            <a:endParaRPr lang="it-IT" sz="2000" b="1" baseline="-25000" dirty="0">
              <a:solidFill>
                <a:srgbClr val="000000"/>
              </a:solidFill>
              <a:latin typeface="Constantia" pitchFamily="18" charset="0"/>
            </a:endParaRPr>
          </a:p>
          <a:p>
            <a:pPr eaLnBrk="0" hangingPunct="0">
              <a:lnSpc>
                <a:spcPct val="110000"/>
              </a:lnSpc>
            </a:pPr>
            <a:endParaRPr lang="it-IT" sz="2000" b="1" baseline="-25000" dirty="0">
              <a:solidFill>
                <a:srgbClr val="000000"/>
              </a:solidFill>
              <a:latin typeface="Constantia" pitchFamily="18" charset="0"/>
            </a:endParaRPr>
          </a:p>
        </p:txBody>
      </p:sp>
      <p:sp>
        <p:nvSpPr>
          <p:cNvPr id="123908" name="CasellaDiTesto 32"/>
          <p:cNvSpPr txBox="1">
            <a:spLocks noChangeArrowheads="1"/>
          </p:cNvSpPr>
          <p:nvPr/>
        </p:nvSpPr>
        <p:spPr bwMode="auto">
          <a:xfrm>
            <a:off x="1763713" y="2852738"/>
            <a:ext cx="2232025" cy="400050"/>
          </a:xfrm>
          <a:prstGeom prst="rect">
            <a:avLst/>
          </a:prstGeom>
          <a:solidFill>
            <a:srgbClr val="FFFF00"/>
          </a:solidFill>
          <a:ln w="9525">
            <a:noFill/>
            <a:miter lim="800000"/>
            <a:headEnd/>
            <a:tailEnd/>
          </a:ln>
        </p:spPr>
        <p:txBody>
          <a:bodyPr>
            <a:spAutoFit/>
          </a:bodyPr>
          <a:lstStyle/>
          <a:p>
            <a:pPr algn="ctr"/>
            <a:r>
              <a:rPr lang="en-GB" sz="2000" b="1">
                <a:latin typeface="Comic Sans MS" pitchFamily="66" charset="0"/>
              </a:rPr>
              <a:t>E</a:t>
            </a:r>
            <a:r>
              <a:rPr lang="en-GB" sz="2000" b="1" baseline="-25000">
                <a:latin typeface="Comic Sans MS" pitchFamily="66" charset="0"/>
              </a:rPr>
              <a:t>x</a:t>
            </a:r>
            <a:r>
              <a:rPr lang="it-IT" sz="2000" b="1" baseline="-25000">
                <a:latin typeface="Comic Sans MS" pitchFamily="66" charset="0"/>
              </a:rPr>
              <a:t> </a:t>
            </a:r>
            <a:r>
              <a:rPr lang="en-GB" sz="2000" b="1">
                <a:latin typeface="Comic Sans MS" pitchFamily="66" charset="0"/>
              </a:rPr>
              <a:t>&gt; (</a:t>
            </a:r>
            <a:r>
              <a:rPr lang="it-IT" sz="2000" b="1">
                <a:latin typeface="Comic Sans MS" pitchFamily="66" charset="0"/>
              </a:rPr>
              <a:t>B</a:t>
            </a:r>
            <a:r>
              <a:rPr lang="it-IT" sz="2000" b="1" baseline="-25000">
                <a:latin typeface="Comic Sans MS" pitchFamily="66" charset="0"/>
              </a:rPr>
              <a:t>xa</a:t>
            </a:r>
            <a:r>
              <a:rPr lang="it-IT" sz="2000" b="1">
                <a:latin typeface="Comic Sans MS" pitchFamily="66" charset="0"/>
              </a:rPr>
              <a:t>)</a:t>
            </a:r>
            <a:r>
              <a:rPr lang="it-IT" sz="2000" b="1" baseline="-25000">
                <a:latin typeface="Comic Sans MS" pitchFamily="66" charset="0"/>
              </a:rPr>
              <a:t>Coul.Bar</a:t>
            </a:r>
            <a:endParaRPr lang="it-IT" sz="2000">
              <a:latin typeface="Comic Sans MS" pitchFamily="66" charset="0"/>
            </a:endParaRPr>
          </a:p>
        </p:txBody>
      </p:sp>
      <p:sp>
        <p:nvSpPr>
          <p:cNvPr id="123909" name="Rettangolo 34"/>
          <p:cNvSpPr>
            <a:spLocks noChangeArrowheads="1"/>
          </p:cNvSpPr>
          <p:nvPr/>
        </p:nvSpPr>
        <p:spPr bwMode="auto">
          <a:xfrm>
            <a:off x="-12700" y="3373438"/>
            <a:ext cx="6097588" cy="1784350"/>
          </a:xfrm>
          <a:prstGeom prst="rect">
            <a:avLst/>
          </a:prstGeom>
          <a:noFill/>
          <a:ln w="9525">
            <a:noFill/>
            <a:miter lim="800000"/>
            <a:headEnd/>
            <a:tailEnd/>
          </a:ln>
        </p:spPr>
        <p:txBody>
          <a:bodyPr>
            <a:spAutoFit/>
          </a:bodyPr>
          <a:lstStyle/>
          <a:p>
            <a:pPr eaLnBrk="0" hangingPunct="0">
              <a:lnSpc>
                <a:spcPct val="110000"/>
              </a:lnSpc>
            </a:pPr>
            <a:r>
              <a:rPr lang="en-GB" sz="2000" b="1" dirty="0">
                <a:solidFill>
                  <a:srgbClr val="000000"/>
                </a:solidFill>
                <a:latin typeface="Comic Sans MS" pitchFamily="66" charset="0"/>
                <a:sym typeface="Symbol" pitchFamily="18" charset="2"/>
              </a:rPr>
              <a:t>2-  </a:t>
            </a:r>
            <a:r>
              <a:rPr lang="it-IT" sz="2000" b="1" dirty="0">
                <a:solidFill>
                  <a:srgbClr val="000000"/>
                </a:solidFill>
                <a:latin typeface="Comic Sans MS" pitchFamily="66" charset="0"/>
                <a:sym typeface="Symbol" pitchFamily="18" charset="2"/>
              </a:rPr>
              <a:t>T</a:t>
            </a:r>
            <a:r>
              <a:rPr lang="en-GB" sz="2000" b="1" dirty="0">
                <a:solidFill>
                  <a:srgbClr val="000000"/>
                </a:solidFill>
                <a:latin typeface="Comic Sans MS" pitchFamily="66" charset="0"/>
                <a:sym typeface="Symbol" pitchFamily="18" charset="2"/>
              </a:rPr>
              <a:t>he nucleus </a:t>
            </a:r>
            <a:r>
              <a:rPr lang="en-GB" sz="2000" b="1" i="1" dirty="0">
                <a:solidFill>
                  <a:srgbClr val="000000"/>
                </a:solidFill>
                <a:latin typeface="Comic Sans MS" pitchFamily="66" charset="0"/>
                <a:sym typeface="Symbol" pitchFamily="18" charset="2"/>
              </a:rPr>
              <a:t>x</a:t>
            </a:r>
            <a:r>
              <a:rPr lang="en-GB" sz="2000" b="1" dirty="0">
                <a:solidFill>
                  <a:srgbClr val="000000"/>
                </a:solidFill>
                <a:latin typeface="Comic Sans MS" pitchFamily="66" charset="0"/>
                <a:sym typeface="Symbol" pitchFamily="18" charset="2"/>
              </a:rPr>
              <a:t> can be brought into nuclear  </a:t>
            </a:r>
          </a:p>
          <a:p>
            <a:pPr eaLnBrk="0" hangingPunct="0">
              <a:lnSpc>
                <a:spcPct val="110000"/>
              </a:lnSpc>
            </a:pPr>
            <a:r>
              <a:rPr lang="en-GB" sz="2000" b="1" dirty="0">
                <a:solidFill>
                  <a:srgbClr val="000000"/>
                </a:solidFill>
                <a:latin typeface="Comic Sans MS" pitchFamily="66" charset="0"/>
                <a:sym typeface="Symbol" pitchFamily="18" charset="2"/>
              </a:rPr>
              <a:t>     field of nucleus </a:t>
            </a:r>
            <a:r>
              <a:rPr lang="en-GB" sz="2000" b="1" i="1" dirty="0">
                <a:solidFill>
                  <a:srgbClr val="000000"/>
                </a:solidFill>
                <a:latin typeface="Comic Sans MS" pitchFamily="66" charset="0"/>
                <a:sym typeface="Symbol" pitchFamily="18" charset="2"/>
              </a:rPr>
              <a:t>a </a:t>
            </a:r>
            <a:r>
              <a:rPr lang="en-GB" sz="2000" b="1" dirty="0">
                <a:solidFill>
                  <a:srgbClr val="000000"/>
                </a:solidFill>
                <a:latin typeface="Comic Sans MS" pitchFamily="66" charset="0"/>
                <a:sym typeface="Symbol" pitchFamily="18" charset="2"/>
              </a:rPr>
              <a:t> and </a:t>
            </a:r>
          </a:p>
          <a:p>
            <a:pPr eaLnBrk="0" hangingPunct="0">
              <a:lnSpc>
                <a:spcPct val="110000"/>
              </a:lnSpc>
            </a:pPr>
            <a:r>
              <a:rPr lang="en-GB" sz="2000" b="1" dirty="0">
                <a:solidFill>
                  <a:srgbClr val="000000"/>
                </a:solidFill>
                <a:latin typeface="Comic Sans MS" pitchFamily="66" charset="0"/>
                <a:sym typeface="Symbol" pitchFamily="18" charset="2"/>
              </a:rPr>
              <a:t>     the  cluster </a:t>
            </a:r>
            <a:r>
              <a:rPr lang="en-GB" sz="2000" b="1" i="1" dirty="0">
                <a:solidFill>
                  <a:srgbClr val="000000"/>
                </a:solidFill>
                <a:latin typeface="Comic Sans MS" pitchFamily="66" charset="0"/>
                <a:sym typeface="Symbol" pitchFamily="18" charset="2"/>
              </a:rPr>
              <a:t>b</a:t>
            </a:r>
            <a:r>
              <a:rPr lang="en-GB" sz="2000" b="1" dirty="0">
                <a:solidFill>
                  <a:srgbClr val="000000"/>
                </a:solidFill>
                <a:latin typeface="Comic Sans MS" pitchFamily="66" charset="0"/>
                <a:sym typeface="Symbol" pitchFamily="18" charset="2"/>
              </a:rPr>
              <a:t> induces the reaction</a:t>
            </a:r>
          </a:p>
          <a:p>
            <a:pPr eaLnBrk="0" hangingPunct="0">
              <a:lnSpc>
                <a:spcPct val="110000"/>
              </a:lnSpc>
            </a:pPr>
            <a:endParaRPr lang="en-GB" sz="2000" b="1" dirty="0">
              <a:solidFill>
                <a:srgbClr val="000000"/>
              </a:solidFill>
              <a:latin typeface="Comic Sans MS" pitchFamily="66" charset="0"/>
              <a:sym typeface="Symbol" pitchFamily="18" charset="2"/>
            </a:endParaRPr>
          </a:p>
          <a:p>
            <a:pPr eaLnBrk="0" hangingPunct="0">
              <a:lnSpc>
                <a:spcPct val="110000"/>
              </a:lnSpc>
            </a:pPr>
            <a:r>
              <a:rPr lang="en-GB" sz="2000" b="1" dirty="0">
                <a:solidFill>
                  <a:srgbClr val="000000"/>
                </a:solidFill>
                <a:latin typeface="Comic Sans MS" pitchFamily="66" charset="0"/>
                <a:sym typeface="Symbol" pitchFamily="18" charset="2"/>
              </a:rPr>
              <a:t>                  </a:t>
            </a:r>
            <a:r>
              <a:rPr lang="en-GB" sz="2000" b="1" dirty="0">
                <a:solidFill>
                  <a:srgbClr val="000000"/>
                </a:solidFill>
                <a:latin typeface="Comic Sans MS" pitchFamily="66" charset="0"/>
              </a:rPr>
              <a:t>a + b </a:t>
            </a:r>
            <a:r>
              <a:rPr lang="en-GB" sz="2000" b="1" dirty="0">
                <a:solidFill>
                  <a:srgbClr val="000000"/>
                </a:solidFill>
                <a:latin typeface="Comic Sans MS" pitchFamily="66" charset="0"/>
                <a:sym typeface="Symbol" pitchFamily="18" charset="2"/>
              </a:rPr>
              <a:t> c + d</a:t>
            </a:r>
          </a:p>
        </p:txBody>
      </p:sp>
      <p:sp>
        <p:nvSpPr>
          <p:cNvPr id="123910" name="Rettangolo 31"/>
          <p:cNvSpPr>
            <a:spLocks noChangeArrowheads="1"/>
          </p:cNvSpPr>
          <p:nvPr/>
        </p:nvSpPr>
        <p:spPr bwMode="auto">
          <a:xfrm>
            <a:off x="1054100" y="5816600"/>
            <a:ext cx="3175000" cy="400050"/>
          </a:xfrm>
          <a:prstGeom prst="rect">
            <a:avLst/>
          </a:prstGeom>
          <a:solidFill>
            <a:srgbClr val="FFFF00"/>
          </a:solidFill>
          <a:ln w="9525">
            <a:noFill/>
            <a:miter lim="800000"/>
            <a:headEnd/>
            <a:tailEnd/>
          </a:ln>
        </p:spPr>
        <p:txBody>
          <a:bodyPr>
            <a:spAutoFit/>
          </a:bodyPr>
          <a:lstStyle/>
          <a:p>
            <a:pPr algn="ctr"/>
            <a:r>
              <a:rPr lang="en-GB" sz="2000">
                <a:solidFill>
                  <a:srgbClr val="000000"/>
                </a:solidFill>
                <a:latin typeface="Comic Sans MS" pitchFamily="66" charset="0"/>
              </a:rPr>
              <a:t>E</a:t>
            </a:r>
            <a:r>
              <a:rPr lang="en-GB" sz="2000" baseline="-25000">
                <a:solidFill>
                  <a:srgbClr val="000000"/>
                </a:solidFill>
                <a:latin typeface="Comic Sans MS" pitchFamily="66" charset="0"/>
              </a:rPr>
              <a:t>cm  </a:t>
            </a:r>
            <a:r>
              <a:rPr lang="en-GB" sz="2000">
                <a:solidFill>
                  <a:srgbClr val="000000"/>
                </a:solidFill>
                <a:latin typeface="Comic Sans MS" pitchFamily="66" charset="0"/>
              </a:rPr>
              <a:t>=   E</a:t>
            </a:r>
            <a:r>
              <a:rPr lang="en-GB" sz="2000" baseline="-25000">
                <a:solidFill>
                  <a:srgbClr val="000000"/>
                </a:solidFill>
                <a:latin typeface="Comic Sans MS" pitchFamily="66" charset="0"/>
              </a:rPr>
              <a:t>ab </a:t>
            </a:r>
            <a:r>
              <a:rPr lang="en-GB" sz="2000">
                <a:solidFill>
                  <a:srgbClr val="000000"/>
                </a:solidFill>
                <a:latin typeface="Comic Sans MS" pitchFamily="66" charset="0"/>
              </a:rPr>
              <a:t>  &lt; B</a:t>
            </a:r>
            <a:r>
              <a:rPr lang="en-GB" sz="2000" baseline="-25000">
                <a:solidFill>
                  <a:srgbClr val="000000"/>
                </a:solidFill>
                <a:latin typeface="Comic Sans MS" pitchFamily="66" charset="0"/>
              </a:rPr>
              <a:t>ab</a:t>
            </a:r>
          </a:p>
        </p:txBody>
      </p:sp>
      <p:grpSp>
        <p:nvGrpSpPr>
          <p:cNvPr id="123911" name="Gruppo 84"/>
          <p:cNvGrpSpPr>
            <a:grpSpLocks/>
          </p:cNvGrpSpPr>
          <p:nvPr/>
        </p:nvGrpSpPr>
        <p:grpSpPr bwMode="auto">
          <a:xfrm>
            <a:off x="5867400" y="2924175"/>
            <a:ext cx="3097213" cy="2305050"/>
            <a:chOff x="179512" y="1268760"/>
            <a:chExt cx="2880320" cy="1800200"/>
          </a:xfrm>
        </p:grpSpPr>
        <p:sp>
          <p:nvSpPr>
            <p:cNvPr id="123912" name="Rectangle 44"/>
            <p:cNvSpPr>
              <a:spLocks noChangeArrowheads="1"/>
            </p:cNvSpPr>
            <p:nvPr/>
          </p:nvSpPr>
          <p:spPr bwMode="auto">
            <a:xfrm>
              <a:off x="277339" y="1268760"/>
              <a:ext cx="2782493" cy="1800200"/>
            </a:xfrm>
            <a:prstGeom prst="rect">
              <a:avLst/>
            </a:prstGeom>
            <a:solidFill>
              <a:srgbClr val="CCFFCC"/>
            </a:solidFill>
            <a:ln w="9525">
              <a:noFill/>
              <a:miter lim="800000"/>
              <a:headEnd/>
              <a:tailEnd/>
            </a:ln>
          </p:spPr>
          <p:txBody>
            <a:bodyPr wrap="none" anchor="ctr"/>
            <a:lstStyle/>
            <a:p>
              <a:endParaRPr lang="it-IT">
                <a:latin typeface="Constantia" pitchFamily="18" charset="0"/>
              </a:endParaRPr>
            </a:p>
          </p:txBody>
        </p:sp>
        <p:grpSp>
          <p:nvGrpSpPr>
            <p:cNvPr id="123913" name="Group 24"/>
            <p:cNvGrpSpPr>
              <a:grpSpLocks/>
            </p:cNvGrpSpPr>
            <p:nvPr/>
          </p:nvGrpSpPr>
          <p:grpSpPr bwMode="auto">
            <a:xfrm>
              <a:off x="179512" y="1268754"/>
              <a:ext cx="2736305" cy="1800198"/>
              <a:chOff x="240" y="2400"/>
              <a:chExt cx="2640" cy="1392"/>
            </a:xfrm>
          </p:grpSpPr>
          <p:sp>
            <p:nvSpPr>
              <p:cNvPr id="123914" name="Oval 9"/>
              <p:cNvSpPr>
                <a:spLocks noChangeArrowheads="1"/>
              </p:cNvSpPr>
              <p:nvPr/>
            </p:nvSpPr>
            <p:spPr bwMode="auto">
              <a:xfrm>
                <a:off x="1488" y="2496"/>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123915" name="Oval 10"/>
              <p:cNvSpPr>
                <a:spLocks noChangeArrowheads="1"/>
              </p:cNvSpPr>
              <p:nvPr/>
            </p:nvSpPr>
            <p:spPr bwMode="auto">
              <a:xfrm>
                <a:off x="1488" y="3168"/>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123916" name="Line 11"/>
              <p:cNvSpPr>
                <a:spLocks noChangeShapeType="1"/>
              </p:cNvSpPr>
              <p:nvPr/>
            </p:nvSpPr>
            <p:spPr bwMode="auto">
              <a:xfrm flipV="1">
                <a:off x="672" y="3312"/>
                <a:ext cx="816" cy="240"/>
              </a:xfrm>
              <a:prstGeom prst="line">
                <a:avLst/>
              </a:prstGeom>
              <a:noFill/>
              <a:ln w="38100">
                <a:solidFill>
                  <a:schemeClr val="tx1"/>
                </a:solidFill>
                <a:round/>
                <a:headEnd/>
                <a:tailEnd type="arrow" w="med" len="med"/>
              </a:ln>
            </p:spPr>
            <p:txBody>
              <a:bodyPr wrap="none"/>
              <a:lstStyle/>
              <a:p>
                <a:endParaRPr lang="it-IT"/>
              </a:p>
            </p:txBody>
          </p:sp>
          <p:sp>
            <p:nvSpPr>
              <p:cNvPr id="123917" name="Line 12"/>
              <p:cNvSpPr>
                <a:spLocks noChangeShapeType="1"/>
              </p:cNvSpPr>
              <p:nvPr/>
            </p:nvSpPr>
            <p:spPr bwMode="auto">
              <a:xfrm>
                <a:off x="576" y="2592"/>
                <a:ext cx="912" cy="0"/>
              </a:xfrm>
              <a:prstGeom prst="line">
                <a:avLst/>
              </a:prstGeom>
              <a:noFill/>
              <a:ln w="38100">
                <a:solidFill>
                  <a:schemeClr val="tx1"/>
                </a:solidFill>
                <a:round/>
                <a:headEnd/>
                <a:tailEnd type="arrow" w="med" len="med"/>
              </a:ln>
            </p:spPr>
            <p:txBody>
              <a:bodyPr wrap="none"/>
              <a:lstStyle/>
              <a:p>
                <a:endParaRPr lang="it-IT"/>
              </a:p>
            </p:txBody>
          </p:sp>
          <p:sp>
            <p:nvSpPr>
              <p:cNvPr id="123918" name="Line 13"/>
              <p:cNvSpPr>
                <a:spLocks noChangeShapeType="1"/>
              </p:cNvSpPr>
              <p:nvPr/>
            </p:nvSpPr>
            <p:spPr bwMode="auto">
              <a:xfrm flipV="1">
                <a:off x="1728" y="2592"/>
                <a:ext cx="768" cy="0"/>
              </a:xfrm>
              <a:prstGeom prst="line">
                <a:avLst/>
              </a:prstGeom>
              <a:noFill/>
              <a:ln w="38100">
                <a:solidFill>
                  <a:schemeClr val="tx1"/>
                </a:solidFill>
                <a:round/>
                <a:headEnd/>
                <a:tailEnd type="arrow" w="med" len="med"/>
              </a:ln>
            </p:spPr>
            <p:txBody>
              <a:bodyPr wrap="none"/>
              <a:lstStyle/>
              <a:p>
                <a:endParaRPr lang="it-IT"/>
              </a:p>
            </p:txBody>
          </p:sp>
          <p:sp>
            <p:nvSpPr>
              <p:cNvPr id="123919" name="Line 14"/>
              <p:cNvSpPr>
                <a:spLocks noChangeShapeType="1"/>
              </p:cNvSpPr>
              <p:nvPr/>
            </p:nvSpPr>
            <p:spPr bwMode="auto">
              <a:xfrm flipV="1">
                <a:off x="1728" y="3024"/>
                <a:ext cx="816" cy="240"/>
              </a:xfrm>
              <a:prstGeom prst="line">
                <a:avLst/>
              </a:prstGeom>
              <a:noFill/>
              <a:ln w="38100">
                <a:solidFill>
                  <a:schemeClr val="tx1"/>
                </a:solidFill>
                <a:round/>
                <a:headEnd/>
                <a:tailEnd type="arrow" w="med" len="med"/>
              </a:ln>
            </p:spPr>
            <p:txBody>
              <a:bodyPr wrap="none"/>
              <a:lstStyle/>
              <a:p>
                <a:endParaRPr lang="it-IT"/>
              </a:p>
            </p:txBody>
          </p:sp>
          <p:sp>
            <p:nvSpPr>
              <p:cNvPr id="123920" name="Line 15"/>
              <p:cNvSpPr>
                <a:spLocks noChangeShapeType="1"/>
              </p:cNvSpPr>
              <p:nvPr/>
            </p:nvSpPr>
            <p:spPr bwMode="auto">
              <a:xfrm>
                <a:off x="1584" y="2736"/>
                <a:ext cx="0" cy="432"/>
              </a:xfrm>
              <a:prstGeom prst="line">
                <a:avLst/>
              </a:prstGeom>
              <a:noFill/>
              <a:ln w="38100">
                <a:solidFill>
                  <a:schemeClr val="tx1"/>
                </a:solidFill>
                <a:round/>
                <a:headEnd/>
                <a:tailEnd type="arrow" w="med" len="med"/>
              </a:ln>
            </p:spPr>
            <p:txBody>
              <a:bodyPr wrap="none"/>
              <a:lstStyle/>
              <a:p>
                <a:endParaRPr lang="it-IT"/>
              </a:p>
            </p:txBody>
          </p:sp>
          <p:sp>
            <p:nvSpPr>
              <p:cNvPr id="123921" name="Line 16"/>
              <p:cNvSpPr>
                <a:spLocks noChangeShapeType="1"/>
              </p:cNvSpPr>
              <p:nvPr/>
            </p:nvSpPr>
            <p:spPr bwMode="auto">
              <a:xfrm>
                <a:off x="1728" y="3312"/>
                <a:ext cx="816" cy="336"/>
              </a:xfrm>
              <a:prstGeom prst="line">
                <a:avLst/>
              </a:prstGeom>
              <a:noFill/>
              <a:ln w="38100">
                <a:solidFill>
                  <a:schemeClr val="tx1"/>
                </a:solidFill>
                <a:round/>
                <a:headEnd/>
                <a:tailEnd type="arrow" w="med" len="med"/>
              </a:ln>
            </p:spPr>
            <p:txBody>
              <a:bodyPr wrap="none"/>
              <a:lstStyle/>
              <a:p>
                <a:endParaRPr lang="it-IT"/>
              </a:p>
            </p:txBody>
          </p:sp>
          <p:sp>
            <p:nvSpPr>
              <p:cNvPr id="123922" name="Text Box 17"/>
              <p:cNvSpPr txBox="1">
                <a:spLocks noChangeArrowheads="1"/>
              </p:cNvSpPr>
              <p:nvPr/>
            </p:nvSpPr>
            <p:spPr bwMode="auto">
              <a:xfrm>
                <a:off x="240" y="2400"/>
                <a:ext cx="336" cy="288"/>
              </a:xfrm>
              <a:prstGeom prst="rect">
                <a:avLst/>
              </a:prstGeom>
              <a:noFill/>
              <a:ln w="9525">
                <a:noFill/>
                <a:miter lim="800000"/>
                <a:headEnd/>
                <a:tailEnd/>
              </a:ln>
            </p:spPr>
            <p:txBody>
              <a:bodyPr>
                <a:spAutoFit/>
              </a:bodyPr>
              <a:lstStyle/>
              <a:p>
                <a:pPr>
                  <a:spcBef>
                    <a:spcPct val="50000"/>
                  </a:spcBef>
                </a:pPr>
                <a:r>
                  <a:rPr kumimoji="1" lang="it-IT" sz="2400">
                    <a:latin typeface="Times New Roman" pitchFamily="18" charset="0"/>
                  </a:rPr>
                  <a:t> </a:t>
                </a:r>
                <a:r>
                  <a:rPr kumimoji="1" lang="it-IT" sz="2400">
                    <a:latin typeface="Constantia" pitchFamily="18" charset="0"/>
                  </a:rPr>
                  <a:t> </a:t>
                </a:r>
                <a:r>
                  <a:rPr kumimoji="1" lang="it-IT" sz="2400" b="1">
                    <a:latin typeface="Comic Sans MS" pitchFamily="66" charset="0"/>
                  </a:rPr>
                  <a:t>x</a:t>
                </a:r>
              </a:p>
            </p:txBody>
          </p:sp>
          <p:sp>
            <p:nvSpPr>
              <p:cNvPr id="123923" name="Text Box 18"/>
              <p:cNvSpPr txBox="1">
                <a:spLocks noChangeArrowheads="1"/>
              </p:cNvSpPr>
              <p:nvPr/>
            </p:nvSpPr>
            <p:spPr bwMode="auto">
              <a:xfrm>
                <a:off x="384" y="3312"/>
                <a:ext cx="288"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a</a:t>
                </a:r>
              </a:p>
            </p:txBody>
          </p:sp>
          <p:sp>
            <p:nvSpPr>
              <p:cNvPr id="123924" name="Text Box 19"/>
              <p:cNvSpPr txBox="1">
                <a:spLocks noChangeArrowheads="1"/>
              </p:cNvSpPr>
              <p:nvPr/>
            </p:nvSpPr>
            <p:spPr bwMode="auto">
              <a:xfrm>
                <a:off x="1632" y="2832"/>
                <a:ext cx="240"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b</a:t>
                </a:r>
              </a:p>
            </p:txBody>
          </p:sp>
          <p:sp>
            <p:nvSpPr>
              <p:cNvPr id="123925" name="Text Box 21"/>
              <p:cNvSpPr txBox="1">
                <a:spLocks noChangeArrowheads="1"/>
              </p:cNvSpPr>
              <p:nvPr/>
            </p:nvSpPr>
            <p:spPr bwMode="auto">
              <a:xfrm>
                <a:off x="2592" y="2400"/>
                <a:ext cx="192"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s</a:t>
                </a:r>
              </a:p>
            </p:txBody>
          </p:sp>
          <p:sp>
            <p:nvSpPr>
              <p:cNvPr id="123926" name="Text Box 22"/>
              <p:cNvSpPr txBox="1">
                <a:spLocks noChangeArrowheads="1"/>
              </p:cNvSpPr>
              <p:nvPr/>
            </p:nvSpPr>
            <p:spPr bwMode="auto">
              <a:xfrm>
                <a:off x="2640" y="2832"/>
                <a:ext cx="240"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d</a:t>
                </a:r>
              </a:p>
            </p:txBody>
          </p:sp>
          <p:sp>
            <p:nvSpPr>
              <p:cNvPr id="123927" name="Text Box 23"/>
              <p:cNvSpPr txBox="1">
                <a:spLocks noChangeArrowheads="1"/>
              </p:cNvSpPr>
              <p:nvPr/>
            </p:nvSpPr>
            <p:spPr bwMode="auto">
              <a:xfrm>
                <a:off x="2640" y="3504"/>
                <a:ext cx="240" cy="288"/>
              </a:xfrm>
              <a:prstGeom prst="rect">
                <a:avLst/>
              </a:prstGeom>
              <a:noFill/>
              <a:ln w="9525">
                <a:noFill/>
                <a:miter lim="800000"/>
                <a:headEnd/>
                <a:tailEnd/>
              </a:ln>
            </p:spPr>
            <p:txBody>
              <a:bodyPr>
                <a:spAutoFit/>
              </a:bodyPr>
              <a:lstStyle/>
              <a:p>
                <a:pPr>
                  <a:spcBef>
                    <a:spcPct val="50000"/>
                  </a:spcBef>
                </a:pPr>
                <a:r>
                  <a:rPr lang="it-IT" sz="2400" b="1">
                    <a:latin typeface="Times New Roman" pitchFamily="18" charset="0"/>
                  </a:rPr>
                  <a:t>c</a:t>
                </a:r>
              </a:p>
            </p:txBody>
          </p:sp>
        </p:grpSp>
      </p:grpSp>
    </p:spTree>
    <p:extLst>
      <p:ext uri="{BB962C8B-B14F-4D97-AF65-F5344CB8AC3E}">
        <p14:creationId xmlns:p14="http://schemas.microsoft.com/office/powerpoint/2010/main" val="27300898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48" name="Text Box 12"/>
          <p:cNvSpPr txBox="1">
            <a:spLocks noChangeArrowheads="1"/>
          </p:cNvSpPr>
          <p:nvPr/>
        </p:nvSpPr>
        <p:spPr bwMode="auto">
          <a:xfrm>
            <a:off x="8564563" y="300038"/>
            <a:ext cx="488950" cy="519112"/>
          </a:xfrm>
          <a:prstGeom prst="rect">
            <a:avLst/>
          </a:prstGeom>
          <a:noFill/>
          <a:ln w="9525">
            <a:noFill/>
            <a:miter lim="800000"/>
            <a:headEnd/>
            <a:tailEnd/>
          </a:ln>
          <a:effectLst/>
        </p:spPr>
        <p:txBody>
          <a:bodyPr>
            <a:spAutoFit/>
          </a:bodyPr>
          <a:lstStyle/>
          <a:p>
            <a:pPr eaLnBrk="0" fontAlgn="auto" hangingPunct="0">
              <a:spcAft>
                <a:spcPts val="0"/>
              </a:spcAft>
              <a:defRPr/>
            </a:pPr>
            <a:r>
              <a:rPr lang="en-GB" sz="2800">
                <a:solidFill>
                  <a:schemeClr val="accent2"/>
                </a:solidFill>
                <a:latin typeface="+mn-lt"/>
                <a:cs typeface="+mn-cs"/>
              </a:rPr>
              <a:t> </a:t>
            </a:r>
            <a:endParaRPr lang="en-GB" sz="2000">
              <a:solidFill>
                <a:schemeClr val="accent2"/>
              </a:solidFill>
              <a:effectLst>
                <a:outerShdw blurRad="38100" dist="38100" dir="2700000" algn="tl">
                  <a:srgbClr val="000000"/>
                </a:outerShdw>
              </a:effectLst>
              <a:latin typeface="+mn-lt"/>
              <a:cs typeface="+mn-cs"/>
            </a:endParaRPr>
          </a:p>
        </p:txBody>
      </p:sp>
      <p:sp>
        <p:nvSpPr>
          <p:cNvPr id="124930" name="Line 28"/>
          <p:cNvSpPr>
            <a:spLocks noChangeShapeType="1"/>
          </p:cNvSpPr>
          <p:nvPr/>
        </p:nvSpPr>
        <p:spPr bwMode="auto">
          <a:xfrm flipV="1">
            <a:off x="7499350" y="736600"/>
            <a:ext cx="982663" cy="17463"/>
          </a:xfrm>
          <a:prstGeom prst="line">
            <a:avLst/>
          </a:prstGeom>
          <a:noFill/>
          <a:ln w="28575">
            <a:solidFill>
              <a:srgbClr val="000090"/>
            </a:solidFill>
            <a:round/>
            <a:headEnd/>
            <a:tailEnd type="triangle" w="med" len="med"/>
          </a:ln>
        </p:spPr>
        <p:txBody>
          <a:bodyPr/>
          <a:lstStyle/>
          <a:p>
            <a:endParaRPr lang="it-IT"/>
          </a:p>
        </p:txBody>
      </p:sp>
      <p:sp>
        <p:nvSpPr>
          <p:cNvPr id="124931" name="Text Box 7"/>
          <p:cNvSpPr txBox="1">
            <a:spLocks noChangeArrowheads="1"/>
          </p:cNvSpPr>
          <p:nvPr/>
        </p:nvSpPr>
        <p:spPr bwMode="auto">
          <a:xfrm>
            <a:off x="330132" y="3271838"/>
            <a:ext cx="8748712" cy="830262"/>
          </a:xfrm>
          <a:prstGeom prst="rect">
            <a:avLst/>
          </a:prstGeom>
          <a:solidFill>
            <a:schemeClr val="accent2">
              <a:alpha val="27058"/>
            </a:schemeClr>
          </a:solidFill>
          <a:ln w="9525">
            <a:solidFill>
              <a:srgbClr val="FF0000"/>
            </a:solidFill>
            <a:miter lim="800000"/>
            <a:headEnd/>
            <a:tailEnd/>
          </a:ln>
        </p:spPr>
        <p:txBody>
          <a:bodyPr>
            <a:spAutoFit/>
          </a:bodyPr>
          <a:lstStyle/>
          <a:p>
            <a:r>
              <a:rPr lang="en-GB" sz="1600" b="1" dirty="0" err="1">
                <a:solidFill>
                  <a:schemeClr val="bg1"/>
                </a:solidFill>
                <a:latin typeface="Comic Sans MS" pitchFamily="66" charset="0"/>
              </a:rPr>
              <a:t>E</a:t>
            </a:r>
            <a:r>
              <a:rPr lang="en-GB" sz="1600" b="1" baseline="-25000" dirty="0" err="1">
                <a:solidFill>
                  <a:schemeClr val="bg1"/>
                </a:solidFill>
                <a:latin typeface="Comic Sans MS" pitchFamily="66" charset="0"/>
              </a:rPr>
              <a:t>cm</a:t>
            </a:r>
            <a:r>
              <a:rPr lang="en-GB" sz="1600" b="1" baseline="-25000" dirty="0">
                <a:solidFill>
                  <a:schemeClr val="bg1"/>
                </a:solidFill>
                <a:latin typeface="Comic Sans MS" pitchFamily="66" charset="0"/>
              </a:rPr>
              <a:t> </a:t>
            </a:r>
            <a:r>
              <a:rPr lang="en-GB" sz="1600" b="1" dirty="0">
                <a:solidFill>
                  <a:schemeClr val="bg1"/>
                </a:solidFill>
                <a:latin typeface="Comic Sans MS" pitchFamily="66" charset="0"/>
              </a:rPr>
              <a:t>= E</a:t>
            </a:r>
            <a:r>
              <a:rPr lang="en-GB" sz="1600" b="1" baseline="-25000" dirty="0">
                <a:solidFill>
                  <a:schemeClr val="bg1"/>
                </a:solidFill>
                <a:latin typeface="Comic Sans MS" pitchFamily="66" charset="0"/>
              </a:rPr>
              <a:t>C-D</a:t>
            </a:r>
            <a:r>
              <a:rPr lang="en-GB" sz="1600" b="1" dirty="0">
                <a:solidFill>
                  <a:schemeClr val="bg1"/>
                </a:solidFill>
                <a:latin typeface="Comic Sans MS" pitchFamily="66" charset="0"/>
              </a:rPr>
              <a:t>  - Q</a:t>
            </a:r>
            <a:r>
              <a:rPr lang="en-GB" sz="1600" b="1" baseline="-25000" dirty="0">
                <a:solidFill>
                  <a:schemeClr val="bg1"/>
                </a:solidFill>
                <a:latin typeface="Comic Sans MS" pitchFamily="66" charset="0"/>
              </a:rPr>
              <a:t>2B</a:t>
            </a:r>
            <a:endParaRPr lang="en-GB" sz="1600" b="1" dirty="0">
              <a:solidFill>
                <a:schemeClr val="bg1"/>
              </a:solidFill>
              <a:latin typeface="Comic Sans MS" pitchFamily="66" charset="0"/>
            </a:endParaRPr>
          </a:p>
          <a:p>
            <a:r>
              <a:rPr lang="en-GB" sz="1600" b="1" dirty="0">
                <a:solidFill>
                  <a:schemeClr val="bg1"/>
                </a:solidFill>
                <a:latin typeface="Comic Sans MS" pitchFamily="66" charset="0"/>
              </a:rPr>
              <a:t>Q</a:t>
            </a:r>
            <a:r>
              <a:rPr lang="en-GB" sz="1600" b="1" baseline="-25000" dirty="0">
                <a:solidFill>
                  <a:schemeClr val="bg1"/>
                </a:solidFill>
                <a:latin typeface="Comic Sans MS" pitchFamily="66" charset="0"/>
              </a:rPr>
              <a:t>2b </a:t>
            </a:r>
            <a:r>
              <a:rPr lang="en-GB" sz="1600" b="1" dirty="0">
                <a:solidFill>
                  <a:schemeClr val="bg1"/>
                </a:solidFill>
                <a:latin typeface="Comic Sans MS" pitchFamily="66" charset="0"/>
              </a:rPr>
              <a:t>is  the two-body Q-value of the   a + b</a:t>
            </a:r>
            <a:r>
              <a:rPr lang="en-GB" sz="1600" b="1" dirty="0">
                <a:solidFill>
                  <a:schemeClr val="bg1"/>
                </a:solidFill>
                <a:latin typeface="Comic Sans MS" pitchFamily="66" charset="0"/>
                <a:sym typeface="Wingdings" pitchFamily="2" charset="2"/>
              </a:rPr>
              <a:t> </a:t>
            </a:r>
            <a:r>
              <a:rPr lang="en-GB" sz="1600" b="1" dirty="0">
                <a:solidFill>
                  <a:schemeClr val="bg1"/>
                </a:solidFill>
                <a:latin typeface="Comic Sans MS" pitchFamily="66" charset="0"/>
              </a:rPr>
              <a:t>c + d    reaction</a:t>
            </a:r>
          </a:p>
          <a:p>
            <a:r>
              <a:rPr lang="en-GB" sz="1600" b="1" dirty="0">
                <a:solidFill>
                  <a:schemeClr val="bg1"/>
                </a:solidFill>
                <a:latin typeface="Comic Sans MS" pitchFamily="66" charset="0"/>
              </a:rPr>
              <a:t>E</a:t>
            </a:r>
            <a:r>
              <a:rPr lang="en-GB" sz="1600" b="1" baseline="-25000" dirty="0">
                <a:solidFill>
                  <a:schemeClr val="bg1"/>
                </a:solidFill>
                <a:latin typeface="Comic Sans MS" pitchFamily="66" charset="0"/>
              </a:rPr>
              <a:t>C-D</a:t>
            </a:r>
            <a:r>
              <a:rPr lang="en-GB" sz="1600" b="1" dirty="0">
                <a:solidFill>
                  <a:schemeClr val="bg1"/>
                </a:solidFill>
                <a:latin typeface="Comic Sans MS" pitchFamily="66" charset="0"/>
              </a:rPr>
              <a:t>  is the relative energy between the outgoing particles C and D</a:t>
            </a:r>
          </a:p>
        </p:txBody>
      </p:sp>
      <p:sp>
        <p:nvSpPr>
          <p:cNvPr id="124932" name="AutoShape 32"/>
          <p:cNvSpPr>
            <a:spLocks noChangeArrowheads="1"/>
          </p:cNvSpPr>
          <p:nvPr/>
        </p:nvSpPr>
        <p:spPr bwMode="auto">
          <a:xfrm>
            <a:off x="1331913" y="2133600"/>
            <a:ext cx="641350" cy="315913"/>
          </a:xfrm>
          <a:prstGeom prst="downArrow">
            <a:avLst>
              <a:gd name="adj1" fmla="val 50000"/>
              <a:gd name="adj2" fmla="val 61181"/>
            </a:avLst>
          </a:prstGeom>
          <a:solidFill>
            <a:srgbClr val="00B0F0"/>
          </a:solidFill>
          <a:ln w="9525">
            <a:solidFill>
              <a:srgbClr val="FF0000"/>
            </a:solidFill>
            <a:miter lim="800000"/>
            <a:headEnd/>
            <a:tailEnd/>
          </a:ln>
        </p:spPr>
        <p:txBody>
          <a:bodyPr wrap="none" anchor="ctr"/>
          <a:lstStyle/>
          <a:p>
            <a:endParaRPr lang="it-IT">
              <a:latin typeface="Constantia" pitchFamily="18" charset="0"/>
            </a:endParaRPr>
          </a:p>
        </p:txBody>
      </p:sp>
      <p:sp>
        <p:nvSpPr>
          <p:cNvPr id="29" name="Text Box 33"/>
          <p:cNvSpPr txBox="1">
            <a:spLocks noChangeArrowheads="1"/>
          </p:cNvSpPr>
          <p:nvPr/>
        </p:nvSpPr>
        <p:spPr bwMode="auto">
          <a:xfrm>
            <a:off x="827088" y="2636838"/>
            <a:ext cx="1671637" cy="400050"/>
          </a:xfrm>
          <a:prstGeom prst="rect">
            <a:avLst/>
          </a:prstGeom>
          <a:solidFill>
            <a:schemeClr val="bg1"/>
          </a:solidFill>
          <a:ln w="9525">
            <a:noFill/>
            <a:miter lim="800000"/>
            <a:headEnd/>
            <a:tailEnd/>
          </a:ln>
          <a:effectLst/>
        </p:spPr>
        <p:txBody>
          <a:bodyPr>
            <a:spAutoFit/>
          </a:bodyPr>
          <a:lstStyle/>
          <a:p>
            <a:pPr algn="ctr" fontAlgn="auto">
              <a:spcBef>
                <a:spcPts val="0"/>
              </a:spcBef>
              <a:spcAft>
                <a:spcPts val="0"/>
              </a:spcAft>
              <a:defRPr/>
            </a:pPr>
            <a:r>
              <a:rPr lang="en-GB" sz="2000" b="1" dirty="0" err="1">
                <a:solidFill>
                  <a:srgbClr val="FF0000"/>
                </a:solidFill>
                <a:effectLst>
                  <a:outerShdw blurRad="38100" dist="38100" dir="2700000" algn="tl">
                    <a:srgbClr val="000000"/>
                  </a:outerShdw>
                </a:effectLst>
                <a:latin typeface="Comic Sans MS"/>
                <a:cs typeface="Comic Sans MS"/>
              </a:rPr>
              <a:t>E</a:t>
            </a:r>
            <a:r>
              <a:rPr lang="en-GB" sz="2000" b="1" baseline="-25000" dirty="0" err="1">
                <a:solidFill>
                  <a:srgbClr val="FF0000"/>
                </a:solidFill>
                <a:effectLst>
                  <a:outerShdw blurRad="38100" dist="38100" dir="2700000" algn="tl">
                    <a:srgbClr val="000000"/>
                  </a:outerShdw>
                </a:effectLst>
                <a:latin typeface="Comic Sans MS"/>
                <a:cs typeface="Comic Sans MS"/>
              </a:rPr>
              <a:t>cm</a:t>
            </a:r>
            <a:r>
              <a:rPr lang="en-GB" sz="2000" b="1" baseline="-25000" dirty="0">
                <a:solidFill>
                  <a:srgbClr val="FF0000"/>
                </a:solidFill>
                <a:effectLst>
                  <a:outerShdw blurRad="38100" dist="38100" dir="2700000" algn="tl">
                    <a:srgbClr val="000000"/>
                  </a:outerShdw>
                </a:effectLst>
                <a:latin typeface="Comic Sans MS"/>
                <a:cs typeface="Comic Sans MS"/>
              </a:rPr>
              <a:t>  </a:t>
            </a:r>
            <a:r>
              <a:rPr lang="en-GB" sz="2000" b="1" dirty="0">
                <a:solidFill>
                  <a:srgbClr val="FF0000"/>
                </a:solidFill>
                <a:effectLst>
                  <a:outerShdw blurRad="38100" dist="38100" dir="2700000" algn="tl">
                    <a:srgbClr val="000000"/>
                  </a:outerShdw>
                </a:effectLst>
                <a:latin typeface="Comic Sans MS"/>
                <a:cs typeface="Comic Sans MS"/>
              </a:rPr>
              <a:t>= 0    </a:t>
            </a:r>
          </a:p>
        </p:txBody>
      </p:sp>
      <p:sp>
        <p:nvSpPr>
          <p:cNvPr id="31" name="Rectangle 34"/>
          <p:cNvSpPr>
            <a:spLocks noChangeArrowheads="1"/>
          </p:cNvSpPr>
          <p:nvPr/>
        </p:nvSpPr>
        <p:spPr bwMode="auto">
          <a:xfrm>
            <a:off x="684213" y="973138"/>
            <a:ext cx="2159000" cy="1016000"/>
          </a:xfrm>
          <a:prstGeom prst="rect">
            <a:avLst/>
          </a:prstGeom>
          <a:solidFill>
            <a:schemeClr val="accent2"/>
          </a:solidFill>
          <a:ln w="9525">
            <a:noFill/>
            <a:miter lim="800000"/>
            <a:headEnd/>
            <a:tailEnd/>
          </a:ln>
          <a:effectLst/>
        </p:spPr>
        <p:txBody>
          <a:bodyPr>
            <a:spAutoFit/>
          </a:bodyPr>
          <a:lstStyle/>
          <a:p>
            <a:pPr algn="ctr" eaLnBrk="0" fontAlgn="auto" hangingPunct="0">
              <a:spcBef>
                <a:spcPts val="0"/>
              </a:spcBef>
              <a:spcAft>
                <a:spcPts val="0"/>
              </a:spcAft>
              <a:defRPr/>
            </a:pPr>
            <a:r>
              <a:rPr lang="en-GB" sz="2000" b="1" dirty="0">
                <a:solidFill>
                  <a:schemeClr val="bg1"/>
                </a:solidFill>
                <a:effectLst>
                  <a:outerShdw blurRad="38100" dist="38100" dir="2700000" algn="tl">
                    <a:srgbClr val="000000"/>
                  </a:outerShdw>
                </a:effectLst>
                <a:latin typeface="Comic Sans MS"/>
                <a:cs typeface="Comic Sans MS"/>
              </a:rPr>
              <a:t>     </a:t>
            </a:r>
          </a:p>
          <a:p>
            <a:pPr algn="ctr" eaLnBrk="0" fontAlgn="auto" hangingPunct="0">
              <a:spcBef>
                <a:spcPts val="0"/>
              </a:spcBef>
              <a:spcAft>
                <a:spcPts val="0"/>
              </a:spcAft>
              <a:defRPr/>
            </a:pPr>
            <a:r>
              <a:rPr lang="en-GB" sz="2000" b="1" dirty="0">
                <a:solidFill>
                  <a:schemeClr val="bg1"/>
                </a:solidFill>
                <a:effectLst>
                  <a:outerShdw blurRad="38100" dist="38100" dir="2700000" algn="tl">
                    <a:srgbClr val="000000"/>
                  </a:outerShdw>
                </a:effectLst>
                <a:latin typeface="Comic Sans MS"/>
                <a:cs typeface="Comic Sans MS"/>
              </a:rPr>
              <a:t>E</a:t>
            </a:r>
            <a:r>
              <a:rPr lang="en-GB" sz="2000" b="1" baseline="-25000" dirty="0">
                <a:solidFill>
                  <a:schemeClr val="bg1"/>
                </a:solidFill>
                <a:effectLst>
                  <a:outerShdw blurRad="38100" dist="38100" dir="2700000" algn="tl">
                    <a:srgbClr val="000000"/>
                  </a:outerShdw>
                </a:effectLst>
                <a:latin typeface="Comic Sans MS"/>
                <a:cs typeface="Comic Sans MS"/>
              </a:rPr>
              <a:t>C-D</a:t>
            </a:r>
            <a:r>
              <a:rPr lang="en-GB" sz="2000" b="1" dirty="0">
                <a:solidFill>
                  <a:schemeClr val="bg1"/>
                </a:solidFill>
                <a:effectLst>
                  <a:outerShdw blurRad="38100" dist="38100" dir="2700000" algn="tl">
                    <a:srgbClr val="000000"/>
                  </a:outerShdw>
                </a:effectLst>
                <a:latin typeface="Comic Sans MS"/>
                <a:cs typeface="Comic Sans MS"/>
              </a:rPr>
              <a:t>  =   Q</a:t>
            </a:r>
            <a:r>
              <a:rPr lang="en-GB" sz="2000" b="1" baseline="-25000" dirty="0">
                <a:solidFill>
                  <a:schemeClr val="bg1"/>
                </a:solidFill>
                <a:effectLst>
                  <a:outerShdw blurRad="38100" dist="38100" dir="2700000" algn="tl">
                    <a:srgbClr val="000000"/>
                  </a:outerShdw>
                </a:effectLst>
                <a:latin typeface="Comic Sans MS"/>
                <a:cs typeface="Comic Sans MS"/>
              </a:rPr>
              <a:t>2B</a:t>
            </a:r>
          </a:p>
          <a:p>
            <a:pPr algn="ctr" eaLnBrk="0" fontAlgn="auto" hangingPunct="0">
              <a:spcBef>
                <a:spcPts val="0"/>
              </a:spcBef>
              <a:spcAft>
                <a:spcPts val="0"/>
              </a:spcAft>
              <a:defRPr/>
            </a:pPr>
            <a:endParaRPr lang="it-IT" sz="2000" b="1" dirty="0">
              <a:solidFill>
                <a:schemeClr val="bg1"/>
              </a:solidFill>
              <a:effectLst>
                <a:outerShdw blurRad="38100" dist="38100" dir="2700000" algn="tl">
                  <a:srgbClr val="000000"/>
                </a:outerShdw>
              </a:effectLst>
              <a:latin typeface="Comic Sans MS"/>
              <a:cs typeface="Comic Sans MS"/>
            </a:endParaRPr>
          </a:p>
        </p:txBody>
      </p:sp>
      <p:sp>
        <p:nvSpPr>
          <p:cNvPr id="25" name="CasellaDiTesto 24"/>
          <p:cNvSpPr txBox="1"/>
          <p:nvPr/>
        </p:nvSpPr>
        <p:spPr>
          <a:xfrm>
            <a:off x="611188" y="333375"/>
            <a:ext cx="5378450" cy="460375"/>
          </a:xfrm>
          <a:prstGeom prst="rect">
            <a:avLst/>
          </a:prstGeom>
          <a:noFill/>
        </p:spPr>
        <p:txBody>
          <a:bodyPr wrap="none">
            <a:spAutoFit/>
          </a:bodyPr>
          <a:lstStyle/>
          <a:p>
            <a:pPr fontAlgn="auto">
              <a:spcBef>
                <a:spcPts val="0"/>
              </a:spcBef>
              <a:spcAft>
                <a:spcPts val="0"/>
              </a:spcAft>
              <a:defRPr/>
            </a:pPr>
            <a:r>
              <a:rPr lang="it-IT" sz="2400" b="1" dirty="0">
                <a:solidFill>
                  <a:srgbClr val="FFC000"/>
                </a:solidFill>
                <a:effectLst>
                  <a:outerShdw blurRad="38100" dist="38100" dir="2700000" algn="tl">
                    <a:srgbClr val="000000">
                      <a:alpha val="43137"/>
                    </a:srgbClr>
                  </a:outerShdw>
                </a:effectLst>
                <a:latin typeface="Comic Sans MS" pitchFamily="66" charset="0"/>
                <a:cs typeface="+mn-cs"/>
              </a:rPr>
              <a:t>Under </a:t>
            </a:r>
            <a:r>
              <a:rPr lang="it-IT" sz="2400" b="1" dirty="0" err="1">
                <a:solidFill>
                  <a:srgbClr val="FFC000"/>
                </a:solidFill>
                <a:effectLst>
                  <a:outerShdw blurRad="38100" dist="38100" dir="2700000" algn="tl">
                    <a:srgbClr val="000000">
                      <a:alpha val="43137"/>
                    </a:srgbClr>
                  </a:outerShdw>
                </a:effectLst>
                <a:latin typeface="Comic Sans MS" pitchFamily="66" charset="0"/>
                <a:cs typeface="+mn-cs"/>
              </a:rPr>
              <a:t>proper</a:t>
            </a:r>
            <a:r>
              <a:rPr lang="it-IT" sz="2400" b="1" dirty="0">
                <a:solidFill>
                  <a:srgbClr val="FFC000"/>
                </a:solidFill>
                <a:effectLst>
                  <a:outerShdw blurRad="38100" dist="38100" dir="2700000" algn="tl">
                    <a:srgbClr val="000000">
                      <a:alpha val="43137"/>
                    </a:srgbClr>
                  </a:outerShdw>
                </a:effectLst>
                <a:latin typeface="Comic Sans MS" pitchFamily="66" charset="0"/>
                <a:cs typeface="+mn-cs"/>
              </a:rPr>
              <a:t> </a:t>
            </a:r>
            <a:r>
              <a:rPr lang="it-IT" sz="2400" b="1" dirty="0" err="1">
                <a:solidFill>
                  <a:srgbClr val="FFC000"/>
                </a:solidFill>
                <a:effectLst>
                  <a:outerShdw blurRad="38100" dist="38100" dir="2700000" algn="tl">
                    <a:srgbClr val="000000">
                      <a:alpha val="43137"/>
                    </a:srgbClr>
                  </a:outerShdw>
                </a:effectLst>
                <a:latin typeface="Comic Sans MS" pitchFamily="66" charset="0"/>
                <a:cs typeface="+mn-cs"/>
              </a:rPr>
              <a:t>kinematical</a:t>
            </a:r>
            <a:r>
              <a:rPr lang="it-IT" sz="2400" b="1" dirty="0">
                <a:solidFill>
                  <a:srgbClr val="FFC000"/>
                </a:solidFill>
                <a:effectLst>
                  <a:outerShdw blurRad="38100" dist="38100" dir="2700000" algn="tl">
                    <a:srgbClr val="000000">
                      <a:alpha val="43137"/>
                    </a:srgbClr>
                  </a:outerShdw>
                </a:effectLst>
                <a:latin typeface="Comic Sans MS" pitchFamily="66" charset="0"/>
                <a:cs typeface="+mn-cs"/>
              </a:rPr>
              <a:t> </a:t>
            </a:r>
            <a:r>
              <a:rPr lang="it-IT" sz="2400" b="1" dirty="0" err="1">
                <a:solidFill>
                  <a:srgbClr val="FFC000"/>
                </a:solidFill>
                <a:effectLst>
                  <a:outerShdw blurRad="38100" dist="38100" dir="2700000" algn="tl">
                    <a:srgbClr val="000000">
                      <a:alpha val="43137"/>
                    </a:srgbClr>
                  </a:outerShdw>
                </a:effectLst>
                <a:latin typeface="Comic Sans MS" pitchFamily="66" charset="0"/>
                <a:cs typeface="+mn-cs"/>
              </a:rPr>
              <a:t>condition</a:t>
            </a:r>
            <a:endParaRPr lang="it-IT" sz="2400" b="1" dirty="0">
              <a:solidFill>
                <a:srgbClr val="FFC000"/>
              </a:solidFill>
              <a:effectLst>
                <a:outerShdw blurRad="38100" dist="38100" dir="2700000" algn="tl">
                  <a:srgbClr val="000000">
                    <a:alpha val="43137"/>
                  </a:srgbClr>
                </a:outerShdw>
              </a:effectLst>
              <a:latin typeface="Comic Sans MS" pitchFamily="66" charset="0"/>
              <a:cs typeface="+mn-cs"/>
            </a:endParaRPr>
          </a:p>
        </p:txBody>
      </p:sp>
      <p:grpSp>
        <p:nvGrpSpPr>
          <p:cNvPr id="124936" name="Gruppo 84"/>
          <p:cNvGrpSpPr>
            <a:grpSpLocks/>
          </p:cNvGrpSpPr>
          <p:nvPr/>
        </p:nvGrpSpPr>
        <p:grpSpPr bwMode="auto">
          <a:xfrm>
            <a:off x="5148263" y="908050"/>
            <a:ext cx="3311525" cy="1944688"/>
            <a:chOff x="179512" y="1268760"/>
            <a:chExt cx="2880320" cy="1800200"/>
          </a:xfrm>
        </p:grpSpPr>
        <p:sp>
          <p:nvSpPr>
            <p:cNvPr id="124939" name="Rectangle 44"/>
            <p:cNvSpPr>
              <a:spLocks noChangeArrowheads="1"/>
            </p:cNvSpPr>
            <p:nvPr/>
          </p:nvSpPr>
          <p:spPr bwMode="auto">
            <a:xfrm>
              <a:off x="277339" y="1268760"/>
              <a:ext cx="2782493" cy="1800200"/>
            </a:xfrm>
            <a:prstGeom prst="rect">
              <a:avLst/>
            </a:prstGeom>
            <a:solidFill>
              <a:srgbClr val="CCFFCC"/>
            </a:solidFill>
            <a:ln w="9525">
              <a:noFill/>
              <a:miter lim="800000"/>
              <a:headEnd/>
              <a:tailEnd/>
            </a:ln>
          </p:spPr>
          <p:txBody>
            <a:bodyPr wrap="none" anchor="ctr"/>
            <a:lstStyle/>
            <a:p>
              <a:endParaRPr lang="it-IT">
                <a:latin typeface="Constantia" pitchFamily="18" charset="0"/>
              </a:endParaRPr>
            </a:p>
          </p:txBody>
        </p:sp>
        <p:grpSp>
          <p:nvGrpSpPr>
            <p:cNvPr id="124940" name="Group 24"/>
            <p:cNvGrpSpPr>
              <a:grpSpLocks/>
            </p:cNvGrpSpPr>
            <p:nvPr/>
          </p:nvGrpSpPr>
          <p:grpSpPr bwMode="auto">
            <a:xfrm>
              <a:off x="179512" y="1268754"/>
              <a:ext cx="2736305" cy="1800198"/>
              <a:chOff x="240" y="2400"/>
              <a:chExt cx="2640" cy="1392"/>
            </a:xfrm>
          </p:grpSpPr>
          <p:sp>
            <p:nvSpPr>
              <p:cNvPr id="124941" name="Oval 9"/>
              <p:cNvSpPr>
                <a:spLocks noChangeArrowheads="1"/>
              </p:cNvSpPr>
              <p:nvPr/>
            </p:nvSpPr>
            <p:spPr bwMode="auto">
              <a:xfrm>
                <a:off x="1488" y="2496"/>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124942" name="Oval 10"/>
              <p:cNvSpPr>
                <a:spLocks noChangeArrowheads="1"/>
              </p:cNvSpPr>
              <p:nvPr/>
            </p:nvSpPr>
            <p:spPr bwMode="auto">
              <a:xfrm>
                <a:off x="1488" y="3168"/>
                <a:ext cx="240" cy="240"/>
              </a:xfrm>
              <a:prstGeom prst="ellipse">
                <a:avLst/>
              </a:prstGeom>
              <a:solidFill>
                <a:srgbClr val="6699FF"/>
              </a:solidFill>
              <a:ln w="38100">
                <a:solidFill>
                  <a:schemeClr val="tx1"/>
                </a:solidFill>
                <a:round/>
                <a:headEnd/>
                <a:tailEnd/>
              </a:ln>
            </p:spPr>
            <p:txBody>
              <a:bodyPr wrap="none" anchor="ctr"/>
              <a:lstStyle/>
              <a:p>
                <a:endParaRPr lang="it-IT">
                  <a:latin typeface="Constantia" pitchFamily="18" charset="0"/>
                </a:endParaRPr>
              </a:p>
            </p:txBody>
          </p:sp>
          <p:sp>
            <p:nvSpPr>
              <p:cNvPr id="124943" name="Line 11"/>
              <p:cNvSpPr>
                <a:spLocks noChangeShapeType="1"/>
              </p:cNvSpPr>
              <p:nvPr/>
            </p:nvSpPr>
            <p:spPr bwMode="auto">
              <a:xfrm flipV="1">
                <a:off x="672" y="3312"/>
                <a:ext cx="816" cy="240"/>
              </a:xfrm>
              <a:prstGeom prst="line">
                <a:avLst/>
              </a:prstGeom>
              <a:noFill/>
              <a:ln w="38100">
                <a:solidFill>
                  <a:schemeClr val="tx1"/>
                </a:solidFill>
                <a:round/>
                <a:headEnd/>
                <a:tailEnd type="arrow" w="med" len="med"/>
              </a:ln>
            </p:spPr>
            <p:txBody>
              <a:bodyPr wrap="none"/>
              <a:lstStyle/>
              <a:p>
                <a:endParaRPr lang="it-IT"/>
              </a:p>
            </p:txBody>
          </p:sp>
          <p:sp>
            <p:nvSpPr>
              <p:cNvPr id="124944" name="Line 12"/>
              <p:cNvSpPr>
                <a:spLocks noChangeShapeType="1"/>
              </p:cNvSpPr>
              <p:nvPr/>
            </p:nvSpPr>
            <p:spPr bwMode="auto">
              <a:xfrm>
                <a:off x="576" y="2592"/>
                <a:ext cx="912" cy="0"/>
              </a:xfrm>
              <a:prstGeom prst="line">
                <a:avLst/>
              </a:prstGeom>
              <a:noFill/>
              <a:ln w="38100">
                <a:solidFill>
                  <a:schemeClr val="tx1"/>
                </a:solidFill>
                <a:round/>
                <a:headEnd/>
                <a:tailEnd type="arrow" w="med" len="med"/>
              </a:ln>
            </p:spPr>
            <p:txBody>
              <a:bodyPr wrap="none"/>
              <a:lstStyle/>
              <a:p>
                <a:endParaRPr lang="it-IT"/>
              </a:p>
            </p:txBody>
          </p:sp>
          <p:sp>
            <p:nvSpPr>
              <p:cNvPr id="124945" name="Line 13"/>
              <p:cNvSpPr>
                <a:spLocks noChangeShapeType="1"/>
              </p:cNvSpPr>
              <p:nvPr/>
            </p:nvSpPr>
            <p:spPr bwMode="auto">
              <a:xfrm flipV="1">
                <a:off x="1728" y="2592"/>
                <a:ext cx="768" cy="0"/>
              </a:xfrm>
              <a:prstGeom prst="line">
                <a:avLst/>
              </a:prstGeom>
              <a:noFill/>
              <a:ln w="38100">
                <a:solidFill>
                  <a:schemeClr val="tx1"/>
                </a:solidFill>
                <a:round/>
                <a:headEnd/>
                <a:tailEnd type="arrow" w="med" len="med"/>
              </a:ln>
            </p:spPr>
            <p:txBody>
              <a:bodyPr wrap="none"/>
              <a:lstStyle/>
              <a:p>
                <a:endParaRPr lang="it-IT"/>
              </a:p>
            </p:txBody>
          </p:sp>
          <p:sp>
            <p:nvSpPr>
              <p:cNvPr id="124946" name="Line 14"/>
              <p:cNvSpPr>
                <a:spLocks noChangeShapeType="1"/>
              </p:cNvSpPr>
              <p:nvPr/>
            </p:nvSpPr>
            <p:spPr bwMode="auto">
              <a:xfrm flipV="1">
                <a:off x="1728" y="3024"/>
                <a:ext cx="816" cy="240"/>
              </a:xfrm>
              <a:prstGeom prst="line">
                <a:avLst/>
              </a:prstGeom>
              <a:noFill/>
              <a:ln w="38100">
                <a:solidFill>
                  <a:schemeClr val="tx1"/>
                </a:solidFill>
                <a:round/>
                <a:headEnd/>
                <a:tailEnd type="arrow" w="med" len="med"/>
              </a:ln>
            </p:spPr>
            <p:txBody>
              <a:bodyPr wrap="none"/>
              <a:lstStyle/>
              <a:p>
                <a:endParaRPr lang="it-IT"/>
              </a:p>
            </p:txBody>
          </p:sp>
          <p:sp>
            <p:nvSpPr>
              <p:cNvPr id="124947" name="Line 15"/>
              <p:cNvSpPr>
                <a:spLocks noChangeShapeType="1"/>
              </p:cNvSpPr>
              <p:nvPr/>
            </p:nvSpPr>
            <p:spPr bwMode="auto">
              <a:xfrm>
                <a:off x="1584" y="2736"/>
                <a:ext cx="0" cy="432"/>
              </a:xfrm>
              <a:prstGeom prst="line">
                <a:avLst/>
              </a:prstGeom>
              <a:noFill/>
              <a:ln w="38100">
                <a:solidFill>
                  <a:schemeClr val="tx1"/>
                </a:solidFill>
                <a:round/>
                <a:headEnd/>
                <a:tailEnd type="arrow" w="med" len="med"/>
              </a:ln>
            </p:spPr>
            <p:txBody>
              <a:bodyPr wrap="none"/>
              <a:lstStyle/>
              <a:p>
                <a:endParaRPr lang="it-IT"/>
              </a:p>
            </p:txBody>
          </p:sp>
          <p:sp>
            <p:nvSpPr>
              <p:cNvPr id="124948" name="Line 16"/>
              <p:cNvSpPr>
                <a:spLocks noChangeShapeType="1"/>
              </p:cNvSpPr>
              <p:nvPr/>
            </p:nvSpPr>
            <p:spPr bwMode="auto">
              <a:xfrm>
                <a:off x="1728" y="3312"/>
                <a:ext cx="816" cy="336"/>
              </a:xfrm>
              <a:prstGeom prst="line">
                <a:avLst/>
              </a:prstGeom>
              <a:noFill/>
              <a:ln w="38100">
                <a:solidFill>
                  <a:schemeClr val="tx1"/>
                </a:solidFill>
                <a:round/>
                <a:headEnd/>
                <a:tailEnd type="arrow" w="med" len="med"/>
              </a:ln>
            </p:spPr>
            <p:txBody>
              <a:bodyPr wrap="none"/>
              <a:lstStyle/>
              <a:p>
                <a:endParaRPr lang="it-IT"/>
              </a:p>
            </p:txBody>
          </p:sp>
          <p:sp>
            <p:nvSpPr>
              <p:cNvPr id="124949" name="Text Box 17"/>
              <p:cNvSpPr txBox="1">
                <a:spLocks noChangeArrowheads="1"/>
              </p:cNvSpPr>
              <p:nvPr/>
            </p:nvSpPr>
            <p:spPr bwMode="auto">
              <a:xfrm>
                <a:off x="240" y="2400"/>
                <a:ext cx="336" cy="288"/>
              </a:xfrm>
              <a:prstGeom prst="rect">
                <a:avLst/>
              </a:prstGeom>
              <a:noFill/>
              <a:ln w="9525">
                <a:noFill/>
                <a:miter lim="800000"/>
                <a:headEnd/>
                <a:tailEnd/>
              </a:ln>
            </p:spPr>
            <p:txBody>
              <a:bodyPr>
                <a:spAutoFit/>
              </a:bodyPr>
              <a:lstStyle/>
              <a:p>
                <a:pPr>
                  <a:spcBef>
                    <a:spcPct val="50000"/>
                  </a:spcBef>
                </a:pPr>
                <a:r>
                  <a:rPr kumimoji="1" lang="it-IT" sz="2400">
                    <a:latin typeface="Times New Roman" pitchFamily="18" charset="0"/>
                  </a:rPr>
                  <a:t> </a:t>
                </a:r>
                <a:r>
                  <a:rPr kumimoji="1" lang="it-IT" sz="2400">
                    <a:latin typeface="Constantia" pitchFamily="18" charset="0"/>
                  </a:rPr>
                  <a:t> </a:t>
                </a:r>
                <a:r>
                  <a:rPr kumimoji="1" lang="it-IT" sz="2400" b="1">
                    <a:latin typeface="Comic Sans MS" pitchFamily="66" charset="0"/>
                  </a:rPr>
                  <a:t>x</a:t>
                </a:r>
              </a:p>
            </p:txBody>
          </p:sp>
          <p:sp>
            <p:nvSpPr>
              <p:cNvPr id="124950" name="Text Box 18"/>
              <p:cNvSpPr txBox="1">
                <a:spLocks noChangeArrowheads="1"/>
              </p:cNvSpPr>
              <p:nvPr/>
            </p:nvSpPr>
            <p:spPr bwMode="auto">
              <a:xfrm>
                <a:off x="384" y="3312"/>
                <a:ext cx="288"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a</a:t>
                </a:r>
              </a:p>
            </p:txBody>
          </p:sp>
          <p:sp>
            <p:nvSpPr>
              <p:cNvPr id="124951" name="Text Box 19"/>
              <p:cNvSpPr txBox="1">
                <a:spLocks noChangeArrowheads="1"/>
              </p:cNvSpPr>
              <p:nvPr/>
            </p:nvSpPr>
            <p:spPr bwMode="auto">
              <a:xfrm>
                <a:off x="1632" y="2832"/>
                <a:ext cx="240" cy="288"/>
              </a:xfrm>
              <a:prstGeom prst="rect">
                <a:avLst/>
              </a:prstGeom>
              <a:noFill/>
              <a:ln w="9525">
                <a:noFill/>
                <a:miter lim="800000"/>
                <a:headEnd/>
                <a:tailEnd/>
              </a:ln>
            </p:spPr>
            <p:txBody>
              <a:bodyPr>
                <a:spAutoFit/>
              </a:bodyPr>
              <a:lstStyle/>
              <a:p>
                <a:pPr>
                  <a:spcBef>
                    <a:spcPct val="50000"/>
                  </a:spcBef>
                </a:pPr>
                <a:r>
                  <a:rPr kumimoji="1" lang="it-IT" sz="2400" b="1">
                    <a:latin typeface="Comic Sans MS" pitchFamily="66" charset="0"/>
                  </a:rPr>
                  <a:t>b</a:t>
                </a:r>
              </a:p>
            </p:txBody>
          </p:sp>
          <p:sp>
            <p:nvSpPr>
              <p:cNvPr id="124952" name="Text Box 21"/>
              <p:cNvSpPr txBox="1">
                <a:spLocks noChangeArrowheads="1"/>
              </p:cNvSpPr>
              <p:nvPr/>
            </p:nvSpPr>
            <p:spPr bwMode="auto">
              <a:xfrm>
                <a:off x="2592" y="2400"/>
                <a:ext cx="192"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s</a:t>
                </a:r>
              </a:p>
            </p:txBody>
          </p:sp>
          <p:sp>
            <p:nvSpPr>
              <p:cNvPr id="124953" name="Text Box 22"/>
              <p:cNvSpPr txBox="1">
                <a:spLocks noChangeArrowheads="1"/>
              </p:cNvSpPr>
              <p:nvPr/>
            </p:nvSpPr>
            <p:spPr bwMode="auto">
              <a:xfrm>
                <a:off x="2640" y="2832"/>
                <a:ext cx="240" cy="288"/>
              </a:xfrm>
              <a:prstGeom prst="rect">
                <a:avLst/>
              </a:prstGeom>
              <a:noFill/>
              <a:ln w="9525">
                <a:noFill/>
                <a:miter lim="800000"/>
                <a:headEnd/>
                <a:tailEnd/>
              </a:ln>
            </p:spPr>
            <p:txBody>
              <a:bodyPr>
                <a:spAutoFit/>
              </a:bodyPr>
              <a:lstStyle/>
              <a:p>
                <a:pPr>
                  <a:spcBef>
                    <a:spcPct val="50000"/>
                  </a:spcBef>
                </a:pPr>
                <a:r>
                  <a:rPr lang="it-IT" sz="2400" b="1">
                    <a:latin typeface="Comic Sans MS" pitchFamily="66" charset="0"/>
                  </a:rPr>
                  <a:t>d</a:t>
                </a:r>
              </a:p>
            </p:txBody>
          </p:sp>
          <p:sp>
            <p:nvSpPr>
              <p:cNvPr id="124954" name="Text Box 23"/>
              <p:cNvSpPr txBox="1">
                <a:spLocks noChangeArrowheads="1"/>
              </p:cNvSpPr>
              <p:nvPr/>
            </p:nvSpPr>
            <p:spPr bwMode="auto">
              <a:xfrm>
                <a:off x="2640" y="3504"/>
                <a:ext cx="240" cy="288"/>
              </a:xfrm>
              <a:prstGeom prst="rect">
                <a:avLst/>
              </a:prstGeom>
              <a:noFill/>
              <a:ln w="9525">
                <a:noFill/>
                <a:miter lim="800000"/>
                <a:headEnd/>
                <a:tailEnd/>
              </a:ln>
            </p:spPr>
            <p:txBody>
              <a:bodyPr>
                <a:spAutoFit/>
              </a:bodyPr>
              <a:lstStyle/>
              <a:p>
                <a:pPr>
                  <a:spcBef>
                    <a:spcPct val="50000"/>
                  </a:spcBef>
                </a:pPr>
                <a:r>
                  <a:rPr lang="it-IT" sz="2400" b="1">
                    <a:latin typeface="Times New Roman" pitchFamily="18" charset="0"/>
                  </a:rPr>
                  <a:t>c</a:t>
                </a:r>
              </a:p>
            </p:txBody>
          </p:sp>
        </p:grpSp>
      </p:grpSp>
      <p:sp>
        <p:nvSpPr>
          <p:cNvPr id="26" name="CasellaDiTesto 25"/>
          <p:cNvSpPr txBox="1">
            <a:spLocks noChangeArrowheads="1"/>
          </p:cNvSpPr>
          <p:nvPr/>
        </p:nvSpPr>
        <p:spPr bwMode="auto">
          <a:xfrm>
            <a:off x="179388" y="4102100"/>
            <a:ext cx="8964612" cy="1938992"/>
          </a:xfrm>
          <a:prstGeom prst="rect">
            <a:avLst/>
          </a:prstGeom>
          <a:noFill/>
          <a:ln w="9525">
            <a:noFill/>
            <a:miter lim="800000"/>
            <a:headEnd/>
            <a:tailEnd/>
          </a:ln>
        </p:spPr>
        <p:txBody>
          <a:bodyPr>
            <a:spAutoFit/>
          </a:bodyPr>
          <a:lstStyle/>
          <a:p>
            <a:r>
              <a:rPr lang="it-IT" sz="2000" b="1" dirty="0" err="1">
                <a:solidFill>
                  <a:srgbClr val="000000"/>
                </a:solidFill>
                <a:latin typeface="Comic Sans MS" pitchFamily="66" charset="0"/>
              </a:rPr>
              <a:t>Overcoming</a:t>
            </a:r>
            <a:endParaRPr lang="it-IT" sz="2000" b="1" dirty="0">
              <a:solidFill>
                <a:srgbClr val="000000"/>
              </a:solidFill>
              <a:latin typeface="Comic Sans MS" pitchFamily="66" charset="0"/>
            </a:endParaRPr>
          </a:p>
          <a:p>
            <a:r>
              <a:rPr lang="it-IT" sz="2000" b="1" dirty="0">
                <a:solidFill>
                  <a:srgbClr val="000000"/>
                </a:solidFill>
                <a:latin typeface="Comic Sans MS" pitchFamily="66" charset="0"/>
              </a:rPr>
              <a:t>the </a:t>
            </a:r>
            <a:r>
              <a:rPr lang="it-IT" sz="2000" b="1" dirty="0" err="1">
                <a:solidFill>
                  <a:srgbClr val="000000"/>
                </a:solidFill>
                <a:latin typeface="Comic Sans MS" pitchFamily="66" charset="0"/>
              </a:rPr>
              <a:t>problem</a:t>
            </a:r>
            <a:r>
              <a:rPr lang="it-IT" sz="2000" b="1" dirty="0">
                <a:solidFill>
                  <a:srgbClr val="000000"/>
                </a:solidFill>
                <a:latin typeface="Comic Sans MS" pitchFamily="66" charset="0"/>
              </a:rPr>
              <a:t> of the Coulomb </a:t>
            </a:r>
            <a:r>
              <a:rPr lang="it-IT" sz="2000" b="1" dirty="0" err="1">
                <a:solidFill>
                  <a:srgbClr val="000000"/>
                </a:solidFill>
                <a:latin typeface="Comic Sans MS" pitchFamily="66" charset="0"/>
              </a:rPr>
              <a:t>barrier</a:t>
            </a:r>
            <a:r>
              <a:rPr lang="it-IT" sz="2000" b="1" dirty="0">
                <a:solidFill>
                  <a:srgbClr val="000000"/>
                </a:solidFill>
                <a:latin typeface="Comic Sans MS" pitchFamily="66" charset="0"/>
              </a:rPr>
              <a:t> in the cross </a:t>
            </a:r>
            <a:r>
              <a:rPr lang="it-IT" sz="2000" b="1" dirty="0" err="1">
                <a:solidFill>
                  <a:srgbClr val="000000"/>
                </a:solidFill>
                <a:latin typeface="Comic Sans MS" pitchFamily="66" charset="0"/>
              </a:rPr>
              <a:t>section</a:t>
            </a:r>
            <a:r>
              <a:rPr lang="it-IT" sz="2000" b="1" dirty="0">
                <a:solidFill>
                  <a:srgbClr val="000000"/>
                </a:solidFill>
                <a:latin typeface="Comic Sans MS" pitchFamily="66" charset="0"/>
              </a:rPr>
              <a:t> </a:t>
            </a:r>
            <a:r>
              <a:rPr lang="it-IT" sz="2000" b="1" dirty="0" err="1">
                <a:solidFill>
                  <a:srgbClr val="000000"/>
                </a:solidFill>
                <a:latin typeface="Comic Sans MS" pitchFamily="66" charset="0"/>
              </a:rPr>
              <a:t>measurements</a:t>
            </a:r>
            <a:r>
              <a:rPr lang="it-IT" sz="2000" b="1" dirty="0">
                <a:solidFill>
                  <a:srgbClr val="000000"/>
                </a:solidFill>
                <a:latin typeface="Comic Sans MS" pitchFamily="66" charset="0"/>
              </a:rPr>
              <a:t> in </a:t>
            </a:r>
            <a:r>
              <a:rPr lang="it-IT" sz="2000" b="1" dirty="0" err="1">
                <a:solidFill>
                  <a:srgbClr val="000000"/>
                </a:solidFill>
                <a:latin typeface="Comic Sans MS" pitchFamily="66" charset="0"/>
              </a:rPr>
              <a:t>reactions</a:t>
            </a:r>
            <a:r>
              <a:rPr lang="it-IT" sz="2000" b="1" dirty="0">
                <a:solidFill>
                  <a:srgbClr val="000000"/>
                </a:solidFill>
                <a:latin typeface="Comic Sans MS" pitchFamily="66" charset="0"/>
              </a:rPr>
              <a:t> </a:t>
            </a:r>
            <a:r>
              <a:rPr lang="it-IT" sz="2000" b="1" dirty="0" err="1">
                <a:solidFill>
                  <a:srgbClr val="000000"/>
                </a:solidFill>
                <a:latin typeface="Comic Sans MS" pitchFamily="66" charset="0"/>
              </a:rPr>
              <a:t>between</a:t>
            </a:r>
            <a:r>
              <a:rPr lang="it-IT" sz="2000" b="1" dirty="0">
                <a:solidFill>
                  <a:srgbClr val="000000"/>
                </a:solidFill>
                <a:latin typeface="Comic Sans MS" pitchFamily="66" charset="0"/>
              </a:rPr>
              <a:t> </a:t>
            </a:r>
            <a:r>
              <a:rPr lang="it-IT" sz="2000" b="1" dirty="0" err="1">
                <a:solidFill>
                  <a:srgbClr val="000000"/>
                </a:solidFill>
                <a:latin typeface="Comic Sans MS" pitchFamily="66" charset="0"/>
              </a:rPr>
              <a:t>charged</a:t>
            </a:r>
            <a:r>
              <a:rPr lang="it-IT" sz="2000" b="1" dirty="0">
                <a:solidFill>
                  <a:srgbClr val="000000"/>
                </a:solidFill>
                <a:latin typeface="Comic Sans MS" pitchFamily="66" charset="0"/>
              </a:rPr>
              <a:t> </a:t>
            </a:r>
            <a:r>
              <a:rPr lang="it-IT" sz="2000" b="1" dirty="0" err="1">
                <a:solidFill>
                  <a:srgbClr val="000000"/>
                </a:solidFill>
                <a:latin typeface="Comic Sans MS" pitchFamily="66" charset="0"/>
              </a:rPr>
              <a:t>particles</a:t>
            </a:r>
            <a:r>
              <a:rPr lang="it-IT" sz="2000" b="1" dirty="0">
                <a:solidFill>
                  <a:srgbClr val="000000"/>
                </a:solidFill>
                <a:latin typeface="Comic Sans MS" pitchFamily="66" charset="0"/>
              </a:rPr>
              <a:t> to </a:t>
            </a:r>
            <a:r>
              <a:rPr lang="it-IT" sz="2000" b="1" dirty="0" err="1">
                <a:solidFill>
                  <a:srgbClr val="000000"/>
                </a:solidFill>
                <a:latin typeface="Comic Sans MS" pitchFamily="66" charset="0"/>
              </a:rPr>
              <a:t>astrophysical</a:t>
            </a:r>
            <a:r>
              <a:rPr lang="it-IT" sz="2000" b="1" dirty="0">
                <a:solidFill>
                  <a:srgbClr val="000000"/>
                </a:solidFill>
                <a:latin typeface="Comic Sans MS" pitchFamily="66" charset="0"/>
              </a:rPr>
              <a:t> </a:t>
            </a:r>
            <a:r>
              <a:rPr lang="it-IT" sz="2000" b="1" dirty="0" err="1">
                <a:solidFill>
                  <a:srgbClr val="000000"/>
                </a:solidFill>
                <a:latin typeface="Comic Sans MS" pitchFamily="66" charset="0"/>
              </a:rPr>
              <a:t>energies</a:t>
            </a:r>
            <a:r>
              <a:rPr lang="it-IT" sz="2000" b="1" dirty="0">
                <a:solidFill>
                  <a:srgbClr val="000000"/>
                </a:solidFill>
                <a:latin typeface="Comic Sans MS" pitchFamily="66" charset="0"/>
              </a:rPr>
              <a:t> </a:t>
            </a:r>
          </a:p>
          <a:p>
            <a:endParaRPr lang="it-IT" sz="2000" b="1" dirty="0">
              <a:solidFill>
                <a:srgbClr val="000000"/>
              </a:solidFill>
              <a:latin typeface="Comic Sans MS" pitchFamily="66" charset="0"/>
            </a:endParaRPr>
          </a:p>
          <a:p>
            <a:r>
              <a:rPr lang="it-IT" sz="2000" b="1" dirty="0">
                <a:solidFill>
                  <a:srgbClr val="000000"/>
                </a:solidFill>
                <a:latin typeface="Comic Sans MS" pitchFamily="66" charset="0"/>
              </a:rPr>
              <a:t>     </a:t>
            </a:r>
          </a:p>
        </p:txBody>
      </p:sp>
      <p:sp>
        <p:nvSpPr>
          <p:cNvPr id="32" name="CasellaDiTesto 31"/>
          <p:cNvSpPr txBox="1">
            <a:spLocks noChangeArrowheads="1"/>
          </p:cNvSpPr>
          <p:nvPr/>
        </p:nvSpPr>
        <p:spPr bwMode="auto">
          <a:xfrm>
            <a:off x="3276600" y="5581650"/>
            <a:ext cx="2814638" cy="1016000"/>
          </a:xfrm>
          <a:prstGeom prst="rect">
            <a:avLst/>
          </a:prstGeom>
          <a:solidFill>
            <a:srgbClr val="FF0000"/>
          </a:solidFill>
          <a:ln w="9525">
            <a:noFill/>
            <a:miter lim="800000"/>
            <a:headEnd/>
            <a:tailEnd/>
          </a:ln>
        </p:spPr>
        <p:txBody>
          <a:bodyPr wrap="none">
            <a:spAutoFit/>
          </a:bodyPr>
          <a:lstStyle/>
          <a:p>
            <a:r>
              <a:rPr lang="it-IT" sz="2000">
                <a:solidFill>
                  <a:schemeClr val="bg1"/>
                </a:solidFill>
                <a:latin typeface="Comic Sans MS" pitchFamily="66" charset="0"/>
              </a:rPr>
              <a:t>No Coulomb effects</a:t>
            </a:r>
          </a:p>
          <a:p>
            <a:endParaRPr lang="it-IT" sz="2000">
              <a:solidFill>
                <a:schemeClr val="bg1"/>
              </a:solidFill>
              <a:latin typeface="Comic Sans MS" pitchFamily="66" charset="0"/>
            </a:endParaRPr>
          </a:p>
          <a:p>
            <a:r>
              <a:rPr lang="it-IT" sz="2000">
                <a:solidFill>
                  <a:schemeClr val="bg1"/>
                </a:solidFill>
                <a:latin typeface="Comic Sans MS" pitchFamily="66" charset="0"/>
              </a:rPr>
              <a:t>No electron screening</a:t>
            </a:r>
          </a:p>
        </p:txBody>
      </p:sp>
    </p:spTree>
    <p:extLst>
      <p:ext uri="{BB962C8B-B14F-4D97-AF65-F5344CB8AC3E}">
        <p14:creationId xmlns:p14="http://schemas.microsoft.com/office/powerpoint/2010/main" val="57757985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slide(fromBottom)">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slide(fromBottom)">
                                      <p:cBhvr>
                                        <p:cTn id="1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19"/>
          <p:cNvSpPr txBox="1">
            <a:spLocks noChangeArrowheads="1"/>
          </p:cNvSpPr>
          <p:nvPr/>
        </p:nvSpPr>
        <p:spPr bwMode="auto">
          <a:xfrm>
            <a:off x="4213225" y="4764100"/>
            <a:ext cx="4679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pPr>
            <a:r>
              <a:rPr lang="it-IT" sz="2400" b="1" dirty="0">
                <a:solidFill>
                  <a:srgbClr val="FF0000"/>
                </a:solidFill>
                <a:latin typeface="Comic Sans MS" charset="0"/>
              </a:rPr>
              <a:t>INDIRECT METHODS</a:t>
            </a:r>
          </a:p>
        </p:txBody>
      </p:sp>
      <p:pic>
        <p:nvPicPr>
          <p:cNvPr id="32" name="Picture 88" descr="clipart_i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9526" y="5221300"/>
            <a:ext cx="647700" cy="1368425"/>
          </a:xfrm>
          <a:prstGeom prst="rect">
            <a:avLst/>
          </a:prstGeom>
          <a:noFill/>
          <a:extLst>
            <a:ext uri="{909E8E84-426E-40dd-AFC4-6F175D3DCCD1}">
              <a14:hiddenFill xmlns:a14="http://schemas.microsoft.com/office/drawing/2010/main">
                <a:solidFill>
                  <a:srgbClr val="FFFFFF"/>
                </a:solidFill>
              </a14:hiddenFill>
            </a:ext>
          </a:extLst>
        </p:spPr>
      </p:pic>
      <p:sp>
        <p:nvSpPr>
          <p:cNvPr id="33" name="CasellaDiTesto 32"/>
          <p:cNvSpPr txBox="1"/>
          <p:nvPr/>
        </p:nvSpPr>
        <p:spPr>
          <a:xfrm>
            <a:off x="5291668" y="5418667"/>
            <a:ext cx="2201332" cy="769441"/>
          </a:xfrm>
          <a:prstGeom prst="rect">
            <a:avLst/>
          </a:prstGeom>
          <a:noFill/>
        </p:spPr>
        <p:txBody>
          <a:bodyPr wrap="square" rtlCol="0">
            <a:spAutoFit/>
          </a:bodyPr>
          <a:lstStyle/>
          <a:p>
            <a:r>
              <a:rPr lang="it-IT" sz="4400" dirty="0" smtClean="0">
                <a:solidFill>
                  <a:srgbClr val="FF0000"/>
                </a:solidFill>
                <a:latin typeface="Comic Sans MS"/>
                <a:cs typeface="Comic Sans MS"/>
              </a:rPr>
              <a:t>THM</a:t>
            </a:r>
            <a:endParaRPr lang="it-IT" sz="4400" dirty="0">
              <a:solidFill>
                <a:srgbClr val="FF0000"/>
              </a:solidFill>
              <a:latin typeface="Comic Sans MS"/>
              <a:cs typeface="Comic Sans MS"/>
            </a:endParaRPr>
          </a:p>
        </p:txBody>
      </p:sp>
      <p:sp>
        <p:nvSpPr>
          <p:cNvPr id="29" name="Text Box 16"/>
          <p:cNvSpPr txBox="1">
            <a:spLocks noChangeArrowheads="1"/>
          </p:cNvSpPr>
          <p:nvPr/>
        </p:nvSpPr>
        <p:spPr bwMode="auto">
          <a:xfrm>
            <a:off x="4671349" y="4764100"/>
            <a:ext cx="4105275" cy="1969770"/>
          </a:xfrm>
          <a:prstGeom prst="rect">
            <a:avLst/>
          </a:prstGeom>
          <a:solidFill>
            <a:srgbClr val="00B0F0"/>
          </a:solidFill>
          <a:ln w="38100">
            <a:solidFill>
              <a:srgbClr val="FF0000"/>
            </a:solidFill>
            <a:miter lim="800000"/>
            <a:headEnd/>
            <a:tailEnd/>
          </a:ln>
          <a:effectLst/>
        </p:spPr>
        <p:txBody>
          <a:bodyPr>
            <a:spAutoFit/>
          </a:bodyPr>
          <a:lstStyle/>
          <a:p>
            <a:pPr algn="ctr" fontAlgn="auto">
              <a:spcBef>
                <a:spcPts val="0"/>
              </a:spcBef>
              <a:spcAft>
                <a:spcPts val="0"/>
              </a:spcAft>
              <a:defRPr/>
            </a:pPr>
            <a:r>
              <a:rPr lang="en-GB" b="1" dirty="0">
                <a:latin typeface="+mj-lt"/>
                <a:cs typeface="Times New Roman" pitchFamily="18" charset="0"/>
              </a:rPr>
              <a:t>Extrapolation from the higher energies by using the</a:t>
            </a:r>
          </a:p>
          <a:p>
            <a:pPr algn="ctr" fontAlgn="auto">
              <a:spcBef>
                <a:spcPts val="0"/>
              </a:spcBef>
              <a:spcAft>
                <a:spcPts val="0"/>
              </a:spcAft>
              <a:defRPr/>
            </a:pPr>
            <a:endParaRPr lang="en-GB" b="1" dirty="0">
              <a:solidFill>
                <a:srgbClr val="FF0000"/>
              </a:solidFill>
              <a:latin typeface="+mj-lt"/>
              <a:cs typeface="Times New Roman" pitchFamily="18" charset="0"/>
            </a:endParaRPr>
          </a:p>
          <a:p>
            <a:pPr algn="ctr" fontAlgn="auto">
              <a:spcBef>
                <a:spcPts val="0"/>
              </a:spcBef>
              <a:spcAft>
                <a:spcPts val="0"/>
              </a:spcAft>
              <a:defRPr/>
            </a:pPr>
            <a:r>
              <a:rPr lang="en-GB" sz="2000" b="1" u="sng" dirty="0">
                <a:solidFill>
                  <a:srgbClr val="FF0000"/>
                </a:solidFill>
                <a:latin typeface="+mj-lt"/>
                <a:cs typeface="Times New Roman" pitchFamily="18" charset="0"/>
              </a:rPr>
              <a:t>ASTROPHYSICAL FACTOR</a:t>
            </a:r>
          </a:p>
          <a:p>
            <a:pPr algn="ctr" fontAlgn="auto">
              <a:spcBef>
                <a:spcPts val="0"/>
              </a:spcBef>
              <a:spcAft>
                <a:spcPts val="0"/>
              </a:spcAft>
              <a:defRPr/>
            </a:pPr>
            <a:endParaRPr lang="en-GB" sz="2400" b="1" dirty="0">
              <a:solidFill>
                <a:schemeClr val="bg1"/>
              </a:solidFill>
              <a:latin typeface="+mj-lt"/>
              <a:cs typeface="Times New Roman" pitchFamily="18" charset="0"/>
            </a:endParaRPr>
          </a:p>
          <a:p>
            <a:pPr algn="ctr" fontAlgn="auto">
              <a:spcBef>
                <a:spcPts val="0"/>
              </a:spcBef>
              <a:spcAft>
                <a:spcPts val="0"/>
              </a:spcAft>
              <a:defRPr/>
            </a:pPr>
            <a:r>
              <a:rPr lang="en-GB" sz="2400" b="1" dirty="0">
                <a:solidFill>
                  <a:srgbClr val="FF0000"/>
                </a:solidFill>
                <a:latin typeface="+mj-lt"/>
              </a:rPr>
              <a:t>S(E)</a:t>
            </a:r>
            <a:r>
              <a:rPr lang="en-GB" sz="2400" b="1" baseline="-25000" dirty="0">
                <a:solidFill>
                  <a:srgbClr val="FF0000"/>
                </a:solidFill>
                <a:latin typeface="+mj-lt"/>
              </a:rPr>
              <a:t> </a:t>
            </a:r>
            <a:r>
              <a:rPr lang="en-GB" sz="2400" b="1" dirty="0">
                <a:solidFill>
                  <a:srgbClr val="FF0000"/>
                </a:solidFill>
                <a:latin typeface="+mj-lt"/>
                <a:cs typeface="Times New Roman" pitchFamily="18" charset="0"/>
              </a:rPr>
              <a:t>= </a:t>
            </a:r>
            <a:r>
              <a:rPr lang="en-GB" sz="2400" b="1" dirty="0">
                <a:solidFill>
                  <a:srgbClr val="FF0000"/>
                </a:solidFill>
                <a:latin typeface="+mj-lt"/>
                <a:sym typeface="Symbol" pitchFamily="18" charset="2"/>
              </a:rPr>
              <a:t></a:t>
            </a:r>
            <a:r>
              <a:rPr lang="en-GB" sz="2400" b="1" dirty="0">
                <a:solidFill>
                  <a:srgbClr val="FF0000"/>
                </a:solidFill>
                <a:latin typeface="+mj-lt"/>
              </a:rPr>
              <a:t>(E)</a:t>
            </a:r>
            <a:r>
              <a:rPr lang="en-GB" sz="2400" b="1" baseline="-25000" dirty="0">
                <a:solidFill>
                  <a:srgbClr val="FF0000"/>
                </a:solidFill>
                <a:latin typeface="+mj-lt"/>
              </a:rPr>
              <a:t> </a:t>
            </a:r>
            <a:r>
              <a:rPr lang="en-GB" sz="2400" b="1" dirty="0">
                <a:solidFill>
                  <a:srgbClr val="FF0000"/>
                </a:solidFill>
                <a:latin typeface="+mj-lt"/>
                <a:cs typeface="Times New Roman" pitchFamily="18" charset="0"/>
              </a:rPr>
              <a:t>E exp(</a:t>
            </a:r>
            <a:r>
              <a:rPr lang="en-GB" sz="2400" b="1" dirty="0" smtClean="0">
                <a:solidFill>
                  <a:srgbClr val="FF0000"/>
                </a:solidFill>
                <a:latin typeface="+mj-lt"/>
                <a:cs typeface="Times New Roman" pitchFamily="18" charset="0"/>
              </a:rPr>
              <a:t>2Πη)</a:t>
            </a:r>
            <a:endParaRPr lang="it-IT" sz="2400" b="1" dirty="0">
              <a:solidFill>
                <a:srgbClr val="FF0000"/>
              </a:solidFill>
              <a:latin typeface="+mj-lt"/>
            </a:endParaRPr>
          </a:p>
        </p:txBody>
      </p:sp>
      <p:grpSp>
        <p:nvGrpSpPr>
          <p:cNvPr id="22" name="Gruppo 21"/>
          <p:cNvGrpSpPr>
            <a:grpSpLocks/>
          </p:cNvGrpSpPr>
          <p:nvPr/>
        </p:nvGrpSpPr>
        <p:grpSpPr bwMode="auto">
          <a:xfrm>
            <a:off x="359546" y="4034720"/>
            <a:ext cx="3354320" cy="2492375"/>
            <a:chOff x="323528" y="3861048"/>
            <a:chExt cx="2910877" cy="2492896"/>
          </a:xfrm>
        </p:grpSpPr>
        <p:pic>
          <p:nvPicPr>
            <p:cNvPr id="23" name="Picture 9" descr="barriera"/>
            <p:cNvPicPr>
              <a:picLocks noChangeAspect="1" noChangeArrowheads="1"/>
            </p:cNvPicPr>
            <p:nvPr/>
          </p:nvPicPr>
          <p:blipFill>
            <a:blip r:embed="rId4"/>
            <a:srcRect l="2107"/>
            <a:stretch>
              <a:fillRect/>
            </a:stretch>
          </p:blipFill>
          <p:spPr bwMode="auto">
            <a:xfrm>
              <a:off x="323528" y="3861048"/>
              <a:ext cx="2868074" cy="2492896"/>
            </a:xfrm>
            <a:prstGeom prst="rect">
              <a:avLst/>
            </a:prstGeom>
            <a:noFill/>
            <a:ln w="12700">
              <a:solidFill>
                <a:srgbClr val="000000"/>
              </a:solidFill>
              <a:miter lim="800000"/>
              <a:headEnd/>
              <a:tailEnd/>
            </a:ln>
          </p:spPr>
        </p:pic>
        <p:sp>
          <p:nvSpPr>
            <p:cNvPr id="24" name="Text Box 12"/>
            <p:cNvSpPr txBox="1">
              <a:spLocks noChangeArrowheads="1"/>
            </p:cNvSpPr>
            <p:nvPr/>
          </p:nvSpPr>
          <p:spPr bwMode="auto">
            <a:xfrm>
              <a:off x="1258883" y="4221486"/>
              <a:ext cx="1975522" cy="366789"/>
            </a:xfrm>
            <a:prstGeom prst="rect">
              <a:avLst/>
            </a:prstGeom>
            <a:noFill/>
            <a:ln w="12700">
              <a:noFill/>
              <a:miter lim="800000"/>
              <a:headEnd/>
              <a:tailEnd/>
            </a:ln>
          </p:spPr>
          <p:txBody>
            <a:bodyPr>
              <a:spAutoFit/>
            </a:bodyPr>
            <a:lstStyle/>
            <a:p>
              <a:pPr>
                <a:spcBef>
                  <a:spcPct val="50000"/>
                </a:spcBef>
              </a:pPr>
              <a:r>
                <a:rPr lang="en-US" dirty="0">
                  <a:solidFill>
                    <a:srgbClr val="000000"/>
                  </a:solidFill>
                  <a:latin typeface="Baskerville Old Face"/>
                </a:rPr>
                <a:t>10</a:t>
              </a:r>
              <a:r>
                <a:rPr lang="en-US" baseline="30000" dirty="0">
                  <a:solidFill>
                    <a:srgbClr val="000000"/>
                  </a:solidFill>
                  <a:latin typeface="Baskerville Old Face"/>
                </a:rPr>
                <a:t>-9</a:t>
              </a:r>
              <a:r>
                <a:rPr lang="en-US" dirty="0">
                  <a:solidFill>
                    <a:srgbClr val="000000"/>
                  </a:solidFill>
                  <a:latin typeface="Baskerville Old Face"/>
                </a:rPr>
                <a:t>:10</a:t>
              </a:r>
              <a:r>
                <a:rPr lang="en-US" baseline="30000" dirty="0">
                  <a:solidFill>
                    <a:srgbClr val="000000"/>
                  </a:solidFill>
                  <a:latin typeface="Baskerville Old Face"/>
                </a:rPr>
                <a:t>-12</a:t>
              </a:r>
              <a:r>
                <a:rPr lang="en-US" dirty="0">
                  <a:solidFill>
                    <a:srgbClr val="000000"/>
                  </a:solidFill>
                  <a:latin typeface="Baskerville Old Face"/>
                </a:rPr>
                <a:t> barn!!!</a:t>
              </a:r>
            </a:p>
          </p:txBody>
        </p:sp>
        <p:sp>
          <p:nvSpPr>
            <p:cNvPr id="25" name="AutoShape 11"/>
            <p:cNvSpPr>
              <a:spLocks noChangeArrowheads="1"/>
            </p:cNvSpPr>
            <p:nvPr/>
          </p:nvSpPr>
          <p:spPr bwMode="auto">
            <a:xfrm rot="-1832059">
              <a:off x="1071406" y="4692807"/>
              <a:ext cx="475686" cy="132090"/>
            </a:xfrm>
            <a:prstGeom prst="leftArrow">
              <a:avLst>
                <a:gd name="adj1" fmla="val 50000"/>
                <a:gd name="adj2" fmla="val 87096"/>
              </a:avLst>
            </a:prstGeom>
            <a:solidFill>
              <a:srgbClr val="FF0000"/>
            </a:solidFill>
            <a:ln w="12700">
              <a:solidFill>
                <a:srgbClr val="000000"/>
              </a:solidFill>
              <a:miter lim="800000"/>
              <a:headEnd/>
              <a:tailEnd/>
            </a:ln>
          </p:spPr>
          <p:txBody>
            <a:bodyPr wrap="none" anchor="ctr"/>
            <a:lstStyle/>
            <a:p>
              <a:endParaRPr lang="it-IT">
                <a:latin typeface="Constantia" pitchFamily="18" charset="0"/>
              </a:endParaRPr>
            </a:p>
          </p:txBody>
        </p:sp>
      </p:grpSp>
      <p:sp>
        <p:nvSpPr>
          <p:cNvPr id="27" name="Rectangle 15"/>
          <p:cNvSpPr>
            <a:spLocks noChangeArrowheads="1"/>
          </p:cNvSpPr>
          <p:nvPr/>
        </p:nvSpPr>
        <p:spPr bwMode="auto">
          <a:xfrm>
            <a:off x="4500563" y="1347849"/>
            <a:ext cx="4643437" cy="646331"/>
          </a:xfrm>
          <a:prstGeom prst="rect">
            <a:avLst/>
          </a:prstGeom>
          <a:solidFill>
            <a:srgbClr val="00B0F0"/>
          </a:solidFill>
          <a:ln w="9525">
            <a:solidFill>
              <a:srgbClr val="FF0000"/>
            </a:solidFill>
            <a:miter lim="800000"/>
            <a:headEnd/>
            <a:tailEnd/>
          </a:ln>
          <a:effectLst/>
        </p:spPr>
        <p:txBody>
          <a:bodyPr>
            <a:spAutoFit/>
          </a:bodyPr>
          <a:lstStyle/>
          <a:p>
            <a:pPr fontAlgn="auto">
              <a:spcBef>
                <a:spcPts val="0"/>
              </a:spcBef>
              <a:spcAft>
                <a:spcPts val="0"/>
              </a:spcAft>
              <a:defRPr/>
            </a:pPr>
            <a:r>
              <a:rPr lang="en-GB" dirty="0">
                <a:solidFill>
                  <a:srgbClr val="FF0000"/>
                </a:solidFill>
                <a:effectLst>
                  <a:outerShdw blurRad="38100" dist="38100" dir="2700000" algn="tl">
                    <a:srgbClr val="000000"/>
                  </a:outerShdw>
                </a:effectLst>
                <a:latin typeface="Comic Sans MS"/>
                <a:cs typeface="Comic Sans MS"/>
              </a:rPr>
              <a:t>Main problem</a:t>
            </a:r>
            <a:r>
              <a:rPr lang="en-GB" dirty="0">
                <a:solidFill>
                  <a:schemeClr val="bg1"/>
                </a:solidFill>
                <a:effectLst>
                  <a:outerShdw blurRad="38100" dist="38100" dir="2700000" algn="tl">
                    <a:srgbClr val="000000"/>
                  </a:outerShdw>
                </a:effectLst>
                <a:latin typeface="Comic Sans MS"/>
                <a:cs typeface="Comic Sans MS"/>
              </a:rPr>
              <a:t>: </a:t>
            </a:r>
            <a:r>
              <a:rPr lang="en-GB" dirty="0">
                <a:latin typeface="Comic Sans MS"/>
                <a:cs typeface="Comic Sans MS"/>
              </a:rPr>
              <a:t>presence of the Coulomb barrier between the interacting nuclei</a:t>
            </a:r>
            <a:endParaRPr lang="it-IT" dirty="0">
              <a:latin typeface="Comic Sans MS"/>
              <a:cs typeface="Comic Sans MS"/>
            </a:endParaRPr>
          </a:p>
        </p:txBody>
      </p:sp>
      <p:sp>
        <p:nvSpPr>
          <p:cNvPr id="28" name="Rectangle 17"/>
          <p:cNvSpPr>
            <a:spLocks noChangeArrowheads="1"/>
          </p:cNvSpPr>
          <p:nvPr/>
        </p:nvSpPr>
        <p:spPr bwMode="auto">
          <a:xfrm>
            <a:off x="4639776" y="2505087"/>
            <a:ext cx="4504224" cy="2259013"/>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GB" b="1" dirty="0">
                <a:latin typeface="+mj-lt"/>
                <a:cs typeface="+mn-cs"/>
              </a:rPr>
              <a:t>The Coulomb barrier </a:t>
            </a:r>
            <a:r>
              <a:rPr lang="en-GB" b="1" dirty="0" err="1">
                <a:latin typeface="+mj-lt"/>
                <a:cs typeface="+mn-cs"/>
              </a:rPr>
              <a:t>E</a:t>
            </a:r>
            <a:r>
              <a:rPr lang="en-GB" b="1" baseline="-25000" dirty="0" err="1">
                <a:latin typeface="+mj-lt"/>
                <a:cs typeface="+mn-cs"/>
              </a:rPr>
              <a:t>coul</a:t>
            </a:r>
            <a:r>
              <a:rPr lang="en-GB" b="1" dirty="0">
                <a:latin typeface="+mj-lt"/>
                <a:cs typeface="+mn-cs"/>
              </a:rPr>
              <a:t>, usually of the order of </a:t>
            </a:r>
            <a:r>
              <a:rPr lang="en-GB" b="1" dirty="0" err="1">
                <a:latin typeface="+mj-lt"/>
                <a:cs typeface="+mn-cs"/>
              </a:rPr>
              <a:t>MeV</a:t>
            </a:r>
            <a:r>
              <a:rPr lang="en-GB" b="1" dirty="0">
                <a:latin typeface="+mj-lt"/>
                <a:cs typeface="+mn-cs"/>
              </a:rPr>
              <a:t>, is much higher than energy </a:t>
            </a:r>
            <a:r>
              <a:rPr lang="en-GB" b="1" dirty="0" err="1">
                <a:latin typeface="+mj-lt"/>
                <a:cs typeface="+mn-cs"/>
              </a:rPr>
              <a:t>E</a:t>
            </a:r>
            <a:r>
              <a:rPr lang="en-GB" b="1" baseline="-25000" dirty="0" err="1">
                <a:latin typeface="+mj-lt"/>
                <a:cs typeface="+mn-cs"/>
              </a:rPr>
              <a:t>kin</a:t>
            </a:r>
            <a:r>
              <a:rPr lang="en-GB" b="1" dirty="0">
                <a:latin typeface="+mj-lt"/>
                <a:cs typeface="+mn-cs"/>
              </a:rPr>
              <a:t> ~ </a:t>
            </a:r>
            <a:r>
              <a:rPr lang="en-GB" b="1" dirty="0" err="1">
                <a:latin typeface="+mj-lt"/>
                <a:cs typeface="+mn-cs"/>
              </a:rPr>
              <a:t>keV</a:t>
            </a:r>
            <a:endParaRPr lang="it-IT" b="1" dirty="0">
              <a:latin typeface="+mj-lt"/>
              <a:cs typeface="+mn-cs"/>
            </a:endParaRPr>
          </a:p>
          <a:p>
            <a:pPr fontAlgn="auto">
              <a:spcBef>
                <a:spcPts val="0"/>
              </a:spcBef>
              <a:spcAft>
                <a:spcPts val="0"/>
              </a:spcAft>
              <a:defRPr/>
            </a:pPr>
            <a:endParaRPr lang="it-IT" sz="1600" b="1" dirty="0">
              <a:latin typeface="+mj-lt"/>
              <a:cs typeface="+mn-cs"/>
            </a:endParaRPr>
          </a:p>
          <a:p>
            <a:pPr fontAlgn="auto">
              <a:spcBef>
                <a:spcPts val="0"/>
              </a:spcBef>
              <a:spcAft>
                <a:spcPts val="0"/>
              </a:spcAft>
              <a:defRPr/>
            </a:pPr>
            <a:endParaRPr lang="it-IT" b="1" dirty="0">
              <a:latin typeface="+mj-lt"/>
              <a:cs typeface="+mn-cs"/>
            </a:endParaRPr>
          </a:p>
          <a:p>
            <a:pPr fontAlgn="auto">
              <a:spcBef>
                <a:spcPts val="0"/>
              </a:spcBef>
              <a:spcAft>
                <a:spcPts val="0"/>
              </a:spcAft>
              <a:defRPr/>
            </a:pPr>
            <a:r>
              <a:rPr lang="en-GB" sz="1600" b="1" dirty="0">
                <a:latin typeface="+mj-lt"/>
                <a:cs typeface="+mn-cs"/>
              </a:rPr>
              <a:t>	   </a:t>
            </a:r>
            <a:r>
              <a:rPr lang="en-GB" b="1" dirty="0">
                <a:latin typeface="+mj-lt"/>
                <a:cs typeface="+mn-cs"/>
              </a:rPr>
              <a:t>exponential decrease of </a:t>
            </a:r>
          </a:p>
          <a:p>
            <a:pPr algn="ctr" fontAlgn="auto">
              <a:spcBef>
                <a:spcPts val="0"/>
              </a:spcBef>
              <a:spcAft>
                <a:spcPts val="0"/>
              </a:spcAft>
              <a:defRPr/>
            </a:pPr>
            <a:r>
              <a:rPr lang="en-GB" b="1" dirty="0">
                <a:latin typeface="+mj-lt"/>
                <a:cs typeface="+mn-cs"/>
              </a:rPr>
              <a:t>the cross section</a:t>
            </a:r>
            <a:endParaRPr lang="it-IT" b="1" dirty="0">
              <a:latin typeface="+mj-lt"/>
              <a:cs typeface="+mn-cs"/>
            </a:endParaRPr>
          </a:p>
          <a:p>
            <a:pPr algn="ctr" fontAlgn="auto">
              <a:spcBef>
                <a:spcPts val="0"/>
              </a:spcBef>
              <a:spcAft>
                <a:spcPts val="0"/>
              </a:spcAft>
              <a:defRPr/>
            </a:pPr>
            <a:endParaRPr lang="it-IT" b="1" dirty="0">
              <a:solidFill>
                <a:schemeClr val="bg1"/>
              </a:solidFill>
              <a:latin typeface="+mj-lt"/>
              <a:cs typeface="+mn-cs"/>
            </a:endParaRPr>
          </a:p>
        </p:txBody>
      </p:sp>
      <p:sp>
        <p:nvSpPr>
          <p:cNvPr id="30" name="AutoShape 18"/>
          <p:cNvSpPr>
            <a:spLocks noChangeArrowheads="1"/>
          </p:cNvSpPr>
          <p:nvPr/>
        </p:nvSpPr>
        <p:spPr bwMode="auto">
          <a:xfrm>
            <a:off x="6589455" y="3196831"/>
            <a:ext cx="433008" cy="504825"/>
          </a:xfrm>
          <a:prstGeom prst="downArrow">
            <a:avLst>
              <a:gd name="adj1" fmla="val 50000"/>
              <a:gd name="adj2" fmla="val 32056"/>
            </a:avLst>
          </a:prstGeom>
          <a:solidFill>
            <a:srgbClr val="FF0000"/>
          </a:solidFill>
          <a:ln w="9525">
            <a:noFill/>
            <a:miter lim="800000"/>
            <a:headEnd/>
            <a:tailEnd/>
          </a:ln>
        </p:spPr>
        <p:txBody>
          <a:bodyPr wrap="none" anchor="ctr"/>
          <a:lstStyle/>
          <a:p>
            <a:pPr algn="ctr"/>
            <a:endParaRPr lang="it-IT">
              <a:solidFill>
                <a:srgbClr val="FF0000"/>
              </a:solidFill>
              <a:latin typeface="Garamond" pitchFamily="18" charset="0"/>
            </a:endParaRPr>
          </a:p>
        </p:txBody>
      </p:sp>
      <p:grpSp>
        <p:nvGrpSpPr>
          <p:cNvPr id="34" name="Group 89"/>
          <p:cNvGrpSpPr>
            <a:grpSpLocks/>
          </p:cNvGrpSpPr>
          <p:nvPr/>
        </p:nvGrpSpPr>
        <p:grpSpPr bwMode="auto">
          <a:xfrm>
            <a:off x="279171" y="1094328"/>
            <a:ext cx="3721100" cy="2194995"/>
            <a:chOff x="1565" y="2750"/>
            <a:chExt cx="2344" cy="1481"/>
          </a:xfrm>
        </p:grpSpPr>
        <p:grpSp>
          <p:nvGrpSpPr>
            <p:cNvPr id="35" name="Group 88"/>
            <p:cNvGrpSpPr>
              <a:grpSpLocks/>
            </p:cNvGrpSpPr>
            <p:nvPr/>
          </p:nvGrpSpPr>
          <p:grpSpPr bwMode="auto">
            <a:xfrm>
              <a:off x="1565" y="2750"/>
              <a:ext cx="2344" cy="1481"/>
              <a:chOff x="362" y="2840"/>
              <a:chExt cx="2344" cy="1481"/>
            </a:xfrm>
          </p:grpSpPr>
          <p:sp>
            <p:nvSpPr>
              <p:cNvPr id="37" name="Rectangle 71"/>
              <p:cNvSpPr>
                <a:spLocks noChangeArrowheads="1"/>
              </p:cNvSpPr>
              <p:nvPr/>
            </p:nvSpPr>
            <p:spPr bwMode="auto">
              <a:xfrm>
                <a:off x="613" y="2840"/>
                <a:ext cx="2022" cy="1250"/>
              </a:xfrm>
              <a:prstGeom prst="rect">
                <a:avLst/>
              </a:prstGeom>
              <a:solidFill>
                <a:srgbClr val="F9E3D2"/>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a:endParaRPr lang="it-IT" sz="2800">
                  <a:latin typeface="Comic Sans MS" charset="0"/>
                </a:endParaRPr>
              </a:p>
            </p:txBody>
          </p:sp>
          <p:sp>
            <p:nvSpPr>
              <p:cNvPr id="38" name="Freeform 72" descr="Diagonal dunkel nach oben"/>
              <p:cNvSpPr>
                <a:spLocks/>
              </p:cNvSpPr>
              <p:nvPr/>
            </p:nvSpPr>
            <p:spPr bwMode="auto">
              <a:xfrm>
                <a:off x="968" y="3680"/>
                <a:ext cx="995" cy="420"/>
              </a:xfrm>
              <a:custGeom>
                <a:avLst/>
                <a:gdLst>
                  <a:gd name="T0" fmla="*/ 0 w 1083"/>
                  <a:gd name="T1" fmla="*/ 542 h 542"/>
                  <a:gd name="T2" fmla="*/ 255 w 1083"/>
                  <a:gd name="T3" fmla="*/ 446 h 542"/>
                  <a:gd name="T4" fmla="*/ 379 w 1083"/>
                  <a:gd name="T5" fmla="*/ 326 h 542"/>
                  <a:gd name="T6" fmla="*/ 422 w 1083"/>
                  <a:gd name="T7" fmla="*/ 208 h 542"/>
                  <a:gd name="T8" fmla="*/ 466 w 1083"/>
                  <a:gd name="T9" fmla="*/ 64 h 542"/>
                  <a:gd name="T10" fmla="*/ 538 w 1083"/>
                  <a:gd name="T11" fmla="*/ 0 h 542"/>
                  <a:gd name="T12" fmla="*/ 610 w 1083"/>
                  <a:gd name="T13" fmla="*/ 64 h 542"/>
                  <a:gd name="T14" fmla="*/ 666 w 1083"/>
                  <a:gd name="T15" fmla="*/ 200 h 542"/>
                  <a:gd name="T16" fmla="*/ 722 w 1083"/>
                  <a:gd name="T17" fmla="*/ 316 h 542"/>
                  <a:gd name="T18" fmla="*/ 847 w 1083"/>
                  <a:gd name="T19" fmla="*/ 450 h 542"/>
                  <a:gd name="T20" fmla="*/ 1083 w 1083"/>
                  <a:gd name="T21" fmla="*/ 53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3" h="542">
                    <a:moveTo>
                      <a:pt x="0" y="542"/>
                    </a:moveTo>
                    <a:cubicBezTo>
                      <a:pt x="42" y="526"/>
                      <a:pt x="192" y="482"/>
                      <a:pt x="255" y="446"/>
                    </a:cubicBezTo>
                    <a:cubicBezTo>
                      <a:pt x="318" y="410"/>
                      <a:pt x="351" y="366"/>
                      <a:pt x="379" y="326"/>
                    </a:cubicBezTo>
                    <a:cubicBezTo>
                      <a:pt x="407" y="286"/>
                      <a:pt x="408" y="252"/>
                      <a:pt x="422" y="208"/>
                    </a:cubicBezTo>
                    <a:cubicBezTo>
                      <a:pt x="436" y="164"/>
                      <a:pt x="447" y="99"/>
                      <a:pt x="466" y="64"/>
                    </a:cubicBezTo>
                    <a:cubicBezTo>
                      <a:pt x="485" y="29"/>
                      <a:pt x="514" y="0"/>
                      <a:pt x="538" y="0"/>
                    </a:cubicBezTo>
                    <a:cubicBezTo>
                      <a:pt x="562" y="0"/>
                      <a:pt x="589" y="31"/>
                      <a:pt x="610" y="64"/>
                    </a:cubicBezTo>
                    <a:cubicBezTo>
                      <a:pt x="631" y="97"/>
                      <a:pt x="647" y="158"/>
                      <a:pt x="666" y="200"/>
                    </a:cubicBezTo>
                    <a:cubicBezTo>
                      <a:pt x="685" y="242"/>
                      <a:pt x="692" y="274"/>
                      <a:pt x="722" y="316"/>
                    </a:cubicBezTo>
                    <a:cubicBezTo>
                      <a:pt x="752" y="358"/>
                      <a:pt x="787" y="414"/>
                      <a:pt x="847" y="450"/>
                    </a:cubicBezTo>
                    <a:cubicBezTo>
                      <a:pt x="907" y="486"/>
                      <a:pt x="1034" y="517"/>
                      <a:pt x="1083" y="534"/>
                    </a:cubicBezTo>
                  </a:path>
                </a:pathLst>
              </a:custGeom>
              <a:solidFill>
                <a:schemeClr val="accent4">
                  <a:lumMod val="40000"/>
                  <a:lumOff val="60000"/>
                </a:schemeClr>
              </a:solidFill>
              <a:ln w="19050">
                <a:solidFill>
                  <a:srgbClr val="FFFF99"/>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39" name="Text Box 73"/>
              <p:cNvSpPr txBox="1">
                <a:spLocks noChangeArrowheads="1"/>
              </p:cNvSpPr>
              <p:nvPr/>
            </p:nvSpPr>
            <p:spPr bwMode="auto">
              <a:xfrm>
                <a:off x="1116" y="3472"/>
                <a:ext cx="751"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400" dirty="0" err="1">
                    <a:solidFill>
                      <a:srgbClr val="000000"/>
                    </a:solidFill>
                    <a:latin typeface="Comic Sans MS" charset="0"/>
                  </a:rPr>
                  <a:t>Gamow</a:t>
                </a:r>
                <a:r>
                  <a:rPr lang="it-IT" sz="1400" dirty="0">
                    <a:solidFill>
                      <a:srgbClr val="000000"/>
                    </a:solidFill>
                    <a:latin typeface="Comic Sans MS" charset="0"/>
                  </a:rPr>
                  <a:t> </a:t>
                </a:r>
                <a:r>
                  <a:rPr lang="it-IT" sz="1400" dirty="0" err="1">
                    <a:solidFill>
                      <a:srgbClr val="000000"/>
                    </a:solidFill>
                    <a:latin typeface="Comic Sans MS" charset="0"/>
                  </a:rPr>
                  <a:t>peak</a:t>
                </a:r>
                <a:endParaRPr lang="it-IT" sz="1400" dirty="0">
                  <a:solidFill>
                    <a:srgbClr val="000000"/>
                  </a:solidFill>
                  <a:latin typeface="Comic Sans MS" charset="0"/>
                </a:endParaRPr>
              </a:p>
            </p:txBody>
          </p:sp>
          <p:sp>
            <p:nvSpPr>
              <p:cNvPr id="40" name="Text Box 74"/>
              <p:cNvSpPr txBox="1">
                <a:spLocks noChangeArrowheads="1"/>
              </p:cNvSpPr>
              <p:nvPr/>
            </p:nvSpPr>
            <p:spPr bwMode="auto">
              <a:xfrm>
                <a:off x="1701" y="2886"/>
                <a:ext cx="908" cy="52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r>
                  <a:rPr lang="it-IT" sz="1200" dirty="0" err="1">
                    <a:solidFill>
                      <a:srgbClr val="000000"/>
                    </a:solidFill>
                    <a:latin typeface="Comic Sans MS" charset="0"/>
                  </a:rPr>
                  <a:t>tunnelling</a:t>
                </a:r>
                <a:r>
                  <a:rPr lang="it-IT" sz="1200" dirty="0">
                    <a:solidFill>
                      <a:srgbClr val="000000"/>
                    </a:solidFill>
                    <a:latin typeface="Comic Sans MS" charset="0"/>
                  </a:rPr>
                  <a:t> </a:t>
                </a:r>
                <a:r>
                  <a:rPr lang="it-IT" sz="1200" dirty="0" err="1">
                    <a:solidFill>
                      <a:srgbClr val="000000"/>
                    </a:solidFill>
                    <a:latin typeface="Comic Sans MS" charset="0"/>
                  </a:rPr>
                  <a:t>through</a:t>
                </a:r>
                <a:endParaRPr lang="it-IT" sz="1200" dirty="0">
                  <a:solidFill>
                    <a:srgbClr val="000000"/>
                  </a:solidFill>
                  <a:latin typeface="Comic Sans MS" charset="0"/>
                </a:endParaRPr>
              </a:p>
              <a:p>
                <a:pPr algn="ctr"/>
                <a:r>
                  <a:rPr lang="it-IT" sz="1200" dirty="0">
                    <a:solidFill>
                      <a:srgbClr val="000000"/>
                    </a:solidFill>
                    <a:latin typeface="Comic Sans MS" charset="0"/>
                  </a:rPr>
                  <a:t>Coulomb </a:t>
                </a:r>
                <a:r>
                  <a:rPr lang="it-IT" sz="1200" dirty="0" err="1">
                    <a:solidFill>
                      <a:srgbClr val="000000"/>
                    </a:solidFill>
                    <a:latin typeface="Comic Sans MS" charset="0"/>
                  </a:rPr>
                  <a:t>barrier</a:t>
                </a:r>
                <a:endParaRPr lang="it-IT" sz="1200" dirty="0">
                  <a:solidFill>
                    <a:srgbClr val="000000"/>
                  </a:solidFill>
                  <a:latin typeface="Comic Sans MS" charset="0"/>
                </a:endParaRPr>
              </a:p>
              <a:p>
                <a:pPr algn="ctr"/>
                <a:r>
                  <a:rPr lang="it-IT" sz="1200" dirty="0">
                    <a:solidFill>
                      <a:srgbClr val="000000"/>
                    </a:solidFill>
                    <a:latin typeface="Comic Sans MS" charset="0"/>
                    <a:sym typeface="Symbol" charset="0"/>
                  </a:rPr>
                  <a:t> </a:t>
                </a:r>
                <a:r>
                  <a:rPr lang="it-IT" sz="1200" dirty="0" err="1">
                    <a:solidFill>
                      <a:srgbClr val="000000"/>
                    </a:solidFill>
                    <a:latin typeface="Comic Sans MS" charset="0"/>
                    <a:sym typeface="Symbol" charset="0"/>
                  </a:rPr>
                  <a:t>exp</a:t>
                </a:r>
                <a:r>
                  <a:rPr lang="it-IT" sz="1200" dirty="0">
                    <a:solidFill>
                      <a:srgbClr val="000000"/>
                    </a:solidFill>
                    <a:latin typeface="Comic Sans MS" charset="0"/>
                    <a:sym typeface="Symbol" charset="0"/>
                  </a:rPr>
                  <a:t>(-           )</a:t>
                </a:r>
                <a:endParaRPr lang="it-IT" sz="1200" dirty="0">
                  <a:solidFill>
                    <a:srgbClr val="000000"/>
                  </a:solidFill>
                  <a:latin typeface="Comic Sans MS" charset="0"/>
                </a:endParaRPr>
              </a:p>
            </p:txBody>
          </p:sp>
          <p:sp>
            <p:nvSpPr>
              <p:cNvPr id="41" name="Text Box 75"/>
              <p:cNvSpPr txBox="1">
                <a:spLocks noChangeArrowheads="1"/>
              </p:cNvSpPr>
              <p:nvPr/>
            </p:nvSpPr>
            <p:spPr bwMode="auto">
              <a:xfrm>
                <a:off x="570" y="2887"/>
                <a:ext cx="985"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it-IT" sz="1200" dirty="0">
                    <a:solidFill>
                      <a:srgbClr val="000000"/>
                    </a:solidFill>
                    <a:latin typeface="Comic Sans MS" charset="0"/>
                  </a:rPr>
                  <a:t>Maxwell-</a:t>
                </a:r>
                <a:r>
                  <a:rPr lang="it-IT" sz="1200" dirty="0" err="1">
                    <a:solidFill>
                      <a:srgbClr val="000000"/>
                    </a:solidFill>
                    <a:latin typeface="Comic Sans MS" charset="0"/>
                  </a:rPr>
                  <a:t>Boltzmann</a:t>
                </a:r>
                <a:endParaRPr lang="it-IT" sz="1200" dirty="0">
                  <a:solidFill>
                    <a:srgbClr val="000000"/>
                  </a:solidFill>
                  <a:latin typeface="Comic Sans MS" charset="0"/>
                </a:endParaRPr>
              </a:p>
              <a:p>
                <a:pPr algn="ctr"/>
                <a:r>
                  <a:rPr lang="it-IT" sz="1200" dirty="0" err="1">
                    <a:solidFill>
                      <a:srgbClr val="000000"/>
                    </a:solidFill>
                    <a:latin typeface="Comic Sans MS" charset="0"/>
                  </a:rPr>
                  <a:t>distribution</a:t>
                </a:r>
                <a:endParaRPr lang="it-IT" sz="1200" dirty="0">
                  <a:solidFill>
                    <a:srgbClr val="000000"/>
                  </a:solidFill>
                  <a:latin typeface="Comic Sans MS" charset="0"/>
                </a:endParaRPr>
              </a:p>
              <a:p>
                <a:pPr algn="ctr"/>
                <a:r>
                  <a:rPr lang="it-IT" sz="1200" dirty="0">
                    <a:solidFill>
                      <a:srgbClr val="000000"/>
                    </a:solidFill>
                    <a:latin typeface="Comic Sans MS" charset="0"/>
                    <a:sym typeface="Symbol" charset="0"/>
                  </a:rPr>
                  <a:t> </a:t>
                </a:r>
                <a:r>
                  <a:rPr lang="it-IT" sz="1200" dirty="0" err="1">
                    <a:solidFill>
                      <a:srgbClr val="000000"/>
                    </a:solidFill>
                    <a:latin typeface="Comic Sans MS" charset="0"/>
                    <a:sym typeface="Symbol" charset="0"/>
                  </a:rPr>
                  <a:t>exp</a:t>
                </a:r>
                <a:r>
                  <a:rPr lang="it-IT" sz="1200" dirty="0">
                    <a:solidFill>
                      <a:srgbClr val="000000"/>
                    </a:solidFill>
                    <a:latin typeface="Comic Sans MS" charset="0"/>
                    <a:sym typeface="Symbol" charset="0"/>
                  </a:rPr>
                  <a:t>(-E/kT)</a:t>
                </a:r>
                <a:endParaRPr lang="it-IT" sz="1200" dirty="0">
                  <a:solidFill>
                    <a:srgbClr val="000000"/>
                  </a:solidFill>
                  <a:latin typeface="Comic Sans MS" charset="0"/>
                </a:endParaRPr>
              </a:p>
            </p:txBody>
          </p:sp>
          <p:sp>
            <p:nvSpPr>
              <p:cNvPr id="42" name="Text Box 76"/>
              <p:cNvSpPr txBox="1">
                <a:spLocks noChangeArrowheads="1"/>
              </p:cNvSpPr>
              <p:nvPr/>
            </p:nvSpPr>
            <p:spPr bwMode="auto">
              <a:xfrm rot="-5400000">
                <a:off x="-101" y="3363"/>
                <a:ext cx="111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400" dirty="0">
                    <a:latin typeface="Comic Sans MS" charset="0"/>
                  </a:rPr>
                  <a:t>relative </a:t>
                </a:r>
                <a:r>
                  <a:rPr lang="it-IT" sz="1400" dirty="0" err="1">
                    <a:latin typeface="Comic Sans MS" charset="0"/>
                  </a:rPr>
                  <a:t>probability</a:t>
                </a:r>
                <a:endParaRPr lang="it-IT" sz="1400" dirty="0">
                  <a:latin typeface="Comic Sans MS" charset="0"/>
                </a:endParaRPr>
              </a:p>
            </p:txBody>
          </p:sp>
          <p:sp>
            <p:nvSpPr>
              <p:cNvPr id="43" name="Text Box 77"/>
              <p:cNvSpPr txBox="1">
                <a:spLocks noChangeArrowheads="1"/>
              </p:cNvSpPr>
              <p:nvPr/>
            </p:nvSpPr>
            <p:spPr bwMode="auto">
              <a:xfrm>
                <a:off x="2238" y="4112"/>
                <a:ext cx="468"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400">
                    <a:latin typeface="Comic Sans MS" charset="0"/>
                  </a:rPr>
                  <a:t>energy</a:t>
                </a:r>
              </a:p>
            </p:txBody>
          </p:sp>
          <p:sp>
            <p:nvSpPr>
              <p:cNvPr id="44" name="Line 78"/>
              <p:cNvSpPr>
                <a:spLocks noChangeShapeType="1"/>
              </p:cNvSpPr>
              <p:nvPr/>
            </p:nvSpPr>
            <p:spPr bwMode="auto">
              <a:xfrm flipV="1">
                <a:off x="820" y="4070"/>
                <a:ext cx="0" cy="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5" name="Line 79"/>
              <p:cNvSpPr>
                <a:spLocks noChangeShapeType="1"/>
              </p:cNvSpPr>
              <p:nvPr/>
            </p:nvSpPr>
            <p:spPr bwMode="auto">
              <a:xfrm flipV="1">
                <a:off x="1462" y="4070"/>
                <a:ext cx="0" cy="3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46" name="Text Box 80"/>
              <p:cNvSpPr txBox="1">
                <a:spLocks noChangeArrowheads="1"/>
              </p:cNvSpPr>
              <p:nvPr/>
            </p:nvSpPr>
            <p:spPr bwMode="auto">
              <a:xfrm>
                <a:off x="687" y="4128"/>
                <a:ext cx="252"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400" dirty="0">
                    <a:solidFill>
                      <a:srgbClr val="000000"/>
                    </a:solidFill>
                    <a:latin typeface="Comic Sans MS" charset="0"/>
                  </a:rPr>
                  <a:t>kT</a:t>
                </a:r>
              </a:p>
            </p:txBody>
          </p:sp>
          <p:sp>
            <p:nvSpPr>
              <p:cNvPr id="47" name="Text Box 81"/>
              <p:cNvSpPr txBox="1">
                <a:spLocks noChangeArrowheads="1"/>
              </p:cNvSpPr>
              <p:nvPr/>
            </p:nvSpPr>
            <p:spPr bwMode="auto">
              <a:xfrm>
                <a:off x="1391" y="4127"/>
                <a:ext cx="233"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it-IT" sz="1400" dirty="0">
                    <a:solidFill>
                      <a:srgbClr val="000000"/>
                    </a:solidFill>
                    <a:latin typeface="Comic Sans MS" charset="0"/>
                  </a:rPr>
                  <a:t>E</a:t>
                </a:r>
                <a:r>
                  <a:rPr lang="it-IT" sz="1400" baseline="-25000" dirty="0">
                    <a:solidFill>
                      <a:srgbClr val="000000"/>
                    </a:solidFill>
                    <a:latin typeface="Comic Sans MS" charset="0"/>
                  </a:rPr>
                  <a:t>0</a:t>
                </a:r>
                <a:endParaRPr lang="it-IT" sz="1400" dirty="0">
                  <a:solidFill>
                    <a:srgbClr val="000000"/>
                  </a:solidFill>
                  <a:latin typeface="Comic Sans MS" charset="0"/>
                </a:endParaRPr>
              </a:p>
            </p:txBody>
          </p:sp>
          <p:graphicFrame>
            <p:nvGraphicFramePr>
              <p:cNvPr id="48" name="Object 82"/>
              <p:cNvGraphicFramePr>
                <a:graphicFrameLocks noChangeAspect="1"/>
              </p:cNvGraphicFramePr>
              <p:nvPr/>
            </p:nvGraphicFramePr>
            <p:xfrm>
              <a:off x="2200" y="3249"/>
              <a:ext cx="279" cy="109"/>
            </p:xfrm>
            <a:graphic>
              <a:graphicData uri="http://schemas.openxmlformats.org/presentationml/2006/ole">
                <mc:AlternateContent xmlns:mc="http://schemas.openxmlformats.org/markup-compatibility/2006">
                  <mc:Choice xmlns:v="urn:schemas-microsoft-com:vml" Requires="v">
                    <p:oleObj spid="_x0000_s15428" name="Formel" r:id="rId5" imgW="609480" imgH="304560" progId="Equation.3">
                      <p:embed/>
                    </p:oleObj>
                  </mc:Choice>
                  <mc:Fallback>
                    <p:oleObj name="Formel" r:id="rId5" imgW="609480" imgH="30456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00" y="3249"/>
                            <a:ext cx="279" cy="1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oleObj>
                  </mc:Fallback>
                </mc:AlternateContent>
              </a:graphicData>
            </a:graphic>
          </p:graphicFrame>
          <p:sp>
            <p:nvSpPr>
              <p:cNvPr id="49" name="Freeform 83"/>
              <p:cNvSpPr>
                <a:spLocks/>
              </p:cNvSpPr>
              <p:nvPr/>
            </p:nvSpPr>
            <p:spPr bwMode="auto">
              <a:xfrm>
                <a:off x="573" y="3209"/>
                <a:ext cx="1776" cy="891"/>
              </a:xfrm>
              <a:custGeom>
                <a:avLst/>
                <a:gdLst>
                  <a:gd name="T0" fmla="*/ 0 w 1933"/>
                  <a:gd name="T1" fmla="*/ 1150 h 1150"/>
                  <a:gd name="T2" fmla="*/ 72 w 1933"/>
                  <a:gd name="T3" fmla="*/ 958 h 1150"/>
                  <a:gd name="T4" fmla="*/ 112 w 1933"/>
                  <a:gd name="T5" fmla="*/ 738 h 1150"/>
                  <a:gd name="T6" fmla="*/ 140 w 1933"/>
                  <a:gd name="T7" fmla="*/ 506 h 1150"/>
                  <a:gd name="T8" fmla="*/ 168 w 1933"/>
                  <a:gd name="T9" fmla="*/ 226 h 1150"/>
                  <a:gd name="T10" fmla="*/ 200 w 1933"/>
                  <a:gd name="T11" fmla="*/ 42 h 1150"/>
                  <a:gd name="T12" fmla="*/ 268 w 1933"/>
                  <a:gd name="T13" fmla="*/ 46 h 1150"/>
                  <a:gd name="T14" fmla="*/ 356 w 1933"/>
                  <a:gd name="T15" fmla="*/ 318 h 1150"/>
                  <a:gd name="T16" fmla="*/ 472 w 1933"/>
                  <a:gd name="T17" fmla="*/ 610 h 1150"/>
                  <a:gd name="T18" fmla="*/ 648 w 1933"/>
                  <a:gd name="T19" fmla="*/ 842 h 1150"/>
                  <a:gd name="T20" fmla="*/ 913 w 1933"/>
                  <a:gd name="T21" fmla="*/ 1020 h 1150"/>
                  <a:gd name="T22" fmla="*/ 1417 w 1933"/>
                  <a:gd name="T23" fmla="*/ 1104 h 1150"/>
                  <a:gd name="T24" fmla="*/ 1933 w 1933"/>
                  <a:gd name="T25" fmla="*/ 1134 h 1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33" h="1150">
                    <a:moveTo>
                      <a:pt x="0" y="1150"/>
                    </a:moveTo>
                    <a:cubicBezTo>
                      <a:pt x="12" y="1118"/>
                      <a:pt x="53" y="1027"/>
                      <a:pt x="72" y="958"/>
                    </a:cubicBezTo>
                    <a:cubicBezTo>
                      <a:pt x="91" y="889"/>
                      <a:pt x="101" y="813"/>
                      <a:pt x="112" y="738"/>
                    </a:cubicBezTo>
                    <a:cubicBezTo>
                      <a:pt x="123" y="663"/>
                      <a:pt x="131" y="591"/>
                      <a:pt x="140" y="506"/>
                    </a:cubicBezTo>
                    <a:cubicBezTo>
                      <a:pt x="149" y="421"/>
                      <a:pt x="158" y="303"/>
                      <a:pt x="168" y="226"/>
                    </a:cubicBezTo>
                    <a:cubicBezTo>
                      <a:pt x="178" y="149"/>
                      <a:pt x="183" y="72"/>
                      <a:pt x="200" y="42"/>
                    </a:cubicBezTo>
                    <a:cubicBezTo>
                      <a:pt x="217" y="12"/>
                      <a:pt x="242" y="0"/>
                      <a:pt x="268" y="46"/>
                    </a:cubicBezTo>
                    <a:cubicBezTo>
                      <a:pt x="294" y="92"/>
                      <a:pt x="322" y="224"/>
                      <a:pt x="356" y="318"/>
                    </a:cubicBezTo>
                    <a:cubicBezTo>
                      <a:pt x="390" y="412"/>
                      <a:pt x="423" y="523"/>
                      <a:pt x="472" y="610"/>
                    </a:cubicBezTo>
                    <a:cubicBezTo>
                      <a:pt x="521" y="697"/>
                      <a:pt x="575" y="774"/>
                      <a:pt x="648" y="842"/>
                    </a:cubicBezTo>
                    <a:cubicBezTo>
                      <a:pt x="721" y="910"/>
                      <a:pt x="785" y="976"/>
                      <a:pt x="913" y="1020"/>
                    </a:cubicBezTo>
                    <a:cubicBezTo>
                      <a:pt x="1041" y="1064"/>
                      <a:pt x="1247" y="1085"/>
                      <a:pt x="1417" y="1104"/>
                    </a:cubicBezTo>
                    <a:cubicBezTo>
                      <a:pt x="1587" y="1123"/>
                      <a:pt x="1826" y="1128"/>
                      <a:pt x="1933" y="1134"/>
                    </a:cubicBezTo>
                  </a:path>
                </a:pathLst>
              </a:custGeom>
              <a:noFill/>
              <a:ln w="19050">
                <a:solidFill>
                  <a:srgbClr val="0099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50" name="Freeform 84"/>
              <p:cNvSpPr>
                <a:spLocks/>
              </p:cNvSpPr>
              <p:nvPr/>
            </p:nvSpPr>
            <p:spPr bwMode="auto">
              <a:xfrm>
                <a:off x="1038" y="3238"/>
                <a:ext cx="1208" cy="862"/>
              </a:xfrm>
              <a:custGeom>
                <a:avLst/>
                <a:gdLst>
                  <a:gd name="T0" fmla="*/ 0 w 1314"/>
                  <a:gd name="T1" fmla="*/ 1112 h 1112"/>
                  <a:gd name="T2" fmla="*/ 374 w 1314"/>
                  <a:gd name="T3" fmla="*/ 1020 h 1112"/>
                  <a:gd name="T4" fmla="*/ 742 w 1314"/>
                  <a:gd name="T5" fmla="*/ 788 h 1112"/>
                  <a:gd name="T6" fmla="*/ 1074 w 1314"/>
                  <a:gd name="T7" fmla="*/ 428 h 1112"/>
                  <a:gd name="T8" fmla="*/ 1314 w 1314"/>
                  <a:gd name="T9" fmla="*/ 0 h 1112"/>
                </a:gdLst>
                <a:ahLst/>
                <a:cxnLst>
                  <a:cxn ang="0">
                    <a:pos x="T0" y="T1"/>
                  </a:cxn>
                  <a:cxn ang="0">
                    <a:pos x="T2" y="T3"/>
                  </a:cxn>
                  <a:cxn ang="0">
                    <a:pos x="T4" y="T5"/>
                  </a:cxn>
                  <a:cxn ang="0">
                    <a:pos x="T6" y="T7"/>
                  </a:cxn>
                  <a:cxn ang="0">
                    <a:pos x="T8" y="T9"/>
                  </a:cxn>
                </a:cxnLst>
                <a:rect l="0" t="0" r="r" b="b"/>
                <a:pathLst>
                  <a:path w="1314" h="1112">
                    <a:moveTo>
                      <a:pt x="0" y="1112"/>
                    </a:moveTo>
                    <a:cubicBezTo>
                      <a:pt x="62" y="1097"/>
                      <a:pt x="250" y="1074"/>
                      <a:pt x="374" y="1020"/>
                    </a:cubicBezTo>
                    <a:cubicBezTo>
                      <a:pt x="498" y="966"/>
                      <a:pt x="625" y="887"/>
                      <a:pt x="742" y="788"/>
                    </a:cubicBezTo>
                    <a:cubicBezTo>
                      <a:pt x="859" y="689"/>
                      <a:pt x="979" y="559"/>
                      <a:pt x="1074" y="428"/>
                    </a:cubicBezTo>
                    <a:cubicBezTo>
                      <a:pt x="1169" y="297"/>
                      <a:pt x="1264" y="89"/>
                      <a:pt x="1314" y="0"/>
                    </a:cubicBezTo>
                  </a:path>
                </a:pathLst>
              </a:custGeom>
              <a:noFill/>
              <a:ln w="19050">
                <a:solidFill>
                  <a:srgbClr val="0099CC"/>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grpSp>
        <p:sp>
          <p:nvSpPr>
            <p:cNvPr id="36" name="Rectangle 86"/>
            <p:cNvSpPr>
              <a:spLocks noChangeArrowheads="1"/>
            </p:cNvSpPr>
            <p:nvPr/>
          </p:nvSpPr>
          <p:spPr bwMode="auto">
            <a:xfrm>
              <a:off x="2562" y="3612"/>
              <a:ext cx="302" cy="19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400" dirty="0">
                  <a:solidFill>
                    <a:srgbClr val="000000"/>
                  </a:solidFill>
                  <a:latin typeface="Comic Sans MS" charset="0"/>
                  <a:sym typeface="Symbol" charset="0"/>
                </a:rPr>
                <a:t>E</a:t>
              </a:r>
              <a:r>
                <a:rPr lang="en-US" sz="1400" baseline="-25000" dirty="0">
                  <a:solidFill>
                    <a:srgbClr val="000000"/>
                  </a:solidFill>
                  <a:latin typeface="Comic Sans MS" charset="0"/>
                  <a:sym typeface="Symbol" charset="0"/>
                </a:rPr>
                <a:t>0</a:t>
              </a:r>
              <a:endParaRPr lang="en-GB" sz="1400" baseline="-25000" dirty="0">
                <a:solidFill>
                  <a:srgbClr val="000000"/>
                </a:solidFill>
                <a:latin typeface="Comic Sans MS" charset="0"/>
                <a:sym typeface="Symbol" charset="0"/>
              </a:endParaRPr>
            </a:p>
          </p:txBody>
        </p:sp>
      </p:grpSp>
      <p:sp>
        <p:nvSpPr>
          <p:cNvPr id="51" name="Rectangle 4"/>
          <p:cNvSpPr>
            <a:spLocks noChangeArrowheads="1"/>
          </p:cNvSpPr>
          <p:nvPr/>
        </p:nvSpPr>
        <p:spPr bwMode="auto">
          <a:xfrm>
            <a:off x="250825" y="188913"/>
            <a:ext cx="88931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it-IT" sz="3200" b="1" dirty="0" err="1">
                <a:solidFill>
                  <a:srgbClr val="FF0000"/>
                </a:solidFill>
                <a:effectLst>
                  <a:outerShdw blurRad="38100" dist="38100" dir="2700000" algn="tl">
                    <a:srgbClr val="000000"/>
                  </a:outerShdw>
                </a:effectLst>
                <a:latin typeface="Comic Sans MS" charset="0"/>
              </a:rPr>
              <a:t>Nuclear</a:t>
            </a:r>
            <a:r>
              <a:rPr lang="it-IT" sz="3200" b="1" dirty="0">
                <a:solidFill>
                  <a:srgbClr val="FF0000"/>
                </a:solidFill>
                <a:effectLst>
                  <a:outerShdw blurRad="38100" dist="38100" dir="2700000" algn="tl">
                    <a:srgbClr val="000000"/>
                  </a:outerShdw>
                </a:effectLst>
                <a:latin typeface="Comic Sans MS" charset="0"/>
              </a:rPr>
              <a:t> </a:t>
            </a:r>
            <a:r>
              <a:rPr lang="it-IT" sz="3200" b="1" dirty="0" err="1">
                <a:solidFill>
                  <a:srgbClr val="FF0000"/>
                </a:solidFill>
                <a:effectLst>
                  <a:outerShdw blurRad="38100" dist="38100" dir="2700000" algn="tl">
                    <a:srgbClr val="000000"/>
                  </a:outerShdw>
                </a:effectLst>
                <a:latin typeface="Comic Sans MS" charset="0"/>
              </a:rPr>
              <a:t>reaction</a:t>
            </a:r>
            <a:r>
              <a:rPr lang="it-IT" sz="3200" b="1" dirty="0">
                <a:solidFill>
                  <a:srgbClr val="FF0000"/>
                </a:solidFill>
                <a:effectLst>
                  <a:outerShdw blurRad="38100" dist="38100" dir="2700000" algn="tl">
                    <a:srgbClr val="000000"/>
                  </a:outerShdw>
                </a:effectLst>
                <a:latin typeface="Comic Sans MS" charset="0"/>
              </a:rPr>
              <a:t> </a:t>
            </a:r>
            <a:r>
              <a:rPr lang="it-IT" sz="3200" b="1" dirty="0" err="1">
                <a:solidFill>
                  <a:srgbClr val="FF0000"/>
                </a:solidFill>
                <a:effectLst>
                  <a:outerShdw blurRad="38100" dist="38100" dir="2700000" algn="tl">
                    <a:srgbClr val="000000"/>
                  </a:outerShdw>
                </a:effectLst>
                <a:latin typeface="Comic Sans MS" charset="0"/>
              </a:rPr>
              <a:t>at</a:t>
            </a:r>
            <a:r>
              <a:rPr lang="it-IT" sz="3200" b="1" dirty="0">
                <a:solidFill>
                  <a:srgbClr val="FF0000"/>
                </a:solidFill>
                <a:effectLst>
                  <a:outerShdw blurRad="38100" dist="38100" dir="2700000" algn="tl">
                    <a:srgbClr val="000000"/>
                  </a:outerShdw>
                </a:effectLst>
                <a:latin typeface="Comic Sans MS" charset="0"/>
              </a:rPr>
              <a:t> </a:t>
            </a:r>
            <a:r>
              <a:rPr lang="it-IT" sz="3200" b="1" dirty="0" err="1">
                <a:solidFill>
                  <a:srgbClr val="FF0000"/>
                </a:solidFill>
                <a:effectLst>
                  <a:outerShdw blurRad="38100" dist="38100" dir="2700000" algn="tl">
                    <a:srgbClr val="000000"/>
                  </a:outerShdw>
                </a:effectLst>
                <a:latin typeface="Comic Sans MS" charset="0"/>
              </a:rPr>
              <a:t>astrophysical</a:t>
            </a:r>
            <a:r>
              <a:rPr lang="it-IT" sz="3200" b="1" dirty="0">
                <a:solidFill>
                  <a:srgbClr val="FF0000"/>
                </a:solidFill>
                <a:effectLst>
                  <a:outerShdw blurRad="38100" dist="38100" dir="2700000" algn="tl">
                    <a:srgbClr val="000000"/>
                  </a:outerShdw>
                </a:effectLst>
                <a:latin typeface="Comic Sans MS" charset="0"/>
              </a:rPr>
              <a:t> </a:t>
            </a:r>
            <a:r>
              <a:rPr lang="it-IT" sz="3200" b="1" dirty="0" err="1">
                <a:solidFill>
                  <a:srgbClr val="FF0000"/>
                </a:solidFill>
                <a:effectLst>
                  <a:outerShdw blurRad="38100" dist="38100" dir="2700000" algn="tl">
                    <a:srgbClr val="000000"/>
                  </a:outerShdw>
                </a:effectLst>
                <a:latin typeface="Comic Sans MS" charset="0"/>
              </a:rPr>
              <a:t>energies</a:t>
            </a:r>
            <a:endParaRPr lang="it-IT" sz="3200" b="1" dirty="0">
              <a:solidFill>
                <a:srgbClr val="FF0000"/>
              </a:solidFill>
              <a:effectLst>
                <a:outerShdw blurRad="38100" dist="38100" dir="2700000" algn="tl">
                  <a:srgbClr val="000000"/>
                </a:outerShdw>
              </a:effectLst>
              <a:latin typeface="Comic Sans MS" charset="0"/>
            </a:endParaRPr>
          </a:p>
        </p:txBody>
      </p:sp>
    </p:spTree>
    <p:extLst>
      <p:ext uri="{BB962C8B-B14F-4D97-AF65-F5344CB8AC3E}">
        <p14:creationId xmlns:p14="http://schemas.microsoft.com/office/powerpoint/2010/main" val="23943174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slide(fromBottom)">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2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2" presetClass="entr" presetSubtype="4"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slide(fromBottom)">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slide(fromBottom)">
                                      <p:cBhvr>
                                        <p:cTn id="27" dur="500"/>
                                        <p:tgtEl>
                                          <p:spTgt spid="31"/>
                                        </p:tgtEl>
                                      </p:cBhvr>
                                    </p:animEffect>
                                  </p:childTnLst>
                                </p:cTn>
                              </p:par>
                              <p:par>
                                <p:cTn id="28" presetID="2" presetClass="entr" presetSubtype="4" fill="hold" grpId="0" nodeType="withEffect">
                                  <p:stCondLst>
                                    <p:cond delay="0"/>
                                  </p:stCondLst>
                                  <p:childTnLst>
                                    <p:set>
                                      <p:cBhvr>
                                        <p:cTn id="29" dur="1" fill="hold">
                                          <p:stCondLst>
                                            <p:cond delay="0"/>
                                          </p:stCondLst>
                                        </p:cTn>
                                        <p:tgtEl>
                                          <p:spTgt spid="33"/>
                                        </p:tgtEl>
                                        <p:attrNameLst>
                                          <p:attrName>style.visibility</p:attrName>
                                        </p:attrNameLst>
                                      </p:cBhvr>
                                      <p:to>
                                        <p:strVal val="visible"/>
                                      </p:to>
                                    </p:set>
                                    <p:anim calcmode="lin" valueType="num">
                                      <p:cBhvr additive="base">
                                        <p:cTn id="30" dur="500" fill="hold"/>
                                        <p:tgtEl>
                                          <p:spTgt spid="33"/>
                                        </p:tgtEl>
                                        <p:attrNameLst>
                                          <p:attrName>ppt_x</p:attrName>
                                        </p:attrNameLst>
                                      </p:cBhvr>
                                      <p:tavLst>
                                        <p:tav tm="0">
                                          <p:val>
                                            <p:strVal val="#ppt_x"/>
                                          </p:val>
                                        </p:tav>
                                        <p:tav tm="100000">
                                          <p:val>
                                            <p:strVal val="#ppt_x"/>
                                          </p:val>
                                        </p:tav>
                                      </p:tavLst>
                                    </p:anim>
                                    <p:anim calcmode="lin" valueType="num">
                                      <p:cBhvr additive="base">
                                        <p:cTn id="31"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P spid="29" grpId="0" animBg="1"/>
      <p:bldP spid="2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920750" y="280837"/>
            <a:ext cx="8223250" cy="884238"/>
          </a:xfrm>
        </p:spPr>
        <p:txBody>
          <a:bodyPr/>
          <a:lstStyle/>
          <a:p>
            <a:pPr eaLnBrk="1" hangingPunct="1">
              <a:defRPr/>
            </a:pPr>
            <a:r>
              <a:rPr lang="it-IT" sz="3600" b="1" dirty="0" smtClean="0">
                <a:solidFill>
                  <a:srgbClr val="FF0000"/>
                </a:solidFill>
                <a:effectLst>
                  <a:outerShdw blurRad="38100" dist="38100" dir="2700000" algn="tl">
                    <a:srgbClr val="000000"/>
                  </a:outerShdw>
                </a:effectLst>
                <a:latin typeface="Comic Sans MS" charset="0"/>
              </a:rPr>
              <a:t>Li Be B</a:t>
            </a:r>
            <a:r>
              <a:rPr lang="it-IT" sz="3600" b="1" dirty="0" smtClean="0">
                <a:solidFill>
                  <a:srgbClr val="FF0000"/>
                </a:solidFill>
                <a:effectLst>
                  <a:outerShdw blurRad="38100" dist="38100" dir="2700000" algn="tl">
                    <a:srgbClr val="000000"/>
                  </a:outerShdw>
                </a:effectLst>
              </a:rPr>
              <a:t> </a:t>
            </a:r>
            <a:r>
              <a:rPr lang="it-IT" sz="3600" b="1" i="1" dirty="0" err="1" smtClean="0">
                <a:solidFill>
                  <a:srgbClr val="FF0000"/>
                </a:solidFill>
                <a:effectLst>
                  <a:outerShdw blurRad="38100" dist="38100" dir="2700000" algn="tl">
                    <a:srgbClr val="000000"/>
                  </a:outerShdw>
                </a:effectLst>
                <a:latin typeface="Comic Sans MS" charset="0"/>
              </a:rPr>
              <a:t>Observational</a:t>
            </a:r>
            <a:r>
              <a:rPr lang="it-IT" sz="3600" b="1" i="1" dirty="0" smtClean="0">
                <a:solidFill>
                  <a:srgbClr val="FF0000"/>
                </a:solidFill>
                <a:effectLst>
                  <a:outerShdw blurRad="38100" dist="38100" dir="2700000" algn="tl">
                    <a:srgbClr val="000000"/>
                  </a:outerShdw>
                </a:effectLst>
                <a:latin typeface="Comic Sans MS" charset="0"/>
              </a:rPr>
              <a:t> Status </a:t>
            </a:r>
            <a:r>
              <a:rPr lang="it-IT" sz="4800" b="1" dirty="0" smtClean="0">
                <a:solidFill>
                  <a:srgbClr val="FF0000"/>
                </a:solidFill>
                <a:effectLst>
                  <a:outerShdw blurRad="38100" dist="38100" dir="2700000" algn="tl">
                    <a:srgbClr val="000000"/>
                  </a:outerShdw>
                </a:effectLst>
              </a:rPr>
              <a:t>	</a:t>
            </a:r>
          </a:p>
        </p:txBody>
      </p:sp>
      <p:sp>
        <p:nvSpPr>
          <p:cNvPr id="97283" name="Text Box 3"/>
          <p:cNvSpPr txBox="1">
            <a:spLocks noChangeArrowheads="1"/>
          </p:cNvSpPr>
          <p:nvPr/>
        </p:nvSpPr>
        <p:spPr bwMode="auto">
          <a:xfrm>
            <a:off x="827088" y="5805488"/>
            <a:ext cx="2808287" cy="77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buFont typeface="Wingdings" charset="0"/>
              <a:buChar char="§"/>
              <a:defRPr/>
            </a:pPr>
            <a:r>
              <a:rPr lang="it-IT">
                <a:solidFill>
                  <a:srgbClr val="000000"/>
                </a:solidFill>
                <a:latin typeface="Comic Sans MS" charset="0"/>
                <a:cs typeface="Arial" charset="0"/>
              </a:rPr>
              <a:t>Depletion of Li and Be</a:t>
            </a:r>
          </a:p>
          <a:p>
            <a:pPr eaLnBrk="1" hangingPunct="1">
              <a:spcBef>
                <a:spcPct val="50000"/>
              </a:spcBef>
              <a:buFont typeface="Wingdings" charset="0"/>
              <a:buChar char="§"/>
              <a:defRPr/>
            </a:pPr>
            <a:r>
              <a:rPr lang="it-IT">
                <a:solidFill>
                  <a:srgbClr val="000000"/>
                </a:solidFill>
                <a:latin typeface="Comic Sans MS" charset="0"/>
                <a:cs typeface="Arial" charset="0"/>
              </a:rPr>
              <a:t>Constant rate</a:t>
            </a:r>
            <a:r>
              <a:rPr lang="it-IT">
                <a:solidFill>
                  <a:srgbClr val="000000"/>
                </a:solidFill>
                <a:latin typeface="Garamond" charset="0"/>
                <a:cs typeface="Arial" charset="0"/>
              </a:rPr>
              <a:t> </a:t>
            </a:r>
            <a:r>
              <a:rPr lang="it-IT">
                <a:solidFill>
                  <a:srgbClr val="000000"/>
                </a:solidFill>
                <a:latin typeface="Comic Sans MS" charset="0"/>
                <a:cs typeface="Arial" charset="0"/>
              </a:rPr>
              <a:t>of Boron</a:t>
            </a:r>
          </a:p>
        </p:txBody>
      </p:sp>
      <p:sp>
        <p:nvSpPr>
          <p:cNvPr id="97284" name="Oval 4"/>
          <p:cNvSpPr>
            <a:spLocks noChangeArrowheads="1"/>
          </p:cNvSpPr>
          <p:nvPr/>
        </p:nvSpPr>
        <p:spPr bwMode="auto">
          <a:xfrm>
            <a:off x="971550" y="6165850"/>
            <a:ext cx="2665413" cy="4318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cs typeface="Arial" charset="0"/>
            </a:endParaRPr>
          </a:p>
        </p:txBody>
      </p:sp>
      <p:sp>
        <p:nvSpPr>
          <p:cNvPr id="97285" name="AutoShape 5"/>
          <p:cNvSpPr>
            <a:spLocks noChangeArrowheads="1"/>
          </p:cNvSpPr>
          <p:nvPr/>
        </p:nvSpPr>
        <p:spPr bwMode="auto">
          <a:xfrm>
            <a:off x="2051050" y="5445125"/>
            <a:ext cx="431800" cy="360363"/>
          </a:xfrm>
          <a:prstGeom prst="downArrow">
            <a:avLst>
              <a:gd name="adj1" fmla="val 50000"/>
              <a:gd name="adj2" fmla="val 25000"/>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cs typeface="Arial" charset="0"/>
            </a:endParaRPr>
          </a:p>
        </p:txBody>
      </p:sp>
      <p:sp>
        <p:nvSpPr>
          <p:cNvPr id="97290" name="Rectangle 10"/>
          <p:cNvSpPr>
            <a:spLocks noChangeArrowheads="1"/>
          </p:cNvSpPr>
          <p:nvPr/>
        </p:nvSpPr>
        <p:spPr bwMode="auto">
          <a:xfrm>
            <a:off x="323850" y="1341438"/>
            <a:ext cx="467995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defRPr/>
            </a:pPr>
            <a:r>
              <a:rPr lang="it-IT" b="1" dirty="0">
                <a:effectLst/>
                <a:latin typeface="Comic Sans MS" charset="0"/>
                <a:cs typeface="Arial" charset="0"/>
              </a:rPr>
              <a:t>The trend of the </a:t>
            </a:r>
            <a:r>
              <a:rPr lang="it-IT" b="1" dirty="0" err="1">
                <a:effectLst/>
                <a:latin typeface="Comic Sans MS" charset="0"/>
                <a:cs typeface="Arial" charset="0"/>
              </a:rPr>
              <a:t>abundances</a:t>
            </a:r>
            <a:r>
              <a:rPr lang="it-IT" b="1" dirty="0">
                <a:effectLst/>
                <a:latin typeface="Comic Sans MS" charset="0"/>
                <a:cs typeface="Arial" charset="0"/>
              </a:rPr>
              <a:t> of Li, Be and B </a:t>
            </a:r>
            <a:r>
              <a:rPr lang="it-IT" b="1" dirty="0" err="1">
                <a:effectLst/>
                <a:latin typeface="Comic Sans MS" charset="0"/>
                <a:cs typeface="Arial" charset="0"/>
              </a:rPr>
              <a:t>is</a:t>
            </a:r>
            <a:r>
              <a:rPr lang="it-IT" b="1" dirty="0">
                <a:effectLst/>
                <a:latin typeface="Comic Sans MS" charset="0"/>
                <a:cs typeface="Arial" charset="0"/>
              </a:rPr>
              <a:t> </a:t>
            </a:r>
            <a:r>
              <a:rPr lang="it-IT" b="1" dirty="0" err="1">
                <a:effectLst/>
                <a:latin typeface="Comic Sans MS" charset="0"/>
                <a:cs typeface="Arial" charset="0"/>
              </a:rPr>
              <a:t>shown</a:t>
            </a:r>
            <a:r>
              <a:rPr lang="it-IT" b="1" dirty="0">
                <a:effectLst/>
                <a:latin typeface="Comic Sans MS" charset="0"/>
                <a:cs typeface="Arial" charset="0"/>
              </a:rPr>
              <a:t> </a:t>
            </a:r>
            <a:r>
              <a:rPr lang="it-IT" b="1" dirty="0" err="1">
                <a:effectLst/>
                <a:latin typeface="Comic Sans MS" charset="0"/>
                <a:cs typeface="Arial" charset="0"/>
              </a:rPr>
              <a:t>as</a:t>
            </a:r>
            <a:r>
              <a:rPr lang="it-IT" b="1" dirty="0">
                <a:effectLst/>
                <a:latin typeface="Comic Sans MS" charset="0"/>
                <a:cs typeface="Arial" charset="0"/>
              </a:rPr>
              <a:t> a </a:t>
            </a:r>
            <a:r>
              <a:rPr lang="it-IT" b="1" dirty="0" err="1">
                <a:effectLst/>
                <a:latin typeface="Comic Sans MS" charset="0"/>
                <a:cs typeface="Arial" charset="0"/>
              </a:rPr>
              <a:t>function</a:t>
            </a:r>
            <a:r>
              <a:rPr lang="it-IT" b="1" dirty="0">
                <a:effectLst/>
                <a:latin typeface="Comic Sans MS" charset="0"/>
                <a:cs typeface="Arial" charset="0"/>
              </a:rPr>
              <a:t> of Be-</a:t>
            </a:r>
            <a:r>
              <a:rPr lang="it-IT" b="1" dirty="0" err="1">
                <a:effectLst/>
                <a:latin typeface="Comic Sans MS" charset="0"/>
                <a:cs typeface="Arial" charset="0"/>
              </a:rPr>
              <a:t>deficiency</a:t>
            </a:r>
            <a:r>
              <a:rPr lang="it-IT" b="1" dirty="0">
                <a:effectLst/>
                <a:latin typeface="Comic Sans MS" charset="0"/>
                <a:cs typeface="Arial" charset="0"/>
              </a:rPr>
              <a:t> for  </a:t>
            </a:r>
            <a:r>
              <a:rPr lang="it-IT" b="1" dirty="0" err="1">
                <a:effectLst/>
                <a:latin typeface="Comic Sans MS" charset="0"/>
                <a:cs typeface="Arial" charset="0"/>
              </a:rPr>
              <a:t>low-metallicity</a:t>
            </a:r>
            <a:r>
              <a:rPr lang="it-IT" b="1" dirty="0">
                <a:effectLst/>
                <a:latin typeface="Comic Sans MS" charset="0"/>
                <a:cs typeface="Arial" charset="0"/>
              </a:rPr>
              <a:t> </a:t>
            </a:r>
            <a:r>
              <a:rPr lang="it-IT" b="1" dirty="0" err="1">
                <a:effectLst/>
                <a:latin typeface="Comic Sans MS" charset="0"/>
                <a:cs typeface="Arial" charset="0"/>
              </a:rPr>
              <a:t>young</a:t>
            </a:r>
            <a:r>
              <a:rPr lang="it-IT" b="1" dirty="0">
                <a:effectLst/>
                <a:latin typeface="Comic Sans MS" charset="0"/>
                <a:cs typeface="Arial" charset="0"/>
              </a:rPr>
              <a:t> star (5800&lt;T </a:t>
            </a:r>
            <a:r>
              <a:rPr lang="it-IT" b="1" baseline="-25000" dirty="0" err="1">
                <a:effectLst/>
                <a:latin typeface="Comic Sans MS" charset="0"/>
                <a:cs typeface="Arial" charset="0"/>
              </a:rPr>
              <a:t>eff</a:t>
            </a:r>
            <a:r>
              <a:rPr lang="it-IT" b="1" dirty="0">
                <a:effectLst/>
                <a:latin typeface="Comic Sans MS" charset="0"/>
                <a:cs typeface="Arial" charset="0"/>
              </a:rPr>
              <a:t> (K)&lt;6500, M* </a:t>
            </a:r>
            <a:r>
              <a:rPr lang="it-IT" b="1" dirty="0">
                <a:effectLst/>
                <a:latin typeface="Comic Sans MS" charset="0"/>
                <a:cs typeface="Arial" charset="0"/>
                <a:sym typeface="Symbol" charset="0"/>
              </a:rPr>
              <a:t></a:t>
            </a:r>
            <a:r>
              <a:rPr lang="it-IT" b="1" dirty="0">
                <a:effectLst/>
                <a:latin typeface="Comic Sans MS" charset="0"/>
                <a:cs typeface="Arial" charset="0"/>
              </a:rPr>
              <a:t>1Mo).</a:t>
            </a:r>
          </a:p>
        </p:txBody>
      </p:sp>
      <p:sp>
        <p:nvSpPr>
          <p:cNvPr id="97287" name="AutoShape 7"/>
          <p:cNvSpPr>
            <a:spLocks noChangeArrowheads="1"/>
          </p:cNvSpPr>
          <p:nvPr/>
        </p:nvSpPr>
        <p:spPr bwMode="auto">
          <a:xfrm>
            <a:off x="6588125" y="2781300"/>
            <a:ext cx="431800" cy="792163"/>
          </a:xfrm>
          <a:prstGeom prst="downArrow">
            <a:avLst>
              <a:gd name="adj1" fmla="val 50000"/>
              <a:gd name="adj2" fmla="val 45864"/>
            </a:avLst>
          </a:prstGeom>
          <a:solidFill>
            <a:srgbClr val="FF0000"/>
          </a:solidFill>
          <a:ln w="1905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it-IT">
              <a:cs typeface="Arial" charset="0"/>
            </a:endParaRPr>
          </a:p>
        </p:txBody>
      </p:sp>
      <p:sp>
        <p:nvSpPr>
          <p:cNvPr id="97288" name="Rectangle 8"/>
          <p:cNvSpPr>
            <a:spLocks noChangeArrowheads="1"/>
          </p:cNvSpPr>
          <p:nvPr/>
        </p:nvSpPr>
        <p:spPr bwMode="auto">
          <a:xfrm>
            <a:off x="4067175" y="3716338"/>
            <a:ext cx="5076825"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it-IT" b="1" i="1" dirty="0">
                <a:solidFill>
                  <a:srgbClr val="000000"/>
                </a:solidFill>
                <a:latin typeface="Comic Sans MS" charset="0"/>
                <a:cs typeface="Arial" charset="0"/>
              </a:rPr>
              <a:t>	    </a:t>
            </a:r>
            <a:r>
              <a:rPr lang="it-IT" b="1" dirty="0" err="1">
                <a:solidFill>
                  <a:srgbClr val="FF0000"/>
                </a:solidFill>
                <a:latin typeface="Comic Sans MS" charset="0"/>
                <a:cs typeface="Arial" charset="0"/>
              </a:rPr>
              <a:t>Theoretical</a:t>
            </a:r>
            <a:r>
              <a:rPr lang="it-IT" b="1" dirty="0">
                <a:solidFill>
                  <a:srgbClr val="FF0000"/>
                </a:solidFill>
                <a:latin typeface="Comic Sans MS" charset="0"/>
                <a:cs typeface="Arial" charset="0"/>
              </a:rPr>
              <a:t> </a:t>
            </a:r>
            <a:r>
              <a:rPr lang="it-IT" b="1" dirty="0" err="1">
                <a:solidFill>
                  <a:srgbClr val="FF0000"/>
                </a:solidFill>
                <a:latin typeface="Comic Sans MS" charset="0"/>
                <a:cs typeface="Arial" charset="0"/>
              </a:rPr>
              <a:t>Models</a:t>
            </a:r>
            <a:endParaRPr lang="it-IT" b="1" dirty="0">
              <a:solidFill>
                <a:srgbClr val="FF0000"/>
              </a:solidFill>
              <a:latin typeface="Comic Sans MS" charset="0"/>
              <a:cs typeface="Arial" charset="0"/>
            </a:endParaRPr>
          </a:p>
          <a:p>
            <a:pPr eaLnBrk="1" hangingPunct="1">
              <a:defRPr/>
            </a:pPr>
            <a:endParaRPr lang="it-IT" b="1" i="1" dirty="0">
              <a:solidFill>
                <a:srgbClr val="000000"/>
              </a:solidFill>
              <a:latin typeface="Comic Sans MS" charset="0"/>
              <a:cs typeface="Arial" charset="0"/>
            </a:endParaRPr>
          </a:p>
          <a:p>
            <a:pPr eaLnBrk="1" hangingPunct="1">
              <a:buClr>
                <a:srgbClr val="FF0000"/>
              </a:buClr>
              <a:buFont typeface="Wingdings" charset="0"/>
              <a:buChar char="ü"/>
              <a:defRPr/>
            </a:pPr>
            <a:r>
              <a:rPr lang="it-IT" b="1" i="1" dirty="0">
                <a:solidFill>
                  <a:srgbClr val="000000"/>
                </a:solidFill>
                <a:latin typeface="Comic Sans MS" charset="0"/>
                <a:cs typeface="Arial" charset="0"/>
              </a:rPr>
              <a:t> Mass </a:t>
            </a:r>
            <a:r>
              <a:rPr lang="it-IT" b="1" i="1" dirty="0" err="1">
                <a:solidFill>
                  <a:srgbClr val="000000"/>
                </a:solidFill>
                <a:latin typeface="Comic Sans MS" charset="0"/>
                <a:cs typeface="Arial" charset="0"/>
              </a:rPr>
              <a:t>loss</a:t>
            </a:r>
            <a:r>
              <a:rPr lang="it-IT" b="1" i="1" dirty="0">
                <a:solidFill>
                  <a:srgbClr val="000000"/>
                </a:solidFill>
                <a:latin typeface="Comic Sans MS" charset="0"/>
                <a:cs typeface="Arial" charset="0"/>
              </a:rPr>
              <a:t> </a:t>
            </a:r>
            <a:r>
              <a:rPr lang="it-IT" dirty="0">
                <a:solidFill>
                  <a:srgbClr val="000000"/>
                </a:solidFill>
                <a:latin typeface="Garamond" charset="0"/>
                <a:cs typeface="Arial" charset="0"/>
              </a:rPr>
              <a:t>(</a:t>
            </a:r>
            <a:r>
              <a:rPr lang="it-IT" dirty="0" err="1">
                <a:solidFill>
                  <a:srgbClr val="000000"/>
                </a:solidFill>
                <a:latin typeface="Garamond" charset="0"/>
                <a:cs typeface="Arial" charset="0"/>
              </a:rPr>
              <a:t>Schramm</a:t>
            </a:r>
            <a:r>
              <a:rPr lang="it-IT" dirty="0">
                <a:solidFill>
                  <a:srgbClr val="000000"/>
                </a:solidFill>
                <a:latin typeface="Garamond" charset="0"/>
                <a:cs typeface="Arial" charset="0"/>
              </a:rPr>
              <a:t>, 1990)</a:t>
            </a:r>
          </a:p>
          <a:p>
            <a:pPr eaLnBrk="1" hangingPunct="1">
              <a:buClr>
                <a:srgbClr val="FF0000"/>
              </a:buClr>
              <a:buFont typeface="Wingdings" charset="0"/>
              <a:buNone/>
              <a:defRPr/>
            </a:pPr>
            <a:endParaRPr lang="it-IT" b="1" i="1" dirty="0">
              <a:solidFill>
                <a:srgbClr val="000000"/>
              </a:solidFill>
              <a:latin typeface="Comic Sans MS" charset="0"/>
              <a:cs typeface="Arial" charset="0"/>
            </a:endParaRPr>
          </a:p>
          <a:p>
            <a:pPr eaLnBrk="1" hangingPunct="1">
              <a:buClr>
                <a:srgbClr val="FF0000"/>
              </a:buClr>
              <a:buFont typeface="Wingdings" charset="0"/>
              <a:buChar char="ü"/>
              <a:defRPr/>
            </a:pPr>
            <a:r>
              <a:rPr lang="it-IT" b="1" i="1" dirty="0" err="1">
                <a:solidFill>
                  <a:srgbClr val="000000"/>
                </a:solidFill>
                <a:latin typeface="Comic Sans MS" charset="0"/>
                <a:cs typeface="Arial" charset="0"/>
              </a:rPr>
              <a:t>Microscopic</a:t>
            </a:r>
            <a:r>
              <a:rPr lang="it-IT" b="1" i="1" dirty="0">
                <a:solidFill>
                  <a:srgbClr val="000000"/>
                </a:solidFill>
                <a:latin typeface="Comic Sans MS" charset="0"/>
                <a:cs typeface="Arial" charset="0"/>
              </a:rPr>
              <a:t> </a:t>
            </a:r>
            <a:r>
              <a:rPr lang="it-IT" b="1" i="1" dirty="0" err="1">
                <a:solidFill>
                  <a:srgbClr val="000000"/>
                </a:solidFill>
                <a:latin typeface="Comic Sans MS" charset="0"/>
                <a:cs typeface="Arial" charset="0"/>
              </a:rPr>
              <a:t>diffusion</a:t>
            </a:r>
            <a:r>
              <a:rPr lang="it-IT" b="1" i="1" dirty="0">
                <a:solidFill>
                  <a:srgbClr val="000000"/>
                </a:solidFill>
                <a:latin typeface="Comic Sans MS" charset="0"/>
                <a:cs typeface="Arial" charset="0"/>
              </a:rPr>
              <a:t> </a:t>
            </a:r>
            <a:r>
              <a:rPr lang="it-IT" dirty="0">
                <a:solidFill>
                  <a:srgbClr val="000000"/>
                </a:solidFill>
                <a:latin typeface="Garamond" charset="0"/>
                <a:cs typeface="Arial" charset="0"/>
              </a:rPr>
              <a:t>(</a:t>
            </a:r>
            <a:r>
              <a:rPr lang="it-IT" dirty="0" err="1">
                <a:solidFill>
                  <a:srgbClr val="000000"/>
                </a:solidFill>
                <a:latin typeface="Garamond" charset="0"/>
                <a:cs typeface="Arial" charset="0"/>
              </a:rPr>
              <a:t>Richer</a:t>
            </a:r>
            <a:r>
              <a:rPr lang="it-IT" dirty="0">
                <a:solidFill>
                  <a:srgbClr val="000000"/>
                </a:solidFill>
                <a:latin typeface="Garamond" charset="0"/>
                <a:cs typeface="Arial" charset="0"/>
              </a:rPr>
              <a:t> &amp; </a:t>
            </a:r>
            <a:r>
              <a:rPr lang="it-IT" dirty="0" err="1">
                <a:solidFill>
                  <a:srgbClr val="000000"/>
                </a:solidFill>
                <a:latin typeface="Garamond" charset="0"/>
                <a:cs typeface="Arial" charset="0"/>
              </a:rPr>
              <a:t>Michaud</a:t>
            </a:r>
            <a:r>
              <a:rPr lang="it-IT" dirty="0">
                <a:solidFill>
                  <a:srgbClr val="000000"/>
                </a:solidFill>
                <a:latin typeface="Garamond" charset="0"/>
                <a:cs typeface="Arial" charset="0"/>
              </a:rPr>
              <a:t> 1993)</a:t>
            </a:r>
          </a:p>
          <a:p>
            <a:pPr eaLnBrk="1" hangingPunct="1">
              <a:buClr>
                <a:srgbClr val="FF0000"/>
              </a:buClr>
              <a:buFont typeface="Wingdings" charset="0"/>
              <a:buNone/>
              <a:defRPr/>
            </a:pPr>
            <a:endParaRPr lang="it-IT" dirty="0">
              <a:solidFill>
                <a:srgbClr val="000000"/>
              </a:solidFill>
              <a:latin typeface="Garamond" charset="0"/>
              <a:cs typeface="Arial" charset="0"/>
            </a:endParaRPr>
          </a:p>
          <a:p>
            <a:pPr eaLnBrk="1" hangingPunct="1">
              <a:buClr>
                <a:srgbClr val="FF0000"/>
              </a:buClr>
              <a:buFont typeface="Wingdings" charset="0"/>
              <a:buChar char="ü"/>
              <a:defRPr/>
            </a:pPr>
            <a:r>
              <a:rPr lang="it-IT" b="1" i="1" dirty="0">
                <a:solidFill>
                  <a:srgbClr val="000000"/>
                </a:solidFill>
                <a:latin typeface="Comic Sans MS" charset="0"/>
                <a:cs typeface="Arial" charset="0"/>
              </a:rPr>
              <a:t>Slow mixing </a:t>
            </a:r>
            <a:r>
              <a:rPr lang="it-IT" dirty="0">
                <a:solidFill>
                  <a:srgbClr val="000000"/>
                </a:solidFill>
                <a:latin typeface="Garamond" charset="0"/>
                <a:cs typeface="Arial" charset="0"/>
              </a:rPr>
              <a:t>(</a:t>
            </a:r>
            <a:r>
              <a:rPr lang="it-IT" dirty="0" err="1">
                <a:solidFill>
                  <a:srgbClr val="000000"/>
                </a:solidFill>
                <a:latin typeface="Garamond" charset="0"/>
                <a:cs typeface="Arial" charset="0"/>
              </a:rPr>
              <a:t>Pinsonneault</a:t>
            </a:r>
            <a:r>
              <a:rPr lang="it-IT" dirty="0">
                <a:solidFill>
                  <a:srgbClr val="000000"/>
                </a:solidFill>
                <a:latin typeface="Garamond" charset="0"/>
                <a:cs typeface="Arial" charset="0"/>
              </a:rPr>
              <a:t>, 1990; </a:t>
            </a:r>
            <a:r>
              <a:rPr lang="it-IT" dirty="0" err="1">
                <a:solidFill>
                  <a:srgbClr val="000000"/>
                </a:solidFill>
                <a:latin typeface="Garamond" charset="0"/>
                <a:cs typeface="Arial" charset="0"/>
              </a:rPr>
              <a:t>Zahn</a:t>
            </a:r>
            <a:r>
              <a:rPr lang="it-IT" dirty="0">
                <a:solidFill>
                  <a:srgbClr val="000000"/>
                </a:solidFill>
                <a:latin typeface="Garamond" charset="0"/>
                <a:cs typeface="Arial" charset="0"/>
              </a:rPr>
              <a:t>, 1992)</a:t>
            </a:r>
          </a:p>
          <a:p>
            <a:pPr eaLnBrk="1" hangingPunct="1">
              <a:buFont typeface="Wingdings" charset="0"/>
              <a:buChar char="ü"/>
              <a:defRPr/>
            </a:pPr>
            <a:endParaRPr lang="it-IT" dirty="0">
              <a:solidFill>
                <a:srgbClr val="000000"/>
              </a:solidFill>
              <a:latin typeface="Garamond" charset="0"/>
              <a:cs typeface="Arial" charset="0"/>
            </a:endParaRPr>
          </a:p>
          <a:p>
            <a:pPr eaLnBrk="1" hangingPunct="1">
              <a:lnSpc>
                <a:spcPct val="70000"/>
              </a:lnSpc>
              <a:spcBef>
                <a:spcPct val="50000"/>
              </a:spcBef>
              <a:buFont typeface="Wingdings" charset="0"/>
              <a:buNone/>
              <a:defRPr/>
            </a:pPr>
            <a:endParaRPr lang="it-IT" b="1" i="1" dirty="0">
              <a:solidFill>
                <a:srgbClr val="000000"/>
              </a:solidFill>
              <a:latin typeface="Comic Sans MS" charset="0"/>
              <a:cs typeface="Arial" charset="0"/>
            </a:endParaRPr>
          </a:p>
        </p:txBody>
      </p:sp>
      <p:sp>
        <p:nvSpPr>
          <p:cNvPr id="97353" name="Text Box 73"/>
          <p:cNvSpPr txBox="1">
            <a:spLocks noChangeArrowheads="1"/>
          </p:cNvSpPr>
          <p:nvPr/>
        </p:nvSpPr>
        <p:spPr bwMode="auto">
          <a:xfrm>
            <a:off x="5003800" y="1844675"/>
            <a:ext cx="3744913"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it-IT" b="1" dirty="0">
                <a:solidFill>
                  <a:srgbClr val="000000"/>
                </a:solidFill>
                <a:latin typeface="Comic Sans MS" charset="0"/>
                <a:cs typeface="Arial" charset="0"/>
              </a:rPr>
              <a:t>Li Be B </a:t>
            </a:r>
            <a:r>
              <a:rPr lang="it-IT" b="1" dirty="0" err="1">
                <a:solidFill>
                  <a:srgbClr val="000000"/>
                </a:solidFill>
                <a:latin typeface="Comic Sans MS" charset="0"/>
                <a:cs typeface="Arial" charset="0"/>
              </a:rPr>
              <a:t>as</a:t>
            </a:r>
            <a:r>
              <a:rPr lang="it-IT" b="1" dirty="0">
                <a:solidFill>
                  <a:srgbClr val="000000"/>
                </a:solidFill>
                <a:latin typeface="Comic Sans MS" charset="0"/>
                <a:cs typeface="Arial" charset="0"/>
              </a:rPr>
              <a:t> </a:t>
            </a:r>
            <a:r>
              <a:rPr lang="it-IT" b="1" dirty="0" err="1">
                <a:solidFill>
                  <a:srgbClr val="000000"/>
                </a:solidFill>
                <a:latin typeface="Comic Sans MS" charset="0"/>
                <a:cs typeface="Arial" charset="0"/>
              </a:rPr>
              <a:t>indicators</a:t>
            </a:r>
            <a:r>
              <a:rPr lang="it-IT" b="1" dirty="0">
                <a:solidFill>
                  <a:srgbClr val="000000"/>
                </a:solidFill>
                <a:latin typeface="Comic Sans MS" charset="0"/>
                <a:cs typeface="Arial" charset="0"/>
              </a:rPr>
              <a:t> of the </a:t>
            </a:r>
            <a:r>
              <a:rPr lang="it-IT" b="1" dirty="0" err="1">
                <a:solidFill>
                  <a:srgbClr val="000000"/>
                </a:solidFill>
                <a:latin typeface="Comic Sans MS" charset="0"/>
                <a:cs typeface="Arial" charset="0"/>
              </a:rPr>
              <a:t>processes</a:t>
            </a:r>
            <a:r>
              <a:rPr lang="it-IT" b="1" dirty="0">
                <a:solidFill>
                  <a:srgbClr val="000000"/>
                </a:solidFill>
                <a:latin typeface="Comic Sans MS" charset="0"/>
                <a:cs typeface="Arial" charset="0"/>
              </a:rPr>
              <a:t> </a:t>
            </a:r>
            <a:r>
              <a:rPr lang="it-IT" b="1" dirty="0" err="1">
                <a:solidFill>
                  <a:srgbClr val="000000"/>
                </a:solidFill>
                <a:latin typeface="Comic Sans MS" charset="0"/>
                <a:cs typeface="Arial" charset="0"/>
              </a:rPr>
              <a:t>occurring</a:t>
            </a:r>
            <a:r>
              <a:rPr lang="it-IT" b="1" dirty="0">
                <a:solidFill>
                  <a:srgbClr val="000000"/>
                </a:solidFill>
                <a:latin typeface="Comic Sans MS" charset="0"/>
                <a:cs typeface="Arial" charset="0"/>
              </a:rPr>
              <a:t> inside </a:t>
            </a:r>
            <a:r>
              <a:rPr lang="it-IT" b="1" dirty="0" err="1">
                <a:solidFill>
                  <a:srgbClr val="000000"/>
                </a:solidFill>
                <a:latin typeface="Comic Sans MS" charset="0"/>
                <a:cs typeface="Arial" charset="0"/>
              </a:rPr>
              <a:t>stars</a:t>
            </a:r>
            <a:r>
              <a:rPr lang="it-IT" b="1" dirty="0">
                <a:solidFill>
                  <a:srgbClr val="000000"/>
                </a:solidFill>
                <a:latin typeface="Comic Sans MS" charset="0"/>
                <a:cs typeface="Arial" charset="0"/>
              </a:rPr>
              <a:t>  (</a:t>
            </a:r>
            <a:r>
              <a:rPr lang="it-IT" b="1" dirty="0" err="1">
                <a:solidFill>
                  <a:srgbClr val="000000"/>
                </a:solidFill>
                <a:latin typeface="Comic Sans MS" charset="0"/>
                <a:cs typeface="Arial" charset="0"/>
              </a:rPr>
              <a:t>Boesgaard</a:t>
            </a:r>
            <a:r>
              <a:rPr lang="it-IT" b="1" dirty="0">
                <a:solidFill>
                  <a:srgbClr val="000000"/>
                </a:solidFill>
                <a:latin typeface="Comic Sans MS" charset="0"/>
                <a:cs typeface="Arial" charset="0"/>
              </a:rPr>
              <a:t>, 1998)</a:t>
            </a:r>
          </a:p>
        </p:txBody>
      </p:sp>
      <p:sp>
        <p:nvSpPr>
          <p:cNvPr id="97368" name="AutoShape 88"/>
          <p:cNvSpPr>
            <a:spLocks noChangeArrowheads="1"/>
          </p:cNvSpPr>
          <p:nvPr/>
        </p:nvSpPr>
        <p:spPr bwMode="auto">
          <a:xfrm rot="10800000">
            <a:off x="1373188" y="3533775"/>
            <a:ext cx="71437" cy="77788"/>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69" name="AutoShape 89"/>
          <p:cNvSpPr>
            <a:spLocks noChangeArrowheads="1"/>
          </p:cNvSpPr>
          <p:nvPr/>
        </p:nvSpPr>
        <p:spPr bwMode="auto">
          <a:xfrm rot="10800000">
            <a:off x="1524000" y="3416300"/>
            <a:ext cx="71438" cy="77788"/>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0" name="AutoShape 90"/>
          <p:cNvSpPr>
            <a:spLocks noChangeArrowheads="1"/>
          </p:cNvSpPr>
          <p:nvPr/>
        </p:nvSpPr>
        <p:spPr bwMode="auto">
          <a:xfrm rot="10800000">
            <a:off x="1687513" y="3424238"/>
            <a:ext cx="71437" cy="77787"/>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1" name="AutoShape 91"/>
          <p:cNvSpPr>
            <a:spLocks noChangeArrowheads="1"/>
          </p:cNvSpPr>
          <p:nvPr/>
        </p:nvSpPr>
        <p:spPr bwMode="auto">
          <a:xfrm rot="10800000">
            <a:off x="1841500" y="3454400"/>
            <a:ext cx="71438" cy="77788"/>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2" name="AutoShape 92"/>
          <p:cNvSpPr>
            <a:spLocks noChangeArrowheads="1"/>
          </p:cNvSpPr>
          <p:nvPr/>
        </p:nvSpPr>
        <p:spPr bwMode="auto">
          <a:xfrm rot="10800000">
            <a:off x="2001838" y="3573463"/>
            <a:ext cx="71437" cy="77787"/>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3" name="AutoShape 93"/>
          <p:cNvSpPr>
            <a:spLocks noChangeArrowheads="1"/>
          </p:cNvSpPr>
          <p:nvPr/>
        </p:nvSpPr>
        <p:spPr bwMode="auto">
          <a:xfrm rot="10800000">
            <a:off x="2155825" y="3602038"/>
            <a:ext cx="71438" cy="76200"/>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5" name="AutoShape 95"/>
          <p:cNvSpPr>
            <a:spLocks noChangeArrowheads="1"/>
          </p:cNvSpPr>
          <p:nvPr/>
        </p:nvSpPr>
        <p:spPr bwMode="auto">
          <a:xfrm rot="10800000">
            <a:off x="2471738" y="3535363"/>
            <a:ext cx="71437" cy="77787"/>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6" name="AutoShape 96"/>
          <p:cNvSpPr>
            <a:spLocks noChangeArrowheads="1"/>
          </p:cNvSpPr>
          <p:nvPr/>
        </p:nvSpPr>
        <p:spPr bwMode="auto">
          <a:xfrm rot="10800000">
            <a:off x="2641600" y="3465513"/>
            <a:ext cx="71438" cy="77787"/>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7" name="AutoShape 97"/>
          <p:cNvSpPr>
            <a:spLocks noChangeArrowheads="1"/>
          </p:cNvSpPr>
          <p:nvPr/>
        </p:nvSpPr>
        <p:spPr bwMode="auto">
          <a:xfrm rot="10800000">
            <a:off x="2801938" y="3525838"/>
            <a:ext cx="71437" cy="77787"/>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8" name="AutoShape 98"/>
          <p:cNvSpPr>
            <a:spLocks noChangeArrowheads="1"/>
          </p:cNvSpPr>
          <p:nvPr/>
        </p:nvSpPr>
        <p:spPr bwMode="auto">
          <a:xfrm rot="10800000">
            <a:off x="2955925" y="3779838"/>
            <a:ext cx="71438" cy="77787"/>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79" name="AutoShape 99"/>
          <p:cNvSpPr>
            <a:spLocks noChangeArrowheads="1"/>
          </p:cNvSpPr>
          <p:nvPr/>
        </p:nvSpPr>
        <p:spPr bwMode="auto">
          <a:xfrm rot="10800000">
            <a:off x="3103563" y="3584575"/>
            <a:ext cx="71437" cy="77788"/>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0" name="AutoShape 100"/>
          <p:cNvSpPr>
            <a:spLocks noChangeArrowheads="1"/>
          </p:cNvSpPr>
          <p:nvPr/>
        </p:nvSpPr>
        <p:spPr bwMode="auto">
          <a:xfrm rot="10800000">
            <a:off x="3595688" y="3614738"/>
            <a:ext cx="71437" cy="77787"/>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1" name="AutoShape 101"/>
          <p:cNvSpPr>
            <a:spLocks noChangeArrowheads="1"/>
          </p:cNvSpPr>
          <p:nvPr/>
        </p:nvSpPr>
        <p:spPr bwMode="auto">
          <a:xfrm rot="10800000">
            <a:off x="3749675" y="3667125"/>
            <a:ext cx="71438" cy="77788"/>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2" name="AutoShape 102"/>
          <p:cNvSpPr>
            <a:spLocks noChangeArrowheads="1"/>
          </p:cNvSpPr>
          <p:nvPr/>
        </p:nvSpPr>
        <p:spPr bwMode="auto">
          <a:xfrm>
            <a:off x="1365250" y="3914775"/>
            <a:ext cx="84138"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3" name="AutoShape 103"/>
          <p:cNvSpPr>
            <a:spLocks noChangeArrowheads="1"/>
          </p:cNvSpPr>
          <p:nvPr/>
        </p:nvSpPr>
        <p:spPr bwMode="auto">
          <a:xfrm>
            <a:off x="1517650" y="3643313"/>
            <a:ext cx="84138"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4" name="AutoShape 104"/>
          <p:cNvSpPr>
            <a:spLocks noChangeArrowheads="1"/>
          </p:cNvSpPr>
          <p:nvPr/>
        </p:nvSpPr>
        <p:spPr bwMode="auto">
          <a:xfrm>
            <a:off x="1844675" y="3778250"/>
            <a:ext cx="84138"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5" name="AutoShape 105"/>
          <p:cNvSpPr>
            <a:spLocks noChangeArrowheads="1"/>
          </p:cNvSpPr>
          <p:nvPr/>
        </p:nvSpPr>
        <p:spPr bwMode="auto">
          <a:xfrm>
            <a:off x="2001838" y="4165600"/>
            <a:ext cx="84137"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6" name="AutoShape 106"/>
          <p:cNvSpPr>
            <a:spLocks noChangeArrowheads="1"/>
          </p:cNvSpPr>
          <p:nvPr/>
        </p:nvSpPr>
        <p:spPr bwMode="auto">
          <a:xfrm>
            <a:off x="2143125" y="4587875"/>
            <a:ext cx="84138"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7" name="AutoShape 107"/>
          <p:cNvSpPr>
            <a:spLocks noChangeArrowheads="1"/>
          </p:cNvSpPr>
          <p:nvPr/>
        </p:nvSpPr>
        <p:spPr bwMode="auto">
          <a:xfrm>
            <a:off x="2312988" y="4598988"/>
            <a:ext cx="84137"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8" name="AutoShape 108"/>
          <p:cNvSpPr>
            <a:spLocks noChangeArrowheads="1"/>
          </p:cNvSpPr>
          <p:nvPr/>
        </p:nvSpPr>
        <p:spPr bwMode="auto">
          <a:xfrm>
            <a:off x="2473325" y="4618038"/>
            <a:ext cx="84138"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89" name="AutoShape 109"/>
          <p:cNvSpPr>
            <a:spLocks noChangeArrowheads="1"/>
          </p:cNvSpPr>
          <p:nvPr/>
        </p:nvSpPr>
        <p:spPr bwMode="auto">
          <a:xfrm>
            <a:off x="2643188" y="4872038"/>
            <a:ext cx="84137"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90" name="AutoShape 110"/>
          <p:cNvSpPr>
            <a:spLocks noChangeArrowheads="1"/>
          </p:cNvSpPr>
          <p:nvPr/>
        </p:nvSpPr>
        <p:spPr bwMode="auto">
          <a:xfrm>
            <a:off x="2786063" y="4394200"/>
            <a:ext cx="84137"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91" name="AutoShape 111"/>
          <p:cNvSpPr>
            <a:spLocks noChangeArrowheads="1"/>
          </p:cNvSpPr>
          <p:nvPr/>
        </p:nvSpPr>
        <p:spPr bwMode="auto">
          <a:xfrm>
            <a:off x="2946400" y="4781550"/>
            <a:ext cx="84138"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92" name="AutoShape 112"/>
          <p:cNvSpPr>
            <a:spLocks noChangeArrowheads="1"/>
          </p:cNvSpPr>
          <p:nvPr/>
        </p:nvSpPr>
        <p:spPr bwMode="auto">
          <a:xfrm>
            <a:off x="3105150" y="4791075"/>
            <a:ext cx="84138"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93" name="AutoShape 113"/>
          <p:cNvSpPr>
            <a:spLocks noChangeArrowheads="1"/>
          </p:cNvSpPr>
          <p:nvPr/>
        </p:nvSpPr>
        <p:spPr bwMode="auto">
          <a:xfrm>
            <a:off x="3578225" y="4352925"/>
            <a:ext cx="84138" cy="77788"/>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94" name="AutoShape 114"/>
          <p:cNvSpPr>
            <a:spLocks noChangeArrowheads="1"/>
          </p:cNvSpPr>
          <p:nvPr/>
        </p:nvSpPr>
        <p:spPr bwMode="auto">
          <a:xfrm>
            <a:off x="3738563" y="4467225"/>
            <a:ext cx="84137" cy="7937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grpSp>
        <p:nvGrpSpPr>
          <p:cNvPr id="8227" name="Group 154"/>
          <p:cNvGrpSpPr>
            <a:grpSpLocks/>
          </p:cNvGrpSpPr>
          <p:nvPr/>
        </p:nvGrpSpPr>
        <p:grpSpPr bwMode="auto">
          <a:xfrm>
            <a:off x="323850" y="2725737"/>
            <a:ext cx="3736975" cy="2879725"/>
            <a:chOff x="1646" y="1707"/>
            <a:chExt cx="2354" cy="1672"/>
          </a:xfrm>
        </p:grpSpPr>
        <p:sp>
          <p:nvSpPr>
            <p:cNvPr id="97435" name="Rectangle 155"/>
            <p:cNvSpPr>
              <a:spLocks noChangeArrowheads="1"/>
            </p:cNvSpPr>
            <p:nvPr/>
          </p:nvSpPr>
          <p:spPr bwMode="auto">
            <a:xfrm>
              <a:off x="1646" y="1707"/>
              <a:ext cx="2354" cy="1672"/>
            </a:xfrm>
            <a:prstGeom prst="rect">
              <a:avLst/>
            </a:prstGeom>
            <a:solidFill>
              <a:schemeClr val="bg1"/>
            </a:solidFill>
            <a:ln w="222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pic>
          <p:nvPicPr>
            <p:cNvPr id="8232" name="Picture 1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7" y="1752"/>
              <a:ext cx="2173" cy="152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97437" name="AutoShape 157"/>
            <p:cNvSpPr>
              <a:spLocks noChangeArrowheads="1"/>
            </p:cNvSpPr>
            <p:nvPr/>
          </p:nvSpPr>
          <p:spPr bwMode="auto">
            <a:xfrm>
              <a:off x="3684" y="1842"/>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38" name="AutoShape 158"/>
            <p:cNvSpPr>
              <a:spLocks noChangeArrowheads="1"/>
            </p:cNvSpPr>
            <p:nvPr/>
          </p:nvSpPr>
          <p:spPr bwMode="auto">
            <a:xfrm>
              <a:off x="3684" y="1954"/>
              <a:ext cx="45" cy="44"/>
            </a:xfrm>
            <a:prstGeom prst="flowChart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39" name="AutoShape 159"/>
            <p:cNvSpPr>
              <a:spLocks noChangeArrowheads="1"/>
            </p:cNvSpPr>
            <p:nvPr/>
          </p:nvSpPr>
          <p:spPr bwMode="auto">
            <a:xfrm rot="10800000">
              <a:off x="3684" y="2048"/>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40" name="Text Box 160"/>
            <p:cNvSpPr txBox="1">
              <a:spLocks noChangeArrowheads="1"/>
            </p:cNvSpPr>
            <p:nvPr/>
          </p:nvSpPr>
          <p:spPr bwMode="auto">
            <a:xfrm rot="16200000">
              <a:off x="1236" y="2345"/>
              <a:ext cx="1041" cy="17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a:latin typeface="Tahoma" charset="0"/>
                  <a:cs typeface="Arial" charset="0"/>
                </a:rPr>
                <a:t>Li,Be,B Deficiency</a:t>
              </a:r>
            </a:p>
          </p:txBody>
        </p:sp>
        <p:sp>
          <p:nvSpPr>
            <p:cNvPr id="97441" name="Text Box 161"/>
            <p:cNvSpPr txBox="1">
              <a:spLocks noChangeArrowheads="1"/>
            </p:cNvSpPr>
            <p:nvPr/>
          </p:nvSpPr>
          <p:spPr bwMode="auto">
            <a:xfrm>
              <a:off x="1902" y="3167"/>
              <a:ext cx="1874" cy="1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sz="1200">
                  <a:latin typeface="Tahoma" charset="0"/>
                  <a:cs typeface="Arial" charset="0"/>
                </a:rPr>
                <a:t>Be-deficiency</a:t>
              </a:r>
            </a:p>
          </p:txBody>
        </p:sp>
        <p:sp>
          <p:nvSpPr>
            <p:cNvPr id="97442" name="Text Box 162"/>
            <p:cNvSpPr txBox="1">
              <a:spLocks noChangeArrowheads="1"/>
            </p:cNvSpPr>
            <p:nvPr/>
          </p:nvSpPr>
          <p:spPr bwMode="auto">
            <a:xfrm>
              <a:off x="3702" y="1769"/>
              <a:ext cx="225" cy="1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solidFill>
                    <a:srgbClr val="000000"/>
                  </a:solidFill>
                  <a:latin typeface="Tahoma" charset="0"/>
                  <a:cs typeface="Arial" charset="0"/>
                </a:rPr>
                <a:t>Li</a:t>
              </a:r>
            </a:p>
          </p:txBody>
        </p:sp>
        <p:sp>
          <p:nvSpPr>
            <p:cNvPr id="97443" name="Text Box 163"/>
            <p:cNvSpPr txBox="1">
              <a:spLocks noChangeArrowheads="1"/>
            </p:cNvSpPr>
            <p:nvPr/>
          </p:nvSpPr>
          <p:spPr bwMode="auto">
            <a:xfrm>
              <a:off x="3700" y="1880"/>
              <a:ext cx="271" cy="1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solidFill>
                    <a:srgbClr val="000000"/>
                  </a:solidFill>
                  <a:latin typeface="Tahoma" charset="0"/>
                  <a:cs typeface="Arial" charset="0"/>
                </a:rPr>
                <a:t>Be</a:t>
              </a:r>
            </a:p>
          </p:txBody>
        </p:sp>
        <p:sp>
          <p:nvSpPr>
            <p:cNvPr id="97444" name="Text Box 164"/>
            <p:cNvSpPr txBox="1">
              <a:spLocks noChangeArrowheads="1"/>
            </p:cNvSpPr>
            <p:nvPr/>
          </p:nvSpPr>
          <p:spPr bwMode="auto">
            <a:xfrm>
              <a:off x="3703" y="1990"/>
              <a:ext cx="271" cy="15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200" b="1">
                  <a:solidFill>
                    <a:srgbClr val="000000"/>
                  </a:solidFill>
                  <a:latin typeface="Tahoma" charset="0"/>
                  <a:cs typeface="Arial" charset="0"/>
                </a:rPr>
                <a:t>B</a:t>
              </a:r>
            </a:p>
          </p:txBody>
        </p:sp>
        <p:sp>
          <p:nvSpPr>
            <p:cNvPr id="97445" name="AutoShape 165"/>
            <p:cNvSpPr>
              <a:spLocks noChangeArrowheads="1"/>
            </p:cNvSpPr>
            <p:nvPr/>
          </p:nvSpPr>
          <p:spPr bwMode="auto">
            <a:xfrm rot="10800000">
              <a:off x="2030" y="2228"/>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46" name="AutoShape 166"/>
            <p:cNvSpPr>
              <a:spLocks noChangeArrowheads="1"/>
            </p:cNvSpPr>
            <p:nvPr/>
          </p:nvSpPr>
          <p:spPr bwMode="auto">
            <a:xfrm rot="10800000">
              <a:off x="2125" y="2160"/>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47" name="AutoShape 167"/>
            <p:cNvSpPr>
              <a:spLocks noChangeArrowheads="1"/>
            </p:cNvSpPr>
            <p:nvPr/>
          </p:nvSpPr>
          <p:spPr bwMode="auto">
            <a:xfrm rot="10800000">
              <a:off x="2228" y="2164"/>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48" name="AutoShape 168"/>
            <p:cNvSpPr>
              <a:spLocks noChangeArrowheads="1"/>
            </p:cNvSpPr>
            <p:nvPr/>
          </p:nvSpPr>
          <p:spPr bwMode="auto">
            <a:xfrm rot="10800000">
              <a:off x="2325" y="2182"/>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49" name="AutoShape 169"/>
            <p:cNvSpPr>
              <a:spLocks noChangeArrowheads="1"/>
            </p:cNvSpPr>
            <p:nvPr/>
          </p:nvSpPr>
          <p:spPr bwMode="auto">
            <a:xfrm rot="10800000">
              <a:off x="2426" y="2251"/>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0" name="AutoShape 170"/>
            <p:cNvSpPr>
              <a:spLocks noChangeArrowheads="1"/>
            </p:cNvSpPr>
            <p:nvPr/>
          </p:nvSpPr>
          <p:spPr bwMode="auto">
            <a:xfrm rot="10800000">
              <a:off x="2523" y="2267"/>
              <a:ext cx="45" cy="44"/>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1" name="AutoShape 171"/>
            <p:cNvSpPr>
              <a:spLocks noChangeArrowheads="1"/>
            </p:cNvSpPr>
            <p:nvPr/>
          </p:nvSpPr>
          <p:spPr bwMode="auto">
            <a:xfrm rot="10800000">
              <a:off x="2625" y="2212"/>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2" name="AutoShape 172"/>
            <p:cNvSpPr>
              <a:spLocks noChangeArrowheads="1"/>
            </p:cNvSpPr>
            <p:nvPr/>
          </p:nvSpPr>
          <p:spPr bwMode="auto">
            <a:xfrm rot="10800000">
              <a:off x="2722" y="2229"/>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3" name="AutoShape 173"/>
            <p:cNvSpPr>
              <a:spLocks noChangeArrowheads="1"/>
            </p:cNvSpPr>
            <p:nvPr/>
          </p:nvSpPr>
          <p:spPr bwMode="auto">
            <a:xfrm rot="10800000">
              <a:off x="2829" y="2188"/>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4" name="AutoShape 174"/>
            <p:cNvSpPr>
              <a:spLocks noChangeArrowheads="1"/>
            </p:cNvSpPr>
            <p:nvPr/>
          </p:nvSpPr>
          <p:spPr bwMode="auto">
            <a:xfrm rot="10800000">
              <a:off x="2930" y="2223"/>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5" name="AutoShape 175"/>
            <p:cNvSpPr>
              <a:spLocks noChangeArrowheads="1"/>
            </p:cNvSpPr>
            <p:nvPr/>
          </p:nvSpPr>
          <p:spPr bwMode="auto">
            <a:xfrm rot="10800000">
              <a:off x="3027" y="2371"/>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6" name="AutoShape 176"/>
            <p:cNvSpPr>
              <a:spLocks noChangeArrowheads="1"/>
            </p:cNvSpPr>
            <p:nvPr/>
          </p:nvSpPr>
          <p:spPr bwMode="auto">
            <a:xfrm rot="10800000">
              <a:off x="3120" y="2257"/>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7" name="AutoShape 177"/>
            <p:cNvSpPr>
              <a:spLocks noChangeArrowheads="1"/>
            </p:cNvSpPr>
            <p:nvPr/>
          </p:nvSpPr>
          <p:spPr bwMode="auto">
            <a:xfrm rot="10800000">
              <a:off x="3430" y="2275"/>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8" name="AutoShape 178"/>
            <p:cNvSpPr>
              <a:spLocks noChangeArrowheads="1"/>
            </p:cNvSpPr>
            <p:nvPr/>
          </p:nvSpPr>
          <p:spPr bwMode="auto">
            <a:xfrm rot="10800000">
              <a:off x="3527" y="2305"/>
              <a:ext cx="45" cy="45"/>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59" name="AutoShape 179"/>
            <p:cNvSpPr>
              <a:spLocks noChangeArrowheads="1"/>
            </p:cNvSpPr>
            <p:nvPr/>
          </p:nvSpPr>
          <p:spPr bwMode="auto">
            <a:xfrm>
              <a:off x="2025" y="2449"/>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0" name="AutoShape 180"/>
            <p:cNvSpPr>
              <a:spLocks noChangeArrowheads="1"/>
            </p:cNvSpPr>
            <p:nvPr/>
          </p:nvSpPr>
          <p:spPr bwMode="auto">
            <a:xfrm>
              <a:off x="2121" y="2291"/>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1" name="AutoShape 181"/>
            <p:cNvSpPr>
              <a:spLocks noChangeArrowheads="1"/>
            </p:cNvSpPr>
            <p:nvPr/>
          </p:nvSpPr>
          <p:spPr bwMode="auto">
            <a:xfrm>
              <a:off x="2327" y="2370"/>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2" name="AutoShape 182"/>
            <p:cNvSpPr>
              <a:spLocks noChangeArrowheads="1"/>
            </p:cNvSpPr>
            <p:nvPr/>
          </p:nvSpPr>
          <p:spPr bwMode="auto">
            <a:xfrm>
              <a:off x="2426" y="2595"/>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3" name="AutoShape 183"/>
            <p:cNvSpPr>
              <a:spLocks noChangeArrowheads="1"/>
            </p:cNvSpPr>
            <p:nvPr/>
          </p:nvSpPr>
          <p:spPr bwMode="auto">
            <a:xfrm>
              <a:off x="2515" y="2840"/>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4" name="AutoShape 184"/>
            <p:cNvSpPr>
              <a:spLocks noChangeArrowheads="1"/>
            </p:cNvSpPr>
            <p:nvPr/>
          </p:nvSpPr>
          <p:spPr bwMode="auto">
            <a:xfrm>
              <a:off x="2622" y="2846"/>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5" name="AutoShape 185"/>
            <p:cNvSpPr>
              <a:spLocks noChangeArrowheads="1"/>
            </p:cNvSpPr>
            <p:nvPr/>
          </p:nvSpPr>
          <p:spPr bwMode="auto">
            <a:xfrm>
              <a:off x="2723" y="2857"/>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6" name="AutoShape 186"/>
            <p:cNvSpPr>
              <a:spLocks noChangeArrowheads="1"/>
            </p:cNvSpPr>
            <p:nvPr/>
          </p:nvSpPr>
          <p:spPr bwMode="auto">
            <a:xfrm>
              <a:off x="2830" y="3005"/>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7" name="AutoShape 187"/>
            <p:cNvSpPr>
              <a:spLocks noChangeArrowheads="1"/>
            </p:cNvSpPr>
            <p:nvPr/>
          </p:nvSpPr>
          <p:spPr bwMode="auto">
            <a:xfrm>
              <a:off x="2920" y="2727"/>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8" name="AutoShape 188"/>
            <p:cNvSpPr>
              <a:spLocks noChangeArrowheads="1"/>
            </p:cNvSpPr>
            <p:nvPr/>
          </p:nvSpPr>
          <p:spPr bwMode="auto">
            <a:xfrm>
              <a:off x="3021" y="2952"/>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69" name="AutoShape 189"/>
            <p:cNvSpPr>
              <a:spLocks noChangeArrowheads="1"/>
            </p:cNvSpPr>
            <p:nvPr/>
          </p:nvSpPr>
          <p:spPr bwMode="auto">
            <a:xfrm>
              <a:off x="3121" y="2958"/>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70" name="AutoShape 190"/>
            <p:cNvSpPr>
              <a:spLocks noChangeArrowheads="1"/>
            </p:cNvSpPr>
            <p:nvPr/>
          </p:nvSpPr>
          <p:spPr bwMode="auto">
            <a:xfrm>
              <a:off x="3419" y="2703"/>
              <a:ext cx="53" cy="45"/>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471" name="AutoShape 191"/>
            <p:cNvSpPr>
              <a:spLocks noChangeArrowheads="1"/>
            </p:cNvSpPr>
            <p:nvPr/>
          </p:nvSpPr>
          <p:spPr bwMode="auto">
            <a:xfrm>
              <a:off x="3520" y="2770"/>
              <a:ext cx="53" cy="46"/>
            </a:xfrm>
            <a:prstGeom prst="flowChartExtract">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grpSp>
      <p:sp>
        <p:nvSpPr>
          <p:cNvPr id="97360" name="AutoShape 80"/>
          <p:cNvSpPr>
            <a:spLocks noChangeArrowheads="1"/>
          </p:cNvSpPr>
          <p:nvPr/>
        </p:nvSpPr>
        <p:spPr bwMode="auto">
          <a:xfrm>
            <a:off x="3551238" y="2781300"/>
            <a:ext cx="84137" cy="79375"/>
          </a:xfrm>
          <a:prstGeom prst="flowChartExtract">
            <a:avLst/>
          </a:prstGeom>
          <a:noFill/>
          <a:ln w="9525">
            <a:solidFill>
              <a:srgbClr val="000000"/>
            </a:solidFill>
            <a:miter lim="800000"/>
            <a:headEnd/>
            <a:tailEnd/>
          </a:ln>
          <a:effectLst/>
          <a:extLst>
            <a:ext uri="{909E8E84-426E-40dd-AFC4-6F175D3DCCD1}">
              <a14:hiddenFill xmlns:a14="http://schemas.microsoft.com/office/drawing/2010/main">
                <a:solidFill>
                  <a:schemeClr val="tx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it-IT">
              <a:cs typeface="Arial" charset="0"/>
            </a:endParaRPr>
          </a:p>
        </p:txBody>
      </p:sp>
      <p:sp>
        <p:nvSpPr>
          <p:cNvPr id="97361" name="AutoShape 81"/>
          <p:cNvSpPr>
            <a:spLocks noChangeArrowheads="1"/>
          </p:cNvSpPr>
          <p:nvPr/>
        </p:nvSpPr>
        <p:spPr bwMode="auto">
          <a:xfrm>
            <a:off x="3563938" y="2992438"/>
            <a:ext cx="71437" cy="76200"/>
          </a:xfrm>
          <a:prstGeom prst="flowChartProcess">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97362" name="AutoShape 82"/>
          <p:cNvSpPr>
            <a:spLocks noChangeArrowheads="1"/>
          </p:cNvSpPr>
          <p:nvPr/>
        </p:nvSpPr>
        <p:spPr bwMode="auto">
          <a:xfrm rot="10800000">
            <a:off x="3563938" y="3141663"/>
            <a:ext cx="71437" cy="77787"/>
          </a:xfrm>
          <a:prstGeom prst="flowChartOffpageConnector">
            <a:avLst/>
          </a:prstGeom>
          <a:solidFill>
            <a:schemeClr val="bg1"/>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Tree>
    <p:extLst>
      <p:ext uri="{BB962C8B-B14F-4D97-AF65-F5344CB8AC3E}">
        <p14:creationId xmlns:p14="http://schemas.microsoft.com/office/powerpoint/2010/main" val="146582175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58" name="Oval 418"/>
          <p:cNvSpPr>
            <a:spLocks noChangeArrowheads="1"/>
          </p:cNvSpPr>
          <p:nvPr/>
        </p:nvSpPr>
        <p:spPr bwMode="auto">
          <a:xfrm>
            <a:off x="663575" y="5373689"/>
            <a:ext cx="1798637" cy="480768"/>
          </a:xfrm>
          <a:prstGeom prst="ellipse">
            <a:avLst/>
          </a:prstGeom>
          <a:solidFill>
            <a:schemeClr val="accent3">
              <a:lumMod val="20000"/>
              <a:lumOff val="80000"/>
            </a:schemeClr>
          </a:solidFill>
          <a:ln w="34925">
            <a:solidFill>
              <a:srgbClr val="FF0000"/>
            </a:solidFill>
            <a:round/>
            <a:headEnd/>
            <a:tailEnd/>
          </a:ln>
          <a:effectLst/>
        </p:spPr>
        <p:txBody>
          <a:bodyPr wrap="none" anchor="ctr"/>
          <a:lstStyle/>
          <a:p>
            <a:endParaRPr lang="it-IT"/>
          </a:p>
        </p:txBody>
      </p:sp>
      <p:sp>
        <p:nvSpPr>
          <p:cNvPr id="112642" name="Rectangle 2"/>
          <p:cNvSpPr>
            <a:spLocks noGrp="1" noChangeArrowheads="1"/>
          </p:cNvSpPr>
          <p:nvPr>
            <p:ph type="title"/>
          </p:nvPr>
        </p:nvSpPr>
        <p:spPr>
          <a:xfrm>
            <a:off x="663575" y="44450"/>
            <a:ext cx="7571372" cy="931445"/>
          </a:xfrm>
        </p:spPr>
        <p:txBody>
          <a:bodyPr/>
          <a:lstStyle/>
          <a:p>
            <a:r>
              <a:rPr lang="it-IT" sz="3600" b="1" dirty="0" err="1">
                <a:solidFill>
                  <a:srgbClr val="FF0000"/>
                </a:solidFill>
                <a:effectLst>
                  <a:outerShdw blurRad="38100" dist="38100" dir="2700000" algn="tl">
                    <a:srgbClr val="000000"/>
                  </a:outerShdw>
                </a:effectLst>
                <a:latin typeface="Comic Sans MS" charset="0"/>
              </a:rPr>
              <a:t>Depletion</a:t>
            </a:r>
            <a:r>
              <a:rPr lang="it-IT" sz="3600" b="1" dirty="0">
                <a:solidFill>
                  <a:srgbClr val="FF0000"/>
                </a:solidFill>
                <a:effectLst>
                  <a:outerShdw blurRad="38100" dist="38100" dir="2700000" algn="tl">
                    <a:srgbClr val="000000"/>
                  </a:outerShdw>
                </a:effectLst>
                <a:latin typeface="Comic Sans MS" charset="0"/>
              </a:rPr>
              <a:t> of Light </a:t>
            </a:r>
            <a:r>
              <a:rPr lang="it-IT" sz="3600" b="1" dirty="0" err="1">
                <a:solidFill>
                  <a:srgbClr val="FF0000"/>
                </a:solidFill>
                <a:effectLst>
                  <a:outerShdw blurRad="38100" dist="38100" dir="2700000" algn="tl">
                    <a:srgbClr val="000000"/>
                  </a:outerShdw>
                </a:effectLst>
                <a:latin typeface="Comic Sans MS" charset="0"/>
              </a:rPr>
              <a:t>Elements</a:t>
            </a:r>
            <a:endParaRPr lang="it-IT" sz="3600" b="1" dirty="0">
              <a:solidFill>
                <a:srgbClr val="FF0000"/>
              </a:solidFill>
              <a:effectLst>
                <a:outerShdw blurRad="38100" dist="38100" dir="2700000" algn="tl">
                  <a:srgbClr val="000000"/>
                </a:outerShdw>
              </a:effectLst>
              <a:latin typeface="Comic Sans MS" charset="0"/>
            </a:endParaRPr>
          </a:p>
        </p:txBody>
      </p:sp>
      <p:sp>
        <p:nvSpPr>
          <p:cNvPr id="112657" name="Text Box 17"/>
          <p:cNvSpPr txBox="1">
            <a:spLocks noChangeArrowheads="1"/>
          </p:cNvSpPr>
          <p:nvPr/>
        </p:nvSpPr>
        <p:spPr bwMode="auto">
          <a:xfrm>
            <a:off x="251619" y="1218539"/>
            <a:ext cx="7777162" cy="115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it-IT" sz="2200" b="1" dirty="0">
                <a:solidFill>
                  <a:srgbClr val="000000"/>
                </a:solidFill>
                <a:latin typeface="Baskerville Old Face" charset="0"/>
              </a:rPr>
              <a:t> </a:t>
            </a:r>
            <a:r>
              <a:rPr lang="it-IT" sz="2000" b="1" dirty="0" err="1">
                <a:solidFill>
                  <a:srgbClr val="FF0000"/>
                </a:solidFill>
                <a:latin typeface="Comic Sans MS" charset="0"/>
              </a:rPr>
              <a:t>Main</a:t>
            </a:r>
            <a:r>
              <a:rPr lang="it-IT" sz="2000" b="1" dirty="0">
                <a:solidFill>
                  <a:srgbClr val="FF0000"/>
                </a:solidFill>
                <a:latin typeface="Comic Sans MS" charset="0"/>
              </a:rPr>
              <a:t> </a:t>
            </a:r>
            <a:r>
              <a:rPr lang="it-IT" sz="2000" b="1" dirty="0" err="1">
                <a:solidFill>
                  <a:srgbClr val="FF0000"/>
                </a:solidFill>
                <a:latin typeface="Comic Sans MS" charset="0"/>
              </a:rPr>
              <a:t>Destruction</a:t>
            </a:r>
            <a:r>
              <a:rPr lang="it-IT" sz="2000" b="1" dirty="0">
                <a:solidFill>
                  <a:srgbClr val="FF0000"/>
                </a:solidFill>
                <a:latin typeface="Comic Sans MS" charset="0"/>
              </a:rPr>
              <a:t> </a:t>
            </a:r>
            <a:r>
              <a:rPr lang="it-IT" sz="2000" b="1" dirty="0" err="1">
                <a:solidFill>
                  <a:srgbClr val="FF0000"/>
                </a:solidFill>
                <a:latin typeface="Comic Sans MS" charset="0"/>
              </a:rPr>
              <a:t>Sites</a:t>
            </a:r>
            <a:r>
              <a:rPr lang="it-IT" sz="2000" b="1" dirty="0">
                <a:solidFill>
                  <a:srgbClr val="FF0000"/>
                </a:solidFill>
                <a:latin typeface="Baskerville Old Face" charset="0"/>
              </a:rPr>
              <a:t>:  </a:t>
            </a:r>
            <a:r>
              <a:rPr lang="it-IT" b="1" dirty="0">
                <a:solidFill>
                  <a:srgbClr val="000000"/>
                </a:solidFill>
                <a:latin typeface="Comic Sans MS" charset="0"/>
              </a:rPr>
              <a:t>Stellar </a:t>
            </a:r>
            <a:r>
              <a:rPr lang="it-IT" b="1" dirty="0" err="1">
                <a:solidFill>
                  <a:srgbClr val="000000"/>
                </a:solidFill>
                <a:latin typeface="Comic Sans MS" charset="0"/>
              </a:rPr>
              <a:t>interior</a:t>
            </a:r>
            <a:endParaRPr lang="it-IT" b="1" dirty="0">
              <a:solidFill>
                <a:srgbClr val="000000"/>
              </a:solidFill>
              <a:latin typeface="Comic Sans MS" charset="0"/>
            </a:endParaRPr>
          </a:p>
          <a:p>
            <a:pPr eaLnBrk="1" hangingPunct="1">
              <a:spcBef>
                <a:spcPct val="50000"/>
              </a:spcBef>
              <a:buClr>
                <a:srgbClr val="CC0000"/>
              </a:buClr>
              <a:buFont typeface="Wingdings" charset="0"/>
              <a:buNone/>
            </a:pPr>
            <a:endParaRPr lang="it-IT" b="1" dirty="0">
              <a:solidFill>
                <a:srgbClr val="000000"/>
              </a:solidFill>
              <a:latin typeface="Comic Sans MS" charset="0"/>
            </a:endParaRPr>
          </a:p>
          <a:p>
            <a:pPr eaLnBrk="1" hangingPunct="1"/>
            <a:endParaRPr lang="it-IT" sz="2000" b="1" dirty="0">
              <a:solidFill>
                <a:srgbClr val="000000"/>
              </a:solidFill>
              <a:latin typeface="Comic Sans MS" charset="0"/>
            </a:endParaRPr>
          </a:p>
        </p:txBody>
      </p:sp>
      <p:sp>
        <p:nvSpPr>
          <p:cNvPr id="112717" name="Rectangle 77"/>
          <p:cNvSpPr>
            <a:spLocks noChangeArrowheads="1"/>
          </p:cNvSpPr>
          <p:nvPr/>
        </p:nvSpPr>
        <p:spPr bwMode="auto">
          <a:xfrm>
            <a:off x="323850" y="3257328"/>
            <a:ext cx="38877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FF33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sz="3200" b="1" dirty="0" err="1">
                <a:solidFill>
                  <a:srgbClr val="FF0000"/>
                </a:solidFill>
                <a:latin typeface="Comic Sans MS" charset="0"/>
              </a:rPr>
              <a:t>Nuclear</a:t>
            </a:r>
            <a:r>
              <a:rPr lang="it-IT" sz="3200" b="1" dirty="0">
                <a:solidFill>
                  <a:srgbClr val="FF0000"/>
                </a:solidFill>
                <a:latin typeface="Comic Sans MS" charset="0"/>
              </a:rPr>
              <a:t> </a:t>
            </a:r>
            <a:r>
              <a:rPr lang="it-IT" sz="3200" b="1" dirty="0" err="1">
                <a:solidFill>
                  <a:srgbClr val="FF0000"/>
                </a:solidFill>
                <a:latin typeface="Comic Sans MS" charset="0"/>
              </a:rPr>
              <a:t>reactions</a:t>
            </a:r>
            <a:endParaRPr lang="it-IT" sz="3200" b="1" dirty="0">
              <a:solidFill>
                <a:srgbClr val="FF0000"/>
              </a:solidFill>
              <a:latin typeface="Comic Sans MS" charset="0"/>
            </a:endParaRPr>
          </a:p>
        </p:txBody>
      </p:sp>
      <p:sp>
        <p:nvSpPr>
          <p:cNvPr id="112718" name="Rectangle 78"/>
          <p:cNvSpPr>
            <a:spLocks noChangeArrowheads="1"/>
          </p:cNvSpPr>
          <p:nvPr/>
        </p:nvSpPr>
        <p:spPr bwMode="auto">
          <a:xfrm>
            <a:off x="968372" y="3817145"/>
            <a:ext cx="2016125" cy="311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it-IT" b="1" baseline="30000" dirty="0">
                <a:latin typeface="Comic Sans MS" charset="0"/>
              </a:rPr>
              <a:t>6</a:t>
            </a:r>
            <a:r>
              <a:rPr lang="it-IT" b="1" dirty="0">
                <a:latin typeface="Comic Sans MS" charset="0"/>
              </a:rPr>
              <a:t>Li(</a:t>
            </a:r>
            <a:r>
              <a:rPr lang="it-IT" b="1" dirty="0" err="1">
                <a:latin typeface="Comic Sans MS" charset="0"/>
              </a:rPr>
              <a:t>p</a:t>
            </a:r>
            <a:r>
              <a:rPr lang="it-IT" b="1" dirty="0">
                <a:latin typeface="Comic Sans MS" charset="0"/>
              </a:rPr>
              <a:t>,</a:t>
            </a:r>
            <a:r>
              <a:rPr lang="el-GR" b="1" dirty="0">
                <a:latin typeface="Comic Sans MS" charset="0"/>
              </a:rPr>
              <a:t>α</a:t>
            </a:r>
            <a:r>
              <a:rPr lang="it-IT" b="1" dirty="0">
                <a:latin typeface="Comic Sans MS" charset="0"/>
              </a:rPr>
              <a:t>)</a:t>
            </a:r>
            <a:r>
              <a:rPr lang="it-IT" b="1" baseline="30000" dirty="0">
                <a:latin typeface="Comic Sans MS" charset="0"/>
              </a:rPr>
              <a:t>3</a:t>
            </a:r>
            <a:r>
              <a:rPr lang="it-IT" b="1" dirty="0">
                <a:latin typeface="Comic Sans MS" charset="0"/>
              </a:rPr>
              <a:t>He</a:t>
            </a:r>
          </a:p>
          <a:p>
            <a:pPr eaLnBrk="1" hangingPunct="1"/>
            <a:endParaRPr lang="it-IT" b="1" dirty="0">
              <a:latin typeface="Comic Sans MS" charset="0"/>
            </a:endParaRPr>
          </a:p>
          <a:p>
            <a:pPr eaLnBrk="1" hangingPunct="1"/>
            <a:r>
              <a:rPr lang="it-IT" b="1" baseline="30000" dirty="0">
                <a:latin typeface="Comic Sans MS" charset="0"/>
              </a:rPr>
              <a:t>7</a:t>
            </a:r>
            <a:r>
              <a:rPr lang="it-IT" b="1" dirty="0">
                <a:latin typeface="Comic Sans MS" charset="0"/>
              </a:rPr>
              <a:t>Li(</a:t>
            </a:r>
            <a:r>
              <a:rPr lang="it-IT" b="1" dirty="0" err="1">
                <a:latin typeface="Comic Sans MS" charset="0"/>
              </a:rPr>
              <a:t>p</a:t>
            </a:r>
            <a:r>
              <a:rPr lang="it-IT" b="1" dirty="0">
                <a:latin typeface="Comic Sans MS" charset="0"/>
              </a:rPr>
              <a:t>,</a:t>
            </a:r>
            <a:r>
              <a:rPr lang="el-GR" b="1" dirty="0">
                <a:latin typeface="Comic Sans MS" charset="0"/>
              </a:rPr>
              <a:t>α</a:t>
            </a:r>
            <a:r>
              <a:rPr lang="it-IT" b="1" dirty="0">
                <a:latin typeface="Comic Sans MS" charset="0"/>
              </a:rPr>
              <a:t>)</a:t>
            </a:r>
            <a:r>
              <a:rPr lang="it-IT" b="1" baseline="30000" dirty="0">
                <a:latin typeface="Comic Sans MS" charset="0"/>
              </a:rPr>
              <a:t>4</a:t>
            </a:r>
            <a:r>
              <a:rPr lang="it-IT" b="1" dirty="0">
                <a:latin typeface="Comic Sans MS" charset="0"/>
              </a:rPr>
              <a:t>He</a:t>
            </a:r>
          </a:p>
          <a:p>
            <a:pPr eaLnBrk="1" hangingPunct="1"/>
            <a:endParaRPr lang="it-IT" b="1" dirty="0">
              <a:latin typeface="Comic Sans MS" charset="0"/>
            </a:endParaRPr>
          </a:p>
          <a:p>
            <a:pPr eaLnBrk="1" hangingPunct="1"/>
            <a:r>
              <a:rPr lang="it-IT" b="1" baseline="30000" dirty="0">
                <a:latin typeface="Comic Sans MS" charset="0"/>
              </a:rPr>
              <a:t>9</a:t>
            </a:r>
            <a:r>
              <a:rPr lang="it-IT" b="1" dirty="0">
                <a:latin typeface="Comic Sans MS" charset="0"/>
              </a:rPr>
              <a:t>Be(</a:t>
            </a:r>
            <a:r>
              <a:rPr lang="it-IT" b="1" dirty="0" err="1">
                <a:latin typeface="Comic Sans MS" charset="0"/>
              </a:rPr>
              <a:t>p</a:t>
            </a:r>
            <a:r>
              <a:rPr lang="it-IT" b="1" dirty="0">
                <a:latin typeface="Comic Sans MS" charset="0"/>
              </a:rPr>
              <a:t>,</a:t>
            </a:r>
            <a:r>
              <a:rPr lang="el-GR" b="1" dirty="0">
                <a:latin typeface="Comic Sans MS" charset="0"/>
              </a:rPr>
              <a:t>α</a:t>
            </a:r>
            <a:r>
              <a:rPr lang="it-IT" b="1" dirty="0">
                <a:latin typeface="Comic Sans MS" charset="0"/>
              </a:rPr>
              <a:t>)</a:t>
            </a:r>
            <a:r>
              <a:rPr lang="it-IT" b="1" baseline="30000" dirty="0">
                <a:latin typeface="Comic Sans MS" charset="0"/>
              </a:rPr>
              <a:t>6</a:t>
            </a:r>
            <a:r>
              <a:rPr lang="it-IT" b="1" dirty="0">
                <a:latin typeface="Comic Sans MS" charset="0"/>
              </a:rPr>
              <a:t>Li</a:t>
            </a:r>
          </a:p>
          <a:p>
            <a:pPr eaLnBrk="1" hangingPunct="1"/>
            <a:endParaRPr lang="it-IT" b="1" dirty="0">
              <a:latin typeface="Comic Sans MS" charset="0"/>
            </a:endParaRPr>
          </a:p>
          <a:p>
            <a:pPr eaLnBrk="1" hangingPunct="1"/>
            <a:r>
              <a:rPr lang="it-IT" b="1" baseline="30000" dirty="0">
                <a:latin typeface="Comic Sans MS" charset="0"/>
              </a:rPr>
              <a:t>10</a:t>
            </a:r>
            <a:r>
              <a:rPr lang="it-IT" b="1" dirty="0">
                <a:latin typeface="Comic Sans MS" charset="0"/>
              </a:rPr>
              <a:t>B(</a:t>
            </a:r>
            <a:r>
              <a:rPr lang="it-IT" b="1" dirty="0" err="1">
                <a:latin typeface="Comic Sans MS" charset="0"/>
              </a:rPr>
              <a:t>p</a:t>
            </a:r>
            <a:r>
              <a:rPr lang="it-IT" b="1" dirty="0">
                <a:latin typeface="Comic Sans MS" charset="0"/>
              </a:rPr>
              <a:t>,</a:t>
            </a:r>
            <a:r>
              <a:rPr lang="el-GR" b="1" dirty="0">
                <a:latin typeface="Comic Sans MS" charset="0"/>
              </a:rPr>
              <a:t>α</a:t>
            </a:r>
            <a:r>
              <a:rPr lang="it-IT" b="1" dirty="0">
                <a:latin typeface="Comic Sans MS" charset="0"/>
              </a:rPr>
              <a:t>)</a:t>
            </a:r>
            <a:r>
              <a:rPr lang="it-IT" b="1" baseline="30000" dirty="0">
                <a:latin typeface="Comic Sans MS" charset="0"/>
              </a:rPr>
              <a:t>7</a:t>
            </a:r>
            <a:r>
              <a:rPr lang="it-IT" b="1" dirty="0">
                <a:latin typeface="Comic Sans MS" charset="0"/>
              </a:rPr>
              <a:t>Be</a:t>
            </a:r>
          </a:p>
          <a:p>
            <a:pPr eaLnBrk="1" hangingPunct="1"/>
            <a:endParaRPr lang="it-IT" b="1" dirty="0">
              <a:latin typeface="Comic Sans MS" charset="0"/>
            </a:endParaRPr>
          </a:p>
          <a:p>
            <a:pPr eaLnBrk="1" hangingPunct="1"/>
            <a:r>
              <a:rPr lang="it-IT" b="1" baseline="30000" dirty="0">
                <a:latin typeface="Comic Sans MS" charset="0"/>
              </a:rPr>
              <a:t>11</a:t>
            </a:r>
            <a:r>
              <a:rPr lang="it-IT" b="1" dirty="0">
                <a:latin typeface="Comic Sans MS" charset="0"/>
              </a:rPr>
              <a:t>B(</a:t>
            </a:r>
            <a:r>
              <a:rPr lang="it-IT" b="1" dirty="0" err="1">
                <a:latin typeface="Comic Sans MS" charset="0"/>
              </a:rPr>
              <a:t>p</a:t>
            </a:r>
            <a:r>
              <a:rPr lang="it-IT" b="1" dirty="0">
                <a:latin typeface="Comic Sans MS" charset="0"/>
              </a:rPr>
              <a:t>,</a:t>
            </a:r>
            <a:r>
              <a:rPr lang="el-GR" b="1" dirty="0">
                <a:latin typeface="Comic Sans MS" charset="0"/>
              </a:rPr>
              <a:t>α</a:t>
            </a:r>
            <a:r>
              <a:rPr lang="it-IT" b="1" dirty="0">
                <a:latin typeface="Comic Sans MS" charset="0"/>
              </a:rPr>
              <a:t>)</a:t>
            </a:r>
            <a:r>
              <a:rPr lang="it-IT" b="1" baseline="30000" dirty="0">
                <a:latin typeface="Comic Sans MS" charset="0"/>
              </a:rPr>
              <a:t>8</a:t>
            </a:r>
            <a:r>
              <a:rPr lang="it-IT" b="1" dirty="0">
                <a:latin typeface="Comic Sans MS" charset="0"/>
              </a:rPr>
              <a:t>Be</a:t>
            </a:r>
          </a:p>
          <a:p>
            <a:pPr eaLnBrk="1" hangingPunct="1"/>
            <a:endParaRPr lang="it-IT" b="1" dirty="0">
              <a:latin typeface="Comic Sans MS" charset="0"/>
            </a:endParaRPr>
          </a:p>
          <a:p>
            <a:pPr eaLnBrk="1" hangingPunct="1"/>
            <a:endParaRPr lang="el-GR" b="1" dirty="0">
              <a:latin typeface="Comic Sans MS" charset="0"/>
            </a:endParaRPr>
          </a:p>
        </p:txBody>
      </p:sp>
      <p:sp>
        <p:nvSpPr>
          <p:cNvPr id="112721" name="Text Box 81"/>
          <p:cNvSpPr txBox="1">
            <a:spLocks noChangeArrowheads="1"/>
          </p:cNvSpPr>
          <p:nvPr/>
        </p:nvSpPr>
        <p:spPr bwMode="auto">
          <a:xfrm>
            <a:off x="323850" y="1741488"/>
            <a:ext cx="8569325" cy="135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buClr>
                <a:srgbClr val="CC0000"/>
              </a:buClr>
              <a:buFont typeface="Wingdings" charset="0"/>
              <a:buChar char="ü"/>
            </a:pPr>
            <a:r>
              <a:rPr lang="it-IT" sz="2000" b="1" u="sng" dirty="0" err="1">
                <a:solidFill>
                  <a:srgbClr val="000000"/>
                </a:solidFill>
                <a:latin typeface="Comic Sans MS"/>
                <a:cs typeface="Comic Sans MS"/>
              </a:rPr>
              <a:t>Burning</a:t>
            </a:r>
            <a:r>
              <a:rPr lang="it-IT" sz="2000" b="1" u="sng" dirty="0">
                <a:solidFill>
                  <a:srgbClr val="000000"/>
                </a:solidFill>
                <a:latin typeface="Comic Sans MS"/>
                <a:cs typeface="Comic Sans MS"/>
              </a:rPr>
              <a:t> (</a:t>
            </a:r>
            <a:r>
              <a:rPr lang="it-IT" sz="2000" b="1" u="sng" dirty="0" err="1">
                <a:solidFill>
                  <a:srgbClr val="000000"/>
                </a:solidFill>
                <a:latin typeface="Comic Sans MS"/>
                <a:cs typeface="Comic Sans MS"/>
              </a:rPr>
              <a:t>p</a:t>
            </a:r>
            <a:r>
              <a:rPr lang="it-IT" b="1" u="sng" dirty="0">
                <a:solidFill>
                  <a:srgbClr val="000000"/>
                </a:solidFill>
                <a:latin typeface="Comic Sans MS"/>
                <a:cs typeface="Comic Sans MS"/>
              </a:rPr>
              <a:t>,</a:t>
            </a:r>
            <a:r>
              <a:rPr lang="el-GR" b="1" u="sng" dirty="0">
                <a:solidFill>
                  <a:srgbClr val="000000"/>
                </a:solidFill>
                <a:latin typeface="Comic Sans MS"/>
                <a:cs typeface="Comic Sans MS"/>
              </a:rPr>
              <a:t>α</a:t>
            </a:r>
            <a:r>
              <a:rPr lang="it-IT" b="1" u="sng" dirty="0">
                <a:solidFill>
                  <a:srgbClr val="000000"/>
                </a:solidFill>
                <a:latin typeface="Comic Sans MS"/>
                <a:cs typeface="Comic Sans MS"/>
              </a:rPr>
              <a:t>)</a:t>
            </a:r>
            <a:r>
              <a:rPr lang="it-IT" b="1" dirty="0">
                <a:solidFill>
                  <a:srgbClr val="000000"/>
                </a:solidFill>
                <a:latin typeface="Comic Sans MS"/>
                <a:cs typeface="Comic Sans MS"/>
              </a:rPr>
              <a:t> </a:t>
            </a:r>
            <a:r>
              <a:rPr lang="it-IT" b="1" dirty="0" err="1">
                <a:solidFill>
                  <a:srgbClr val="000000"/>
                </a:solidFill>
                <a:latin typeface="Comic Sans MS"/>
                <a:cs typeface="Comic Sans MS"/>
              </a:rPr>
              <a:t>channel</a:t>
            </a:r>
            <a:r>
              <a:rPr lang="it-IT" b="1" dirty="0">
                <a:solidFill>
                  <a:srgbClr val="000000"/>
                </a:solidFill>
                <a:latin typeface="Comic Sans MS"/>
                <a:cs typeface="Comic Sans MS"/>
              </a:rPr>
              <a:t> </a:t>
            </a:r>
            <a:r>
              <a:rPr lang="it-IT" b="1" dirty="0" err="1">
                <a:solidFill>
                  <a:srgbClr val="000000"/>
                </a:solidFill>
                <a:latin typeface="Comic Sans MS"/>
                <a:cs typeface="Comic Sans MS"/>
              </a:rPr>
              <a:t>as</a:t>
            </a:r>
            <a:r>
              <a:rPr lang="it-IT" b="1" dirty="0">
                <a:solidFill>
                  <a:srgbClr val="000000"/>
                </a:solidFill>
                <a:latin typeface="Comic Sans MS"/>
                <a:cs typeface="Comic Sans MS"/>
              </a:rPr>
              <a:t> the </a:t>
            </a:r>
            <a:r>
              <a:rPr lang="it-IT" b="1" dirty="0" err="1">
                <a:solidFill>
                  <a:srgbClr val="000000"/>
                </a:solidFill>
                <a:latin typeface="Comic Sans MS"/>
                <a:cs typeface="Comic Sans MS"/>
              </a:rPr>
              <a:t>main</a:t>
            </a:r>
            <a:r>
              <a:rPr lang="it-IT" b="1" dirty="0">
                <a:solidFill>
                  <a:srgbClr val="000000"/>
                </a:solidFill>
                <a:latin typeface="Comic Sans MS"/>
                <a:cs typeface="Comic Sans MS"/>
              </a:rPr>
              <a:t> </a:t>
            </a:r>
            <a:r>
              <a:rPr lang="it-IT" b="1" dirty="0" err="1">
                <a:solidFill>
                  <a:srgbClr val="000000"/>
                </a:solidFill>
                <a:latin typeface="Comic Sans MS"/>
                <a:cs typeface="Comic Sans MS"/>
              </a:rPr>
              <a:t>contribution</a:t>
            </a:r>
            <a:r>
              <a:rPr lang="it-IT" b="1" dirty="0">
                <a:solidFill>
                  <a:srgbClr val="000000"/>
                </a:solidFill>
                <a:latin typeface="Comic Sans MS"/>
                <a:cs typeface="Comic Sans MS"/>
              </a:rPr>
              <a:t> to </a:t>
            </a:r>
            <a:r>
              <a:rPr lang="it-IT" b="1" dirty="0" err="1">
                <a:solidFill>
                  <a:srgbClr val="000000"/>
                </a:solidFill>
                <a:latin typeface="Comic Sans MS"/>
                <a:cs typeface="Comic Sans MS"/>
              </a:rPr>
              <a:t>their</a:t>
            </a:r>
            <a:r>
              <a:rPr lang="it-IT" b="1" dirty="0">
                <a:solidFill>
                  <a:srgbClr val="000000"/>
                </a:solidFill>
                <a:latin typeface="Comic Sans MS"/>
                <a:cs typeface="Comic Sans MS"/>
              </a:rPr>
              <a:t> </a:t>
            </a:r>
            <a:r>
              <a:rPr lang="it-IT" b="1" dirty="0" err="1">
                <a:solidFill>
                  <a:srgbClr val="000000"/>
                </a:solidFill>
                <a:latin typeface="Comic Sans MS"/>
                <a:cs typeface="Comic Sans MS"/>
              </a:rPr>
              <a:t>destruction</a:t>
            </a:r>
            <a:endParaRPr lang="it-IT" b="1" dirty="0">
              <a:solidFill>
                <a:srgbClr val="000000"/>
              </a:solidFill>
              <a:latin typeface="Comic Sans MS"/>
              <a:cs typeface="Comic Sans MS"/>
            </a:endParaRPr>
          </a:p>
          <a:p>
            <a:pPr eaLnBrk="1" hangingPunct="1">
              <a:spcBef>
                <a:spcPct val="50000"/>
              </a:spcBef>
              <a:buClr>
                <a:srgbClr val="CC0000"/>
              </a:buClr>
              <a:buFont typeface="Wingdings" charset="0"/>
              <a:buNone/>
            </a:pPr>
            <a:r>
              <a:rPr lang="it-IT" b="1" dirty="0">
                <a:solidFill>
                  <a:srgbClr val="000000"/>
                </a:solidFill>
                <a:latin typeface="Comic Sans MS"/>
                <a:cs typeface="Comic Sans MS"/>
              </a:rPr>
              <a:t>Li      </a:t>
            </a:r>
            <a:r>
              <a:rPr lang="it-IT" b="1" dirty="0" smtClean="0">
                <a:solidFill>
                  <a:srgbClr val="000000"/>
                </a:solidFill>
                <a:latin typeface="Comic Sans MS"/>
                <a:cs typeface="Comic Sans MS"/>
              </a:rPr>
              <a:t>   2</a:t>
            </a:r>
            <a:r>
              <a:rPr lang="en-US" b="1" dirty="0">
                <a:solidFill>
                  <a:srgbClr val="000000"/>
                </a:solidFill>
                <a:latin typeface="Comic Sans MS"/>
                <a:cs typeface="Comic Sans MS"/>
              </a:rPr>
              <a:t>·</a:t>
            </a:r>
            <a:r>
              <a:rPr lang="it-IT" b="1" dirty="0">
                <a:solidFill>
                  <a:srgbClr val="000000"/>
                </a:solidFill>
                <a:latin typeface="Comic Sans MS"/>
                <a:cs typeface="Comic Sans MS"/>
              </a:rPr>
              <a:t>10</a:t>
            </a:r>
            <a:r>
              <a:rPr lang="it-IT" b="1" baseline="30000" dirty="0">
                <a:solidFill>
                  <a:srgbClr val="000000"/>
                </a:solidFill>
                <a:latin typeface="Comic Sans MS"/>
                <a:cs typeface="Comic Sans MS"/>
              </a:rPr>
              <a:t>6 </a:t>
            </a:r>
            <a:r>
              <a:rPr lang="it-IT" b="1" dirty="0">
                <a:solidFill>
                  <a:srgbClr val="000000"/>
                </a:solidFill>
                <a:latin typeface="Comic Sans MS"/>
                <a:cs typeface="Comic Sans MS"/>
              </a:rPr>
              <a:t>K</a:t>
            </a:r>
          </a:p>
          <a:p>
            <a:pPr eaLnBrk="1" hangingPunct="1"/>
            <a:r>
              <a:rPr lang="it-IT" b="1" dirty="0">
                <a:solidFill>
                  <a:srgbClr val="000000"/>
                </a:solidFill>
                <a:latin typeface="Comic Sans MS"/>
                <a:cs typeface="Comic Sans MS"/>
              </a:rPr>
              <a:t>Be      </a:t>
            </a:r>
            <a:r>
              <a:rPr lang="it-IT" b="1" dirty="0" smtClean="0">
                <a:solidFill>
                  <a:srgbClr val="000000"/>
                </a:solidFill>
                <a:latin typeface="Comic Sans MS"/>
                <a:cs typeface="Comic Sans MS"/>
              </a:rPr>
              <a:t>3.5</a:t>
            </a:r>
            <a:r>
              <a:rPr lang="en-US" b="1" dirty="0">
                <a:solidFill>
                  <a:srgbClr val="000000"/>
                </a:solidFill>
                <a:latin typeface="Comic Sans MS"/>
                <a:cs typeface="Comic Sans MS"/>
              </a:rPr>
              <a:t>·</a:t>
            </a:r>
            <a:r>
              <a:rPr lang="it-IT" b="1" dirty="0">
                <a:solidFill>
                  <a:srgbClr val="000000"/>
                </a:solidFill>
                <a:latin typeface="Comic Sans MS"/>
                <a:cs typeface="Comic Sans MS"/>
              </a:rPr>
              <a:t>10</a:t>
            </a:r>
            <a:r>
              <a:rPr lang="it-IT" b="1" baseline="30000" dirty="0">
                <a:solidFill>
                  <a:srgbClr val="000000"/>
                </a:solidFill>
                <a:latin typeface="Comic Sans MS"/>
                <a:cs typeface="Comic Sans MS"/>
              </a:rPr>
              <a:t>6</a:t>
            </a:r>
            <a:r>
              <a:rPr lang="it-IT" b="1" dirty="0">
                <a:solidFill>
                  <a:srgbClr val="000000"/>
                </a:solidFill>
                <a:latin typeface="Comic Sans MS"/>
                <a:cs typeface="Comic Sans MS"/>
              </a:rPr>
              <a:t> K</a:t>
            </a:r>
          </a:p>
          <a:p>
            <a:pPr eaLnBrk="1" hangingPunct="1"/>
            <a:r>
              <a:rPr lang="it-IT" b="1" dirty="0">
                <a:solidFill>
                  <a:srgbClr val="000000"/>
                </a:solidFill>
                <a:latin typeface="Comic Sans MS"/>
                <a:cs typeface="Comic Sans MS"/>
              </a:rPr>
              <a:t> B       </a:t>
            </a:r>
            <a:r>
              <a:rPr lang="it-IT" b="1" dirty="0" smtClean="0">
                <a:solidFill>
                  <a:srgbClr val="000000"/>
                </a:solidFill>
                <a:latin typeface="Comic Sans MS"/>
                <a:cs typeface="Comic Sans MS"/>
              </a:rPr>
              <a:t>5.3</a:t>
            </a:r>
            <a:r>
              <a:rPr lang="en-US" b="1" dirty="0">
                <a:solidFill>
                  <a:srgbClr val="000000"/>
                </a:solidFill>
                <a:latin typeface="Comic Sans MS"/>
                <a:cs typeface="Comic Sans MS"/>
              </a:rPr>
              <a:t>·</a:t>
            </a:r>
            <a:r>
              <a:rPr lang="it-IT" b="1" dirty="0">
                <a:solidFill>
                  <a:srgbClr val="000000"/>
                </a:solidFill>
                <a:latin typeface="Comic Sans MS"/>
                <a:cs typeface="Comic Sans MS"/>
              </a:rPr>
              <a:t>10</a:t>
            </a:r>
            <a:r>
              <a:rPr lang="it-IT" b="1" baseline="30000" dirty="0">
                <a:solidFill>
                  <a:srgbClr val="000000"/>
                </a:solidFill>
                <a:latin typeface="Comic Sans MS"/>
                <a:cs typeface="Comic Sans MS"/>
              </a:rPr>
              <a:t>6</a:t>
            </a:r>
            <a:r>
              <a:rPr lang="it-IT" b="1" dirty="0">
                <a:solidFill>
                  <a:srgbClr val="000000"/>
                </a:solidFill>
                <a:latin typeface="Comic Sans MS"/>
                <a:cs typeface="Comic Sans MS"/>
              </a:rPr>
              <a:t> K</a:t>
            </a:r>
          </a:p>
        </p:txBody>
      </p:sp>
      <p:sp>
        <p:nvSpPr>
          <p:cNvPr id="112723" name="AutoShape 83"/>
          <p:cNvSpPr>
            <a:spLocks noChangeArrowheads="1"/>
          </p:cNvSpPr>
          <p:nvPr/>
        </p:nvSpPr>
        <p:spPr bwMode="auto">
          <a:xfrm>
            <a:off x="755650" y="2565400"/>
            <a:ext cx="503238" cy="144462"/>
          </a:xfrm>
          <a:prstGeom prst="rightArrow">
            <a:avLst>
              <a:gd name="adj1" fmla="val 50000"/>
              <a:gd name="adj2" fmla="val 87088"/>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12724" name="AutoShape 84"/>
          <p:cNvSpPr>
            <a:spLocks noChangeArrowheads="1"/>
          </p:cNvSpPr>
          <p:nvPr/>
        </p:nvSpPr>
        <p:spPr bwMode="auto">
          <a:xfrm>
            <a:off x="733754" y="2323486"/>
            <a:ext cx="437553" cy="93001"/>
          </a:xfrm>
          <a:prstGeom prst="rightArrow">
            <a:avLst>
              <a:gd name="adj1" fmla="val 50000"/>
              <a:gd name="adj2" fmla="val 87088"/>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12725" name="AutoShape 85"/>
          <p:cNvSpPr>
            <a:spLocks noChangeArrowheads="1"/>
          </p:cNvSpPr>
          <p:nvPr/>
        </p:nvSpPr>
        <p:spPr bwMode="auto">
          <a:xfrm>
            <a:off x="711860" y="2852739"/>
            <a:ext cx="503238" cy="144462"/>
          </a:xfrm>
          <a:prstGeom prst="rightArrow">
            <a:avLst>
              <a:gd name="adj1" fmla="val 50000"/>
              <a:gd name="adj2" fmla="val 87088"/>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13047" name="Rectangle 407"/>
          <p:cNvSpPr>
            <a:spLocks noChangeArrowheads="1"/>
          </p:cNvSpPr>
          <p:nvPr/>
        </p:nvSpPr>
        <p:spPr bwMode="auto">
          <a:xfrm>
            <a:off x="5505762" y="5568829"/>
            <a:ext cx="2879725" cy="650875"/>
          </a:xfrm>
          <a:prstGeom prst="rect">
            <a:avLst/>
          </a:prstGeom>
          <a:solidFill>
            <a:srgbClr val="12A2C4"/>
          </a:solidFill>
          <a:ln w="9525">
            <a:solidFill>
              <a:srgbClr val="FF33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eaLnBrk="1" hangingPunct="1"/>
            <a:r>
              <a:rPr lang="it-IT" b="1" dirty="0" err="1">
                <a:solidFill>
                  <a:srgbClr val="FFFF00"/>
                </a:solidFill>
                <a:effectLst>
                  <a:outerShdw blurRad="38100" dist="38100" dir="2700000" algn="tl">
                    <a:srgbClr val="000000"/>
                  </a:outerShdw>
                </a:effectLst>
                <a:latin typeface="Comic Sans MS" charset="0"/>
              </a:rPr>
              <a:t>Already</a:t>
            </a:r>
            <a:r>
              <a:rPr lang="it-IT" b="1" dirty="0">
                <a:solidFill>
                  <a:srgbClr val="FFFF00"/>
                </a:solidFill>
                <a:effectLst>
                  <a:outerShdw blurRad="38100" dist="38100" dir="2700000" algn="tl">
                    <a:srgbClr val="000000"/>
                  </a:outerShdw>
                </a:effectLst>
                <a:latin typeface="Comic Sans MS" charset="0"/>
              </a:rPr>
              <a:t> </a:t>
            </a:r>
            <a:r>
              <a:rPr lang="it-IT" b="1" dirty="0" err="1">
                <a:solidFill>
                  <a:srgbClr val="FFFF00"/>
                </a:solidFill>
                <a:effectLst>
                  <a:outerShdw blurRad="38100" dist="38100" dir="2700000" algn="tl">
                    <a:srgbClr val="000000"/>
                  </a:outerShdw>
                </a:effectLst>
                <a:latin typeface="Comic Sans MS" charset="0"/>
              </a:rPr>
              <a:t>been</a:t>
            </a:r>
            <a:r>
              <a:rPr lang="it-IT" b="1" dirty="0">
                <a:solidFill>
                  <a:srgbClr val="FFFF00"/>
                </a:solidFill>
                <a:effectLst>
                  <a:outerShdw blurRad="38100" dist="38100" dir="2700000" algn="tl">
                    <a:srgbClr val="000000"/>
                  </a:outerShdw>
                </a:effectLst>
                <a:latin typeface="Comic Sans MS" charset="0"/>
              </a:rPr>
              <a:t> </a:t>
            </a:r>
            <a:r>
              <a:rPr lang="it-IT" b="1" dirty="0" err="1">
                <a:solidFill>
                  <a:srgbClr val="FFFF00"/>
                </a:solidFill>
                <a:effectLst>
                  <a:outerShdw blurRad="38100" dist="38100" dir="2700000" algn="tl">
                    <a:srgbClr val="000000"/>
                  </a:outerShdw>
                </a:effectLst>
                <a:latin typeface="Comic Sans MS" charset="0"/>
              </a:rPr>
              <a:t>studied</a:t>
            </a:r>
            <a:r>
              <a:rPr lang="it-IT" dirty="0">
                <a:solidFill>
                  <a:srgbClr val="FFFF00"/>
                </a:solidFill>
                <a:latin typeface="Garamond" charset="0"/>
              </a:rPr>
              <a:t> </a:t>
            </a:r>
          </a:p>
          <a:p>
            <a:pPr eaLnBrk="1" hangingPunct="1"/>
            <a:r>
              <a:rPr lang="it-IT" b="1" dirty="0">
                <a:solidFill>
                  <a:srgbClr val="FFFF00"/>
                </a:solidFill>
                <a:effectLst>
                  <a:outerShdw blurRad="38100" dist="38100" dir="2700000" algn="tl">
                    <a:srgbClr val="000000"/>
                  </a:outerShdw>
                </a:effectLst>
                <a:latin typeface="Comic Sans MS" charset="0"/>
              </a:rPr>
              <a:t>via THM</a:t>
            </a:r>
          </a:p>
        </p:txBody>
      </p:sp>
      <p:sp>
        <p:nvSpPr>
          <p:cNvPr id="113059" name="AutoShape 419"/>
          <p:cNvSpPr>
            <a:spLocks noChangeArrowheads="1"/>
          </p:cNvSpPr>
          <p:nvPr/>
        </p:nvSpPr>
        <p:spPr bwMode="auto">
          <a:xfrm rot="17640595">
            <a:off x="5783820" y="4509895"/>
            <a:ext cx="527050" cy="1368425"/>
          </a:xfrm>
          <a:prstGeom prst="downArrow">
            <a:avLst>
              <a:gd name="adj1" fmla="val 50000"/>
              <a:gd name="adj2" fmla="val 64910"/>
            </a:avLst>
          </a:prstGeom>
          <a:solidFill>
            <a:srgbClr val="12A2C4"/>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113062" name="Text Box 422"/>
          <p:cNvSpPr txBox="1">
            <a:spLocks noChangeArrowheads="1"/>
          </p:cNvSpPr>
          <p:nvPr/>
        </p:nvSpPr>
        <p:spPr bwMode="auto">
          <a:xfrm>
            <a:off x="2591358" y="3817145"/>
            <a:ext cx="3455987" cy="630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sz="1400" dirty="0">
                <a:solidFill>
                  <a:srgbClr val="000000"/>
                </a:solidFill>
                <a:latin typeface="Comic Sans MS" charset="0"/>
              </a:rPr>
              <a:t>(</a:t>
            </a:r>
            <a:r>
              <a:rPr lang="en-US" sz="1400" dirty="0" err="1">
                <a:solidFill>
                  <a:srgbClr val="000000"/>
                </a:solidFill>
                <a:latin typeface="Comic Sans MS" charset="0"/>
              </a:rPr>
              <a:t>Tumino</a:t>
            </a:r>
            <a:r>
              <a:rPr lang="en-US" sz="1400" dirty="0">
                <a:solidFill>
                  <a:srgbClr val="000000"/>
                </a:solidFill>
                <a:latin typeface="Comic Sans MS" charset="0"/>
              </a:rPr>
              <a:t> A. et </a:t>
            </a:r>
            <a:r>
              <a:rPr lang="en-US" sz="1400" dirty="0" err="1">
                <a:solidFill>
                  <a:srgbClr val="000000"/>
                </a:solidFill>
                <a:latin typeface="Comic Sans MS" charset="0"/>
              </a:rPr>
              <a:t>al.,PRC</a:t>
            </a:r>
            <a:r>
              <a:rPr lang="en-US" sz="1400" dirty="0">
                <a:solidFill>
                  <a:srgbClr val="000000"/>
                </a:solidFill>
                <a:latin typeface="Comic Sans MS" charset="0"/>
              </a:rPr>
              <a:t> 67, 2003)</a:t>
            </a:r>
          </a:p>
          <a:p>
            <a:pPr eaLnBrk="1" hangingPunct="1">
              <a:spcBef>
                <a:spcPct val="50000"/>
              </a:spcBef>
            </a:pPr>
            <a:endParaRPr lang="it-IT" sz="1400" dirty="0">
              <a:solidFill>
                <a:srgbClr val="000000"/>
              </a:solidFill>
              <a:latin typeface="Comic Sans MS" charset="0"/>
            </a:endParaRPr>
          </a:p>
        </p:txBody>
      </p:sp>
      <p:sp>
        <p:nvSpPr>
          <p:cNvPr id="113063" name="Text Box 423"/>
          <p:cNvSpPr txBox="1">
            <a:spLocks noChangeArrowheads="1"/>
          </p:cNvSpPr>
          <p:nvPr/>
        </p:nvSpPr>
        <p:spPr bwMode="auto">
          <a:xfrm>
            <a:off x="2462212" y="4338339"/>
            <a:ext cx="34559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pPr>
            <a:r>
              <a:rPr lang="it-IT" dirty="0">
                <a:solidFill>
                  <a:srgbClr val="000000"/>
                </a:solidFill>
                <a:latin typeface="Garamond" charset="0"/>
              </a:rPr>
              <a:t>(</a:t>
            </a:r>
            <a:r>
              <a:rPr lang="it-IT" sz="1400" dirty="0">
                <a:solidFill>
                  <a:srgbClr val="000000"/>
                </a:solidFill>
                <a:latin typeface="Comic Sans MS" charset="0"/>
              </a:rPr>
              <a:t>Lattuada M. et al.: </a:t>
            </a:r>
            <a:r>
              <a:rPr lang="it-IT" sz="1400" dirty="0" err="1">
                <a:solidFill>
                  <a:srgbClr val="000000"/>
                </a:solidFill>
                <a:latin typeface="Comic Sans MS" charset="0"/>
              </a:rPr>
              <a:t>Ap</a:t>
            </a:r>
            <a:r>
              <a:rPr lang="it-IT" sz="1400" dirty="0">
                <a:solidFill>
                  <a:srgbClr val="000000"/>
                </a:solidFill>
                <a:latin typeface="Comic Sans MS" charset="0"/>
              </a:rPr>
              <a:t>. </a:t>
            </a:r>
            <a:r>
              <a:rPr lang="it-IT" sz="1400" dirty="0" err="1">
                <a:solidFill>
                  <a:srgbClr val="000000"/>
                </a:solidFill>
                <a:latin typeface="Comic Sans MS" charset="0"/>
              </a:rPr>
              <a:t>J</a:t>
            </a:r>
            <a:r>
              <a:rPr lang="it-IT" sz="1400" dirty="0">
                <a:solidFill>
                  <a:srgbClr val="000000"/>
                </a:solidFill>
                <a:latin typeface="Comic Sans MS" charset="0"/>
              </a:rPr>
              <a:t>. 562, 2001)</a:t>
            </a:r>
          </a:p>
        </p:txBody>
      </p:sp>
      <p:sp>
        <p:nvSpPr>
          <p:cNvPr id="113064" name="Text Box 424"/>
          <p:cNvSpPr txBox="1">
            <a:spLocks noChangeArrowheads="1"/>
          </p:cNvSpPr>
          <p:nvPr/>
        </p:nvSpPr>
        <p:spPr bwMode="auto">
          <a:xfrm>
            <a:off x="2591358" y="4915529"/>
            <a:ext cx="20161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pPr>
            <a:r>
              <a:rPr lang="it-IT" sz="1400" dirty="0">
                <a:solidFill>
                  <a:srgbClr val="000000"/>
                </a:solidFill>
                <a:latin typeface="Comic Sans MS"/>
                <a:cs typeface="Comic Sans MS"/>
              </a:rPr>
              <a:t>(</a:t>
            </a:r>
            <a:r>
              <a:rPr lang="it-IT" sz="1400" dirty="0" err="1">
                <a:solidFill>
                  <a:srgbClr val="000000"/>
                </a:solidFill>
                <a:latin typeface="Comic Sans MS"/>
                <a:cs typeface="Comic Sans MS"/>
              </a:rPr>
              <a:t>Wen</a:t>
            </a:r>
            <a:r>
              <a:rPr lang="it-IT" sz="1400" dirty="0">
                <a:solidFill>
                  <a:srgbClr val="000000"/>
                </a:solidFill>
                <a:latin typeface="Comic Sans MS"/>
                <a:cs typeface="Comic Sans MS"/>
              </a:rPr>
              <a:t> et al. </a:t>
            </a:r>
            <a:r>
              <a:rPr lang="it-IT" sz="1400" dirty="0" smtClean="0">
                <a:solidFill>
                  <a:srgbClr val="000000"/>
                </a:solidFill>
                <a:latin typeface="Comic Sans MS"/>
                <a:cs typeface="Comic Sans MS"/>
              </a:rPr>
              <a:t>2008)</a:t>
            </a:r>
            <a:endParaRPr lang="it-IT" sz="1400" dirty="0">
              <a:solidFill>
                <a:srgbClr val="000000"/>
              </a:solidFill>
              <a:latin typeface="Comic Sans MS"/>
              <a:cs typeface="Comic Sans MS"/>
            </a:endParaRPr>
          </a:p>
        </p:txBody>
      </p:sp>
      <p:sp>
        <p:nvSpPr>
          <p:cNvPr id="26" name="Text Box 424"/>
          <p:cNvSpPr txBox="1">
            <a:spLocks noChangeArrowheads="1"/>
          </p:cNvSpPr>
          <p:nvPr/>
        </p:nvSpPr>
        <p:spPr bwMode="auto">
          <a:xfrm>
            <a:off x="2562047" y="5997624"/>
            <a:ext cx="26371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eaLnBrk="1" hangingPunct="1">
              <a:spcBef>
                <a:spcPct val="50000"/>
              </a:spcBef>
            </a:pPr>
            <a:r>
              <a:rPr lang="it-IT" dirty="0" smtClean="0">
                <a:solidFill>
                  <a:srgbClr val="000000"/>
                </a:solidFill>
                <a:latin typeface="Garamond" charset="0"/>
              </a:rPr>
              <a:t>(Lamia L. </a:t>
            </a:r>
            <a:r>
              <a:rPr lang="it-IT" dirty="0">
                <a:solidFill>
                  <a:srgbClr val="000000"/>
                </a:solidFill>
                <a:latin typeface="Garamond" charset="0"/>
              </a:rPr>
              <a:t>et al. </a:t>
            </a:r>
            <a:r>
              <a:rPr lang="it-IT" dirty="0" smtClean="0">
                <a:solidFill>
                  <a:srgbClr val="000000"/>
                </a:solidFill>
                <a:latin typeface="Garamond" charset="0"/>
              </a:rPr>
              <a:t>2012)</a:t>
            </a:r>
            <a:endParaRPr lang="it-IT" dirty="0">
              <a:solidFill>
                <a:srgbClr val="000000"/>
              </a:solidFill>
              <a:latin typeface="Garamond" charset="0"/>
            </a:endParaRPr>
          </a:p>
        </p:txBody>
      </p:sp>
    </p:spTree>
    <p:custDataLst>
      <p:tags r:id="rId1"/>
    </p:custDataLst>
    <p:extLst>
      <p:ext uri="{BB962C8B-B14F-4D97-AF65-F5344CB8AC3E}">
        <p14:creationId xmlns:p14="http://schemas.microsoft.com/office/powerpoint/2010/main" val="19911105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3058"/>
                                        </p:tgtEl>
                                        <p:attrNameLst>
                                          <p:attrName>style.visibility</p:attrName>
                                        </p:attrNameLst>
                                      </p:cBhvr>
                                      <p:to>
                                        <p:strVal val="visible"/>
                                      </p:to>
                                    </p:set>
                                    <p:animEffect transition="in" filter="fade">
                                      <p:cBhvr>
                                        <p:cTn id="7" dur="2000"/>
                                        <p:tgtEl>
                                          <p:spTgt spid="113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
          <p:cNvSpPr>
            <a:spLocks noGrp="1" noChangeArrowheads="1"/>
          </p:cNvSpPr>
          <p:nvPr>
            <p:ph type="title"/>
          </p:nvPr>
        </p:nvSpPr>
        <p:spPr>
          <a:xfrm>
            <a:off x="2843213" y="0"/>
            <a:ext cx="3097212" cy="692150"/>
          </a:xfrm>
        </p:spPr>
        <p:txBody>
          <a:bodyPr>
            <a:normAutofit fontScale="90000"/>
          </a:bodyPr>
          <a:lstStyle/>
          <a:p>
            <a:pPr eaLnBrk="1" fontAlgn="auto" hangingPunct="1">
              <a:spcAft>
                <a:spcPts val="0"/>
              </a:spcAft>
              <a:defRPr/>
            </a:pPr>
            <a:r>
              <a:rPr lang="it-IT" sz="4000" b="1" baseline="30000" dirty="0">
                <a:solidFill>
                  <a:srgbClr val="FF0000"/>
                </a:solidFill>
                <a:effectLst>
                  <a:outerShdw blurRad="38100" dist="38100" dir="2700000" algn="tl">
                    <a:srgbClr val="000000"/>
                  </a:outerShdw>
                </a:effectLst>
                <a:latin typeface="Comic Sans MS" pitchFamily="66" charset="0"/>
              </a:rPr>
              <a:t>10</a:t>
            </a:r>
            <a:r>
              <a:rPr lang="it-IT" sz="4000" b="1" dirty="0">
                <a:solidFill>
                  <a:srgbClr val="FF0000"/>
                </a:solidFill>
                <a:effectLst>
                  <a:outerShdw blurRad="38100" dist="38100" dir="2700000" algn="tl">
                    <a:srgbClr val="000000"/>
                  </a:outerShdw>
                </a:effectLst>
                <a:latin typeface="Comic Sans MS" pitchFamily="66" charset="0"/>
              </a:rPr>
              <a:t>B(p,</a:t>
            </a:r>
            <a:r>
              <a:rPr lang="el-GR" sz="4000" b="1" dirty="0">
                <a:solidFill>
                  <a:srgbClr val="FF0000"/>
                </a:solidFill>
                <a:effectLst>
                  <a:outerShdw blurRad="38100" dist="38100" dir="2700000" algn="tl">
                    <a:srgbClr val="000000"/>
                  </a:outerShdw>
                </a:effectLst>
                <a:latin typeface="Comic Sans MS" pitchFamily="66" charset="0"/>
              </a:rPr>
              <a:t>α</a:t>
            </a:r>
            <a:r>
              <a:rPr lang="it-IT" sz="4000" b="1" dirty="0">
                <a:solidFill>
                  <a:srgbClr val="FF0000"/>
                </a:solidFill>
                <a:effectLst>
                  <a:outerShdw blurRad="38100" dist="38100" dir="2700000" algn="tl">
                    <a:srgbClr val="000000"/>
                  </a:outerShdw>
                </a:effectLst>
                <a:latin typeface="Comic Sans MS" pitchFamily="66" charset="0"/>
              </a:rPr>
              <a:t>)</a:t>
            </a:r>
            <a:r>
              <a:rPr lang="it-IT" sz="4000" b="1" baseline="30000" dirty="0">
                <a:solidFill>
                  <a:srgbClr val="FF0000"/>
                </a:solidFill>
                <a:effectLst>
                  <a:outerShdw blurRad="38100" dist="38100" dir="2700000" algn="tl">
                    <a:srgbClr val="000000"/>
                  </a:outerShdw>
                </a:effectLst>
                <a:latin typeface="Comic Sans MS" pitchFamily="66" charset="0"/>
              </a:rPr>
              <a:t>7</a:t>
            </a:r>
            <a:r>
              <a:rPr lang="it-IT" sz="4000" b="1" dirty="0">
                <a:solidFill>
                  <a:srgbClr val="FF0000"/>
                </a:solidFill>
                <a:effectLst>
                  <a:outerShdw blurRad="38100" dist="38100" dir="2700000" algn="tl">
                    <a:srgbClr val="000000"/>
                  </a:outerShdw>
                </a:effectLst>
                <a:latin typeface="Comic Sans MS" pitchFamily="66" charset="0"/>
              </a:rPr>
              <a:t>Be</a:t>
            </a:r>
          </a:p>
        </p:txBody>
      </p:sp>
      <p:pic>
        <p:nvPicPr>
          <p:cNvPr id="125954" name="Picture 10"/>
          <p:cNvPicPr>
            <a:picLocks noChangeAspect="1" noChangeArrowheads="1"/>
          </p:cNvPicPr>
          <p:nvPr/>
        </p:nvPicPr>
        <p:blipFill>
          <a:blip r:embed="rId3"/>
          <a:srcRect l="39342" t="49173" r="6412" b="17628"/>
          <a:stretch>
            <a:fillRect/>
          </a:stretch>
        </p:blipFill>
        <p:spPr bwMode="auto">
          <a:xfrm>
            <a:off x="5219700" y="1933835"/>
            <a:ext cx="3595688" cy="3454400"/>
          </a:xfrm>
          <a:prstGeom prst="rect">
            <a:avLst/>
          </a:prstGeom>
          <a:solidFill>
            <a:schemeClr val="bg1"/>
          </a:solidFill>
          <a:ln w="9525">
            <a:solidFill>
              <a:schemeClr val="tx1"/>
            </a:solidFill>
            <a:miter lim="800000"/>
            <a:headEnd/>
            <a:tailEnd/>
          </a:ln>
        </p:spPr>
      </p:pic>
      <p:sp>
        <p:nvSpPr>
          <p:cNvPr id="43" name="Text Box 17"/>
          <p:cNvSpPr txBox="1">
            <a:spLocks noChangeArrowheads="1"/>
          </p:cNvSpPr>
          <p:nvPr/>
        </p:nvSpPr>
        <p:spPr bwMode="auto">
          <a:xfrm>
            <a:off x="6516688" y="3570215"/>
            <a:ext cx="2159000" cy="1192213"/>
          </a:xfrm>
          <a:prstGeom prst="rect">
            <a:avLst/>
          </a:prstGeom>
          <a:solidFill>
            <a:schemeClr val="bg1"/>
          </a:solidFill>
          <a:ln w="9525">
            <a:noFill/>
            <a:miter lim="800000"/>
            <a:headEnd/>
            <a:tailEnd/>
          </a:ln>
          <a:effectLst/>
        </p:spPr>
        <p:txBody>
          <a:bodyPr>
            <a:spAutoFit/>
          </a:bodyPr>
          <a:lstStyle/>
          <a:p>
            <a:pPr fontAlgn="auto">
              <a:spcBef>
                <a:spcPct val="50000"/>
              </a:spcBef>
              <a:spcAft>
                <a:spcPts val="0"/>
              </a:spcAft>
              <a:defRPr/>
            </a:pPr>
            <a:r>
              <a:rPr lang="it-IT" b="1" dirty="0">
                <a:effectLst>
                  <a:outerShdw blurRad="38100" dist="38100" dir="2700000" algn="tl">
                    <a:srgbClr val="FFFFFF"/>
                  </a:outerShdw>
                </a:effectLst>
                <a:latin typeface="Comic Sans MS" pitchFamily="66" charset="0"/>
                <a:cs typeface="+mn-cs"/>
              </a:rPr>
              <a:t>E</a:t>
            </a:r>
            <a:r>
              <a:rPr lang="it-IT" b="1" baseline="-25000" dirty="0">
                <a:effectLst>
                  <a:outerShdw blurRad="38100" dist="38100" dir="2700000" algn="tl">
                    <a:srgbClr val="FFFFFF"/>
                  </a:outerShdw>
                </a:effectLst>
                <a:latin typeface="Comic Sans MS" pitchFamily="66" charset="0"/>
                <a:cs typeface="+mn-cs"/>
              </a:rPr>
              <a:t>10B-p</a:t>
            </a:r>
            <a:r>
              <a:rPr lang="it-IT" b="1" dirty="0">
                <a:effectLst>
                  <a:outerShdw blurRad="38100" dist="38100" dir="2700000" algn="tl">
                    <a:srgbClr val="FFFFFF"/>
                  </a:outerShdw>
                </a:effectLst>
                <a:latin typeface="Comic Sans MS" pitchFamily="66" charset="0"/>
                <a:cs typeface="+mn-cs"/>
              </a:rPr>
              <a:t>=10keV</a:t>
            </a:r>
            <a:r>
              <a:rPr lang="it-IT" dirty="0">
                <a:latin typeface="Garamond" pitchFamily="18" charset="0"/>
                <a:cs typeface="+mn-cs"/>
              </a:rPr>
              <a:t> </a:t>
            </a:r>
          </a:p>
          <a:p>
            <a:pPr fontAlgn="auto">
              <a:spcBef>
                <a:spcPct val="50000"/>
              </a:spcBef>
              <a:spcAft>
                <a:spcPts val="0"/>
              </a:spcAft>
              <a:defRPr/>
            </a:pPr>
            <a:r>
              <a:rPr lang="it-IT" dirty="0">
                <a:latin typeface="Garamond" pitchFamily="18" charset="0"/>
                <a:cs typeface="+mn-cs"/>
                <a:sym typeface="Wingdings" pitchFamily="2" charset="2"/>
              </a:rPr>
              <a:t></a:t>
            </a:r>
            <a:r>
              <a:rPr lang="it-IT" b="1" dirty="0">
                <a:effectLst>
                  <a:outerShdw blurRad="38100" dist="38100" dir="2700000" algn="tl">
                    <a:srgbClr val="FFFFFF"/>
                  </a:outerShdw>
                </a:effectLst>
                <a:latin typeface="Comic Sans MS" pitchFamily="66" charset="0"/>
                <a:cs typeface="+mn-cs"/>
              </a:rPr>
              <a:t>E*</a:t>
            </a:r>
            <a:r>
              <a:rPr lang="it-IT" b="1" baseline="-25000" dirty="0">
                <a:effectLst>
                  <a:outerShdw blurRad="38100" dist="38100" dir="2700000" algn="tl">
                    <a:srgbClr val="FFFFFF"/>
                  </a:outerShdw>
                </a:effectLst>
                <a:latin typeface="Comic Sans MS" pitchFamily="66" charset="0"/>
                <a:cs typeface="+mn-cs"/>
              </a:rPr>
              <a:t>11C</a:t>
            </a:r>
            <a:r>
              <a:rPr lang="it-IT" b="1" dirty="0">
                <a:effectLst>
                  <a:outerShdw blurRad="38100" dist="38100" dir="2700000" algn="tl">
                    <a:srgbClr val="FFFFFF"/>
                  </a:outerShdw>
                </a:effectLst>
                <a:latin typeface="Comic Sans MS" pitchFamily="66" charset="0"/>
                <a:cs typeface="+mn-cs"/>
              </a:rPr>
              <a:t>=8.7MeV</a:t>
            </a:r>
          </a:p>
          <a:p>
            <a:pPr fontAlgn="auto">
              <a:spcBef>
                <a:spcPct val="50000"/>
              </a:spcBef>
              <a:spcAft>
                <a:spcPts val="0"/>
              </a:spcAft>
              <a:defRPr/>
            </a:pPr>
            <a:r>
              <a:rPr lang="it-IT" b="1" dirty="0">
                <a:solidFill>
                  <a:srgbClr val="FF0000"/>
                </a:solidFill>
                <a:effectLst>
                  <a:outerShdw blurRad="38100" dist="38100" dir="2700000" algn="tl">
                    <a:srgbClr val="000000"/>
                  </a:outerShdw>
                </a:effectLst>
                <a:latin typeface="Comic Sans MS" pitchFamily="66" charset="0"/>
                <a:cs typeface="+mn-cs"/>
              </a:rPr>
              <a:t>        </a:t>
            </a:r>
            <a:r>
              <a:rPr lang="it-IT" b="1" dirty="0" err="1">
                <a:solidFill>
                  <a:srgbClr val="FF0000"/>
                </a:solidFill>
                <a:effectLst>
                  <a:outerShdw blurRad="38100" dist="38100" dir="2700000" algn="tl">
                    <a:srgbClr val="000000"/>
                  </a:outerShdw>
                </a:effectLst>
                <a:latin typeface="Comic Sans MS" pitchFamily="66" charset="0"/>
                <a:cs typeface="+mn-cs"/>
              </a:rPr>
              <a:t>E</a:t>
            </a:r>
            <a:r>
              <a:rPr lang="it-IT" b="1" baseline="-25000" dirty="0" err="1">
                <a:solidFill>
                  <a:srgbClr val="FF0000"/>
                </a:solidFill>
                <a:effectLst>
                  <a:outerShdw blurRad="38100" dist="38100" dir="2700000" algn="tl">
                    <a:srgbClr val="000000"/>
                  </a:outerShdw>
                </a:effectLst>
                <a:latin typeface="Comic Sans MS" pitchFamily="66" charset="0"/>
                <a:cs typeface="+mn-cs"/>
              </a:rPr>
              <a:t>Gamow</a:t>
            </a:r>
            <a:r>
              <a:rPr lang="it-IT" b="1" baseline="-25000" dirty="0">
                <a:solidFill>
                  <a:srgbClr val="FF0000"/>
                </a:solidFill>
                <a:effectLst>
                  <a:outerShdw blurRad="38100" dist="38100" dir="2700000" algn="tl">
                    <a:srgbClr val="000000"/>
                  </a:outerShdw>
                </a:effectLst>
                <a:latin typeface="Comic Sans MS" pitchFamily="66" charset="0"/>
                <a:cs typeface="+mn-cs"/>
              </a:rPr>
              <a:t> </a:t>
            </a:r>
            <a:r>
              <a:rPr lang="it-IT" b="1" baseline="-25000" dirty="0" err="1">
                <a:solidFill>
                  <a:srgbClr val="FF0000"/>
                </a:solidFill>
                <a:effectLst>
                  <a:outerShdw blurRad="38100" dist="38100" dir="2700000" algn="tl">
                    <a:srgbClr val="000000"/>
                  </a:outerShdw>
                </a:effectLst>
                <a:latin typeface="Comic Sans MS" pitchFamily="66" charset="0"/>
                <a:cs typeface="+mn-cs"/>
              </a:rPr>
              <a:t>peak</a:t>
            </a:r>
            <a:endParaRPr lang="it-IT" b="1" baseline="-25000" dirty="0">
              <a:solidFill>
                <a:srgbClr val="FF0000"/>
              </a:solidFill>
              <a:effectLst>
                <a:outerShdw blurRad="38100" dist="38100" dir="2700000" algn="tl">
                  <a:srgbClr val="000000"/>
                </a:outerShdw>
              </a:effectLst>
              <a:latin typeface="Comic Sans MS" pitchFamily="66" charset="0"/>
              <a:cs typeface="+mn-cs"/>
            </a:endParaRPr>
          </a:p>
        </p:txBody>
      </p:sp>
      <p:sp>
        <p:nvSpPr>
          <p:cNvPr id="44" name="Text Box 38"/>
          <p:cNvSpPr txBox="1">
            <a:spLocks noChangeArrowheads="1"/>
          </p:cNvSpPr>
          <p:nvPr/>
        </p:nvSpPr>
        <p:spPr bwMode="auto">
          <a:xfrm>
            <a:off x="5076825" y="5661025"/>
            <a:ext cx="3887788" cy="10160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it-IT" sz="2000" b="1" dirty="0" err="1">
                <a:solidFill>
                  <a:srgbClr val="FF0000"/>
                </a:solidFill>
                <a:effectLst>
                  <a:outerShdw blurRad="38100" dist="38100" dir="2700000" algn="tl">
                    <a:srgbClr val="000000"/>
                  </a:outerShdw>
                </a:effectLst>
                <a:latin typeface="Comic Sans MS" pitchFamily="66" charset="0"/>
                <a:cs typeface="+mn-cs"/>
              </a:rPr>
              <a:t>Aim</a:t>
            </a:r>
            <a:r>
              <a:rPr lang="it-IT" sz="2000" b="1" dirty="0">
                <a:solidFill>
                  <a:srgbClr val="FF0000"/>
                </a:solidFill>
                <a:effectLst>
                  <a:outerShdw blurRad="38100" dist="38100" dir="2700000" algn="tl">
                    <a:srgbClr val="000000"/>
                  </a:outerShdw>
                </a:effectLst>
                <a:latin typeface="Comic Sans MS" pitchFamily="66" charset="0"/>
                <a:cs typeface="+mn-cs"/>
              </a:rPr>
              <a:t> </a:t>
            </a:r>
            <a:r>
              <a:rPr lang="it-IT" sz="2000" b="1" dirty="0">
                <a:solidFill>
                  <a:srgbClr val="FFFF66"/>
                </a:solidFill>
                <a:effectLst>
                  <a:outerShdw blurRad="38100" dist="38100" dir="2700000" algn="tl">
                    <a:srgbClr val="000000"/>
                  </a:outerShdw>
                </a:effectLst>
                <a:latin typeface="Garamond" pitchFamily="18" charset="0"/>
                <a:cs typeface="+mn-cs"/>
                <a:sym typeface="Wingdings" pitchFamily="2" charset="2"/>
              </a:rPr>
              <a:t> </a:t>
            </a:r>
            <a:r>
              <a:rPr lang="it-IT" sz="2000" b="1" dirty="0" err="1">
                <a:solidFill>
                  <a:srgbClr val="FFFF66"/>
                </a:solidFill>
                <a:effectLst>
                  <a:outerShdw blurRad="38100" dist="38100" dir="2700000" algn="tl">
                    <a:srgbClr val="000000"/>
                  </a:outerShdw>
                </a:effectLst>
                <a:latin typeface="Comic Sans MS" pitchFamily="66" charset="0"/>
                <a:cs typeface="+mn-cs"/>
                <a:sym typeface="Wingdings" pitchFamily="2" charset="2"/>
              </a:rPr>
              <a:t>study</a:t>
            </a:r>
            <a:r>
              <a:rPr lang="it-IT" sz="2000" b="1" dirty="0">
                <a:solidFill>
                  <a:srgbClr val="FFFF66"/>
                </a:solidFill>
                <a:effectLst>
                  <a:outerShdw blurRad="38100" dist="38100" dir="2700000" algn="tl">
                    <a:srgbClr val="000000"/>
                  </a:outerShdw>
                </a:effectLst>
                <a:latin typeface="Comic Sans MS" pitchFamily="66" charset="0"/>
                <a:cs typeface="+mn-cs"/>
                <a:sym typeface="Wingdings" pitchFamily="2" charset="2"/>
              </a:rPr>
              <a:t> the </a:t>
            </a:r>
            <a:r>
              <a:rPr lang="it-IT" sz="2000" b="1" dirty="0" err="1">
                <a:solidFill>
                  <a:srgbClr val="FFFF66"/>
                </a:solidFill>
                <a:effectLst>
                  <a:outerShdw blurRad="38100" dist="38100" dir="2700000" algn="tl">
                    <a:srgbClr val="000000"/>
                  </a:outerShdw>
                </a:effectLst>
                <a:latin typeface="Comic Sans MS" pitchFamily="66" charset="0"/>
                <a:cs typeface="+mn-cs"/>
                <a:sym typeface="Wingdings" pitchFamily="2" charset="2"/>
              </a:rPr>
              <a:t>energy</a:t>
            </a:r>
            <a:r>
              <a:rPr lang="it-IT" sz="2000" b="1" dirty="0">
                <a:solidFill>
                  <a:srgbClr val="FFFF66"/>
                </a:solidFill>
                <a:effectLst>
                  <a:outerShdw blurRad="38100" dist="38100" dir="2700000" algn="tl">
                    <a:srgbClr val="000000"/>
                  </a:outerShdw>
                </a:effectLst>
                <a:latin typeface="Comic Sans MS" pitchFamily="66" charset="0"/>
                <a:cs typeface="+mn-cs"/>
                <a:sym typeface="Wingdings" pitchFamily="2" charset="2"/>
              </a:rPr>
              <a:t> </a:t>
            </a:r>
            <a:r>
              <a:rPr lang="it-IT" sz="2000" b="1" dirty="0" err="1">
                <a:solidFill>
                  <a:srgbClr val="FFFF66"/>
                </a:solidFill>
                <a:effectLst>
                  <a:outerShdw blurRad="38100" dist="38100" dir="2700000" algn="tl">
                    <a:srgbClr val="000000"/>
                  </a:outerShdw>
                </a:effectLst>
                <a:latin typeface="Comic Sans MS" pitchFamily="66" charset="0"/>
                <a:cs typeface="+mn-cs"/>
                <a:sym typeface="Wingdings" pitchFamily="2" charset="2"/>
              </a:rPr>
              <a:t>region</a:t>
            </a:r>
            <a:r>
              <a:rPr lang="it-IT" sz="2000" b="1" dirty="0">
                <a:solidFill>
                  <a:srgbClr val="FFFF66"/>
                </a:solidFill>
                <a:effectLst>
                  <a:outerShdw blurRad="38100" dist="38100" dir="2700000" algn="tl">
                    <a:srgbClr val="000000"/>
                  </a:outerShdw>
                </a:effectLst>
                <a:latin typeface="Comic Sans MS" pitchFamily="66" charset="0"/>
                <a:cs typeface="+mn-cs"/>
                <a:sym typeface="Wingdings" pitchFamily="2" charset="2"/>
              </a:rPr>
              <a:t> </a:t>
            </a:r>
            <a:r>
              <a:rPr lang="it-IT" sz="2000" b="1" dirty="0" err="1">
                <a:solidFill>
                  <a:srgbClr val="FFFF66"/>
                </a:solidFill>
                <a:effectLst>
                  <a:outerShdw blurRad="38100" dist="38100" dir="2700000" algn="tl">
                    <a:srgbClr val="000000"/>
                  </a:outerShdw>
                </a:effectLst>
                <a:latin typeface="Comic Sans MS" pitchFamily="66" charset="0"/>
                <a:cs typeface="+mn-cs"/>
                <a:sym typeface="Wingdings" pitchFamily="2" charset="2"/>
              </a:rPr>
              <a:t>corresponding</a:t>
            </a:r>
            <a:r>
              <a:rPr lang="it-IT" sz="2000" b="1" dirty="0">
                <a:effectLst>
                  <a:outerShdw blurRad="38100" dist="38100" dir="2700000" algn="tl">
                    <a:srgbClr val="FFFFFF"/>
                  </a:outerShdw>
                </a:effectLst>
                <a:latin typeface="Garamond" pitchFamily="18" charset="0"/>
                <a:cs typeface="+mn-cs"/>
                <a:sym typeface="Wingdings" pitchFamily="2" charset="2"/>
              </a:rPr>
              <a:t> </a:t>
            </a:r>
            <a:r>
              <a:rPr lang="it-IT" sz="2000" b="1" dirty="0" err="1">
                <a:solidFill>
                  <a:srgbClr val="FFFF66"/>
                </a:solidFill>
                <a:effectLst>
                  <a:outerShdw blurRad="38100" dist="38100" dir="2700000" algn="tl">
                    <a:srgbClr val="000000"/>
                  </a:outerShdw>
                </a:effectLst>
                <a:latin typeface="Comic Sans MS" pitchFamily="66" charset="0"/>
                <a:cs typeface="+mn-cs"/>
                <a:sym typeface="Wingdings" pitchFamily="2" charset="2"/>
              </a:rPr>
              <a:t>to</a:t>
            </a:r>
            <a:r>
              <a:rPr lang="it-IT" sz="2000" b="1" dirty="0">
                <a:solidFill>
                  <a:srgbClr val="FFFF66"/>
                </a:solidFill>
                <a:effectLst>
                  <a:outerShdw blurRad="38100" dist="38100" dir="2700000" algn="tl">
                    <a:srgbClr val="000000"/>
                  </a:outerShdw>
                </a:effectLst>
                <a:latin typeface="Comic Sans MS" pitchFamily="66" charset="0"/>
                <a:cs typeface="+mn-cs"/>
                <a:sym typeface="Wingdings" pitchFamily="2" charset="2"/>
              </a:rPr>
              <a:t> the </a:t>
            </a:r>
            <a:r>
              <a:rPr lang="it-IT" sz="2000" b="1" dirty="0" err="1">
                <a:solidFill>
                  <a:srgbClr val="FFFF66"/>
                </a:solidFill>
                <a:effectLst>
                  <a:outerShdw blurRad="38100" dist="38100" dir="2700000" algn="tl">
                    <a:srgbClr val="000000"/>
                  </a:outerShdw>
                </a:effectLst>
                <a:latin typeface="Comic Sans MS" pitchFamily="66" charset="0"/>
                <a:cs typeface="+mn-cs"/>
                <a:sym typeface="Wingdings" pitchFamily="2" charset="2"/>
              </a:rPr>
              <a:t>Gamow</a:t>
            </a:r>
            <a:r>
              <a:rPr lang="it-IT" sz="2000" b="1" dirty="0">
                <a:solidFill>
                  <a:srgbClr val="FFFF66"/>
                </a:solidFill>
                <a:effectLst>
                  <a:outerShdw blurRad="38100" dist="38100" dir="2700000" algn="tl">
                    <a:srgbClr val="000000"/>
                  </a:outerShdw>
                </a:effectLst>
                <a:latin typeface="Comic Sans MS" pitchFamily="66" charset="0"/>
                <a:cs typeface="+mn-cs"/>
                <a:sym typeface="Wingdings" pitchFamily="2" charset="2"/>
              </a:rPr>
              <a:t> </a:t>
            </a:r>
            <a:r>
              <a:rPr lang="it-IT" sz="2000" b="1" dirty="0" err="1">
                <a:solidFill>
                  <a:srgbClr val="FFFF66"/>
                </a:solidFill>
                <a:effectLst>
                  <a:outerShdw blurRad="38100" dist="38100" dir="2700000" algn="tl">
                    <a:srgbClr val="000000"/>
                  </a:outerShdw>
                </a:effectLst>
                <a:latin typeface="Comic Sans MS" pitchFamily="66" charset="0"/>
                <a:cs typeface="+mn-cs"/>
                <a:sym typeface="Wingdings" pitchFamily="2" charset="2"/>
              </a:rPr>
              <a:t>peak</a:t>
            </a:r>
            <a:endParaRPr lang="it-IT" sz="2000" b="1" dirty="0">
              <a:solidFill>
                <a:srgbClr val="FFFF66"/>
              </a:solidFill>
              <a:effectLst>
                <a:outerShdw blurRad="38100" dist="38100" dir="2700000" algn="tl">
                  <a:srgbClr val="000000"/>
                </a:outerShdw>
              </a:effectLst>
              <a:latin typeface="Comic Sans MS" pitchFamily="66" charset="0"/>
              <a:cs typeface="+mn-cs"/>
              <a:sym typeface="Wingdings" pitchFamily="2" charset="2"/>
            </a:endParaRPr>
          </a:p>
        </p:txBody>
      </p:sp>
      <p:sp>
        <p:nvSpPr>
          <p:cNvPr id="45" name="Text Box 45"/>
          <p:cNvSpPr txBox="1">
            <a:spLocks noChangeArrowheads="1"/>
          </p:cNvSpPr>
          <p:nvPr/>
        </p:nvSpPr>
        <p:spPr bwMode="auto">
          <a:xfrm>
            <a:off x="0" y="826496"/>
            <a:ext cx="5219700" cy="1077218"/>
          </a:xfrm>
          <a:prstGeom prst="rect">
            <a:avLst/>
          </a:prstGeom>
          <a:noFill/>
          <a:ln w="9525">
            <a:noFill/>
            <a:miter lim="800000"/>
            <a:headEnd/>
            <a:tailEnd/>
          </a:ln>
        </p:spPr>
        <p:txBody>
          <a:bodyPr wrap="square">
            <a:spAutoFit/>
          </a:bodyPr>
          <a:lstStyle/>
          <a:p>
            <a:pPr algn="just" fontAlgn="auto">
              <a:spcBef>
                <a:spcPct val="50000"/>
              </a:spcBef>
              <a:spcAft>
                <a:spcPts val="0"/>
              </a:spcAft>
              <a:defRPr/>
            </a:pPr>
            <a:r>
              <a:rPr lang="en-US" sz="1600" b="1" dirty="0">
                <a:latin typeface="Comic Sans MS"/>
                <a:cs typeface="Comic Sans MS"/>
                <a:sym typeface="Wingdings" pitchFamily="2" charset="2"/>
              </a:rPr>
              <a:t> </a:t>
            </a:r>
            <a:r>
              <a:rPr lang="en-US" sz="1600" b="1" dirty="0">
                <a:latin typeface="Comic Sans MS"/>
                <a:cs typeface="Comic Sans MS"/>
              </a:rPr>
              <a:t>By considering the typical temperatures of some 10</a:t>
            </a:r>
            <a:r>
              <a:rPr lang="en-US" sz="1600" b="1" baseline="30000" dirty="0">
                <a:latin typeface="Comic Sans MS"/>
                <a:cs typeface="Comic Sans MS"/>
              </a:rPr>
              <a:t>6</a:t>
            </a:r>
            <a:r>
              <a:rPr lang="en-US" sz="1600" b="1" dirty="0">
                <a:latin typeface="Comic Sans MS"/>
                <a:cs typeface="Comic Sans MS"/>
              </a:rPr>
              <a:t> K at which burning (p,</a:t>
            </a:r>
            <a:r>
              <a:rPr lang="el-GR" sz="1600" b="1" dirty="0">
                <a:latin typeface="Comic Sans MS"/>
                <a:cs typeface="Comic Sans MS"/>
              </a:rPr>
              <a:t>α</a:t>
            </a:r>
            <a:r>
              <a:rPr lang="it-IT" sz="1600" b="1" dirty="0">
                <a:latin typeface="Comic Sans MS"/>
                <a:cs typeface="Comic Sans MS"/>
              </a:rPr>
              <a:t>) </a:t>
            </a:r>
            <a:r>
              <a:rPr lang="it-IT" sz="1600" b="1" dirty="0" err="1">
                <a:latin typeface="Comic Sans MS"/>
                <a:cs typeface="Comic Sans MS"/>
              </a:rPr>
              <a:t>reactions</a:t>
            </a:r>
            <a:r>
              <a:rPr lang="it-IT" sz="1600" b="1" dirty="0">
                <a:latin typeface="Comic Sans MS"/>
                <a:cs typeface="Comic Sans MS"/>
              </a:rPr>
              <a:t> </a:t>
            </a:r>
            <a:r>
              <a:rPr lang="it-IT" sz="1600" b="1" dirty="0" err="1">
                <a:latin typeface="Comic Sans MS"/>
                <a:cs typeface="Comic Sans MS"/>
              </a:rPr>
              <a:t>typically</a:t>
            </a:r>
            <a:r>
              <a:rPr lang="it-IT" sz="1600" b="1" dirty="0">
                <a:latin typeface="Comic Sans MS"/>
                <a:cs typeface="Comic Sans MS"/>
              </a:rPr>
              <a:t> </a:t>
            </a:r>
            <a:r>
              <a:rPr lang="it-IT" sz="1600" b="1" dirty="0" err="1">
                <a:latin typeface="Comic Sans MS"/>
                <a:cs typeface="Comic Sans MS"/>
              </a:rPr>
              <a:t>occur</a:t>
            </a:r>
            <a:r>
              <a:rPr lang="it-IT" sz="1600" b="1" dirty="0">
                <a:latin typeface="Comic Sans MS"/>
                <a:cs typeface="Comic Sans MS"/>
              </a:rPr>
              <a:t> </a:t>
            </a:r>
            <a:r>
              <a:rPr lang="it-IT" sz="1600" b="1" dirty="0" err="1">
                <a:latin typeface="Comic Sans MS"/>
                <a:cs typeface="Comic Sans MS"/>
              </a:rPr>
              <a:t>for</a:t>
            </a:r>
            <a:r>
              <a:rPr lang="it-IT" sz="1600" b="1" dirty="0">
                <a:latin typeface="Comic Sans MS"/>
                <a:cs typeface="Comic Sans MS"/>
              </a:rPr>
              <a:t> </a:t>
            </a:r>
            <a:r>
              <a:rPr lang="it-IT" sz="1600" b="1" dirty="0" err="1">
                <a:latin typeface="Comic Sans MS"/>
                <a:cs typeface="Comic Sans MS"/>
              </a:rPr>
              <a:t>boron</a:t>
            </a:r>
            <a:r>
              <a:rPr lang="it-IT" sz="1600" b="1" dirty="0">
                <a:latin typeface="Comic Sans MS"/>
                <a:cs typeface="Comic Sans MS"/>
              </a:rPr>
              <a:t> </a:t>
            </a:r>
            <a:r>
              <a:rPr lang="it-IT" sz="1600" b="1" dirty="0" err="1">
                <a:latin typeface="Comic Sans MS"/>
                <a:cs typeface="Comic Sans MS"/>
              </a:rPr>
              <a:t>isotopes</a:t>
            </a:r>
            <a:r>
              <a:rPr lang="it-IT" sz="1600" b="1" dirty="0">
                <a:latin typeface="Comic Sans MS"/>
                <a:cs typeface="Comic Sans MS"/>
              </a:rPr>
              <a:t> in stellar </a:t>
            </a:r>
            <a:r>
              <a:rPr lang="it-IT" sz="1600" b="1" dirty="0" err="1">
                <a:latin typeface="Comic Sans MS"/>
                <a:cs typeface="Comic Sans MS"/>
              </a:rPr>
              <a:t>environments</a:t>
            </a:r>
            <a:r>
              <a:rPr lang="it-IT" sz="1600" b="1" dirty="0">
                <a:latin typeface="Comic Sans MS"/>
                <a:cs typeface="Comic Sans MS"/>
              </a:rPr>
              <a:t>, the </a:t>
            </a:r>
            <a:r>
              <a:rPr lang="it-IT" sz="1600" b="1" dirty="0" err="1">
                <a:latin typeface="Comic Sans MS"/>
                <a:cs typeface="Comic Sans MS"/>
              </a:rPr>
              <a:t>Gamow</a:t>
            </a:r>
            <a:r>
              <a:rPr lang="it-IT" sz="1600" b="1" dirty="0">
                <a:latin typeface="Comic Sans MS"/>
                <a:cs typeface="Comic Sans MS"/>
              </a:rPr>
              <a:t> </a:t>
            </a:r>
            <a:r>
              <a:rPr lang="it-IT" sz="1600" b="1" dirty="0" err="1">
                <a:latin typeface="Comic Sans MS"/>
                <a:cs typeface="Comic Sans MS"/>
              </a:rPr>
              <a:t>peak</a:t>
            </a:r>
            <a:r>
              <a:rPr lang="it-IT" sz="1600" b="1" dirty="0">
                <a:latin typeface="Comic Sans MS"/>
                <a:cs typeface="Comic Sans MS"/>
              </a:rPr>
              <a:t>  </a:t>
            </a:r>
            <a:r>
              <a:rPr lang="it-IT" sz="1600" b="1" dirty="0" err="1">
                <a:latin typeface="Comic Sans MS"/>
                <a:cs typeface="Comic Sans MS"/>
              </a:rPr>
              <a:t>is</a:t>
            </a:r>
            <a:r>
              <a:rPr lang="it-IT" sz="1600" b="1" dirty="0">
                <a:latin typeface="Comic Sans MS"/>
                <a:cs typeface="Comic Sans MS"/>
              </a:rPr>
              <a:t> at </a:t>
            </a:r>
            <a:r>
              <a:rPr lang="it-IT" sz="1600" b="1" dirty="0" err="1">
                <a:latin typeface="Comic Sans MS"/>
                <a:cs typeface="Comic Sans MS"/>
              </a:rPr>
              <a:t>about</a:t>
            </a:r>
            <a:r>
              <a:rPr lang="it-IT" sz="1600" b="1" dirty="0">
                <a:latin typeface="Comic Sans MS"/>
                <a:cs typeface="Comic Sans MS"/>
              </a:rPr>
              <a:t>   </a:t>
            </a:r>
            <a:endParaRPr lang="it-IT" sz="1600" b="1" dirty="0">
              <a:latin typeface="Comic Sans MS"/>
              <a:cs typeface="Comic Sans MS"/>
              <a:sym typeface="Symbol" pitchFamily="18" charset="2"/>
            </a:endParaRPr>
          </a:p>
        </p:txBody>
      </p:sp>
      <p:sp>
        <p:nvSpPr>
          <p:cNvPr id="125958" name="Rectangle 68"/>
          <p:cNvSpPr>
            <a:spLocks noChangeArrowheads="1"/>
          </p:cNvSpPr>
          <p:nvPr/>
        </p:nvSpPr>
        <p:spPr bwMode="auto">
          <a:xfrm>
            <a:off x="0" y="2060575"/>
            <a:ext cx="4364038" cy="855663"/>
          </a:xfrm>
          <a:prstGeom prst="rect">
            <a:avLst/>
          </a:prstGeom>
          <a:solidFill>
            <a:schemeClr val="bg2"/>
          </a:solidFill>
          <a:ln w="28575">
            <a:solidFill>
              <a:schemeClr val="bg2"/>
            </a:solidFill>
            <a:miter lim="800000"/>
            <a:headEnd/>
            <a:tailEnd/>
          </a:ln>
        </p:spPr>
        <p:txBody>
          <a:bodyPr wrap="none" anchor="ctr"/>
          <a:lstStyle/>
          <a:p>
            <a:pPr algn="ctr"/>
            <a:r>
              <a:rPr lang="it-IT" sz="2000" b="1">
                <a:solidFill>
                  <a:srgbClr val="002060"/>
                </a:solidFill>
                <a:latin typeface="Constantia" pitchFamily="18" charset="0"/>
              </a:rPr>
              <a:t>E</a:t>
            </a:r>
            <a:r>
              <a:rPr lang="it-IT" sz="2000" b="1" baseline="-25000">
                <a:solidFill>
                  <a:srgbClr val="002060"/>
                </a:solidFill>
                <a:latin typeface="Constantia" pitchFamily="18" charset="0"/>
              </a:rPr>
              <a:t>0</a:t>
            </a:r>
            <a:r>
              <a:rPr lang="it-IT" sz="2000" b="1">
                <a:solidFill>
                  <a:srgbClr val="002060"/>
                </a:solidFill>
                <a:latin typeface="Constantia" pitchFamily="18" charset="0"/>
              </a:rPr>
              <a:t>=1.22(Z</a:t>
            </a:r>
            <a:r>
              <a:rPr lang="it-IT" sz="2000" b="1" baseline="30000">
                <a:solidFill>
                  <a:srgbClr val="002060"/>
                </a:solidFill>
                <a:latin typeface="Constantia" pitchFamily="18" charset="0"/>
              </a:rPr>
              <a:t>2</a:t>
            </a:r>
            <a:r>
              <a:rPr lang="it-IT" sz="2000" b="1" baseline="-25000">
                <a:solidFill>
                  <a:srgbClr val="002060"/>
                </a:solidFill>
                <a:latin typeface="Constantia" pitchFamily="18" charset="0"/>
              </a:rPr>
              <a:t>x</a:t>
            </a:r>
            <a:r>
              <a:rPr lang="it-IT" sz="2000" b="1">
                <a:solidFill>
                  <a:srgbClr val="002060"/>
                </a:solidFill>
                <a:latin typeface="Constantia" pitchFamily="18" charset="0"/>
              </a:rPr>
              <a:t>Z</a:t>
            </a:r>
            <a:r>
              <a:rPr lang="it-IT" sz="2000" b="1" baseline="30000">
                <a:solidFill>
                  <a:srgbClr val="002060"/>
                </a:solidFill>
                <a:latin typeface="Constantia" pitchFamily="18" charset="0"/>
              </a:rPr>
              <a:t>2</a:t>
            </a:r>
            <a:r>
              <a:rPr lang="it-IT" sz="2000" b="1" baseline="-25000">
                <a:solidFill>
                  <a:srgbClr val="002060"/>
                </a:solidFill>
                <a:latin typeface="Constantia" pitchFamily="18" charset="0"/>
              </a:rPr>
              <a:t>y</a:t>
            </a:r>
            <a:r>
              <a:rPr lang="el-GR" sz="2000" b="1">
                <a:solidFill>
                  <a:srgbClr val="002060"/>
                </a:solidFill>
                <a:latin typeface="Constantia" pitchFamily="18" charset="0"/>
              </a:rPr>
              <a:t>μ</a:t>
            </a:r>
            <a:r>
              <a:rPr lang="it-IT" sz="2000" b="1">
                <a:solidFill>
                  <a:srgbClr val="002060"/>
                </a:solidFill>
                <a:latin typeface="Constantia" pitchFamily="18" charset="0"/>
              </a:rPr>
              <a:t>T</a:t>
            </a:r>
            <a:r>
              <a:rPr lang="it-IT" sz="2000" b="1" baseline="-25000">
                <a:solidFill>
                  <a:srgbClr val="002060"/>
                </a:solidFill>
                <a:latin typeface="Constantia" pitchFamily="18" charset="0"/>
              </a:rPr>
              <a:t>6</a:t>
            </a:r>
            <a:r>
              <a:rPr lang="it-IT" sz="2000" b="1" baseline="30000">
                <a:solidFill>
                  <a:srgbClr val="002060"/>
                </a:solidFill>
                <a:latin typeface="Constantia" pitchFamily="18" charset="0"/>
              </a:rPr>
              <a:t>2</a:t>
            </a:r>
            <a:r>
              <a:rPr lang="it-IT" sz="2000" b="1">
                <a:solidFill>
                  <a:srgbClr val="002060"/>
                </a:solidFill>
                <a:latin typeface="Constantia" pitchFamily="18" charset="0"/>
              </a:rPr>
              <a:t>)</a:t>
            </a:r>
            <a:r>
              <a:rPr lang="it-IT" sz="2000" b="1" baseline="30000">
                <a:solidFill>
                  <a:srgbClr val="002060"/>
                </a:solidFill>
                <a:latin typeface="Constantia" pitchFamily="18" charset="0"/>
              </a:rPr>
              <a:t>1/3</a:t>
            </a:r>
            <a:r>
              <a:rPr lang="it-IT" sz="2000" b="1">
                <a:solidFill>
                  <a:srgbClr val="002060"/>
                </a:solidFill>
                <a:latin typeface="Constantia" pitchFamily="18" charset="0"/>
              </a:rPr>
              <a:t> keV </a:t>
            </a:r>
            <a:r>
              <a:rPr lang="it-IT" sz="2000" b="1">
                <a:solidFill>
                  <a:srgbClr val="002060"/>
                </a:solidFill>
                <a:latin typeface="Constantia" pitchFamily="18" charset="0"/>
                <a:sym typeface="Symbol" pitchFamily="18" charset="2"/>
              </a:rPr>
              <a:t> 10 keV</a:t>
            </a:r>
            <a:endParaRPr lang="en-US" sz="2000" b="1">
              <a:solidFill>
                <a:srgbClr val="002060"/>
              </a:solidFill>
              <a:latin typeface="Constantia" pitchFamily="18" charset="0"/>
              <a:sym typeface="Symbol" pitchFamily="18" charset="2"/>
            </a:endParaRPr>
          </a:p>
        </p:txBody>
      </p:sp>
      <p:sp>
        <p:nvSpPr>
          <p:cNvPr id="47" name="Rettangolo 46"/>
          <p:cNvSpPr/>
          <p:nvPr/>
        </p:nvSpPr>
        <p:spPr>
          <a:xfrm>
            <a:off x="5148263" y="1959899"/>
            <a:ext cx="1368425" cy="21748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8" name="Ovale 47"/>
          <p:cNvSpPr/>
          <p:nvPr/>
        </p:nvSpPr>
        <p:spPr>
          <a:xfrm>
            <a:off x="3276600" y="2205038"/>
            <a:ext cx="863600" cy="6477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9" name="Rectangle 90"/>
          <p:cNvSpPr>
            <a:spLocks noChangeArrowheads="1"/>
          </p:cNvSpPr>
          <p:nvPr/>
        </p:nvSpPr>
        <p:spPr bwMode="auto">
          <a:xfrm>
            <a:off x="4967288" y="1478554"/>
            <a:ext cx="4176712" cy="369888"/>
          </a:xfrm>
          <a:prstGeom prst="rect">
            <a:avLst/>
          </a:prstGeom>
          <a:noFill/>
          <a:ln w="9525">
            <a:noFill/>
            <a:miter lim="800000"/>
            <a:headEnd/>
            <a:tailEnd/>
          </a:ln>
          <a:effectLst/>
        </p:spPr>
        <p:txBody>
          <a:bodyPr>
            <a:spAutoFit/>
          </a:bodyPr>
          <a:lstStyle/>
          <a:p>
            <a:pPr fontAlgn="auto">
              <a:spcBef>
                <a:spcPct val="50000"/>
              </a:spcBef>
              <a:spcAft>
                <a:spcPts val="0"/>
              </a:spcAft>
              <a:defRPr/>
            </a:pPr>
            <a:r>
              <a:rPr lang="it-IT" b="1" dirty="0" err="1">
                <a:solidFill>
                  <a:srgbClr val="FF0000"/>
                </a:solidFill>
                <a:effectLst>
                  <a:outerShdw blurRad="38100" dist="38100" dir="2700000" algn="tl">
                    <a:srgbClr val="000000"/>
                  </a:outerShdw>
                </a:effectLst>
                <a:latin typeface="Comic Sans MS" pitchFamily="66" charset="0"/>
                <a:cs typeface="+mn-cs"/>
              </a:rPr>
              <a:t>Presence</a:t>
            </a:r>
            <a:r>
              <a:rPr lang="it-IT" b="1" dirty="0">
                <a:solidFill>
                  <a:srgbClr val="FF0000"/>
                </a:solidFill>
                <a:effectLst>
                  <a:outerShdw blurRad="38100" dist="38100" dir="2700000" algn="tl">
                    <a:srgbClr val="000000"/>
                  </a:outerShdw>
                </a:effectLst>
                <a:latin typeface="Comic Sans MS" pitchFamily="66" charset="0"/>
                <a:cs typeface="+mn-cs"/>
              </a:rPr>
              <a:t> </a:t>
            </a:r>
            <a:r>
              <a:rPr lang="it-IT" b="1" dirty="0" err="1">
                <a:solidFill>
                  <a:srgbClr val="FF0000"/>
                </a:solidFill>
                <a:effectLst>
                  <a:outerShdw blurRad="38100" dist="38100" dir="2700000" algn="tl">
                    <a:srgbClr val="000000"/>
                  </a:outerShdw>
                </a:effectLst>
                <a:latin typeface="Comic Sans MS" pitchFamily="66" charset="0"/>
                <a:cs typeface="+mn-cs"/>
              </a:rPr>
              <a:t>of</a:t>
            </a:r>
            <a:r>
              <a:rPr lang="it-IT" b="1" dirty="0">
                <a:solidFill>
                  <a:srgbClr val="FF0000"/>
                </a:solidFill>
                <a:effectLst>
                  <a:outerShdw blurRad="38100" dist="38100" dir="2700000" algn="tl">
                    <a:srgbClr val="000000"/>
                  </a:outerShdw>
                </a:effectLst>
                <a:latin typeface="Comic Sans MS" pitchFamily="66" charset="0"/>
                <a:cs typeface="+mn-cs"/>
              </a:rPr>
              <a:t> a </a:t>
            </a:r>
            <a:r>
              <a:rPr lang="it-IT" b="1" dirty="0" err="1">
                <a:solidFill>
                  <a:srgbClr val="FF0000"/>
                </a:solidFill>
                <a:effectLst>
                  <a:outerShdw blurRad="38100" dist="38100" dir="2700000" algn="tl">
                    <a:srgbClr val="000000"/>
                  </a:outerShdw>
                </a:effectLst>
                <a:latin typeface="Comic Sans MS" pitchFamily="66" charset="0"/>
                <a:cs typeface="+mn-cs"/>
              </a:rPr>
              <a:t>resonance</a:t>
            </a:r>
            <a:r>
              <a:rPr lang="it-IT" b="1" dirty="0">
                <a:solidFill>
                  <a:srgbClr val="FF0000"/>
                </a:solidFill>
                <a:effectLst>
                  <a:outerShdw blurRad="38100" dist="38100" dir="2700000" algn="tl">
                    <a:srgbClr val="000000"/>
                  </a:outerShdw>
                </a:effectLst>
                <a:latin typeface="Comic Sans MS" pitchFamily="66" charset="0"/>
                <a:cs typeface="+mn-cs"/>
              </a:rPr>
              <a:t> </a:t>
            </a:r>
            <a:r>
              <a:rPr lang="it-IT" b="1" dirty="0">
                <a:solidFill>
                  <a:srgbClr val="FF0000"/>
                </a:solidFill>
                <a:effectLst>
                  <a:outerShdw blurRad="38100" dist="38100" dir="2700000" algn="tl">
                    <a:srgbClr val="000000"/>
                  </a:outerShdw>
                </a:effectLst>
                <a:latin typeface="Comic Sans MS" pitchFamily="66" charset="0"/>
                <a:cs typeface="+mn-cs"/>
                <a:sym typeface="Symbol" pitchFamily="18" charset="2"/>
              </a:rPr>
              <a:t> 10 </a:t>
            </a:r>
            <a:r>
              <a:rPr lang="it-IT" b="1" dirty="0" err="1">
                <a:solidFill>
                  <a:srgbClr val="FF0000"/>
                </a:solidFill>
                <a:effectLst>
                  <a:outerShdw blurRad="38100" dist="38100" dir="2700000" algn="tl">
                    <a:srgbClr val="000000"/>
                  </a:outerShdw>
                </a:effectLst>
                <a:latin typeface="Comic Sans MS" pitchFamily="66" charset="0"/>
                <a:cs typeface="+mn-cs"/>
                <a:sym typeface="Symbol" pitchFamily="18" charset="2"/>
              </a:rPr>
              <a:t>keV</a:t>
            </a:r>
            <a:endParaRPr lang="it-IT" b="1" dirty="0">
              <a:solidFill>
                <a:srgbClr val="FF0000"/>
              </a:solidFill>
              <a:effectLst>
                <a:outerShdw blurRad="38100" dist="38100" dir="2700000" algn="tl">
                  <a:srgbClr val="000000"/>
                </a:outerShdw>
              </a:effectLst>
              <a:latin typeface="Comic Sans MS" pitchFamily="66" charset="0"/>
              <a:cs typeface="+mn-cs"/>
              <a:sym typeface="Symbol" pitchFamily="18" charset="2"/>
            </a:endParaRPr>
          </a:p>
        </p:txBody>
      </p:sp>
      <p:grpSp>
        <p:nvGrpSpPr>
          <p:cNvPr id="2" name="Gruppo 1"/>
          <p:cNvGrpSpPr/>
          <p:nvPr/>
        </p:nvGrpSpPr>
        <p:grpSpPr>
          <a:xfrm>
            <a:off x="88900" y="3141663"/>
            <a:ext cx="4987925" cy="3716337"/>
            <a:chOff x="88900" y="3141663"/>
            <a:chExt cx="4987925" cy="3716337"/>
          </a:xfrm>
        </p:grpSpPr>
        <p:grpSp>
          <p:nvGrpSpPr>
            <p:cNvPr id="25" name="Gruppo 24"/>
            <p:cNvGrpSpPr>
              <a:grpSpLocks noChangeAspect="1"/>
            </p:cNvGrpSpPr>
            <p:nvPr/>
          </p:nvGrpSpPr>
          <p:grpSpPr bwMode="auto">
            <a:xfrm>
              <a:off x="88900" y="3141663"/>
              <a:ext cx="4987925" cy="3455987"/>
              <a:chOff x="755576" y="908720"/>
              <a:chExt cx="7704856" cy="5339334"/>
            </a:xfrm>
          </p:grpSpPr>
          <p:sp>
            <p:nvSpPr>
              <p:cNvPr id="26" name="Rettangolo 25"/>
              <p:cNvSpPr/>
              <p:nvPr/>
            </p:nvSpPr>
            <p:spPr>
              <a:xfrm>
                <a:off x="826691" y="908720"/>
                <a:ext cx="7633741" cy="53295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125970" name="Picture 2"/>
              <p:cNvPicPr>
                <a:picLocks noChangeAspect="1" noChangeArrowheads="1"/>
              </p:cNvPicPr>
              <p:nvPr/>
            </p:nvPicPr>
            <p:blipFill>
              <a:blip r:embed="rId4"/>
              <a:srcRect/>
              <a:stretch>
                <a:fillRect/>
              </a:stretch>
            </p:blipFill>
            <p:spPr bwMode="auto">
              <a:xfrm>
                <a:off x="755576" y="980729"/>
                <a:ext cx="7658100" cy="5267325"/>
              </a:xfrm>
              <a:prstGeom prst="rect">
                <a:avLst/>
              </a:prstGeom>
              <a:noFill/>
              <a:ln w="9525">
                <a:noFill/>
                <a:miter lim="800000"/>
                <a:headEnd/>
                <a:tailEnd/>
              </a:ln>
            </p:spPr>
          </p:pic>
        </p:grpSp>
        <p:sp>
          <p:nvSpPr>
            <p:cNvPr id="30" name="Rettangolo 29"/>
            <p:cNvSpPr/>
            <p:nvPr/>
          </p:nvSpPr>
          <p:spPr>
            <a:xfrm>
              <a:off x="755650" y="3644900"/>
              <a:ext cx="1223963" cy="431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grpSp>
          <p:nvGrpSpPr>
            <p:cNvPr id="5" name="Group 17"/>
            <p:cNvGrpSpPr>
              <a:grpSpLocks/>
            </p:cNvGrpSpPr>
            <p:nvPr/>
          </p:nvGrpSpPr>
          <p:grpSpPr bwMode="auto">
            <a:xfrm>
              <a:off x="250825" y="4984750"/>
              <a:ext cx="2952750" cy="1873250"/>
              <a:chOff x="2971" y="2568"/>
              <a:chExt cx="1860" cy="1180"/>
            </a:xfrm>
          </p:grpSpPr>
          <p:sp>
            <p:nvSpPr>
              <p:cNvPr id="125965" name="AutoShape 18"/>
              <p:cNvSpPr>
                <a:spLocks noChangeArrowheads="1"/>
              </p:cNvSpPr>
              <p:nvPr/>
            </p:nvSpPr>
            <p:spPr bwMode="auto">
              <a:xfrm>
                <a:off x="3424" y="2568"/>
                <a:ext cx="306" cy="615"/>
              </a:xfrm>
              <a:prstGeom prst="upArrow">
                <a:avLst>
                  <a:gd name="adj1" fmla="val 50000"/>
                  <a:gd name="adj2" fmla="val 50245"/>
                </a:avLst>
              </a:prstGeom>
              <a:solidFill>
                <a:srgbClr val="FF0000"/>
              </a:solidFill>
              <a:ln w="9525">
                <a:solidFill>
                  <a:srgbClr val="FF0000"/>
                </a:solidFill>
                <a:miter lim="800000"/>
                <a:headEnd/>
                <a:tailEnd/>
              </a:ln>
            </p:spPr>
            <p:txBody>
              <a:bodyPr wrap="none" anchor="ctr"/>
              <a:lstStyle/>
              <a:p>
                <a:pPr algn="ctr"/>
                <a:endParaRPr lang="it-IT">
                  <a:solidFill>
                    <a:srgbClr val="FF0000"/>
                  </a:solidFill>
                  <a:latin typeface="Garamond" pitchFamily="18" charset="0"/>
                </a:endParaRPr>
              </a:p>
            </p:txBody>
          </p:sp>
          <p:grpSp>
            <p:nvGrpSpPr>
              <p:cNvPr id="125966" name="Group 19"/>
              <p:cNvGrpSpPr>
                <a:grpSpLocks/>
              </p:cNvGrpSpPr>
              <p:nvPr/>
            </p:nvGrpSpPr>
            <p:grpSpPr bwMode="auto">
              <a:xfrm>
                <a:off x="2971" y="3022"/>
                <a:ext cx="1860" cy="726"/>
                <a:chOff x="2971" y="3022"/>
                <a:chExt cx="1860" cy="726"/>
              </a:xfrm>
            </p:grpSpPr>
            <p:sp>
              <p:nvSpPr>
                <p:cNvPr id="125967" name="AutoShape 20"/>
                <p:cNvSpPr>
                  <a:spLocks noChangeArrowheads="1"/>
                </p:cNvSpPr>
                <p:nvPr/>
              </p:nvSpPr>
              <p:spPr bwMode="auto">
                <a:xfrm>
                  <a:off x="2971" y="3022"/>
                  <a:ext cx="1860" cy="726"/>
                </a:xfrm>
                <a:prstGeom prst="irregularSeal1">
                  <a:avLst/>
                </a:prstGeom>
                <a:solidFill>
                  <a:srgbClr val="FFFF66"/>
                </a:solidFill>
                <a:ln w="9525">
                  <a:solidFill>
                    <a:srgbClr val="FF0000"/>
                  </a:solidFill>
                  <a:miter lim="800000"/>
                  <a:headEnd/>
                  <a:tailEnd/>
                </a:ln>
              </p:spPr>
              <p:txBody>
                <a:bodyPr wrap="none" anchor="ctr"/>
                <a:lstStyle/>
                <a:p>
                  <a:endParaRPr lang="it-IT">
                    <a:latin typeface="Constantia" pitchFamily="18" charset="0"/>
                  </a:endParaRPr>
                </a:p>
              </p:txBody>
            </p:sp>
            <p:sp>
              <p:nvSpPr>
                <p:cNvPr id="271381" name="Text Box 21"/>
                <p:cNvSpPr txBox="1">
                  <a:spLocks noChangeArrowheads="1"/>
                </p:cNvSpPr>
                <p:nvPr/>
              </p:nvSpPr>
              <p:spPr bwMode="auto">
                <a:xfrm>
                  <a:off x="3152" y="3249"/>
                  <a:ext cx="1587" cy="231"/>
                </a:xfrm>
                <a:prstGeom prst="rect">
                  <a:avLst/>
                </a:prstGeom>
                <a:noFill/>
                <a:ln w="9525">
                  <a:noFill/>
                  <a:miter lim="800000"/>
                  <a:headEnd/>
                  <a:tailEnd/>
                </a:ln>
                <a:effectLst/>
              </p:spPr>
              <p:txBody>
                <a:bodyPr>
                  <a:spAutoFit/>
                </a:bodyPr>
                <a:lstStyle/>
                <a:p>
                  <a:pPr fontAlgn="auto">
                    <a:spcBef>
                      <a:spcPct val="50000"/>
                    </a:spcBef>
                    <a:spcAft>
                      <a:spcPts val="0"/>
                    </a:spcAft>
                    <a:defRPr/>
                  </a:pPr>
                  <a:r>
                    <a:rPr lang="it-IT" b="1" dirty="0">
                      <a:solidFill>
                        <a:srgbClr val="FF0000"/>
                      </a:solidFill>
                      <a:effectLst>
                        <a:outerShdw blurRad="38100" dist="38100" dir="2700000" algn="tl">
                          <a:srgbClr val="000000"/>
                        </a:outerShdw>
                      </a:effectLst>
                      <a:latin typeface="Comic Sans MS" pitchFamily="66" charset="0"/>
                      <a:cs typeface="+mn-cs"/>
                    </a:rPr>
                    <a:t>EXTRAPOLATION</a:t>
                  </a:r>
                  <a:endParaRPr lang="it-IT" sz="2400" b="1" dirty="0">
                    <a:solidFill>
                      <a:srgbClr val="FF0000"/>
                    </a:solidFill>
                    <a:effectLst>
                      <a:outerShdw blurRad="38100" dist="38100" dir="2700000" algn="tl">
                        <a:srgbClr val="000000"/>
                      </a:outerShdw>
                    </a:effectLst>
                    <a:latin typeface="Comic Sans MS" pitchFamily="66" charset="0"/>
                    <a:cs typeface="+mn-cs"/>
                  </a:endParaRPr>
                </a:p>
              </p:txBody>
            </p:sp>
          </p:grpSp>
        </p:grpSp>
      </p:grpSp>
    </p:spTree>
    <p:custDataLst>
      <p:tags r:id="rId1"/>
    </p:custDataLst>
    <p:extLst>
      <p:ext uri="{BB962C8B-B14F-4D97-AF65-F5344CB8AC3E}">
        <p14:creationId xmlns:p14="http://schemas.microsoft.com/office/powerpoint/2010/main" val="18828665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slide(fromBottom)">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88" name="Picture 88" descr="clipart_ide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7988" y="4437063"/>
            <a:ext cx="6477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02" name="Rectangle 2"/>
          <p:cNvSpPr>
            <a:spLocks noChangeArrowheads="1"/>
          </p:cNvSpPr>
          <p:nvPr/>
        </p:nvSpPr>
        <p:spPr bwMode="auto">
          <a:xfrm>
            <a:off x="323850" y="1268413"/>
            <a:ext cx="4752975" cy="647700"/>
          </a:xfrm>
          <a:prstGeom prst="rect">
            <a:avLst/>
          </a:prstGeom>
          <a:solidFill>
            <a:srgbClr val="FFCC66"/>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7203" name="Rectangle 3"/>
          <p:cNvSpPr>
            <a:spLocks noChangeArrowheads="1"/>
          </p:cNvSpPr>
          <p:nvPr/>
        </p:nvSpPr>
        <p:spPr bwMode="auto">
          <a:xfrm>
            <a:off x="250825" y="209400"/>
            <a:ext cx="88931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it-IT" sz="3200" b="1" dirty="0" err="1">
                <a:solidFill>
                  <a:srgbClr val="FF0000"/>
                </a:solidFill>
                <a:effectLst>
                  <a:outerShdw blurRad="38100" dist="38100" dir="2700000" algn="tl">
                    <a:srgbClr val="000000"/>
                  </a:outerShdw>
                </a:effectLst>
                <a:latin typeface="Comic Sans MS" charset="0"/>
                <a:cs typeface="Arial" charset="0"/>
              </a:rPr>
              <a:t>Nuclear</a:t>
            </a:r>
            <a:r>
              <a:rPr lang="it-IT" sz="3200" b="1" dirty="0">
                <a:solidFill>
                  <a:srgbClr val="FF0000"/>
                </a:solidFill>
                <a:effectLst>
                  <a:outerShdw blurRad="38100" dist="38100" dir="2700000" algn="tl">
                    <a:srgbClr val="000000"/>
                  </a:outerShdw>
                </a:effectLst>
                <a:latin typeface="Comic Sans MS" charset="0"/>
                <a:cs typeface="Arial" charset="0"/>
              </a:rPr>
              <a:t> </a:t>
            </a:r>
            <a:r>
              <a:rPr lang="it-IT" sz="3200" b="1" dirty="0" err="1">
                <a:solidFill>
                  <a:srgbClr val="FF0000"/>
                </a:solidFill>
                <a:effectLst>
                  <a:outerShdw blurRad="38100" dist="38100" dir="2700000" algn="tl">
                    <a:srgbClr val="000000"/>
                  </a:outerShdw>
                </a:effectLst>
                <a:latin typeface="Comic Sans MS" charset="0"/>
                <a:cs typeface="Arial" charset="0"/>
              </a:rPr>
              <a:t>reaction</a:t>
            </a:r>
            <a:r>
              <a:rPr lang="it-IT" sz="3200" b="1" dirty="0">
                <a:solidFill>
                  <a:srgbClr val="FF0000"/>
                </a:solidFill>
                <a:effectLst>
                  <a:outerShdw blurRad="38100" dist="38100" dir="2700000" algn="tl">
                    <a:srgbClr val="000000"/>
                  </a:outerShdw>
                </a:effectLst>
                <a:latin typeface="Comic Sans MS" charset="0"/>
                <a:cs typeface="Arial" charset="0"/>
              </a:rPr>
              <a:t> </a:t>
            </a:r>
            <a:r>
              <a:rPr lang="it-IT" sz="3200" b="1" dirty="0" err="1">
                <a:solidFill>
                  <a:srgbClr val="FF0000"/>
                </a:solidFill>
                <a:effectLst>
                  <a:outerShdw blurRad="38100" dist="38100" dir="2700000" algn="tl">
                    <a:srgbClr val="000000"/>
                  </a:outerShdw>
                </a:effectLst>
                <a:latin typeface="Comic Sans MS" charset="0"/>
                <a:cs typeface="Arial" charset="0"/>
              </a:rPr>
              <a:t>at</a:t>
            </a:r>
            <a:r>
              <a:rPr lang="it-IT" sz="3200" b="1" dirty="0">
                <a:solidFill>
                  <a:srgbClr val="FF0000"/>
                </a:solidFill>
                <a:effectLst>
                  <a:outerShdw blurRad="38100" dist="38100" dir="2700000" algn="tl">
                    <a:srgbClr val="000000"/>
                  </a:outerShdw>
                </a:effectLst>
                <a:latin typeface="Comic Sans MS" charset="0"/>
                <a:cs typeface="Arial" charset="0"/>
              </a:rPr>
              <a:t> </a:t>
            </a:r>
            <a:r>
              <a:rPr lang="it-IT" sz="3200" b="1" dirty="0" err="1">
                <a:solidFill>
                  <a:srgbClr val="FF0000"/>
                </a:solidFill>
                <a:effectLst>
                  <a:outerShdw blurRad="38100" dist="38100" dir="2700000" algn="tl">
                    <a:srgbClr val="000000"/>
                  </a:outerShdw>
                </a:effectLst>
                <a:latin typeface="Comic Sans MS" charset="0"/>
                <a:cs typeface="Arial" charset="0"/>
              </a:rPr>
              <a:t>astrophysical</a:t>
            </a:r>
            <a:r>
              <a:rPr lang="it-IT" sz="3200" b="1" dirty="0">
                <a:solidFill>
                  <a:srgbClr val="FF0000"/>
                </a:solidFill>
                <a:effectLst>
                  <a:outerShdw blurRad="38100" dist="38100" dir="2700000" algn="tl">
                    <a:srgbClr val="000000"/>
                  </a:outerShdw>
                </a:effectLst>
                <a:latin typeface="Comic Sans MS" charset="0"/>
                <a:cs typeface="Arial" charset="0"/>
              </a:rPr>
              <a:t> </a:t>
            </a:r>
            <a:r>
              <a:rPr lang="it-IT" sz="3200" b="1" dirty="0" err="1">
                <a:solidFill>
                  <a:srgbClr val="FF0000"/>
                </a:solidFill>
                <a:effectLst>
                  <a:outerShdw blurRad="38100" dist="38100" dir="2700000" algn="tl">
                    <a:srgbClr val="000000"/>
                  </a:outerShdw>
                </a:effectLst>
                <a:latin typeface="Comic Sans MS" charset="0"/>
                <a:cs typeface="Arial" charset="0"/>
              </a:rPr>
              <a:t>energies</a:t>
            </a:r>
            <a:endParaRPr lang="it-IT" sz="3200" b="1" dirty="0">
              <a:solidFill>
                <a:srgbClr val="FF0000"/>
              </a:solidFill>
              <a:effectLst>
                <a:outerShdw blurRad="38100" dist="38100" dir="2700000" algn="tl">
                  <a:srgbClr val="000000"/>
                </a:outerShdw>
              </a:effectLst>
              <a:latin typeface="Comic Sans MS" charset="0"/>
              <a:cs typeface="Arial" charset="0"/>
            </a:endParaRPr>
          </a:p>
        </p:txBody>
      </p:sp>
      <p:grpSp>
        <p:nvGrpSpPr>
          <p:cNvPr id="12292" name="Group 4"/>
          <p:cNvGrpSpPr>
            <a:grpSpLocks/>
          </p:cNvGrpSpPr>
          <p:nvPr/>
        </p:nvGrpSpPr>
        <p:grpSpPr bwMode="auto">
          <a:xfrm>
            <a:off x="5292725" y="836613"/>
            <a:ext cx="3097213" cy="2305050"/>
            <a:chOff x="-1248" y="119"/>
            <a:chExt cx="2064" cy="1588"/>
          </a:xfrm>
        </p:grpSpPr>
        <p:sp>
          <p:nvSpPr>
            <p:cNvPr id="307205" name="Text Box 5"/>
            <p:cNvSpPr txBox="1">
              <a:spLocks noChangeAspect="1" noChangeArrowheads="1"/>
            </p:cNvSpPr>
            <p:nvPr/>
          </p:nvSpPr>
          <p:spPr bwMode="auto">
            <a:xfrm>
              <a:off x="447" y="892"/>
              <a:ext cx="188" cy="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200">
                  <a:latin typeface="Comic Sans MS" charset="0"/>
                  <a:cs typeface="Arial" charset="0"/>
                </a:rPr>
                <a:t>V</a:t>
              </a:r>
            </a:p>
          </p:txBody>
        </p:sp>
        <p:sp>
          <p:nvSpPr>
            <p:cNvPr id="307206" name="Line 6"/>
            <p:cNvSpPr>
              <a:spLocks noChangeAspect="1" noChangeShapeType="1"/>
            </p:cNvSpPr>
            <p:nvPr/>
          </p:nvSpPr>
          <p:spPr bwMode="auto">
            <a:xfrm>
              <a:off x="467" y="1105"/>
              <a:ext cx="17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307207" name="Text Box 7"/>
            <p:cNvSpPr txBox="1">
              <a:spLocks noChangeAspect="1" noChangeArrowheads="1"/>
            </p:cNvSpPr>
            <p:nvPr/>
          </p:nvSpPr>
          <p:spPr bwMode="auto">
            <a:xfrm>
              <a:off x="132" y="1140"/>
              <a:ext cx="578" cy="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a:solidFill>
                    <a:srgbClr val="F5F50B"/>
                  </a:solidFill>
                  <a:latin typeface="Comic Sans MS" charset="0"/>
                  <a:cs typeface="Arial" charset="0"/>
                </a:rPr>
                <a:t>E</a:t>
              </a:r>
              <a:r>
                <a:rPr lang="en-US" sz="1400" baseline="-25000">
                  <a:solidFill>
                    <a:srgbClr val="F5F50B"/>
                  </a:solidFill>
                  <a:latin typeface="Comic Sans MS" charset="0"/>
                  <a:cs typeface="Arial" charset="0"/>
                </a:rPr>
                <a:t>C </a:t>
              </a:r>
              <a:r>
                <a:rPr lang="en-US" sz="1400">
                  <a:solidFill>
                    <a:srgbClr val="F5F50B"/>
                  </a:solidFill>
                  <a:latin typeface="Comic Sans MS" charset="0"/>
                  <a:cs typeface="Arial" charset="0"/>
                </a:rPr>
                <a:t>(MeV)</a:t>
              </a:r>
            </a:p>
          </p:txBody>
        </p:sp>
        <p:grpSp>
          <p:nvGrpSpPr>
            <p:cNvPr id="12326" name="Group 8"/>
            <p:cNvGrpSpPr>
              <a:grpSpLocks/>
            </p:cNvGrpSpPr>
            <p:nvPr/>
          </p:nvGrpSpPr>
          <p:grpSpPr bwMode="auto">
            <a:xfrm>
              <a:off x="-1248" y="119"/>
              <a:ext cx="2064" cy="1588"/>
              <a:chOff x="3107" y="863"/>
              <a:chExt cx="1950" cy="1860"/>
            </a:xfrm>
          </p:grpSpPr>
          <p:pic>
            <p:nvPicPr>
              <p:cNvPr id="12329" name="Picture 9" descr="barriera"/>
              <p:cNvPicPr>
                <a:picLocks noChangeAspect="1" noChangeArrowheads="1"/>
              </p:cNvPicPr>
              <p:nvPr/>
            </p:nvPicPr>
            <p:blipFill>
              <a:blip r:embed="rId4">
                <a:extLst>
                  <a:ext uri="{28A0092B-C50C-407E-A947-70E740481C1C}">
                    <a14:useLocalDpi xmlns:a14="http://schemas.microsoft.com/office/drawing/2010/main" val="0"/>
                  </a:ext>
                </a:extLst>
              </a:blip>
              <a:srcRect l="2107"/>
              <a:stretch>
                <a:fillRect/>
              </a:stretch>
            </p:blipFill>
            <p:spPr bwMode="auto">
              <a:xfrm>
                <a:off x="3107" y="863"/>
                <a:ext cx="1950" cy="186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10" name="Rectangle 10"/>
              <p:cNvSpPr>
                <a:spLocks noChangeArrowheads="1"/>
              </p:cNvSpPr>
              <p:nvPr/>
            </p:nvSpPr>
            <p:spPr bwMode="auto">
              <a:xfrm>
                <a:off x="3470" y="2523"/>
                <a:ext cx="109" cy="35"/>
              </a:xfrm>
              <a:prstGeom prst="rect">
                <a:avLst/>
              </a:prstGeom>
              <a:solidFill>
                <a:srgbClr val="CC3300"/>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grpSp>
        <p:sp>
          <p:nvSpPr>
            <p:cNvPr id="307211" name="AutoShape 11"/>
            <p:cNvSpPr>
              <a:spLocks noChangeArrowheads="1"/>
            </p:cNvSpPr>
            <p:nvPr/>
          </p:nvSpPr>
          <p:spPr bwMode="auto">
            <a:xfrm rot="-1832059">
              <a:off x="-749" y="663"/>
              <a:ext cx="316" cy="92"/>
            </a:xfrm>
            <a:prstGeom prst="leftArrow">
              <a:avLst>
                <a:gd name="adj1" fmla="val 50000"/>
                <a:gd name="adj2" fmla="val 87088"/>
              </a:avLst>
            </a:prstGeom>
            <a:solidFill>
              <a:srgbClr val="FF0000"/>
            </a:solidFill>
            <a:ln w="127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7212" name="Text Box 12"/>
            <p:cNvSpPr txBox="1">
              <a:spLocks noChangeArrowheads="1"/>
            </p:cNvSpPr>
            <p:nvPr/>
          </p:nvSpPr>
          <p:spPr bwMode="auto">
            <a:xfrm>
              <a:off x="-522" y="413"/>
              <a:ext cx="1316" cy="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000">
                  <a:solidFill>
                    <a:srgbClr val="000000"/>
                  </a:solidFill>
                  <a:latin typeface="Baskerville Old Face" charset="0"/>
                  <a:cs typeface="Arial" charset="0"/>
                </a:rPr>
                <a:t>10</a:t>
              </a:r>
              <a:r>
                <a:rPr lang="en-US" sz="2000" baseline="30000">
                  <a:solidFill>
                    <a:srgbClr val="000000"/>
                  </a:solidFill>
                  <a:latin typeface="Baskerville Old Face" charset="0"/>
                  <a:cs typeface="Arial" charset="0"/>
                </a:rPr>
                <a:t>-9</a:t>
              </a:r>
              <a:r>
                <a:rPr lang="en-US" sz="2000">
                  <a:solidFill>
                    <a:srgbClr val="000000"/>
                  </a:solidFill>
                  <a:latin typeface="Baskerville Old Face" charset="0"/>
                  <a:cs typeface="Arial" charset="0"/>
                </a:rPr>
                <a:t>:10</a:t>
              </a:r>
              <a:r>
                <a:rPr lang="en-US" sz="2000" baseline="30000">
                  <a:solidFill>
                    <a:srgbClr val="000000"/>
                  </a:solidFill>
                  <a:latin typeface="Baskerville Old Face" charset="0"/>
                  <a:cs typeface="Arial" charset="0"/>
                </a:rPr>
                <a:t>-12</a:t>
              </a:r>
              <a:r>
                <a:rPr lang="en-US" sz="2000">
                  <a:solidFill>
                    <a:srgbClr val="000000"/>
                  </a:solidFill>
                  <a:latin typeface="Baskerville Old Face" charset="0"/>
                  <a:cs typeface="Arial" charset="0"/>
                </a:rPr>
                <a:t> barn!!!</a:t>
              </a:r>
            </a:p>
          </p:txBody>
        </p:sp>
      </p:grpSp>
      <p:sp>
        <p:nvSpPr>
          <p:cNvPr id="307213" name="Rectangle 13"/>
          <p:cNvSpPr>
            <a:spLocks noChangeArrowheads="1"/>
          </p:cNvSpPr>
          <p:nvPr/>
        </p:nvSpPr>
        <p:spPr bwMode="auto">
          <a:xfrm>
            <a:off x="5867400" y="3284538"/>
            <a:ext cx="29464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lnSpc>
                <a:spcPct val="70000"/>
              </a:lnSpc>
              <a:defRPr/>
            </a:pPr>
            <a:r>
              <a:rPr lang="it-IT" sz="2000" b="1">
                <a:solidFill>
                  <a:srgbClr val="FFFF00"/>
                </a:solidFill>
                <a:effectLst>
                  <a:outerShdw blurRad="38100" dist="38100" dir="2700000" algn="tl">
                    <a:srgbClr val="000000"/>
                  </a:outerShdw>
                </a:effectLst>
                <a:latin typeface="Comic Sans MS" charset="0"/>
                <a:cs typeface="Arial" charset="0"/>
              </a:rPr>
              <a:t>Astrophysical energies</a:t>
            </a:r>
          </a:p>
        </p:txBody>
      </p:sp>
      <p:sp>
        <p:nvSpPr>
          <p:cNvPr id="307214" name="AutoShape 14"/>
          <p:cNvSpPr>
            <a:spLocks noChangeArrowheads="1"/>
          </p:cNvSpPr>
          <p:nvPr/>
        </p:nvSpPr>
        <p:spPr bwMode="auto">
          <a:xfrm>
            <a:off x="5867400" y="2924175"/>
            <a:ext cx="144463" cy="503238"/>
          </a:xfrm>
          <a:prstGeom prst="upArrow">
            <a:avLst>
              <a:gd name="adj1" fmla="val 50000"/>
              <a:gd name="adj2" fmla="val 87088"/>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7215" name="Rectangle 15"/>
          <p:cNvSpPr>
            <a:spLocks noChangeArrowheads="1"/>
          </p:cNvSpPr>
          <p:nvPr/>
        </p:nvSpPr>
        <p:spPr bwMode="auto">
          <a:xfrm>
            <a:off x="0" y="1268413"/>
            <a:ext cx="51117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GB" b="1" dirty="0">
                <a:solidFill>
                  <a:srgbClr val="FF0000"/>
                </a:solidFill>
                <a:effectLst>
                  <a:outerShdw blurRad="38100" dist="38100" dir="2700000" algn="tl">
                    <a:srgbClr val="000000"/>
                  </a:outerShdw>
                </a:effectLst>
                <a:latin typeface="Comic Sans MS" charset="0"/>
                <a:cs typeface="Arial" charset="0"/>
              </a:rPr>
              <a:t>Main problem</a:t>
            </a:r>
            <a:r>
              <a:rPr lang="en-GB" b="1" dirty="0">
                <a:solidFill>
                  <a:schemeClr val="bg1"/>
                </a:solidFill>
                <a:effectLst>
                  <a:outerShdw blurRad="38100" dist="38100" dir="2700000" algn="tl">
                    <a:srgbClr val="000000"/>
                  </a:outerShdw>
                </a:effectLst>
                <a:latin typeface="Comic Sans MS" charset="0"/>
                <a:cs typeface="Arial" charset="0"/>
              </a:rPr>
              <a:t>: presence of the Coulomb barrier between the interacting nuclei</a:t>
            </a:r>
            <a:endParaRPr lang="it-IT" b="1" dirty="0">
              <a:solidFill>
                <a:schemeClr val="bg1"/>
              </a:solidFill>
              <a:effectLst>
                <a:outerShdw blurRad="38100" dist="38100" dir="2700000" algn="tl">
                  <a:srgbClr val="000000"/>
                </a:outerShdw>
              </a:effectLst>
              <a:latin typeface="Comic Sans MS" charset="0"/>
              <a:cs typeface="Arial" charset="0"/>
            </a:endParaRPr>
          </a:p>
        </p:txBody>
      </p:sp>
      <p:sp>
        <p:nvSpPr>
          <p:cNvPr id="307216" name="Text Box 16"/>
          <p:cNvSpPr txBox="1">
            <a:spLocks noChangeArrowheads="1"/>
          </p:cNvSpPr>
          <p:nvPr/>
        </p:nvSpPr>
        <p:spPr bwMode="auto">
          <a:xfrm>
            <a:off x="179388" y="4365625"/>
            <a:ext cx="4105275" cy="1868488"/>
          </a:xfrm>
          <a:prstGeom prst="rect">
            <a:avLst/>
          </a:prstGeom>
          <a:solidFill>
            <a:srgbClr val="33CCFF"/>
          </a:solidFill>
          <a:ln w="38100">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GB" b="1">
                <a:solidFill>
                  <a:schemeClr val="bg1"/>
                </a:solidFill>
                <a:effectLst>
                  <a:outerShdw blurRad="38100" dist="38100" dir="2700000" algn="tl">
                    <a:srgbClr val="000000"/>
                  </a:outerShdw>
                </a:effectLst>
                <a:latin typeface="Comic Sans MS" charset="0"/>
                <a:cs typeface="Times New Roman" charset="0"/>
              </a:rPr>
              <a:t>Extrapolation from the higher energies by using the</a:t>
            </a:r>
          </a:p>
          <a:p>
            <a:pPr algn="ctr">
              <a:defRPr/>
            </a:pPr>
            <a:endParaRPr lang="en-GB" b="1">
              <a:solidFill>
                <a:schemeClr val="bg1"/>
              </a:solidFill>
              <a:effectLst>
                <a:outerShdw blurRad="38100" dist="38100" dir="2700000" algn="tl">
                  <a:srgbClr val="000000"/>
                </a:outerShdw>
              </a:effectLst>
              <a:latin typeface="Comic Sans MS" charset="0"/>
              <a:cs typeface="Times New Roman" charset="0"/>
            </a:endParaRPr>
          </a:p>
          <a:p>
            <a:pPr algn="ctr">
              <a:defRPr/>
            </a:pPr>
            <a:r>
              <a:rPr lang="en-GB" sz="2000" b="1" u="sng">
                <a:solidFill>
                  <a:schemeClr val="bg1"/>
                </a:solidFill>
                <a:effectLst>
                  <a:outerShdw blurRad="38100" dist="38100" dir="2700000" algn="tl">
                    <a:srgbClr val="000000"/>
                  </a:outerShdw>
                </a:effectLst>
                <a:latin typeface="Comic Sans MS" charset="0"/>
                <a:cs typeface="Times New Roman" charset="0"/>
              </a:rPr>
              <a:t>ASTROPHYSICAL FACTOR</a:t>
            </a:r>
          </a:p>
          <a:p>
            <a:pPr algn="ctr">
              <a:defRPr/>
            </a:pPr>
            <a:endParaRPr lang="en-GB" sz="2000" b="1">
              <a:solidFill>
                <a:schemeClr val="bg1"/>
              </a:solidFill>
              <a:latin typeface="Comic Sans MS" charset="0"/>
              <a:cs typeface="Times New Roman" charset="0"/>
            </a:endParaRPr>
          </a:p>
          <a:p>
            <a:pPr algn="ctr">
              <a:defRPr/>
            </a:pPr>
            <a:r>
              <a:rPr lang="en-GB" sz="2000" b="1">
                <a:solidFill>
                  <a:srgbClr val="FF3300"/>
                </a:solidFill>
                <a:latin typeface="Comic Sans MS" charset="0"/>
                <a:cs typeface="Arial" charset="0"/>
              </a:rPr>
              <a:t>S(E)</a:t>
            </a:r>
            <a:r>
              <a:rPr lang="en-GB" sz="2000" b="1" baseline="-25000">
                <a:solidFill>
                  <a:srgbClr val="FF3300"/>
                </a:solidFill>
                <a:latin typeface="Comic Sans MS" charset="0"/>
                <a:cs typeface="Arial" charset="0"/>
              </a:rPr>
              <a:t> </a:t>
            </a:r>
            <a:r>
              <a:rPr lang="en-GB" sz="2000" b="1">
                <a:solidFill>
                  <a:srgbClr val="FF3300"/>
                </a:solidFill>
                <a:latin typeface="Comic Sans MS" charset="0"/>
                <a:cs typeface="Times New Roman" charset="0"/>
              </a:rPr>
              <a:t>= </a:t>
            </a:r>
            <a:r>
              <a:rPr lang="en-GB" sz="2000" b="1">
                <a:solidFill>
                  <a:srgbClr val="FF3300"/>
                </a:solidFill>
                <a:latin typeface="Comic Sans MS" charset="0"/>
                <a:cs typeface="Arial" charset="0"/>
                <a:sym typeface="Symbol" charset="0"/>
              </a:rPr>
              <a:t></a:t>
            </a:r>
            <a:r>
              <a:rPr lang="en-GB" sz="2000" b="1">
                <a:solidFill>
                  <a:srgbClr val="FF3300"/>
                </a:solidFill>
                <a:latin typeface="Comic Sans MS" charset="0"/>
                <a:cs typeface="Arial" charset="0"/>
              </a:rPr>
              <a:t>(E)</a:t>
            </a:r>
            <a:r>
              <a:rPr lang="en-GB" sz="2000" b="1" baseline="-25000">
                <a:solidFill>
                  <a:srgbClr val="FF3300"/>
                </a:solidFill>
                <a:latin typeface="Comic Sans MS" charset="0"/>
                <a:cs typeface="Arial" charset="0"/>
              </a:rPr>
              <a:t> </a:t>
            </a:r>
            <a:r>
              <a:rPr lang="en-GB" sz="2000" b="1">
                <a:solidFill>
                  <a:srgbClr val="FF3300"/>
                </a:solidFill>
                <a:latin typeface="Comic Sans MS" charset="0"/>
                <a:cs typeface="Times New Roman" charset="0"/>
              </a:rPr>
              <a:t>E exp(2</a:t>
            </a:r>
            <a:r>
              <a:rPr lang="en-GB" sz="2000" b="1">
                <a:solidFill>
                  <a:srgbClr val="FF3300"/>
                </a:solidFill>
                <a:latin typeface="Symbol" charset="0"/>
                <a:cs typeface="Times New Roman" charset="0"/>
              </a:rPr>
              <a:t>ph</a:t>
            </a:r>
            <a:r>
              <a:rPr lang="en-GB" sz="2000" b="1">
                <a:solidFill>
                  <a:srgbClr val="FF3300"/>
                </a:solidFill>
                <a:latin typeface="Comic Sans MS" charset="0"/>
                <a:cs typeface="Times New Roman" charset="0"/>
              </a:rPr>
              <a:t>)</a:t>
            </a:r>
            <a:endParaRPr lang="it-IT" sz="2400" b="1">
              <a:solidFill>
                <a:srgbClr val="FF3300"/>
              </a:solidFill>
              <a:latin typeface="Times New Roman" charset="0"/>
              <a:cs typeface="Arial" charset="0"/>
            </a:endParaRPr>
          </a:p>
        </p:txBody>
      </p:sp>
      <p:sp>
        <p:nvSpPr>
          <p:cNvPr id="307217" name="Rectangle 17"/>
          <p:cNvSpPr>
            <a:spLocks noChangeArrowheads="1"/>
          </p:cNvSpPr>
          <p:nvPr/>
        </p:nvSpPr>
        <p:spPr bwMode="auto">
          <a:xfrm>
            <a:off x="0" y="2060575"/>
            <a:ext cx="5040313" cy="2259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GB" b="1" dirty="0">
                <a:solidFill>
                  <a:srgbClr val="000000"/>
                </a:solidFill>
                <a:latin typeface="Comic Sans MS" charset="0"/>
                <a:cs typeface="Arial" charset="0"/>
              </a:rPr>
              <a:t>The Coulomb barrier </a:t>
            </a:r>
            <a:r>
              <a:rPr lang="en-GB" b="1" dirty="0" err="1">
                <a:solidFill>
                  <a:srgbClr val="000000"/>
                </a:solidFill>
                <a:latin typeface="Comic Sans MS" charset="0"/>
                <a:cs typeface="Arial" charset="0"/>
              </a:rPr>
              <a:t>E</a:t>
            </a:r>
            <a:r>
              <a:rPr lang="en-GB" b="1" baseline="-25000" dirty="0" err="1">
                <a:solidFill>
                  <a:srgbClr val="000000"/>
                </a:solidFill>
                <a:latin typeface="Comic Sans MS" charset="0"/>
                <a:cs typeface="Arial" charset="0"/>
              </a:rPr>
              <a:t>coul</a:t>
            </a:r>
            <a:r>
              <a:rPr lang="en-GB" b="1" dirty="0">
                <a:solidFill>
                  <a:srgbClr val="000000"/>
                </a:solidFill>
                <a:latin typeface="Comic Sans MS" charset="0"/>
                <a:cs typeface="Arial" charset="0"/>
              </a:rPr>
              <a:t>, usually of the order of MeV, is much higher than energy </a:t>
            </a:r>
            <a:r>
              <a:rPr lang="en-GB" b="1" dirty="0" err="1">
                <a:solidFill>
                  <a:srgbClr val="000000"/>
                </a:solidFill>
                <a:latin typeface="Comic Sans MS" charset="0"/>
                <a:cs typeface="Arial" charset="0"/>
              </a:rPr>
              <a:t>E</a:t>
            </a:r>
            <a:r>
              <a:rPr lang="en-GB" b="1" baseline="-25000" dirty="0" err="1">
                <a:solidFill>
                  <a:srgbClr val="000000"/>
                </a:solidFill>
                <a:latin typeface="Comic Sans MS" charset="0"/>
                <a:cs typeface="Arial" charset="0"/>
              </a:rPr>
              <a:t>kin</a:t>
            </a:r>
            <a:r>
              <a:rPr lang="en-GB" b="1" dirty="0">
                <a:solidFill>
                  <a:srgbClr val="000000"/>
                </a:solidFill>
                <a:latin typeface="Comic Sans MS" charset="0"/>
                <a:cs typeface="Arial" charset="0"/>
              </a:rPr>
              <a:t> ~ </a:t>
            </a:r>
            <a:r>
              <a:rPr lang="en-GB" b="1" dirty="0" err="1">
                <a:solidFill>
                  <a:srgbClr val="000000"/>
                </a:solidFill>
                <a:latin typeface="Comic Sans MS" charset="0"/>
                <a:cs typeface="Arial" charset="0"/>
              </a:rPr>
              <a:t>keV</a:t>
            </a:r>
            <a:endParaRPr lang="it-IT" b="1" dirty="0">
              <a:solidFill>
                <a:srgbClr val="000000"/>
              </a:solidFill>
              <a:latin typeface="Comic Sans MS" charset="0"/>
              <a:cs typeface="Arial" charset="0"/>
            </a:endParaRPr>
          </a:p>
          <a:p>
            <a:pPr eaLnBrk="1" hangingPunct="1">
              <a:defRPr/>
            </a:pPr>
            <a:endParaRPr lang="it-IT" sz="1600" b="1" dirty="0">
              <a:solidFill>
                <a:srgbClr val="000000"/>
              </a:solidFill>
              <a:latin typeface="Comic Sans MS" charset="0"/>
              <a:cs typeface="Arial" charset="0"/>
            </a:endParaRPr>
          </a:p>
          <a:p>
            <a:pPr eaLnBrk="1" hangingPunct="1">
              <a:defRPr/>
            </a:pPr>
            <a:endParaRPr lang="it-IT" b="1" dirty="0">
              <a:solidFill>
                <a:srgbClr val="000000"/>
              </a:solidFill>
              <a:latin typeface="Comic Sans MS" charset="0"/>
              <a:cs typeface="Arial" charset="0"/>
            </a:endParaRPr>
          </a:p>
          <a:p>
            <a:pPr eaLnBrk="1" hangingPunct="1">
              <a:defRPr/>
            </a:pPr>
            <a:r>
              <a:rPr lang="en-GB" sz="1600" b="1" dirty="0">
                <a:solidFill>
                  <a:srgbClr val="000000"/>
                </a:solidFill>
                <a:latin typeface="Comic Sans MS" charset="0"/>
                <a:cs typeface="Arial" charset="0"/>
              </a:rPr>
              <a:t>	   </a:t>
            </a:r>
            <a:r>
              <a:rPr lang="en-GB" b="1" dirty="0">
                <a:solidFill>
                  <a:srgbClr val="000000"/>
                </a:solidFill>
                <a:latin typeface="Comic Sans MS" charset="0"/>
                <a:cs typeface="Arial" charset="0"/>
              </a:rPr>
              <a:t>exponential decrease of </a:t>
            </a:r>
          </a:p>
          <a:p>
            <a:pPr algn="ctr" eaLnBrk="1" hangingPunct="1">
              <a:defRPr/>
            </a:pPr>
            <a:r>
              <a:rPr lang="en-GB" b="1" dirty="0">
                <a:solidFill>
                  <a:srgbClr val="000000"/>
                </a:solidFill>
                <a:latin typeface="Comic Sans MS" charset="0"/>
                <a:cs typeface="Arial" charset="0"/>
              </a:rPr>
              <a:t>the cross section</a:t>
            </a:r>
            <a:endParaRPr lang="it-IT" b="1" dirty="0">
              <a:solidFill>
                <a:srgbClr val="000000"/>
              </a:solidFill>
              <a:latin typeface="Comic Sans MS" charset="0"/>
              <a:cs typeface="Arial" charset="0"/>
            </a:endParaRPr>
          </a:p>
          <a:p>
            <a:pPr algn="ctr" eaLnBrk="1" hangingPunct="1">
              <a:defRPr/>
            </a:pPr>
            <a:endParaRPr lang="it-IT" b="1" dirty="0">
              <a:solidFill>
                <a:srgbClr val="000000"/>
              </a:solidFill>
              <a:latin typeface="Comic Sans MS" charset="0"/>
              <a:cs typeface="Arial" charset="0"/>
            </a:endParaRPr>
          </a:p>
        </p:txBody>
      </p:sp>
      <p:sp>
        <p:nvSpPr>
          <p:cNvPr id="307218" name="AutoShape 18"/>
          <p:cNvSpPr>
            <a:spLocks noChangeArrowheads="1"/>
          </p:cNvSpPr>
          <p:nvPr/>
        </p:nvSpPr>
        <p:spPr bwMode="auto">
          <a:xfrm>
            <a:off x="2411413" y="2781300"/>
            <a:ext cx="393700" cy="504825"/>
          </a:xfrm>
          <a:prstGeom prst="downArrow">
            <a:avLst>
              <a:gd name="adj1" fmla="val 50000"/>
              <a:gd name="adj2" fmla="val 32056"/>
            </a:avLst>
          </a:prstGeom>
          <a:solidFill>
            <a:srgbClr val="FF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it-IT">
              <a:solidFill>
                <a:srgbClr val="FF0000"/>
              </a:solidFill>
              <a:latin typeface="Garamond" charset="0"/>
              <a:cs typeface="Arial" charset="0"/>
            </a:endParaRPr>
          </a:p>
        </p:txBody>
      </p:sp>
      <p:sp>
        <p:nvSpPr>
          <p:cNvPr id="307219" name="Text Box 19"/>
          <p:cNvSpPr txBox="1">
            <a:spLocks noChangeArrowheads="1"/>
          </p:cNvSpPr>
          <p:nvPr/>
        </p:nvSpPr>
        <p:spPr bwMode="auto">
          <a:xfrm>
            <a:off x="4643438" y="3933825"/>
            <a:ext cx="4679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it-IT" sz="2400" b="1" dirty="0">
                <a:solidFill>
                  <a:srgbClr val="FF0000"/>
                </a:solidFill>
                <a:latin typeface="Comic Sans MS" charset="0"/>
                <a:cs typeface="Arial" charset="0"/>
              </a:rPr>
              <a:t>INDIRECT METHODS</a:t>
            </a:r>
          </a:p>
        </p:txBody>
      </p:sp>
      <p:sp>
        <p:nvSpPr>
          <p:cNvPr id="307220" name="AutoShape 20"/>
          <p:cNvSpPr>
            <a:spLocks noChangeArrowheads="1"/>
          </p:cNvSpPr>
          <p:nvPr/>
        </p:nvSpPr>
        <p:spPr bwMode="auto">
          <a:xfrm>
            <a:off x="6588125" y="4508500"/>
            <a:ext cx="485775" cy="433388"/>
          </a:xfrm>
          <a:prstGeom prst="downArrow">
            <a:avLst>
              <a:gd name="adj1" fmla="val 50000"/>
              <a:gd name="adj2"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7221" name="Text Box 21"/>
          <p:cNvSpPr txBox="1">
            <a:spLocks noChangeArrowheads="1"/>
          </p:cNvSpPr>
          <p:nvPr/>
        </p:nvSpPr>
        <p:spPr bwMode="auto">
          <a:xfrm>
            <a:off x="6227763" y="5157788"/>
            <a:ext cx="10795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it-IT" sz="2800" b="1">
                <a:solidFill>
                  <a:srgbClr val="FF0000"/>
                </a:solidFill>
                <a:effectLst>
                  <a:outerShdw blurRad="38100" dist="38100" dir="2700000" algn="tl">
                    <a:srgbClr val="000000"/>
                  </a:outerShdw>
                </a:effectLst>
                <a:latin typeface="Comic Sans MS" charset="0"/>
                <a:cs typeface="Arial" charset="0"/>
              </a:rPr>
              <a:t>THM</a:t>
            </a:r>
          </a:p>
        </p:txBody>
      </p:sp>
      <p:grpSp>
        <p:nvGrpSpPr>
          <p:cNvPr id="307255" name="Group 55"/>
          <p:cNvGrpSpPr>
            <a:grpSpLocks/>
          </p:cNvGrpSpPr>
          <p:nvPr/>
        </p:nvGrpSpPr>
        <p:grpSpPr bwMode="auto">
          <a:xfrm>
            <a:off x="4943475" y="3932238"/>
            <a:ext cx="4260850" cy="2925762"/>
            <a:chOff x="2925" y="2477"/>
            <a:chExt cx="2684" cy="1843"/>
          </a:xfrm>
        </p:grpSpPr>
        <p:grpSp>
          <p:nvGrpSpPr>
            <p:cNvPr id="12311" name="Group 41"/>
            <p:cNvGrpSpPr>
              <a:grpSpLocks/>
            </p:cNvGrpSpPr>
            <p:nvPr/>
          </p:nvGrpSpPr>
          <p:grpSpPr bwMode="auto">
            <a:xfrm>
              <a:off x="2925" y="2477"/>
              <a:ext cx="2684" cy="1843"/>
              <a:chOff x="476" y="2477"/>
              <a:chExt cx="2684" cy="1843"/>
            </a:xfrm>
          </p:grpSpPr>
          <p:grpSp>
            <p:nvGrpSpPr>
              <p:cNvPr id="12314" name="Group 42"/>
              <p:cNvGrpSpPr>
                <a:grpSpLocks/>
              </p:cNvGrpSpPr>
              <p:nvPr/>
            </p:nvGrpSpPr>
            <p:grpSpPr bwMode="auto">
              <a:xfrm>
                <a:off x="476" y="2477"/>
                <a:ext cx="2684" cy="1843"/>
                <a:chOff x="120" y="2406"/>
                <a:chExt cx="2684" cy="1843"/>
              </a:xfrm>
            </p:grpSpPr>
            <p:pic>
              <p:nvPicPr>
                <p:cNvPr id="12319" name="Picture 43" descr="b10p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 y="2406"/>
                  <a:ext cx="2684" cy="1843"/>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07244" name="Rectangle 44"/>
                <p:cNvSpPr>
                  <a:spLocks noChangeArrowheads="1"/>
                </p:cNvSpPr>
                <p:nvPr/>
              </p:nvSpPr>
              <p:spPr bwMode="auto">
                <a:xfrm>
                  <a:off x="681" y="2934"/>
                  <a:ext cx="554" cy="81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7245" name="Rectangle 45"/>
                <p:cNvSpPr>
                  <a:spLocks noChangeArrowheads="1"/>
                </p:cNvSpPr>
                <p:nvPr/>
              </p:nvSpPr>
              <p:spPr bwMode="auto">
                <a:xfrm>
                  <a:off x="736" y="2500"/>
                  <a:ext cx="1832" cy="1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7246" name="Rectangle 46"/>
                <p:cNvSpPr>
                  <a:spLocks noChangeArrowheads="1"/>
                </p:cNvSpPr>
                <p:nvPr/>
              </p:nvSpPr>
              <p:spPr bwMode="auto">
                <a:xfrm>
                  <a:off x="631" y="2638"/>
                  <a:ext cx="1904" cy="4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grpSp>
          <p:sp>
            <p:nvSpPr>
              <p:cNvPr id="307247" name="Line 47"/>
              <p:cNvSpPr>
                <a:spLocks noChangeShapeType="1"/>
              </p:cNvSpPr>
              <p:nvPr/>
            </p:nvSpPr>
            <p:spPr bwMode="auto">
              <a:xfrm>
                <a:off x="1066" y="3113"/>
                <a:ext cx="553"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307248" name="Line 48"/>
              <p:cNvSpPr>
                <a:spLocks noChangeShapeType="1"/>
              </p:cNvSpPr>
              <p:nvPr/>
            </p:nvSpPr>
            <p:spPr bwMode="auto">
              <a:xfrm rot="10800000">
                <a:off x="1429" y="2886"/>
                <a:ext cx="0" cy="192"/>
              </a:xfrm>
              <a:prstGeom prst="line">
                <a:avLst/>
              </a:prstGeom>
              <a:noFill/>
              <a:ln w="9525">
                <a:solidFill>
                  <a:srgbClr val="1F568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307249" name="Line 49"/>
              <p:cNvSpPr>
                <a:spLocks noChangeShapeType="1"/>
              </p:cNvSpPr>
              <p:nvPr/>
            </p:nvSpPr>
            <p:spPr bwMode="auto">
              <a:xfrm>
                <a:off x="1066" y="3475"/>
                <a:ext cx="184" cy="0"/>
              </a:xfrm>
              <a:prstGeom prst="line">
                <a:avLst/>
              </a:prstGeom>
              <a:noFill/>
              <a:ln w="9525">
                <a:solidFill>
                  <a:srgbClr val="FF66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307250" name="Text Box 50"/>
              <p:cNvSpPr txBox="1">
                <a:spLocks noChangeArrowheads="1"/>
              </p:cNvSpPr>
              <p:nvPr/>
            </p:nvSpPr>
            <p:spPr bwMode="auto">
              <a:xfrm>
                <a:off x="1247" y="3430"/>
                <a:ext cx="63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pt-BR" sz="1000" b="1">
                    <a:solidFill>
                      <a:srgbClr val="000000"/>
                    </a:solidFill>
                    <a:latin typeface="Century Gothic" charset="0"/>
                    <a:cs typeface="Arial" charset="0"/>
                  </a:rPr>
                  <a:t>extrapolation</a:t>
                </a:r>
              </a:p>
            </p:txBody>
          </p:sp>
        </p:grpSp>
        <p:sp>
          <p:nvSpPr>
            <p:cNvPr id="307251" name="Line 51"/>
            <p:cNvSpPr>
              <a:spLocks noChangeShapeType="1"/>
            </p:cNvSpPr>
            <p:nvPr/>
          </p:nvSpPr>
          <p:spPr bwMode="auto">
            <a:xfrm>
              <a:off x="3424" y="2704"/>
              <a:ext cx="1907"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307252" name="Text Box 52"/>
            <p:cNvSpPr txBox="1">
              <a:spLocks noChangeArrowheads="1"/>
            </p:cNvSpPr>
            <p:nvPr/>
          </p:nvSpPr>
          <p:spPr bwMode="auto">
            <a:xfrm>
              <a:off x="4014" y="2478"/>
              <a:ext cx="154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it-IT" sz="2200" i="1">
                  <a:solidFill>
                    <a:srgbClr val="FF0000"/>
                  </a:solidFill>
                  <a:effectLst>
                    <a:outerShdw blurRad="38100" dist="38100" dir="2700000" algn="tl">
                      <a:srgbClr val="000000"/>
                    </a:outerShdw>
                  </a:effectLst>
                  <a:latin typeface="Baskerville Old Face" charset="0"/>
                  <a:cs typeface="Arial" charset="0"/>
                </a:rPr>
                <a:t>NACRE</a:t>
              </a:r>
            </a:p>
          </p:txBody>
        </p:sp>
      </p:grpSp>
      <p:grpSp>
        <p:nvGrpSpPr>
          <p:cNvPr id="307235" name="Group 35"/>
          <p:cNvGrpSpPr>
            <a:grpSpLocks/>
          </p:cNvGrpSpPr>
          <p:nvPr/>
        </p:nvGrpSpPr>
        <p:grpSpPr bwMode="auto">
          <a:xfrm>
            <a:off x="4787900" y="5229225"/>
            <a:ext cx="2952750" cy="1873250"/>
            <a:chOff x="2971" y="2568"/>
            <a:chExt cx="1860" cy="1180"/>
          </a:xfrm>
        </p:grpSpPr>
        <p:sp>
          <p:nvSpPr>
            <p:cNvPr id="307236" name="AutoShape 36"/>
            <p:cNvSpPr>
              <a:spLocks noChangeArrowheads="1"/>
            </p:cNvSpPr>
            <p:nvPr/>
          </p:nvSpPr>
          <p:spPr bwMode="auto">
            <a:xfrm>
              <a:off x="3424" y="2568"/>
              <a:ext cx="306" cy="615"/>
            </a:xfrm>
            <a:prstGeom prst="upArrow">
              <a:avLst>
                <a:gd name="adj1" fmla="val 50000"/>
                <a:gd name="adj2" fmla="val 50245"/>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it-IT">
                <a:solidFill>
                  <a:srgbClr val="FF0000"/>
                </a:solidFill>
                <a:latin typeface="Garamond" charset="0"/>
                <a:cs typeface="Arial" charset="0"/>
              </a:endParaRPr>
            </a:p>
          </p:txBody>
        </p:sp>
        <p:grpSp>
          <p:nvGrpSpPr>
            <p:cNvPr id="12306" name="Group 37"/>
            <p:cNvGrpSpPr>
              <a:grpSpLocks/>
            </p:cNvGrpSpPr>
            <p:nvPr/>
          </p:nvGrpSpPr>
          <p:grpSpPr bwMode="auto">
            <a:xfrm>
              <a:off x="2971" y="3022"/>
              <a:ext cx="1860" cy="726"/>
              <a:chOff x="2971" y="3022"/>
              <a:chExt cx="1860" cy="726"/>
            </a:xfrm>
          </p:grpSpPr>
          <p:sp>
            <p:nvSpPr>
              <p:cNvPr id="307238" name="AutoShape 38"/>
              <p:cNvSpPr>
                <a:spLocks noChangeArrowheads="1"/>
              </p:cNvSpPr>
              <p:nvPr/>
            </p:nvSpPr>
            <p:spPr bwMode="auto">
              <a:xfrm>
                <a:off x="2971" y="3022"/>
                <a:ext cx="1860" cy="726"/>
              </a:xfrm>
              <a:prstGeom prst="irregularSeal1">
                <a:avLst/>
              </a:prstGeom>
              <a:solidFill>
                <a:srgbClr val="FFFF66"/>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7239" name="Text Box 39"/>
              <p:cNvSpPr txBox="1">
                <a:spLocks noChangeArrowheads="1"/>
              </p:cNvSpPr>
              <p:nvPr/>
            </p:nvSpPr>
            <p:spPr bwMode="auto">
              <a:xfrm>
                <a:off x="3152" y="3249"/>
                <a:ext cx="1587"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b="1">
                    <a:solidFill>
                      <a:srgbClr val="FF0000"/>
                    </a:solidFill>
                    <a:effectLst>
                      <a:outerShdw blurRad="38100" dist="38100" dir="2700000" algn="tl">
                        <a:srgbClr val="000000"/>
                      </a:outerShdw>
                    </a:effectLst>
                    <a:latin typeface="Comic Sans MS" charset="0"/>
                    <a:cs typeface="Arial" charset="0"/>
                  </a:rPr>
                  <a:t>EXTRAPOLATION</a:t>
                </a:r>
                <a:endParaRPr lang="it-IT" sz="2400" b="1">
                  <a:solidFill>
                    <a:srgbClr val="FF0000"/>
                  </a:solidFill>
                  <a:effectLst>
                    <a:outerShdw blurRad="38100" dist="38100" dir="2700000" algn="tl">
                      <a:srgbClr val="000000"/>
                    </a:outerShdw>
                  </a:effectLst>
                  <a:latin typeface="Comic Sans MS" charset="0"/>
                  <a:cs typeface="Arial" charset="0"/>
                </a:endParaRPr>
              </a:p>
            </p:txBody>
          </p:sp>
        </p:grpSp>
      </p:grpSp>
    </p:spTree>
    <p:custDataLst>
      <p:tags r:id="rId1"/>
    </p:custDataLst>
    <p:extLst>
      <p:ext uri="{BB962C8B-B14F-4D97-AF65-F5344CB8AC3E}">
        <p14:creationId xmlns:p14="http://schemas.microsoft.com/office/powerpoint/2010/main" val="70315125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07216"/>
                                        </p:tgtEl>
                                        <p:attrNameLst>
                                          <p:attrName>style.visibility</p:attrName>
                                        </p:attrNameLst>
                                      </p:cBhvr>
                                      <p:to>
                                        <p:strVal val="visible"/>
                                      </p:to>
                                    </p:set>
                                    <p:animEffect transition="in" filter="slide(fromBottom)">
                                      <p:cBhvr>
                                        <p:cTn id="7" dur="500"/>
                                        <p:tgtEl>
                                          <p:spTgt spid="3072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nodeType="clickEffect">
                                  <p:stCondLst>
                                    <p:cond delay="0"/>
                                  </p:stCondLst>
                                  <p:childTnLst>
                                    <p:set>
                                      <p:cBhvr>
                                        <p:cTn id="11" dur="1" fill="hold">
                                          <p:stCondLst>
                                            <p:cond delay="0"/>
                                          </p:stCondLst>
                                        </p:cTn>
                                        <p:tgtEl>
                                          <p:spTgt spid="307255"/>
                                        </p:tgtEl>
                                        <p:attrNameLst>
                                          <p:attrName>style.visibility</p:attrName>
                                        </p:attrNameLst>
                                      </p:cBhvr>
                                      <p:to>
                                        <p:strVal val="visible"/>
                                      </p:to>
                                    </p:set>
                                    <p:animEffect transition="in" filter="slide(fromBottom)">
                                      <p:cBhvr>
                                        <p:cTn id="12" dur="500"/>
                                        <p:tgtEl>
                                          <p:spTgt spid="30725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nodeType="clickEffect">
                                  <p:stCondLst>
                                    <p:cond delay="0"/>
                                  </p:stCondLst>
                                  <p:childTnLst>
                                    <p:set>
                                      <p:cBhvr>
                                        <p:cTn id="16" dur="1" fill="hold">
                                          <p:stCondLst>
                                            <p:cond delay="0"/>
                                          </p:stCondLst>
                                        </p:cTn>
                                        <p:tgtEl>
                                          <p:spTgt spid="307235"/>
                                        </p:tgtEl>
                                        <p:attrNameLst>
                                          <p:attrName>style.visibility</p:attrName>
                                        </p:attrNameLst>
                                      </p:cBhvr>
                                      <p:to>
                                        <p:strVal val="visible"/>
                                      </p:to>
                                    </p:set>
                                    <p:animEffect transition="in" filter="slide(fromBottom)">
                                      <p:cBhvr>
                                        <p:cTn id="17" dur="500"/>
                                        <p:tgtEl>
                                          <p:spTgt spid="30723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2000"/>
                                        <p:tgtEl>
                                          <p:spTgt spid="307255"/>
                                        </p:tgtEl>
                                      </p:cBhvr>
                                    </p:animEffect>
                                    <p:set>
                                      <p:cBhvr>
                                        <p:cTn id="22" dur="1" fill="hold">
                                          <p:stCondLst>
                                            <p:cond delay="1999"/>
                                          </p:stCondLst>
                                        </p:cTn>
                                        <p:tgtEl>
                                          <p:spTgt spid="30725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2000"/>
                                        <p:tgtEl>
                                          <p:spTgt spid="307235"/>
                                        </p:tgtEl>
                                      </p:cBhvr>
                                    </p:animEffect>
                                    <p:set>
                                      <p:cBhvr>
                                        <p:cTn id="25" dur="1" fill="hold">
                                          <p:stCondLst>
                                            <p:cond delay="1999"/>
                                          </p:stCondLst>
                                        </p:cTn>
                                        <p:tgtEl>
                                          <p:spTgt spid="307235"/>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2" presetClass="entr" presetSubtype="4" fill="hold" nodeType="clickEffect">
                                  <p:stCondLst>
                                    <p:cond delay="0"/>
                                  </p:stCondLst>
                                  <p:childTnLst>
                                    <p:set>
                                      <p:cBhvr>
                                        <p:cTn id="29" dur="1" fill="hold">
                                          <p:stCondLst>
                                            <p:cond delay="0"/>
                                          </p:stCondLst>
                                        </p:cTn>
                                        <p:tgtEl>
                                          <p:spTgt spid="307288"/>
                                        </p:tgtEl>
                                        <p:attrNameLst>
                                          <p:attrName>style.visibility</p:attrName>
                                        </p:attrNameLst>
                                      </p:cBhvr>
                                      <p:to>
                                        <p:strVal val="visible"/>
                                      </p:to>
                                    </p:set>
                                    <p:animEffect transition="in" filter="slide(fromBottom)">
                                      <p:cBhvr>
                                        <p:cTn id="30" dur="500"/>
                                        <p:tgtEl>
                                          <p:spTgt spid="30728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07219"/>
                                        </p:tgtEl>
                                        <p:attrNameLst>
                                          <p:attrName>style.visibility</p:attrName>
                                        </p:attrNameLst>
                                      </p:cBhvr>
                                      <p:to>
                                        <p:strVal val="visible"/>
                                      </p:to>
                                    </p:set>
                                    <p:animEffect transition="in" filter="slide(fromBottom)">
                                      <p:cBhvr>
                                        <p:cTn id="35" dur="500"/>
                                        <p:tgtEl>
                                          <p:spTgt spid="307219"/>
                                        </p:tgtEl>
                                      </p:cBhvr>
                                    </p:animEffect>
                                  </p:childTnLst>
                                </p:cTn>
                              </p:par>
                              <p:par>
                                <p:cTn id="36" presetID="12" presetClass="entr" presetSubtype="4" fill="hold" grpId="0" nodeType="withEffect">
                                  <p:stCondLst>
                                    <p:cond delay="0"/>
                                  </p:stCondLst>
                                  <p:childTnLst>
                                    <p:set>
                                      <p:cBhvr>
                                        <p:cTn id="37" dur="1" fill="hold">
                                          <p:stCondLst>
                                            <p:cond delay="0"/>
                                          </p:stCondLst>
                                        </p:cTn>
                                        <p:tgtEl>
                                          <p:spTgt spid="307220"/>
                                        </p:tgtEl>
                                        <p:attrNameLst>
                                          <p:attrName>style.visibility</p:attrName>
                                        </p:attrNameLst>
                                      </p:cBhvr>
                                      <p:to>
                                        <p:strVal val="visible"/>
                                      </p:to>
                                    </p:set>
                                    <p:animEffect transition="in" filter="slide(fromBottom)">
                                      <p:cBhvr>
                                        <p:cTn id="38" dur="500"/>
                                        <p:tgtEl>
                                          <p:spTgt spid="30722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7" presetClass="entr" presetSubtype="0" fill="hold" grpId="0" nodeType="clickEffect">
                                  <p:stCondLst>
                                    <p:cond delay="0"/>
                                  </p:stCondLst>
                                  <p:iterate type="lt">
                                    <p:tmPct val="50000"/>
                                  </p:iterate>
                                  <p:childTnLst>
                                    <p:set>
                                      <p:cBhvr>
                                        <p:cTn id="42" dur="1" fill="hold">
                                          <p:stCondLst>
                                            <p:cond delay="0"/>
                                          </p:stCondLst>
                                        </p:cTn>
                                        <p:tgtEl>
                                          <p:spTgt spid="307221"/>
                                        </p:tgtEl>
                                        <p:attrNameLst>
                                          <p:attrName>style.visibility</p:attrName>
                                        </p:attrNameLst>
                                      </p:cBhvr>
                                      <p:to>
                                        <p:strVal val="visible"/>
                                      </p:to>
                                    </p:set>
                                    <p:anim calcmode="discrete" valueType="clr">
                                      <p:cBhvr override="childStyle">
                                        <p:cTn id="43" dur="80"/>
                                        <p:tgtEl>
                                          <p:spTgt spid="307221"/>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307221"/>
                                        </p:tgtEl>
                                        <p:attrNameLst>
                                          <p:attrName>fillcolor</p:attrName>
                                        </p:attrNameLst>
                                      </p:cBhvr>
                                      <p:tavLst>
                                        <p:tav tm="0">
                                          <p:val>
                                            <p:clrVal>
                                              <a:schemeClr val="accent2"/>
                                            </p:clrVal>
                                          </p:val>
                                        </p:tav>
                                        <p:tav tm="50000">
                                          <p:val>
                                            <p:clrVal>
                                              <a:schemeClr val="hlink"/>
                                            </p:clrVal>
                                          </p:val>
                                        </p:tav>
                                      </p:tavLst>
                                    </p:anim>
                                    <p:set>
                                      <p:cBhvr>
                                        <p:cTn id="45" dur="80"/>
                                        <p:tgtEl>
                                          <p:spTgt spid="3072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16" grpId="0" animBg="1"/>
      <p:bldP spid="307219" grpId="0"/>
      <p:bldP spid="307220" grpId="0" animBg="1"/>
      <p:bldP spid="3072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descr="trojanhor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5621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27" name="Rectangle 3"/>
          <p:cNvSpPr>
            <a:spLocks noChangeArrowheads="1"/>
          </p:cNvSpPr>
          <p:nvPr/>
        </p:nvSpPr>
        <p:spPr bwMode="auto">
          <a:xfrm>
            <a:off x="468313" y="1196975"/>
            <a:ext cx="8675687" cy="85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1600" b="1" dirty="0">
                <a:solidFill>
                  <a:srgbClr val="000000"/>
                </a:solidFill>
                <a:latin typeface="Comic Sans MS" charset="0"/>
                <a:cs typeface="Arial" charset="0"/>
              </a:rPr>
              <a:t>The THM allows to study the </a:t>
            </a:r>
            <a:r>
              <a:rPr lang="en-GB" sz="1600" b="1" dirty="0" err="1">
                <a:solidFill>
                  <a:srgbClr val="000000"/>
                </a:solidFill>
                <a:latin typeface="Comic Sans MS" charset="0"/>
                <a:cs typeface="Arial" charset="0"/>
              </a:rPr>
              <a:t>astrophysically</a:t>
            </a:r>
            <a:r>
              <a:rPr lang="en-GB" sz="1600" b="1" dirty="0">
                <a:solidFill>
                  <a:srgbClr val="000000"/>
                </a:solidFill>
                <a:latin typeface="Comic Sans MS" charset="0"/>
                <a:cs typeface="Arial" charset="0"/>
              </a:rPr>
              <a:t> relevant two-body reaction</a:t>
            </a:r>
            <a:r>
              <a:rPr lang="en-US" sz="1600" b="1" dirty="0">
                <a:solidFill>
                  <a:srgbClr val="000000"/>
                </a:solidFill>
                <a:latin typeface="Comic Sans MS" charset="0"/>
                <a:cs typeface="Arial" charset="0"/>
              </a:rPr>
              <a:t> x(A,C)c at Gamow energies, </a:t>
            </a:r>
            <a:r>
              <a:rPr kumimoji="1" lang="it-IT" sz="1600" b="1" dirty="0">
                <a:solidFill>
                  <a:srgbClr val="000000"/>
                </a:solidFill>
                <a:latin typeface="Comic Sans MS" charset="0"/>
                <a:cs typeface="Arial" charset="0"/>
              </a:rPr>
              <a:t>from quasi-free </a:t>
            </a:r>
            <a:r>
              <a:rPr kumimoji="1" lang="it-IT" sz="1600" b="1" dirty="0" err="1">
                <a:solidFill>
                  <a:srgbClr val="000000"/>
                </a:solidFill>
                <a:latin typeface="Comic Sans MS" charset="0"/>
                <a:cs typeface="Arial" charset="0"/>
              </a:rPr>
              <a:t>contribution</a:t>
            </a:r>
            <a:r>
              <a:rPr kumimoji="1" lang="it-IT" sz="1600" b="1" dirty="0">
                <a:solidFill>
                  <a:srgbClr val="000000"/>
                </a:solidFill>
                <a:latin typeface="Comic Sans MS" charset="0"/>
                <a:cs typeface="Arial" charset="0"/>
              </a:rPr>
              <a:t> </a:t>
            </a:r>
            <a:r>
              <a:rPr lang="it-IT" sz="1600" b="1" dirty="0">
                <a:solidFill>
                  <a:srgbClr val="000000"/>
                </a:solidFill>
                <a:latin typeface="Comic Sans MS" charset="0"/>
                <a:cs typeface="Arial" charset="0"/>
              </a:rPr>
              <a:t>of an appropriate </a:t>
            </a:r>
            <a:r>
              <a:rPr lang="it-IT" sz="1600" b="1" dirty="0" err="1">
                <a:solidFill>
                  <a:srgbClr val="000000"/>
                </a:solidFill>
                <a:latin typeface="Comic Sans MS" charset="0"/>
                <a:cs typeface="Arial" charset="0"/>
              </a:rPr>
              <a:t>three</a:t>
            </a:r>
            <a:r>
              <a:rPr lang="it-IT" sz="1600" b="1" dirty="0">
                <a:solidFill>
                  <a:srgbClr val="000000"/>
                </a:solidFill>
                <a:latin typeface="Comic Sans MS" charset="0"/>
                <a:cs typeface="Arial" charset="0"/>
              </a:rPr>
              <a:t>-body </a:t>
            </a:r>
            <a:r>
              <a:rPr lang="it-IT" sz="1600" b="1" dirty="0" err="1">
                <a:solidFill>
                  <a:srgbClr val="000000"/>
                </a:solidFill>
                <a:latin typeface="Comic Sans MS" charset="0"/>
                <a:cs typeface="Arial" charset="0"/>
              </a:rPr>
              <a:t>reaction</a:t>
            </a:r>
            <a:r>
              <a:rPr kumimoji="1" lang="it-IT" sz="1600" b="1" dirty="0">
                <a:solidFill>
                  <a:srgbClr val="000000"/>
                </a:solidFill>
                <a:latin typeface="Comic Sans MS" charset="0"/>
                <a:cs typeface="Arial" charset="0"/>
              </a:rPr>
              <a:t> </a:t>
            </a:r>
            <a:r>
              <a:rPr lang="en-US" sz="1600" b="1" dirty="0">
                <a:solidFill>
                  <a:srgbClr val="000000"/>
                </a:solidFill>
                <a:latin typeface="Comic Sans MS" charset="0"/>
                <a:cs typeface="Arial" charset="0"/>
              </a:rPr>
              <a:t>a(A,Cs)c, induced at energies higher than the Coulomb barrier.</a:t>
            </a:r>
            <a:r>
              <a:rPr lang="en-US" b="1" dirty="0">
                <a:solidFill>
                  <a:srgbClr val="000000"/>
                </a:solidFill>
                <a:latin typeface="Comic Sans MS" charset="0"/>
                <a:cs typeface="Arial" charset="0"/>
              </a:rPr>
              <a:t>  </a:t>
            </a:r>
          </a:p>
        </p:txBody>
      </p:sp>
      <p:sp>
        <p:nvSpPr>
          <p:cNvPr id="308228" name="Rectangle 4"/>
          <p:cNvSpPr>
            <a:spLocks noChangeArrowheads="1"/>
          </p:cNvSpPr>
          <p:nvPr/>
        </p:nvSpPr>
        <p:spPr bwMode="auto">
          <a:xfrm>
            <a:off x="5256213" y="2060575"/>
            <a:ext cx="3419475" cy="266382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8229" name="Rectangle 5"/>
          <p:cNvSpPr>
            <a:spLocks noChangeArrowheads="1"/>
          </p:cNvSpPr>
          <p:nvPr/>
        </p:nvSpPr>
        <p:spPr bwMode="auto">
          <a:xfrm>
            <a:off x="6084888" y="4005263"/>
            <a:ext cx="23050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defRPr/>
            </a:pPr>
            <a:r>
              <a:rPr kumimoji="1" lang="it-IT" sz="1600" b="1">
                <a:effectLst>
                  <a:outerShdw blurRad="38100" dist="38100" dir="2700000" algn="tl">
                    <a:srgbClr val="FFFFFF"/>
                  </a:outerShdw>
                </a:effectLst>
                <a:latin typeface="Comic Sans MS" charset="0"/>
                <a:cs typeface="Arial" charset="0"/>
              </a:rPr>
              <a:t>virtual reaction</a:t>
            </a:r>
          </a:p>
          <a:p>
            <a:pPr eaLnBrk="1" hangingPunct="1">
              <a:defRPr/>
            </a:pPr>
            <a:r>
              <a:rPr kumimoji="1" lang="it-IT" sz="1600" b="1">
                <a:effectLst>
                  <a:outerShdw blurRad="38100" dist="38100" dir="2700000" algn="tl">
                    <a:srgbClr val="FFFFFF"/>
                  </a:outerShdw>
                </a:effectLst>
                <a:latin typeface="Comic Sans MS" charset="0"/>
                <a:cs typeface="Arial" charset="0"/>
              </a:rPr>
              <a:t>A + x </a:t>
            </a:r>
            <a:r>
              <a:rPr kumimoji="1" lang="it-IT" sz="1600" b="1">
                <a:effectLst>
                  <a:outerShdw blurRad="38100" dist="38100" dir="2700000" algn="tl">
                    <a:srgbClr val="FFFFFF"/>
                  </a:outerShdw>
                </a:effectLst>
                <a:latin typeface="Comic Sans MS" charset="0"/>
                <a:cs typeface="Arial" charset="0"/>
                <a:sym typeface="Wingdings" charset="0"/>
              </a:rPr>
              <a:t> c + C</a:t>
            </a:r>
          </a:p>
        </p:txBody>
      </p:sp>
      <p:grpSp>
        <p:nvGrpSpPr>
          <p:cNvPr id="13317" name="Group 6"/>
          <p:cNvGrpSpPr>
            <a:grpSpLocks/>
          </p:cNvGrpSpPr>
          <p:nvPr/>
        </p:nvGrpSpPr>
        <p:grpSpPr bwMode="auto">
          <a:xfrm>
            <a:off x="539750" y="4508500"/>
            <a:ext cx="3824288" cy="1111250"/>
            <a:chOff x="2852" y="1621"/>
            <a:chExt cx="2409" cy="700"/>
          </a:xfrm>
        </p:grpSpPr>
        <p:sp>
          <p:nvSpPr>
            <p:cNvPr id="308231" name="Rectangle 7"/>
            <p:cNvSpPr>
              <a:spLocks noChangeArrowheads="1"/>
            </p:cNvSpPr>
            <p:nvPr/>
          </p:nvSpPr>
          <p:spPr bwMode="auto">
            <a:xfrm>
              <a:off x="2852" y="1621"/>
              <a:ext cx="2409" cy="681"/>
            </a:xfrm>
            <a:prstGeom prst="rect">
              <a:avLst/>
            </a:prstGeom>
            <a:solidFill>
              <a:srgbClr val="FFCC00"/>
            </a:solidFill>
            <a:ln w="1905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8232" name="Rectangle 8"/>
            <p:cNvSpPr>
              <a:spLocks noChangeArrowheads="1"/>
            </p:cNvSpPr>
            <p:nvPr/>
          </p:nvSpPr>
          <p:spPr bwMode="auto">
            <a:xfrm>
              <a:off x="2881" y="1650"/>
              <a:ext cx="2352" cy="624"/>
            </a:xfrm>
            <a:prstGeom prst="rect">
              <a:avLst/>
            </a:prstGeom>
            <a:solidFill>
              <a:srgbClr val="C0C0C0"/>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graphicFrame>
          <p:nvGraphicFramePr>
            <p:cNvPr id="13339" name="Object 9"/>
            <p:cNvGraphicFramePr>
              <a:graphicFrameLocks noChangeAspect="1"/>
            </p:cNvGraphicFramePr>
            <p:nvPr/>
          </p:nvGraphicFramePr>
          <p:xfrm>
            <a:off x="2929" y="1678"/>
            <a:ext cx="2304" cy="578"/>
          </p:xfrm>
          <a:graphic>
            <a:graphicData uri="http://schemas.openxmlformats.org/presentationml/2006/ole">
              <mc:AlternateContent xmlns:mc="http://schemas.openxmlformats.org/markup-compatibility/2006">
                <mc:Choice xmlns:v="urn:schemas-microsoft-com:vml" Requires="v">
                  <p:oleObj spid="_x0000_s17440" name="Equation" r:id="rId6" imgW="2997200" imgH="800100" progId="Equation.3">
                    <p:embed/>
                  </p:oleObj>
                </mc:Choice>
                <mc:Fallback>
                  <p:oleObj name="Equation" r:id="rId6" imgW="2997200" imgH="8001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29" y="1678"/>
                          <a:ext cx="2304" cy="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366"/>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08234" name="Rectangle 10"/>
            <p:cNvSpPr>
              <a:spLocks noChangeArrowheads="1"/>
            </p:cNvSpPr>
            <p:nvPr/>
          </p:nvSpPr>
          <p:spPr bwMode="auto">
            <a:xfrm>
              <a:off x="3674" y="2075"/>
              <a:ext cx="170" cy="17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it-IT" sz="2200">
                <a:latin typeface="Baskerville Old Face" charset="0"/>
                <a:cs typeface="Arial" charset="0"/>
              </a:endParaRPr>
            </a:p>
          </p:txBody>
        </p:sp>
        <p:sp>
          <p:nvSpPr>
            <p:cNvPr id="308235" name="Text Box 11"/>
            <p:cNvSpPr txBox="1">
              <a:spLocks noChangeArrowheads="1"/>
            </p:cNvSpPr>
            <p:nvPr/>
          </p:nvSpPr>
          <p:spPr bwMode="auto">
            <a:xfrm>
              <a:off x="3617" y="2061"/>
              <a:ext cx="396" cy="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sz="2100" i="1">
                  <a:solidFill>
                    <a:srgbClr val="000000"/>
                  </a:solidFill>
                  <a:latin typeface="Baskerville Old Face" charset="0"/>
                  <a:cs typeface="Arial" charset="0"/>
                </a:rPr>
                <a:t>C</a:t>
              </a:r>
            </a:p>
          </p:txBody>
        </p:sp>
      </p:grpSp>
      <p:sp>
        <p:nvSpPr>
          <p:cNvPr id="308236" name="Rectangle 12"/>
          <p:cNvSpPr>
            <a:spLocks noGrp="1" noChangeArrowheads="1"/>
          </p:cNvSpPr>
          <p:nvPr>
            <p:ph type="title"/>
          </p:nvPr>
        </p:nvSpPr>
        <p:spPr>
          <a:xfrm>
            <a:off x="1835150" y="20487"/>
            <a:ext cx="6769100" cy="1143000"/>
          </a:xfrm>
        </p:spPr>
        <p:txBody>
          <a:bodyPr/>
          <a:lstStyle/>
          <a:p>
            <a:pPr eaLnBrk="1" hangingPunct="1">
              <a:defRPr/>
            </a:pPr>
            <a:r>
              <a:rPr lang="en-GB" sz="4000" b="1" dirty="0" smtClean="0">
                <a:solidFill>
                  <a:srgbClr val="FF0000"/>
                </a:solidFill>
                <a:latin typeface="Comic Sans MS" charset="0"/>
              </a:rPr>
              <a:t>The Trojan Horse Method</a:t>
            </a:r>
            <a:endParaRPr lang="it-IT" sz="4000" b="1" dirty="0" smtClean="0">
              <a:solidFill>
                <a:srgbClr val="FF0000"/>
              </a:solidFill>
              <a:latin typeface="Comic Sans MS" charset="0"/>
            </a:endParaRPr>
          </a:p>
        </p:txBody>
      </p:sp>
      <p:grpSp>
        <p:nvGrpSpPr>
          <p:cNvPr id="13319" name="Group 13"/>
          <p:cNvGrpSpPr>
            <a:grpSpLocks/>
          </p:cNvGrpSpPr>
          <p:nvPr/>
        </p:nvGrpSpPr>
        <p:grpSpPr bwMode="auto">
          <a:xfrm>
            <a:off x="5292725" y="2060575"/>
            <a:ext cx="3384550" cy="2105025"/>
            <a:chOff x="113" y="1480"/>
            <a:chExt cx="2132" cy="1326"/>
          </a:xfrm>
        </p:grpSpPr>
        <p:pic>
          <p:nvPicPr>
            <p:cNvPr id="308238" name="Picture 14"/>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 y="1616"/>
              <a:ext cx="2132" cy="1089"/>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08239" name="Oval 15"/>
            <p:cNvSpPr>
              <a:spLocks noChangeArrowheads="1"/>
            </p:cNvSpPr>
            <p:nvPr/>
          </p:nvSpPr>
          <p:spPr bwMode="auto">
            <a:xfrm>
              <a:off x="1102" y="2305"/>
              <a:ext cx="182" cy="182"/>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8240" name="Oval 16"/>
            <p:cNvSpPr>
              <a:spLocks noChangeArrowheads="1"/>
            </p:cNvSpPr>
            <p:nvPr/>
          </p:nvSpPr>
          <p:spPr bwMode="auto">
            <a:xfrm>
              <a:off x="1111" y="1798"/>
              <a:ext cx="182" cy="182"/>
            </a:xfrm>
            <a:prstGeom prst="ellipse">
              <a:avLst/>
            </a:prstGeom>
            <a:noFill/>
            <a:ln w="9525">
              <a:solidFill>
                <a:srgbClr val="000000"/>
              </a:solidFill>
              <a:round/>
              <a:headEnd/>
              <a:tailEnd/>
            </a:ln>
            <a:effectLst/>
            <a:extLst>
              <a:ext uri="{909E8E84-426E-40dd-AFC4-6F175D3DCCD1}">
                <a14:hiddenFill xmlns:a14="http://schemas.microsoft.com/office/drawing/2010/main">
                  <a:solidFill>
                    <a:srgbClr val="000000"/>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8241" name="Text Box 17"/>
            <p:cNvSpPr txBox="1">
              <a:spLocks noChangeArrowheads="1"/>
            </p:cNvSpPr>
            <p:nvPr/>
          </p:nvSpPr>
          <p:spPr bwMode="auto">
            <a:xfrm>
              <a:off x="612" y="2614"/>
              <a:ext cx="1044"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endParaRPr lang="en-US" sz="1400">
                <a:effectLst>
                  <a:outerShdw blurRad="38100" dist="38100" dir="2700000" algn="tl">
                    <a:srgbClr val="FFFFFF"/>
                  </a:outerShdw>
                </a:effectLst>
                <a:latin typeface="Baskerville Old Face" charset="0"/>
                <a:cs typeface="Arial" charset="0"/>
              </a:endParaRPr>
            </a:p>
          </p:txBody>
        </p:sp>
        <p:sp>
          <p:nvSpPr>
            <p:cNvPr id="308242" name="Text Box 18"/>
            <p:cNvSpPr txBox="1">
              <a:spLocks noChangeArrowheads="1"/>
            </p:cNvSpPr>
            <p:nvPr/>
          </p:nvSpPr>
          <p:spPr bwMode="auto">
            <a:xfrm>
              <a:off x="794" y="1480"/>
              <a:ext cx="771" cy="192"/>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1400">
                  <a:effectLst>
                    <a:outerShdw blurRad="38100" dist="38100" dir="2700000" algn="tl">
                      <a:srgbClr val="FFFFFF"/>
                    </a:outerShdw>
                  </a:effectLst>
                  <a:latin typeface="Baskerville Old Face" charset="0"/>
                  <a:cs typeface="Arial" charset="0"/>
                </a:rPr>
                <a:t>QF Break-up</a:t>
              </a:r>
            </a:p>
          </p:txBody>
        </p:sp>
        <p:sp>
          <p:nvSpPr>
            <p:cNvPr id="308243" name="Line 19"/>
            <p:cNvSpPr>
              <a:spLocks noChangeShapeType="1"/>
            </p:cNvSpPr>
            <p:nvPr/>
          </p:nvSpPr>
          <p:spPr bwMode="auto">
            <a:xfrm flipV="1">
              <a:off x="976" y="2523"/>
              <a:ext cx="181" cy="13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308244" name="Line 20"/>
            <p:cNvSpPr>
              <a:spLocks noChangeShapeType="1"/>
            </p:cNvSpPr>
            <p:nvPr/>
          </p:nvSpPr>
          <p:spPr bwMode="auto">
            <a:xfrm rot="5400000" flipV="1">
              <a:off x="952" y="1648"/>
              <a:ext cx="181" cy="136"/>
            </a:xfrm>
            <a:prstGeom prst="line">
              <a:avLst/>
            </a:prstGeom>
            <a:noFill/>
            <a:ln w="952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grpSp>
      <p:sp>
        <p:nvSpPr>
          <p:cNvPr id="308245" name="AutoShape 21"/>
          <p:cNvSpPr>
            <a:spLocks/>
          </p:cNvSpPr>
          <p:nvPr/>
        </p:nvSpPr>
        <p:spPr bwMode="auto">
          <a:xfrm>
            <a:off x="539750" y="2420938"/>
            <a:ext cx="144463" cy="1943100"/>
          </a:xfrm>
          <a:prstGeom prst="leftBrace">
            <a:avLst>
              <a:gd name="adj1" fmla="val 112088"/>
              <a:gd name="adj2" fmla="val 50000"/>
            </a:avLst>
          </a:prstGeom>
          <a:noFill/>
          <a:ln w="95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Arial" charset="0"/>
            </a:endParaRPr>
          </a:p>
        </p:txBody>
      </p:sp>
      <p:sp>
        <p:nvSpPr>
          <p:cNvPr id="308246" name="Rectangle 22"/>
          <p:cNvSpPr>
            <a:spLocks noChangeArrowheads="1"/>
          </p:cNvSpPr>
          <p:nvPr/>
        </p:nvSpPr>
        <p:spPr bwMode="auto">
          <a:xfrm>
            <a:off x="539750" y="2349500"/>
            <a:ext cx="4681538"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buFont typeface="Wingdings" charset="0"/>
              <a:buChar char="ü"/>
              <a:defRPr/>
            </a:pPr>
            <a:r>
              <a:rPr kumimoji="1" lang="it-IT" b="1" dirty="0">
                <a:solidFill>
                  <a:srgbClr val="000000"/>
                </a:solidFill>
                <a:latin typeface="Comic Sans MS" charset="0"/>
                <a:cs typeface="Arial" charset="0"/>
                <a:sym typeface="Wingdings" charset="0"/>
              </a:rPr>
              <a:t>a= x </a:t>
            </a:r>
            <a:r>
              <a:rPr kumimoji="1" lang="it-IT" b="1" dirty="0">
                <a:solidFill>
                  <a:srgbClr val="000000"/>
                </a:solidFill>
                <a:latin typeface="Comic Sans MS" charset="0"/>
                <a:cs typeface="Arial" charset="0"/>
                <a:sym typeface="Symbol" charset="0"/>
              </a:rPr>
              <a:t></a:t>
            </a:r>
            <a:r>
              <a:rPr kumimoji="1" lang="it-IT" b="1" dirty="0">
                <a:solidFill>
                  <a:srgbClr val="000000"/>
                </a:solidFill>
                <a:latin typeface="Comic Sans MS" charset="0"/>
                <a:cs typeface="Arial" charset="0"/>
                <a:sym typeface="Wingdings" charset="0"/>
              </a:rPr>
              <a:t> </a:t>
            </a:r>
            <a:r>
              <a:rPr kumimoji="1" lang="it-IT" b="1" dirty="0" err="1">
                <a:solidFill>
                  <a:srgbClr val="000000"/>
                </a:solidFill>
                <a:latin typeface="Comic Sans MS" charset="0"/>
                <a:cs typeface="Arial" charset="0"/>
                <a:sym typeface="Wingdings" charset="0"/>
              </a:rPr>
              <a:t>s</a:t>
            </a:r>
            <a:r>
              <a:rPr kumimoji="1" lang="it-IT" b="1" dirty="0">
                <a:solidFill>
                  <a:srgbClr val="000000"/>
                </a:solidFill>
                <a:latin typeface="Comic Sans MS" charset="0"/>
                <a:cs typeface="Arial" charset="0"/>
                <a:sym typeface="Wingdings" charset="0"/>
              </a:rPr>
              <a:t>  </a:t>
            </a:r>
            <a:r>
              <a:rPr kumimoji="1" lang="it-IT" b="1" u="sng" dirty="0">
                <a:solidFill>
                  <a:srgbClr val="000000"/>
                </a:solidFill>
                <a:latin typeface="Comic Sans MS" charset="0"/>
                <a:cs typeface="Arial" charset="0"/>
                <a:sym typeface="Wingdings" charset="0"/>
              </a:rPr>
              <a:t>clusters</a:t>
            </a:r>
            <a:endParaRPr kumimoji="1" lang="it-IT" b="1" dirty="0">
              <a:solidFill>
                <a:srgbClr val="000000"/>
              </a:solidFill>
              <a:latin typeface="Comic Sans MS" charset="0"/>
              <a:cs typeface="Arial" charset="0"/>
              <a:sym typeface="Wingdings" charset="0"/>
            </a:endParaRPr>
          </a:p>
          <a:p>
            <a:pPr eaLnBrk="1" hangingPunct="1">
              <a:buFont typeface="Wingdings" charset="0"/>
              <a:buChar char="ü"/>
              <a:defRPr/>
            </a:pPr>
            <a:r>
              <a:rPr kumimoji="1" lang="it-IT" b="1" dirty="0" err="1">
                <a:solidFill>
                  <a:srgbClr val="000000"/>
                </a:solidFill>
                <a:latin typeface="Comic Sans MS" charset="0"/>
                <a:cs typeface="Arial" charset="0"/>
                <a:sym typeface="Wingdings" charset="0"/>
              </a:rPr>
              <a:t>only</a:t>
            </a:r>
            <a:r>
              <a:rPr kumimoji="1" lang="it-IT" b="1" dirty="0">
                <a:solidFill>
                  <a:srgbClr val="000000"/>
                </a:solidFill>
                <a:latin typeface="Comic Sans MS" charset="0"/>
                <a:cs typeface="Arial" charset="0"/>
                <a:sym typeface="Wingdings" charset="0"/>
              </a:rPr>
              <a:t>  x  </a:t>
            </a:r>
            <a:r>
              <a:rPr kumimoji="1" lang="it-IT" b="1" dirty="0" err="1">
                <a:solidFill>
                  <a:srgbClr val="000000"/>
                </a:solidFill>
                <a:latin typeface="Comic Sans MS" charset="0"/>
                <a:cs typeface="Arial" charset="0"/>
                <a:sym typeface="Wingdings" charset="0"/>
              </a:rPr>
              <a:t>interact</a:t>
            </a:r>
            <a:r>
              <a:rPr kumimoji="1" lang="it-IT" b="1" dirty="0">
                <a:solidFill>
                  <a:srgbClr val="000000"/>
                </a:solidFill>
                <a:latin typeface="Comic Sans MS" charset="0"/>
                <a:cs typeface="Arial" charset="0"/>
                <a:sym typeface="Wingdings" charset="0"/>
              </a:rPr>
              <a:t> with  A</a:t>
            </a:r>
            <a:r>
              <a:rPr kumimoji="1" lang="it-IT" b="1" dirty="0">
                <a:solidFill>
                  <a:srgbClr val="000000"/>
                </a:solidFill>
                <a:latin typeface="Garamond" charset="0"/>
                <a:cs typeface="Arial" charset="0"/>
                <a:sym typeface="Wingdings" charset="0"/>
              </a:rPr>
              <a:t> </a:t>
            </a:r>
          </a:p>
          <a:p>
            <a:pPr eaLnBrk="1" hangingPunct="1">
              <a:buFont typeface="Wingdings" charset="0"/>
              <a:buChar char="ü"/>
              <a:defRPr/>
            </a:pPr>
            <a:r>
              <a:rPr kumimoji="1" lang="it-IT" b="1" dirty="0">
                <a:solidFill>
                  <a:srgbClr val="000000"/>
                </a:solidFill>
                <a:latin typeface="Garamond" charset="0"/>
                <a:cs typeface="Arial" charset="0"/>
                <a:sym typeface="Wingdings" charset="0"/>
              </a:rPr>
              <a:t> </a:t>
            </a:r>
            <a:r>
              <a:rPr kumimoji="1" lang="it-IT" b="1" dirty="0" err="1">
                <a:solidFill>
                  <a:srgbClr val="000000"/>
                </a:solidFill>
                <a:latin typeface="Comic Sans MS" charset="0"/>
                <a:cs typeface="Arial" charset="0"/>
                <a:sym typeface="Wingdings" charset="0"/>
              </a:rPr>
              <a:t>s</a:t>
            </a:r>
            <a:r>
              <a:rPr kumimoji="1" lang="it-IT" b="1" dirty="0">
                <a:solidFill>
                  <a:srgbClr val="000000"/>
                </a:solidFill>
                <a:latin typeface="Comic Sans MS" charset="0"/>
                <a:cs typeface="Arial" charset="0"/>
                <a:sym typeface="Wingdings" charset="0"/>
              </a:rPr>
              <a:t>  </a:t>
            </a:r>
            <a:r>
              <a:rPr kumimoji="1" lang="it-IT" b="1" dirty="0" err="1">
                <a:solidFill>
                  <a:srgbClr val="000000"/>
                </a:solidFill>
                <a:latin typeface="Comic Sans MS" charset="0"/>
                <a:cs typeface="Arial" charset="0"/>
                <a:sym typeface="Wingdings" charset="0"/>
              </a:rPr>
              <a:t>is</a:t>
            </a:r>
            <a:r>
              <a:rPr kumimoji="1" lang="it-IT" b="1" dirty="0">
                <a:solidFill>
                  <a:srgbClr val="000000"/>
                </a:solidFill>
                <a:latin typeface="Comic Sans MS" charset="0"/>
                <a:cs typeface="Arial" charset="0"/>
                <a:sym typeface="Wingdings" charset="0"/>
              </a:rPr>
              <a:t> </a:t>
            </a:r>
            <a:r>
              <a:rPr kumimoji="1" lang="it-IT" b="1" dirty="0" err="1">
                <a:solidFill>
                  <a:srgbClr val="000000"/>
                </a:solidFill>
                <a:latin typeface="Comic Sans MS" charset="0"/>
                <a:cs typeface="Arial" charset="0"/>
                <a:sym typeface="Wingdings" charset="0"/>
              </a:rPr>
              <a:t>considered</a:t>
            </a:r>
            <a:r>
              <a:rPr kumimoji="1" lang="it-IT" b="1" dirty="0">
                <a:solidFill>
                  <a:srgbClr val="000000"/>
                </a:solidFill>
                <a:latin typeface="Comic Sans MS" charset="0"/>
                <a:cs typeface="Arial" charset="0"/>
                <a:sym typeface="Wingdings" charset="0"/>
              </a:rPr>
              <a:t> to be </a:t>
            </a:r>
            <a:r>
              <a:rPr kumimoji="1" lang="it-IT" b="1" dirty="0" err="1">
                <a:solidFill>
                  <a:srgbClr val="000000"/>
                </a:solidFill>
                <a:latin typeface="Comic Sans MS" charset="0"/>
                <a:cs typeface="Arial" charset="0"/>
                <a:sym typeface="Wingdings" charset="0"/>
              </a:rPr>
              <a:t>spectator</a:t>
            </a:r>
            <a:r>
              <a:rPr kumimoji="1" lang="it-IT" b="1" dirty="0">
                <a:solidFill>
                  <a:srgbClr val="000000"/>
                </a:solidFill>
                <a:latin typeface="Comic Sans MS" charset="0"/>
                <a:cs typeface="Arial" charset="0"/>
                <a:sym typeface="Wingdings" charset="0"/>
              </a:rPr>
              <a:t> to the </a:t>
            </a:r>
            <a:r>
              <a:rPr kumimoji="1" lang="it-IT" b="1" dirty="0" err="1">
                <a:solidFill>
                  <a:srgbClr val="000000"/>
                </a:solidFill>
                <a:latin typeface="Comic Sans MS" charset="0"/>
                <a:cs typeface="Arial" charset="0"/>
                <a:sym typeface="Wingdings" charset="0"/>
              </a:rPr>
              <a:t>virtual</a:t>
            </a:r>
            <a:r>
              <a:rPr kumimoji="1" lang="it-IT" b="1" dirty="0">
                <a:solidFill>
                  <a:srgbClr val="000000"/>
                </a:solidFill>
                <a:latin typeface="Comic Sans MS" charset="0"/>
                <a:cs typeface="Arial" charset="0"/>
                <a:sym typeface="Wingdings" charset="0"/>
              </a:rPr>
              <a:t> </a:t>
            </a:r>
            <a:r>
              <a:rPr kumimoji="1" lang="it-IT" b="1" dirty="0" err="1">
                <a:solidFill>
                  <a:srgbClr val="000000"/>
                </a:solidFill>
                <a:latin typeface="Comic Sans MS" charset="0"/>
                <a:cs typeface="Arial" charset="0"/>
                <a:sym typeface="Wingdings" charset="0"/>
              </a:rPr>
              <a:t>reaction</a:t>
            </a:r>
            <a:r>
              <a:rPr kumimoji="1" lang="it-IT" b="1" dirty="0">
                <a:solidFill>
                  <a:srgbClr val="000000"/>
                </a:solidFill>
                <a:latin typeface="Comic Sans MS" charset="0"/>
                <a:cs typeface="Arial" charset="0"/>
                <a:sym typeface="Wingdings" charset="0"/>
              </a:rPr>
              <a:t> </a:t>
            </a:r>
            <a:r>
              <a:rPr kumimoji="1" lang="it-IT" b="1" dirty="0">
                <a:solidFill>
                  <a:srgbClr val="000000"/>
                </a:solidFill>
                <a:latin typeface="Comic Sans MS" charset="0"/>
                <a:cs typeface="Arial" charset="0"/>
              </a:rPr>
              <a:t>A + x </a:t>
            </a:r>
            <a:r>
              <a:rPr kumimoji="1" lang="it-IT" b="1" dirty="0">
                <a:solidFill>
                  <a:srgbClr val="000000"/>
                </a:solidFill>
                <a:latin typeface="Comic Sans MS" charset="0"/>
                <a:cs typeface="Arial" charset="0"/>
                <a:sym typeface="Wingdings" charset="0"/>
              </a:rPr>
              <a:t> c + C</a:t>
            </a:r>
          </a:p>
          <a:p>
            <a:pPr eaLnBrk="1" hangingPunct="1">
              <a:buFont typeface="Wingdings" charset="0"/>
              <a:buChar char="ü"/>
              <a:defRPr/>
            </a:pPr>
            <a:r>
              <a:rPr lang="en-US" b="1" dirty="0">
                <a:solidFill>
                  <a:srgbClr val="000000"/>
                </a:solidFill>
                <a:latin typeface="Comic Sans MS" charset="0"/>
                <a:cs typeface="Arial" charset="0"/>
              </a:rPr>
              <a:t>Impulse Approximation</a:t>
            </a:r>
          </a:p>
          <a:p>
            <a:pPr eaLnBrk="1" hangingPunct="1">
              <a:buFont typeface="Wingdings" charset="0"/>
              <a:buChar char="ü"/>
              <a:defRPr/>
            </a:pPr>
            <a:r>
              <a:rPr lang="en-US" b="1" dirty="0">
                <a:solidFill>
                  <a:srgbClr val="000000"/>
                </a:solidFill>
                <a:latin typeface="Comic Sans MS" charset="0"/>
                <a:cs typeface="Arial" charset="0"/>
              </a:rPr>
              <a:t>The reaction x(A,C)c is at energy</a:t>
            </a:r>
            <a:r>
              <a:rPr lang="en-US" dirty="0">
                <a:solidFill>
                  <a:srgbClr val="000000"/>
                </a:solidFill>
                <a:latin typeface="Comic Sans MS" charset="0"/>
                <a:cs typeface="Arial" charset="0"/>
              </a:rPr>
              <a:t> </a:t>
            </a:r>
            <a:r>
              <a:rPr lang="en-US" b="1" dirty="0" err="1">
                <a:solidFill>
                  <a:srgbClr val="000000"/>
                </a:solidFill>
                <a:latin typeface="Comic Sans MS" charset="0"/>
                <a:cs typeface="Arial" charset="0"/>
              </a:rPr>
              <a:t>E</a:t>
            </a:r>
            <a:r>
              <a:rPr lang="en-US" b="1" baseline="-25000" dirty="0" err="1">
                <a:solidFill>
                  <a:srgbClr val="000000"/>
                </a:solidFill>
                <a:latin typeface="Comic Sans MS" charset="0"/>
                <a:cs typeface="Arial" charset="0"/>
              </a:rPr>
              <a:t>cm</a:t>
            </a:r>
            <a:r>
              <a:rPr lang="en-US" b="1" dirty="0">
                <a:solidFill>
                  <a:srgbClr val="000000"/>
                </a:solidFill>
                <a:latin typeface="Comic Sans MS" charset="0"/>
                <a:cs typeface="Arial" charset="0"/>
              </a:rPr>
              <a:t>=</a:t>
            </a:r>
            <a:r>
              <a:rPr lang="en-US" b="1" dirty="0" err="1">
                <a:solidFill>
                  <a:srgbClr val="000000"/>
                </a:solidFill>
                <a:latin typeface="Comic Sans MS" charset="0"/>
                <a:cs typeface="Arial" charset="0"/>
              </a:rPr>
              <a:t>E</a:t>
            </a:r>
            <a:r>
              <a:rPr lang="en-US" b="1" baseline="-25000" dirty="0" err="1">
                <a:solidFill>
                  <a:srgbClr val="000000"/>
                </a:solidFill>
                <a:latin typeface="Comic Sans MS" charset="0"/>
                <a:cs typeface="Arial" charset="0"/>
              </a:rPr>
              <a:t>cC</a:t>
            </a:r>
            <a:r>
              <a:rPr lang="en-US" b="1" dirty="0">
                <a:solidFill>
                  <a:srgbClr val="000000"/>
                </a:solidFill>
                <a:latin typeface="Comic Sans MS" charset="0"/>
                <a:cs typeface="Arial" charset="0"/>
              </a:rPr>
              <a:t>- Q</a:t>
            </a:r>
            <a:r>
              <a:rPr lang="en-US" b="1" baseline="-25000" dirty="0">
                <a:solidFill>
                  <a:srgbClr val="000000"/>
                </a:solidFill>
                <a:latin typeface="Comic Sans MS" charset="0"/>
                <a:cs typeface="Arial" charset="0"/>
              </a:rPr>
              <a:t>2body</a:t>
            </a:r>
          </a:p>
          <a:p>
            <a:pPr eaLnBrk="1" hangingPunct="1">
              <a:buFont typeface="Wingdings" charset="0"/>
              <a:buNone/>
              <a:defRPr/>
            </a:pPr>
            <a:endParaRPr lang="en-US" dirty="0">
              <a:solidFill>
                <a:srgbClr val="000000"/>
              </a:solidFill>
              <a:latin typeface="Comic Sans MS" charset="0"/>
              <a:cs typeface="Arial" charset="0"/>
            </a:endParaRPr>
          </a:p>
          <a:p>
            <a:pPr eaLnBrk="1" hangingPunct="1">
              <a:buFont typeface="Wingdings" charset="0"/>
              <a:buChar char="ü"/>
              <a:defRPr/>
            </a:pPr>
            <a:endParaRPr lang="it-IT" dirty="0">
              <a:solidFill>
                <a:srgbClr val="000000"/>
              </a:solidFill>
              <a:latin typeface="Comic Sans MS" charset="0"/>
              <a:cs typeface="Arial" charset="0"/>
            </a:endParaRPr>
          </a:p>
        </p:txBody>
      </p:sp>
      <p:sp>
        <p:nvSpPr>
          <p:cNvPr id="308247" name="Text Box 23"/>
          <p:cNvSpPr txBox="1">
            <a:spLocks noChangeArrowheads="1"/>
          </p:cNvSpPr>
          <p:nvPr/>
        </p:nvSpPr>
        <p:spPr bwMode="auto">
          <a:xfrm>
            <a:off x="539750" y="6021388"/>
            <a:ext cx="1366838" cy="65087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b="1" i="1" dirty="0">
                <a:solidFill>
                  <a:srgbClr val="000000"/>
                </a:solidFill>
                <a:effectLst>
                  <a:outerShdw blurRad="38100" dist="38100" dir="2700000" algn="tl">
                    <a:srgbClr val="DDDDDD"/>
                  </a:outerShdw>
                </a:effectLst>
                <a:latin typeface="Comic Sans MS" charset="0"/>
                <a:cs typeface="Arial" charset="0"/>
              </a:rPr>
              <a:t>Kinematic factor</a:t>
            </a:r>
            <a:r>
              <a:rPr lang="en-US" sz="2000" b="1" i="1" dirty="0">
                <a:solidFill>
                  <a:srgbClr val="000000"/>
                </a:solidFill>
                <a:effectLst>
                  <a:outerShdw blurRad="38100" dist="38100" dir="2700000" algn="tl">
                    <a:srgbClr val="DDDDDD"/>
                  </a:outerShdw>
                </a:effectLst>
                <a:latin typeface="Comic Sans MS" charset="0"/>
                <a:cs typeface="Arial" charset="0"/>
              </a:rPr>
              <a:t> </a:t>
            </a:r>
          </a:p>
        </p:txBody>
      </p:sp>
      <p:sp>
        <p:nvSpPr>
          <p:cNvPr id="308248" name="Text Box 24"/>
          <p:cNvSpPr txBox="1">
            <a:spLocks noChangeArrowheads="1"/>
          </p:cNvSpPr>
          <p:nvPr/>
        </p:nvSpPr>
        <p:spPr bwMode="auto">
          <a:xfrm>
            <a:off x="2916238" y="5778500"/>
            <a:ext cx="1511300" cy="1079500"/>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1600" b="1" i="1" dirty="0">
                <a:solidFill>
                  <a:srgbClr val="000000"/>
                </a:solidFill>
                <a:effectLst>
                  <a:outerShdw blurRad="38100" dist="38100" dir="2700000" algn="tl">
                    <a:srgbClr val="DDDDDD"/>
                  </a:outerShdw>
                </a:effectLst>
                <a:latin typeface="Comic Sans MS" charset="0"/>
                <a:cs typeface="Arial" charset="0"/>
              </a:rPr>
              <a:t>s impulse distribution inside the nucleus a</a:t>
            </a:r>
          </a:p>
        </p:txBody>
      </p:sp>
      <p:sp>
        <p:nvSpPr>
          <p:cNvPr id="308249" name="Text Box 25"/>
          <p:cNvSpPr txBox="1">
            <a:spLocks noChangeArrowheads="1"/>
          </p:cNvSpPr>
          <p:nvPr/>
        </p:nvSpPr>
        <p:spPr bwMode="auto">
          <a:xfrm>
            <a:off x="5076825" y="5013325"/>
            <a:ext cx="3084513" cy="835025"/>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it-IT" sz="1600" b="1" i="1" dirty="0">
                <a:solidFill>
                  <a:srgbClr val="000000"/>
                </a:solidFill>
                <a:effectLst>
                  <a:outerShdw blurRad="38100" dist="38100" dir="2700000" algn="tl">
                    <a:srgbClr val="DDDDDD"/>
                  </a:outerShdw>
                </a:effectLst>
                <a:latin typeface="Comic Sans MS" charset="0"/>
                <a:cs typeface="Arial" charset="0"/>
              </a:rPr>
              <a:t>off-</a:t>
            </a:r>
            <a:r>
              <a:rPr lang="it-IT" sz="1600" b="1" i="1" dirty="0" err="1">
                <a:solidFill>
                  <a:srgbClr val="000000"/>
                </a:solidFill>
                <a:effectLst>
                  <a:outerShdw blurRad="38100" dist="38100" dir="2700000" algn="tl">
                    <a:srgbClr val="DDDDDD"/>
                  </a:outerShdw>
                </a:effectLst>
                <a:latin typeface="Comic Sans MS" charset="0"/>
                <a:cs typeface="Arial" charset="0"/>
              </a:rPr>
              <a:t>energy</a:t>
            </a:r>
            <a:r>
              <a:rPr lang="it-IT" sz="1600" b="1" i="1" dirty="0">
                <a:solidFill>
                  <a:srgbClr val="000000"/>
                </a:solidFill>
                <a:effectLst>
                  <a:outerShdw blurRad="38100" dist="38100" dir="2700000" algn="tl">
                    <a:srgbClr val="DDDDDD"/>
                  </a:outerShdw>
                </a:effectLst>
                <a:latin typeface="Comic Sans MS" charset="0"/>
                <a:cs typeface="Arial" charset="0"/>
              </a:rPr>
              <a:t>-</a:t>
            </a:r>
            <a:r>
              <a:rPr lang="it-IT" sz="1600" b="1" i="1" dirty="0" err="1">
                <a:solidFill>
                  <a:srgbClr val="000000"/>
                </a:solidFill>
                <a:effectLst>
                  <a:outerShdw blurRad="38100" dist="38100" dir="2700000" algn="tl">
                    <a:srgbClr val="DDDDDD"/>
                  </a:outerShdw>
                </a:effectLst>
                <a:latin typeface="Comic Sans MS" charset="0"/>
                <a:cs typeface="Arial" charset="0"/>
              </a:rPr>
              <a:t>shell</a:t>
            </a:r>
            <a:r>
              <a:rPr lang="it-IT" sz="1600" b="1" i="1" dirty="0">
                <a:solidFill>
                  <a:srgbClr val="000000"/>
                </a:solidFill>
                <a:effectLst>
                  <a:outerShdw blurRad="38100" dist="38100" dir="2700000" algn="tl">
                    <a:srgbClr val="DDDDDD"/>
                  </a:outerShdw>
                </a:effectLst>
                <a:latin typeface="Comic Sans MS" charset="0"/>
                <a:cs typeface="Arial" charset="0"/>
              </a:rPr>
              <a:t> cross </a:t>
            </a:r>
            <a:r>
              <a:rPr lang="it-IT" sz="1600" b="1" i="1" dirty="0" err="1">
                <a:solidFill>
                  <a:srgbClr val="000000"/>
                </a:solidFill>
                <a:effectLst>
                  <a:outerShdw blurRad="38100" dist="38100" dir="2700000" algn="tl">
                    <a:srgbClr val="DDDDDD"/>
                  </a:outerShdw>
                </a:effectLst>
                <a:latin typeface="Comic Sans MS" charset="0"/>
                <a:cs typeface="Arial" charset="0"/>
              </a:rPr>
              <a:t>section</a:t>
            </a:r>
            <a:r>
              <a:rPr lang="it-IT" sz="1600" b="1" i="1" dirty="0">
                <a:solidFill>
                  <a:srgbClr val="000000"/>
                </a:solidFill>
                <a:effectLst>
                  <a:outerShdw blurRad="38100" dist="38100" dir="2700000" algn="tl">
                    <a:srgbClr val="DDDDDD"/>
                  </a:outerShdw>
                </a:effectLst>
                <a:latin typeface="Comic Sans MS" charset="0"/>
                <a:cs typeface="Arial" charset="0"/>
              </a:rPr>
              <a:t> for the </a:t>
            </a:r>
            <a:r>
              <a:rPr lang="it-IT" sz="1600" b="1" i="1" dirty="0" err="1">
                <a:solidFill>
                  <a:srgbClr val="000000"/>
                </a:solidFill>
                <a:effectLst>
                  <a:outerShdw blurRad="38100" dist="38100" dir="2700000" algn="tl">
                    <a:srgbClr val="DDDDDD"/>
                  </a:outerShdw>
                </a:effectLst>
                <a:latin typeface="Comic Sans MS" charset="0"/>
                <a:cs typeface="Arial" charset="0"/>
              </a:rPr>
              <a:t>virtual</a:t>
            </a:r>
            <a:r>
              <a:rPr lang="it-IT" sz="1600" b="1" i="1" dirty="0">
                <a:solidFill>
                  <a:srgbClr val="000000"/>
                </a:solidFill>
                <a:effectLst>
                  <a:outerShdw blurRad="38100" dist="38100" dir="2700000" algn="tl">
                    <a:srgbClr val="DDDDDD"/>
                  </a:outerShdw>
                </a:effectLst>
                <a:latin typeface="Comic Sans MS" charset="0"/>
                <a:cs typeface="Arial" charset="0"/>
              </a:rPr>
              <a:t> </a:t>
            </a:r>
            <a:r>
              <a:rPr lang="it-IT" sz="1600" b="1" i="1" dirty="0" err="1">
                <a:solidFill>
                  <a:srgbClr val="000000"/>
                </a:solidFill>
                <a:effectLst>
                  <a:outerShdw blurRad="38100" dist="38100" dir="2700000" algn="tl">
                    <a:srgbClr val="DDDDDD"/>
                  </a:outerShdw>
                </a:effectLst>
                <a:latin typeface="Comic Sans MS" charset="0"/>
                <a:cs typeface="Arial" charset="0"/>
              </a:rPr>
              <a:t>reaction</a:t>
            </a:r>
            <a:r>
              <a:rPr lang="it-IT" sz="1600" b="1" i="1" dirty="0">
                <a:solidFill>
                  <a:srgbClr val="000000"/>
                </a:solidFill>
                <a:effectLst>
                  <a:outerShdw blurRad="38100" dist="38100" dir="2700000" algn="tl">
                    <a:srgbClr val="DDDDDD"/>
                  </a:outerShdw>
                </a:effectLst>
                <a:latin typeface="Comic Sans MS" charset="0"/>
                <a:cs typeface="Arial" charset="0"/>
              </a:rPr>
              <a:t> </a:t>
            </a:r>
            <a:r>
              <a:rPr lang="it-IT" sz="1600" b="1" i="1" dirty="0" err="1">
                <a:solidFill>
                  <a:srgbClr val="000000"/>
                </a:solidFill>
                <a:effectLst>
                  <a:outerShdw blurRad="38100" dist="38100" dir="2700000" algn="tl">
                    <a:srgbClr val="DDDDDD"/>
                  </a:outerShdw>
                </a:effectLst>
                <a:latin typeface="Comic Sans MS" charset="0"/>
                <a:cs typeface="Arial" charset="0"/>
              </a:rPr>
              <a:t>at</a:t>
            </a:r>
            <a:r>
              <a:rPr lang="it-IT" sz="1600" b="1" i="1" dirty="0">
                <a:solidFill>
                  <a:srgbClr val="000000"/>
                </a:solidFill>
                <a:effectLst>
                  <a:outerShdw blurRad="38100" dist="38100" dir="2700000" algn="tl">
                    <a:srgbClr val="DDDDDD"/>
                  </a:outerShdw>
                </a:effectLst>
                <a:latin typeface="Comic Sans MS" charset="0"/>
                <a:cs typeface="Arial" charset="0"/>
              </a:rPr>
              <a:t> the </a:t>
            </a:r>
            <a:r>
              <a:rPr lang="it-IT" sz="1600" b="1" i="1" dirty="0" err="1">
                <a:solidFill>
                  <a:srgbClr val="000000"/>
                </a:solidFill>
                <a:effectLst>
                  <a:outerShdw blurRad="38100" dist="38100" dir="2700000" algn="tl">
                    <a:srgbClr val="DDDDDD"/>
                  </a:outerShdw>
                </a:effectLst>
                <a:latin typeface="Comic Sans MS" charset="0"/>
                <a:cs typeface="Arial" charset="0"/>
              </a:rPr>
              <a:t>E</a:t>
            </a:r>
            <a:r>
              <a:rPr lang="it-IT" sz="1600" b="1" i="1" baseline="-25000" dirty="0" err="1">
                <a:solidFill>
                  <a:srgbClr val="000000"/>
                </a:solidFill>
                <a:effectLst>
                  <a:outerShdw blurRad="38100" dist="38100" dir="2700000" algn="tl">
                    <a:srgbClr val="DDDDDD"/>
                  </a:outerShdw>
                </a:effectLst>
                <a:latin typeface="Comic Sans MS" charset="0"/>
                <a:cs typeface="Arial" charset="0"/>
              </a:rPr>
              <a:t>cm</a:t>
            </a:r>
            <a:r>
              <a:rPr lang="it-IT" sz="1600" b="1" i="1" dirty="0">
                <a:solidFill>
                  <a:srgbClr val="000000"/>
                </a:solidFill>
                <a:effectLst>
                  <a:outerShdw blurRad="38100" dist="38100" dir="2700000" algn="tl">
                    <a:srgbClr val="DDDDDD"/>
                  </a:outerShdw>
                </a:effectLst>
                <a:latin typeface="Comic Sans MS" charset="0"/>
                <a:cs typeface="Arial" charset="0"/>
              </a:rPr>
              <a:t> </a:t>
            </a:r>
            <a:r>
              <a:rPr lang="it-IT" sz="1600" b="1" i="1" dirty="0" err="1">
                <a:solidFill>
                  <a:srgbClr val="000000"/>
                </a:solidFill>
                <a:effectLst>
                  <a:outerShdw blurRad="38100" dist="38100" dir="2700000" algn="tl">
                    <a:srgbClr val="DDDDDD"/>
                  </a:outerShdw>
                </a:effectLst>
                <a:latin typeface="Comic Sans MS" charset="0"/>
                <a:cs typeface="Arial" charset="0"/>
              </a:rPr>
              <a:t>energy</a:t>
            </a:r>
            <a:endParaRPr lang="en-US" sz="1600" b="1" i="1" dirty="0">
              <a:solidFill>
                <a:srgbClr val="000000"/>
              </a:solidFill>
              <a:effectLst>
                <a:outerShdw blurRad="38100" dist="38100" dir="2700000" algn="tl">
                  <a:srgbClr val="DDDDDD"/>
                </a:outerShdw>
              </a:effectLst>
              <a:latin typeface="Comic Sans MS" charset="0"/>
              <a:cs typeface="Arial" charset="0"/>
            </a:endParaRPr>
          </a:p>
        </p:txBody>
      </p:sp>
      <p:sp>
        <p:nvSpPr>
          <p:cNvPr id="308250" name="Line 26"/>
          <p:cNvSpPr>
            <a:spLocks noChangeShapeType="1"/>
          </p:cNvSpPr>
          <p:nvPr/>
        </p:nvSpPr>
        <p:spPr bwMode="auto">
          <a:xfrm flipH="1">
            <a:off x="1835150" y="5300663"/>
            <a:ext cx="431800" cy="719137"/>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308251" name="Line 27"/>
          <p:cNvSpPr>
            <a:spLocks noChangeShapeType="1"/>
          </p:cNvSpPr>
          <p:nvPr/>
        </p:nvSpPr>
        <p:spPr bwMode="auto">
          <a:xfrm>
            <a:off x="2987675" y="5300663"/>
            <a:ext cx="142875" cy="57785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sp>
        <p:nvSpPr>
          <p:cNvPr id="308252" name="Line 28"/>
          <p:cNvSpPr>
            <a:spLocks noChangeShapeType="1"/>
          </p:cNvSpPr>
          <p:nvPr/>
        </p:nvSpPr>
        <p:spPr bwMode="auto">
          <a:xfrm>
            <a:off x="4067175" y="5300663"/>
            <a:ext cx="1008063" cy="215900"/>
          </a:xfrm>
          <a:prstGeom prst="line">
            <a:avLst/>
          </a:prstGeom>
          <a:noFill/>
          <a:ln w="952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it-IT">
              <a:cs typeface="Arial" charset="0"/>
            </a:endParaRPr>
          </a:p>
        </p:txBody>
      </p:sp>
      <p:pic>
        <p:nvPicPr>
          <p:cNvPr id="308254" name="Picture 3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67400" y="2203450"/>
            <a:ext cx="493713" cy="577850"/>
          </a:xfrm>
          <a:prstGeom prst="rect">
            <a:avLst/>
          </a:prstGeom>
          <a:noFill/>
          <a:ln w="12700">
            <a:solidFill>
              <a:srgbClr val="FF6600"/>
            </a:solidFill>
            <a:miter lim="800000"/>
            <a:headEnd/>
            <a:tailEnd/>
          </a:ln>
          <a:extLst>
            <a:ext uri="{909E8E84-426E-40dd-AFC4-6F175D3DCCD1}">
              <a14:hiddenFill xmlns:a14="http://schemas.microsoft.com/office/drawing/2010/main">
                <a:solidFill>
                  <a:srgbClr val="FFFFFF"/>
                </a:solidFill>
              </a14:hiddenFill>
            </a:ext>
          </a:extLst>
        </p:spPr>
      </p:pic>
    </p:spTree>
    <p:custDataLst>
      <p:tags r:id="rId2"/>
    </p:custDataLst>
    <p:extLst>
      <p:ext uri="{BB962C8B-B14F-4D97-AF65-F5344CB8AC3E}">
        <p14:creationId xmlns:p14="http://schemas.microsoft.com/office/powerpoint/2010/main" val="14441543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8" fill="hold" nodeType="clickEffect">
                                  <p:stCondLst>
                                    <p:cond delay="0"/>
                                  </p:stCondLst>
                                  <p:childTnLst>
                                    <p:set>
                                      <p:cBhvr>
                                        <p:cTn id="6" dur="1" fill="hold">
                                          <p:stCondLst>
                                            <p:cond delay="0"/>
                                          </p:stCondLst>
                                        </p:cTn>
                                        <p:tgtEl>
                                          <p:spTgt spid="308226"/>
                                        </p:tgtEl>
                                        <p:attrNameLst>
                                          <p:attrName>style.visibility</p:attrName>
                                        </p:attrNameLst>
                                      </p:cBhvr>
                                      <p:to>
                                        <p:strVal val="visible"/>
                                      </p:to>
                                    </p:set>
                                    <p:animEffect transition="in" filter="slide(fromLeft)">
                                      <p:cBhvr>
                                        <p:cTn id="7" dur="500"/>
                                        <p:tgtEl>
                                          <p:spTgt spid="308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08254"/>
                                        </p:tgtEl>
                                        <p:attrNameLst>
                                          <p:attrName>style.visibility</p:attrName>
                                        </p:attrNameLst>
                                      </p:cBhvr>
                                      <p:to>
                                        <p:strVal val="visible"/>
                                      </p:to>
                                    </p:set>
                                    <p:animEffect transition="in" filter="fade">
                                      <p:cBhvr>
                                        <p:cTn id="12" dur="2000"/>
                                        <p:tgtEl>
                                          <p:spTgt spid="308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AutoShape 25"/>
          <p:cNvSpPr>
            <a:spLocks noChangeAspect="1" noChangeArrowheads="1"/>
          </p:cNvSpPr>
          <p:nvPr/>
        </p:nvSpPr>
        <p:spPr bwMode="auto">
          <a:xfrm>
            <a:off x="9144000" y="4292600"/>
            <a:ext cx="3968750" cy="2781300"/>
          </a:xfrm>
          <a:prstGeom prst="rect">
            <a:avLst/>
          </a:prstGeom>
          <a:noFill/>
          <a:ln w="9525">
            <a:noFill/>
            <a:miter lim="800000"/>
            <a:headEnd/>
            <a:tailEnd/>
          </a:ln>
        </p:spPr>
        <p:txBody>
          <a:bodyPr/>
          <a:lstStyle/>
          <a:p>
            <a:endParaRPr lang="it-IT">
              <a:latin typeface="Constantia" pitchFamily="18" charset="0"/>
            </a:endParaRPr>
          </a:p>
        </p:txBody>
      </p:sp>
      <p:sp>
        <p:nvSpPr>
          <p:cNvPr id="126978" name="Text Box 32"/>
          <p:cNvSpPr txBox="1">
            <a:spLocks noChangeArrowheads="1"/>
          </p:cNvSpPr>
          <p:nvPr/>
        </p:nvSpPr>
        <p:spPr bwMode="auto">
          <a:xfrm>
            <a:off x="5292725" y="5157788"/>
            <a:ext cx="569913" cy="338137"/>
          </a:xfrm>
          <a:prstGeom prst="rect">
            <a:avLst/>
          </a:prstGeom>
          <a:noFill/>
          <a:ln w="9525">
            <a:noFill/>
            <a:miter lim="800000"/>
            <a:headEnd/>
            <a:tailEnd/>
          </a:ln>
        </p:spPr>
        <p:txBody>
          <a:bodyPr/>
          <a:lstStyle/>
          <a:p>
            <a:endParaRPr lang="it-IT" sz="1000" b="1">
              <a:solidFill>
                <a:srgbClr val="000000"/>
              </a:solidFill>
              <a:latin typeface="Comic Sans MS" pitchFamily="66" charset="0"/>
            </a:endParaRPr>
          </a:p>
        </p:txBody>
      </p:sp>
      <p:sp>
        <p:nvSpPr>
          <p:cNvPr id="47166" name="Rectangle 62"/>
          <p:cNvSpPr>
            <a:spLocks noChangeArrowheads="1"/>
          </p:cNvSpPr>
          <p:nvPr/>
        </p:nvSpPr>
        <p:spPr bwMode="auto">
          <a:xfrm>
            <a:off x="361760" y="1622378"/>
            <a:ext cx="8531415" cy="646331"/>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n-US" b="1" dirty="0">
                <a:solidFill>
                  <a:srgbClr val="000000"/>
                </a:solidFill>
                <a:effectLst>
                  <a:outerShdw blurRad="38100" dist="38100" dir="2700000" algn="tl">
                    <a:srgbClr val="000000"/>
                  </a:outerShdw>
                </a:effectLst>
                <a:latin typeface="Comic Sans MS" pitchFamily="66" charset="0"/>
                <a:cs typeface="+mn-cs"/>
              </a:rPr>
              <a:t> </a:t>
            </a:r>
            <a:r>
              <a:rPr lang="en-US" b="1" dirty="0">
                <a:solidFill>
                  <a:srgbClr val="000000"/>
                </a:solidFill>
                <a:latin typeface="Comic Sans MS" pitchFamily="66" charset="0"/>
                <a:cs typeface="+mn-cs"/>
              </a:rPr>
              <a:t>Study of the </a:t>
            </a:r>
            <a:r>
              <a:rPr lang="it-IT" b="1" baseline="30000" dirty="0">
                <a:solidFill>
                  <a:srgbClr val="FF6600"/>
                </a:solidFill>
                <a:latin typeface="Comic Sans MS" pitchFamily="66" charset="0"/>
                <a:cs typeface="+mn-cs"/>
              </a:rPr>
              <a:t>10</a:t>
            </a:r>
            <a:r>
              <a:rPr lang="it-IT" b="1" dirty="0">
                <a:solidFill>
                  <a:srgbClr val="FF6600"/>
                </a:solidFill>
                <a:latin typeface="Comic Sans MS" pitchFamily="66" charset="0"/>
                <a:cs typeface="+mn-cs"/>
              </a:rPr>
              <a:t>B(p,</a:t>
            </a:r>
            <a:r>
              <a:rPr lang="it-IT" b="1" dirty="0">
                <a:solidFill>
                  <a:srgbClr val="FF6600"/>
                </a:solidFill>
                <a:latin typeface="Comic Sans MS" pitchFamily="66" charset="0"/>
                <a:cs typeface="+mn-cs"/>
                <a:sym typeface="Symbol" pitchFamily="18" charset="2"/>
              </a:rPr>
              <a:t></a:t>
            </a:r>
            <a:r>
              <a:rPr lang="it-IT" b="1" dirty="0">
                <a:solidFill>
                  <a:srgbClr val="FF6600"/>
                </a:solidFill>
                <a:latin typeface="Comic Sans MS" pitchFamily="66" charset="0"/>
                <a:cs typeface="+mn-cs"/>
              </a:rPr>
              <a:t>)</a:t>
            </a:r>
            <a:r>
              <a:rPr lang="it-IT" b="1" baseline="30000" dirty="0">
                <a:solidFill>
                  <a:srgbClr val="FF6600"/>
                </a:solidFill>
                <a:latin typeface="Comic Sans MS" pitchFamily="66" charset="0"/>
                <a:cs typeface="+mn-cs"/>
              </a:rPr>
              <a:t>7</a:t>
            </a:r>
            <a:r>
              <a:rPr lang="it-IT" b="1" dirty="0">
                <a:solidFill>
                  <a:srgbClr val="FF6600"/>
                </a:solidFill>
                <a:latin typeface="Comic Sans MS" pitchFamily="66" charset="0"/>
                <a:cs typeface="+mn-cs"/>
              </a:rPr>
              <a:t>Be </a:t>
            </a:r>
            <a:r>
              <a:rPr lang="it-IT" b="1" dirty="0" err="1">
                <a:solidFill>
                  <a:srgbClr val="000000"/>
                </a:solidFill>
                <a:latin typeface="Comic Sans MS" pitchFamily="66" charset="0"/>
                <a:cs typeface="+mn-cs"/>
              </a:rPr>
              <a:t>reaction</a:t>
            </a:r>
            <a:r>
              <a:rPr lang="it-IT" b="1" dirty="0">
                <a:solidFill>
                  <a:srgbClr val="000000"/>
                </a:solidFill>
                <a:latin typeface="Comic Sans MS" pitchFamily="66" charset="0"/>
                <a:cs typeface="+mn-cs"/>
              </a:rPr>
              <a:t> (</a:t>
            </a:r>
            <a:r>
              <a:rPr lang="it-IT" b="1" dirty="0" err="1">
                <a:solidFill>
                  <a:srgbClr val="000000"/>
                </a:solidFill>
                <a:latin typeface="Comic Sans MS" pitchFamily="66" charset="0"/>
                <a:cs typeface="+mn-cs"/>
              </a:rPr>
              <a:t>Q</a:t>
            </a:r>
            <a:r>
              <a:rPr lang="it-IT" b="1" dirty="0">
                <a:solidFill>
                  <a:srgbClr val="000000"/>
                </a:solidFill>
                <a:latin typeface="Comic Sans MS" pitchFamily="66" charset="0"/>
                <a:cs typeface="+mn-cs"/>
              </a:rPr>
              <a:t>= 1.14 </a:t>
            </a:r>
            <a:r>
              <a:rPr lang="it-IT" b="1" dirty="0" err="1">
                <a:solidFill>
                  <a:srgbClr val="000000"/>
                </a:solidFill>
                <a:latin typeface="Comic Sans MS" pitchFamily="66" charset="0"/>
                <a:cs typeface="+mn-cs"/>
              </a:rPr>
              <a:t>MeV</a:t>
            </a:r>
            <a:r>
              <a:rPr lang="it-IT" b="1" dirty="0">
                <a:solidFill>
                  <a:srgbClr val="000000"/>
                </a:solidFill>
                <a:latin typeface="Comic Sans MS" pitchFamily="66" charset="0"/>
                <a:cs typeface="+mn-cs"/>
              </a:rPr>
              <a:t>) </a:t>
            </a:r>
            <a:r>
              <a:rPr lang="it-IT" b="1" dirty="0" err="1">
                <a:solidFill>
                  <a:srgbClr val="000000"/>
                </a:solidFill>
                <a:latin typeface="Comic Sans MS" pitchFamily="66" charset="0"/>
                <a:cs typeface="+mn-cs"/>
              </a:rPr>
              <a:t>through</a:t>
            </a:r>
            <a:r>
              <a:rPr lang="it-IT" b="1" dirty="0">
                <a:solidFill>
                  <a:srgbClr val="000000"/>
                </a:solidFill>
                <a:latin typeface="Comic Sans MS" pitchFamily="66" charset="0"/>
                <a:cs typeface="+mn-cs"/>
              </a:rPr>
              <a:t> </a:t>
            </a:r>
            <a:r>
              <a:rPr lang="it-IT" b="1" baseline="30000" dirty="0">
                <a:solidFill>
                  <a:srgbClr val="FF6600"/>
                </a:solidFill>
                <a:latin typeface="Comic Sans MS" pitchFamily="66" charset="0"/>
                <a:cs typeface="+mn-cs"/>
              </a:rPr>
              <a:t>2</a:t>
            </a:r>
            <a:r>
              <a:rPr lang="it-IT" b="1" dirty="0">
                <a:solidFill>
                  <a:srgbClr val="FF6600"/>
                </a:solidFill>
                <a:latin typeface="Comic Sans MS" pitchFamily="66" charset="0"/>
                <a:cs typeface="+mn-cs"/>
              </a:rPr>
              <a:t>H(</a:t>
            </a:r>
            <a:r>
              <a:rPr lang="it-IT" b="1" baseline="30000" dirty="0">
                <a:solidFill>
                  <a:srgbClr val="FF6600"/>
                </a:solidFill>
                <a:latin typeface="Comic Sans MS" pitchFamily="66" charset="0"/>
                <a:cs typeface="+mn-cs"/>
              </a:rPr>
              <a:t>10</a:t>
            </a:r>
            <a:r>
              <a:rPr lang="it-IT" b="1" dirty="0">
                <a:solidFill>
                  <a:srgbClr val="FF6600"/>
                </a:solidFill>
                <a:latin typeface="Comic Sans MS" pitchFamily="66" charset="0"/>
                <a:cs typeface="+mn-cs"/>
              </a:rPr>
              <a:t>B,</a:t>
            </a:r>
            <a:r>
              <a:rPr lang="it-IT" b="1" dirty="0">
                <a:solidFill>
                  <a:srgbClr val="FF6600"/>
                </a:solidFill>
                <a:latin typeface="Comic Sans MS" pitchFamily="66" charset="0"/>
                <a:cs typeface="+mn-cs"/>
                <a:sym typeface="Symbol" pitchFamily="18" charset="2"/>
              </a:rPr>
              <a:t></a:t>
            </a:r>
            <a:r>
              <a:rPr lang="it-IT" b="1" baseline="30000" dirty="0">
                <a:solidFill>
                  <a:srgbClr val="FF6600"/>
                </a:solidFill>
                <a:latin typeface="Comic Sans MS" pitchFamily="66" charset="0"/>
                <a:cs typeface="+mn-cs"/>
              </a:rPr>
              <a:t>7</a:t>
            </a:r>
            <a:r>
              <a:rPr lang="it-IT" b="1" dirty="0">
                <a:solidFill>
                  <a:srgbClr val="FF6600"/>
                </a:solidFill>
                <a:latin typeface="Comic Sans MS" pitchFamily="66" charset="0"/>
                <a:cs typeface="+mn-cs"/>
              </a:rPr>
              <a:t>Be)</a:t>
            </a:r>
            <a:r>
              <a:rPr lang="it-IT" b="1" dirty="0" err="1">
                <a:solidFill>
                  <a:srgbClr val="FF6600"/>
                </a:solidFill>
                <a:latin typeface="Comic Sans MS" pitchFamily="66" charset="0"/>
                <a:cs typeface="+mn-cs"/>
              </a:rPr>
              <a:t>n</a:t>
            </a:r>
            <a:r>
              <a:rPr lang="it-IT" b="1" dirty="0">
                <a:solidFill>
                  <a:srgbClr val="FF6600"/>
                </a:solidFill>
                <a:latin typeface="Comic Sans MS" pitchFamily="66" charset="0"/>
                <a:cs typeface="+mn-cs"/>
              </a:rPr>
              <a:t> </a:t>
            </a:r>
            <a:r>
              <a:rPr lang="it-IT" b="1" dirty="0" smtClean="0">
                <a:solidFill>
                  <a:srgbClr val="FF6600"/>
                </a:solidFill>
                <a:latin typeface="Comic Sans MS" pitchFamily="66" charset="0"/>
                <a:cs typeface="+mn-cs"/>
              </a:rPr>
              <a:t>       </a:t>
            </a:r>
            <a:r>
              <a:rPr lang="it-IT" b="1" dirty="0" smtClean="0">
                <a:solidFill>
                  <a:srgbClr val="000000"/>
                </a:solidFill>
                <a:latin typeface="Comic Sans MS" pitchFamily="66" charset="0"/>
                <a:cs typeface="+mn-cs"/>
              </a:rPr>
              <a:t>3</a:t>
            </a:r>
            <a:r>
              <a:rPr lang="it-IT" b="1" dirty="0">
                <a:solidFill>
                  <a:srgbClr val="000000"/>
                </a:solidFill>
                <a:latin typeface="Comic Sans MS" pitchFamily="66" charset="0"/>
              </a:rPr>
              <a:t>-</a:t>
            </a:r>
            <a:r>
              <a:rPr lang="it-IT" b="1" dirty="0" smtClean="0">
                <a:solidFill>
                  <a:srgbClr val="000000"/>
                </a:solidFill>
                <a:latin typeface="Comic Sans MS" pitchFamily="66" charset="0"/>
                <a:cs typeface="+mn-cs"/>
              </a:rPr>
              <a:t>body </a:t>
            </a:r>
            <a:r>
              <a:rPr lang="it-IT" b="1" dirty="0" err="1">
                <a:solidFill>
                  <a:srgbClr val="000000"/>
                </a:solidFill>
                <a:latin typeface="Comic Sans MS" pitchFamily="66" charset="0"/>
                <a:cs typeface="+mn-cs"/>
              </a:rPr>
              <a:t>reaction</a:t>
            </a:r>
            <a:r>
              <a:rPr lang="it-IT" b="1" dirty="0">
                <a:solidFill>
                  <a:srgbClr val="000000"/>
                </a:solidFill>
                <a:latin typeface="Comic Sans MS" pitchFamily="66" charset="0"/>
                <a:cs typeface="+mn-cs"/>
              </a:rPr>
              <a:t>     (Q=-1.08MeV, Ecoul=1.23 </a:t>
            </a:r>
            <a:r>
              <a:rPr lang="it-IT" b="1" dirty="0" err="1">
                <a:solidFill>
                  <a:srgbClr val="000000"/>
                </a:solidFill>
                <a:latin typeface="Comic Sans MS" pitchFamily="66" charset="0"/>
                <a:cs typeface="+mn-cs"/>
              </a:rPr>
              <a:t>MeV</a:t>
            </a:r>
            <a:r>
              <a:rPr lang="it-IT" b="1" dirty="0">
                <a:solidFill>
                  <a:srgbClr val="000000"/>
                </a:solidFill>
                <a:latin typeface="Comic Sans MS" pitchFamily="66" charset="0"/>
                <a:cs typeface="+mn-cs"/>
              </a:rPr>
              <a:t>)</a:t>
            </a:r>
            <a:r>
              <a:rPr lang="it-IT" b="1" dirty="0" smtClean="0">
                <a:solidFill>
                  <a:srgbClr val="000000"/>
                </a:solidFill>
                <a:latin typeface="Comic Sans MS" pitchFamily="66" charset="0"/>
                <a:cs typeface="+mn-cs"/>
              </a:rPr>
              <a:t>;</a:t>
            </a:r>
            <a:endParaRPr lang="en-US" b="1" dirty="0">
              <a:solidFill>
                <a:srgbClr val="000000"/>
              </a:solidFill>
              <a:latin typeface="Comic Sans MS" pitchFamily="66" charset="0"/>
              <a:cs typeface="+mn-cs"/>
            </a:endParaRPr>
          </a:p>
        </p:txBody>
      </p:sp>
      <p:sp>
        <p:nvSpPr>
          <p:cNvPr id="126980" name="Text Box 63"/>
          <p:cNvSpPr txBox="1">
            <a:spLocks noChangeArrowheads="1"/>
          </p:cNvSpPr>
          <p:nvPr/>
        </p:nvSpPr>
        <p:spPr bwMode="auto">
          <a:xfrm>
            <a:off x="3851275" y="2686050"/>
            <a:ext cx="5292725" cy="3493264"/>
          </a:xfrm>
          <a:prstGeom prst="rect">
            <a:avLst/>
          </a:prstGeom>
          <a:noFill/>
          <a:ln w="9525">
            <a:noFill/>
            <a:miter lim="800000"/>
            <a:headEnd/>
            <a:tailEnd/>
          </a:ln>
        </p:spPr>
        <p:txBody>
          <a:bodyPr>
            <a:spAutoFit/>
          </a:bodyPr>
          <a:lstStyle/>
          <a:p>
            <a:pPr eaLnBrk="0" hangingPunct="0">
              <a:spcBef>
                <a:spcPct val="50000"/>
              </a:spcBef>
              <a:buClr>
                <a:srgbClr val="FF0000"/>
              </a:buClr>
            </a:pPr>
            <a:r>
              <a:rPr lang="en-US" b="1" dirty="0">
                <a:latin typeface="Comic Sans MS" pitchFamily="66" charset="0"/>
              </a:rPr>
              <a:t>The deuteron is used like Trojan Horse nucleus. </a:t>
            </a:r>
          </a:p>
          <a:p>
            <a:pPr eaLnBrk="0" hangingPunct="0">
              <a:spcBef>
                <a:spcPct val="50000"/>
              </a:spcBef>
              <a:buClr>
                <a:srgbClr val="FF0000"/>
              </a:buClr>
              <a:buFont typeface="Wingdings" pitchFamily="2" charset="2"/>
              <a:buChar char="ü"/>
            </a:pPr>
            <a:r>
              <a:rPr lang="en-US" b="1" dirty="0">
                <a:latin typeface="Comic Sans MS" pitchFamily="66" charset="0"/>
              </a:rPr>
              <a:t>Deuteron nucleus has a simpler cluster structure  d=p +n with binding energy</a:t>
            </a:r>
          </a:p>
          <a:p>
            <a:pPr eaLnBrk="0" hangingPunct="0">
              <a:spcBef>
                <a:spcPct val="50000"/>
              </a:spcBef>
              <a:buClr>
                <a:srgbClr val="FF0000"/>
              </a:buClr>
            </a:pPr>
            <a:r>
              <a:rPr lang="en-US" b="1" dirty="0">
                <a:latin typeface="Comic Sans MS" pitchFamily="66" charset="0"/>
              </a:rPr>
              <a:t> </a:t>
            </a:r>
            <a:r>
              <a:rPr lang="en-US" b="1" dirty="0" err="1">
                <a:latin typeface="Comic Sans MS" pitchFamily="66" charset="0"/>
              </a:rPr>
              <a:t>B</a:t>
            </a:r>
            <a:r>
              <a:rPr lang="en-US" b="1" baseline="-25000" dirty="0" err="1">
                <a:latin typeface="Comic Sans MS" pitchFamily="66" charset="0"/>
              </a:rPr>
              <a:t>p</a:t>
            </a:r>
            <a:r>
              <a:rPr lang="en-US" b="1" baseline="-25000" dirty="0">
                <a:latin typeface="Comic Sans MS" pitchFamily="66" charset="0"/>
              </a:rPr>
              <a:t>-n</a:t>
            </a:r>
            <a:r>
              <a:rPr lang="en-US" b="1" dirty="0">
                <a:latin typeface="Comic Sans MS" pitchFamily="66" charset="0"/>
              </a:rPr>
              <a:t> =2.2MeV</a:t>
            </a:r>
          </a:p>
          <a:p>
            <a:pPr eaLnBrk="0" hangingPunct="0">
              <a:spcBef>
                <a:spcPct val="50000"/>
              </a:spcBef>
              <a:buClr>
                <a:srgbClr val="FF0000"/>
              </a:buClr>
              <a:buFont typeface="Wingdings" pitchFamily="2" charset="2"/>
              <a:buChar char="ü"/>
            </a:pPr>
            <a:r>
              <a:rPr lang="en-US" b="1" dirty="0">
                <a:latin typeface="Comic Sans MS" pitchFamily="66" charset="0"/>
              </a:rPr>
              <a:t>The momentum distribution of </a:t>
            </a:r>
            <a:r>
              <a:rPr lang="en-US" b="1" dirty="0" err="1">
                <a:latin typeface="Comic Sans MS" pitchFamily="66" charset="0"/>
              </a:rPr>
              <a:t>intercluster</a:t>
            </a:r>
            <a:r>
              <a:rPr lang="en-US" b="1" dirty="0">
                <a:latin typeface="Comic Sans MS" pitchFamily="66" charset="0"/>
              </a:rPr>
              <a:t> motion inside the deuteron is known and has maximum at </a:t>
            </a:r>
            <a:r>
              <a:rPr lang="en-US" b="1" dirty="0" err="1">
                <a:latin typeface="Comic Sans MS" pitchFamily="66" charset="0"/>
                <a:sym typeface="Wingdings" pitchFamily="2" charset="2"/>
              </a:rPr>
              <a:t>p</a:t>
            </a:r>
            <a:r>
              <a:rPr lang="en-US" b="1" baseline="-25000" dirty="0" err="1">
                <a:latin typeface="Comic Sans MS" pitchFamily="66" charset="0"/>
                <a:sym typeface="Wingdings" pitchFamily="2" charset="2"/>
              </a:rPr>
              <a:t>s</a:t>
            </a:r>
            <a:r>
              <a:rPr lang="en-US" b="1" dirty="0">
                <a:latin typeface="Comic Sans MS" pitchFamily="66" charset="0"/>
                <a:sym typeface="Wingdings" pitchFamily="2" charset="2"/>
              </a:rPr>
              <a:t>=0 MeV/c</a:t>
            </a:r>
            <a:r>
              <a:rPr lang="en-US" sz="1400" b="1" dirty="0">
                <a:latin typeface="Comic Sans MS" pitchFamily="66" charset="0"/>
                <a:sym typeface="Wingdings" pitchFamily="2" charset="2"/>
              </a:rPr>
              <a:t>. [</a:t>
            </a:r>
            <a:r>
              <a:rPr lang="en-US" sz="1400" b="1" dirty="0" err="1">
                <a:latin typeface="Comic Sans MS" pitchFamily="66" charset="0"/>
                <a:sym typeface="Wingdings" pitchFamily="2" charset="2"/>
              </a:rPr>
              <a:t>Zadro</a:t>
            </a:r>
            <a:r>
              <a:rPr lang="en-US" sz="1400" b="1" dirty="0">
                <a:latin typeface="Comic Sans MS" pitchFamily="66" charset="0"/>
                <a:sym typeface="Wingdings" pitchFamily="2" charset="2"/>
              </a:rPr>
              <a:t> et al.(1989)]</a:t>
            </a:r>
          </a:p>
          <a:p>
            <a:pPr>
              <a:buClr>
                <a:srgbClr val="FF0000"/>
              </a:buClr>
            </a:pPr>
            <a:endParaRPr lang="en-US" sz="1600" b="1" dirty="0">
              <a:latin typeface="Comic Sans MS" pitchFamily="66" charset="0"/>
            </a:endParaRPr>
          </a:p>
          <a:p>
            <a:pPr>
              <a:buClr>
                <a:srgbClr val="FF0000"/>
              </a:buClr>
            </a:pPr>
            <a:endParaRPr lang="en-US" sz="1600" b="1" dirty="0">
              <a:latin typeface="Comic Sans MS" pitchFamily="66" charset="0"/>
            </a:endParaRPr>
          </a:p>
          <a:p>
            <a:pPr>
              <a:buClr>
                <a:srgbClr val="FF0000"/>
              </a:buClr>
            </a:pPr>
            <a:r>
              <a:rPr lang="it-IT" b="1" dirty="0">
                <a:latin typeface="Comic Sans MS" pitchFamily="66" charset="0"/>
              </a:rPr>
              <a:t>Coulomb </a:t>
            </a:r>
            <a:r>
              <a:rPr lang="it-IT" b="1" dirty="0" err="1">
                <a:latin typeface="Comic Sans MS" pitchFamily="66" charset="0"/>
              </a:rPr>
              <a:t>barrier</a:t>
            </a:r>
            <a:r>
              <a:rPr lang="it-IT" b="1" dirty="0">
                <a:latin typeface="Comic Sans MS" pitchFamily="66" charset="0"/>
              </a:rPr>
              <a:t> </a:t>
            </a:r>
            <a:r>
              <a:rPr lang="it-IT" b="1" baseline="30000" dirty="0">
                <a:latin typeface="Comic Sans MS" pitchFamily="66" charset="0"/>
              </a:rPr>
              <a:t>10</a:t>
            </a:r>
            <a:r>
              <a:rPr lang="it-IT" b="1" dirty="0">
                <a:latin typeface="Comic Sans MS" pitchFamily="66" charset="0"/>
              </a:rPr>
              <a:t>B-</a:t>
            </a:r>
            <a:r>
              <a:rPr lang="it-IT" b="1" baseline="30000" dirty="0">
                <a:latin typeface="Comic Sans MS" pitchFamily="66" charset="0"/>
              </a:rPr>
              <a:t>2</a:t>
            </a:r>
            <a:r>
              <a:rPr lang="it-IT" b="1" dirty="0">
                <a:latin typeface="Comic Sans MS" pitchFamily="66" charset="0"/>
              </a:rPr>
              <a:t>H = 1.80 </a:t>
            </a:r>
            <a:r>
              <a:rPr lang="it-IT" b="1" dirty="0" err="1">
                <a:latin typeface="Comic Sans MS" pitchFamily="66" charset="0"/>
              </a:rPr>
              <a:t>MeV</a:t>
            </a:r>
            <a:endParaRPr lang="en-US" b="1" dirty="0">
              <a:latin typeface="Comic Sans MS" pitchFamily="66" charset="0"/>
            </a:endParaRPr>
          </a:p>
        </p:txBody>
      </p:sp>
      <p:sp>
        <p:nvSpPr>
          <p:cNvPr id="47171" name="Text Box 67"/>
          <p:cNvSpPr txBox="1">
            <a:spLocks noChangeArrowheads="1"/>
          </p:cNvSpPr>
          <p:nvPr/>
        </p:nvSpPr>
        <p:spPr bwMode="auto">
          <a:xfrm>
            <a:off x="250825" y="322263"/>
            <a:ext cx="8642350" cy="946150"/>
          </a:xfrm>
          <a:prstGeom prst="rect">
            <a:avLst/>
          </a:prstGeom>
          <a:noFill/>
          <a:ln w="9525">
            <a:noFill/>
            <a:miter lim="800000"/>
            <a:headEnd/>
            <a:tailEnd/>
          </a:ln>
          <a:effectLst/>
        </p:spPr>
        <p:txBody>
          <a:bodyPr>
            <a:spAutoFit/>
          </a:bodyPr>
          <a:lstStyle/>
          <a:p>
            <a:pPr eaLnBrk="0" fontAlgn="auto" hangingPunct="0">
              <a:spcBef>
                <a:spcPct val="50000"/>
              </a:spcBef>
              <a:spcAft>
                <a:spcPts val="0"/>
              </a:spcAft>
              <a:defRPr/>
            </a:pPr>
            <a:r>
              <a:rPr lang="en-US" sz="2800" b="1" dirty="0">
                <a:solidFill>
                  <a:srgbClr val="FF0000"/>
                </a:solidFill>
                <a:effectLst>
                  <a:outerShdw blurRad="38100" dist="38100" dir="2700000" algn="tl">
                    <a:srgbClr val="000000"/>
                  </a:outerShdw>
                </a:effectLst>
                <a:latin typeface="Comic Sans MS" pitchFamily="66" charset="0"/>
                <a:cs typeface="+mn-cs"/>
              </a:rPr>
              <a:t>Indirect study of the </a:t>
            </a:r>
            <a:r>
              <a:rPr lang="it-IT" sz="2800" b="1" baseline="30000" dirty="0">
                <a:solidFill>
                  <a:srgbClr val="FF0000"/>
                </a:solidFill>
                <a:effectLst>
                  <a:outerShdw blurRad="38100" dist="38100" dir="2700000" algn="tl">
                    <a:srgbClr val="000000"/>
                  </a:outerShdw>
                </a:effectLst>
                <a:latin typeface="Comic Sans MS" pitchFamily="66" charset="0"/>
                <a:cs typeface="+mn-cs"/>
              </a:rPr>
              <a:t>10</a:t>
            </a:r>
            <a:r>
              <a:rPr lang="it-IT" sz="2800" b="1" dirty="0">
                <a:solidFill>
                  <a:srgbClr val="FF0000"/>
                </a:solidFill>
                <a:effectLst>
                  <a:outerShdw blurRad="38100" dist="38100" dir="2700000" algn="tl">
                    <a:srgbClr val="000000"/>
                  </a:outerShdw>
                </a:effectLst>
                <a:latin typeface="Comic Sans MS" pitchFamily="66" charset="0"/>
                <a:cs typeface="+mn-cs"/>
              </a:rPr>
              <a:t>B(p,</a:t>
            </a:r>
            <a:r>
              <a:rPr lang="it-IT" sz="2800" b="1" dirty="0">
                <a:solidFill>
                  <a:srgbClr val="FF0000"/>
                </a:solidFill>
                <a:effectLst>
                  <a:outerShdw blurRad="38100" dist="38100" dir="2700000" algn="tl">
                    <a:srgbClr val="000000"/>
                  </a:outerShdw>
                </a:effectLst>
                <a:latin typeface="Comic Sans MS" pitchFamily="66" charset="0"/>
                <a:cs typeface="+mn-cs"/>
                <a:sym typeface="Symbol" pitchFamily="18" charset="2"/>
              </a:rPr>
              <a:t></a:t>
            </a:r>
            <a:r>
              <a:rPr lang="it-IT" sz="2800" b="1" dirty="0">
                <a:solidFill>
                  <a:srgbClr val="FF0000"/>
                </a:solidFill>
                <a:effectLst>
                  <a:outerShdw blurRad="38100" dist="38100" dir="2700000" algn="tl">
                    <a:srgbClr val="000000"/>
                  </a:outerShdw>
                </a:effectLst>
                <a:latin typeface="Comic Sans MS" pitchFamily="66" charset="0"/>
                <a:cs typeface="+mn-cs"/>
              </a:rPr>
              <a:t>)</a:t>
            </a:r>
            <a:r>
              <a:rPr lang="it-IT" sz="2800" b="1" baseline="30000" dirty="0">
                <a:solidFill>
                  <a:srgbClr val="FF0000"/>
                </a:solidFill>
                <a:effectLst>
                  <a:outerShdw blurRad="38100" dist="38100" dir="2700000" algn="tl">
                    <a:srgbClr val="000000"/>
                  </a:outerShdw>
                </a:effectLst>
                <a:latin typeface="Comic Sans MS" pitchFamily="66" charset="0"/>
                <a:cs typeface="+mn-cs"/>
              </a:rPr>
              <a:t>7</a:t>
            </a:r>
            <a:r>
              <a:rPr lang="it-IT" sz="2800" b="1" dirty="0">
                <a:solidFill>
                  <a:srgbClr val="FF0000"/>
                </a:solidFill>
                <a:effectLst>
                  <a:outerShdw blurRad="38100" dist="38100" dir="2700000" algn="tl">
                    <a:srgbClr val="000000"/>
                  </a:outerShdw>
                </a:effectLst>
                <a:latin typeface="Comic Sans MS" pitchFamily="66" charset="0"/>
                <a:cs typeface="+mn-cs"/>
              </a:rPr>
              <a:t>Be </a:t>
            </a:r>
            <a:r>
              <a:rPr lang="it-IT" sz="2800" b="1" dirty="0" err="1">
                <a:solidFill>
                  <a:srgbClr val="FF0000"/>
                </a:solidFill>
                <a:effectLst>
                  <a:outerShdw blurRad="38100" dist="38100" dir="2700000" algn="tl">
                    <a:srgbClr val="000000"/>
                  </a:outerShdw>
                </a:effectLst>
                <a:latin typeface="Comic Sans MS" pitchFamily="66" charset="0"/>
                <a:cs typeface="+mn-cs"/>
              </a:rPr>
              <a:t>reaction</a:t>
            </a:r>
            <a:r>
              <a:rPr lang="it-IT" sz="2800" b="1" dirty="0">
                <a:solidFill>
                  <a:srgbClr val="FF0000"/>
                </a:solidFill>
                <a:effectLst>
                  <a:outerShdw blurRad="38100" dist="38100" dir="2700000" algn="tl">
                    <a:srgbClr val="000000"/>
                  </a:outerShdw>
                </a:effectLst>
                <a:latin typeface="Comic Sans MS" pitchFamily="66" charset="0"/>
                <a:cs typeface="+mn-cs"/>
              </a:rPr>
              <a:t>              </a:t>
            </a:r>
            <a:r>
              <a:rPr lang="it-IT" sz="2800" b="1" dirty="0" err="1">
                <a:solidFill>
                  <a:srgbClr val="FF0000"/>
                </a:solidFill>
                <a:effectLst>
                  <a:outerShdw blurRad="38100" dist="38100" dir="2700000" algn="tl">
                    <a:srgbClr val="000000"/>
                  </a:outerShdw>
                </a:effectLst>
                <a:latin typeface="Comic Sans MS" pitchFamily="66" charset="0"/>
                <a:cs typeface="+mn-cs"/>
              </a:rPr>
              <a:t>through</a:t>
            </a:r>
            <a:r>
              <a:rPr lang="it-IT" sz="2800" b="1" dirty="0">
                <a:solidFill>
                  <a:srgbClr val="FF0000"/>
                </a:solidFill>
                <a:effectLst>
                  <a:outerShdw blurRad="38100" dist="38100" dir="2700000" algn="tl">
                    <a:srgbClr val="000000"/>
                  </a:outerShdw>
                </a:effectLst>
                <a:latin typeface="Comic Sans MS" pitchFamily="66" charset="0"/>
                <a:cs typeface="+mn-cs"/>
              </a:rPr>
              <a:t> </a:t>
            </a:r>
            <a:r>
              <a:rPr lang="it-IT" sz="2800" b="1" baseline="30000" dirty="0">
                <a:solidFill>
                  <a:srgbClr val="FF0000"/>
                </a:solidFill>
                <a:effectLst>
                  <a:outerShdw blurRad="38100" dist="38100" dir="2700000" algn="tl">
                    <a:srgbClr val="000000"/>
                  </a:outerShdw>
                </a:effectLst>
                <a:latin typeface="Comic Sans MS" pitchFamily="66" charset="0"/>
                <a:cs typeface="+mn-cs"/>
              </a:rPr>
              <a:t>2</a:t>
            </a:r>
            <a:r>
              <a:rPr lang="it-IT" sz="2800" b="1" dirty="0">
                <a:solidFill>
                  <a:srgbClr val="FF0000"/>
                </a:solidFill>
                <a:effectLst>
                  <a:outerShdw blurRad="38100" dist="38100" dir="2700000" algn="tl">
                    <a:srgbClr val="000000"/>
                  </a:outerShdw>
                </a:effectLst>
                <a:latin typeface="Comic Sans MS" pitchFamily="66" charset="0"/>
                <a:cs typeface="+mn-cs"/>
              </a:rPr>
              <a:t>H(</a:t>
            </a:r>
            <a:r>
              <a:rPr lang="it-IT" sz="2800" b="1" baseline="30000" dirty="0">
                <a:solidFill>
                  <a:srgbClr val="FF0000"/>
                </a:solidFill>
                <a:effectLst>
                  <a:outerShdw blurRad="38100" dist="38100" dir="2700000" algn="tl">
                    <a:srgbClr val="000000"/>
                  </a:outerShdw>
                </a:effectLst>
                <a:latin typeface="Comic Sans MS" pitchFamily="66" charset="0"/>
                <a:cs typeface="+mn-cs"/>
              </a:rPr>
              <a:t>10</a:t>
            </a:r>
            <a:r>
              <a:rPr lang="it-IT" sz="2800" b="1" dirty="0">
                <a:solidFill>
                  <a:srgbClr val="FF0000"/>
                </a:solidFill>
                <a:effectLst>
                  <a:outerShdw blurRad="38100" dist="38100" dir="2700000" algn="tl">
                    <a:srgbClr val="000000"/>
                  </a:outerShdw>
                </a:effectLst>
                <a:latin typeface="Comic Sans MS" pitchFamily="66" charset="0"/>
                <a:cs typeface="+mn-cs"/>
              </a:rPr>
              <a:t>B,</a:t>
            </a:r>
            <a:r>
              <a:rPr lang="it-IT" sz="2800" b="1" dirty="0">
                <a:solidFill>
                  <a:srgbClr val="FF0000"/>
                </a:solidFill>
                <a:effectLst>
                  <a:outerShdw blurRad="38100" dist="38100" dir="2700000" algn="tl">
                    <a:srgbClr val="000000"/>
                  </a:outerShdw>
                </a:effectLst>
                <a:latin typeface="Comic Sans MS" pitchFamily="66" charset="0"/>
                <a:cs typeface="+mn-cs"/>
                <a:sym typeface="Symbol" pitchFamily="18" charset="2"/>
              </a:rPr>
              <a:t></a:t>
            </a:r>
            <a:r>
              <a:rPr lang="it-IT" sz="2800" b="1" baseline="30000" dirty="0">
                <a:solidFill>
                  <a:srgbClr val="FF0000"/>
                </a:solidFill>
                <a:effectLst>
                  <a:outerShdw blurRad="38100" dist="38100" dir="2700000" algn="tl">
                    <a:srgbClr val="000000"/>
                  </a:outerShdw>
                </a:effectLst>
                <a:latin typeface="Comic Sans MS" pitchFamily="66" charset="0"/>
                <a:cs typeface="+mn-cs"/>
              </a:rPr>
              <a:t>7</a:t>
            </a:r>
            <a:r>
              <a:rPr lang="it-IT" sz="2800" b="1" dirty="0">
                <a:solidFill>
                  <a:srgbClr val="FF0000"/>
                </a:solidFill>
                <a:effectLst>
                  <a:outerShdw blurRad="38100" dist="38100" dir="2700000" algn="tl">
                    <a:srgbClr val="000000"/>
                  </a:outerShdw>
                </a:effectLst>
                <a:latin typeface="Comic Sans MS" pitchFamily="66" charset="0"/>
                <a:cs typeface="+mn-cs"/>
              </a:rPr>
              <a:t>Be)n </a:t>
            </a:r>
            <a:r>
              <a:rPr lang="it-IT" sz="2800" b="1" dirty="0" err="1">
                <a:solidFill>
                  <a:srgbClr val="FF0000"/>
                </a:solidFill>
                <a:effectLst>
                  <a:outerShdw blurRad="38100" dist="38100" dir="2700000" algn="tl">
                    <a:srgbClr val="000000"/>
                  </a:outerShdw>
                </a:effectLst>
                <a:latin typeface="Comic Sans MS" pitchFamily="66" charset="0"/>
                <a:cs typeface="+mn-cs"/>
              </a:rPr>
              <a:t>by</a:t>
            </a:r>
            <a:r>
              <a:rPr lang="it-IT" sz="2800" b="1" dirty="0">
                <a:solidFill>
                  <a:srgbClr val="FF0000"/>
                </a:solidFill>
                <a:effectLst>
                  <a:outerShdw blurRad="38100" dist="38100" dir="2700000" algn="tl">
                    <a:srgbClr val="000000"/>
                  </a:outerShdw>
                </a:effectLst>
                <a:latin typeface="Comic Sans MS" pitchFamily="66" charset="0"/>
                <a:cs typeface="+mn-cs"/>
              </a:rPr>
              <a:t> </a:t>
            </a:r>
            <a:r>
              <a:rPr lang="it-IT" sz="2800" b="1" dirty="0" err="1">
                <a:solidFill>
                  <a:srgbClr val="FF0000"/>
                </a:solidFill>
                <a:effectLst>
                  <a:outerShdw blurRad="38100" dist="38100" dir="2700000" algn="tl">
                    <a:srgbClr val="000000"/>
                  </a:outerShdw>
                </a:effectLst>
                <a:latin typeface="Comic Sans MS" pitchFamily="66" charset="0"/>
                <a:cs typeface="+mn-cs"/>
              </a:rPr>
              <a:t>means</a:t>
            </a:r>
            <a:r>
              <a:rPr lang="it-IT" sz="2800" b="1" dirty="0">
                <a:solidFill>
                  <a:srgbClr val="FF0000"/>
                </a:solidFill>
                <a:effectLst>
                  <a:outerShdw blurRad="38100" dist="38100" dir="2700000" algn="tl">
                    <a:srgbClr val="000000"/>
                  </a:outerShdw>
                </a:effectLst>
                <a:latin typeface="Comic Sans MS" pitchFamily="66" charset="0"/>
                <a:cs typeface="+mn-cs"/>
              </a:rPr>
              <a:t> </a:t>
            </a:r>
            <a:r>
              <a:rPr lang="it-IT" sz="2800" b="1" dirty="0" err="1">
                <a:solidFill>
                  <a:srgbClr val="FF0000"/>
                </a:solidFill>
                <a:effectLst>
                  <a:outerShdw blurRad="38100" dist="38100" dir="2700000" algn="tl">
                    <a:srgbClr val="000000"/>
                  </a:outerShdw>
                </a:effectLst>
                <a:latin typeface="Comic Sans MS" pitchFamily="66" charset="0"/>
                <a:cs typeface="+mn-cs"/>
              </a:rPr>
              <a:t>of</a:t>
            </a:r>
            <a:r>
              <a:rPr lang="it-IT" sz="2800" b="1" dirty="0">
                <a:solidFill>
                  <a:srgbClr val="FF0000"/>
                </a:solidFill>
                <a:effectLst>
                  <a:outerShdw blurRad="38100" dist="38100" dir="2700000" algn="tl">
                    <a:srgbClr val="000000"/>
                  </a:outerShdw>
                </a:effectLst>
                <a:latin typeface="Comic Sans MS" pitchFamily="66" charset="0"/>
                <a:cs typeface="+mn-cs"/>
              </a:rPr>
              <a:t> the THM</a:t>
            </a:r>
            <a:endParaRPr lang="en-US" sz="2800" b="1" dirty="0">
              <a:solidFill>
                <a:srgbClr val="FF0000"/>
              </a:solidFill>
              <a:effectLst>
                <a:outerShdw blurRad="38100" dist="38100" dir="2700000" algn="tl">
                  <a:srgbClr val="000000"/>
                </a:outerShdw>
              </a:effectLst>
              <a:latin typeface="Comic Sans MS" pitchFamily="66" charset="0"/>
              <a:cs typeface="+mn-cs"/>
            </a:endParaRPr>
          </a:p>
        </p:txBody>
      </p:sp>
      <p:grpSp>
        <p:nvGrpSpPr>
          <p:cNvPr id="126982" name="Group 90"/>
          <p:cNvGrpSpPr>
            <a:grpSpLocks/>
          </p:cNvGrpSpPr>
          <p:nvPr/>
        </p:nvGrpSpPr>
        <p:grpSpPr bwMode="auto">
          <a:xfrm>
            <a:off x="179388" y="2781300"/>
            <a:ext cx="3600450" cy="2879725"/>
            <a:chOff x="295" y="845"/>
            <a:chExt cx="2132" cy="1269"/>
          </a:xfrm>
        </p:grpSpPr>
        <p:sp>
          <p:nvSpPr>
            <p:cNvPr id="126984" name="Rectangle 70"/>
            <p:cNvSpPr>
              <a:spLocks noChangeArrowheads="1"/>
            </p:cNvSpPr>
            <p:nvPr/>
          </p:nvSpPr>
          <p:spPr bwMode="auto">
            <a:xfrm>
              <a:off x="295" y="890"/>
              <a:ext cx="2132" cy="1224"/>
            </a:xfrm>
            <a:prstGeom prst="rect">
              <a:avLst/>
            </a:prstGeom>
            <a:solidFill>
              <a:schemeClr val="accent1">
                <a:alpha val="58823"/>
              </a:schemeClr>
            </a:solidFill>
            <a:ln w="9525">
              <a:solidFill>
                <a:srgbClr val="000000"/>
              </a:solidFill>
              <a:miter lim="800000"/>
              <a:headEnd/>
              <a:tailEnd/>
            </a:ln>
            <a:effectLst>
              <a:prstShdw prst="shdw13" dist="53882" dir="13500000">
                <a:schemeClr val="bg2">
                  <a:alpha val="50000"/>
                </a:schemeClr>
              </a:prstShdw>
            </a:effectLst>
          </p:spPr>
          <p:txBody>
            <a:bodyPr wrap="none" anchor="ctr"/>
            <a:lstStyle/>
            <a:p>
              <a:pPr algn="ctr"/>
              <a:endParaRPr lang="it-IT">
                <a:solidFill>
                  <a:schemeClr val="bg1"/>
                </a:solidFill>
                <a:latin typeface="Tahoma" pitchFamily="34" charset="0"/>
              </a:endParaRPr>
            </a:p>
          </p:txBody>
        </p:sp>
        <p:sp>
          <p:nvSpPr>
            <p:cNvPr id="126985" name="Line 71"/>
            <p:cNvSpPr>
              <a:spLocks noChangeAspect="1" noChangeShapeType="1"/>
            </p:cNvSpPr>
            <p:nvPr/>
          </p:nvSpPr>
          <p:spPr bwMode="auto">
            <a:xfrm>
              <a:off x="522" y="1087"/>
              <a:ext cx="829" cy="231"/>
            </a:xfrm>
            <a:prstGeom prst="line">
              <a:avLst/>
            </a:prstGeom>
            <a:noFill/>
            <a:ln w="25400">
              <a:solidFill>
                <a:srgbClr val="000000"/>
              </a:solidFill>
              <a:round/>
              <a:headEnd/>
              <a:tailEnd type="triangle" w="med" len="med"/>
            </a:ln>
          </p:spPr>
          <p:txBody>
            <a:bodyPr/>
            <a:lstStyle/>
            <a:p>
              <a:endParaRPr lang="it-IT"/>
            </a:p>
          </p:txBody>
        </p:sp>
        <p:sp>
          <p:nvSpPr>
            <p:cNvPr id="126986" name="Line 72"/>
            <p:cNvSpPr>
              <a:spLocks noChangeAspect="1" noChangeShapeType="1"/>
            </p:cNvSpPr>
            <p:nvPr/>
          </p:nvSpPr>
          <p:spPr bwMode="auto">
            <a:xfrm flipV="1">
              <a:off x="534" y="1752"/>
              <a:ext cx="804" cy="108"/>
            </a:xfrm>
            <a:prstGeom prst="line">
              <a:avLst/>
            </a:prstGeom>
            <a:noFill/>
            <a:ln w="25400">
              <a:solidFill>
                <a:srgbClr val="000000"/>
              </a:solidFill>
              <a:round/>
              <a:headEnd/>
              <a:tailEnd type="triangle" w="med" len="med"/>
            </a:ln>
          </p:spPr>
          <p:txBody>
            <a:bodyPr/>
            <a:lstStyle/>
            <a:p>
              <a:endParaRPr lang="it-IT"/>
            </a:p>
          </p:txBody>
        </p:sp>
        <p:sp>
          <p:nvSpPr>
            <p:cNvPr id="126987" name="Line 73"/>
            <p:cNvSpPr>
              <a:spLocks noChangeAspect="1" noChangeShapeType="1"/>
            </p:cNvSpPr>
            <p:nvPr/>
          </p:nvSpPr>
          <p:spPr bwMode="auto">
            <a:xfrm flipV="1">
              <a:off x="1326" y="1524"/>
              <a:ext cx="829" cy="236"/>
            </a:xfrm>
            <a:prstGeom prst="line">
              <a:avLst/>
            </a:prstGeom>
            <a:noFill/>
            <a:ln w="25400">
              <a:solidFill>
                <a:srgbClr val="000000"/>
              </a:solidFill>
              <a:round/>
              <a:headEnd/>
              <a:tailEnd type="triangle" w="med" len="med"/>
            </a:ln>
          </p:spPr>
          <p:txBody>
            <a:bodyPr/>
            <a:lstStyle/>
            <a:p>
              <a:endParaRPr lang="it-IT"/>
            </a:p>
          </p:txBody>
        </p:sp>
        <p:sp>
          <p:nvSpPr>
            <p:cNvPr id="126988" name="Line 74"/>
            <p:cNvSpPr>
              <a:spLocks noChangeAspect="1" noChangeShapeType="1"/>
            </p:cNvSpPr>
            <p:nvPr/>
          </p:nvSpPr>
          <p:spPr bwMode="auto">
            <a:xfrm>
              <a:off x="1326" y="1760"/>
              <a:ext cx="875" cy="244"/>
            </a:xfrm>
            <a:prstGeom prst="line">
              <a:avLst/>
            </a:prstGeom>
            <a:noFill/>
            <a:ln w="25400">
              <a:solidFill>
                <a:srgbClr val="000000"/>
              </a:solidFill>
              <a:round/>
              <a:headEnd/>
              <a:tailEnd type="triangle" w="med" len="med"/>
            </a:ln>
          </p:spPr>
          <p:txBody>
            <a:bodyPr/>
            <a:lstStyle/>
            <a:p>
              <a:endParaRPr lang="it-IT"/>
            </a:p>
          </p:txBody>
        </p:sp>
        <p:sp>
          <p:nvSpPr>
            <p:cNvPr id="126989" name="Line 75"/>
            <p:cNvSpPr>
              <a:spLocks noChangeAspect="1" noChangeShapeType="1"/>
            </p:cNvSpPr>
            <p:nvPr/>
          </p:nvSpPr>
          <p:spPr bwMode="auto">
            <a:xfrm flipV="1">
              <a:off x="1341" y="1079"/>
              <a:ext cx="814" cy="228"/>
            </a:xfrm>
            <a:prstGeom prst="line">
              <a:avLst/>
            </a:prstGeom>
            <a:noFill/>
            <a:ln w="25400">
              <a:solidFill>
                <a:srgbClr val="000000"/>
              </a:solidFill>
              <a:round/>
              <a:headEnd/>
              <a:tailEnd type="triangle" w="med" len="med"/>
            </a:ln>
          </p:spPr>
          <p:txBody>
            <a:bodyPr/>
            <a:lstStyle/>
            <a:p>
              <a:endParaRPr lang="it-IT"/>
            </a:p>
          </p:txBody>
        </p:sp>
        <p:sp>
          <p:nvSpPr>
            <p:cNvPr id="126990" name="Line 76"/>
            <p:cNvSpPr>
              <a:spLocks noChangeAspect="1" noChangeShapeType="1"/>
            </p:cNvSpPr>
            <p:nvPr/>
          </p:nvSpPr>
          <p:spPr bwMode="auto">
            <a:xfrm rot="10800000" flipH="1" flipV="1">
              <a:off x="1338" y="1298"/>
              <a:ext cx="0" cy="454"/>
            </a:xfrm>
            <a:prstGeom prst="line">
              <a:avLst/>
            </a:prstGeom>
            <a:noFill/>
            <a:ln w="25400">
              <a:solidFill>
                <a:srgbClr val="000000"/>
              </a:solidFill>
              <a:round/>
              <a:headEnd/>
              <a:tailEnd type="triangle" w="med" len="med"/>
            </a:ln>
          </p:spPr>
          <p:txBody>
            <a:bodyPr/>
            <a:lstStyle/>
            <a:p>
              <a:endParaRPr lang="it-IT"/>
            </a:p>
          </p:txBody>
        </p:sp>
        <p:sp>
          <p:nvSpPr>
            <p:cNvPr id="126991" name="Oval 77"/>
            <p:cNvSpPr>
              <a:spLocks noChangeArrowheads="1"/>
            </p:cNvSpPr>
            <p:nvPr/>
          </p:nvSpPr>
          <p:spPr bwMode="auto">
            <a:xfrm>
              <a:off x="1203" y="1197"/>
              <a:ext cx="226" cy="182"/>
            </a:xfrm>
            <a:prstGeom prst="ellipse">
              <a:avLst/>
            </a:prstGeom>
            <a:noFill/>
            <a:ln w="16510">
              <a:solidFill>
                <a:srgbClr val="000000"/>
              </a:solidFill>
              <a:round/>
              <a:headEnd/>
              <a:tailEnd/>
            </a:ln>
          </p:spPr>
          <p:txBody>
            <a:bodyPr wrap="none" anchor="ctr"/>
            <a:lstStyle/>
            <a:p>
              <a:endParaRPr lang="it-IT">
                <a:latin typeface="Constantia" pitchFamily="18" charset="0"/>
              </a:endParaRPr>
            </a:p>
          </p:txBody>
        </p:sp>
        <p:sp>
          <p:nvSpPr>
            <p:cNvPr id="126992" name="Oval 78"/>
            <p:cNvSpPr>
              <a:spLocks noChangeArrowheads="1"/>
            </p:cNvSpPr>
            <p:nvPr/>
          </p:nvSpPr>
          <p:spPr bwMode="auto">
            <a:xfrm>
              <a:off x="1213" y="1669"/>
              <a:ext cx="226" cy="182"/>
            </a:xfrm>
            <a:prstGeom prst="ellipse">
              <a:avLst/>
            </a:prstGeom>
            <a:noFill/>
            <a:ln w="16510">
              <a:solidFill>
                <a:srgbClr val="000000"/>
              </a:solidFill>
              <a:round/>
              <a:headEnd/>
              <a:tailEnd/>
            </a:ln>
          </p:spPr>
          <p:txBody>
            <a:bodyPr wrap="none" anchor="ctr"/>
            <a:lstStyle/>
            <a:p>
              <a:endParaRPr lang="it-IT">
                <a:latin typeface="Constantia" pitchFamily="18" charset="0"/>
              </a:endParaRPr>
            </a:p>
          </p:txBody>
        </p:sp>
        <p:sp>
          <p:nvSpPr>
            <p:cNvPr id="126993" name="Text Box 79"/>
            <p:cNvSpPr txBox="1">
              <a:spLocks noChangeArrowheads="1"/>
            </p:cNvSpPr>
            <p:nvPr/>
          </p:nvSpPr>
          <p:spPr bwMode="auto">
            <a:xfrm>
              <a:off x="431" y="890"/>
              <a:ext cx="318" cy="250"/>
            </a:xfrm>
            <a:prstGeom prst="rect">
              <a:avLst/>
            </a:prstGeom>
            <a:noFill/>
            <a:ln w="9525">
              <a:noFill/>
              <a:miter lim="800000"/>
              <a:headEnd/>
              <a:tailEnd/>
            </a:ln>
          </p:spPr>
          <p:txBody>
            <a:bodyPr>
              <a:spAutoFit/>
            </a:bodyPr>
            <a:lstStyle/>
            <a:p>
              <a:pPr eaLnBrk="0" hangingPunct="0">
                <a:spcBef>
                  <a:spcPct val="50000"/>
                </a:spcBef>
              </a:pPr>
              <a:r>
                <a:rPr lang="en-US" sz="2000" baseline="30000">
                  <a:solidFill>
                    <a:schemeClr val="bg1"/>
                  </a:solidFill>
                  <a:latin typeface="Comic Sans MS" pitchFamily="66" charset="0"/>
                </a:rPr>
                <a:t>2</a:t>
              </a:r>
              <a:r>
                <a:rPr lang="en-US" sz="2000">
                  <a:solidFill>
                    <a:schemeClr val="bg1"/>
                  </a:solidFill>
                  <a:latin typeface="Comic Sans MS" pitchFamily="66" charset="0"/>
                </a:rPr>
                <a:t>H</a:t>
              </a:r>
            </a:p>
          </p:txBody>
        </p:sp>
        <p:sp>
          <p:nvSpPr>
            <p:cNvPr id="126994" name="Text Box 80"/>
            <p:cNvSpPr txBox="1">
              <a:spLocks noChangeArrowheads="1"/>
            </p:cNvSpPr>
            <p:nvPr/>
          </p:nvSpPr>
          <p:spPr bwMode="auto">
            <a:xfrm>
              <a:off x="1112" y="1389"/>
              <a:ext cx="272" cy="250"/>
            </a:xfrm>
            <a:prstGeom prst="rect">
              <a:avLst/>
            </a:prstGeom>
            <a:noFill/>
            <a:ln w="9525">
              <a:noFill/>
              <a:miter lim="800000"/>
              <a:headEnd/>
              <a:tailEnd/>
            </a:ln>
          </p:spPr>
          <p:txBody>
            <a:bodyPr>
              <a:spAutoFit/>
            </a:bodyPr>
            <a:lstStyle/>
            <a:p>
              <a:pPr eaLnBrk="0" hangingPunct="0">
                <a:spcBef>
                  <a:spcPct val="50000"/>
                </a:spcBef>
              </a:pPr>
              <a:r>
                <a:rPr lang="en-US" sz="2000">
                  <a:solidFill>
                    <a:schemeClr val="bg1"/>
                  </a:solidFill>
                  <a:latin typeface="Comic Sans MS" pitchFamily="66" charset="0"/>
                </a:rPr>
                <a:t>p</a:t>
              </a:r>
            </a:p>
          </p:txBody>
        </p:sp>
        <p:sp>
          <p:nvSpPr>
            <p:cNvPr id="126995" name="Text Box 81"/>
            <p:cNvSpPr txBox="1">
              <a:spLocks noChangeArrowheads="1"/>
            </p:cNvSpPr>
            <p:nvPr/>
          </p:nvSpPr>
          <p:spPr bwMode="auto">
            <a:xfrm>
              <a:off x="431" y="1616"/>
              <a:ext cx="409" cy="250"/>
            </a:xfrm>
            <a:prstGeom prst="rect">
              <a:avLst/>
            </a:prstGeom>
            <a:noFill/>
            <a:ln w="9525">
              <a:noFill/>
              <a:miter lim="800000"/>
              <a:headEnd/>
              <a:tailEnd/>
            </a:ln>
          </p:spPr>
          <p:txBody>
            <a:bodyPr>
              <a:spAutoFit/>
            </a:bodyPr>
            <a:lstStyle/>
            <a:p>
              <a:pPr eaLnBrk="0" hangingPunct="0">
                <a:spcBef>
                  <a:spcPct val="50000"/>
                </a:spcBef>
              </a:pPr>
              <a:r>
                <a:rPr lang="en-US" sz="2000" baseline="30000">
                  <a:solidFill>
                    <a:schemeClr val="bg1"/>
                  </a:solidFill>
                  <a:latin typeface="Comic Sans MS" pitchFamily="66" charset="0"/>
                </a:rPr>
                <a:t>10</a:t>
              </a:r>
              <a:r>
                <a:rPr lang="en-US" sz="2000">
                  <a:solidFill>
                    <a:schemeClr val="bg1"/>
                  </a:solidFill>
                  <a:latin typeface="Comic Sans MS" pitchFamily="66" charset="0"/>
                </a:rPr>
                <a:t>B</a:t>
              </a:r>
            </a:p>
          </p:txBody>
        </p:sp>
        <p:sp>
          <p:nvSpPr>
            <p:cNvPr id="126996" name="Text Box 82"/>
            <p:cNvSpPr txBox="1">
              <a:spLocks noChangeArrowheads="1"/>
            </p:cNvSpPr>
            <p:nvPr/>
          </p:nvSpPr>
          <p:spPr bwMode="auto">
            <a:xfrm>
              <a:off x="2019" y="845"/>
              <a:ext cx="226" cy="250"/>
            </a:xfrm>
            <a:prstGeom prst="rect">
              <a:avLst/>
            </a:prstGeom>
            <a:noFill/>
            <a:ln w="9525">
              <a:noFill/>
              <a:miter lim="800000"/>
              <a:headEnd/>
              <a:tailEnd/>
            </a:ln>
          </p:spPr>
          <p:txBody>
            <a:bodyPr>
              <a:spAutoFit/>
            </a:bodyPr>
            <a:lstStyle/>
            <a:p>
              <a:pPr eaLnBrk="0" hangingPunct="0">
                <a:spcBef>
                  <a:spcPct val="50000"/>
                </a:spcBef>
              </a:pPr>
              <a:r>
                <a:rPr lang="en-US" sz="2000">
                  <a:solidFill>
                    <a:schemeClr val="bg1"/>
                  </a:solidFill>
                  <a:latin typeface="Comic Sans MS" pitchFamily="66" charset="0"/>
                </a:rPr>
                <a:t>n</a:t>
              </a:r>
            </a:p>
          </p:txBody>
        </p:sp>
        <p:sp>
          <p:nvSpPr>
            <p:cNvPr id="126997" name="Text Box 83"/>
            <p:cNvSpPr txBox="1">
              <a:spLocks noChangeArrowheads="1"/>
            </p:cNvSpPr>
            <p:nvPr/>
          </p:nvSpPr>
          <p:spPr bwMode="auto">
            <a:xfrm>
              <a:off x="1947" y="1291"/>
              <a:ext cx="398" cy="250"/>
            </a:xfrm>
            <a:prstGeom prst="rect">
              <a:avLst/>
            </a:prstGeom>
            <a:noFill/>
            <a:ln w="9525">
              <a:noFill/>
              <a:miter lim="800000"/>
              <a:headEnd/>
              <a:tailEnd/>
            </a:ln>
          </p:spPr>
          <p:txBody>
            <a:bodyPr>
              <a:spAutoFit/>
            </a:bodyPr>
            <a:lstStyle/>
            <a:p>
              <a:pPr eaLnBrk="0" hangingPunct="0">
                <a:spcBef>
                  <a:spcPct val="50000"/>
                </a:spcBef>
              </a:pPr>
              <a:r>
                <a:rPr lang="en-US" sz="2000" baseline="30000">
                  <a:solidFill>
                    <a:schemeClr val="bg1"/>
                  </a:solidFill>
                  <a:latin typeface="Comic Sans MS" pitchFamily="66" charset="0"/>
                </a:rPr>
                <a:t>7</a:t>
              </a:r>
              <a:r>
                <a:rPr lang="en-US" sz="2000">
                  <a:solidFill>
                    <a:schemeClr val="bg1"/>
                  </a:solidFill>
                  <a:latin typeface="Comic Sans MS" pitchFamily="66" charset="0"/>
                </a:rPr>
                <a:t>Be</a:t>
              </a:r>
            </a:p>
          </p:txBody>
        </p:sp>
        <p:sp>
          <p:nvSpPr>
            <p:cNvPr id="126998" name="Text Box 84"/>
            <p:cNvSpPr txBox="1">
              <a:spLocks noChangeArrowheads="1"/>
            </p:cNvSpPr>
            <p:nvPr/>
          </p:nvSpPr>
          <p:spPr bwMode="auto">
            <a:xfrm>
              <a:off x="2019" y="1752"/>
              <a:ext cx="238" cy="269"/>
            </a:xfrm>
            <a:prstGeom prst="rect">
              <a:avLst/>
            </a:prstGeom>
            <a:noFill/>
            <a:ln w="9525">
              <a:noFill/>
              <a:miter lim="800000"/>
              <a:headEnd/>
              <a:tailEnd/>
            </a:ln>
          </p:spPr>
          <p:txBody>
            <a:bodyPr>
              <a:spAutoFit/>
            </a:bodyPr>
            <a:lstStyle/>
            <a:p>
              <a:pPr eaLnBrk="0" hangingPunct="0">
                <a:spcBef>
                  <a:spcPct val="50000"/>
                </a:spcBef>
              </a:pPr>
              <a:r>
                <a:rPr lang="el-GR" sz="2200">
                  <a:solidFill>
                    <a:schemeClr val="bg1"/>
                  </a:solidFill>
                  <a:latin typeface="Comic Sans MS" pitchFamily="66" charset="0"/>
                  <a:cs typeface="Times New Roman" pitchFamily="18" charset="0"/>
                </a:rPr>
                <a:t>α</a:t>
              </a:r>
            </a:p>
          </p:txBody>
        </p:sp>
      </p:grpSp>
      <p:pic>
        <p:nvPicPr>
          <p:cNvPr id="47191" name="Picture 87"/>
          <p:cNvPicPr>
            <a:picLocks noChangeAspect="1" noChangeArrowheads="1"/>
          </p:cNvPicPr>
          <p:nvPr/>
        </p:nvPicPr>
        <p:blipFill>
          <a:blip r:embed="rId3"/>
          <a:srcRect/>
          <a:stretch>
            <a:fillRect/>
          </a:stretch>
        </p:blipFill>
        <p:spPr bwMode="auto">
          <a:xfrm>
            <a:off x="971550" y="3284538"/>
            <a:ext cx="493713" cy="577850"/>
          </a:xfrm>
          <a:prstGeom prst="rect">
            <a:avLst/>
          </a:prstGeom>
          <a:noFill/>
          <a:ln w="12700">
            <a:solidFill>
              <a:srgbClr val="FF6600"/>
            </a:solidFill>
            <a:miter lim="800000"/>
            <a:headEnd/>
            <a:tailEnd/>
          </a:ln>
        </p:spPr>
      </p:pic>
    </p:spTree>
    <p:custDataLst>
      <p:tags r:id="rId1"/>
    </p:custDataLst>
    <p:extLst>
      <p:ext uri="{BB962C8B-B14F-4D97-AF65-F5344CB8AC3E}">
        <p14:creationId xmlns:p14="http://schemas.microsoft.com/office/powerpoint/2010/main" val="25724397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7191"/>
                                        </p:tgtEl>
                                        <p:attrNameLst>
                                          <p:attrName>style.visibility</p:attrName>
                                        </p:attrNameLst>
                                      </p:cBhvr>
                                      <p:to>
                                        <p:strVal val="visible"/>
                                      </p:to>
                                    </p:set>
                                    <p:anim calcmode="lin" valueType="num">
                                      <p:cBhvr>
                                        <p:cTn id="7" dur="1000" fill="hold"/>
                                        <p:tgtEl>
                                          <p:spTgt spid="47191"/>
                                        </p:tgtEl>
                                        <p:attrNameLst>
                                          <p:attrName>ppt_w</p:attrName>
                                        </p:attrNameLst>
                                      </p:cBhvr>
                                      <p:tavLst>
                                        <p:tav tm="0">
                                          <p:val>
                                            <p:strVal val="#ppt_w*0.70"/>
                                          </p:val>
                                        </p:tav>
                                        <p:tav tm="100000">
                                          <p:val>
                                            <p:strVal val="#ppt_w"/>
                                          </p:val>
                                        </p:tav>
                                      </p:tavLst>
                                    </p:anim>
                                    <p:anim calcmode="lin" valueType="num">
                                      <p:cBhvr>
                                        <p:cTn id="8" dur="1000" fill="hold"/>
                                        <p:tgtEl>
                                          <p:spTgt spid="47191"/>
                                        </p:tgtEl>
                                        <p:attrNameLst>
                                          <p:attrName>ppt_h</p:attrName>
                                        </p:attrNameLst>
                                      </p:cBhvr>
                                      <p:tavLst>
                                        <p:tav tm="0">
                                          <p:val>
                                            <p:strVal val="#ppt_h"/>
                                          </p:val>
                                        </p:tav>
                                        <p:tav tm="100000">
                                          <p:val>
                                            <p:strVal val="#ppt_h"/>
                                          </p:val>
                                        </p:tav>
                                      </p:tavLst>
                                    </p:anim>
                                    <p:animEffect transition="in" filter="fade">
                                      <p:cBhvr>
                                        <p:cTn id="9" dur="1000"/>
                                        <p:tgtEl>
                                          <p:spTgt spid="47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1.8|7.5"/>
</p:tagLst>
</file>

<file path=ppt/tags/tag2.xml><?xml version="1.0" encoding="utf-8"?>
<p:tagLst xmlns:a="http://schemas.openxmlformats.org/drawingml/2006/main" xmlns:r="http://schemas.openxmlformats.org/officeDocument/2006/relationships" xmlns:p="http://schemas.openxmlformats.org/presentationml/2006/main">
  <p:tag name="TIMING" val="|19.6"/>
</p:tagLst>
</file>

<file path=ppt/tags/tag3.xml><?xml version="1.0" encoding="utf-8"?>
<p:tagLst xmlns:a="http://schemas.openxmlformats.org/drawingml/2006/main" xmlns:r="http://schemas.openxmlformats.org/officeDocument/2006/relationships" xmlns:p="http://schemas.openxmlformats.org/presentationml/2006/main">
  <p:tag name="TIMING" val="|24.4|1.3|10|3.4"/>
</p:tagLst>
</file>

<file path=ppt/tags/tag4.xml><?xml version="1.0" encoding="utf-8"?>
<p:tagLst xmlns:a="http://schemas.openxmlformats.org/drawingml/2006/main" xmlns:r="http://schemas.openxmlformats.org/officeDocument/2006/relationships" xmlns:p="http://schemas.openxmlformats.org/presentationml/2006/main">
  <p:tag name="TIMING" val="|35.5|34.7|12.6|1|0.7|1.2|4.5"/>
</p:tagLst>
</file>

<file path=ppt/tags/tag5.xml><?xml version="1.0" encoding="utf-8"?>
<p:tagLst xmlns:a="http://schemas.openxmlformats.org/drawingml/2006/main" xmlns:r="http://schemas.openxmlformats.org/officeDocument/2006/relationships" xmlns:p="http://schemas.openxmlformats.org/presentationml/2006/main">
  <p:tag name="TIMING" val="|1.9"/>
</p:tagLst>
</file>

<file path=ppt/tags/tag6.xml><?xml version="1.0" encoding="utf-8"?>
<p:tagLst xmlns:a="http://schemas.openxmlformats.org/drawingml/2006/main" xmlns:r="http://schemas.openxmlformats.org/officeDocument/2006/relationships" xmlns:p="http://schemas.openxmlformats.org/presentationml/2006/main">
  <p:tag name="TIMING" val="|11|44.7|2.3|3.8"/>
</p:tagLst>
</file>

<file path=ppt/tags/tag7.xml><?xml version="1.0" encoding="utf-8"?>
<p:tagLst xmlns:a="http://schemas.openxmlformats.org/drawingml/2006/main" xmlns:r="http://schemas.openxmlformats.org/officeDocument/2006/relationships" xmlns:p="http://schemas.openxmlformats.org/presentationml/2006/main">
  <p:tag name="TIMING" val="|10.8|29.3|7.9|0.8"/>
</p:tagLst>
</file>

<file path=ppt/tags/tag8.xml><?xml version="1.0" encoding="utf-8"?>
<p:tagLst xmlns:a="http://schemas.openxmlformats.org/drawingml/2006/main" xmlns:r="http://schemas.openxmlformats.org/officeDocument/2006/relationships" xmlns:p="http://schemas.openxmlformats.org/presentationml/2006/main">
  <p:tag name="TIMING" val="|11|44.7|2.3|3.8"/>
</p:tagLst>
</file>

<file path=ppt/tags/tag9.xml><?xml version="1.0" encoding="utf-8"?>
<p:tagLst xmlns:a="http://schemas.openxmlformats.org/drawingml/2006/main" xmlns:r="http://schemas.openxmlformats.org/officeDocument/2006/relationships" xmlns:p="http://schemas.openxmlformats.org/presentationml/2006/main">
  <p:tag name="TIMING" val="|17.6|31.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zza">
  <a:themeElements>
    <a:clrScheme name="Brezza">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zza">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zza">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Brezza.thmx</Template>
  <TotalTime>2954</TotalTime>
  <Words>2710</Words>
  <Application>Microsoft Macintosh PowerPoint</Application>
  <PresentationFormat>Presentazione su schermo (4:3)</PresentationFormat>
  <Paragraphs>434</Paragraphs>
  <Slides>33</Slides>
  <Notes>1</Notes>
  <HiddenSlides>0</HiddenSlides>
  <MMClips>0</MMClips>
  <ScaleCrop>false</ScaleCrop>
  <HeadingPairs>
    <vt:vector size="6" baseType="variant">
      <vt:variant>
        <vt:lpstr>Tema</vt:lpstr>
      </vt:variant>
      <vt:variant>
        <vt:i4>1</vt:i4>
      </vt:variant>
      <vt:variant>
        <vt:lpstr>Server OLE incorporati</vt:lpstr>
      </vt:variant>
      <vt:variant>
        <vt:i4>4</vt:i4>
      </vt:variant>
      <vt:variant>
        <vt:lpstr>Titoli diapositive</vt:lpstr>
      </vt:variant>
      <vt:variant>
        <vt:i4>33</vt:i4>
      </vt:variant>
    </vt:vector>
  </HeadingPairs>
  <TitlesOfParts>
    <vt:vector size="38" baseType="lpstr">
      <vt:lpstr>Brezza</vt:lpstr>
      <vt:lpstr>Corel PHOTO-PAINT 6.0 Image</vt:lpstr>
      <vt:lpstr>Equation</vt:lpstr>
      <vt:lpstr>Equazione</vt:lpstr>
      <vt:lpstr>Formel</vt:lpstr>
      <vt:lpstr> </vt:lpstr>
      <vt:lpstr>Outline</vt:lpstr>
      <vt:lpstr>    Light Elements in the Universe</vt:lpstr>
      <vt:lpstr>Li Be B Observational Status  </vt:lpstr>
      <vt:lpstr>Depletion of Light Elements</vt:lpstr>
      <vt:lpstr>10B(p,α)7Be</vt:lpstr>
      <vt:lpstr>Presentazione di PowerPoint</vt:lpstr>
      <vt:lpstr>The Trojan Horse Method</vt:lpstr>
      <vt:lpstr>Presentazione di PowerPoint</vt:lpstr>
      <vt:lpstr>Presentazione di PowerPoint</vt:lpstr>
      <vt:lpstr>Presentazione di PowerPoint</vt:lpstr>
      <vt:lpstr>Presentazione di PowerPoint</vt:lpstr>
      <vt:lpstr>Reaction Mechanism</vt:lpstr>
      <vt:lpstr>Presentazione di PowerPoint</vt:lpstr>
      <vt:lpstr>Presentazione di PowerPoint</vt:lpstr>
      <vt:lpstr> Astrophysical factor S(E): Results</vt:lpstr>
      <vt:lpstr>PRELIMINARY RESULT</vt:lpstr>
      <vt:lpstr>Remarks and Conclusions:  10B(p,α)7Be Reaction </vt:lpstr>
      <vt:lpstr>Presentazione di PowerPoint</vt:lpstr>
      <vt:lpstr>Presentazione di PowerPoint</vt:lpstr>
      <vt:lpstr>Study of 10 keV resonance</vt:lpstr>
      <vt:lpstr>Presentazione di PowerPoint</vt:lpstr>
      <vt:lpstr>Study of 10 keV resonance</vt:lpstr>
      <vt:lpstr>COMPARISON WITH DIRECT DATA</vt:lpstr>
      <vt:lpstr>Errors bars</vt:lpstr>
      <vt:lpstr>ELECTRON SCREENING</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Amministratore</dc:creator>
  <cp:lastModifiedBy>Amministratore</cp:lastModifiedBy>
  <cp:revision>125</cp:revision>
  <dcterms:created xsi:type="dcterms:W3CDTF">2014-06-23T11:06:10Z</dcterms:created>
  <dcterms:modified xsi:type="dcterms:W3CDTF">2015-09-17T08:09:26Z</dcterms:modified>
</cp:coreProperties>
</file>