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9" r:id="rId2"/>
    <p:sldId id="391" r:id="rId3"/>
    <p:sldId id="405" r:id="rId4"/>
    <p:sldId id="389" r:id="rId5"/>
    <p:sldId id="382" r:id="rId6"/>
    <p:sldId id="381" r:id="rId7"/>
    <p:sldId id="393" r:id="rId8"/>
    <p:sldId id="394" r:id="rId9"/>
    <p:sldId id="406" r:id="rId10"/>
    <p:sldId id="371" r:id="rId11"/>
    <p:sldId id="383" r:id="rId12"/>
    <p:sldId id="385" r:id="rId13"/>
    <p:sldId id="366" r:id="rId14"/>
    <p:sldId id="375" r:id="rId15"/>
    <p:sldId id="386" r:id="rId16"/>
    <p:sldId id="411" r:id="rId17"/>
    <p:sldId id="407" r:id="rId18"/>
    <p:sldId id="413" r:id="rId19"/>
    <p:sldId id="377" r:id="rId20"/>
    <p:sldId id="380" r:id="rId21"/>
    <p:sldId id="415" r:id="rId22"/>
    <p:sldId id="420" r:id="rId23"/>
    <p:sldId id="365" r:id="rId24"/>
    <p:sldId id="417" r:id="rId25"/>
    <p:sldId id="418" r:id="rId26"/>
    <p:sldId id="419" r:id="rId27"/>
    <p:sldId id="421" r:id="rId28"/>
    <p:sldId id="412" r:id="rId29"/>
    <p:sldId id="374" r:id="rId30"/>
    <p:sldId id="373" r:id="rId31"/>
    <p:sldId id="408" r:id="rId32"/>
    <p:sldId id="416" r:id="rId33"/>
    <p:sldId id="410" r:id="rId34"/>
    <p:sldId id="409" r:id="rId35"/>
    <p:sldId id="414" r:id="rId36"/>
    <p:sldId id="378" r:id="rId37"/>
    <p:sldId id="392" r:id="rId3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ADA02"/>
    <a:srgbClr val="00CC00"/>
    <a:srgbClr val="FF3300"/>
    <a:srgbClr val="FF6600"/>
    <a:srgbClr val="FF7C80"/>
    <a:srgbClr val="EEFBA3"/>
    <a:srgbClr val="CA1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911" autoAdjust="0"/>
    <p:restoredTop sz="94056" autoAdjust="0"/>
  </p:normalViewPr>
  <p:slideViewPr>
    <p:cSldViewPr>
      <p:cViewPr varScale="1">
        <p:scale>
          <a:sx n="71" d="100"/>
          <a:sy n="71" d="100"/>
        </p:scale>
        <p:origin x="1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888"/>
    </p:cViewPr>
  </p:sorterViewPr>
  <p:notesViewPr>
    <p:cSldViewPr>
      <p:cViewPr varScale="1">
        <p:scale>
          <a:sx n="56" d="100"/>
          <a:sy n="56" d="100"/>
        </p:scale>
        <p:origin x="-237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2788A9-794C-4FE7-9619-629CD7162D06}" type="datetimeFigureOut">
              <a:rPr lang="it-IT"/>
              <a:pPr>
                <a:defRPr/>
              </a:pPr>
              <a:t>23/09/2015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5B84C9-6F79-436A-A1CE-74E2A8DFB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19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C2DD0A-5D03-443B-8E45-8865E8DB9B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300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9310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4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14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164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20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4861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90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90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48614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542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542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542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542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542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48614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86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1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1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1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1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1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3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3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9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7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615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67"/>
          <p:cNvGraphicFramePr>
            <a:graphicFrameLocks noChangeAspect="1"/>
          </p:cNvGraphicFramePr>
          <p:nvPr/>
        </p:nvGraphicFramePr>
        <p:xfrm>
          <a:off x="0" y="0"/>
          <a:ext cx="91440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0" name="Image" r:id="rId3" imgW="13003175" imgH="2387302" progId="">
                  <p:embed/>
                </p:oleObj>
              </mc:Choice>
              <mc:Fallback>
                <p:oleObj name="Image" r:id="rId3" imgW="13003175" imgH="238730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266"/>
          <p:cNvGraphicFramePr>
            <a:graphicFrameLocks noChangeAspect="1"/>
          </p:cNvGraphicFramePr>
          <p:nvPr/>
        </p:nvGraphicFramePr>
        <p:xfrm>
          <a:off x="0" y="5178425"/>
          <a:ext cx="91440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1" name="Image" r:id="rId5" imgW="13003175" imgH="2387302" progId="">
                  <p:embed/>
                </p:oleObj>
              </mc:Choice>
              <mc:Fallback>
                <p:oleObj name="Image" r:id="rId5" imgW="13003175" imgH="2387302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78425"/>
                        <a:ext cx="91440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0525" y="2493963"/>
            <a:ext cx="795496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 dirty="0"/>
          </a:p>
        </p:txBody>
      </p:sp>
      <p:pic>
        <p:nvPicPr>
          <p:cNvPr id="5" name="Picture 2249" descr="ee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2925" y="1679575"/>
            <a:ext cx="3286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5191-9AF4-49AE-87E2-3C3D8A28FD3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0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84925" y="622300"/>
            <a:ext cx="2076450" cy="50561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3988" y="622300"/>
            <a:ext cx="6078537" cy="50561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42B9-369A-42E3-BFDF-116A91A81AA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4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5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Fdasfdsa</a:t>
            </a:r>
            <a:r>
              <a:rPr lang="en-US" altLang="en-US" dirty="0" smtClean="0"/>
              <a:t> </a:t>
            </a:r>
            <a:fld id="{893586F8-1CA5-4EB9-B7B3-CABE0191297D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9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F81A-0FED-48AE-A3B9-9C5CF16F6F5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3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4C62-B14B-4F6E-B358-701A5FEFE63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6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10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1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0AEE-56C1-4657-AF7D-74A5BC30715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0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6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940151" y="6502400"/>
            <a:ext cx="3168353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RPC2012 -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 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 February 2012,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955B-C78A-4DA4-A82E-89811EA7605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2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F497-1A46-403E-8D82-5F691EE3724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14" imgW="13003175" imgH="583921" progId="">
                  <p:embed/>
                </p:oleObj>
              </mc:Choice>
              <mc:Fallback>
                <p:oleObj name="Image" r:id="rId14" imgW="13003175" imgH="58392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889F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F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16" imgW="13003175" imgH="520635" progId="">
                  <p:embed/>
                </p:oleObj>
              </mc:Choice>
              <mc:Fallback>
                <p:oleObj name="Image" r:id="rId16" imgW="13003175" imgH="52063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889F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F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 </a:t>
            </a:r>
            <a:r>
              <a:rPr kumimoji="0" lang="en-US" alt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Abbrescia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wm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251520" y="1772816"/>
            <a:ext cx="828092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First </a:t>
            </a: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Results</a:t>
            </a: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from</a:t>
            </a: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 the Run-1 </a:t>
            </a: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of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the </a:t>
            </a: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Extreme</a:t>
            </a: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 Energy </a:t>
            </a: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Events</a:t>
            </a:r>
            <a:r>
              <a:rPr lang="it-IT" sz="4400" dirty="0">
                <a:solidFill>
                  <a:srgbClr val="CA1612"/>
                </a:solidFill>
                <a:latin typeface="Times New Roman" pitchFamily="18" charset="0"/>
              </a:rPr>
              <a:t> </a:t>
            </a:r>
            <a:endParaRPr lang="it-IT" sz="44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experiment</a:t>
            </a:r>
            <a:endParaRPr lang="it-IT" sz="4400" dirty="0">
              <a:solidFill>
                <a:srgbClr val="002060"/>
              </a:solidFill>
              <a:latin typeface="Times New Roman" pitchFamily="18" charset="0"/>
            </a:endParaRPr>
          </a:p>
          <a:p>
            <a:pPr lvl="1">
              <a:spcBef>
                <a:spcPts val="600"/>
              </a:spcBef>
              <a:buSzPct val="90000"/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endParaRPr lang="it-IT" sz="3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3321" name="Picture 2268" descr="Logo-DIF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2475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269" descr="Copia di logo-infn-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765" y="0"/>
            <a:ext cx="798512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0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4438" y="-27384"/>
            <a:ext cx="1579562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47700" y="5013176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M.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Abbrescia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 for the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Extreme Energy Events collaboration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6" descr="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65400"/>
            <a:ext cx="3724275" cy="2554288"/>
          </a:xfrm>
          <a:prstGeom prst="rect">
            <a:avLst/>
          </a:prstGeom>
          <a:noFill/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676900" y="5637213"/>
            <a:ext cx="14351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00050" indent="-400050" defTabSz="687388">
              <a:spcBef>
                <a:spcPct val="20000"/>
              </a:spcBef>
            </a:pPr>
            <a:endParaRPr lang="en-GB"/>
          </a:p>
        </p:txBody>
      </p:sp>
      <p:pic>
        <p:nvPicPr>
          <p:cNvPr id="10" name="Picture 25" descr="MRPC1 co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628775"/>
            <a:ext cx="2879725" cy="2038350"/>
          </a:xfrm>
          <a:prstGeom prst="rect">
            <a:avLst/>
          </a:prstGeom>
          <a:noFill/>
        </p:spPr>
      </p:pic>
      <p:pic>
        <p:nvPicPr>
          <p:cNvPr id="11" name="Picture 26" descr="MRPC2 cop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644900"/>
            <a:ext cx="2879725" cy="2160588"/>
          </a:xfrm>
          <a:prstGeom prst="rect">
            <a:avLst/>
          </a:prstGeom>
          <a:noFill/>
        </p:spPr>
      </p:pic>
      <p:pic>
        <p:nvPicPr>
          <p:cNvPr id="12" name="Picture 28" descr="MRPC4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413" y="3648075"/>
            <a:ext cx="2879725" cy="2157413"/>
          </a:xfrm>
          <a:prstGeom prst="rect">
            <a:avLst/>
          </a:prstGeom>
          <a:noFill/>
        </p:spPr>
      </p:pic>
      <p:pic>
        <p:nvPicPr>
          <p:cNvPr id="13" name="Picture 29" descr="MRPC5 cop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557338"/>
            <a:ext cx="2879725" cy="2157412"/>
          </a:xfrm>
          <a:prstGeom prst="rect">
            <a:avLst/>
          </a:prstGeom>
          <a:noFill/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6876256" y="4581525"/>
            <a:ext cx="2267744" cy="969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Copper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read-out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strip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5616623" y="1220502"/>
            <a:ext cx="3779913" cy="648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Completly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assembled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MRPC under test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0" y="5734050"/>
            <a:ext cx="3563888" cy="788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>
                <a:solidFill>
                  <a:srgbClr val="002060"/>
                </a:solidFill>
                <a:latin typeface="+mn-lt"/>
              </a:rPr>
              <a:t>Flat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cable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connected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soldered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strips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107950" y="956841"/>
            <a:ext cx="3311922" cy="815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Device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lift the </a:t>
            </a:r>
          </a:p>
          <a:p>
            <a:pPr algn="ctr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glass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plates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7" descr="MRPC3 cop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4697413"/>
            <a:ext cx="2879725" cy="2160587"/>
          </a:xfrm>
          <a:prstGeom prst="rect">
            <a:avLst/>
          </a:prstGeom>
          <a:noFill/>
        </p:spPr>
      </p:pic>
      <p:sp>
        <p:nvSpPr>
          <p:cNvPr id="19" name="AutoShape 39"/>
          <p:cNvSpPr>
            <a:spLocks noChangeArrowheads="1"/>
          </p:cNvSpPr>
          <p:nvPr/>
        </p:nvSpPr>
        <p:spPr bwMode="auto">
          <a:xfrm rot="2085513">
            <a:off x="5640813" y="5822976"/>
            <a:ext cx="792162" cy="287338"/>
          </a:xfrm>
          <a:prstGeom prst="leftArrow">
            <a:avLst>
              <a:gd name="adj1" fmla="val 50000"/>
              <a:gd name="adj2" fmla="val 6892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5868144" y="5733256"/>
            <a:ext cx="3528392" cy="763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Nylon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fishing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line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plane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spacers</a:t>
            </a:r>
            <a:endParaRPr lang="it-IT" sz="20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7" descr="f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9288" y="823913"/>
            <a:ext cx="2895600" cy="2173287"/>
          </a:xfrm>
          <a:prstGeom prst="rect">
            <a:avLst/>
          </a:prstGeom>
          <a:noFill/>
        </p:spPr>
      </p:pic>
      <p:sp>
        <p:nvSpPr>
          <p:cNvPr id="22" name="AutoShape 38"/>
          <p:cNvSpPr>
            <a:spLocks noChangeArrowheads="1"/>
          </p:cNvSpPr>
          <p:nvPr/>
        </p:nvSpPr>
        <p:spPr bwMode="auto">
          <a:xfrm rot="20998252">
            <a:off x="5311046" y="1623574"/>
            <a:ext cx="792162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3" name="Rettangolo 3"/>
          <p:cNvSpPr>
            <a:spLocks noChangeArrowheads="1"/>
          </p:cNvSpPr>
          <p:nvPr/>
        </p:nvSpPr>
        <p:spPr bwMode="auto">
          <a:xfrm>
            <a:off x="48691" y="260648"/>
            <a:ext cx="55419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1: </a:t>
            </a:r>
            <a:r>
              <a:rPr lang="it-IT" sz="4000" b="1" dirty="0" err="1" smtClean="0">
                <a:solidFill>
                  <a:srgbClr val="FF0000"/>
                </a:solidFill>
              </a:rPr>
              <a:t>construction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6524625" y="0"/>
            <a:ext cx="261937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525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2: </a:t>
            </a:r>
            <a:r>
              <a:rPr lang="it-IT" sz="4000" b="1" dirty="0" err="1" smtClean="0">
                <a:solidFill>
                  <a:srgbClr val="FF0000"/>
                </a:solidFill>
              </a:rPr>
              <a:t>assembling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26" descr="Title01 007_0001"/>
          <p:cNvPicPr>
            <a:picLocks noChangeAspect="1" noChangeArrowheads="1"/>
          </p:cNvPicPr>
          <p:nvPr/>
        </p:nvPicPr>
        <p:blipFill>
          <a:blip r:embed="rId3" cstate="print"/>
          <a:srcRect r="757"/>
          <a:stretch>
            <a:fillRect/>
          </a:stretch>
        </p:blipFill>
        <p:spPr bwMode="auto">
          <a:xfrm>
            <a:off x="2916238" y="2636838"/>
            <a:ext cx="3529012" cy="2424112"/>
          </a:xfrm>
          <a:prstGeom prst="rect">
            <a:avLst/>
          </a:prstGeom>
          <a:noFill/>
        </p:spPr>
      </p:pic>
      <p:pic>
        <p:nvPicPr>
          <p:cNvPr id="10" name="Picture 9" descr="MRP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012950"/>
            <a:ext cx="2879725" cy="1920875"/>
          </a:xfrm>
          <a:prstGeom prst="rect">
            <a:avLst/>
          </a:prstGeom>
          <a:noFill/>
        </p:spPr>
      </p:pic>
      <p:pic>
        <p:nvPicPr>
          <p:cNvPr id="11" name="Picture 10" descr="MRPC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956050"/>
            <a:ext cx="2879725" cy="2713038"/>
          </a:xfrm>
          <a:prstGeom prst="rect">
            <a:avLst/>
          </a:prstGeom>
          <a:noFill/>
        </p:spPr>
      </p:pic>
      <p:pic>
        <p:nvPicPr>
          <p:cNvPr id="12" name="Picture 11" descr="MRPC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4752975"/>
            <a:ext cx="2879725" cy="2205038"/>
          </a:xfrm>
          <a:prstGeom prst="rect">
            <a:avLst/>
          </a:prstGeom>
          <a:noFill/>
        </p:spPr>
      </p:pic>
      <p:pic>
        <p:nvPicPr>
          <p:cNvPr id="13" name="Picture 14" descr="MRPC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933825"/>
            <a:ext cx="2879725" cy="2573338"/>
          </a:xfrm>
          <a:prstGeom prst="rect">
            <a:avLst/>
          </a:prstGeom>
          <a:noFill/>
        </p:spPr>
      </p:pic>
      <p:pic>
        <p:nvPicPr>
          <p:cNvPr id="14" name="Picture 15" descr="MRPC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2543175"/>
            <a:ext cx="2879725" cy="1720850"/>
          </a:xfrm>
          <a:prstGeom prst="rect">
            <a:avLst/>
          </a:prstGeom>
          <a:noFill/>
        </p:spPr>
      </p:pic>
      <p:pic>
        <p:nvPicPr>
          <p:cNvPr id="15" name="Picture 16" descr="MRPC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2275" y="836613"/>
            <a:ext cx="2879725" cy="2127250"/>
          </a:xfrm>
          <a:prstGeom prst="rect">
            <a:avLst/>
          </a:prstGeom>
          <a:noFill/>
        </p:spPr>
      </p:pic>
      <p:pic>
        <p:nvPicPr>
          <p:cNvPr id="16" name="Picture 17" descr="MRPC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765175"/>
            <a:ext cx="2879725" cy="2127250"/>
          </a:xfrm>
          <a:prstGeom prst="rect">
            <a:avLst/>
          </a:prstGeom>
          <a:noFill/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92950" y="3933825"/>
            <a:ext cx="2051050" cy="100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arrival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-36513" y="3602038"/>
            <a:ext cx="3270251" cy="763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 system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1438" y="1196975"/>
            <a:ext cx="1908175" cy="1295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Electronic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system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7056784" y="1293194"/>
            <a:ext cx="2195736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Assembled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telescope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20892331">
            <a:off x="6588125" y="1695584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 rot="15762685">
            <a:off x="1403350" y="4329113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3" name="Picture 11" descr="DSCN16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1"/>
            <a:ext cx="1835696" cy="13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6048"/>
            <a:ext cx="87927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Something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peculiar</a:t>
            </a:r>
            <a:r>
              <a:rPr lang="it-IT" sz="4000" b="1" dirty="0" smtClean="0">
                <a:solidFill>
                  <a:srgbClr val="FF0000"/>
                </a:solidFill>
              </a:rPr>
              <a:t>: the HV system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11" descr="converters"/>
          <p:cNvPicPr>
            <a:picLocks noChangeAspect="1" noChangeArrowheads="1"/>
          </p:cNvPicPr>
          <p:nvPr/>
        </p:nvPicPr>
        <p:blipFill>
          <a:blip r:embed="rId3" cstate="print"/>
          <a:srcRect l="15129" t="18102" r="3185" b="26099"/>
          <a:stretch>
            <a:fillRect/>
          </a:stretch>
        </p:blipFill>
        <p:spPr bwMode="auto">
          <a:xfrm>
            <a:off x="180652" y="4152144"/>
            <a:ext cx="4751388" cy="2373200"/>
          </a:xfrm>
          <a:prstGeom prst="rect">
            <a:avLst/>
          </a:prstGeom>
          <a:noFill/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1064890" y="5301208"/>
            <a:ext cx="0" cy="11791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52773" y="6470949"/>
            <a:ext cx="650875" cy="38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u="none" dirty="0"/>
              <a:t>-HV</a:t>
            </a: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185790" y="5359772"/>
            <a:ext cx="666750" cy="1525117"/>
            <a:chOff x="2425" y="2614"/>
            <a:chExt cx="420" cy="1515"/>
          </a:xfrm>
        </p:grpSpPr>
        <p:sp>
          <p:nvSpPr>
            <p:cNvPr id="7" name="Line 14"/>
            <p:cNvSpPr>
              <a:spLocks noChangeShapeType="1"/>
            </p:cNvSpPr>
            <p:nvPr/>
          </p:nvSpPr>
          <p:spPr bwMode="auto">
            <a:xfrm flipV="1">
              <a:off x="2608" y="2614"/>
              <a:ext cx="0" cy="1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425" y="3745"/>
              <a:ext cx="42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u="none" dirty="0" err="1"/>
                <a:t>+HV</a:t>
              </a:r>
              <a:endParaRPr lang="it-IT" sz="2000" u="none" dirty="0"/>
            </a:p>
          </p:txBody>
        </p:sp>
      </p:grpSp>
      <p:pic>
        <p:nvPicPr>
          <p:cNvPr id="11" name="Picture 19" descr="coverters-on-chambers"/>
          <p:cNvPicPr>
            <a:picLocks noChangeAspect="1" noChangeArrowheads="1"/>
          </p:cNvPicPr>
          <p:nvPr/>
        </p:nvPicPr>
        <p:blipFill>
          <a:blip r:embed="rId4" cstate="print"/>
          <a:srcRect l="7469" t="15129" b="13153"/>
          <a:stretch>
            <a:fillRect/>
          </a:stretch>
        </p:blipFill>
        <p:spPr bwMode="auto">
          <a:xfrm>
            <a:off x="4995863" y="2420938"/>
            <a:ext cx="3968750" cy="4103687"/>
          </a:xfrm>
          <a:prstGeom prst="rect">
            <a:avLst/>
          </a:prstGeom>
          <a:noFill/>
        </p:spPr>
      </p:pic>
      <p:pic>
        <p:nvPicPr>
          <p:cNvPr id="12" name="Picture 21" descr="scat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2404095"/>
            <a:ext cx="2806700" cy="2105025"/>
          </a:xfrm>
          <a:prstGeom prst="rect">
            <a:avLst/>
          </a:prstGeom>
          <a:noFill/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7950" y="934120"/>
            <a:ext cx="885653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EEE Project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MRPCs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work at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voltages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around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20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kV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DC/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DC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converters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packed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small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boxes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</a:t>
            </a:r>
            <a:r>
              <a:rPr kumimoji="0" lang="it-IT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directly</a:t>
            </a:r>
            <a:r>
              <a:rPr kumimoji="0" lang="it-IT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connected</a:t>
            </a:r>
            <a:r>
              <a:rPr kumimoji="0" lang="it-IT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the </a:t>
            </a:r>
            <a:r>
              <a:rPr kumimoji="0" lang="it-IT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electrodes</a:t>
            </a:r>
            <a:r>
              <a:rPr kumimoji="0" lang="it-IT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</a:t>
            </a:r>
            <a:r>
              <a:rPr kumimoji="0" lang="it-IT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it-IT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the detector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EMCO Q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series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converters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providing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output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voltage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up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10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kV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when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powered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with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 0-5 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Electronics</a:t>
            </a:r>
            <a:r>
              <a:rPr lang="it-IT" sz="4000" b="1" dirty="0" smtClean="0">
                <a:solidFill>
                  <a:srgbClr val="FF0000"/>
                </a:solidFill>
              </a:rPr>
              <a:t> and GPS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1" descr="fea"/>
          <p:cNvPicPr>
            <a:picLocks noChangeAspect="1" noChangeArrowheads="1"/>
          </p:cNvPicPr>
          <p:nvPr/>
        </p:nvPicPr>
        <p:blipFill>
          <a:blip r:embed="rId3" cstate="print"/>
          <a:srcRect l="14009" t="14998" r="20245" b="22554"/>
          <a:stretch>
            <a:fillRect/>
          </a:stretch>
        </p:blipFill>
        <p:spPr bwMode="auto">
          <a:xfrm>
            <a:off x="0" y="4834334"/>
            <a:ext cx="2881312" cy="2051050"/>
          </a:xfrm>
          <a:prstGeom prst="rect">
            <a:avLst/>
          </a:prstGeom>
          <a:noFill/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427538" y="1966391"/>
            <a:ext cx="3168650" cy="1584325"/>
          </a:xfrm>
          <a:prstGeom prst="rect">
            <a:avLst/>
          </a:prstGeom>
          <a:solidFill>
            <a:srgbClr val="FFFFFF">
              <a:alpha val="3000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7959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007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66595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73802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716463" y="1966391"/>
            <a:ext cx="215900" cy="15843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 flipV="1">
            <a:off x="7524750" y="3550716"/>
            <a:ext cx="360363" cy="50323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668344" y="3212976"/>
            <a:ext cx="1403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Bridge CAEN Mod. V1718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740650" y="2276872"/>
            <a:ext cx="1403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USB connection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PC 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492500" y="1029766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Trigger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4573588" y="1318691"/>
            <a:ext cx="1366837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GPS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940425" y="813866"/>
            <a:ext cx="1152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144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channels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TDC</a:t>
            </a: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4140200" y="1463154"/>
            <a:ext cx="719138" cy="8620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5219700" y="1679054"/>
            <a:ext cx="6477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>
            <a:off x="6300788" y="1606029"/>
            <a:ext cx="71437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6516688" y="1463154"/>
            <a:ext cx="2159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3276600" y="2283891"/>
            <a:ext cx="1584325" cy="83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crate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CAEN   Mod.8010</a:t>
            </a:r>
          </a:p>
        </p:txBody>
      </p:sp>
      <p:sp>
        <p:nvSpPr>
          <p:cNvPr id="48" name="laptop"/>
          <p:cNvSpPr>
            <a:spLocks noEditPoints="1" noChangeArrowheads="1"/>
          </p:cNvSpPr>
          <p:nvPr/>
        </p:nvSpPr>
        <p:spPr bwMode="auto">
          <a:xfrm>
            <a:off x="7334250" y="332656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flipV="1">
            <a:off x="8243888" y="1772816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 flipV="1">
            <a:off x="7451725" y="2204864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187450" y="2205286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u="none">
                <a:latin typeface="Arial" charset="0"/>
              </a:rPr>
              <a:t> </a:t>
            </a:r>
          </a:p>
        </p:txBody>
      </p:sp>
      <p:pic>
        <p:nvPicPr>
          <p:cNvPr id="52" name="Picture 36" descr="Brid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241673"/>
            <a:ext cx="714375" cy="2619375"/>
          </a:xfrm>
          <a:prstGeom prst="rect">
            <a:avLst/>
          </a:prstGeom>
          <a:noFill/>
        </p:spPr>
      </p:pic>
      <p:pic>
        <p:nvPicPr>
          <p:cNvPr id="53" name="Picture 38" descr="td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1173411"/>
            <a:ext cx="712787" cy="2687637"/>
          </a:xfrm>
          <a:prstGeom prst="rect">
            <a:avLst/>
          </a:prstGeom>
          <a:noFill/>
        </p:spPr>
      </p:pic>
      <p:pic>
        <p:nvPicPr>
          <p:cNvPr id="54" name="Picture 40" descr="tdc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51186"/>
            <a:ext cx="712788" cy="2670175"/>
          </a:xfrm>
          <a:prstGeom prst="rect">
            <a:avLst/>
          </a:prstGeom>
          <a:noFill/>
        </p:spPr>
      </p:pic>
      <p:pic>
        <p:nvPicPr>
          <p:cNvPr id="55" name="Picture 15" descr="G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837" y="4225874"/>
            <a:ext cx="2844675" cy="2659510"/>
          </a:xfrm>
          <a:prstGeom prst="rect">
            <a:avLst/>
          </a:prstGeom>
          <a:noFill/>
        </p:spPr>
      </p:pic>
      <p:pic>
        <p:nvPicPr>
          <p:cNvPr id="57" name="Picture 17" descr="209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110" y="4077072"/>
            <a:ext cx="218074" cy="2691494"/>
          </a:xfrm>
          <a:prstGeom prst="rect">
            <a:avLst/>
          </a:prstGeom>
          <a:noFill/>
        </p:spPr>
      </p:pic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323528" y="3933056"/>
            <a:ext cx="5652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Acquisition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and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control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software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based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on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Labview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 Box 77"/>
          <p:cNvSpPr txBox="1">
            <a:spLocks noChangeArrowheads="1"/>
          </p:cNvSpPr>
          <p:nvPr/>
        </p:nvSpPr>
        <p:spPr bwMode="auto">
          <a:xfrm>
            <a:off x="35496" y="4293096"/>
            <a:ext cx="475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cards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(24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) –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with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NINO ASIC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Tot. #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of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readout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= 144</a:t>
            </a:r>
          </a:p>
        </p:txBody>
      </p:sp>
      <p:sp>
        <p:nvSpPr>
          <p:cNvPr id="60" name="Text Box 77"/>
          <p:cNvSpPr txBox="1">
            <a:spLocks noChangeArrowheads="1"/>
          </p:cNvSpPr>
          <p:nvPr/>
        </p:nvSpPr>
        <p:spPr bwMode="auto">
          <a:xfrm>
            <a:off x="3059832" y="5085184"/>
            <a:ext cx="2952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dirty="0" err="1" smtClean="0">
                <a:solidFill>
                  <a:srgbClr val="002060"/>
                </a:solidFill>
              </a:rPr>
              <a:t>Hytec</a:t>
            </a:r>
            <a:r>
              <a:rPr lang="it-IT" kern="0" dirty="0" smtClean="0">
                <a:solidFill>
                  <a:srgbClr val="002060"/>
                </a:solidFill>
              </a:rPr>
              <a:t> or </a:t>
            </a:r>
            <a:r>
              <a:rPr lang="it-IT" kern="0" dirty="0" err="1" smtClean="0">
                <a:solidFill>
                  <a:srgbClr val="002060"/>
                </a:solidFill>
              </a:rPr>
              <a:t>Spectracom</a:t>
            </a:r>
            <a:r>
              <a:rPr lang="it-IT" kern="0" dirty="0" smtClean="0">
                <a:solidFill>
                  <a:srgbClr val="002060"/>
                </a:solidFill>
              </a:rPr>
              <a:t> GPS </a:t>
            </a:r>
            <a:r>
              <a:rPr lang="it-IT" kern="0" dirty="0" err="1" smtClean="0">
                <a:solidFill>
                  <a:srgbClr val="002060"/>
                </a:solidFill>
              </a:rPr>
              <a:t>to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synchronize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stations</a:t>
            </a:r>
            <a:r>
              <a:rPr lang="it-IT" kern="0" dirty="0" smtClean="0">
                <a:solidFill>
                  <a:srgbClr val="002060"/>
                </a:solidFill>
              </a:rPr>
              <a:t> at </a:t>
            </a:r>
            <a:r>
              <a:rPr lang="it-IT" kern="0" dirty="0" err="1" smtClean="0">
                <a:solidFill>
                  <a:srgbClr val="002060"/>
                </a:solidFill>
              </a:rPr>
              <a:t>different</a:t>
            </a:r>
            <a:r>
              <a:rPr lang="it-IT" kern="0" dirty="0" smtClean="0">
                <a:solidFill>
                  <a:srgbClr val="002060"/>
                </a:solidFill>
              </a:rPr>
              <a:t> location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Time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stamps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2" name="AutoShape 38"/>
          <p:cNvSpPr>
            <a:spLocks noChangeArrowheads="1"/>
          </p:cNvSpPr>
          <p:nvPr/>
        </p:nvSpPr>
        <p:spPr bwMode="auto">
          <a:xfrm rot="20820000" flipH="1">
            <a:off x="2983822" y="3684719"/>
            <a:ext cx="1260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3" name="AutoShape 38"/>
          <p:cNvSpPr>
            <a:spLocks noChangeArrowheads="1"/>
          </p:cNvSpPr>
          <p:nvPr/>
        </p:nvSpPr>
        <p:spPr bwMode="auto">
          <a:xfrm rot="20820000" flipH="1">
            <a:off x="4786788" y="5869253"/>
            <a:ext cx="104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33353"/>
            <a:ext cx="81957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Monitor and </a:t>
            </a:r>
            <a:r>
              <a:rPr lang="it-IT" sz="4000" b="1" dirty="0" err="1" smtClean="0">
                <a:solidFill>
                  <a:srgbClr val="FF0000"/>
                </a:solidFill>
              </a:rPr>
              <a:t>control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4572000" y="908720"/>
            <a:ext cx="43924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Stations</a:t>
            </a:r>
            <a:r>
              <a:rPr lang="it-IT" sz="2000" dirty="0" smtClean="0">
                <a:solidFill>
                  <a:srgbClr val="002060"/>
                </a:solidFill>
              </a:rPr>
              <a:t> are </a:t>
            </a:r>
            <a:r>
              <a:rPr lang="it-IT" sz="2000" dirty="0" err="1" smtClean="0">
                <a:solidFill>
                  <a:srgbClr val="002060"/>
                </a:solidFill>
              </a:rPr>
              <a:t>sometimes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located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several</a:t>
            </a:r>
            <a:r>
              <a:rPr lang="it-IT" sz="2000" dirty="0" smtClean="0">
                <a:solidFill>
                  <a:srgbClr val="002060"/>
                </a:solidFill>
              </a:rPr>
              <a:t> km </a:t>
            </a:r>
            <a:r>
              <a:rPr lang="it-IT" sz="2000" dirty="0" err="1" smtClean="0">
                <a:solidFill>
                  <a:srgbClr val="002060"/>
                </a:solidFill>
              </a:rPr>
              <a:t>apart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closest</a:t>
            </a:r>
            <a:r>
              <a:rPr lang="it-IT" sz="2000" dirty="0" smtClean="0">
                <a:solidFill>
                  <a:srgbClr val="002060"/>
                </a:solidFill>
              </a:rPr>
              <a:t> INFN </a:t>
            </a:r>
            <a:r>
              <a:rPr lang="it-IT" sz="2000" dirty="0" err="1" smtClean="0">
                <a:solidFill>
                  <a:srgbClr val="002060"/>
                </a:solidFill>
              </a:rPr>
              <a:t>section</a:t>
            </a:r>
            <a:r>
              <a:rPr lang="it-IT" sz="2000" dirty="0" smtClean="0">
                <a:solidFill>
                  <a:srgbClr val="002060"/>
                </a:solidFill>
              </a:rPr>
              <a:t>: </a:t>
            </a:r>
            <a:r>
              <a:rPr lang="it-IT" sz="2000" dirty="0" smtClean="0">
                <a:solidFill>
                  <a:srgbClr val="C00000"/>
                </a:solidFill>
              </a:rPr>
              <a:t>remote </a:t>
            </a:r>
            <a:r>
              <a:rPr lang="it-IT" sz="2000" dirty="0" err="1" smtClean="0">
                <a:solidFill>
                  <a:srgbClr val="C00000"/>
                </a:solidFill>
              </a:rPr>
              <a:t>control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essential</a:t>
            </a:r>
            <a:endParaRPr lang="it-IT" sz="2000" dirty="0" smtClean="0">
              <a:solidFill>
                <a:srgbClr val="C00000"/>
              </a:solidFill>
            </a:endParaRPr>
          </a:p>
        </p:txBody>
      </p:sp>
      <p:pic>
        <p:nvPicPr>
          <p:cNvPr id="29" name="Picture 7" descr="webc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2996952"/>
            <a:ext cx="3843337" cy="3321050"/>
          </a:xfrm>
          <a:prstGeom prst="rect">
            <a:avLst/>
          </a:prstGeom>
          <a:noFill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868122" cy="284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/>
          <a:srcRect l="29516"/>
          <a:stretch>
            <a:fillRect/>
          </a:stretch>
        </p:blipFill>
        <p:spPr bwMode="auto">
          <a:xfrm>
            <a:off x="0" y="3799004"/>
            <a:ext cx="2520292" cy="3058996"/>
          </a:xfrm>
          <a:prstGeom prst="rect">
            <a:avLst/>
          </a:prstGeom>
          <a:noFill/>
        </p:spPr>
      </p:pic>
      <p:sp>
        <p:nvSpPr>
          <p:cNvPr id="33" name="Rettangolo 4"/>
          <p:cNvSpPr>
            <a:spLocks noChangeArrowheads="1"/>
          </p:cNvSpPr>
          <p:nvPr/>
        </p:nvSpPr>
        <p:spPr bwMode="auto">
          <a:xfrm>
            <a:off x="2699792" y="4077072"/>
            <a:ext cx="338437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HV-LV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DAQ &amp; online </a:t>
            </a:r>
            <a:r>
              <a:rPr lang="it-IT" sz="2000" dirty="0" err="1" smtClean="0">
                <a:solidFill>
                  <a:schemeClr val="bg1"/>
                </a:solidFill>
              </a:rPr>
              <a:t>analysis</a:t>
            </a: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Gas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Data transfer</a:t>
            </a:r>
          </a:p>
          <a:p>
            <a:pPr algn="ctr"/>
            <a:endParaRPr lang="it-IT" sz="20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rgbClr val="FF0000"/>
                </a:solidFill>
              </a:rPr>
              <a:t>All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800" u="sng" dirty="0" err="1" smtClean="0">
                <a:solidFill>
                  <a:srgbClr val="FF0000"/>
                </a:solidFill>
              </a:rPr>
              <a:t>remotely</a:t>
            </a:r>
            <a:r>
              <a:rPr lang="it-IT" sz="2800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400" dirty="0" err="1" smtClean="0">
                <a:solidFill>
                  <a:srgbClr val="FF0000"/>
                </a:solidFill>
              </a:rPr>
              <a:t>controlled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4" name="AutoShape 38"/>
          <p:cNvSpPr>
            <a:spLocks noChangeArrowheads="1"/>
          </p:cNvSpPr>
          <p:nvPr/>
        </p:nvSpPr>
        <p:spPr bwMode="auto">
          <a:xfrm rot="9240000" flipH="1">
            <a:off x="1887656" y="4765040"/>
            <a:ext cx="86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5" name="AutoShape 38"/>
          <p:cNvSpPr>
            <a:spLocks noChangeArrowheads="1"/>
          </p:cNvSpPr>
          <p:nvPr/>
        </p:nvSpPr>
        <p:spPr bwMode="auto">
          <a:xfrm flipH="1">
            <a:off x="4572176" y="4869160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auto">
          <a:xfrm rot="15660000" flipH="1">
            <a:off x="2904514" y="3428733"/>
            <a:ext cx="140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5833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Some </a:t>
            </a:r>
            <a:r>
              <a:rPr lang="it-IT" sz="4400" b="1" dirty="0" err="1" smtClean="0">
                <a:solidFill>
                  <a:srgbClr val="FF0000"/>
                </a:solidFill>
              </a:rPr>
              <a:t>results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u="sng" dirty="0" smtClean="0">
                <a:solidFill>
                  <a:srgbClr val="FF0000"/>
                </a:solidFill>
              </a:rPr>
              <a:t>at </a:t>
            </a:r>
            <a:r>
              <a:rPr lang="it-IT" sz="4400" b="1" u="sng" dirty="0" err="1" smtClean="0">
                <a:solidFill>
                  <a:srgbClr val="FF0000"/>
                </a:solidFill>
              </a:rPr>
              <a:t>sites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395536" y="2276872"/>
            <a:ext cx="5004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C00000"/>
                </a:solidFill>
              </a:rPr>
              <a:t>Hit </a:t>
            </a:r>
            <a:r>
              <a:rPr lang="it-IT" sz="2000" dirty="0" err="1" smtClean="0">
                <a:solidFill>
                  <a:srgbClr val="C00000"/>
                </a:solidFill>
              </a:rPr>
              <a:t>distribution</a:t>
            </a:r>
            <a:r>
              <a:rPr lang="it-IT" sz="2000" dirty="0" smtClean="0">
                <a:solidFill>
                  <a:srgbClr val="C00000"/>
                </a:solidFill>
              </a:rPr>
              <a:t> on </a:t>
            </a:r>
            <a:r>
              <a:rPr lang="it-IT" sz="2000" dirty="0" err="1" smtClean="0">
                <a:solidFill>
                  <a:srgbClr val="C00000"/>
                </a:solidFill>
              </a:rPr>
              <a:t>chambers</a:t>
            </a:r>
            <a:endParaRPr lang="it-IT" sz="2000" dirty="0" smtClean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1440160" y="2740858"/>
            <a:ext cx="5004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C00000"/>
                </a:solidFill>
              </a:rPr>
              <a:t>Trigger rate</a:t>
            </a:r>
          </a:p>
        </p:txBody>
      </p:sp>
      <p:pic>
        <p:nvPicPr>
          <p:cNvPr id="15" name="Picture 19" descr="f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0"/>
            <a:ext cx="1907704" cy="1431402"/>
          </a:xfrm>
          <a:prstGeom prst="rect">
            <a:avLst/>
          </a:prstGeom>
          <a:noFill/>
        </p:spPr>
      </p:pic>
      <p:grpSp>
        <p:nvGrpSpPr>
          <p:cNvPr id="21" name="Gruppo 20"/>
          <p:cNvGrpSpPr/>
          <p:nvPr/>
        </p:nvGrpSpPr>
        <p:grpSpPr>
          <a:xfrm>
            <a:off x="4788024" y="3874979"/>
            <a:ext cx="4189338" cy="2866389"/>
            <a:chOff x="4211960" y="3991611"/>
            <a:chExt cx="4189338" cy="2866389"/>
          </a:xfrm>
        </p:grpSpPr>
        <p:pic>
          <p:nvPicPr>
            <p:cNvPr id="20" name="Picture 2" descr="C:\Documents and Settings\Marcello Abbrescia\Desktop\cRateSummar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3991611"/>
              <a:ext cx="4189338" cy="2866389"/>
            </a:xfrm>
            <a:prstGeom prst="rect">
              <a:avLst/>
            </a:prstGeom>
            <a:noFill/>
          </p:spPr>
        </p:pic>
        <p:sp>
          <p:nvSpPr>
            <p:cNvPr id="13" name="Rettangolo 4"/>
            <p:cNvSpPr>
              <a:spLocks noChangeArrowheads="1"/>
            </p:cNvSpPr>
            <p:nvPr/>
          </p:nvSpPr>
          <p:spPr bwMode="auto">
            <a:xfrm>
              <a:off x="5076056" y="5949280"/>
              <a:ext cx="28803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dirty="0" err="1" smtClean="0">
                  <a:solidFill>
                    <a:srgbClr val="C00000"/>
                  </a:solidFill>
                </a:rPr>
                <a:t>Not</a:t>
              </a:r>
              <a:r>
                <a:rPr lang="it-IT" dirty="0" smtClean="0">
                  <a:solidFill>
                    <a:srgbClr val="C00000"/>
                  </a:solidFill>
                </a:rPr>
                <a:t> </a:t>
              </a:r>
              <a:r>
                <a:rPr lang="it-IT" dirty="0" err="1" smtClean="0">
                  <a:solidFill>
                    <a:srgbClr val="C00000"/>
                  </a:solidFill>
                </a:rPr>
                <a:t>corrected</a:t>
              </a:r>
              <a:r>
                <a:rPr lang="it-IT" dirty="0" smtClean="0">
                  <a:solidFill>
                    <a:srgbClr val="C00000"/>
                  </a:solidFill>
                </a:rPr>
                <a:t> </a:t>
              </a:r>
              <a:r>
                <a:rPr lang="it-IT" dirty="0" err="1" smtClean="0">
                  <a:solidFill>
                    <a:srgbClr val="C00000"/>
                  </a:solidFill>
                </a:rPr>
                <a:t>for</a:t>
              </a:r>
              <a:r>
                <a:rPr lang="it-IT" dirty="0" smtClean="0">
                  <a:solidFill>
                    <a:srgbClr val="C00000"/>
                  </a:solidFill>
                </a:rPr>
                <a:t> T and p</a:t>
              </a:r>
            </a:p>
          </p:txBody>
        </p:sp>
      </p:grpSp>
      <p:pic>
        <p:nvPicPr>
          <p:cNvPr id="22" name="Picture 3" descr="C:\Documents and Settings\Marcello Abbrescia\Desktop\PlotEEE\Efficienza-Altamura.png"/>
          <p:cNvPicPr>
            <a:picLocks noChangeAspect="1" noChangeArrowheads="1"/>
          </p:cNvPicPr>
          <p:nvPr/>
        </p:nvPicPr>
        <p:blipFill>
          <a:blip r:embed="rId5" cstate="print"/>
          <a:srcRect t="7018"/>
          <a:stretch>
            <a:fillRect/>
          </a:stretch>
        </p:blipFill>
        <p:spPr bwMode="auto">
          <a:xfrm>
            <a:off x="323528" y="3645024"/>
            <a:ext cx="4047090" cy="3121361"/>
          </a:xfrm>
          <a:prstGeom prst="rect">
            <a:avLst/>
          </a:prstGeom>
          <a:noFill/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3780000" flipH="1">
            <a:off x="1581828" y="3918157"/>
            <a:ext cx="720000" cy="7452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280000" flipH="1">
            <a:off x="2595698" y="4041843"/>
            <a:ext cx="3240000" cy="514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323528" y="3172906"/>
            <a:ext cx="4824536" cy="400110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Chamber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efficiency</a:t>
            </a:r>
            <a:endParaRPr lang="it-IT" sz="2000" dirty="0" smtClean="0">
              <a:solidFill>
                <a:srgbClr val="C00000"/>
              </a:solidFill>
            </a:endParaRPr>
          </a:p>
        </p:txBody>
      </p: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35496" y="860462"/>
            <a:ext cx="61206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Much</a:t>
            </a:r>
            <a:r>
              <a:rPr lang="it-IT" sz="2000" dirty="0" smtClean="0">
                <a:solidFill>
                  <a:schemeClr val="bg1"/>
                </a:solidFill>
              </a:rPr>
              <a:t> more and more </a:t>
            </a:r>
            <a:r>
              <a:rPr lang="it-IT" sz="2000" dirty="0" err="1" smtClean="0">
                <a:solidFill>
                  <a:schemeClr val="bg1"/>
                </a:solidFill>
              </a:rPr>
              <a:t>details</a:t>
            </a:r>
            <a:r>
              <a:rPr lang="it-IT" sz="2000" dirty="0" smtClean="0">
                <a:solidFill>
                  <a:schemeClr val="bg1"/>
                </a:solidFill>
              </a:rPr>
              <a:t> in:</a:t>
            </a:r>
          </a:p>
          <a:p>
            <a:r>
              <a:rPr lang="it-IT" sz="2000" dirty="0" smtClean="0">
                <a:solidFill>
                  <a:srgbClr val="C00000"/>
                </a:solidFill>
              </a:rPr>
              <a:t>E. </a:t>
            </a:r>
            <a:r>
              <a:rPr lang="it-IT" sz="2000" dirty="0" err="1" smtClean="0">
                <a:solidFill>
                  <a:srgbClr val="C00000"/>
                </a:solidFill>
              </a:rPr>
              <a:t>Bossini</a:t>
            </a:r>
            <a:r>
              <a:rPr lang="it-IT" sz="2000" dirty="0" smtClean="0">
                <a:solidFill>
                  <a:srgbClr val="C00000"/>
                </a:solidFill>
              </a:rPr>
              <a:t> “</a:t>
            </a:r>
            <a:r>
              <a:rPr lang="en-US" sz="2000" i="1" dirty="0" smtClean="0">
                <a:solidFill>
                  <a:srgbClr val="C00000"/>
                </a:solidFill>
              </a:rPr>
              <a:t>Test and characterization of </a:t>
            </a:r>
            <a:r>
              <a:rPr lang="en-US" sz="2000" i="1" dirty="0" err="1" smtClean="0">
                <a:solidFill>
                  <a:srgbClr val="C00000"/>
                </a:solidFill>
              </a:rPr>
              <a:t>Multigap</a:t>
            </a:r>
            <a:r>
              <a:rPr lang="en-US" sz="2000" i="1" dirty="0" smtClean="0">
                <a:solidFill>
                  <a:srgbClr val="C00000"/>
                </a:solidFill>
              </a:rPr>
              <a:t> Resistive Plate Chambers for the EEE Project</a:t>
            </a:r>
            <a:r>
              <a:rPr lang="en-US" sz="2000" dirty="0" smtClean="0">
                <a:solidFill>
                  <a:srgbClr val="C00000"/>
                </a:solidFill>
              </a:rPr>
              <a:t>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(tomorrow morning)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10968"/>
            <a:ext cx="3744416" cy="198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8"/>
          <p:cNvSpPr>
            <a:spLocks noChangeArrowheads="1"/>
          </p:cNvSpPr>
          <p:nvPr/>
        </p:nvSpPr>
        <p:spPr bwMode="auto">
          <a:xfrm rot="559833" flipH="1" flipV="1">
            <a:off x="3765628" y="2604096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364088" y="1897087"/>
            <a:ext cx="472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</a:rPr>
              <a:t>Top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588224" y="191683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70C0"/>
                </a:solidFill>
              </a:rPr>
              <a:t>Mid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812360" y="1916832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</a:rPr>
              <a:t>Bot</a:t>
            </a:r>
            <a:endParaRPr lang="it-IT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97230"/>
            <a:ext cx="88376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Pilot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Run</a:t>
            </a:r>
            <a:r>
              <a:rPr lang="it-IT" sz="4400" b="1" dirty="0" smtClean="0">
                <a:solidFill>
                  <a:srgbClr val="FF0000"/>
                </a:solidFill>
              </a:rPr>
              <a:t> and the Run-1(&amp;2)</a:t>
            </a:r>
          </a:p>
        </p:txBody>
      </p:sp>
      <p:sp>
        <p:nvSpPr>
          <p:cNvPr id="16" name="Rectangle 9"/>
          <p:cNvSpPr/>
          <p:nvPr/>
        </p:nvSpPr>
        <p:spPr>
          <a:xfrm>
            <a:off x="251520" y="1124744"/>
            <a:ext cx="85005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+mn-lt"/>
                <a:cs typeface="Times New Roman"/>
              </a:rPr>
              <a:t>in 2014: a Pilot-run </a:t>
            </a:r>
            <a:r>
              <a:rPr lang="en-US" sz="2200" dirty="0" smtClean="0">
                <a:solidFill>
                  <a:schemeClr val="bg1"/>
                </a:solidFill>
                <a:latin typeface="+mn-lt"/>
                <a:cs typeface="Times New Roman"/>
              </a:rPr>
              <a:t>involving the simultaneous and, for the first time, completely automatic acquisition, reconstruction and data storage of EEE events from half (23) of the EEE telescopes at the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+mn-lt"/>
                <a:cs typeface="Times New Roman"/>
              </a:rPr>
              <a:t>INFN-CNAF computer centre of Bologna has been performed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C00000"/>
                </a:solidFill>
                <a:latin typeface="+mn-lt"/>
                <a:cs typeface="Times New Roman"/>
              </a:rPr>
              <a:t>Nearly </a:t>
            </a:r>
            <a:r>
              <a:rPr lang="en-US" sz="2200" u="sng" dirty="0" smtClean="0">
                <a:solidFill>
                  <a:srgbClr val="C00000"/>
                </a:solidFill>
                <a:latin typeface="+mn-lt"/>
                <a:cs typeface="Times New Roman"/>
              </a:rPr>
              <a:t>1 billion events i.e. muon tracks collected 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Times New Roman"/>
              </a:rPr>
              <a:t>in nearly three weeks (27 October-14 November 2014)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US" sz="2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+mn-lt"/>
                <a:cs typeface="Times New Roman"/>
              </a:rPr>
              <a:t>in 2015: for Run-1</a:t>
            </a:r>
            <a:r>
              <a:rPr lang="en-US" sz="2200" dirty="0" smtClean="0">
                <a:solidFill>
                  <a:schemeClr val="bg1"/>
                </a:solidFill>
                <a:latin typeface="+mn-lt"/>
                <a:cs typeface="Times New Roman"/>
              </a:rPr>
              <a:t>, two thirds (35) of the EEE telescopes took part in the data taking: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C00000"/>
                </a:solidFill>
                <a:latin typeface="+mn-lt"/>
                <a:cs typeface="Times New Roman"/>
              </a:rPr>
              <a:t>More than  </a:t>
            </a:r>
            <a:r>
              <a:rPr lang="en-US" sz="2200" u="sng" dirty="0" smtClean="0">
                <a:solidFill>
                  <a:srgbClr val="C00000"/>
                </a:solidFill>
                <a:latin typeface="+mn-lt"/>
                <a:cs typeface="Times New Roman"/>
              </a:rPr>
              <a:t>5 billion events i.e. muon tracks collected 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Times New Roman"/>
              </a:rPr>
              <a:t>in about</a:t>
            </a:r>
          </a:p>
          <a:p>
            <a:r>
              <a:rPr lang="en-US" sz="2200" dirty="0" smtClean="0">
                <a:solidFill>
                  <a:srgbClr val="C00000"/>
                </a:solidFill>
                <a:latin typeface="+mn-lt"/>
                <a:cs typeface="Times New Roman"/>
              </a:rPr>
              <a:t>three months (2 February-30 April)</a:t>
            </a:r>
          </a:p>
          <a:p>
            <a:endParaRPr lang="en-US" sz="2200" dirty="0" smtClean="0">
              <a:solidFill>
                <a:srgbClr val="C00000"/>
              </a:solidFill>
              <a:latin typeface="+mn-lt"/>
              <a:cs typeface="Times New Roman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+mn-lt"/>
                <a:cs typeface="Times New Roman"/>
              </a:rPr>
              <a:t>In 2015-2016: for Run-2 </a:t>
            </a:r>
            <a:r>
              <a:rPr lang="en-US" sz="2200" dirty="0" smtClean="0">
                <a:solidFill>
                  <a:schemeClr val="bg1"/>
                </a:solidFill>
                <a:latin typeface="+mn-lt"/>
                <a:cs typeface="Times New Roman"/>
              </a:rPr>
              <a:t>the acquisition will start at the end of October to last until mid May, without interruption. </a:t>
            </a:r>
          </a:p>
          <a:p>
            <a:pPr>
              <a:buFont typeface="Wingdings" pitchFamily="2" charset="2"/>
              <a:buChar char="ü"/>
            </a:pPr>
            <a:r>
              <a:rPr lang="en-US" sz="2200" u="sng" dirty="0" smtClean="0">
                <a:solidFill>
                  <a:srgbClr val="C00000"/>
                </a:solidFill>
                <a:latin typeface="+mn-lt"/>
                <a:cs typeface="Times New Roman"/>
              </a:rPr>
              <a:t>More than 10 billion events expected to be collected</a:t>
            </a:r>
            <a:endParaRPr lang="it-IT" sz="2200" u="sng" dirty="0">
              <a:solidFill>
                <a:srgbClr val="C00000"/>
              </a:solidFill>
              <a:latin typeface="+mn-lt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97230"/>
            <a:ext cx="34307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EEE@CNAF</a:t>
            </a:r>
            <a:endParaRPr lang="it-IT" sz="4400" b="1" dirty="0" smtClean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490" t="896"/>
          <a:stretch>
            <a:fillRect/>
          </a:stretch>
        </p:blipFill>
        <p:spPr bwMode="auto">
          <a:xfrm>
            <a:off x="2483768" y="3053145"/>
            <a:ext cx="6552728" cy="356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687"/>
          <a:stretch>
            <a:fillRect/>
          </a:stretch>
        </p:blipFill>
        <p:spPr bwMode="auto">
          <a:xfrm>
            <a:off x="5315828" y="297535"/>
            <a:ext cx="3432636" cy="25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51520" y="105273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5-10 TB per year are expected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Full statistics from Pilot run to Run-1: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</a:rPr>
              <a:t>∼2.4 TB (</a:t>
            </a:r>
            <a:r>
              <a:rPr lang="it-IT" dirty="0" err="1" smtClean="0">
                <a:solidFill>
                  <a:schemeClr val="bg1"/>
                </a:solidFill>
              </a:rPr>
              <a:t>raw</a:t>
            </a:r>
            <a:r>
              <a:rPr lang="it-IT" dirty="0" smtClean="0">
                <a:solidFill>
                  <a:schemeClr val="bg1"/>
                </a:solidFill>
              </a:rPr>
              <a:t>: ∼2 TB, reco: ∼0.4 TB)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(+3 TB from past years)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 rot="21389332" flipH="1" flipV="1">
            <a:off x="4141624" y="1899432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1" y="2420888"/>
            <a:ext cx="2304255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 </a:t>
            </a:r>
            <a:r>
              <a:rPr lang="it-IT" u="sng" dirty="0" err="1" smtClean="0">
                <a:solidFill>
                  <a:schemeClr val="bg1"/>
                </a:solidFill>
              </a:rPr>
              <a:t>complex</a:t>
            </a:r>
            <a:r>
              <a:rPr lang="it-IT" u="sng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software </a:t>
            </a:r>
            <a:r>
              <a:rPr lang="it-IT" dirty="0" err="1" smtClean="0">
                <a:solidFill>
                  <a:schemeClr val="bg1"/>
                </a:solidFill>
              </a:rPr>
              <a:t>architecture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been</a:t>
            </a:r>
            <a:r>
              <a:rPr lang="it-IT" dirty="0" smtClean="0">
                <a:solidFill>
                  <a:schemeClr val="bg1"/>
                </a:solidFill>
              </a:rPr>
              <a:t> set-up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reconstruct</a:t>
            </a:r>
            <a:r>
              <a:rPr lang="it-IT" dirty="0" smtClean="0">
                <a:solidFill>
                  <a:schemeClr val="bg1"/>
                </a:solidFill>
              </a:rPr>
              <a:t> the data and </a:t>
            </a:r>
            <a:r>
              <a:rPr lang="it-IT" dirty="0" err="1" smtClean="0">
                <a:solidFill>
                  <a:schemeClr val="bg1"/>
                </a:solidFill>
              </a:rPr>
              <a:t>provide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quasi-online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few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hours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b="1" dirty="0" err="1" smtClean="0">
                <a:solidFill>
                  <a:srgbClr val="C00000"/>
                </a:solidFill>
              </a:rPr>
              <a:t>histograms</a:t>
            </a:r>
            <a:r>
              <a:rPr lang="it-IT" b="1" dirty="0" smtClean="0">
                <a:solidFill>
                  <a:srgbClr val="C00000"/>
                </a:solidFill>
              </a:rPr>
              <a:t> on the web </a:t>
            </a:r>
            <a:r>
              <a:rPr lang="it-IT" b="1" dirty="0" err="1" smtClean="0">
                <a:solidFill>
                  <a:srgbClr val="C00000"/>
                </a:solidFill>
              </a:rPr>
              <a:t>for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monitoring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purposes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362278" flipH="1" flipV="1">
            <a:off x="2321840" y="4096554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3" cstate="print"/>
          <a:srcRect l="49899" t="12318" r="1686" b="21394"/>
          <a:stretch>
            <a:fillRect/>
          </a:stretch>
        </p:blipFill>
        <p:spPr bwMode="auto">
          <a:xfrm>
            <a:off x="971601" y="836712"/>
            <a:ext cx="2736303" cy="19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0805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Quasi online </a:t>
            </a:r>
            <a:r>
              <a:rPr lang="it-IT" sz="4000" b="1" dirty="0" err="1" smtClean="0">
                <a:solidFill>
                  <a:srgbClr val="FF0000"/>
                </a:solidFill>
              </a:rPr>
              <a:t>monitoring</a:t>
            </a:r>
            <a:endParaRPr lang="it-IT" sz="4000" b="1" dirty="0" smtClean="0">
              <a:solidFill>
                <a:srgbClr val="FF0000"/>
              </a:solidFill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 t="28282"/>
          <a:stretch>
            <a:fillRect/>
          </a:stretch>
        </p:blipFill>
        <p:spPr bwMode="auto">
          <a:xfrm>
            <a:off x="323528" y="3591137"/>
            <a:ext cx="8448815" cy="31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084168" y="476672"/>
            <a:ext cx="29034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www.centrofermi.it/monitor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884368" y="5830664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 cstate="print"/>
          <a:srcRect l="3013" t="12641" b="21489"/>
          <a:stretch>
            <a:fillRect/>
          </a:stretch>
        </p:blipFill>
        <p:spPr bwMode="auto">
          <a:xfrm>
            <a:off x="4211960" y="980728"/>
            <a:ext cx="4729528" cy="170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6200000" flipH="1" flipV="1">
            <a:off x="6615693" y="4121610"/>
            <a:ext cx="3185419" cy="7200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68144" y="278092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Link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run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run</a:t>
            </a:r>
            <a:r>
              <a:rPr lang="it-IT" dirty="0" smtClean="0">
                <a:solidFill>
                  <a:schemeClr val="bg1"/>
                </a:solidFill>
              </a:rPr>
              <a:t> DQM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6156176" y="5373216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87624" y="2708920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e-logs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13695947" flipH="1" flipV="1">
            <a:off x="2983892" y="3705776"/>
            <a:ext cx="4028742" cy="12588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0" y="3140968"/>
            <a:ext cx="7812360" cy="52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e 14"/>
          <p:cNvSpPr/>
          <p:nvPr/>
        </p:nvSpPr>
        <p:spPr bwMode="auto">
          <a:xfrm>
            <a:off x="755576" y="3068960"/>
            <a:ext cx="3456384" cy="72008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843808" y="26369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Link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day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day</a:t>
            </a:r>
            <a:r>
              <a:rPr lang="it-IT" dirty="0" smtClean="0">
                <a:solidFill>
                  <a:schemeClr val="bg1"/>
                </a:solidFill>
              </a:rPr>
              <a:t> DQM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788024" y="1578278"/>
            <a:ext cx="123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Trigger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76256" y="1340768"/>
            <a:ext cx="187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Fraction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reconstructed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tracks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611560" y="2132856"/>
            <a:ext cx="6192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Okay,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all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this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really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nice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</a:t>
            </a: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but…</a:t>
            </a:r>
            <a:endParaRPr lang="it-IT" sz="40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does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it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produce </a:t>
            </a:r>
            <a:r>
              <a:rPr lang="it-IT" sz="4000" u="sng" dirty="0" err="1" smtClean="0">
                <a:solidFill>
                  <a:schemeClr val="bg1"/>
                </a:solidFill>
                <a:latin typeface="Times New Roman" pitchFamily="18" charset="0"/>
              </a:rPr>
              <a:t>physics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4947"/>
          <a:stretch>
            <a:fillRect/>
          </a:stretch>
        </p:blipFill>
        <p:spPr bwMode="auto">
          <a:xfrm>
            <a:off x="4469888" y="3382435"/>
            <a:ext cx="4674112" cy="31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 bwMode="auto">
          <a:xfrm rot="-3720000" flipH="1">
            <a:off x="6978093" y="2777912"/>
            <a:ext cx="108000" cy="219931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4751512" y="548680"/>
            <a:ext cx="4284984" cy="72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3366"/>
                </a:solidFill>
              </a:rPr>
              <a:t>Conceived</a:t>
            </a:r>
            <a:r>
              <a:rPr lang="it-IT" sz="2000" dirty="0" smtClean="0">
                <a:solidFill>
                  <a:srgbClr val="003366"/>
                </a:solidFill>
              </a:rPr>
              <a:t> in 2004 </a:t>
            </a:r>
            <a:r>
              <a:rPr lang="it-IT" sz="2000" dirty="0" err="1" smtClean="0">
                <a:solidFill>
                  <a:srgbClr val="003366"/>
                </a:solidFill>
              </a:rPr>
              <a:t>by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its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scientific</a:t>
            </a:r>
            <a:r>
              <a:rPr lang="it-IT" sz="2000" dirty="0" smtClean="0">
                <a:solidFill>
                  <a:srgbClr val="003366"/>
                </a:solidFill>
              </a:rPr>
              <a:t> leader, prof. A. Zichichi</a:t>
            </a:r>
            <a:endParaRPr lang="it-IT" sz="2000" b="1" dirty="0">
              <a:solidFill>
                <a:srgbClr val="0033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737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4715000" y="1412776"/>
            <a:ext cx="4429000" cy="2246769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Aims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covering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most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interesting</a:t>
            </a:r>
            <a:r>
              <a:rPr lang="it-IT" sz="2000" dirty="0" smtClean="0">
                <a:solidFill>
                  <a:srgbClr val="C00000"/>
                </a:solidFill>
              </a:rPr>
              <a:t>, and </a:t>
            </a:r>
            <a:r>
              <a:rPr lang="it-IT" sz="2000" dirty="0" err="1" smtClean="0">
                <a:solidFill>
                  <a:srgbClr val="C00000"/>
                </a:solidFill>
              </a:rPr>
              <a:t>still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unexplored</a:t>
            </a:r>
            <a:r>
              <a:rPr lang="it-IT" sz="2000" dirty="0" smtClean="0">
                <a:solidFill>
                  <a:srgbClr val="C00000"/>
                </a:solidFill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</a:rPr>
              <a:t>region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ray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spectrum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E &gt; 10</a:t>
            </a:r>
            <a:r>
              <a:rPr lang="it-IT" sz="2000" baseline="30000" dirty="0" smtClean="0">
                <a:solidFill>
                  <a:schemeClr val="bg1"/>
                </a:solidFill>
              </a:rPr>
              <a:t>18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Extragalactic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sources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GZK </a:t>
            </a:r>
            <a:r>
              <a:rPr lang="it-IT" sz="2000" dirty="0" err="1" smtClean="0">
                <a:solidFill>
                  <a:schemeClr val="bg1"/>
                </a:solidFill>
              </a:rPr>
              <a:t>cutoff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/>
            <a:r>
              <a:rPr lang="it-IT" sz="1600" dirty="0" smtClean="0">
                <a:solidFill>
                  <a:schemeClr val="bg1"/>
                </a:solidFill>
              </a:rPr>
              <a:t>    (</a:t>
            </a:r>
            <a:r>
              <a:rPr lang="it-IT" sz="1600" dirty="0" err="1" smtClean="0">
                <a:solidFill>
                  <a:schemeClr val="bg1"/>
                </a:solidFill>
              </a:rPr>
              <a:t>Greisen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Zatspein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Kuz</a:t>
            </a:r>
            <a:r>
              <a:rPr lang="it-IT" sz="1600" dirty="0" smtClean="0">
                <a:solidFill>
                  <a:schemeClr val="bg1"/>
                </a:solidFill>
              </a:rPr>
              <a:t>’min) 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1440000" flipH="1">
            <a:off x="4555291" y="2594383"/>
            <a:ext cx="97890" cy="280831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4965" y="0"/>
            <a:ext cx="6249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4"/>
          <p:cNvSpPr>
            <a:spLocks noChangeArrowheads="1"/>
          </p:cNvSpPr>
          <p:nvPr/>
        </p:nvSpPr>
        <p:spPr bwMode="auto">
          <a:xfrm>
            <a:off x="4499992" y="548680"/>
            <a:ext cx="46440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r">
              <a:buFont typeface="Wingdings" pitchFamily="2" charset="2"/>
              <a:buChar char="Ø"/>
            </a:pPr>
            <a:r>
              <a:rPr lang="it-IT" sz="3200" dirty="0" smtClean="0">
                <a:solidFill>
                  <a:srgbClr val="002060"/>
                </a:solidFill>
              </a:rPr>
              <a:t>YES … so </a:t>
            </a:r>
            <a:r>
              <a:rPr lang="it-IT" sz="3200" dirty="0" err="1" smtClean="0">
                <a:solidFill>
                  <a:srgbClr val="002060"/>
                </a:solidFill>
              </a:rPr>
              <a:t>much</a:t>
            </a:r>
            <a:r>
              <a:rPr lang="it-IT" sz="3200" dirty="0" smtClean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0" y="2564904"/>
            <a:ext cx="2843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sz="2000" dirty="0" err="1" smtClean="0">
                <a:solidFill>
                  <a:srgbClr val="C00000"/>
                </a:solidFill>
              </a:rPr>
              <a:t>Map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37 </a:t>
            </a:r>
          </a:p>
          <a:p>
            <a:pPr marL="0" lvl="1"/>
            <a:r>
              <a:rPr lang="it-IT" sz="2000" dirty="0" err="1" smtClean="0">
                <a:solidFill>
                  <a:srgbClr val="C00000"/>
                </a:solidFill>
              </a:rPr>
              <a:t>schools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active</a:t>
            </a:r>
            <a:r>
              <a:rPr lang="it-IT" sz="2000" dirty="0" smtClean="0">
                <a:solidFill>
                  <a:srgbClr val="C00000"/>
                </a:solidFill>
              </a:rPr>
              <a:t> in 2010 in the </a:t>
            </a:r>
            <a:r>
              <a:rPr lang="it-IT" sz="2000" dirty="0" err="1" smtClean="0">
                <a:solidFill>
                  <a:srgbClr val="C00000"/>
                </a:solidFill>
              </a:rPr>
              <a:t>experiment</a:t>
            </a:r>
            <a:endParaRPr lang="it-IT" sz="2000" dirty="0" smtClean="0">
              <a:solidFill>
                <a:srgbClr val="C00000"/>
              </a:solidFill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0" y="4221088"/>
            <a:ext cx="30598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sz="2000" dirty="0" smtClean="0">
                <a:solidFill>
                  <a:srgbClr val="002060"/>
                </a:solidFill>
              </a:rPr>
              <a:t>First detection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coincidences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among</a:t>
            </a:r>
            <a:r>
              <a:rPr lang="it-IT" sz="2000" dirty="0" smtClean="0">
                <a:solidFill>
                  <a:srgbClr val="002060"/>
                </a:solidFill>
              </a:rPr>
              <a:t> the L’Aquila </a:t>
            </a:r>
            <a:r>
              <a:rPr lang="it-IT" sz="2000" dirty="0" err="1" smtClean="0">
                <a:solidFill>
                  <a:srgbClr val="002060"/>
                </a:solidFill>
              </a:rPr>
              <a:t>telescopes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6084168" y="1052736"/>
            <a:ext cx="30243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C00000"/>
                </a:solidFill>
              </a:rPr>
              <a:t>20 </a:t>
            </a:r>
            <a:r>
              <a:rPr lang="it-IT" sz="2800" dirty="0" err="1" smtClean="0">
                <a:solidFill>
                  <a:srgbClr val="C00000"/>
                </a:solidFill>
              </a:rPr>
              <a:t>Papers</a:t>
            </a:r>
            <a:endParaRPr lang="it-IT" sz="2800" dirty="0" smtClean="0">
              <a:solidFill>
                <a:srgbClr val="C0000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C00000"/>
                </a:solidFill>
              </a:rPr>
              <a:t>30 </a:t>
            </a:r>
            <a:r>
              <a:rPr lang="it-IT" sz="2800" dirty="0" err="1" smtClean="0">
                <a:solidFill>
                  <a:srgbClr val="C00000"/>
                </a:solidFill>
              </a:rPr>
              <a:t>Conferences</a:t>
            </a:r>
            <a:endParaRPr lang="it-IT" sz="2800" dirty="0" smtClean="0">
              <a:solidFill>
                <a:srgbClr val="C00000"/>
              </a:solidFill>
            </a:endParaRPr>
          </a:p>
          <a:p>
            <a:pPr lvl="1" algn="r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4320480" y="3028890"/>
            <a:ext cx="4932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sz="2400" dirty="0" smtClean="0">
                <a:solidFill>
                  <a:srgbClr val="002060"/>
                </a:solidFill>
              </a:rPr>
              <a:t>First “</a:t>
            </a:r>
            <a:r>
              <a:rPr lang="it-IT" sz="2400" dirty="0" err="1" smtClean="0">
                <a:solidFill>
                  <a:srgbClr val="002060"/>
                </a:solidFill>
              </a:rPr>
              <a:t>physics</a:t>
            </a:r>
            <a:r>
              <a:rPr lang="it-IT" sz="2400" dirty="0" smtClean="0">
                <a:solidFill>
                  <a:srgbClr val="002060"/>
                </a:solidFill>
              </a:rPr>
              <a:t>” </a:t>
            </a:r>
            <a:r>
              <a:rPr lang="it-IT" sz="2400" dirty="0" err="1" smtClean="0">
                <a:solidFill>
                  <a:srgbClr val="002060"/>
                </a:solidFill>
              </a:rPr>
              <a:t>paper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publ</a:t>
            </a:r>
            <a:r>
              <a:rPr lang="it-IT" sz="2400" dirty="0" smtClean="0">
                <a:solidFill>
                  <a:srgbClr val="002060"/>
                </a:solidFill>
              </a:rPr>
              <a:t>. </a:t>
            </a:r>
            <a:r>
              <a:rPr lang="it-IT" sz="2400" dirty="0" err="1" smtClean="0">
                <a:solidFill>
                  <a:srgbClr val="002060"/>
                </a:solidFill>
              </a:rPr>
              <a:t>by</a:t>
            </a:r>
            <a:r>
              <a:rPr lang="it-IT" sz="2400" dirty="0" smtClean="0">
                <a:solidFill>
                  <a:srgbClr val="002060"/>
                </a:solidFill>
              </a:rPr>
              <a:t> EEE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4296668" y="2971552"/>
            <a:ext cx="4788024" cy="57606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AutoShape 38"/>
          <p:cNvSpPr>
            <a:spLocks noChangeArrowheads="1"/>
          </p:cNvSpPr>
          <p:nvPr/>
        </p:nvSpPr>
        <p:spPr bwMode="auto">
          <a:xfrm rot="22740000" flipH="1">
            <a:off x="2386192" y="346788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3"/>
          <p:cNvSpPr>
            <a:spLocks noChangeArrowheads="1"/>
          </p:cNvSpPr>
          <p:nvPr/>
        </p:nvSpPr>
        <p:spPr bwMode="auto">
          <a:xfrm>
            <a:off x="0" y="260648"/>
            <a:ext cx="43893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Just </a:t>
            </a:r>
            <a:r>
              <a:rPr lang="it-IT" sz="4400" b="1" dirty="0" err="1" smtClean="0">
                <a:solidFill>
                  <a:srgbClr val="FF0000"/>
                </a:solidFill>
              </a:rPr>
              <a:t>this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year…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496" y="980728"/>
            <a:ext cx="89289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Frontier detectors for Frontier Physics (13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400" b="1" dirty="0" smtClean="0">
                <a:solidFill>
                  <a:srgbClr val="C00000"/>
                </a:solidFill>
              </a:rPr>
              <a:t> Pisa Meeting on advance detectors)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</a:rPr>
              <a:t>M. P. Panetta:  “The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EEE Project: an extended network of </a:t>
            </a:r>
            <a:r>
              <a:rPr lang="en-US" sz="1400" dirty="0" err="1" smtClean="0">
                <a:solidFill>
                  <a:schemeClr val="bg1"/>
                </a:solidFill>
              </a:rPr>
              <a:t>muon</a:t>
            </a:r>
            <a:r>
              <a:rPr lang="en-US" sz="1400" dirty="0" smtClean="0">
                <a:solidFill>
                  <a:schemeClr val="bg1"/>
                </a:solidFill>
              </a:rPr>
              <a:t> telescopes for the study of cosmic rays”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Noferini</a:t>
            </a:r>
            <a:r>
              <a:rPr lang="en-US" sz="1400" dirty="0" smtClean="0">
                <a:solidFill>
                  <a:schemeClr val="bg1"/>
                </a:solidFill>
              </a:rPr>
              <a:t>: “The computing and data infrastructure to interconnect EEE stations”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(with proceedings published on </a:t>
            </a:r>
            <a:r>
              <a:rPr lang="en-US" sz="1400" dirty="0" err="1" smtClean="0">
                <a:solidFill>
                  <a:schemeClr val="bg1"/>
                </a:solidFill>
              </a:rPr>
              <a:t>Nucl</a:t>
            </a:r>
            <a:r>
              <a:rPr lang="en-US" sz="1400" dirty="0" smtClean="0">
                <a:solidFill>
                  <a:schemeClr val="bg1"/>
                </a:solidFill>
              </a:rPr>
              <a:t>. Instr. &amp; Meth. A )</a:t>
            </a:r>
            <a:endParaRPr lang="it-IT" sz="1400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C00000"/>
                </a:solidFill>
              </a:rPr>
              <a:t>International School of </a:t>
            </a:r>
            <a:r>
              <a:rPr lang="en-US" sz="1400" b="1" dirty="0" err="1" smtClean="0">
                <a:solidFill>
                  <a:srgbClr val="C00000"/>
                </a:solidFill>
              </a:rPr>
              <a:t>Subnuclear</a:t>
            </a:r>
            <a:r>
              <a:rPr lang="en-US" sz="1400" b="1" dirty="0" smtClean="0">
                <a:solidFill>
                  <a:srgbClr val="C00000"/>
                </a:solidFill>
              </a:rPr>
              <a:t> Physics – </a:t>
            </a:r>
            <a:r>
              <a:rPr lang="en-US" sz="1400" b="1" dirty="0" err="1" smtClean="0">
                <a:solidFill>
                  <a:srgbClr val="C00000"/>
                </a:solidFill>
              </a:rPr>
              <a:t>Erice</a:t>
            </a:r>
            <a:r>
              <a:rPr lang="en-US" sz="1400" b="1" dirty="0" smtClean="0">
                <a:solidFill>
                  <a:srgbClr val="C00000"/>
                </a:solidFill>
              </a:rPr>
              <a:t> 2015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L. </a:t>
            </a:r>
            <a:r>
              <a:rPr lang="it-IT" sz="1400" dirty="0" err="1" smtClean="0">
                <a:solidFill>
                  <a:schemeClr val="bg1"/>
                </a:solidFill>
              </a:rPr>
              <a:t>Cifarelli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The EEE Project of the </a:t>
            </a:r>
            <a:r>
              <a:rPr lang="en-US" sz="1400" dirty="0" err="1" smtClean="0">
                <a:solidFill>
                  <a:schemeClr val="bg1"/>
                </a:solidFill>
              </a:rPr>
              <a:t>Enrico</a:t>
            </a:r>
            <a:r>
              <a:rPr lang="en-US" sz="1400" dirty="0" smtClean="0">
                <a:solidFill>
                  <a:schemeClr val="bg1"/>
                </a:solidFill>
              </a:rPr>
              <a:t> Fermi Centre</a:t>
            </a:r>
            <a:r>
              <a:rPr lang="it-IT" sz="1400" dirty="0" smtClean="0">
                <a:solidFill>
                  <a:schemeClr val="bg1"/>
                </a:solidFill>
              </a:rPr>
              <a:t> “</a:t>
            </a:r>
          </a:p>
          <a:p>
            <a:r>
              <a:rPr lang="it-IT" sz="1400" b="1" dirty="0" smtClean="0">
                <a:solidFill>
                  <a:srgbClr val="C00000"/>
                </a:solidFill>
              </a:rPr>
              <a:t>34</a:t>
            </a:r>
            <a:r>
              <a:rPr lang="it-IT" sz="1400" b="1" baseline="30000" dirty="0" smtClean="0">
                <a:solidFill>
                  <a:srgbClr val="C00000"/>
                </a:solidFill>
              </a:rPr>
              <a:t>th</a:t>
            </a:r>
            <a:r>
              <a:rPr lang="it-IT" sz="1400" b="1" dirty="0" smtClean="0">
                <a:solidFill>
                  <a:srgbClr val="C00000"/>
                </a:solidFill>
              </a:rPr>
              <a:t> International </a:t>
            </a:r>
            <a:r>
              <a:rPr lang="it-IT" sz="1400" b="1" dirty="0" err="1" smtClean="0">
                <a:solidFill>
                  <a:srgbClr val="C00000"/>
                </a:solidFill>
              </a:rPr>
              <a:t>Cosmics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Rays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Conference</a:t>
            </a:r>
            <a:r>
              <a:rPr lang="it-IT" sz="1400" b="1" dirty="0" smtClean="0">
                <a:solidFill>
                  <a:srgbClr val="C00000"/>
                </a:solidFill>
              </a:rPr>
              <a:t> ICRC 2015 (The </a:t>
            </a:r>
            <a:r>
              <a:rPr lang="it-IT" sz="1400" b="1" dirty="0" err="1" smtClean="0">
                <a:solidFill>
                  <a:srgbClr val="C00000"/>
                </a:solidFill>
              </a:rPr>
              <a:t>Hague</a:t>
            </a:r>
            <a:r>
              <a:rPr lang="it-IT" sz="1400" b="1" dirty="0" smtClean="0">
                <a:solidFill>
                  <a:srgbClr val="C00000"/>
                </a:solidFill>
              </a:rPr>
              <a:t>) 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err="1" smtClean="0">
                <a:solidFill>
                  <a:schemeClr val="bg1"/>
                </a:solidFill>
              </a:rPr>
              <a:t>I.Gnesi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Results from the observations of </a:t>
            </a:r>
            <a:r>
              <a:rPr lang="en-US" sz="1400" dirty="0" err="1" smtClean="0">
                <a:solidFill>
                  <a:schemeClr val="bg1"/>
                </a:solidFill>
              </a:rPr>
              <a:t>Forbush</a:t>
            </a:r>
            <a:r>
              <a:rPr lang="en-US" sz="1400" dirty="0" smtClean="0">
                <a:solidFill>
                  <a:schemeClr val="bg1"/>
                </a:solidFill>
              </a:rPr>
              <a:t> decreases by the Extreme Energy Events experiment</a:t>
            </a:r>
            <a:r>
              <a:rPr lang="it-IT" sz="1400" dirty="0" smtClean="0">
                <a:solidFill>
                  <a:schemeClr val="bg1"/>
                </a:solidFill>
              </a:rPr>
              <a:t>“ 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F. Pilo: “First </a:t>
            </a:r>
            <a:r>
              <a:rPr lang="it-IT" sz="1400" dirty="0" err="1" smtClean="0">
                <a:solidFill>
                  <a:schemeClr val="bg1"/>
                </a:solidFill>
              </a:rPr>
              <a:t>results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from</a:t>
            </a:r>
            <a:r>
              <a:rPr lang="it-IT" sz="1400" dirty="0" smtClean="0">
                <a:solidFill>
                  <a:schemeClr val="bg1"/>
                </a:solidFill>
              </a:rPr>
              <a:t> Run-1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the </a:t>
            </a:r>
            <a:r>
              <a:rPr lang="it-IT" sz="1400" dirty="0" err="1" smtClean="0">
                <a:solidFill>
                  <a:schemeClr val="bg1"/>
                </a:solidFill>
              </a:rPr>
              <a:t>Extreme</a:t>
            </a:r>
            <a:r>
              <a:rPr lang="it-IT" sz="1400" dirty="0" smtClean="0">
                <a:solidFill>
                  <a:schemeClr val="bg1"/>
                </a:solidFill>
              </a:rPr>
              <a:t> Energy </a:t>
            </a:r>
            <a:r>
              <a:rPr lang="it-IT" sz="1400" dirty="0" err="1" smtClean="0">
                <a:solidFill>
                  <a:schemeClr val="bg1"/>
                </a:solidFill>
              </a:rPr>
              <a:t>Experiment</a:t>
            </a:r>
            <a:r>
              <a:rPr lang="it-IT" sz="1400" dirty="0" smtClean="0">
                <a:solidFill>
                  <a:schemeClr val="bg1"/>
                </a:solidFill>
              </a:rPr>
              <a:t> “</a:t>
            </a:r>
          </a:p>
          <a:p>
            <a:pPr marL="342900" indent="-342900"/>
            <a:r>
              <a:rPr lang="it-IT" sz="1400" dirty="0" smtClean="0">
                <a:solidFill>
                  <a:schemeClr val="bg1"/>
                </a:solidFill>
              </a:rPr>
              <a:t>(</a:t>
            </a:r>
            <a:r>
              <a:rPr lang="it-IT" sz="1400" dirty="0" err="1" smtClean="0">
                <a:solidFill>
                  <a:schemeClr val="bg1"/>
                </a:solidFill>
              </a:rPr>
              <a:t>with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proceedings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published</a:t>
            </a:r>
            <a:r>
              <a:rPr lang="it-IT" sz="1400" dirty="0" smtClean="0">
                <a:solidFill>
                  <a:schemeClr val="bg1"/>
                </a:solidFill>
              </a:rPr>
              <a:t> on </a:t>
            </a:r>
            <a:r>
              <a:rPr lang="it-IT" sz="1400" dirty="0" err="1" smtClean="0">
                <a:solidFill>
                  <a:schemeClr val="bg1"/>
                </a:solidFill>
              </a:rPr>
              <a:t>Proceedings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Science)</a:t>
            </a:r>
          </a:p>
          <a:p>
            <a:r>
              <a:rPr lang="it-IT" sz="1400" b="1" dirty="0" err="1" smtClean="0">
                <a:solidFill>
                  <a:srgbClr val="C00000"/>
                </a:solidFill>
              </a:rPr>
              <a:t>Cosmic</a:t>
            </a:r>
            <a:r>
              <a:rPr lang="it-IT" sz="1400" b="1" dirty="0" smtClean="0">
                <a:solidFill>
                  <a:srgbClr val="C00000"/>
                </a:solidFill>
              </a:rPr>
              <a:t> Ray </a:t>
            </a:r>
            <a:r>
              <a:rPr lang="it-IT" sz="1400" b="1" dirty="0" err="1" smtClean="0">
                <a:solidFill>
                  <a:srgbClr val="C00000"/>
                </a:solidFill>
              </a:rPr>
              <a:t>Internation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Seminars</a:t>
            </a:r>
            <a:r>
              <a:rPr lang="it-IT" sz="1400" b="1" dirty="0" smtClean="0">
                <a:solidFill>
                  <a:srgbClr val="C00000"/>
                </a:solidFill>
              </a:rPr>
              <a:t> 2015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De </a:t>
            </a:r>
            <a:r>
              <a:rPr lang="it-IT" sz="1400" dirty="0" err="1" smtClean="0">
                <a:solidFill>
                  <a:schemeClr val="bg1"/>
                </a:solidFill>
              </a:rPr>
              <a:t>Gruttola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First results from coordinated data taking by the Extreme Energy Events experiment</a:t>
            </a:r>
            <a:r>
              <a:rPr lang="it-IT" sz="1400" dirty="0" smtClean="0">
                <a:solidFill>
                  <a:schemeClr val="bg1"/>
                </a:solidFill>
              </a:rPr>
              <a:t>“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(</a:t>
            </a:r>
            <a:r>
              <a:rPr lang="it-IT" sz="1400" dirty="0" err="1" smtClean="0">
                <a:solidFill>
                  <a:schemeClr val="bg1"/>
                </a:solidFill>
              </a:rPr>
              <a:t>with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proceedings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published</a:t>
            </a:r>
            <a:r>
              <a:rPr lang="it-IT" sz="1400" dirty="0" smtClean="0">
                <a:solidFill>
                  <a:schemeClr val="bg1"/>
                </a:solidFill>
              </a:rPr>
              <a:t> on </a:t>
            </a:r>
            <a:r>
              <a:rPr lang="en-US" sz="1400" dirty="0" smtClean="0">
                <a:solidFill>
                  <a:schemeClr val="bg1"/>
                </a:solidFill>
              </a:rPr>
              <a:t>Nuclear and Particle Physics Proceedings)</a:t>
            </a:r>
          </a:p>
          <a:p>
            <a:r>
              <a:rPr lang="it-IT" sz="1400" b="1" dirty="0" err="1" smtClean="0">
                <a:solidFill>
                  <a:srgbClr val="C00000"/>
                </a:solidFill>
              </a:rPr>
              <a:t>Topics</a:t>
            </a:r>
            <a:r>
              <a:rPr lang="it-IT" sz="1400" b="1" dirty="0" smtClean="0">
                <a:solidFill>
                  <a:srgbClr val="C00000"/>
                </a:solidFill>
              </a:rPr>
              <a:t> in </a:t>
            </a:r>
            <a:r>
              <a:rPr lang="it-IT" sz="1400" b="1" dirty="0" err="1" smtClean="0">
                <a:solidFill>
                  <a:srgbClr val="C00000"/>
                </a:solidFill>
              </a:rPr>
              <a:t>Astroparticle</a:t>
            </a:r>
            <a:r>
              <a:rPr lang="it-IT" sz="1400" b="1" dirty="0" smtClean="0">
                <a:solidFill>
                  <a:srgbClr val="C00000"/>
                </a:solidFill>
              </a:rPr>
              <a:t> and Underground </a:t>
            </a:r>
            <a:r>
              <a:rPr lang="it-IT" sz="1400" b="1" dirty="0" err="1" smtClean="0">
                <a:solidFill>
                  <a:srgbClr val="C00000"/>
                </a:solidFill>
              </a:rPr>
              <a:t>Physics</a:t>
            </a:r>
            <a:r>
              <a:rPr lang="it-IT" sz="1400" b="1" dirty="0" smtClean="0">
                <a:solidFill>
                  <a:srgbClr val="C00000"/>
                </a:solidFill>
              </a:rPr>
              <a:t> 2015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L. </a:t>
            </a:r>
            <a:r>
              <a:rPr lang="it-IT" sz="1400" dirty="0" err="1" smtClean="0">
                <a:solidFill>
                  <a:schemeClr val="bg1"/>
                </a:solidFill>
              </a:rPr>
              <a:t>Perasso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EEE – Extreme Energy Events: an </a:t>
            </a:r>
            <a:r>
              <a:rPr lang="en-US" sz="1400" dirty="0" err="1" smtClean="0">
                <a:solidFill>
                  <a:schemeClr val="bg1"/>
                </a:solidFill>
              </a:rPr>
              <a:t>astroparticle</a:t>
            </a:r>
            <a:r>
              <a:rPr lang="en-US" sz="1400" dirty="0" smtClean="0">
                <a:solidFill>
                  <a:schemeClr val="bg1"/>
                </a:solidFill>
              </a:rPr>
              <a:t> experiment in </a:t>
            </a:r>
            <a:r>
              <a:rPr lang="en-US" sz="1400" dirty="0" err="1" smtClean="0">
                <a:solidFill>
                  <a:schemeClr val="bg1"/>
                </a:solidFill>
              </a:rPr>
              <a:t>italian</a:t>
            </a:r>
            <a:r>
              <a:rPr lang="en-US" sz="1400" dirty="0" smtClean="0">
                <a:solidFill>
                  <a:schemeClr val="bg1"/>
                </a:solidFill>
              </a:rPr>
              <a:t> high schools” </a:t>
            </a:r>
            <a:endParaRPr lang="it-IT" sz="1400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rgbClr val="C00000"/>
                </a:solidFill>
              </a:rPr>
              <a:t>Congresso SIF 2015</a:t>
            </a:r>
          </a:p>
          <a:p>
            <a:pPr lvl="0"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M. </a:t>
            </a:r>
            <a:r>
              <a:rPr lang="it-IT" sz="1400" dirty="0" err="1" smtClean="0">
                <a:solidFill>
                  <a:schemeClr val="bg1"/>
                </a:solidFill>
              </a:rPr>
              <a:t>Abbrescia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Run-1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the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Extreme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Energy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Events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experiment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”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E.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Bossini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: “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Test and characterization of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Multigap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Resistive Plate Chambers for the EEE Project.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”</a:t>
            </a:r>
            <a:endParaRPr lang="it-IT" sz="1400" dirty="0" smtClean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M. P. </a:t>
            </a:r>
            <a:r>
              <a:rPr lang="it-IT" sz="1400" dirty="0" err="1" smtClean="0">
                <a:solidFill>
                  <a:schemeClr val="bg1"/>
                </a:solidFill>
              </a:rPr>
              <a:t>Panetta</a:t>
            </a:r>
            <a:r>
              <a:rPr lang="it-IT" sz="1400" dirty="0" smtClean="0">
                <a:solidFill>
                  <a:schemeClr val="bg1"/>
                </a:solidFill>
              </a:rPr>
              <a:t>: “Distribuzioni angolari di muoni cosmici osservati dai Telescopi del Progetto EEE.”</a:t>
            </a:r>
          </a:p>
          <a:p>
            <a:pPr>
              <a:spcAft>
                <a:spcPts val="0"/>
              </a:spcAft>
              <a:buFont typeface="Wingdings" pitchFamily="2" charset="2"/>
              <a:buChar char="ü"/>
            </a:pPr>
            <a:endParaRPr lang="it-IT" sz="1400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rgbClr val="C00000"/>
                </a:solidFill>
              </a:rPr>
              <a:t>And, in </a:t>
            </a:r>
            <a:r>
              <a:rPr lang="it-IT" sz="1400" b="1" dirty="0" err="1" smtClean="0">
                <a:solidFill>
                  <a:srgbClr val="C00000"/>
                </a:solidFill>
              </a:rPr>
              <a:t>addition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three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papers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ready</a:t>
            </a:r>
            <a:r>
              <a:rPr lang="it-IT" sz="1400" b="1" dirty="0" smtClean="0">
                <a:solidFill>
                  <a:srgbClr val="C00000"/>
                </a:solidFill>
              </a:rPr>
              <a:t> and more in </a:t>
            </a:r>
            <a:r>
              <a:rPr lang="it-IT" sz="1400" b="1" dirty="0" err="1" smtClean="0">
                <a:solidFill>
                  <a:srgbClr val="C00000"/>
                </a:solidFill>
              </a:rPr>
              <a:t>preparation</a:t>
            </a:r>
            <a:r>
              <a:rPr lang="it-IT" sz="1400" b="1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EEE </a:t>
            </a:r>
            <a:r>
              <a:rPr lang="it-IT" sz="1400" dirty="0" err="1" smtClean="0">
                <a:solidFill>
                  <a:schemeClr val="bg1"/>
                </a:solidFill>
              </a:rPr>
              <a:t>collaboration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Looking at the sub-</a:t>
            </a:r>
            <a:r>
              <a:rPr lang="en-US" sz="1400" dirty="0" err="1" smtClean="0">
                <a:solidFill>
                  <a:schemeClr val="bg1"/>
                </a:solidFill>
              </a:rPr>
              <a:t>TeV</a:t>
            </a:r>
            <a:r>
              <a:rPr lang="en-US" sz="1400" dirty="0" smtClean="0">
                <a:solidFill>
                  <a:schemeClr val="bg1"/>
                </a:solidFill>
              </a:rPr>
              <a:t> sky by cosmic </a:t>
            </a:r>
            <a:r>
              <a:rPr lang="en-US" sz="1400" dirty="0" err="1" smtClean="0">
                <a:solidFill>
                  <a:schemeClr val="bg1"/>
                </a:solidFill>
              </a:rPr>
              <a:t>muons</a:t>
            </a:r>
            <a:r>
              <a:rPr lang="en-US" sz="1400" dirty="0" smtClean="0">
                <a:solidFill>
                  <a:schemeClr val="bg1"/>
                </a:solidFill>
              </a:rPr>
              <a:t> detected in the </a:t>
            </a:r>
            <a:r>
              <a:rPr lang="it-IT" sz="1400" dirty="0" smtClean="0">
                <a:solidFill>
                  <a:schemeClr val="bg1"/>
                </a:solidFill>
              </a:rPr>
              <a:t>EEE MRPC </a:t>
            </a:r>
            <a:r>
              <a:rPr lang="it-IT" sz="1400" dirty="0" err="1" smtClean="0">
                <a:solidFill>
                  <a:schemeClr val="bg1"/>
                </a:solidFill>
              </a:rPr>
              <a:t>telescopes</a:t>
            </a:r>
            <a:r>
              <a:rPr lang="it-IT" sz="1400" dirty="0" smtClean="0">
                <a:solidFill>
                  <a:schemeClr val="bg1"/>
                </a:solidFill>
              </a:rPr>
              <a:t>, in </a:t>
            </a:r>
            <a:r>
              <a:rPr lang="it-IT" sz="1400" dirty="0" err="1" smtClean="0">
                <a:solidFill>
                  <a:schemeClr val="bg1"/>
                </a:solidFill>
              </a:rPr>
              <a:t>print</a:t>
            </a:r>
            <a:r>
              <a:rPr lang="it-IT" sz="1400" dirty="0" smtClean="0">
                <a:solidFill>
                  <a:schemeClr val="bg1"/>
                </a:solidFill>
              </a:rPr>
              <a:t> on </a:t>
            </a:r>
            <a:r>
              <a:rPr lang="it-IT" sz="1400" dirty="0" err="1" smtClean="0">
                <a:solidFill>
                  <a:schemeClr val="bg1"/>
                </a:solidFill>
              </a:rPr>
              <a:t>EPJ-Plus</a:t>
            </a:r>
            <a:endParaRPr lang="it-IT" sz="1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</a:rPr>
              <a:t>EEE </a:t>
            </a:r>
            <a:r>
              <a:rPr lang="it-IT" sz="1400" dirty="0" err="1" smtClean="0">
                <a:solidFill>
                  <a:schemeClr val="bg1"/>
                </a:solidFill>
              </a:rPr>
              <a:t>collaboration</a:t>
            </a:r>
            <a:r>
              <a:rPr lang="it-IT" sz="1400" dirty="0" smtClean="0">
                <a:solidFill>
                  <a:schemeClr val="bg1"/>
                </a:solidFill>
              </a:rPr>
              <a:t>: “</a:t>
            </a:r>
            <a:r>
              <a:rPr lang="en-US" sz="1400" dirty="0" smtClean="0">
                <a:solidFill>
                  <a:schemeClr val="bg1"/>
                </a:solidFill>
              </a:rPr>
              <a:t>A study on upward going particles with the Extreme Energy Events telescopes”, to be submitted on JINST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35496" y="1700808"/>
            <a:ext cx="8136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Coincidences…</a:t>
            </a:r>
            <a:endParaRPr lang="it-IT" sz="48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Coincidence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God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’s way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to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remain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anonymous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(A. Einstein)</a:t>
            </a:r>
          </a:p>
        </p:txBody>
      </p:sp>
      <p:pic>
        <p:nvPicPr>
          <p:cNvPr id="5" name="Picture 3" descr="C:\Documents and Settings\Marcello Abbrescia\Desktop\synchronicity.jpg"/>
          <p:cNvPicPr>
            <a:picLocks noChangeAspect="1" noChangeArrowheads="1"/>
          </p:cNvPicPr>
          <p:nvPr/>
        </p:nvPicPr>
        <p:blipFill>
          <a:blip r:embed="rId3" cstate="print"/>
          <a:srcRect l="6929" t="9624" r="6929" b="21872"/>
          <a:stretch>
            <a:fillRect/>
          </a:stretch>
        </p:blipFill>
        <p:spPr bwMode="auto">
          <a:xfrm>
            <a:off x="1403648" y="2996952"/>
            <a:ext cx="3395696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45475" cy="1080120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First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coincidences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it-IT" sz="4400" b="1" dirty="0" smtClean="0">
                <a:solidFill>
                  <a:srgbClr val="FF0000"/>
                </a:solidFill>
                <a:latin typeface="+mn-lt"/>
              </a:rPr>
            </a:b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detected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179515" y="6208625"/>
            <a:ext cx="5286862" cy="388727"/>
            <a:chOff x="179512" y="4136378"/>
            <a:chExt cx="6219825" cy="457326"/>
          </a:xfrm>
        </p:grpSpPr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4365104"/>
              <a:ext cx="6219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736" y="4174604"/>
              <a:ext cx="16002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8756" y="4179367"/>
              <a:ext cx="1257300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4368" y="4136378"/>
              <a:ext cx="1464183" cy="255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82104" y="1990581"/>
            <a:ext cx="2843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smtClean="0">
                <a:solidFill>
                  <a:srgbClr val="002060"/>
                </a:solidFill>
              </a:rPr>
              <a:t>At L’Aquila, </a:t>
            </a:r>
            <a:r>
              <a:rPr lang="it-IT" dirty="0" err="1" smtClean="0">
                <a:solidFill>
                  <a:srgbClr val="002060"/>
                </a:solidFill>
              </a:rPr>
              <a:t>closest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stations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of</a:t>
            </a:r>
            <a:r>
              <a:rPr lang="it-IT" dirty="0" smtClean="0">
                <a:solidFill>
                  <a:srgbClr val="002060"/>
                </a:solidFill>
              </a:rPr>
              <a:t> the </a:t>
            </a:r>
            <a:r>
              <a:rPr lang="it-IT" dirty="0" err="1" smtClean="0">
                <a:solidFill>
                  <a:srgbClr val="002060"/>
                </a:solidFill>
              </a:rPr>
              <a:t>experiment</a:t>
            </a:r>
            <a:endParaRPr lang="it-IT" dirty="0" smtClean="0">
              <a:solidFill>
                <a:srgbClr val="002060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7" cstate="print"/>
          <a:srcRect l="2277" r="2277"/>
          <a:stretch>
            <a:fillRect/>
          </a:stretch>
        </p:blipFill>
        <p:spPr bwMode="auto">
          <a:xfrm>
            <a:off x="5448332" y="3578616"/>
            <a:ext cx="3707036" cy="33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8775" y="0"/>
            <a:ext cx="370522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3116" y="1340768"/>
            <a:ext cx="273630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3717032"/>
            <a:ext cx="3563888" cy="250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4"/>
          <p:cNvSpPr>
            <a:spLocks noChangeArrowheads="1"/>
          </p:cNvSpPr>
          <p:nvPr/>
        </p:nvSpPr>
        <p:spPr bwMode="auto">
          <a:xfrm>
            <a:off x="3419872" y="3356992"/>
            <a:ext cx="20162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Time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difference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between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events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revealed</a:t>
            </a:r>
            <a:r>
              <a:rPr lang="it-IT" dirty="0" smtClean="0">
                <a:solidFill>
                  <a:srgbClr val="C00000"/>
                </a:solidFill>
              </a:rPr>
              <a:t> at the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stations</a:t>
            </a:r>
            <a:endParaRPr lang="it-IT" dirty="0" smtClean="0">
              <a:solidFill>
                <a:srgbClr val="C00000"/>
              </a:solidFill>
            </a:endParaRPr>
          </a:p>
          <a:p>
            <a:pPr marL="0" lvl="1"/>
            <a:endParaRPr lang="it-IT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dirty="0" smtClean="0">
                <a:solidFill>
                  <a:srgbClr val="002060"/>
                </a:solidFill>
              </a:rPr>
              <a:t>No </a:t>
            </a:r>
            <a:r>
              <a:rPr lang="it-IT" dirty="0" err="1" smtClean="0">
                <a:solidFill>
                  <a:srgbClr val="002060"/>
                </a:solidFill>
              </a:rPr>
              <a:t>cuts</a:t>
            </a:r>
            <a:endParaRPr lang="it-IT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dirty="0" err="1" smtClean="0">
                <a:solidFill>
                  <a:srgbClr val="002060"/>
                </a:solidFill>
              </a:rPr>
              <a:t>Angular</a:t>
            </a:r>
            <a:r>
              <a:rPr lang="it-IT" dirty="0" smtClean="0">
                <a:solidFill>
                  <a:srgbClr val="002060"/>
                </a:solidFill>
              </a:rPr>
              <a:t> cut</a:t>
            </a:r>
          </a:p>
          <a:p>
            <a:pPr marL="0" lvl="1"/>
            <a:r>
              <a:rPr lang="it-IT" dirty="0" smtClean="0">
                <a:solidFill>
                  <a:srgbClr val="002060"/>
                </a:solidFill>
              </a:rPr>
              <a:t>(</a:t>
            </a:r>
            <a:r>
              <a:rPr lang="it-IT" dirty="0" err="1" smtClean="0">
                <a:solidFill>
                  <a:srgbClr val="002060"/>
                </a:solidFill>
              </a:rPr>
              <a:t>requiring</a:t>
            </a:r>
            <a:r>
              <a:rPr lang="it-IT" dirty="0" smtClean="0">
                <a:solidFill>
                  <a:srgbClr val="002060"/>
                </a:solidFill>
              </a:rPr>
              <a:t> quasi </a:t>
            </a:r>
            <a:r>
              <a:rPr lang="it-IT" dirty="0" err="1" smtClean="0">
                <a:solidFill>
                  <a:srgbClr val="002060"/>
                </a:solidFill>
              </a:rPr>
              <a:t>parallelism</a:t>
            </a:r>
            <a:r>
              <a:rPr lang="it-IT" dirty="0" smtClean="0">
                <a:solidFill>
                  <a:srgbClr val="002060"/>
                </a:solidFill>
              </a:rPr>
              <a:t>) </a:t>
            </a:r>
            <a:r>
              <a:rPr lang="it-IT" dirty="0" err="1" smtClean="0">
                <a:solidFill>
                  <a:srgbClr val="002060"/>
                </a:solidFill>
              </a:rPr>
              <a:t>improves</a:t>
            </a:r>
            <a:r>
              <a:rPr lang="it-IT" dirty="0" smtClean="0">
                <a:solidFill>
                  <a:srgbClr val="002060"/>
                </a:solidFill>
              </a:rPr>
              <a:t> S/N</a:t>
            </a:r>
          </a:p>
        </p:txBody>
      </p:sp>
      <p:sp>
        <p:nvSpPr>
          <p:cNvPr id="22" name="Rettangolo 4"/>
          <p:cNvSpPr>
            <a:spLocks noChangeArrowheads="1"/>
          </p:cNvSpPr>
          <p:nvPr/>
        </p:nvSpPr>
        <p:spPr bwMode="auto">
          <a:xfrm>
            <a:off x="216024" y="2780928"/>
            <a:ext cx="2843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bg1"/>
                </a:solidFill>
              </a:rPr>
              <a:t>Angular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correlations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“</a:t>
            </a:r>
            <a:r>
              <a:rPr lang="it-IT" dirty="0" err="1" smtClean="0">
                <a:solidFill>
                  <a:schemeClr val="bg1"/>
                </a:solidFill>
              </a:rPr>
              <a:t>coincidences</a:t>
            </a:r>
            <a:r>
              <a:rPr lang="it-IT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 rot="26220000" flipH="1">
            <a:off x="1277406" y="3611963"/>
            <a:ext cx="576000" cy="25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 rot="18540000" flipH="1">
            <a:off x="3952782" y="3476409"/>
            <a:ext cx="3492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5" name="AutoShape 38"/>
          <p:cNvSpPr>
            <a:spLocks noChangeArrowheads="1"/>
          </p:cNvSpPr>
          <p:nvPr/>
        </p:nvSpPr>
        <p:spPr bwMode="auto">
          <a:xfrm rot="22740000" flipH="1">
            <a:off x="5194503" y="562812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067" y="404664"/>
            <a:ext cx="8245475" cy="648072"/>
          </a:xfrm>
        </p:spPr>
        <p:txBody>
          <a:bodyPr/>
          <a:lstStyle/>
          <a:p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Coincidences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up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to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2012…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 rot="26220000" flipH="1">
            <a:off x="5432565" y="3967935"/>
            <a:ext cx="576000" cy="25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5" name="AutoShape 38"/>
          <p:cNvSpPr>
            <a:spLocks noChangeArrowheads="1"/>
          </p:cNvSpPr>
          <p:nvPr/>
        </p:nvSpPr>
        <p:spPr bwMode="auto">
          <a:xfrm rot="22740000" flipH="1">
            <a:off x="5194503" y="562812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/>
          <a:srcRect t="6015"/>
          <a:stretch>
            <a:fillRect/>
          </a:stretch>
        </p:blipFill>
        <p:spPr bwMode="auto">
          <a:xfrm>
            <a:off x="35495" y="1052736"/>
            <a:ext cx="4620737" cy="324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 cstate="print"/>
          <a:srcRect r="7504"/>
          <a:stretch>
            <a:fillRect/>
          </a:stretch>
        </p:blipFill>
        <p:spPr bwMode="auto">
          <a:xfrm>
            <a:off x="4695750" y="3429000"/>
            <a:ext cx="4412754" cy="323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sellaDiTesto 25"/>
          <p:cNvSpPr txBox="1"/>
          <p:nvPr/>
        </p:nvSpPr>
        <p:spPr>
          <a:xfrm>
            <a:off x="4788024" y="101556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Number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of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coincidences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per day, as measured by </a:t>
            </a:r>
            <a:r>
              <a:rPr lang="it-IT" dirty="0" err="1" smtClean="0">
                <a:solidFill>
                  <a:srgbClr val="C00000"/>
                </a:solidFill>
              </a:rPr>
              <a:t>different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telescope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pairs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of the EEE network, vs.</a:t>
            </a:r>
            <a:r>
              <a:rPr lang="it-IT" dirty="0" smtClean="0">
                <a:solidFill>
                  <a:schemeClr val="bg1"/>
                </a:solidFill>
              </a:rPr>
              <a:t> the relative </a:t>
            </a:r>
            <a:r>
              <a:rPr lang="it-IT" dirty="0" err="1" smtClean="0">
                <a:solidFill>
                  <a:schemeClr val="bg1"/>
                </a:solidFill>
              </a:rPr>
              <a:t>distance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telescopes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788024" y="2527736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Included in the </a:t>
            </a:r>
            <a:r>
              <a:rPr lang="it-IT" dirty="0" smtClean="0">
                <a:solidFill>
                  <a:schemeClr val="bg1"/>
                </a:solidFill>
              </a:rPr>
              <a:t>plot: </a:t>
            </a:r>
          </a:p>
          <a:p>
            <a:r>
              <a:rPr lang="it-IT" dirty="0" err="1" smtClean="0">
                <a:solidFill>
                  <a:srgbClr val="0070C0"/>
                </a:solidFill>
              </a:rPr>
              <a:t>CERN-Geneva</a:t>
            </a:r>
            <a:r>
              <a:rPr lang="it-IT" dirty="0" smtClean="0">
                <a:solidFill>
                  <a:srgbClr val="0070C0"/>
                </a:solidFill>
              </a:rPr>
              <a:t> (15 m), L’Aquila (180 m), Cagliari (520 m) and Frascati (650 m)</a:t>
            </a:r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 rot="11394471" flipH="1">
            <a:off x="2942702" y="2903245"/>
            <a:ext cx="1852342" cy="7895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11560" y="594928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Corsika</a:t>
            </a:r>
            <a:r>
              <a:rPr lang="it-IT" dirty="0" smtClean="0">
                <a:solidFill>
                  <a:schemeClr val="bg1"/>
                </a:solidFill>
              </a:rPr>
              <a:t> Monte Carlo </a:t>
            </a:r>
            <a:r>
              <a:rPr lang="it-IT" dirty="0" err="1" smtClean="0">
                <a:solidFill>
                  <a:schemeClr val="bg1"/>
                </a:solidFill>
              </a:rPr>
              <a:t>simulations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9" name="AutoShape 38"/>
          <p:cNvSpPr>
            <a:spLocks noChangeArrowheads="1"/>
          </p:cNvSpPr>
          <p:nvPr/>
        </p:nvSpPr>
        <p:spPr bwMode="auto">
          <a:xfrm rot="21120286" flipH="1">
            <a:off x="4140786" y="5933703"/>
            <a:ext cx="1852342" cy="7895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11560" y="422108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Results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consistent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with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Corsika</a:t>
            </a:r>
            <a:r>
              <a:rPr lang="it-IT" dirty="0" smtClean="0">
                <a:solidFill>
                  <a:srgbClr val="C00000"/>
                </a:solidFill>
              </a:rPr>
              <a:t> and </a:t>
            </a:r>
            <a:r>
              <a:rPr lang="it-IT" dirty="0" err="1" smtClean="0">
                <a:solidFill>
                  <a:srgbClr val="C00000"/>
                </a:solidFill>
              </a:rPr>
              <a:t>Cosmos</a:t>
            </a:r>
            <a:r>
              <a:rPr lang="it-IT" dirty="0" smtClean="0">
                <a:solidFill>
                  <a:srgbClr val="C00000"/>
                </a:solidFill>
              </a:rPr>
              <a:t> Monte Carlo </a:t>
            </a:r>
            <a:r>
              <a:rPr lang="it-IT" dirty="0" err="1" smtClean="0">
                <a:solidFill>
                  <a:srgbClr val="C00000"/>
                </a:solidFill>
              </a:rPr>
              <a:t>simulations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39552" y="4941168"/>
            <a:ext cx="367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Few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months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observe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coincidences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distances</a:t>
            </a:r>
            <a:r>
              <a:rPr lang="it-IT" dirty="0" smtClean="0">
                <a:solidFill>
                  <a:schemeClr val="bg1"/>
                </a:solidFill>
              </a:rPr>
              <a:t> &gt; 1 km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067" y="404664"/>
            <a:ext cx="8245475" cy="648072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… and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during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Run-1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 t="661" r="950"/>
          <a:stretch>
            <a:fillRect/>
          </a:stretch>
        </p:blipFill>
        <p:spPr bwMode="auto">
          <a:xfrm>
            <a:off x="4932040" y="1072243"/>
            <a:ext cx="4069478" cy="293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 t="661" b="1982"/>
          <a:stretch>
            <a:fillRect/>
          </a:stretch>
        </p:blipFill>
        <p:spPr bwMode="auto">
          <a:xfrm>
            <a:off x="4932040" y="3861048"/>
            <a:ext cx="4191778" cy="293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 cstate="print"/>
          <a:srcRect r="475"/>
          <a:stretch>
            <a:fillRect/>
          </a:stretch>
        </p:blipFill>
        <p:spPr bwMode="auto">
          <a:xfrm>
            <a:off x="438740" y="3920424"/>
            <a:ext cx="3989244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16024" y="1124744"/>
            <a:ext cx="471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Coincidences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well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reconstructed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for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several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distances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telescopes:15 m, 100 m,, 200 m, 500 m, </a:t>
            </a:r>
            <a:r>
              <a:rPr lang="it-IT" dirty="0" smtClean="0">
                <a:solidFill>
                  <a:schemeClr val="bg1"/>
                </a:solidFill>
              </a:rPr>
              <a:t>1200 m</a:t>
            </a:r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7812360" y="2708920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CasellaDiTesto 13"/>
          <p:cNvSpPr txBox="1"/>
          <p:nvPr/>
        </p:nvSpPr>
        <p:spPr>
          <a:xfrm>
            <a:off x="7308305" y="2401143"/>
            <a:ext cx="1872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70C0"/>
                </a:solidFill>
              </a:rPr>
              <a:t>FWHM </a:t>
            </a:r>
            <a:r>
              <a:rPr lang="it-IT" sz="1400" b="1" dirty="0" smtClean="0">
                <a:solidFill>
                  <a:srgbClr val="0070C0"/>
                </a:solidFill>
                <a:sym typeface="Symbol"/>
              </a:rPr>
              <a:t> 200-250 </a:t>
            </a:r>
            <a:r>
              <a:rPr lang="it-IT" sz="1400" b="1" dirty="0" err="1" smtClean="0">
                <a:solidFill>
                  <a:srgbClr val="0070C0"/>
                </a:solidFill>
                <a:sym typeface="Symbol"/>
              </a:rPr>
              <a:t>ns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67544" y="2106722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Increasing the distance </a:t>
            </a:r>
            <a:r>
              <a:rPr lang="en-US" dirty="0" smtClean="0">
                <a:solidFill>
                  <a:schemeClr val="bg1"/>
                </a:solidFill>
              </a:rPr>
              <a:t>between telescopes </a:t>
            </a:r>
            <a:r>
              <a:rPr lang="en-US" dirty="0" smtClean="0">
                <a:solidFill>
                  <a:srgbClr val="C00000"/>
                </a:solidFill>
              </a:rPr>
              <a:t>the energy of the primary </a:t>
            </a:r>
            <a:r>
              <a:rPr lang="en-US" dirty="0" smtClean="0">
                <a:solidFill>
                  <a:schemeClr val="bg1"/>
                </a:solidFill>
              </a:rPr>
              <a:t>observed </a:t>
            </a:r>
            <a:r>
              <a:rPr lang="en-US" dirty="0" smtClean="0">
                <a:solidFill>
                  <a:srgbClr val="C00000"/>
                </a:solidFill>
              </a:rPr>
              <a:t>increases</a:t>
            </a:r>
            <a:r>
              <a:rPr lang="en-US" dirty="0" smtClean="0">
                <a:solidFill>
                  <a:schemeClr val="bg1"/>
                </a:solidFill>
              </a:rPr>
              <a:t> as well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70C0"/>
                </a:solidFill>
              </a:rPr>
              <a:t>More data taking </a:t>
            </a:r>
            <a:r>
              <a:rPr lang="en-US" dirty="0" smtClean="0">
                <a:solidFill>
                  <a:schemeClr val="bg1"/>
                </a:solidFill>
              </a:rPr>
              <a:t>needed to observe a peak above the background of accidental coincidences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067" y="332656"/>
            <a:ext cx="8245475" cy="648072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… and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during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Run-1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t="661" r="950"/>
          <a:stretch>
            <a:fillRect/>
          </a:stretch>
        </p:blipFill>
        <p:spPr bwMode="auto">
          <a:xfrm>
            <a:off x="4844719" y="1000631"/>
            <a:ext cx="4151979" cy="299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 r="950"/>
          <a:stretch>
            <a:fillRect/>
          </a:stretch>
        </p:blipFill>
        <p:spPr bwMode="auto">
          <a:xfrm>
            <a:off x="5076056" y="3895424"/>
            <a:ext cx="3922839" cy="284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94" y="3975496"/>
            <a:ext cx="3943306" cy="283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79512" y="932527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For the first time </a:t>
            </a:r>
            <a:r>
              <a:rPr lang="en-US" dirty="0" smtClean="0">
                <a:solidFill>
                  <a:srgbClr val="C00000"/>
                </a:solidFill>
              </a:rPr>
              <a:t>coincidences</a:t>
            </a:r>
            <a:r>
              <a:rPr lang="en-US" dirty="0" smtClean="0">
                <a:solidFill>
                  <a:schemeClr val="bg1"/>
                </a:solidFill>
              </a:rPr>
              <a:t> were </a:t>
            </a:r>
            <a:r>
              <a:rPr lang="it-IT" dirty="0" err="1" smtClean="0">
                <a:solidFill>
                  <a:schemeClr val="bg1"/>
                </a:solidFill>
              </a:rPr>
              <a:t>observed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telescopes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installed in High Schools </a:t>
            </a:r>
            <a:r>
              <a:rPr lang="en-US" dirty="0" smtClean="0">
                <a:solidFill>
                  <a:srgbClr val="C00000"/>
                </a:solidFill>
              </a:rPr>
              <a:t>at a distance &gt; 1 km </a:t>
            </a:r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dirty="0" err="1" smtClean="0">
                <a:solidFill>
                  <a:schemeClr val="bg1"/>
                </a:solidFill>
              </a:rPr>
              <a:t>significance</a:t>
            </a:r>
            <a:r>
              <a:rPr lang="it-IT" dirty="0" smtClean="0">
                <a:solidFill>
                  <a:schemeClr val="bg1"/>
                </a:solidFill>
              </a:rPr>
              <a:t> S/√(</a:t>
            </a:r>
            <a:r>
              <a:rPr lang="it-IT" dirty="0" err="1" smtClean="0">
                <a:solidFill>
                  <a:schemeClr val="bg1"/>
                </a:solidFill>
              </a:rPr>
              <a:t>S+B</a:t>
            </a:r>
            <a:r>
              <a:rPr lang="it-IT" dirty="0" smtClean="0">
                <a:solidFill>
                  <a:schemeClr val="bg1"/>
                </a:solidFill>
              </a:rPr>
              <a:t>) = 5.1)</a:t>
            </a: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 rot="3472295" flipH="1">
            <a:off x="3350326" y="3405190"/>
            <a:ext cx="3235434" cy="9391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496" y="2204864"/>
            <a:ext cx="5256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</a:t>
            </a:r>
            <a:r>
              <a:rPr lang="it-IT" dirty="0" err="1" smtClean="0">
                <a:solidFill>
                  <a:schemeClr val="bg1"/>
                </a:solidFill>
              </a:rPr>
              <a:t>addition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increased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statistics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allowed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time delay correction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(up to few µs)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pairs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telescopes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because of the propagation of the wave front of the shower, made possible </a:t>
            </a:r>
            <a:r>
              <a:rPr lang="en-US" dirty="0" smtClean="0">
                <a:solidFill>
                  <a:srgbClr val="C00000"/>
                </a:solidFill>
              </a:rPr>
              <a:t>thanks to the EEE telescopes directionality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067" y="332656"/>
            <a:ext cx="8245475" cy="648072"/>
          </a:xfrm>
        </p:spPr>
        <p:txBody>
          <a:bodyPr/>
          <a:lstStyle/>
          <a:p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Toward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higher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energies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139952" y="908720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lateral distribution </a:t>
            </a:r>
            <a:r>
              <a:rPr lang="en-US" dirty="0" smtClean="0">
                <a:solidFill>
                  <a:schemeClr val="bg1"/>
                </a:solidFill>
              </a:rPr>
              <a:t>of photons (open circles), electron (open squares) and </a:t>
            </a:r>
            <a:r>
              <a:rPr lang="en-US" dirty="0" err="1" smtClean="0">
                <a:solidFill>
                  <a:schemeClr val="bg1"/>
                </a:solidFill>
              </a:rPr>
              <a:t>muons</a:t>
            </a:r>
            <a:r>
              <a:rPr lang="en-US" dirty="0" smtClean="0">
                <a:solidFill>
                  <a:schemeClr val="bg1"/>
                </a:solidFill>
              </a:rPr>
              <a:t> (open triangles) above 10 </a:t>
            </a:r>
            <a:r>
              <a:rPr lang="en-US" dirty="0" err="1" smtClean="0">
                <a:solidFill>
                  <a:schemeClr val="bg1"/>
                </a:solidFill>
              </a:rPr>
              <a:t>MeV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rgbClr val="0070C0"/>
                </a:solidFill>
              </a:rPr>
              <a:t>muons</a:t>
            </a:r>
            <a:r>
              <a:rPr lang="en-US" dirty="0" smtClean="0">
                <a:solidFill>
                  <a:srgbClr val="0070C0"/>
                </a:solidFill>
              </a:rPr>
              <a:t> (stars) above 1 </a:t>
            </a:r>
            <a:r>
              <a:rPr lang="en-US" dirty="0" err="1" smtClean="0">
                <a:solidFill>
                  <a:srgbClr val="0070C0"/>
                </a:solidFill>
              </a:rPr>
              <a:t>GeV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simulated with </a:t>
            </a:r>
            <a:r>
              <a:rPr lang="en-US" dirty="0" err="1" smtClean="0">
                <a:solidFill>
                  <a:schemeClr val="bg1"/>
                </a:solidFill>
              </a:rPr>
              <a:t>Corsika</a:t>
            </a:r>
            <a:r>
              <a:rPr lang="en-US" dirty="0" smtClean="0">
                <a:solidFill>
                  <a:schemeClr val="bg1"/>
                </a:solidFill>
              </a:rPr>
              <a:t> MC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622199" cy="438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8"/>
          <p:cNvSpPr>
            <a:spLocks noChangeArrowheads="1"/>
          </p:cNvSpPr>
          <p:nvPr/>
        </p:nvSpPr>
        <p:spPr bwMode="auto">
          <a:xfrm rot="10225526" flipH="1">
            <a:off x="2552729" y="1690137"/>
            <a:ext cx="1581714" cy="9581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51920" y="2422629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Below the distance indicated by the red arrows the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density is expected to be &gt; 1/m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it-IT" baseline="30000" dirty="0" smtClean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95936" y="3284984"/>
            <a:ext cx="4717032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Multi-track events </a:t>
            </a:r>
            <a:r>
              <a:rPr lang="en-US" dirty="0" smtClean="0">
                <a:solidFill>
                  <a:schemeClr val="bg1"/>
                </a:solidFill>
              </a:rPr>
              <a:t>detected in </a:t>
            </a:r>
            <a:r>
              <a:rPr lang="en-US" dirty="0" smtClean="0">
                <a:solidFill>
                  <a:srgbClr val="C00000"/>
                </a:solidFill>
              </a:rPr>
              <a:t>pairs of EEE telescopes</a:t>
            </a:r>
            <a:r>
              <a:rPr lang="en-US" dirty="0" smtClean="0">
                <a:solidFill>
                  <a:schemeClr val="bg1"/>
                </a:solidFill>
              </a:rPr>
              <a:t> could allow to select </a:t>
            </a:r>
            <a:r>
              <a:rPr lang="en-US" dirty="0" smtClean="0">
                <a:solidFill>
                  <a:srgbClr val="C00000"/>
                </a:solidFill>
              </a:rPr>
              <a:t>very high energy showers</a:t>
            </a:r>
            <a:endParaRPr lang="it-IT" baseline="30000" dirty="0" smtClean="0">
              <a:solidFill>
                <a:srgbClr val="C00000"/>
              </a:solidFill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3231" y="4191000"/>
            <a:ext cx="2943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971600" y="522920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Three-telescopes coincidences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Higher energy showers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Less background due to accidentals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Lower rates (more data-taking needed) 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5400000" flipH="1">
            <a:off x="6084168" y="2804678"/>
            <a:ext cx="360040" cy="792088"/>
          </a:xfrm>
          <a:prstGeom prst="leftArrow">
            <a:avLst>
              <a:gd name="adj1" fmla="val 50000"/>
              <a:gd name="adj2" fmla="val 61855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21280620" flipH="1">
            <a:off x="4645043" y="5590393"/>
            <a:ext cx="1581714" cy="9581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6136" y="4293096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Bologna cluster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611560" y="2132856"/>
            <a:ext cx="763284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Just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coincidences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?</a:t>
            </a:r>
            <a:endParaRPr lang="it-IT" sz="36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Cosmic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Rays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Forbush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Decreases</a:t>
            </a:r>
            <a:endParaRPr lang="it-IT" sz="3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Local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anisotropies</a:t>
            </a:r>
            <a:endParaRPr lang="it-IT" sz="3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Upward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going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events</a:t>
            </a:r>
            <a:endParaRPr lang="it-IT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5" descr="516921main_x2flar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6022975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-17142" y="290513"/>
            <a:ext cx="87656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2011 </a:t>
            </a:r>
            <a:r>
              <a:rPr lang="it-IT" sz="4400" b="1" dirty="0" err="1" smtClean="0">
                <a:solidFill>
                  <a:srgbClr val="FF0000"/>
                </a:solidFill>
              </a:rPr>
              <a:t>Valentine</a:t>
            </a:r>
            <a:r>
              <a:rPr lang="it-IT" sz="4400" b="1" dirty="0" smtClean="0">
                <a:solidFill>
                  <a:srgbClr val="FF0000"/>
                </a:solidFill>
              </a:rPr>
              <a:t>’s </a:t>
            </a:r>
            <a:r>
              <a:rPr lang="it-IT" sz="4400" b="1" dirty="0" err="1">
                <a:solidFill>
                  <a:srgbClr val="FF0000"/>
                </a:solidFill>
              </a:rPr>
              <a:t>Day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Solar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Flare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2772" name="Rettangolo 4"/>
          <p:cNvSpPr>
            <a:spLocks noChangeArrowheads="1"/>
          </p:cNvSpPr>
          <p:nvPr/>
        </p:nvSpPr>
        <p:spPr bwMode="auto">
          <a:xfrm>
            <a:off x="5796137" y="1412776"/>
            <a:ext cx="33478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C00000"/>
                </a:solidFill>
              </a:rPr>
              <a:t>Flare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recorded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by</a:t>
            </a:r>
            <a:r>
              <a:rPr lang="it-IT" sz="2000" b="1" dirty="0" smtClean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Solar</a:t>
            </a:r>
            <a:r>
              <a:rPr lang="it-IT" sz="2000" b="1" dirty="0">
                <a:solidFill>
                  <a:srgbClr val="C00000"/>
                </a:solidFill>
              </a:rPr>
              <a:t> Dynamics </a:t>
            </a:r>
            <a:r>
              <a:rPr lang="it-IT" sz="2000" b="1" dirty="0" err="1">
                <a:solidFill>
                  <a:srgbClr val="C00000"/>
                </a:solidFill>
              </a:rPr>
              <a:t>Observatory</a:t>
            </a:r>
            <a:r>
              <a:rPr lang="it-IT" sz="2000" b="1" dirty="0">
                <a:solidFill>
                  <a:srgbClr val="C00000"/>
                </a:solidFill>
              </a:rPr>
              <a:t> (SDO</a:t>
            </a:r>
            <a:r>
              <a:rPr lang="it-IT" sz="2000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 on the night </a:t>
            </a:r>
            <a:r>
              <a:rPr lang="it-IT" sz="2000" b="1" dirty="0" err="1" smtClean="0">
                <a:solidFill>
                  <a:srgbClr val="C00000"/>
                </a:solidFill>
              </a:rPr>
              <a:t>between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14</a:t>
            </a:r>
            <a:r>
              <a:rPr lang="it-IT" sz="2000" b="1" baseline="30000" dirty="0" smtClean="0">
                <a:solidFill>
                  <a:srgbClr val="C00000"/>
                </a:solidFill>
              </a:rPr>
              <a:t>th</a:t>
            </a:r>
            <a:r>
              <a:rPr lang="it-IT" sz="2000" b="1" dirty="0" smtClean="0">
                <a:solidFill>
                  <a:srgbClr val="C00000"/>
                </a:solidFill>
              </a:rPr>
              <a:t> and 15</a:t>
            </a:r>
            <a:r>
              <a:rPr lang="it-IT" sz="2000" b="1" baseline="30000" dirty="0" smtClean="0">
                <a:solidFill>
                  <a:srgbClr val="C00000"/>
                </a:solidFill>
              </a:rPr>
              <a:t>th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sz="2000" b="1" dirty="0" err="1" smtClean="0">
                <a:solidFill>
                  <a:srgbClr val="C00000"/>
                </a:solidFill>
              </a:rPr>
              <a:t>February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>
                <a:solidFill>
                  <a:srgbClr val="C00000"/>
                </a:solidFill>
              </a:rPr>
              <a:t>2011. 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3905250" y="1296988"/>
            <a:ext cx="1074738" cy="6429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74" name="Rettangolo 4"/>
          <p:cNvSpPr>
            <a:spLocks noChangeArrowheads="1"/>
          </p:cNvSpPr>
          <p:nvPr/>
        </p:nvSpPr>
        <p:spPr bwMode="auto">
          <a:xfrm>
            <a:off x="-36512" y="4983162"/>
            <a:ext cx="60603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C00000"/>
                </a:solidFill>
              </a:rPr>
              <a:t>It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is</a:t>
            </a:r>
            <a:r>
              <a:rPr lang="it-IT" sz="2000" b="1" dirty="0" smtClean="0">
                <a:solidFill>
                  <a:srgbClr val="C00000"/>
                </a:solidFill>
              </a:rPr>
              <a:t> a </a:t>
            </a:r>
            <a:r>
              <a:rPr lang="it-IT" sz="2000" b="1" dirty="0" err="1" smtClean="0">
                <a:solidFill>
                  <a:srgbClr val="C00000"/>
                </a:solidFill>
              </a:rPr>
              <a:t>solar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flare</a:t>
            </a:r>
            <a:r>
              <a:rPr lang="it-IT" sz="2000" b="1" dirty="0" smtClean="0">
                <a:solidFill>
                  <a:srgbClr val="C00000"/>
                </a:solidFill>
              </a:rPr>
              <a:t>, </a:t>
            </a:r>
            <a:r>
              <a:rPr lang="it-IT" sz="2000" b="1" dirty="0" err="1" smtClean="0">
                <a:solidFill>
                  <a:srgbClr val="C00000"/>
                </a:solidFill>
              </a:rPr>
              <a:t>of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category</a:t>
            </a:r>
            <a:r>
              <a:rPr lang="it-IT" sz="2000" b="1" dirty="0" smtClean="0">
                <a:solidFill>
                  <a:srgbClr val="C00000"/>
                </a:solidFill>
              </a:rPr>
              <a:t> X2, </a:t>
            </a:r>
            <a:r>
              <a:rPr lang="it-IT" sz="2000" b="1" dirty="0" err="1" smtClean="0">
                <a:solidFill>
                  <a:srgbClr val="C00000"/>
                </a:solidFill>
              </a:rPr>
              <a:t>followed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by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an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important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Coronary</a:t>
            </a:r>
            <a:r>
              <a:rPr lang="it-IT" sz="2000" b="1" dirty="0" smtClean="0">
                <a:solidFill>
                  <a:srgbClr val="C00000"/>
                </a:solidFill>
              </a:rPr>
              <a:t> Mass </a:t>
            </a:r>
            <a:r>
              <a:rPr lang="it-IT" sz="2000" b="1" dirty="0" err="1" smtClean="0">
                <a:solidFill>
                  <a:srgbClr val="C00000"/>
                </a:solidFill>
              </a:rPr>
              <a:t>Emission</a:t>
            </a:r>
            <a:r>
              <a:rPr lang="it-IT" sz="2000" b="1" dirty="0" smtClean="0">
                <a:solidFill>
                  <a:srgbClr val="C00000"/>
                </a:solidFill>
              </a:rPr>
              <a:t> (CME</a:t>
            </a:r>
            <a:r>
              <a:rPr lang="it-IT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2775" name="Rettangolo 4"/>
          <p:cNvSpPr>
            <a:spLocks noChangeArrowheads="1"/>
          </p:cNvSpPr>
          <p:nvPr/>
        </p:nvSpPr>
        <p:spPr bwMode="auto">
          <a:xfrm>
            <a:off x="323528" y="5734997"/>
            <a:ext cx="5544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03366"/>
                </a:solidFill>
              </a:rPr>
              <a:t>This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kind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of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flares</a:t>
            </a:r>
            <a:r>
              <a:rPr lang="it-IT" dirty="0" smtClean="0">
                <a:solidFill>
                  <a:srgbClr val="003366"/>
                </a:solidFill>
              </a:rPr>
              <a:t> are </a:t>
            </a:r>
            <a:r>
              <a:rPr lang="it-IT" dirty="0" err="1" smtClean="0">
                <a:solidFill>
                  <a:srgbClr val="003366"/>
                </a:solidFill>
              </a:rPr>
              <a:t>constantly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monitored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since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they</a:t>
            </a:r>
            <a:r>
              <a:rPr lang="it-IT" dirty="0" smtClean="0">
                <a:solidFill>
                  <a:srgbClr val="003366"/>
                </a:solidFill>
              </a:rPr>
              <a:t> can </a:t>
            </a:r>
            <a:r>
              <a:rPr lang="it-IT" dirty="0" err="1" smtClean="0">
                <a:solidFill>
                  <a:srgbClr val="003366"/>
                </a:solidFill>
              </a:rPr>
              <a:t>have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relevant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consequences</a:t>
            </a:r>
            <a:r>
              <a:rPr lang="it-IT" dirty="0" smtClean="0">
                <a:solidFill>
                  <a:srgbClr val="003366"/>
                </a:solidFill>
              </a:rPr>
              <a:t> on </a:t>
            </a:r>
            <a:r>
              <a:rPr lang="it-IT" dirty="0" err="1" smtClean="0">
                <a:solidFill>
                  <a:srgbClr val="003366"/>
                </a:solidFill>
              </a:rPr>
              <a:t>Eartth</a:t>
            </a:r>
            <a:endParaRPr lang="it-IT" dirty="0">
              <a:solidFill>
                <a:srgbClr val="003366"/>
              </a:solidFill>
            </a:endParaRPr>
          </a:p>
        </p:txBody>
      </p:sp>
      <p:pic>
        <p:nvPicPr>
          <p:cNvPr id="8" name="Picture 7" descr="515512main_prominence_Earthscale-033010-orig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3726159"/>
            <a:ext cx="3131840" cy="313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4075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All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details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3491880" y="1015568"/>
            <a:ext cx="5184576" cy="1477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ZICHICHI, </a:t>
            </a:r>
            <a:r>
              <a:rPr lang="it-IT" i="1" dirty="0" smtClean="0">
                <a:solidFill>
                  <a:srgbClr val="C00000"/>
                </a:solidFill>
              </a:rPr>
              <a:t>Progetto "La Scienza nelle Scuole”</a:t>
            </a:r>
          </a:p>
          <a:p>
            <a:r>
              <a:rPr lang="it-IT" i="1" dirty="0" smtClean="0">
                <a:solidFill>
                  <a:srgbClr val="C00000"/>
                </a:solidFill>
              </a:rPr>
              <a:t>EEE – </a:t>
            </a:r>
            <a:r>
              <a:rPr lang="it-IT" i="1" dirty="0" err="1" smtClean="0">
                <a:solidFill>
                  <a:srgbClr val="C00000"/>
                </a:solidFill>
              </a:rPr>
              <a:t>Extreme</a:t>
            </a:r>
            <a:r>
              <a:rPr lang="it-IT" i="1" dirty="0" smtClean="0">
                <a:solidFill>
                  <a:srgbClr val="C00000"/>
                </a:solidFill>
              </a:rPr>
              <a:t> Energy </a:t>
            </a:r>
            <a:r>
              <a:rPr lang="it-IT" i="1" dirty="0" err="1" smtClean="0">
                <a:solidFill>
                  <a:srgbClr val="C00000"/>
                </a:solidFill>
              </a:rPr>
              <a:t>Events</a:t>
            </a:r>
            <a:endParaRPr lang="it-IT" i="1" dirty="0" smtClean="0">
              <a:solidFill>
                <a:srgbClr val="C00000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Società Italiana di Fisica (SIF), Bologna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1st Ed. 2004; 2nd Ed. 2005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3rd Ed. 2012, 4th Ed. 2014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3312368" y="2570128"/>
            <a:ext cx="4932040" cy="1938992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C00000"/>
                </a:solidFill>
              </a:rPr>
              <a:t>An </a:t>
            </a:r>
            <a:r>
              <a:rPr lang="it-IT" sz="2000" dirty="0" err="1" smtClean="0">
                <a:solidFill>
                  <a:srgbClr val="C00000"/>
                </a:solidFill>
              </a:rPr>
              <a:t>experiment</a:t>
            </a:r>
            <a:r>
              <a:rPr lang="it-IT" sz="2000" dirty="0" smtClean="0">
                <a:solidFill>
                  <a:srgbClr val="C00000"/>
                </a:solidFill>
              </a:rPr>
              <a:t> in </a:t>
            </a:r>
            <a:r>
              <a:rPr lang="it-IT" sz="2000" dirty="0" err="1" smtClean="0">
                <a:solidFill>
                  <a:srgbClr val="C00000"/>
                </a:solidFill>
              </a:rPr>
              <a:t>collaboration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among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Centro Fermi</a:t>
            </a: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INFN</a:t>
            </a: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CERN</a:t>
            </a: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MIUR</a:t>
            </a: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SIF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274541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3" y="3933056"/>
            <a:ext cx="300555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51520" y="5085184"/>
            <a:ext cx="4660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Launch event on 3 May 2004 at CERN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R. </a:t>
            </a:r>
            <a:r>
              <a:rPr lang="it-IT" dirty="0" err="1" smtClean="0">
                <a:solidFill>
                  <a:schemeClr val="bg1"/>
                </a:solidFill>
              </a:rPr>
              <a:t>Aymar</a:t>
            </a:r>
            <a:r>
              <a:rPr lang="it-IT" dirty="0" smtClean="0">
                <a:solidFill>
                  <a:schemeClr val="bg1"/>
                </a:solidFill>
              </a:rPr>
              <a:t> – CERN DG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</a:t>
            </a:r>
            <a:r>
              <a:rPr lang="en-US" dirty="0" err="1" smtClean="0">
                <a:solidFill>
                  <a:schemeClr val="bg1"/>
                </a:solidFill>
              </a:rPr>
              <a:t>Moratti</a:t>
            </a:r>
            <a:r>
              <a:rPr lang="en-US" dirty="0" smtClean="0">
                <a:solidFill>
                  <a:schemeClr val="bg1"/>
                </a:solidFill>
              </a:rPr>
              <a:t> – Minister of Science &amp; Education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A. Zichichi – Centro Fermi </a:t>
            </a:r>
            <a:r>
              <a:rPr lang="it-IT" dirty="0" err="1" smtClean="0">
                <a:solidFill>
                  <a:schemeClr val="bg1"/>
                </a:solidFill>
              </a:rPr>
              <a:t>President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 rot="21396960" flipH="1">
            <a:off x="3711559" y="5374688"/>
            <a:ext cx="1538866" cy="169281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0152" y="404664"/>
            <a:ext cx="3024336" cy="3492000"/>
          </a:xfrm>
        </p:spPr>
        <p:txBody>
          <a:bodyPr/>
          <a:lstStyle/>
          <a:p>
            <a:r>
              <a:rPr lang="it-IT" sz="2400" dirty="0" smtClean="0">
                <a:solidFill>
                  <a:srgbClr val="002060"/>
                </a:solidFill>
              </a:rPr>
              <a:t>The </a:t>
            </a:r>
            <a:r>
              <a:rPr lang="it-IT" sz="2400" dirty="0" err="1" smtClean="0">
                <a:solidFill>
                  <a:srgbClr val="002060"/>
                </a:solidFill>
              </a:rPr>
              <a:t>Valentine</a:t>
            </a:r>
            <a:r>
              <a:rPr lang="it-IT" sz="2400" dirty="0" smtClean="0">
                <a:solidFill>
                  <a:srgbClr val="002060"/>
                </a:solidFill>
              </a:rPr>
              <a:t>’s </a:t>
            </a:r>
            <a:r>
              <a:rPr lang="it-IT" sz="2400" dirty="0" err="1" smtClean="0">
                <a:solidFill>
                  <a:srgbClr val="002060"/>
                </a:solidFill>
              </a:rPr>
              <a:t>Day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solar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flare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observed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by</a:t>
            </a:r>
            <a:r>
              <a:rPr lang="it-IT" sz="2400" dirty="0" smtClean="0">
                <a:solidFill>
                  <a:srgbClr val="002060"/>
                </a:solidFill>
              </a:rPr>
              <a:t> the EEE Altamura </a:t>
            </a:r>
            <a:r>
              <a:rPr lang="it-IT" sz="2400" dirty="0" err="1" smtClean="0">
                <a:solidFill>
                  <a:srgbClr val="002060"/>
                </a:solidFill>
              </a:rPr>
              <a:t>telescope</a:t>
            </a:r>
            <a:endParaRPr lang="it-IT" sz="2400" dirty="0" smtClean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28336"/>
            <a:ext cx="4211959" cy="272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79512" y="479715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dirty="0" err="1" smtClean="0">
                <a:solidFill>
                  <a:schemeClr val="bg1"/>
                </a:solidFill>
              </a:rPr>
              <a:t>Observed</a:t>
            </a:r>
            <a:r>
              <a:rPr lang="it-IT" dirty="0" smtClean="0">
                <a:solidFill>
                  <a:schemeClr val="bg1"/>
                </a:solidFill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</a:rPr>
              <a:t>muon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channel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rather</a:t>
            </a:r>
            <a:r>
              <a:rPr lang="it-IT" dirty="0" smtClean="0">
                <a:solidFill>
                  <a:schemeClr val="bg1"/>
                </a:solidFill>
              </a:rPr>
              <a:t> rare)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rgbClr val="C00000"/>
                </a:solidFill>
              </a:rPr>
              <a:t>First in the world </a:t>
            </a:r>
            <a:r>
              <a:rPr lang="it-IT" dirty="0" err="1" smtClean="0">
                <a:solidFill>
                  <a:srgbClr val="C00000"/>
                </a:solidFill>
              </a:rPr>
              <a:t>to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publish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</a:rPr>
              <a:t>Data </a:t>
            </a:r>
            <a:r>
              <a:rPr lang="it-IT" dirty="0" err="1" smtClean="0">
                <a:solidFill>
                  <a:schemeClr val="bg1"/>
                </a:solidFill>
              </a:rPr>
              <a:t>quality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comparable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one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      </a:t>
            </a:r>
            <a:r>
              <a:rPr lang="it-IT" dirty="0" err="1" smtClean="0">
                <a:solidFill>
                  <a:schemeClr val="bg1"/>
                </a:solidFill>
              </a:rPr>
              <a:t>professional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observatories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 (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presented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ICRC 2011)</a:t>
            </a: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4" cstate="print"/>
          <a:srcRect l="1671" t="2614"/>
          <a:stretch>
            <a:fillRect/>
          </a:stretch>
        </p:blipFill>
        <p:spPr bwMode="auto">
          <a:xfrm>
            <a:off x="56116" y="404665"/>
            <a:ext cx="5740020" cy="403244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0652" y="4174480"/>
            <a:ext cx="20193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149080"/>
            <a:ext cx="1200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336653"/>
            <a:ext cx="42862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5868144" y="2132856"/>
            <a:ext cx="3096344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First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school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</a:t>
            </a:r>
            <a:r>
              <a:rPr lang="it-IT" sz="2800" b="1" u="sng" kern="0" dirty="0" err="1" smtClean="0">
                <a:solidFill>
                  <a:srgbClr val="FF0000"/>
                </a:solidFill>
                <a:latin typeface="Arial"/>
                <a:ea typeface="+mj-ea"/>
              </a:rPr>
              <a:t>ever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to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observe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a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Forbush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decrease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880"/>
            <a:ext cx="3024336" cy="39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 l="25586" r="19751" b="11470"/>
          <a:stretch>
            <a:fillRect/>
          </a:stretch>
        </p:blipFill>
        <p:spPr bwMode="auto">
          <a:xfrm>
            <a:off x="4572000" y="782494"/>
            <a:ext cx="4423152" cy="588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35496" y="332656"/>
            <a:ext cx="90364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March 2012 </a:t>
            </a:r>
            <a:r>
              <a:rPr lang="en-US" sz="4000" b="1" dirty="0" err="1" smtClean="0">
                <a:solidFill>
                  <a:srgbClr val="FF0000"/>
                </a:solidFill>
              </a:rPr>
              <a:t>Forbush</a:t>
            </a:r>
            <a:r>
              <a:rPr lang="en-US" sz="4000" b="1" dirty="0" smtClean="0">
                <a:solidFill>
                  <a:srgbClr val="FF0000"/>
                </a:solidFill>
              </a:rPr>
              <a:t> decrease </a:t>
            </a:r>
            <a:r>
              <a:rPr lang="en-US" dirty="0" smtClean="0">
                <a:solidFill>
                  <a:schemeClr val="bg1"/>
                </a:solidFill>
              </a:rPr>
              <a:t>observed by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the Oulu (Finland) and Rome detectors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the Neutron Monitor </a:t>
            </a:r>
            <a:r>
              <a:rPr lang="it-IT" dirty="0" smtClean="0">
                <a:solidFill>
                  <a:schemeClr val="bg1"/>
                </a:solidFill>
              </a:rPr>
              <a:t>Network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5 EEE telescopes: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Altamura, Bologna (3), Catania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96925" y="6351852"/>
            <a:ext cx="3327003" cy="232800"/>
            <a:chOff x="789484" y="6402660"/>
            <a:chExt cx="3327003" cy="232800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b="23622"/>
            <a:stretch>
              <a:fillRect/>
            </a:stretch>
          </p:blipFill>
          <p:spPr bwMode="auto">
            <a:xfrm>
              <a:off x="1992412" y="6402660"/>
              <a:ext cx="2124075" cy="23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484" y="6421710"/>
              <a:ext cx="12001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AutoShape 38"/>
          <p:cNvSpPr>
            <a:spLocks noChangeArrowheads="1"/>
          </p:cNvSpPr>
          <p:nvPr/>
        </p:nvSpPr>
        <p:spPr bwMode="auto">
          <a:xfrm rot="331482" flipH="1">
            <a:off x="4354632" y="1444801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2303236" flipH="1">
            <a:off x="3377053" y="2996841"/>
            <a:ext cx="2600974" cy="144236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496" y="260648"/>
            <a:ext cx="90364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Two more recent decreases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endParaRPr lang="it-IT" dirty="0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373" t="5455" r="4988" b="5455"/>
          <a:stretch>
            <a:fillRect/>
          </a:stretch>
        </p:blipFill>
        <p:spPr bwMode="auto">
          <a:xfrm>
            <a:off x="4788024" y="836712"/>
            <a:ext cx="4277080" cy="305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8"/>
          <p:cNvSpPr>
            <a:spLocks noChangeArrowheads="1"/>
          </p:cNvSpPr>
          <p:nvPr/>
        </p:nvSpPr>
        <p:spPr bwMode="auto">
          <a:xfrm rot="21360995" flipH="1">
            <a:off x="4357814" y="2691800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98072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Immediately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after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en-US" dirty="0" smtClean="0">
                <a:solidFill>
                  <a:schemeClr val="bg1"/>
                </a:solidFill>
              </a:rPr>
              <a:t>EEE Pilot run of 2014, </a:t>
            </a:r>
            <a:r>
              <a:rPr lang="it-IT" dirty="0" smtClean="0">
                <a:solidFill>
                  <a:schemeClr val="bg1"/>
                </a:solidFill>
              </a:rPr>
              <a:t>a GCRD </a:t>
            </a:r>
            <a:r>
              <a:rPr lang="it-IT" dirty="0" err="1" smtClean="0">
                <a:solidFill>
                  <a:schemeClr val="bg1"/>
                </a:solidFill>
              </a:rPr>
              <a:t>event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observed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6 EEE </a:t>
            </a:r>
            <a:r>
              <a:rPr lang="it-IT" dirty="0" err="1" smtClean="0">
                <a:solidFill>
                  <a:schemeClr val="bg1"/>
                </a:solidFill>
              </a:rPr>
              <a:t>telescopes</a:t>
            </a:r>
            <a:r>
              <a:rPr lang="it-IT" dirty="0" smtClean="0">
                <a:solidFill>
                  <a:schemeClr val="bg1"/>
                </a:solidFill>
              </a:rPr>
              <a:t>: </a:t>
            </a:r>
            <a:r>
              <a:rPr lang="it-IT" dirty="0" smtClean="0">
                <a:solidFill>
                  <a:srgbClr val="0070C0"/>
                </a:solidFill>
              </a:rPr>
              <a:t>Altamura, Frascati, Grosseto, Savona (2), Viareggio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51520" y="2276872"/>
            <a:ext cx="4398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rates </a:t>
            </a:r>
            <a:r>
              <a:rPr lang="en-US" dirty="0" smtClean="0">
                <a:solidFill>
                  <a:srgbClr val="C00000"/>
                </a:solidFill>
              </a:rPr>
              <a:t>averaged over 6 EEE telescopes </a:t>
            </a:r>
            <a:r>
              <a:rPr lang="en-US" dirty="0" smtClean="0">
                <a:solidFill>
                  <a:schemeClr val="bg1"/>
                </a:solidFill>
              </a:rPr>
              <a:t>and Neutron rates from the Oulu station, Finland, during the GCRD associated to X class solar flare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on 7 </a:t>
            </a:r>
            <a:r>
              <a:rPr lang="it-IT" dirty="0" err="1" smtClean="0">
                <a:solidFill>
                  <a:schemeClr val="bg1"/>
                </a:solidFill>
              </a:rPr>
              <a:t>November</a:t>
            </a:r>
            <a:r>
              <a:rPr lang="it-IT" dirty="0" smtClean="0">
                <a:solidFill>
                  <a:schemeClr val="bg1"/>
                </a:solidFill>
              </a:rPr>
              <a:t> 2014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637" y="3879676"/>
            <a:ext cx="43338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79512" y="544522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Among the </a:t>
            </a:r>
            <a:r>
              <a:rPr lang="en-US" dirty="0" smtClean="0">
                <a:solidFill>
                  <a:srgbClr val="C00000"/>
                </a:solidFill>
              </a:rPr>
              <a:t>5 active telescopes </a:t>
            </a:r>
            <a:r>
              <a:rPr lang="en-US" dirty="0" smtClean="0">
                <a:solidFill>
                  <a:schemeClr val="bg1"/>
                </a:solidFill>
              </a:rPr>
              <a:t>we chose for the preliminary analysis CATA-02, in comparison with the OULU </a:t>
            </a:r>
            <a:r>
              <a:rPr lang="it-IT" dirty="0" smtClean="0">
                <a:solidFill>
                  <a:schemeClr val="bg1"/>
                </a:solidFill>
              </a:rPr>
              <a:t>data.</a:t>
            </a: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21012218" flipH="1">
            <a:off x="4126854" y="5792585"/>
            <a:ext cx="2398565" cy="97366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79512" y="410087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GCRD </a:t>
            </a:r>
            <a:r>
              <a:rPr lang="en-US" dirty="0" err="1" smtClean="0">
                <a:solidFill>
                  <a:schemeClr val="bg1"/>
                </a:solidFill>
              </a:rPr>
              <a:t>occured</a:t>
            </a:r>
            <a:r>
              <a:rPr lang="en-US" dirty="0" smtClean="0">
                <a:solidFill>
                  <a:schemeClr val="bg1"/>
                </a:solidFill>
              </a:rPr>
              <a:t> on June 23th, 2015, and observed by 5 EEE stations, even though the array was under maintenance and upgrade.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-36512" y="332656"/>
            <a:ext cx="51732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+mn-lt"/>
                <a:cs typeface="Times New Roman"/>
              </a:rPr>
              <a:t>Local anisotropies</a:t>
            </a:r>
            <a:endParaRPr lang="it-IT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35496" y="1045185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Much</a:t>
            </a:r>
            <a:r>
              <a:rPr lang="it-IT" dirty="0" smtClean="0">
                <a:solidFill>
                  <a:schemeClr val="bg1"/>
                </a:solidFill>
              </a:rPr>
              <a:t> more and more </a:t>
            </a:r>
            <a:r>
              <a:rPr lang="it-IT" dirty="0" err="1" smtClean="0">
                <a:solidFill>
                  <a:schemeClr val="bg1"/>
                </a:solidFill>
              </a:rPr>
              <a:t>details</a:t>
            </a:r>
            <a:r>
              <a:rPr lang="it-IT" dirty="0" smtClean="0">
                <a:solidFill>
                  <a:schemeClr val="bg1"/>
                </a:solidFill>
              </a:rPr>
              <a:t> in: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M. P. </a:t>
            </a:r>
            <a:r>
              <a:rPr lang="it-IT" dirty="0" err="1" smtClean="0">
                <a:solidFill>
                  <a:srgbClr val="C00000"/>
                </a:solidFill>
              </a:rPr>
              <a:t>Panetta</a:t>
            </a:r>
            <a:r>
              <a:rPr lang="it-IT" dirty="0" smtClean="0">
                <a:solidFill>
                  <a:srgbClr val="C00000"/>
                </a:solidFill>
              </a:rPr>
              <a:t> “</a:t>
            </a:r>
            <a:r>
              <a:rPr lang="en-US" i="1" dirty="0" err="1" smtClean="0">
                <a:solidFill>
                  <a:srgbClr val="C00000"/>
                </a:solidFill>
              </a:rPr>
              <a:t>Distribuzioni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angolari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di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muoni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cosmici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osservati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dai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telescopi</a:t>
            </a:r>
            <a:r>
              <a:rPr lang="en-US" i="1" dirty="0" smtClean="0">
                <a:solidFill>
                  <a:srgbClr val="C00000"/>
                </a:solidFill>
              </a:rPr>
              <a:t> del </a:t>
            </a:r>
            <a:r>
              <a:rPr lang="en-US" i="1" dirty="0" err="1" smtClean="0">
                <a:solidFill>
                  <a:srgbClr val="C00000"/>
                </a:solidFill>
              </a:rPr>
              <a:t>progetto</a:t>
            </a:r>
            <a:r>
              <a:rPr lang="en-US" i="1" dirty="0" smtClean="0">
                <a:solidFill>
                  <a:srgbClr val="C00000"/>
                </a:solidFill>
              </a:rPr>
              <a:t> EEE</a:t>
            </a:r>
            <a:r>
              <a:rPr lang="en-US" dirty="0" smtClean="0">
                <a:solidFill>
                  <a:srgbClr val="C00000"/>
                </a:solidFill>
              </a:rPr>
              <a:t>” </a:t>
            </a:r>
            <a:r>
              <a:rPr lang="en-US" dirty="0" smtClean="0">
                <a:solidFill>
                  <a:schemeClr val="bg1"/>
                </a:solidFill>
              </a:rPr>
              <a:t>(last Monday afternoon)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8330" y="3573016"/>
            <a:ext cx="4342142" cy="2736304"/>
          </a:xfrm>
          <a:prstGeom prst="rect">
            <a:avLst/>
          </a:prstGeom>
        </p:spPr>
      </p:pic>
      <p:sp>
        <p:nvSpPr>
          <p:cNvPr id="8" name="Rectangle 16"/>
          <p:cNvSpPr/>
          <p:nvPr/>
        </p:nvSpPr>
        <p:spPr>
          <a:xfrm>
            <a:off x="179512" y="4892967"/>
            <a:ext cx="4392488" cy="1200329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cs typeface="Times New Roman"/>
              </a:rPr>
              <a:t>The result is compatible with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isotropic distributions at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the 0.005-0.01 level</a:t>
            </a:r>
            <a:endParaRPr lang="en-US" dirty="0" smtClean="0">
              <a:solidFill>
                <a:srgbClr val="C00000"/>
              </a:solidFill>
              <a:cs typeface="Times New Roman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cs typeface="Times New Roman"/>
              </a:rPr>
              <a:t>(from the statistics associated to the number of events analyzed</a:t>
            </a:r>
            <a:endParaRPr lang="it-IT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4556311" flipH="1">
            <a:off x="6133019" y="4086315"/>
            <a:ext cx="797059" cy="457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88937" y="6176337"/>
            <a:ext cx="8726024" cy="276999"/>
            <a:chOff x="188937" y="6138237"/>
            <a:chExt cx="8726024" cy="276999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937" y="6200353"/>
              <a:ext cx="7191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7236296" y="6138237"/>
              <a:ext cx="1678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solidFill>
                    <a:schemeClr val="bg1"/>
                  </a:solidFill>
                </a:rPr>
                <a:t>- </a:t>
              </a:r>
              <a:r>
                <a:rPr lang="it-IT" sz="1200" dirty="0" smtClean="0">
                  <a:solidFill>
                    <a:srgbClr val="C00000"/>
                  </a:solidFill>
                </a:rPr>
                <a:t>in </a:t>
              </a:r>
              <a:r>
                <a:rPr lang="it-IT" sz="1200" dirty="0" err="1" smtClean="0">
                  <a:solidFill>
                    <a:srgbClr val="C00000"/>
                  </a:solidFill>
                </a:rPr>
                <a:t>print</a:t>
              </a:r>
              <a:r>
                <a:rPr lang="it-IT" sz="1200" dirty="0" smtClean="0">
                  <a:solidFill>
                    <a:srgbClr val="C00000"/>
                  </a:solidFill>
                </a:rPr>
                <a:t> on </a:t>
              </a:r>
              <a:r>
                <a:rPr lang="it-IT" sz="1200" dirty="0" err="1" smtClean="0">
                  <a:solidFill>
                    <a:srgbClr val="C00000"/>
                  </a:solidFill>
                </a:rPr>
                <a:t>EPJ-PLus</a:t>
              </a:r>
              <a:endParaRPr lang="it-IT" sz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8520" y="188640"/>
            <a:ext cx="3895968" cy="247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4459411" y="2636912"/>
            <a:ext cx="4721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Aitoff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map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the </a:t>
            </a:r>
            <a:r>
              <a:rPr lang="it-IT" sz="1400" dirty="0" err="1" smtClean="0">
                <a:solidFill>
                  <a:schemeClr val="bg1"/>
                </a:solidFill>
              </a:rPr>
              <a:t>sky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coverage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a </a:t>
            </a:r>
            <a:r>
              <a:rPr lang="it-IT" sz="1400" dirty="0" err="1" smtClean="0">
                <a:solidFill>
                  <a:schemeClr val="bg1"/>
                </a:solidFill>
              </a:rPr>
              <a:t>typical</a:t>
            </a:r>
            <a:r>
              <a:rPr lang="it-IT" sz="1400" dirty="0" smtClean="0">
                <a:solidFill>
                  <a:schemeClr val="bg1"/>
                </a:solidFill>
              </a:rPr>
              <a:t> EEE </a:t>
            </a:r>
            <a:r>
              <a:rPr lang="it-IT" sz="1400" dirty="0" err="1" smtClean="0">
                <a:solidFill>
                  <a:schemeClr val="bg1"/>
                </a:solidFill>
              </a:rPr>
              <a:t>telescope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17367102" flipH="1">
            <a:off x="5731321" y="2028621"/>
            <a:ext cx="1338586" cy="457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4788024" y="2996952"/>
            <a:ext cx="3777556" cy="738664"/>
          </a:xfrm>
          <a:prstGeom prst="rect">
            <a:avLst/>
          </a:prstGeom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cs typeface="Times New Roman"/>
              </a:rPr>
              <a:t>Skymap</a:t>
            </a:r>
            <a:r>
              <a:rPr lang="en-US" sz="1400" dirty="0" smtClean="0">
                <a:solidFill>
                  <a:schemeClr val="bg1"/>
                </a:solidFill>
                <a:cs typeface="Times New Roman"/>
              </a:rPr>
              <a:t> in equatorial coordinates </a:t>
            </a:r>
            <a:r>
              <a:rPr lang="it-IT" sz="1400" dirty="0" err="1" smtClean="0">
                <a:solidFill>
                  <a:schemeClr val="bg1"/>
                </a:solidFill>
                <a:cs typeface="Times New Roman"/>
              </a:rPr>
              <a:t>from</a:t>
            </a:r>
            <a:r>
              <a:rPr lang="it-IT" sz="1400" dirty="0" smtClean="0">
                <a:solidFill>
                  <a:schemeClr val="bg1"/>
                </a:solidFill>
                <a:cs typeface="Times New Roman"/>
              </a:rPr>
              <a:t> a </a:t>
            </a:r>
            <a:r>
              <a:rPr lang="en-US" sz="1400" dirty="0" smtClean="0">
                <a:solidFill>
                  <a:schemeClr val="bg1"/>
                </a:solidFill>
                <a:cs typeface="Times New Roman"/>
              </a:rPr>
              <a:t> set of about 100 M events from 4 schools in Catania, Cagliari, Savona and </a:t>
            </a:r>
            <a:r>
              <a:rPr lang="en-US" sz="1400" dirty="0" err="1" smtClean="0">
                <a:solidFill>
                  <a:schemeClr val="bg1"/>
                </a:solidFill>
                <a:cs typeface="Times New Roman"/>
              </a:rPr>
              <a:t>Trinitapoli</a:t>
            </a:r>
            <a:r>
              <a:rPr lang="en-US" sz="1400" dirty="0" smtClean="0">
                <a:solidFill>
                  <a:schemeClr val="bg1"/>
                </a:solidFill>
                <a:cs typeface="Times New Roman"/>
              </a:rPr>
              <a:t>  </a:t>
            </a:r>
            <a:endParaRPr lang="it-IT" sz="1400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35496" y="2289646"/>
            <a:ext cx="4459172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Times New Roman"/>
              </a:rPr>
              <a:t>We assume that the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direction of secondary muons mirrors</a:t>
            </a:r>
            <a:r>
              <a:rPr lang="en-US" dirty="0" smtClean="0">
                <a:solidFill>
                  <a:schemeClr val="bg1"/>
                </a:solidFill>
                <a:cs typeface="Times New Roman"/>
              </a:rPr>
              <a:t>, within a few degrees,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that of the primary particle</a:t>
            </a:r>
            <a:endParaRPr lang="it-IT" dirty="0">
              <a:solidFill>
                <a:srgbClr val="C00000"/>
              </a:solidFill>
              <a:cs typeface="Times New Roman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86888" y="3429000"/>
            <a:ext cx="40690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  <a:cs typeface="Times New Roman"/>
              </a:rPr>
              <a:t>possibility to explore the sky in the low energy region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/>
              </a:rPr>
              <a:t>, where the influence of local phenomena could produce non uniformity over </a:t>
            </a:r>
            <a:r>
              <a:rPr lang="en-US" sz="2000" i="1" u="sng" dirty="0" smtClean="0">
                <a:solidFill>
                  <a:schemeClr val="bg1"/>
                </a:solidFill>
                <a:latin typeface="+mn-lt"/>
                <a:cs typeface="Times New Roman"/>
              </a:rPr>
              <a:t>space and time</a:t>
            </a:r>
            <a:endParaRPr lang="it-IT" dirty="0">
              <a:solidFill>
                <a:schemeClr val="bg1"/>
              </a:solidFill>
              <a:latin typeface="+mn-lt"/>
              <a:cs typeface="Times New Roman"/>
            </a:endParaRP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auto">
          <a:xfrm rot="5400000" flipH="1" flipV="1">
            <a:off x="2138377" y="3083609"/>
            <a:ext cx="292376" cy="54242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03" y="3645024"/>
            <a:ext cx="7058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 r="2764"/>
          <a:stretch>
            <a:fillRect/>
          </a:stretch>
        </p:blipFill>
        <p:spPr bwMode="auto">
          <a:xfrm>
            <a:off x="4426370" y="836712"/>
            <a:ext cx="4692779" cy="31409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79512" y="112474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About</a:t>
            </a:r>
            <a:r>
              <a:rPr lang="it-IT" dirty="0" smtClean="0">
                <a:solidFill>
                  <a:srgbClr val="0070C0"/>
                </a:solidFill>
              </a:rPr>
              <a:t> 1 </a:t>
            </a:r>
            <a:r>
              <a:rPr lang="it-IT" dirty="0" err="1" smtClean="0">
                <a:solidFill>
                  <a:srgbClr val="0070C0"/>
                </a:solidFill>
              </a:rPr>
              <a:t>event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over</a:t>
            </a:r>
            <a:r>
              <a:rPr lang="it-IT" dirty="0" smtClean="0">
                <a:solidFill>
                  <a:srgbClr val="0070C0"/>
                </a:solidFill>
              </a:rPr>
              <a:t> 2000 </a:t>
            </a:r>
            <a:r>
              <a:rPr lang="it-IT" dirty="0" err="1" smtClean="0">
                <a:solidFill>
                  <a:srgbClr val="0070C0"/>
                </a:solidFill>
              </a:rPr>
              <a:t>observed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to</a:t>
            </a:r>
            <a:r>
              <a:rPr lang="it-IT" dirty="0" smtClean="0">
                <a:solidFill>
                  <a:srgbClr val="0070C0"/>
                </a:solidFill>
              </a:rPr>
              <a:t> go in </a:t>
            </a:r>
            <a:r>
              <a:rPr lang="it-IT" dirty="0" err="1" smtClean="0">
                <a:solidFill>
                  <a:srgbClr val="0070C0"/>
                </a:solidFill>
              </a:rPr>
              <a:t>an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upward</a:t>
            </a:r>
            <a:r>
              <a:rPr lang="it-IT" dirty="0" smtClean="0">
                <a:solidFill>
                  <a:srgbClr val="0070C0"/>
                </a:solidFill>
              </a:rPr>
              <a:t> direction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9513" y="1916832"/>
            <a:ext cx="4320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Some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them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identified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electrons coming from </a:t>
            </a:r>
            <a:r>
              <a:rPr lang="en-US" dirty="0" err="1" smtClean="0">
                <a:solidFill>
                  <a:srgbClr val="C00000"/>
                </a:solidFill>
              </a:rPr>
              <a:t>muon</a:t>
            </a:r>
            <a:r>
              <a:rPr lang="en-US" dirty="0" smtClean="0">
                <a:solidFill>
                  <a:srgbClr val="C00000"/>
                </a:solidFill>
              </a:rPr>
              <a:t> decays </a:t>
            </a:r>
            <a:r>
              <a:rPr lang="en-US" dirty="0" smtClean="0">
                <a:solidFill>
                  <a:schemeClr val="bg1"/>
                </a:solidFill>
              </a:rPr>
              <a:t>(in the floor or in the bottom chamber), looking at their Time Difference with respect to the Previous (TDP) events</a:t>
            </a:r>
          </a:p>
        </p:txBody>
      </p:sp>
      <p:sp>
        <p:nvSpPr>
          <p:cNvPr id="18" name="Donut 38"/>
          <p:cNvSpPr/>
          <p:nvPr/>
        </p:nvSpPr>
        <p:spPr>
          <a:xfrm>
            <a:off x="5559400" y="2704172"/>
            <a:ext cx="812800" cy="1012860"/>
          </a:xfrm>
          <a:prstGeom prst="donut">
            <a:avLst>
              <a:gd name="adj" fmla="val 6000"/>
            </a:avLst>
          </a:prstGeom>
          <a:solidFill>
            <a:srgbClr val="FF0000">
              <a:alpha val="69000"/>
            </a:srgbClr>
          </a:solidFill>
          <a:ln w="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716016" y="3851756"/>
            <a:ext cx="422269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Tagged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downward</a:t>
            </a:r>
            <a:r>
              <a:rPr lang="it-IT" dirty="0" smtClean="0">
                <a:solidFill>
                  <a:srgbClr val="C00000"/>
                </a:solidFill>
              </a:rPr>
              <a:t> µ + </a:t>
            </a:r>
            <a:r>
              <a:rPr lang="it-IT" dirty="0" err="1" smtClean="0">
                <a:solidFill>
                  <a:srgbClr val="C00000"/>
                </a:solidFill>
              </a:rPr>
              <a:t>upgoing</a:t>
            </a:r>
            <a:r>
              <a:rPr lang="it-IT" dirty="0" smtClean="0">
                <a:solidFill>
                  <a:srgbClr val="C00000"/>
                </a:solidFill>
              </a:rPr>
              <a:t> electron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308304" y="5013176"/>
            <a:ext cx="18002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Event</a:t>
            </a:r>
            <a:r>
              <a:rPr lang="it-IT" dirty="0" smtClean="0">
                <a:solidFill>
                  <a:srgbClr val="C00000"/>
                </a:solidFill>
              </a:rPr>
              <a:t> display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(in the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projections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AutoShape 38"/>
          <p:cNvSpPr>
            <a:spLocks noChangeArrowheads="1"/>
          </p:cNvSpPr>
          <p:nvPr/>
        </p:nvSpPr>
        <p:spPr bwMode="auto">
          <a:xfrm rot="839665" flipH="1">
            <a:off x="4053607" y="3078090"/>
            <a:ext cx="1338586" cy="457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16735" y="290513"/>
            <a:ext cx="59234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err="1" smtClean="0">
                <a:solidFill>
                  <a:srgbClr val="FF0000"/>
                </a:solidFill>
              </a:rPr>
              <a:t>Upward-going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events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11287"/>
            <a:ext cx="33312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What</a:t>
            </a:r>
            <a:r>
              <a:rPr lang="it-IT" sz="4400" b="1" dirty="0" smtClean="0">
                <a:solidFill>
                  <a:srgbClr val="FF0000"/>
                </a:solidFill>
              </a:rPr>
              <a:t>’s </a:t>
            </a:r>
            <a:r>
              <a:rPr lang="it-IT" sz="4400" b="1" dirty="0" err="1" smtClean="0">
                <a:solidFill>
                  <a:srgbClr val="FF0000"/>
                </a:solidFill>
              </a:rPr>
              <a:t>next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35496" y="836712"/>
            <a:ext cx="9036496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We</a:t>
            </a:r>
            <a:r>
              <a:rPr lang="it-IT" sz="2400" dirty="0" smtClean="0">
                <a:solidFill>
                  <a:srgbClr val="C00000"/>
                </a:solidFill>
              </a:rPr>
              <a:t> are at the </a:t>
            </a:r>
            <a:r>
              <a:rPr lang="it-IT" sz="2400" dirty="0" err="1" smtClean="0">
                <a:solidFill>
                  <a:srgbClr val="C00000"/>
                </a:solidFill>
              </a:rPr>
              <a:t>beginning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a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long </a:t>
            </a:r>
            <a:r>
              <a:rPr lang="it-IT" sz="2400" dirty="0" err="1" smtClean="0">
                <a:solidFill>
                  <a:srgbClr val="C00000"/>
                </a:solidFill>
              </a:rPr>
              <a:t>period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it-IT" sz="2400" dirty="0" smtClean="0">
                <a:solidFill>
                  <a:srgbClr val="C00000"/>
                </a:solidFill>
              </a:rPr>
              <a:t>  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: 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at </a:t>
            </a:r>
            <a:r>
              <a:rPr lang="it-IT" sz="2000" dirty="0" err="1" smtClean="0">
                <a:solidFill>
                  <a:schemeClr val="bg1"/>
                </a:solidFill>
              </a:rPr>
              <a:t>least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double</a:t>
            </a:r>
            <a:r>
              <a:rPr lang="it-IT" sz="2000" dirty="0" smtClean="0">
                <a:solidFill>
                  <a:schemeClr val="bg1"/>
                </a:solidFill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</a:rPr>
              <a:t>statistics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improve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our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reconstruction&amp;analysis</a:t>
            </a:r>
            <a:r>
              <a:rPr lang="it-IT" sz="2000" dirty="0" smtClean="0">
                <a:solidFill>
                  <a:schemeClr val="bg1"/>
                </a:solidFill>
              </a:rPr>
              <a:t> software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include multi-track telescope analysis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search for three telescopes coincidences</a:t>
            </a: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Extend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coincidence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measurements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to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larger (&gt;2 km) distances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coincidences of clusters of telescopes </a:t>
            </a:r>
            <a:r>
              <a:rPr lang="it-IT" sz="2000" dirty="0" err="1" smtClean="0">
                <a:solidFill>
                  <a:schemeClr val="bg1"/>
                </a:solidFill>
              </a:rPr>
              <a:t>between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different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cities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extend the study to telescopes located in different cities to look for </a:t>
            </a:r>
            <a:r>
              <a:rPr lang="it-IT" sz="2000" dirty="0" err="1" smtClean="0">
                <a:solidFill>
                  <a:schemeClr val="bg1"/>
                </a:solidFill>
              </a:rPr>
              <a:t>exotic</a:t>
            </a:r>
            <a:r>
              <a:rPr lang="it-IT" sz="2000" dirty="0" smtClean="0">
                <a:solidFill>
                  <a:schemeClr val="bg1"/>
                </a:solidFill>
              </a:rPr>
              <a:t> (“</a:t>
            </a:r>
            <a:r>
              <a:rPr lang="it-IT" sz="2000" dirty="0" err="1" smtClean="0">
                <a:solidFill>
                  <a:schemeClr val="bg1"/>
                </a:solidFill>
              </a:rPr>
              <a:t>unexpected</a:t>
            </a:r>
            <a:r>
              <a:rPr lang="it-IT" sz="2000" dirty="0" smtClean="0">
                <a:solidFill>
                  <a:schemeClr val="bg1"/>
                </a:solidFill>
              </a:rPr>
              <a:t>”) high </a:t>
            </a:r>
            <a:r>
              <a:rPr lang="it-IT" sz="2000" dirty="0" err="1" smtClean="0">
                <a:solidFill>
                  <a:schemeClr val="bg1"/>
                </a:solidFill>
              </a:rPr>
              <a:t>energy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events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Increase the number of EEE telescopes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from 50 to 100 High Schools (original project!)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</a:rPr>
              <a:t>Search for </a:t>
            </a:r>
            <a:r>
              <a:rPr lang="en-US" sz="2400" dirty="0" err="1" smtClean="0">
                <a:solidFill>
                  <a:srgbClr val="C00000"/>
                </a:solidFill>
              </a:rPr>
              <a:t>upgoing</a:t>
            </a:r>
            <a:r>
              <a:rPr lang="en-US" sz="2400" dirty="0" smtClean="0">
                <a:solidFill>
                  <a:srgbClr val="C00000"/>
                </a:solidFill>
              </a:rPr>
              <a:t> events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in single telescopes </a:t>
            </a:r>
            <a:r>
              <a:rPr lang="it-IT" sz="2000" dirty="0" smtClean="0">
                <a:solidFill>
                  <a:schemeClr val="bg1"/>
                </a:solidFill>
              </a:rPr>
              <a:t>and in </a:t>
            </a:r>
            <a:r>
              <a:rPr lang="it-IT" sz="2000" dirty="0" err="1" smtClean="0">
                <a:solidFill>
                  <a:schemeClr val="bg1"/>
                </a:solidFill>
              </a:rPr>
              <a:t>two-telescopes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coincidences</a:t>
            </a: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</a:rPr>
              <a:t>Test the pointing capabilities of telescopes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Cosmic rays anisotropies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Moon (and Sun) shadow</a:t>
            </a:r>
          </a:p>
          <a:p>
            <a:pPr lvl="2">
              <a:buFont typeface="Wingdings" pitchFamily="2" charset="2"/>
              <a:buChar char="ü"/>
            </a:pPr>
            <a:endParaRPr lang="it-IT" sz="2000" dirty="0" smtClean="0">
              <a:solidFill>
                <a:schemeClr val="bg1"/>
              </a:solidFill>
            </a:endParaRPr>
          </a:p>
          <a:p>
            <a:pPr lvl="2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84891" y="5877272"/>
            <a:ext cx="40511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Search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</a:t>
            </a:r>
            <a:r>
              <a:rPr lang="it-IT" sz="2400" dirty="0" smtClean="0">
                <a:solidFill>
                  <a:srgbClr val="C00000"/>
                </a:solidFill>
              </a:rPr>
              <a:t> the </a:t>
            </a:r>
            <a:r>
              <a:rPr lang="it-IT" sz="2400" dirty="0" err="1" smtClean="0">
                <a:solidFill>
                  <a:srgbClr val="C00000"/>
                </a:solidFill>
              </a:rPr>
              <a:t>unexpected</a:t>
            </a:r>
            <a:r>
              <a:rPr lang="it-IT" sz="2400" dirty="0" smtClean="0">
                <a:solidFill>
                  <a:srgbClr val="C00000"/>
                </a:solidFill>
              </a:rPr>
              <a:t>!!!</a:t>
            </a:r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99330" name="Picture 2" descr="http://www.eticamente.net/wp-content/uploads/2015/09/segni-e-coinciden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872208" cy="1246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35718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Conclusions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196752"/>
            <a:ext cx="88569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The EEE </a:t>
            </a:r>
            <a:r>
              <a:rPr lang="it-IT" sz="2800" dirty="0" err="1" smtClean="0">
                <a:solidFill>
                  <a:srgbClr val="C00000"/>
                </a:solidFill>
              </a:rPr>
              <a:t>experiment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is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an</a:t>
            </a:r>
            <a:r>
              <a:rPr lang="it-IT" sz="2800" dirty="0" smtClean="0">
                <a:solidFill>
                  <a:srgbClr val="C00000"/>
                </a:solidFill>
              </a:rPr>
              <a:t> innovative </a:t>
            </a:r>
            <a:r>
              <a:rPr lang="it-IT" sz="2800" dirty="0" err="1" smtClean="0">
                <a:solidFill>
                  <a:srgbClr val="C00000"/>
                </a:solidFill>
              </a:rPr>
              <a:t>approach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to</a:t>
            </a:r>
            <a:r>
              <a:rPr lang="it-IT" sz="2800" dirty="0" smtClean="0">
                <a:solidFill>
                  <a:srgbClr val="C00000"/>
                </a:solidFill>
              </a:rPr>
              <a:t>: 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scientific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research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scientific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communication</a:t>
            </a:r>
            <a:endParaRPr lang="it-IT" sz="28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800" dirty="0" err="1" smtClean="0">
                <a:solidFill>
                  <a:srgbClr val="C00000"/>
                </a:solidFill>
              </a:rPr>
              <a:t>Its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stations</a:t>
            </a:r>
            <a:r>
              <a:rPr lang="it-IT" sz="2800" dirty="0" smtClean="0">
                <a:solidFill>
                  <a:srgbClr val="C00000"/>
                </a:solidFill>
              </a:rPr>
              <a:t>, </a:t>
            </a:r>
            <a:r>
              <a:rPr lang="it-IT" sz="2800" u="sng" dirty="0" err="1" smtClean="0">
                <a:solidFill>
                  <a:srgbClr val="C00000"/>
                </a:solidFill>
              </a:rPr>
              <a:t>located</a:t>
            </a:r>
            <a:r>
              <a:rPr lang="it-IT" sz="2800" u="sng" dirty="0" smtClean="0">
                <a:solidFill>
                  <a:srgbClr val="C00000"/>
                </a:solidFill>
              </a:rPr>
              <a:t> in high </a:t>
            </a:r>
            <a:r>
              <a:rPr lang="it-IT" sz="2800" u="sng" dirty="0" err="1" smtClean="0">
                <a:solidFill>
                  <a:srgbClr val="C00000"/>
                </a:solidFill>
              </a:rPr>
              <a:t>schools</a:t>
            </a:r>
            <a:r>
              <a:rPr lang="it-IT" sz="2800" dirty="0" smtClean="0">
                <a:solidFill>
                  <a:srgbClr val="C00000"/>
                </a:solidFill>
              </a:rPr>
              <a:t>, </a:t>
            </a:r>
            <a:r>
              <a:rPr lang="it-IT" sz="2800" dirty="0" err="1" smtClean="0">
                <a:solidFill>
                  <a:srgbClr val="C00000"/>
                </a:solidFill>
              </a:rPr>
              <a:t>acquire</a:t>
            </a:r>
            <a:r>
              <a:rPr lang="it-IT" sz="2800" dirty="0" smtClean="0">
                <a:solidFill>
                  <a:srgbClr val="C00000"/>
                </a:solidFill>
              </a:rPr>
              <a:t> data </a:t>
            </a:r>
            <a:r>
              <a:rPr lang="it-IT" sz="2800" dirty="0" err="1" smtClean="0">
                <a:solidFill>
                  <a:srgbClr val="C00000"/>
                </a:solidFill>
              </a:rPr>
              <a:t>almost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continuosly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err="1" smtClean="0">
                <a:solidFill>
                  <a:schemeClr val="bg1"/>
                </a:solidFill>
              </a:rPr>
              <a:t>incredible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enthusiasm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by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students</a:t>
            </a:r>
            <a:r>
              <a:rPr lang="it-IT" sz="2800" dirty="0" smtClean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teachers</a:t>
            </a:r>
            <a:endParaRPr lang="it-IT" sz="28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 EEE </a:t>
            </a:r>
            <a:r>
              <a:rPr lang="it-IT" sz="2800" dirty="0" err="1" smtClean="0">
                <a:solidFill>
                  <a:srgbClr val="C00000"/>
                </a:solidFill>
              </a:rPr>
              <a:t>produces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smtClean="0">
                <a:solidFill>
                  <a:srgbClr val="C00000"/>
                </a:solidFill>
              </a:rPr>
              <a:t>-a </a:t>
            </a:r>
            <a:r>
              <a:rPr lang="it-IT" sz="2800" u="sng" dirty="0" err="1" smtClean="0">
                <a:solidFill>
                  <a:srgbClr val="C00000"/>
                </a:solidFill>
              </a:rPr>
              <a:t>lot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of-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physics</a:t>
            </a:r>
            <a:r>
              <a:rPr lang="it-IT" sz="2800" dirty="0" smtClean="0">
                <a:solidFill>
                  <a:srgbClr val="C00000"/>
                </a:solidFill>
              </a:rPr>
              <a:t>!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err="1" smtClean="0">
                <a:solidFill>
                  <a:schemeClr val="bg1"/>
                </a:solidFill>
              </a:rPr>
              <a:t>detectors</a:t>
            </a:r>
            <a:r>
              <a:rPr lang="it-IT" sz="2800" dirty="0" smtClean="0">
                <a:solidFill>
                  <a:schemeClr val="bg1"/>
                </a:solidFill>
              </a:rPr>
              <a:t> performance </a:t>
            </a:r>
            <a:r>
              <a:rPr lang="it-IT" sz="2800" dirty="0" err="1" smtClean="0">
                <a:solidFill>
                  <a:schemeClr val="bg1"/>
                </a:solidFill>
              </a:rPr>
              <a:t>similar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LHC </a:t>
            </a:r>
            <a:r>
              <a:rPr lang="it-IT" sz="2800" dirty="0" err="1" smtClean="0">
                <a:solidFill>
                  <a:schemeClr val="bg1"/>
                </a:solidFill>
              </a:rPr>
              <a:t>ones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err="1" smtClean="0">
                <a:solidFill>
                  <a:schemeClr val="bg1"/>
                </a:solidFill>
              </a:rPr>
              <a:t>very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interesting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observations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cosmics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phenomena</a:t>
            </a:r>
            <a:r>
              <a:rPr lang="it-IT" sz="2800" dirty="0" smtClean="0">
                <a:solidFill>
                  <a:schemeClr val="bg1"/>
                </a:solidFill>
              </a:rPr>
              <a:t> (</a:t>
            </a:r>
            <a:r>
              <a:rPr lang="it-IT" sz="2800" dirty="0" err="1" smtClean="0">
                <a:solidFill>
                  <a:schemeClr val="bg1"/>
                </a:solidFill>
              </a:rPr>
              <a:t>coincidences</a:t>
            </a:r>
            <a:r>
              <a:rPr lang="it-IT" sz="2800" dirty="0" smtClean="0">
                <a:solidFill>
                  <a:schemeClr val="bg1"/>
                </a:solidFill>
              </a:rPr>
              <a:t>, GCRD, </a:t>
            </a:r>
            <a:r>
              <a:rPr lang="it-IT" sz="2800" dirty="0" err="1" smtClean="0">
                <a:solidFill>
                  <a:schemeClr val="bg1"/>
                </a:solidFill>
              </a:rPr>
              <a:t>upward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events</a:t>
            </a:r>
            <a:r>
              <a:rPr lang="it-IT" sz="2800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2627784" y="5661248"/>
            <a:ext cx="3816424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but…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above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all</a:t>
            </a:r>
            <a:r>
              <a:rPr lang="it-IT" sz="3600" b="1" dirty="0" smtClean="0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2123728" y="112474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3366"/>
                </a:solidFill>
              </a:rPr>
              <a:t>Conceived</a:t>
            </a:r>
            <a:r>
              <a:rPr lang="it-IT" sz="2000" dirty="0" smtClean="0">
                <a:solidFill>
                  <a:srgbClr val="003366"/>
                </a:solidFill>
              </a:rPr>
              <a:t> in 2005 </a:t>
            </a:r>
            <a:r>
              <a:rPr lang="it-IT" sz="2000" dirty="0" err="1" smtClean="0">
                <a:solidFill>
                  <a:srgbClr val="003366"/>
                </a:solidFill>
              </a:rPr>
              <a:t>by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its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scientific</a:t>
            </a:r>
            <a:r>
              <a:rPr lang="it-IT" sz="2000" dirty="0" smtClean="0">
                <a:solidFill>
                  <a:srgbClr val="003366"/>
                </a:solidFill>
              </a:rPr>
              <a:t> leader, prof. A. Zichichi</a:t>
            </a:r>
            <a:endParaRPr lang="it-IT" sz="2000" b="1" dirty="0">
              <a:solidFill>
                <a:srgbClr val="003366"/>
              </a:solidFill>
            </a:endParaRPr>
          </a:p>
        </p:txBody>
      </p:sp>
      <p:pic>
        <p:nvPicPr>
          <p:cNvPr id="5" name="Picture 6" descr="DSC_0582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0" y="373355"/>
            <a:ext cx="9144000" cy="6092681"/>
          </a:xfrm>
          <a:prstGeom prst="rect">
            <a:avLst/>
          </a:prstGeom>
          <a:noFill/>
        </p:spPr>
      </p:pic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827584" y="620688"/>
            <a:ext cx="77027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000" b="1" dirty="0" smtClean="0"/>
              <a:t>… </a:t>
            </a:r>
            <a:r>
              <a:rPr lang="it-IT" sz="6000" b="1" dirty="0" err="1" smtClean="0"/>
              <a:t>it</a:t>
            </a:r>
            <a:r>
              <a:rPr lang="it-IT" sz="6000" b="1" dirty="0" smtClean="0"/>
              <a:t> </a:t>
            </a:r>
            <a:r>
              <a:rPr lang="it-IT" sz="6000" b="1" dirty="0" err="1" smtClean="0"/>
              <a:t>was</a:t>
            </a:r>
            <a:r>
              <a:rPr lang="it-IT" sz="6000" b="1" dirty="0" smtClean="0"/>
              <a:t> </a:t>
            </a:r>
            <a:r>
              <a:rPr lang="it-IT" sz="6000" b="1" u="sng" dirty="0" smtClean="0"/>
              <a:t>a </a:t>
            </a:r>
            <a:r>
              <a:rPr lang="it-IT" sz="6000" b="1" u="sng" dirty="0" err="1" smtClean="0"/>
              <a:t>lot</a:t>
            </a:r>
            <a:r>
              <a:rPr lang="it-IT" sz="6000" b="1" dirty="0" smtClean="0"/>
              <a:t> </a:t>
            </a:r>
            <a:r>
              <a:rPr lang="it-IT" sz="6000" b="1" dirty="0" err="1" smtClean="0"/>
              <a:t>of</a:t>
            </a:r>
            <a:r>
              <a:rPr lang="it-IT" sz="6000" b="1" dirty="0" smtClean="0"/>
              <a:t> </a:t>
            </a:r>
            <a:r>
              <a:rPr lang="it-IT" sz="6000" b="1" dirty="0" err="1" smtClean="0"/>
              <a:t>fun</a:t>
            </a:r>
            <a:r>
              <a:rPr lang="it-IT" sz="6000" b="1" dirty="0" smtClean="0"/>
              <a:t>!</a:t>
            </a:r>
            <a:endParaRPr lang="it-IT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553200"/>
            <a:ext cx="2133600" cy="476250"/>
          </a:xfrm>
          <a:prstGeom prst="rect">
            <a:avLst/>
          </a:prstGeom>
        </p:spPr>
        <p:txBody>
          <a:bodyPr/>
          <a:lstStyle/>
          <a:p>
            <a:fld id="{29822684-A73A-4B60-B164-B25560E05900}" type="slidenum">
              <a:rPr lang="it-IT"/>
              <a:pPr/>
              <a:t>4</a:t>
            </a:fld>
            <a:endParaRPr lang="it-IT"/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51520" y="260648"/>
            <a:ext cx="4104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EAS </a:t>
            </a:r>
            <a:r>
              <a:rPr lang="it-IT" sz="4400" b="1" dirty="0" err="1" smtClean="0">
                <a:solidFill>
                  <a:srgbClr val="FF0000"/>
                </a:solidFill>
              </a:rPr>
              <a:t>array</a:t>
            </a:r>
            <a:endParaRPr lang="it-IT" sz="4400" b="1" dirty="0">
              <a:solidFill>
                <a:srgbClr val="FF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0" y="3645024"/>
            <a:ext cx="3168352" cy="3240360"/>
            <a:chOff x="3479194" y="2966494"/>
            <a:chExt cx="4032448" cy="4104751"/>
          </a:xfrm>
        </p:grpSpPr>
        <p:pic>
          <p:nvPicPr>
            <p:cNvPr id="17" name="Picture 2" descr="bologna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3098316"/>
              <a:ext cx="3690163" cy="3759684"/>
            </a:xfrm>
            <a:prstGeom prst="rect">
              <a:avLst/>
            </a:prstGeom>
            <a:noFill/>
          </p:spPr>
        </p:pic>
        <p:pic>
          <p:nvPicPr>
            <p:cNvPr id="18" name="Picture 3" descr="mu4"/>
            <p:cNvPicPr>
              <a:picLocks noChangeAspect="1" noChangeArrowheads="1"/>
            </p:cNvPicPr>
            <p:nvPr/>
          </p:nvPicPr>
          <p:blipFill>
            <a:blip r:embed="rId4" cstate="print"/>
            <a:srcRect l="4674" t="7959" r="9303" b="5997"/>
            <a:stretch>
              <a:fillRect/>
            </a:stretch>
          </p:blipFill>
          <p:spPr bwMode="auto">
            <a:xfrm>
              <a:off x="3479194" y="2966494"/>
              <a:ext cx="4032448" cy="4104751"/>
            </a:xfrm>
            <a:prstGeom prst="rect">
              <a:avLst/>
            </a:prstGeom>
            <a:noFill/>
          </p:spPr>
        </p:pic>
      </p:grpSp>
      <p:sp>
        <p:nvSpPr>
          <p:cNvPr id="21" name="Rettangolo 20"/>
          <p:cNvSpPr/>
          <p:nvPr/>
        </p:nvSpPr>
        <p:spPr>
          <a:xfrm>
            <a:off x="3203848" y="3933056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1163">
              <a:spcBef>
                <a:spcPct val="50000"/>
              </a:spcBef>
            </a:pP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Simulation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of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shower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induced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by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a 10</a:t>
            </a:r>
            <a:r>
              <a:rPr lang="it-IT" baseline="30000" dirty="0" smtClean="0">
                <a:solidFill>
                  <a:srgbClr val="C00000"/>
                </a:solidFill>
                <a:cs typeface="Arial" charset="0"/>
              </a:rPr>
              <a:t>17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eV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proton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</a:p>
          <a:p>
            <a:pPr defTabSz="2951163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ground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level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1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million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muons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arrive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over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area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with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radius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least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2 km. </a:t>
            </a:r>
            <a:br>
              <a:rPr lang="it-IT" dirty="0" smtClean="0">
                <a:solidFill>
                  <a:schemeClr val="bg1"/>
                </a:solidFill>
                <a:cs typeface="Arial" charset="0"/>
              </a:rPr>
            </a:br>
            <a:endParaRPr lang="it-IT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8856" y="3933056"/>
            <a:ext cx="371165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6544" y="316803"/>
            <a:ext cx="4260932" cy="25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107504" y="908720"/>
            <a:ext cx="561662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Essentially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sampling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tecniques</a:t>
            </a:r>
            <a:r>
              <a:rPr lang="it-IT" sz="2000" dirty="0" smtClean="0">
                <a:solidFill>
                  <a:srgbClr val="002060"/>
                </a:solidFill>
              </a:rPr>
              <a:t> are </a:t>
            </a:r>
            <a:r>
              <a:rPr lang="it-IT" sz="2000" dirty="0" err="1" smtClean="0">
                <a:solidFill>
                  <a:srgbClr val="002060"/>
                </a:solidFill>
              </a:rPr>
              <a:t>used</a:t>
            </a:r>
            <a:endParaRPr lang="it-IT" sz="2000" u="none" dirty="0">
              <a:solidFill>
                <a:srgbClr val="002060"/>
              </a:solidFill>
            </a:endParaRPr>
          </a:p>
          <a:p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796136" y="6413266"/>
            <a:ext cx="3347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Long </a:t>
            </a:r>
            <a:r>
              <a:rPr lang="it-IT" sz="2000" dirty="0" err="1" smtClean="0">
                <a:solidFill>
                  <a:srgbClr val="002060"/>
                </a:solidFill>
              </a:rPr>
              <a:t>distance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correlations</a:t>
            </a:r>
            <a:endParaRPr lang="it-IT" sz="2000" u="none" dirty="0">
              <a:solidFill>
                <a:srgbClr val="002060"/>
              </a:solidFill>
            </a:endParaRPr>
          </a:p>
        </p:txBody>
      </p:sp>
      <p:pic>
        <p:nvPicPr>
          <p:cNvPr id="16" name="Picture 2" descr="ny-11"/>
          <p:cNvPicPr>
            <a:picLocks noChangeAspect="1" noChangeArrowheads="1"/>
          </p:cNvPicPr>
          <p:nvPr/>
        </p:nvPicPr>
        <p:blipFill>
          <a:blip r:embed="rId7" cstate="print"/>
          <a:srcRect b="12106"/>
          <a:stretch>
            <a:fillRect/>
          </a:stretch>
        </p:blipFill>
        <p:spPr bwMode="auto">
          <a:xfrm>
            <a:off x="72009" y="1340768"/>
            <a:ext cx="4499991" cy="2394311"/>
          </a:xfrm>
          <a:prstGeom prst="rect">
            <a:avLst/>
          </a:prstGeom>
          <a:noFill/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3995936" y="2996952"/>
            <a:ext cx="5112568" cy="70788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Detect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muons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arriving</a:t>
            </a:r>
            <a:r>
              <a:rPr lang="it-IT" sz="2000" dirty="0" smtClean="0">
                <a:solidFill>
                  <a:srgbClr val="C00000"/>
                </a:solidFill>
              </a:rPr>
              <a:t> at the </a:t>
            </a:r>
            <a:r>
              <a:rPr lang="it-IT" sz="2000" dirty="0" err="1" smtClean="0">
                <a:solidFill>
                  <a:srgbClr val="C00000"/>
                </a:solidFill>
              </a:rPr>
              <a:t>surface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000" u="none" dirty="0" err="1" smtClean="0">
                <a:solidFill>
                  <a:srgbClr val="002060"/>
                </a:solidFill>
              </a:rPr>
              <a:t>Many</a:t>
            </a:r>
            <a:r>
              <a:rPr lang="it-IT" sz="2000" u="none" dirty="0" smtClean="0">
                <a:solidFill>
                  <a:srgbClr val="002060"/>
                </a:solidFill>
              </a:rPr>
              <a:t>, low </a:t>
            </a:r>
            <a:r>
              <a:rPr lang="it-IT" sz="2000" u="none" dirty="0" err="1" smtClean="0">
                <a:solidFill>
                  <a:srgbClr val="002060"/>
                </a:solidFill>
              </a:rPr>
              <a:t>cost</a:t>
            </a:r>
            <a:r>
              <a:rPr lang="it-IT" sz="2000" u="none" dirty="0" smtClean="0">
                <a:solidFill>
                  <a:srgbClr val="002060"/>
                </a:solidFill>
              </a:rPr>
              <a:t>, easy </a:t>
            </a:r>
            <a:r>
              <a:rPr lang="it-IT" sz="2000" u="none" dirty="0" err="1" smtClean="0">
                <a:solidFill>
                  <a:srgbClr val="002060"/>
                </a:solidFill>
              </a:rPr>
              <a:t>to</a:t>
            </a:r>
            <a:r>
              <a:rPr lang="it-IT" sz="2000" u="none" dirty="0" smtClean="0">
                <a:solidFill>
                  <a:srgbClr val="002060"/>
                </a:solidFill>
              </a:rPr>
              <a:t> operate </a:t>
            </a:r>
            <a:r>
              <a:rPr lang="it-IT" sz="2000" u="none" dirty="0" err="1" smtClean="0">
                <a:solidFill>
                  <a:srgbClr val="002060"/>
                </a:solidFill>
              </a:rPr>
              <a:t>stations</a:t>
            </a:r>
            <a:endParaRPr lang="it-IT" sz="2000" u="none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332656"/>
            <a:ext cx="50465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detector </a:t>
            </a:r>
            <a:r>
              <a:rPr lang="it-IT" sz="4400" b="1" dirty="0" err="1" smtClean="0">
                <a:solidFill>
                  <a:srgbClr val="FF0000"/>
                </a:solidFill>
              </a:rPr>
              <a:t>used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5293657"/>
            <a:ext cx="52200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Operated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with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mixture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C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H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F</a:t>
            </a:r>
            <a:r>
              <a:rPr lang="it-IT" baseline="-25000" dirty="0" smtClean="0">
                <a:solidFill>
                  <a:schemeClr val="bg1"/>
                </a:solidFill>
              </a:rPr>
              <a:t>4</a:t>
            </a:r>
            <a:r>
              <a:rPr lang="it-IT" dirty="0" smtClean="0">
                <a:solidFill>
                  <a:schemeClr val="bg1"/>
                </a:solidFill>
              </a:rPr>
              <a:t>/SF</a:t>
            </a:r>
            <a:r>
              <a:rPr lang="it-IT" baseline="-25000" dirty="0" smtClean="0">
                <a:solidFill>
                  <a:schemeClr val="bg1"/>
                </a:solidFill>
              </a:rPr>
              <a:t>6</a:t>
            </a:r>
            <a:r>
              <a:rPr lang="it-IT" dirty="0" smtClean="0">
                <a:solidFill>
                  <a:schemeClr val="bg1"/>
                </a:solidFill>
              </a:rPr>
              <a:t> 98/2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at a </a:t>
            </a:r>
            <a:r>
              <a:rPr lang="it-IT" dirty="0" err="1" smtClean="0">
                <a:solidFill>
                  <a:schemeClr val="bg1"/>
                </a:solidFill>
              </a:rPr>
              <a:t>continuous</a:t>
            </a:r>
            <a:r>
              <a:rPr lang="it-IT" dirty="0" smtClean="0">
                <a:solidFill>
                  <a:schemeClr val="bg1"/>
                </a:solidFill>
              </a:rPr>
              <a:t> flow in the </a:t>
            </a:r>
            <a:r>
              <a:rPr lang="it-IT" dirty="0" err="1" smtClean="0">
                <a:solidFill>
                  <a:schemeClr val="bg1"/>
                </a:solidFill>
              </a:rPr>
              <a:t>order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3 l/h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5737"/>
            <a:ext cx="5248275" cy="3381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521" y="3424355"/>
            <a:ext cx="3609975" cy="331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5058" y="164398"/>
            <a:ext cx="3611438" cy="319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5496" y="4581128"/>
            <a:ext cx="56166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It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is</a:t>
            </a:r>
            <a:r>
              <a:rPr lang="it-IT" sz="2000" u="none" dirty="0" smtClean="0">
                <a:solidFill>
                  <a:srgbClr val="002060"/>
                </a:solidFill>
              </a:rPr>
              <a:t> a </a:t>
            </a:r>
            <a:r>
              <a:rPr lang="it-IT" sz="2000" dirty="0" err="1" smtClean="0">
                <a:solidFill>
                  <a:srgbClr val="002060"/>
                </a:solidFill>
              </a:rPr>
              <a:t>larger</a:t>
            </a:r>
            <a:r>
              <a:rPr lang="it-IT" sz="2000" u="none" dirty="0" smtClean="0">
                <a:solidFill>
                  <a:srgbClr val="002060"/>
                </a:solidFill>
              </a:rPr>
              <a:t> </a:t>
            </a:r>
            <a:r>
              <a:rPr lang="it-IT" sz="2000" u="none" dirty="0">
                <a:solidFill>
                  <a:srgbClr val="002060"/>
                </a:solidFill>
              </a:rPr>
              <a:t>(</a:t>
            </a:r>
            <a:r>
              <a:rPr lang="en-US" sz="2000" u="none" dirty="0">
                <a:solidFill>
                  <a:srgbClr val="002060"/>
                </a:solidFill>
              </a:rPr>
              <a:t>~</a:t>
            </a:r>
            <a:r>
              <a:rPr lang="it-IT" sz="2000" u="none" dirty="0">
                <a:solidFill>
                  <a:srgbClr val="002060"/>
                </a:solidFill>
              </a:rPr>
              <a:t>2 m</a:t>
            </a:r>
            <a:r>
              <a:rPr lang="it-IT" sz="2000" u="none" baseline="30000" dirty="0">
                <a:solidFill>
                  <a:srgbClr val="002060"/>
                </a:solidFill>
              </a:rPr>
              <a:t>2</a:t>
            </a:r>
            <a:r>
              <a:rPr lang="it-IT" sz="2000" u="none" dirty="0">
                <a:solidFill>
                  <a:srgbClr val="002060"/>
                </a:solidFill>
              </a:rPr>
              <a:t>) and </a:t>
            </a:r>
            <a:r>
              <a:rPr lang="it-IT" sz="2000" u="none" dirty="0" err="1">
                <a:solidFill>
                  <a:srgbClr val="002060"/>
                </a:solidFill>
              </a:rPr>
              <a:t>cheaper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version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of</a:t>
            </a:r>
            <a:r>
              <a:rPr lang="it-IT" sz="2000" u="none" dirty="0">
                <a:solidFill>
                  <a:srgbClr val="002060"/>
                </a:solidFill>
              </a:rPr>
              <a:t> the </a:t>
            </a:r>
            <a:r>
              <a:rPr lang="it-IT" sz="2000" u="none" dirty="0" err="1" smtClean="0">
                <a:solidFill>
                  <a:srgbClr val="002060"/>
                </a:solidFill>
              </a:rPr>
              <a:t>Multigap</a:t>
            </a:r>
            <a:r>
              <a:rPr lang="it-IT" sz="2000" u="none" dirty="0" smtClean="0">
                <a:solidFill>
                  <a:srgbClr val="002060"/>
                </a:solidFill>
              </a:rPr>
              <a:t> RPC </a:t>
            </a:r>
            <a:r>
              <a:rPr lang="it-IT" sz="2000" u="none" dirty="0" err="1">
                <a:solidFill>
                  <a:srgbClr val="002060"/>
                </a:solidFill>
              </a:rPr>
              <a:t>developed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 smtClean="0">
                <a:solidFill>
                  <a:srgbClr val="002060"/>
                </a:solidFill>
              </a:rPr>
              <a:t>for</a:t>
            </a:r>
            <a:r>
              <a:rPr lang="it-IT" sz="2000" u="none" dirty="0" smtClean="0">
                <a:solidFill>
                  <a:srgbClr val="002060"/>
                </a:solidFill>
              </a:rPr>
              <a:t> the  ALICE TOF</a:t>
            </a:r>
            <a:endParaRPr lang="it-IT" sz="2000" u="none" dirty="0">
              <a:solidFill>
                <a:srgbClr val="002060"/>
              </a:solidFill>
            </a:endParaRPr>
          </a:p>
          <a:p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6444208" y="227687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Efficiency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5868144" y="3789040"/>
            <a:ext cx="15121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Time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resolution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5949280"/>
            <a:ext cx="5472608" cy="2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165304"/>
            <a:ext cx="5184576" cy="2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8"/>
          <p:cNvSpPr>
            <a:spLocks noChangeArrowheads="1"/>
          </p:cNvSpPr>
          <p:nvPr/>
        </p:nvSpPr>
        <p:spPr bwMode="auto">
          <a:xfrm rot="20400000" flipH="1">
            <a:off x="5574430" y="5712848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17280000" flipH="1">
            <a:off x="4032798" y="4032375"/>
            <a:ext cx="3744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5468" r="14353"/>
          <a:stretch>
            <a:fillRect/>
          </a:stretch>
        </p:blipFill>
        <p:spPr bwMode="auto">
          <a:xfrm>
            <a:off x="5099491" y="4365104"/>
            <a:ext cx="4042922" cy="250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75103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experiment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structure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835150" y="5876925"/>
            <a:ext cx="576263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49694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station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consists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MRPC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Exceptional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timing performance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844675"/>
            <a:ext cx="27717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-481202" y="3766189"/>
            <a:ext cx="2952304" cy="198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rot="16200000" flipV="1">
            <a:off x="4211985" y="5157217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25" descr="f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4437112"/>
            <a:ext cx="2347480" cy="1809593"/>
          </a:xfrm>
          <a:prstGeom prst="rect">
            <a:avLst/>
          </a:prstGeom>
          <a:noFill/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1547664" y="5300315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24" descr="f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5" y="3169445"/>
            <a:ext cx="2772581" cy="1843731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323528" y="1253659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it-IT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 are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readout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VME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electronics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sent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PC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it-IT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distant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searched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spot high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showers</a:t>
            </a:r>
            <a:endParaRPr lang="it-IT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539552" y="2132856"/>
            <a:ext cx="6192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Okay,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this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about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the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experiment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but…</a:t>
            </a:r>
            <a:endParaRPr lang="it-IT" sz="40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why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EEE so innovative?</a:t>
            </a:r>
            <a:endParaRPr lang="it-IT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62728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so </a:t>
            </a:r>
            <a:r>
              <a:rPr lang="it-IT" sz="4400" b="1" dirty="0" err="1" smtClean="0">
                <a:solidFill>
                  <a:srgbClr val="FF0000"/>
                </a:solidFill>
              </a:rPr>
              <a:t>innovative…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44016" y="1124744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does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take </a:t>
            </a:r>
            <a:r>
              <a:rPr lang="it-IT" sz="2400" dirty="0" err="1" smtClean="0">
                <a:solidFill>
                  <a:srgbClr val="002060"/>
                </a:solidFill>
              </a:rPr>
              <a:t>place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scientific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labs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3" descr="mfront_dsc01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76" y="3717032"/>
            <a:ext cx="4210436" cy="280831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1700808"/>
            <a:ext cx="395813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in </a:t>
            </a:r>
            <a:r>
              <a:rPr lang="it-IT" sz="2800" b="1" dirty="0" err="1" smtClean="0">
                <a:solidFill>
                  <a:srgbClr val="C00000"/>
                </a:solidFill>
              </a:rPr>
              <a:t>italian</a:t>
            </a:r>
            <a:r>
              <a:rPr lang="it-IT" sz="2800" b="1" dirty="0" smtClean="0">
                <a:solidFill>
                  <a:srgbClr val="C00000"/>
                </a:solidFill>
              </a:rPr>
              <a:t> 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251520" y="2276872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main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are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scientists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47664" y="2852936"/>
            <a:ext cx="632096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students</a:t>
            </a:r>
            <a:r>
              <a:rPr lang="it-IT" sz="2800" b="1" dirty="0" smtClean="0">
                <a:solidFill>
                  <a:srgbClr val="C00000"/>
                </a:solidFill>
              </a:rPr>
              <a:t> and </a:t>
            </a:r>
            <a:r>
              <a:rPr lang="it-IT" sz="2800" b="1" dirty="0" err="1" smtClean="0">
                <a:solidFill>
                  <a:srgbClr val="C00000"/>
                </a:solidFill>
              </a:rPr>
              <a:t>teachers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35496" y="3573016"/>
            <a:ext cx="51125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ts val="3600"/>
              </a:spcBef>
              <a:spcAft>
                <a:spcPts val="1800"/>
              </a:spcAft>
            </a:pPr>
            <a:r>
              <a:rPr lang="it-IT" sz="2000" dirty="0" err="1" smtClean="0">
                <a:solidFill>
                  <a:srgbClr val="002060"/>
                </a:solidFill>
              </a:rPr>
              <a:t>With</a:t>
            </a:r>
            <a:r>
              <a:rPr lang="it-IT" sz="2000" dirty="0" smtClean="0">
                <a:solidFill>
                  <a:srgbClr val="002060"/>
                </a:solidFill>
              </a:rPr>
              <a:t> the help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dirty="0" smtClean="0">
                <a:solidFill>
                  <a:srgbClr val="002060"/>
                </a:solidFill>
              </a:rPr>
              <a:t> world, </a:t>
            </a:r>
            <a:r>
              <a:rPr lang="it-IT" sz="2000" dirty="0" err="1" smtClean="0">
                <a:solidFill>
                  <a:srgbClr val="002060"/>
                </a:solidFill>
              </a:rPr>
              <a:t>students</a:t>
            </a:r>
            <a:r>
              <a:rPr lang="it-IT" sz="2000" dirty="0" smtClean="0">
                <a:solidFill>
                  <a:srgbClr val="002060"/>
                </a:solidFill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</a:rPr>
              <a:t>teachers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they</a:t>
            </a:r>
            <a:r>
              <a:rPr lang="it-IT" sz="2000" dirty="0" smtClean="0">
                <a:solidFill>
                  <a:srgbClr val="002060"/>
                </a:solidFill>
              </a:rPr>
              <a:t>: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C00000"/>
                </a:solidFill>
              </a:rPr>
              <a:t>Build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2400" dirty="0" err="1" smtClean="0">
                <a:solidFill>
                  <a:srgbClr val="C00000"/>
                </a:solidFill>
              </a:rPr>
              <a:t>their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detectors</a:t>
            </a:r>
            <a:r>
              <a:rPr lang="it-IT" sz="2400" dirty="0" smtClean="0">
                <a:solidFill>
                  <a:srgbClr val="C00000"/>
                </a:solidFill>
              </a:rPr>
              <a:t> at CERN</a:t>
            </a:r>
          </a:p>
          <a:p>
            <a:pPr marL="0"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Build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stations</a:t>
            </a:r>
            <a:r>
              <a:rPr lang="it-IT" sz="2400" dirty="0" smtClean="0">
                <a:solidFill>
                  <a:schemeClr val="bg1"/>
                </a:solidFill>
              </a:rPr>
              <a:t> at </a:t>
            </a:r>
            <a:r>
              <a:rPr lang="it-IT" sz="2400" dirty="0" err="1" smtClean="0">
                <a:solidFill>
                  <a:schemeClr val="bg1"/>
                </a:solidFill>
              </a:rPr>
              <a:t>their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schools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</a:rPr>
              <a:t>Take care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 and relative </a:t>
            </a:r>
            <a:r>
              <a:rPr lang="it-IT" sz="2400" dirty="0" err="1" smtClean="0">
                <a:solidFill>
                  <a:srgbClr val="C00000"/>
                </a:solidFill>
              </a:rPr>
              <a:t>analysis</a:t>
            </a:r>
            <a:endParaRPr lang="it-IT" sz="2400" dirty="0" smtClean="0">
              <a:solidFill>
                <a:srgbClr val="C00000"/>
              </a:solidFill>
            </a:endParaRPr>
          </a:p>
          <a:p>
            <a:pPr marL="457200" lvl="2"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http://eee.centrofermi.it/images/eee_map.jpg"/>
          <p:cNvPicPr>
            <a:picLocks noChangeAspect="1" noChangeArrowheads="1"/>
          </p:cNvPicPr>
          <p:nvPr/>
        </p:nvPicPr>
        <p:blipFill>
          <a:blip r:embed="rId3" cstate="print"/>
          <a:srcRect b="7677"/>
          <a:stretch>
            <a:fillRect/>
          </a:stretch>
        </p:blipFill>
        <p:spPr bwMode="auto">
          <a:xfrm>
            <a:off x="4456786" y="908720"/>
            <a:ext cx="4651717" cy="5368283"/>
          </a:xfrm>
          <a:prstGeom prst="rect">
            <a:avLst/>
          </a:prstGeom>
          <a:noFill/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54726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 present, </a:t>
            </a:r>
            <a:r>
              <a:rPr lang="en-US" sz="2400" dirty="0" smtClean="0">
                <a:solidFill>
                  <a:srgbClr val="C00000"/>
                </a:solidFill>
              </a:rPr>
              <a:t>47 High Schools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are </a:t>
            </a:r>
            <a:r>
              <a:rPr lang="it-IT" sz="2400" dirty="0" err="1" smtClean="0">
                <a:solidFill>
                  <a:schemeClr val="bg1"/>
                </a:solidFill>
              </a:rPr>
              <a:t>involved</a:t>
            </a:r>
            <a:r>
              <a:rPr lang="it-IT" sz="2400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42 + 5 new High Schools </a:t>
            </a:r>
            <a:r>
              <a:rPr lang="it-IT" sz="2000" dirty="0" smtClean="0">
                <a:solidFill>
                  <a:schemeClr val="bg1"/>
                </a:solidFill>
              </a:rPr>
              <a:t>in 2015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70C0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+ 2 </a:t>
            </a:r>
            <a:r>
              <a:rPr lang="it-IT" sz="2000" dirty="0" err="1" smtClean="0">
                <a:solidFill>
                  <a:schemeClr val="bg1"/>
                </a:solidFill>
              </a:rPr>
              <a:t>telescopes</a:t>
            </a:r>
            <a:r>
              <a:rPr lang="it-IT" sz="2000" dirty="0" smtClean="0">
                <a:solidFill>
                  <a:schemeClr val="bg1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+ 3 in INFN </a:t>
            </a:r>
            <a:r>
              <a:rPr lang="it-IT" sz="2000" dirty="0" err="1" smtClean="0">
                <a:solidFill>
                  <a:schemeClr val="bg1"/>
                </a:solidFill>
              </a:rPr>
              <a:t>Units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52 </a:t>
            </a:r>
            <a:r>
              <a:rPr lang="it-IT" sz="2400" dirty="0" err="1" smtClean="0">
                <a:solidFill>
                  <a:srgbClr val="C00000"/>
                </a:solidFill>
              </a:rPr>
              <a:t>telescopes</a:t>
            </a:r>
            <a:endParaRPr lang="it-IT" sz="2400" dirty="0" smtClean="0">
              <a:solidFill>
                <a:srgbClr val="C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5373216"/>
            <a:ext cx="515878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3 new High Schools </a:t>
            </a:r>
            <a:r>
              <a:rPr lang="it-IT" sz="2400" dirty="0" smtClean="0">
                <a:solidFill>
                  <a:srgbClr val="000000"/>
                </a:solidFill>
              </a:rPr>
              <a:t>in 2016 </a:t>
            </a:r>
            <a:r>
              <a:rPr lang="it-IT" sz="24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it-IT" sz="2400" dirty="0" smtClean="0">
                <a:solidFill>
                  <a:srgbClr val="000000"/>
                </a:solidFill>
              </a:rPr>
              <a:t> 50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4860</TotalTime>
  <Words>2535</Words>
  <Application>Microsoft Office PowerPoint</Application>
  <PresentationFormat>Presentazione su schermo (4:3)</PresentationFormat>
  <Paragraphs>340</Paragraphs>
  <Slides>37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4" baseType="lpstr">
      <vt:lpstr>Arial</vt:lpstr>
      <vt:lpstr>Calibri</vt:lpstr>
      <vt:lpstr>Symbol</vt:lpstr>
      <vt:lpstr>Times New Roman</vt:lpstr>
      <vt:lpstr>Wingdings</vt:lpstr>
      <vt:lpstr>eb2sm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First coincidences  detected</vt:lpstr>
      <vt:lpstr>Coincidences up to 2012…</vt:lpstr>
      <vt:lpstr>… and during Run-1</vt:lpstr>
      <vt:lpstr>… and during Run-1</vt:lpstr>
      <vt:lpstr>Toward higher energies</vt:lpstr>
      <vt:lpstr>Presentazione standard di PowerPoint</vt:lpstr>
      <vt:lpstr>Presentazione standard di PowerPoint</vt:lpstr>
      <vt:lpstr>The Valentine’s Day solar flare as observed by the EEE Altamura telescope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Nicola De Filippis</dc:creator>
  <cp:lastModifiedBy>Marcello Abbrescia</cp:lastModifiedBy>
  <cp:revision>511</cp:revision>
  <dcterms:created xsi:type="dcterms:W3CDTF">2007-02-04T19:24:59Z</dcterms:created>
  <dcterms:modified xsi:type="dcterms:W3CDTF">2015-09-23T09:29:57Z</dcterms:modified>
</cp:coreProperties>
</file>