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987" r:id="rId1"/>
  </p:sldMasterIdLst>
  <p:notesMasterIdLst>
    <p:notesMasterId r:id="rId20"/>
  </p:notesMasterIdLst>
  <p:sldIdLst>
    <p:sldId id="644" r:id="rId2"/>
    <p:sldId id="728" r:id="rId3"/>
    <p:sldId id="800" r:id="rId4"/>
    <p:sldId id="831" r:id="rId5"/>
    <p:sldId id="839" r:id="rId6"/>
    <p:sldId id="832" r:id="rId7"/>
    <p:sldId id="833" r:id="rId8"/>
    <p:sldId id="837" r:id="rId9"/>
    <p:sldId id="596" r:id="rId10"/>
    <p:sldId id="776" r:id="rId11"/>
    <p:sldId id="601" r:id="rId12"/>
    <p:sldId id="836" r:id="rId13"/>
    <p:sldId id="838" r:id="rId14"/>
    <p:sldId id="846" r:id="rId15"/>
    <p:sldId id="840" r:id="rId16"/>
    <p:sldId id="842" r:id="rId17"/>
    <p:sldId id="844" r:id="rId18"/>
    <p:sldId id="84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70E17"/>
    <a:srgbClr val="0F2FFF"/>
    <a:srgbClr val="151C66"/>
    <a:srgbClr val="FF00FF"/>
    <a:srgbClr val="DDDDDD"/>
    <a:srgbClr val="FF6B01"/>
    <a:srgbClr val="131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1103" autoAdjust="0"/>
  </p:normalViewPr>
  <p:slideViewPr>
    <p:cSldViewPr>
      <p:cViewPr>
        <p:scale>
          <a:sx n="66" d="100"/>
          <a:sy n="66" d="100"/>
        </p:scale>
        <p:origin x="-148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Helvetica" charset="0"/>
              </a:defRPr>
            </a:lvl1pPr>
          </a:lstStyle>
          <a:p>
            <a:pPr>
              <a:defRPr/>
            </a:pPr>
            <a:fld id="{2C48E28C-07BD-4048-A663-DE1F43726A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6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Classical </a:t>
            </a:r>
            <a:r>
              <a:rPr lang="en-GB" sz="1200" dirty="0" smtClean="0"/>
              <a:t>mechanics is applicable thanks to the large number of energetic levels in the planar potential well (&gt;10-100 MeV for electrons) </a:t>
            </a:r>
            <a:endParaRPr lang="en-US" sz="1200" kern="120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Helvetica" charset="0"/>
                <a:ea typeface="Tahoma" pitchFamily="34" charset="0"/>
                <a:cs typeface="Tahoma" pitchFamily="34" charset="0"/>
              </a:rPr>
              <a:t/>
            </a:r>
            <a:br>
              <a:rPr lang="en-US" sz="1200" b="1" kern="1200" dirty="0" smtClean="0">
                <a:solidFill>
                  <a:schemeClr val="tx1"/>
                </a:solidFill>
                <a:latin typeface="Helvetica" charset="0"/>
                <a:ea typeface="Tahoma" pitchFamily="34" charset="0"/>
                <a:cs typeface="Tahoma" pitchFamily="34" charset="0"/>
              </a:rPr>
            </a:br>
            <a:r>
              <a:rPr lang="en-GB" sz="1200" kern="1200" dirty="0" smtClean="0">
                <a:solidFill>
                  <a:schemeClr val="tx1"/>
                </a:solidFill>
                <a:latin typeface="Helvetica" charset="0"/>
                <a:ea typeface="Tahoma" pitchFamily="34" charset="0"/>
                <a:cs typeface="Tahoma" pitchFamily="34" charset="0"/>
              </a:rPr>
              <a:t>Channeling is the confinement of charged particles traveling through a crystal in the planar/axial potential well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Helvetica" charset="0"/>
                <a:ea typeface="Tahoma" pitchFamily="34" charset="0"/>
                <a:cs typeface="Tahoma" pitchFamily="34" charset="0"/>
              </a:rPr>
              <a:t>Channeling may occur as the trajectory of particles forms an angle lower than the critical angle with crystal planes(axes)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Helvetica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8E28C-07BD-4048-A663-DE1F43726AE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8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Thin/thick films deposited on silicon substrate may induce a deformation of the substrate: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 lvl="1">
              <a:buFont typeface="Arial" charset="0"/>
              <a:buChar char="•"/>
            </a:pPr>
            <a:r>
              <a:rPr lang="en-GB" dirty="0" smtClean="0"/>
              <a:t>Film and silicon substrates have different thermal expansion coefficients.</a:t>
            </a:r>
          </a:p>
          <a:p>
            <a:pPr lvl="1">
              <a:buFont typeface="Arial" charset="0"/>
              <a:buChar char="•"/>
            </a:pPr>
            <a:endParaRPr lang="en-GB" dirty="0" smtClean="0">
              <a:sym typeface="Wingdings" charset="0"/>
            </a:endParaRPr>
          </a:p>
          <a:p>
            <a:pPr lvl="1">
              <a:buFont typeface="Arial" charset="0"/>
              <a:buChar char="•"/>
            </a:pPr>
            <a:r>
              <a:rPr lang="en-GB" dirty="0" smtClean="0"/>
              <a:t>Film deposition is performed at high temperature.</a:t>
            </a:r>
          </a:p>
          <a:p>
            <a:pPr lvl="1">
              <a:buFont typeface="Arial" charset="0"/>
              <a:buChar char="•"/>
            </a:pPr>
            <a:endParaRPr lang="en-GB" dirty="0" smtClean="0"/>
          </a:p>
          <a:p>
            <a:pPr lvl="1">
              <a:buFont typeface="Arial" charset="0"/>
              <a:buChar char="•"/>
            </a:pPr>
            <a:r>
              <a:rPr lang="en-GB" dirty="0" smtClean="0"/>
              <a:t>The </a:t>
            </a:r>
            <a:r>
              <a:rPr lang="en-GB" dirty="0" smtClean="0">
                <a:sym typeface="Wingdings" charset="0"/>
              </a:rPr>
              <a:t>deformation is induced while cooling to room temperature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8E28C-07BD-4048-A663-DE1F43726A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Thin/thick films deposited on silicon substrate may induce a deformation of the substrate: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 lvl="1">
              <a:buFont typeface="Arial" charset="0"/>
              <a:buChar char="•"/>
            </a:pPr>
            <a:r>
              <a:rPr lang="en-GB" dirty="0" smtClean="0"/>
              <a:t>Film and silicon substrates have different thermal expansion coefficients.</a:t>
            </a:r>
          </a:p>
          <a:p>
            <a:pPr lvl="1">
              <a:buFont typeface="Arial" charset="0"/>
              <a:buChar char="•"/>
            </a:pPr>
            <a:endParaRPr lang="en-GB" dirty="0" smtClean="0">
              <a:sym typeface="Wingdings" charset="0"/>
            </a:endParaRPr>
          </a:p>
          <a:p>
            <a:pPr lvl="1">
              <a:buFont typeface="Arial" charset="0"/>
              <a:buChar char="•"/>
            </a:pPr>
            <a:r>
              <a:rPr lang="en-GB" dirty="0" smtClean="0"/>
              <a:t>Film deposition is performed at high temperature.</a:t>
            </a:r>
          </a:p>
          <a:p>
            <a:pPr lvl="1">
              <a:buFont typeface="Arial" charset="0"/>
              <a:buChar char="•"/>
            </a:pPr>
            <a:endParaRPr lang="en-GB" dirty="0" smtClean="0"/>
          </a:p>
          <a:p>
            <a:pPr lvl="1">
              <a:buFont typeface="Arial" charset="0"/>
              <a:buChar char="•"/>
            </a:pPr>
            <a:r>
              <a:rPr lang="en-GB" dirty="0" smtClean="0"/>
              <a:t>The </a:t>
            </a:r>
            <a:r>
              <a:rPr lang="en-GB" dirty="0" smtClean="0">
                <a:sym typeface="Wingdings" charset="0"/>
              </a:rPr>
              <a:t>deformation is induced while cooling to room temperature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8E28C-07BD-4048-A663-DE1F43726A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4190A-51EB-4F44-9674-328B559DF032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1395B-67FA-4EF0-B48C-F468854E839B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A2CF7-63C1-4155-98A7-D40DF06B44A4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8D29-C147-47B9-93AD-7B356594685C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A7285-A7E3-41B1-948D-9D56B3632C6F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9D65-27DE-4730-AAD5-411135A80CAE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16B4-1D35-43F0-AB7E-8AE4DAAC489B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94083-B7AD-4BA0-B634-30AF78BDEA86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B80F-DDDC-4A8E-A6FB-0FB8ACF10A7F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08798-521A-4308-B685-4F30B505216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00923-C4B6-49CB-9D54-3B7602E4E1E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L. Bandiera, INFN - Section of Ferrara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101° SIF Congress, Rome, 09/24/2015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8A2CCB-D9CD-4CC4-B6B1-BA533894D96F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979712" y="1371600"/>
            <a:ext cx="6554688" cy="19272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000" dirty="0">
                <a:solidFill>
                  <a:srgbClr val="C00000"/>
                </a:solidFill>
              </a:rPr>
              <a:t>Crystal </a:t>
            </a:r>
            <a:r>
              <a:rPr lang="en-GB" sz="3000" dirty="0" err="1">
                <a:solidFill>
                  <a:srgbClr val="C00000"/>
                </a:solidFill>
              </a:rPr>
              <a:t>channeling</a:t>
            </a:r>
            <a:r>
              <a:rPr lang="en-GB" sz="3000" dirty="0">
                <a:solidFill>
                  <a:srgbClr val="C00000"/>
                </a:solidFill>
              </a:rPr>
              <a:t> to extract a high-energy hadron beam from an accelerator, </a:t>
            </a:r>
            <a:r>
              <a:rPr lang="en-GB" sz="3000" dirty="0" smtClean="0">
                <a:solidFill>
                  <a:srgbClr val="C00000"/>
                </a:solidFill>
              </a:rPr>
              <a:t/>
            </a:r>
            <a:br>
              <a:rPr lang="en-GB" sz="3000" dirty="0" smtClean="0">
                <a:solidFill>
                  <a:srgbClr val="C00000"/>
                </a:solidFill>
              </a:rPr>
            </a:br>
            <a:r>
              <a:rPr lang="en-GB" sz="3000" b="1" dirty="0" smtClean="0">
                <a:solidFill>
                  <a:srgbClr val="C00000"/>
                </a:solidFill>
              </a:rPr>
              <a:t>the </a:t>
            </a:r>
            <a:r>
              <a:rPr lang="en-GB" sz="3000" b="1" dirty="0">
                <a:solidFill>
                  <a:srgbClr val="C00000"/>
                </a:solidFill>
              </a:rPr>
              <a:t>CRYSBEAM </a:t>
            </a:r>
            <a:r>
              <a:rPr lang="en-GB" sz="3000" b="1" dirty="0" smtClean="0">
                <a:solidFill>
                  <a:srgbClr val="C00000"/>
                </a:solidFill>
              </a:rPr>
              <a:t>project</a:t>
            </a:r>
            <a:endParaRPr lang="en-GB" sz="3000" b="1" dirty="0">
              <a:solidFill>
                <a:srgbClr val="C00000"/>
              </a:solidFill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5B3B8B2-612D-410E-B189-0C1C65DAC86D}" type="slidenum">
              <a:rPr lang="en-US" sz="1200" b="1">
                <a:solidFill>
                  <a:srgbClr val="035C75"/>
                </a:solidFill>
                <a:latin typeface="+mn-lt"/>
              </a:rPr>
              <a:t>1</a:t>
            </a:fld>
            <a:endParaRPr>
              <a:latin typeface="+mn-lt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467640" y="6053760"/>
            <a:ext cx="447948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i="1" dirty="0" smtClean="0">
                <a:latin typeface="+mn-lt"/>
              </a:rPr>
              <a:t>Rome</a:t>
            </a:r>
            <a:r>
              <a:rPr lang="en-US" sz="2000" b="1" i="1" dirty="0" smtClean="0">
                <a:latin typeface="+mn-lt"/>
              </a:rPr>
              <a:t>, </a:t>
            </a:r>
            <a:r>
              <a:rPr lang="en-US" sz="2000" i="1" dirty="0" smtClean="0">
                <a:latin typeface="+mn-lt"/>
              </a:rPr>
              <a:t>September 24</a:t>
            </a:r>
            <a:r>
              <a:rPr lang="en-US" sz="2000" b="1" i="1" dirty="0" smtClean="0">
                <a:latin typeface="+mn-lt"/>
              </a:rPr>
              <a:t>, 2015</a:t>
            </a:r>
            <a:endParaRPr dirty="0">
              <a:latin typeface="+mn-lt"/>
            </a:endParaRPr>
          </a:p>
        </p:txBody>
      </p:sp>
      <p:pic>
        <p:nvPicPr>
          <p:cNvPr id="11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3528" y="5375101"/>
            <a:ext cx="1299008" cy="98141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928" y="5327273"/>
            <a:ext cx="1161264" cy="1077073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8" y="260648"/>
            <a:ext cx="2276760" cy="2069783"/>
          </a:xfrm>
          <a:prstGeom prst="rect">
            <a:avLst/>
          </a:prstGeom>
        </p:spPr>
      </p:pic>
      <p:sp>
        <p:nvSpPr>
          <p:cNvPr id="17" name="CustomShape 5"/>
          <p:cNvSpPr/>
          <p:nvPr/>
        </p:nvSpPr>
        <p:spPr>
          <a:xfrm>
            <a:off x="3807268" y="4052273"/>
            <a:ext cx="49525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+mn-lt"/>
              </a:rPr>
              <a:t>INFN, Section of Ferrara - Italy</a:t>
            </a:r>
            <a:endParaRPr sz="2000" dirty="0">
              <a:latin typeface="+mn-lt"/>
            </a:endParaRPr>
          </a:p>
        </p:txBody>
      </p:sp>
      <p:sp>
        <p:nvSpPr>
          <p:cNvPr id="18" name="CustomShape 3"/>
          <p:cNvSpPr/>
          <p:nvPr/>
        </p:nvSpPr>
        <p:spPr>
          <a:xfrm>
            <a:off x="191594" y="3708452"/>
            <a:ext cx="853152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it-IT" sz="2000" u="sng" dirty="0" smtClean="0">
                <a:solidFill>
                  <a:srgbClr val="000000"/>
                </a:solidFill>
                <a:latin typeface="+mn-lt"/>
              </a:rPr>
              <a:t>L. Bandiera</a:t>
            </a:r>
          </a:p>
        </p:txBody>
      </p:sp>
      <p:sp>
        <p:nvSpPr>
          <p:cNvPr id="19" name="CustomShape 5"/>
          <p:cNvSpPr/>
          <p:nvPr/>
        </p:nvSpPr>
        <p:spPr>
          <a:xfrm>
            <a:off x="3849629" y="4750724"/>
            <a:ext cx="49525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+mn-lt"/>
              </a:rPr>
              <a:t>INFN, Section of Roma </a:t>
            </a:r>
            <a:r>
              <a:rPr lang="en-US" sz="1800" b="1" i="1" dirty="0" err="1" smtClean="0">
                <a:solidFill>
                  <a:srgbClr val="000000"/>
                </a:solidFill>
                <a:latin typeface="+mn-lt"/>
              </a:rPr>
              <a:t>Sapienza</a:t>
            </a:r>
            <a:r>
              <a:rPr lang="en-US" sz="1800" b="1" i="1" dirty="0" smtClean="0">
                <a:solidFill>
                  <a:srgbClr val="000000"/>
                </a:solidFill>
                <a:latin typeface="+mn-lt"/>
              </a:rPr>
              <a:t> - Italy</a:t>
            </a:r>
            <a:endParaRPr sz="2000" dirty="0">
              <a:latin typeface="+mn-lt"/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233955" y="4406903"/>
            <a:ext cx="853152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it-IT" sz="2000" dirty="0">
                <a:solidFill>
                  <a:srgbClr val="000000"/>
                </a:solidFill>
                <a:latin typeface="+mn-lt"/>
              </a:rPr>
              <a:t>G</a:t>
            </a:r>
            <a:r>
              <a:rPr lang="it-IT" sz="200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it-IT" sz="2000" dirty="0" err="1" smtClean="0">
                <a:solidFill>
                  <a:srgbClr val="000000"/>
                </a:solidFill>
                <a:latin typeface="+mn-lt"/>
              </a:rPr>
              <a:t>Cavoto</a:t>
            </a:r>
            <a:endParaRPr lang="it-IT" sz="20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5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o\Google Drive\TeX-PhD-Bandiera\jpg\channpla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62" y="3841820"/>
            <a:ext cx="4379163" cy="22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Channeling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17463" y="6508902"/>
            <a:ext cx="9161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J</a:t>
            </a:r>
            <a:r>
              <a:rPr lang="da-DK" sz="120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. Lindhard, K. Dan. Vidensk. Selsk. Mat. Fys. Medd. 34 (1965) 14.</a:t>
            </a:r>
            <a:endParaRPr lang="en-US" sz="1200" dirty="0">
              <a:solidFill>
                <a:srgbClr val="00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3" y="4635562"/>
            <a:ext cx="1751585" cy="12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2100899" y="4780409"/>
            <a:ext cx="2150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ax of U(x)</a:t>
            </a:r>
          </a:p>
          <a:p>
            <a:pPr algn="ctr"/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omentum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velocity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Freccia a sinistra 34"/>
          <p:cNvSpPr/>
          <p:nvPr/>
        </p:nvSpPr>
        <p:spPr>
          <a:xfrm>
            <a:off x="2232545" y="4830936"/>
            <a:ext cx="216024" cy="4614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Freccia a sinistra 36"/>
          <p:cNvSpPr/>
          <p:nvPr/>
        </p:nvSpPr>
        <p:spPr>
          <a:xfrm>
            <a:off x="2232545" y="5371312"/>
            <a:ext cx="216024" cy="4614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506625" y="6139570"/>
            <a:ext cx="351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U</a:t>
            </a:r>
            <a:r>
              <a:rPr lang="en-US" sz="1800" baseline="-25000" dirty="0" smtClean="0">
                <a:solidFill>
                  <a:srgbClr val="C00000"/>
                </a:solidFill>
                <a:latin typeface="+mj-lt"/>
              </a:rPr>
              <a:t>0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= </a:t>
            </a:r>
            <a:r>
              <a:rPr lang="en-US" sz="1800" i="1" dirty="0" smtClean="0">
                <a:solidFill>
                  <a:srgbClr val="C00000"/>
                </a:solidFill>
                <a:latin typeface="+mj-lt"/>
              </a:rPr>
              <a:t>22.7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eV for (110)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Si planes</a:t>
            </a:r>
          </a:p>
          <a:p>
            <a:r>
              <a:rPr lang="da-DK" sz="1800" i="1" dirty="0">
                <a:solidFill>
                  <a:srgbClr val="C00000"/>
                </a:solidFill>
                <a:latin typeface="+mj-lt"/>
              </a:rPr>
              <a:t>θ</a:t>
            </a:r>
            <a:r>
              <a:rPr lang="da-DK" sz="1800" i="1" baseline="-25000" dirty="0">
                <a:solidFill>
                  <a:srgbClr val="C00000"/>
                </a:solidFill>
                <a:latin typeface="+mj-lt"/>
              </a:rPr>
              <a:t>C</a:t>
            </a:r>
            <a:r>
              <a:rPr lang="da-DK" sz="18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sz="1800" dirty="0">
                <a:solidFill>
                  <a:srgbClr val="C00000"/>
                </a:solidFill>
                <a:latin typeface="+mj-lt"/>
              </a:rPr>
              <a:t>≈ 7</a:t>
            </a:r>
            <a:r>
              <a:rPr lang="da-DK" sz="1800" dirty="0" smtClean="0">
                <a:solidFill>
                  <a:srgbClr val="C00000"/>
                </a:solidFill>
                <a:latin typeface="+mj-lt"/>
              </a:rPr>
              <a:t> μ</a:t>
            </a:r>
            <a:r>
              <a:rPr lang="da-DK" sz="1800" i="1" dirty="0" smtClean="0">
                <a:solidFill>
                  <a:srgbClr val="C00000"/>
                </a:solidFill>
                <a:latin typeface="+mj-lt"/>
              </a:rPr>
              <a:t>rad </a:t>
            </a:r>
            <a:r>
              <a:rPr lang="da-DK" sz="1800" dirty="0">
                <a:solidFill>
                  <a:srgbClr val="C00000"/>
                </a:solidFill>
                <a:latin typeface="+mj-lt"/>
              </a:rPr>
              <a:t>at </a:t>
            </a:r>
            <a:r>
              <a:rPr lang="da-DK" sz="1800" i="1" dirty="0">
                <a:solidFill>
                  <a:srgbClr val="C00000"/>
                </a:solidFill>
                <a:latin typeface="+mj-lt"/>
              </a:rPr>
              <a:t>E </a:t>
            </a:r>
            <a:r>
              <a:rPr lang="da-DK" sz="1800" dirty="0">
                <a:solidFill>
                  <a:srgbClr val="C00000"/>
                </a:solidFill>
                <a:latin typeface="+mj-lt"/>
              </a:rPr>
              <a:t>~ </a:t>
            </a:r>
            <a:r>
              <a:rPr lang="da-DK" sz="1800" i="1" dirty="0" smtClean="0">
                <a:solidFill>
                  <a:srgbClr val="C00000"/>
                </a:solidFill>
                <a:latin typeface="+mj-lt"/>
              </a:rPr>
              <a:t>1 </a:t>
            </a:r>
            <a:r>
              <a:rPr lang="da-DK" sz="1800" dirty="0">
                <a:solidFill>
                  <a:srgbClr val="C00000"/>
                </a:solidFill>
                <a:latin typeface="+mj-lt"/>
              </a:rPr>
              <a:t>T</a:t>
            </a:r>
            <a:r>
              <a:rPr lang="da-DK" sz="1800" dirty="0" smtClean="0">
                <a:solidFill>
                  <a:srgbClr val="C00000"/>
                </a:solidFill>
                <a:latin typeface="+mj-lt"/>
              </a:rPr>
              <a:t>eV</a:t>
            </a:r>
            <a:endParaRPr lang="en-US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9575" y="3776550"/>
            <a:ext cx="413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+mj-lt"/>
              </a:rPr>
              <a:t>Channeling occurs as the trajectory of particles </a:t>
            </a:r>
            <a:r>
              <a:rPr lang="en-GB" sz="1600" dirty="0" smtClean="0">
                <a:solidFill>
                  <a:srgbClr val="000000"/>
                </a:solidFill>
                <a:latin typeface="+mj-lt"/>
              </a:rPr>
              <a:t>forms </a:t>
            </a:r>
            <a:r>
              <a:rPr lang="en-GB" sz="1600" dirty="0">
                <a:solidFill>
                  <a:srgbClr val="000000"/>
                </a:solidFill>
                <a:latin typeface="+mj-lt"/>
              </a:rPr>
              <a:t>an angle lower than the critical </a:t>
            </a:r>
            <a:r>
              <a:rPr lang="en-GB" sz="1600" dirty="0" smtClean="0">
                <a:solidFill>
                  <a:srgbClr val="000000"/>
                </a:solidFill>
                <a:latin typeface="+mj-lt"/>
              </a:rPr>
              <a:t>angle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: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1816389" y="31963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87344" y="2310366"/>
            <a:ext cx="18293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Crystalline solid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(Si, C, Ge, W…)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44450" y="2652449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3344450" y="3262049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>
            <a:off x="3420650" y="2804849"/>
            <a:ext cx="5029200" cy="381000"/>
          </a:xfrm>
          <a:custGeom>
            <a:avLst/>
            <a:gdLst>
              <a:gd name="T0" fmla="*/ 0 w 3168"/>
              <a:gd name="T1" fmla="*/ 32 h 416"/>
              <a:gd name="T2" fmla="*/ 528 w 3168"/>
              <a:gd name="T3" fmla="*/ 320 h 416"/>
              <a:gd name="T4" fmla="*/ 1152 w 3168"/>
              <a:gd name="T5" fmla="*/ 32 h 416"/>
              <a:gd name="T6" fmla="*/ 1776 w 3168"/>
              <a:gd name="T7" fmla="*/ 320 h 416"/>
              <a:gd name="T8" fmla="*/ 2352 w 3168"/>
              <a:gd name="T9" fmla="*/ 32 h 416"/>
              <a:gd name="T10" fmla="*/ 2688 w 3168"/>
              <a:gd name="T11" fmla="*/ 128 h 416"/>
              <a:gd name="T12" fmla="*/ 3168 w 3168"/>
              <a:gd name="T1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8" h="416">
                <a:moveTo>
                  <a:pt x="0" y="32"/>
                </a:moveTo>
                <a:cubicBezTo>
                  <a:pt x="168" y="176"/>
                  <a:pt x="336" y="320"/>
                  <a:pt x="528" y="320"/>
                </a:cubicBezTo>
                <a:cubicBezTo>
                  <a:pt x="720" y="320"/>
                  <a:pt x="944" y="32"/>
                  <a:pt x="1152" y="32"/>
                </a:cubicBezTo>
                <a:cubicBezTo>
                  <a:pt x="1360" y="32"/>
                  <a:pt x="1576" y="320"/>
                  <a:pt x="1776" y="320"/>
                </a:cubicBezTo>
                <a:cubicBezTo>
                  <a:pt x="1976" y="320"/>
                  <a:pt x="2200" y="64"/>
                  <a:pt x="2352" y="32"/>
                </a:cubicBezTo>
                <a:cubicBezTo>
                  <a:pt x="2504" y="0"/>
                  <a:pt x="2552" y="64"/>
                  <a:pt x="2688" y="128"/>
                </a:cubicBezTo>
                <a:cubicBezTo>
                  <a:pt x="2824" y="192"/>
                  <a:pt x="3088" y="368"/>
                  <a:pt x="3168" y="416"/>
                </a:cubicBezTo>
              </a:path>
            </a:pathLst>
          </a:cu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023775" y="257530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e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115850" y="2602754"/>
            <a:ext cx="27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+</a:t>
            </a:r>
            <a:endParaRPr lang="en-US" sz="1200" dirty="0">
              <a:latin typeface="+mj-lt"/>
            </a:endParaRPr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4030250" y="25762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716050" y="25762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5401850" y="25762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6087650" y="25762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6773450" y="25762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6" name="Oval 26"/>
          <p:cNvSpPr>
            <a:spLocks noChangeArrowheads="1"/>
          </p:cNvSpPr>
          <p:nvPr/>
        </p:nvSpPr>
        <p:spPr bwMode="auto">
          <a:xfrm>
            <a:off x="7459250" y="25762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7" name="Oval 27"/>
          <p:cNvSpPr>
            <a:spLocks noChangeArrowheads="1"/>
          </p:cNvSpPr>
          <p:nvPr/>
        </p:nvSpPr>
        <p:spPr bwMode="auto">
          <a:xfrm>
            <a:off x="3420650" y="25762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auto">
          <a:xfrm>
            <a:off x="4030250" y="31858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9" name="Oval 29"/>
          <p:cNvSpPr>
            <a:spLocks noChangeArrowheads="1"/>
          </p:cNvSpPr>
          <p:nvPr/>
        </p:nvSpPr>
        <p:spPr bwMode="auto">
          <a:xfrm>
            <a:off x="4716050" y="31858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50" name="Oval 30"/>
          <p:cNvSpPr>
            <a:spLocks noChangeArrowheads="1"/>
          </p:cNvSpPr>
          <p:nvPr/>
        </p:nvSpPr>
        <p:spPr bwMode="auto">
          <a:xfrm>
            <a:off x="5401850" y="31858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6087650" y="31858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52" name="Oval 32"/>
          <p:cNvSpPr>
            <a:spLocks noChangeArrowheads="1"/>
          </p:cNvSpPr>
          <p:nvPr/>
        </p:nvSpPr>
        <p:spPr bwMode="auto">
          <a:xfrm>
            <a:off x="6773450" y="31858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53" name="Oval 33"/>
          <p:cNvSpPr>
            <a:spLocks noChangeArrowheads="1"/>
          </p:cNvSpPr>
          <p:nvPr/>
        </p:nvSpPr>
        <p:spPr bwMode="auto">
          <a:xfrm>
            <a:off x="7459250" y="31858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54" name="Oval 34"/>
          <p:cNvSpPr>
            <a:spLocks noChangeArrowheads="1"/>
          </p:cNvSpPr>
          <p:nvPr/>
        </p:nvSpPr>
        <p:spPr bwMode="auto">
          <a:xfrm>
            <a:off x="3420650" y="31858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55" name="Freeform 106"/>
          <p:cNvSpPr>
            <a:spLocks/>
          </p:cNvSpPr>
          <p:nvPr/>
        </p:nvSpPr>
        <p:spPr bwMode="auto">
          <a:xfrm>
            <a:off x="3353975" y="3127112"/>
            <a:ext cx="5105400" cy="268287"/>
          </a:xfrm>
          <a:custGeom>
            <a:avLst/>
            <a:gdLst>
              <a:gd name="T0" fmla="*/ 0 w 3216"/>
              <a:gd name="T1" fmla="*/ 31 h 169"/>
              <a:gd name="T2" fmla="*/ 564 w 3216"/>
              <a:gd name="T3" fmla="*/ 127 h 169"/>
              <a:gd name="T4" fmla="*/ 1194 w 3216"/>
              <a:gd name="T5" fmla="*/ 13 h 169"/>
              <a:gd name="T6" fmla="*/ 1854 w 3216"/>
              <a:gd name="T7" fmla="*/ 139 h 169"/>
              <a:gd name="T8" fmla="*/ 2394 w 3216"/>
              <a:gd name="T9" fmla="*/ 7 h 169"/>
              <a:gd name="T10" fmla="*/ 2760 w 3216"/>
              <a:gd name="T11" fmla="*/ 97 h 169"/>
              <a:gd name="T12" fmla="*/ 3216 w 3216"/>
              <a:gd name="T1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6" h="169">
                <a:moveTo>
                  <a:pt x="0" y="31"/>
                </a:moveTo>
                <a:cubicBezTo>
                  <a:pt x="93" y="47"/>
                  <a:pt x="365" y="130"/>
                  <a:pt x="564" y="127"/>
                </a:cubicBezTo>
                <a:cubicBezTo>
                  <a:pt x="763" y="124"/>
                  <a:pt x="979" y="11"/>
                  <a:pt x="1194" y="13"/>
                </a:cubicBezTo>
                <a:cubicBezTo>
                  <a:pt x="1409" y="15"/>
                  <a:pt x="1654" y="140"/>
                  <a:pt x="1854" y="139"/>
                </a:cubicBezTo>
                <a:cubicBezTo>
                  <a:pt x="2054" y="138"/>
                  <a:pt x="2243" y="14"/>
                  <a:pt x="2394" y="7"/>
                </a:cubicBezTo>
                <a:cubicBezTo>
                  <a:pt x="2545" y="0"/>
                  <a:pt x="2623" y="70"/>
                  <a:pt x="2760" y="97"/>
                </a:cubicBezTo>
                <a:cubicBezTo>
                  <a:pt x="2897" y="124"/>
                  <a:pt x="3121" y="154"/>
                  <a:pt x="3216" y="16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6" name="Text Box 107"/>
          <p:cNvSpPr txBox="1">
            <a:spLocks noChangeArrowheads="1"/>
          </p:cNvSpPr>
          <p:nvPr/>
        </p:nvSpPr>
        <p:spPr bwMode="auto">
          <a:xfrm>
            <a:off x="2963450" y="2995994"/>
            <a:ext cx="425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e</a:t>
            </a:r>
            <a:r>
              <a:rPr lang="en-US" baseline="30000" dirty="0">
                <a:latin typeface="+mj-lt"/>
              </a:rPr>
              <a:t>-</a:t>
            </a:r>
          </a:p>
        </p:txBody>
      </p:sp>
      <p:sp>
        <p:nvSpPr>
          <p:cNvPr id="57" name="Text Box 108"/>
          <p:cNvSpPr txBox="1">
            <a:spLocks noChangeArrowheads="1"/>
          </p:cNvSpPr>
          <p:nvPr/>
        </p:nvSpPr>
        <p:spPr bwMode="auto">
          <a:xfrm>
            <a:off x="657960" y="3168972"/>
            <a:ext cx="1939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planar channeling</a:t>
            </a:r>
          </a:p>
        </p:txBody>
      </p:sp>
      <p:sp>
        <p:nvSpPr>
          <p:cNvPr id="58" name="Text Box 112"/>
          <p:cNvSpPr txBox="1">
            <a:spLocks noChangeArrowheads="1"/>
          </p:cNvSpPr>
          <p:nvPr/>
        </p:nvSpPr>
        <p:spPr bwMode="auto">
          <a:xfrm>
            <a:off x="378236" y="1474858"/>
            <a:ext cx="42074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+mn-lt"/>
                <a:cs typeface="Helvetica" pitchFamily="34" charset="0"/>
              </a:rPr>
              <a:t>Amorphous or non-crystalline solid</a:t>
            </a:r>
            <a:endParaRPr lang="en-US" sz="1600" b="0" dirty="0">
              <a:solidFill>
                <a:srgbClr val="000000"/>
              </a:solidFill>
              <a:latin typeface="+mn-lt"/>
              <a:cs typeface="Helvetica" pitchFamily="34" charset="0"/>
            </a:endParaRPr>
          </a:p>
        </p:txBody>
      </p:sp>
      <p:sp>
        <p:nvSpPr>
          <p:cNvPr id="59" name="Oval 113"/>
          <p:cNvSpPr>
            <a:spLocks noChangeArrowheads="1"/>
          </p:cNvSpPr>
          <p:nvPr/>
        </p:nvSpPr>
        <p:spPr bwMode="auto">
          <a:xfrm>
            <a:off x="5403644" y="13277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0" name="Oval 114"/>
          <p:cNvSpPr>
            <a:spLocks noChangeArrowheads="1"/>
          </p:cNvSpPr>
          <p:nvPr/>
        </p:nvSpPr>
        <p:spPr bwMode="auto">
          <a:xfrm>
            <a:off x="5556044" y="17849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1" name="Oval 115"/>
          <p:cNvSpPr>
            <a:spLocks noChangeArrowheads="1"/>
          </p:cNvSpPr>
          <p:nvPr/>
        </p:nvSpPr>
        <p:spPr bwMode="auto">
          <a:xfrm>
            <a:off x="6089444" y="19373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2" name="Oval 116"/>
          <p:cNvSpPr>
            <a:spLocks noChangeArrowheads="1"/>
          </p:cNvSpPr>
          <p:nvPr/>
        </p:nvSpPr>
        <p:spPr bwMode="auto">
          <a:xfrm>
            <a:off x="6089444" y="14039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3" name="Oval 117"/>
          <p:cNvSpPr>
            <a:spLocks noChangeArrowheads="1"/>
          </p:cNvSpPr>
          <p:nvPr/>
        </p:nvSpPr>
        <p:spPr bwMode="auto">
          <a:xfrm>
            <a:off x="6470444" y="16325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4" name="Oval 118"/>
          <p:cNvSpPr>
            <a:spLocks noChangeArrowheads="1"/>
          </p:cNvSpPr>
          <p:nvPr/>
        </p:nvSpPr>
        <p:spPr bwMode="auto">
          <a:xfrm>
            <a:off x="8223044" y="13277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5" name="Oval 119"/>
          <p:cNvSpPr>
            <a:spLocks noChangeArrowheads="1"/>
          </p:cNvSpPr>
          <p:nvPr/>
        </p:nvSpPr>
        <p:spPr bwMode="auto">
          <a:xfrm>
            <a:off x="6851444" y="13277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6" name="Oval 120"/>
          <p:cNvSpPr>
            <a:spLocks noChangeArrowheads="1"/>
          </p:cNvSpPr>
          <p:nvPr/>
        </p:nvSpPr>
        <p:spPr bwMode="auto">
          <a:xfrm>
            <a:off x="7232444" y="16325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7" name="Oval 121"/>
          <p:cNvSpPr>
            <a:spLocks noChangeArrowheads="1"/>
          </p:cNvSpPr>
          <p:nvPr/>
        </p:nvSpPr>
        <p:spPr bwMode="auto">
          <a:xfrm>
            <a:off x="7537244" y="19373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8" name="Oval 122"/>
          <p:cNvSpPr>
            <a:spLocks noChangeArrowheads="1"/>
          </p:cNvSpPr>
          <p:nvPr/>
        </p:nvSpPr>
        <p:spPr bwMode="auto">
          <a:xfrm>
            <a:off x="7689644" y="13277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9" name="Oval 123"/>
          <p:cNvSpPr>
            <a:spLocks noChangeArrowheads="1"/>
          </p:cNvSpPr>
          <p:nvPr/>
        </p:nvSpPr>
        <p:spPr bwMode="auto">
          <a:xfrm>
            <a:off x="8070644" y="16325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70" name="Oval 124"/>
          <p:cNvSpPr>
            <a:spLocks noChangeArrowheads="1"/>
          </p:cNvSpPr>
          <p:nvPr/>
        </p:nvSpPr>
        <p:spPr bwMode="auto">
          <a:xfrm>
            <a:off x="8146844" y="19373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71" name="Freeform 126"/>
          <p:cNvSpPr>
            <a:spLocks/>
          </p:cNvSpPr>
          <p:nvPr/>
        </p:nvSpPr>
        <p:spPr bwMode="auto">
          <a:xfrm>
            <a:off x="5022644" y="1137274"/>
            <a:ext cx="1600200" cy="711200"/>
          </a:xfrm>
          <a:custGeom>
            <a:avLst/>
            <a:gdLst>
              <a:gd name="T0" fmla="*/ 0 w 1008"/>
              <a:gd name="T1" fmla="*/ 264 h 448"/>
              <a:gd name="T2" fmla="*/ 288 w 1008"/>
              <a:gd name="T3" fmla="*/ 264 h 448"/>
              <a:gd name="T4" fmla="*/ 576 w 1008"/>
              <a:gd name="T5" fmla="*/ 408 h 448"/>
              <a:gd name="T6" fmla="*/ 864 w 1008"/>
              <a:gd name="T7" fmla="*/ 408 h 448"/>
              <a:gd name="T8" fmla="*/ 816 w 1008"/>
              <a:gd name="T9" fmla="*/ 168 h 448"/>
              <a:gd name="T10" fmla="*/ 960 w 1008"/>
              <a:gd name="T11" fmla="*/ 24 h 448"/>
              <a:gd name="T12" fmla="*/ 1008 w 1008"/>
              <a:gd name="T13" fmla="*/ 2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448">
                <a:moveTo>
                  <a:pt x="0" y="264"/>
                </a:moveTo>
                <a:cubicBezTo>
                  <a:pt x="96" y="252"/>
                  <a:pt x="192" y="240"/>
                  <a:pt x="288" y="264"/>
                </a:cubicBezTo>
                <a:cubicBezTo>
                  <a:pt x="384" y="288"/>
                  <a:pt x="480" y="384"/>
                  <a:pt x="576" y="408"/>
                </a:cubicBezTo>
                <a:cubicBezTo>
                  <a:pt x="672" y="432"/>
                  <a:pt x="824" y="448"/>
                  <a:pt x="864" y="408"/>
                </a:cubicBezTo>
                <a:cubicBezTo>
                  <a:pt x="904" y="368"/>
                  <a:pt x="800" y="232"/>
                  <a:pt x="816" y="168"/>
                </a:cubicBezTo>
                <a:cubicBezTo>
                  <a:pt x="832" y="104"/>
                  <a:pt x="928" y="48"/>
                  <a:pt x="960" y="24"/>
                </a:cubicBezTo>
                <a:cubicBezTo>
                  <a:pt x="992" y="0"/>
                  <a:pt x="1000" y="12"/>
                  <a:pt x="1008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72" name="Freeform 127"/>
          <p:cNvSpPr>
            <a:spLocks/>
          </p:cNvSpPr>
          <p:nvPr/>
        </p:nvSpPr>
        <p:spPr bwMode="auto">
          <a:xfrm>
            <a:off x="4794044" y="1416674"/>
            <a:ext cx="2959100" cy="901700"/>
          </a:xfrm>
          <a:custGeom>
            <a:avLst/>
            <a:gdLst>
              <a:gd name="T0" fmla="*/ 0 w 1864"/>
              <a:gd name="T1" fmla="*/ 376 h 568"/>
              <a:gd name="T2" fmla="*/ 912 w 1864"/>
              <a:gd name="T3" fmla="*/ 472 h 568"/>
              <a:gd name="T4" fmla="*/ 1440 w 1864"/>
              <a:gd name="T5" fmla="*/ 136 h 568"/>
              <a:gd name="T6" fmla="*/ 1824 w 1864"/>
              <a:gd name="T7" fmla="*/ 40 h 568"/>
              <a:gd name="T8" fmla="*/ 1680 w 1864"/>
              <a:gd name="T9" fmla="*/ 376 h 568"/>
              <a:gd name="T10" fmla="*/ 1728 w 1864"/>
              <a:gd name="T11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4" h="568">
                <a:moveTo>
                  <a:pt x="0" y="376"/>
                </a:moveTo>
                <a:cubicBezTo>
                  <a:pt x="336" y="444"/>
                  <a:pt x="672" y="512"/>
                  <a:pt x="912" y="472"/>
                </a:cubicBezTo>
                <a:cubicBezTo>
                  <a:pt x="1152" y="432"/>
                  <a:pt x="1288" y="208"/>
                  <a:pt x="1440" y="136"/>
                </a:cubicBezTo>
                <a:cubicBezTo>
                  <a:pt x="1592" y="64"/>
                  <a:pt x="1784" y="0"/>
                  <a:pt x="1824" y="40"/>
                </a:cubicBezTo>
                <a:cubicBezTo>
                  <a:pt x="1864" y="80"/>
                  <a:pt x="1696" y="288"/>
                  <a:pt x="1680" y="376"/>
                </a:cubicBezTo>
                <a:cubicBezTo>
                  <a:pt x="1664" y="464"/>
                  <a:pt x="1696" y="516"/>
                  <a:pt x="1728" y="56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7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Channeling in a bent crystal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131763" y="1506221"/>
            <a:ext cx="9012237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If  crystal is bent, in the comoving reference frame a centrifugal force appears and the particle moves in an effective potential: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95" y="2513255"/>
            <a:ext cx="3113647" cy="67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894008" y="4576940"/>
            <a:ext cx="3947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With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a short </a:t>
            </a:r>
            <a:r>
              <a:rPr lang="en-GB" sz="1800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bent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crystal </a:t>
            </a:r>
            <a:r>
              <a:rPr lang="en-GB" sz="1800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(~</a:t>
            </a:r>
            <a:r>
              <a:rPr lang="en-GB" sz="1800" dirty="0" err="1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mm÷cm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), 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it is possible to deflect ultra-high-energy particles </a:t>
            </a:r>
            <a:endParaRPr lang="en-GB" sz="1800" dirty="0" smtClean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1800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with angles 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(100 µrad – 1mrad) achievable by </a:t>
            </a:r>
            <a:r>
              <a:rPr lang="en-GB" sz="1800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</a:p>
          <a:p>
            <a:pPr algn="ctr"/>
            <a:r>
              <a:rPr lang="en-GB" sz="1800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100-1000 </a:t>
            </a:r>
            <a:r>
              <a:rPr lang="en-GB" sz="1800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Tesla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magnet 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having a similar size 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20852"/>
            <a:ext cx="3407669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1763" y="6377433"/>
            <a:ext cx="257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Tsyganov</a:t>
            </a:r>
            <a:r>
              <a:rPr lang="en-US" dirty="0">
                <a:solidFill>
                  <a:srgbClr val="000000"/>
                </a:solidFill>
              </a:rPr>
              <a:t> (1976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grpSp>
        <p:nvGrpSpPr>
          <p:cNvPr id="9" name="Gruppo 8"/>
          <p:cNvGrpSpPr/>
          <p:nvPr/>
        </p:nvGrpSpPr>
        <p:grpSpPr>
          <a:xfrm>
            <a:off x="4489201" y="2368622"/>
            <a:ext cx="5098231" cy="1850963"/>
            <a:chOff x="3412248" y="2186534"/>
            <a:chExt cx="5098231" cy="1850963"/>
          </a:xfrm>
        </p:grpSpPr>
        <p:sp>
          <p:nvSpPr>
            <p:cNvPr id="19" name="Segnaposto numero diapositiva 5"/>
            <p:cNvSpPr txBox="1">
              <a:spLocks/>
            </p:cNvSpPr>
            <p:nvPr/>
          </p:nvSpPr>
          <p:spPr>
            <a:xfrm>
              <a:off x="5356632" y="3418511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rgbClr val="FFFFFF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EBC94083-B7AD-4BA0-B634-30AF78BDEA86}" type="slidenum">
                <a:rPr lang="en-US" smtClean="0"/>
                <a:pPr>
                  <a:defRPr/>
                </a:pPr>
                <a:t>11</a:t>
              </a:fld>
              <a:endParaRPr lang="en-US" dirty="0"/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63" b="11097"/>
            <a:stretch/>
          </p:blipFill>
          <p:spPr>
            <a:xfrm>
              <a:off x="3412248" y="2315764"/>
              <a:ext cx="5098231" cy="1721733"/>
            </a:xfrm>
            <a:prstGeom prst="rect">
              <a:avLst/>
            </a:prstGeom>
          </p:spPr>
        </p:pic>
        <p:sp>
          <p:nvSpPr>
            <p:cNvPr id="21" name="Figura a mano libera 20"/>
            <p:cNvSpPr/>
            <p:nvPr/>
          </p:nvSpPr>
          <p:spPr>
            <a:xfrm>
              <a:off x="5365574" y="2292252"/>
              <a:ext cx="595790" cy="1745245"/>
            </a:xfrm>
            <a:custGeom>
              <a:avLst/>
              <a:gdLst>
                <a:gd name="connsiteX0" fmla="*/ 471099 w 595790"/>
                <a:gd name="connsiteY0" fmla="*/ 2923309 h 2923309"/>
                <a:gd name="connsiteX1" fmla="*/ 471099 w 595790"/>
                <a:gd name="connsiteY1" fmla="*/ 2701636 h 2923309"/>
                <a:gd name="connsiteX2" fmla="*/ 304844 w 595790"/>
                <a:gd name="connsiteY2" fmla="*/ 2576945 h 2923309"/>
                <a:gd name="connsiteX3" fmla="*/ 304844 w 595790"/>
                <a:gd name="connsiteY3" fmla="*/ 2341418 h 2923309"/>
                <a:gd name="connsiteX4" fmla="*/ 69317 w 595790"/>
                <a:gd name="connsiteY4" fmla="*/ 2078182 h 2923309"/>
                <a:gd name="connsiteX5" fmla="*/ 152444 w 595790"/>
                <a:gd name="connsiteY5" fmla="*/ 1759527 h 2923309"/>
                <a:gd name="connsiteX6" fmla="*/ 110881 w 595790"/>
                <a:gd name="connsiteY6" fmla="*/ 1662545 h 2923309"/>
                <a:gd name="connsiteX7" fmla="*/ 44 w 595790"/>
                <a:gd name="connsiteY7" fmla="*/ 1537854 h 2923309"/>
                <a:gd name="connsiteX8" fmla="*/ 124735 w 595790"/>
                <a:gd name="connsiteY8" fmla="*/ 1274618 h 2923309"/>
                <a:gd name="connsiteX9" fmla="*/ 110881 w 595790"/>
                <a:gd name="connsiteY9" fmla="*/ 1039091 h 2923309"/>
                <a:gd name="connsiteX10" fmla="*/ 249426 w 595790"/>
                <a:gd name="connsiteY10" fmla="*/ 886691 h 2923309"/>
                <a:gd name="connsiteX11" fmla="*/ 249426 w 595790"/>
                <a:gd name="connsiteY11" fmla="*/ 609600 h 2923309"/>
                <a:gd name="connsiteX12" fmla="*/ 401826 w 595790"/>
                <a:gd name="connsiteY12" fmla="*/ 471054 h 2923309"/>
                <a:gd name="connsiteX13" fmla="*/ 415681 w 595790"/>
                <a:gd name="connsiteY13" fmla="*/ 249382 h 2923309"/>
                <a:gd name="connsiteX14" fmla="*/ 554226 w 595790"/>
                <a:gd name="connsiteY14" fmla="*/ 124691 h 2923309"/>
                <a:gd name="connsiteX15" fmla="*/ 595790 w 595790"/>
                <a:gd name="connsiteY15" fmla="*/ 0 h 2923309"/>
                <a:gd name="connsiteX16" fmla="*/ 595790 w 595790"/>
                <a:gd name="connsiteY16" fmla="*/ 0 h 29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5790" h="2923309">
                  <a:moveTo>
                    <a:pt x="471099" y="2923309"/>
                  </a:moveTo>
                  <a:cubicBezTo>
                    <a:pt x="484953" y="2841336"/>
                    <a:pt x="498808" y="2759363"/>
                    <a:pt x="471099" y="2701636"/>
                  </a:cubicBezTo>
                  <a:cubicBezTo>
                    <a:pt x="443390" y="2643909"/>
                    <a:pt x="332553" y="2636981"/>
                    <a:pt x="304844" y="2576945"/>
                  </a:cubicBezTo>
                  <a:cubicBezTo>
                    <a:pt x="277135" y="2516909"/>
                    <a:pt x="344098" y="2424545"/>
                    <a:pt x="304844" y="2341418"/>
                  </a:cubicBezTo>
                  <a:cubicBezTo>
                    <a:pt x="265589" y="2258291"/>
                    <a:pt x="94717" y="2175164"/>
                    <a:pt x="69317" y="2078182"/>
                  </a:cubicBezTo>
                  <a:cubicBezTo>
                    <a:pt x="43917" y="1981200"/>
                    <a:pt x="145517" y="1828800"/>
                    <a:pt x="152444" y="1759527"/>
                  </a:cubicBezTo>
                  <a:cubicBezTo>
                    <a:pt x="159371" y="1690254"/>
                    <a:pt x="136281" y="1699490"/>
                    <a:pt x="110881" y="1662545"/>
                  </a:cubicBezTo>
                  <a:cubicBezTo>
                    <a:pt x="85481" y="1625600"/>
                    <a:pt x="-2265" y="1602508"/>
                    <a:pt x="44" y="1537854"/>
                  </a:cubicBezTo>
                  <a:cubicBezTo>
                    <a:pt x="2353" y="1473200"/>
                    <a:pt x="106262" y="1357745"/>
                    <a:pt x="124735" y="1274618"/>
                  </a:cubicBezTo>
                  <a:cubicBezTo>
                    <a:pt x="143208" y="1191491"/>
                    <a:pt x="90099" y="1103745"/>
                    <a:pt x="110881" y="1039091"/>
                  </a:cubicBezTo>
                  <a:cubicBezTo>
                    <a:pt x="131663" y="974437"/>
                    <a:pt x="226335" y="958273"/>
                    <a:pt x="249426" y="886691"/>
                  </a:cubicBezTo>
                  <a:cubicBezTo>
                    <a:pt x="272517" y="815109"/>
                    <a:pt x="224026" y="678873"/>
                    <a:pt x="249426" y="609600"/>
                  </a:cubicBezTo>
                  <a:cubicBezTo>
                    <a:pt x="274826" y="540327"/>
                    <a:pt x="374117" y="531090"/>
                    <a:pt x="401826" y="471054"/>
                  </a:cubicBezTo>
                  <a:cubicBezTo>
                    <a:pt x="429535" y="411018"/>
                    <a:pt x="390281" y="307109"/>
                    <a:pt x="415681" y="249382"/>
                  </a:cubicBezTo>
                  <a:cubicBezTo>
                    <a:pt x="441081" y="191655"/>
                    <a:pt x="524208" y="166255"/>
                    <a:pt x="554226" y="124691"/>
                  </a:cubicBezTo>
                  <a:cubicBezTo>
                    <a:pt x="584244" y="83127"/>
                    <a:pt x="595790" y="0"/>
                    <a:pt x="595790" y="0"/>
                  </a:cubicBezTo>
                  <a:lnTo>
                    <a:pt x="59579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Connettore 2 21"/>
            <p:cNvCxnSpPr/>
            <p:nvPr/>
          </p:nvCxnSpPr>
          <p:spPr>
            <a:xfrm flipV="1">
              <a:off x="5962701" y="2186534"/>
              <a:ext cx="114889" cy="961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8244838" y="3904374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2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0" dirty="0" smtClean="0">
                <a:solidFill>
                  <a:srgbClr val="C00000"/>
                </a:solidFill>
              </a:rPr>
              <a:t>The Critical Radius for Channeling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478971" y="1412376"/>
            <a:ext cx="8229600" cy="4876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Requirement for extraction </a:t>
            </a:r>
            <a:r>
              <a:rPr lang="en-GB" sz="2000" dirty="0"/>
              <a:t>from LHC, </a:t>
            </a:r>
            <a:r>
              <a:rPr lang="en-GB" sz="2000" b="1" dirty="0" smtClean="0"/>
              <a:t>deflection angle  Φ </a:t>
            </a:r>
            <a:r>
              <a:rPr lang="en-GB" sz="2000" b="1" dirty="0"/>
              <a:t>≥  1 </a:t>
            </a:r>
            <a:r>
              <a:rPr lang="en-GB" sz="2000" b="1" dirty="0" err="1"/>
              <a:t>mrad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The ideal length of the crystal, L, can be determined by L = Φ*R, where R is the bending angle of the crystal</a:t>
            </a:r>
            <a:r>
              <a:rPr lang="en-GB" sz="2000" dirty="0" smtClean="0"/>
              <a:t>.</a:t>
            </a:r>
          </a:p>
          <a:p>
            <a:endParaRPr lang="en-GB" sz="2000" dirty="0"/>
          </a:p>
        </p:txBody>
      </p:sp>
      <p:graphicFrame>
        <p:nvGraphicFramePr>
          <p:cNvPr id="2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8531"/>
              </p:ext>
            </p:extLst>
          </p:nvPr>
        </p:nvGraphicFramePr>
        <p:xfrm>
          <a:off x="6049410" y="2992376"/>
          <a:ext cx="20891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3" imgW="1054100" imgH="431800" progId="Equation.3">
                  <p:embed/>
                </p:oleObj>
              </mc:Choice>
              <mc:Fallback>
                <p:oleObj name="Equation" r:id="rId3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410" y="2992376"/>
                        <a:ext cx="20891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652120" y="2650447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C0C0C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  <a:defRPr/>
            </a:pPr>
            <a:r>
              <a:rPr lang="en-GB" sz="1800" dirty="0" smtClean="0">
                <a:solidFill>
                  <a:srgbClr val="C70E17"/>
                </a:solidFill>
                <a:latin typeface="+mn-lt"/>
                <a:cs typeface="Tahoma" charset="0"/>
              </a:rPr>
              <a:t>Critical radius of bending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37925" y="3918601"/>
            <a:ext cx="3528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C0C0C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defTabSz="4762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cs typeface="Tahoma" charset="0"/>
              </a:rPr>
              <a:t>Si (110):</a:t>
            </a:r>
          </a:p>
          <a:p>
            <a:pPr algn="ctr">
              <a:spcBef>
                <a:spcPts val="0"/>
              </a:spcBef>
              <a:buClr>
                <a:srgbClr val="FF9900"/>
              </a:buClr>
              <a:defRPr/>
            </a:pPr>
            <a:r>
              <a:rPr lang="en-GB" sz="1800" dirty="0" err="1" smtClean="0">
                <a:solidFill>
                  <a:srgbClr val="000000"/>
                </a:solidFill>
                <a:cs typeface="Tahoma" charset="0"/>
              </a:rPr>
              <a:t>Rc</a:t>
            </a:r>
            <a:r>
              <a:rPr lang="en-GB" sz="1800" dirty="0" smtClean="0">
                <a:solidFill>
                  <a:srgbClr val="000000"/>
                </a:solidFill>
                <a:cs typeface="Tahoma" charset="0"/>
              </a:rPr>
              <a:t> = 12m </a:t>
            </a:r>
            <a:r>
              <a:rPr lang="en-GB" sz="1800" b="0" dirty="0" smtClean="0">
                <a:solidFill>
                  <a:srgbClr val="000000"/>
                </a:solidFill>
                <a:cs typeface="Tahoma" charset="0"/>
              </a:rPr>
              <a:t>at  </a:t>
            </a:r>
            <a:r>
              <a:rPr lang="en-GB" sz="1800" b="0" dirty="0" err="1" smtClean="0">
                <a:solidFill>
                  <a:srgbClr val="000000"/>
                </a:solidFill>
                <a:cs typeface="Tahoma" charset="0"/>
              </a:rPr>
              <a:t>pv</a:t>
            </a:r>
            <a:r>
              <a:rPr lang="en-GB" sz="1800" b="0" dirty="0" smtClean="0">
                <a:solidFill>
                  <a:srgbClr val="000000"/>
                </a:solidFill>
                <a:cs typeface="Tahoma" charset="0"/>
              </a:rPr>
              <a:t> = 7 </a:t>
            </a:r>
            <a:r>
              <a:rPr lang="en-GB" sz="1800" b="0" dirty="0" err="1" smtClean="0">
                <a:solidFill>
                  <a:srgbClr val="000000"/>
                </a:solidFill>
                <a:cs typeface="Tahoma" charset="0"/>
              </a:rPr>
              <a:t>TeV</a:t>
            </a:r>
            <a:endParaRPr lang="en-GB" sz="1800" b="0" dirty="0" smtClean="0">
              <a:solidFill>
                <a:srgbClr val="000000"/>
              </a:solidFill>
              <a:cs typeface="Tahoma" charset="0"/>
            </a:endParaRPr>
          </a:p>
          <a:p>
            <a:pPr algn="ctr">
              <a:spcBef>
                <a:spcPts val="0"/>
              </a:spcBef>
              <a:buClr>
                <a:srgbClr val="FF9900"/>
              </a:buClr>
              <a:defRPr/>
            </a:pPr>
            <a:r>
              <a:rPr lang="it-IT" sz="1800" dirty="0" err="1" smtClean="0">
                <a:solidFill>
                  <a:srgbClr val="000000"/>
                </a:solidFill>
                <a:cs typeface="Tahoma" charset="0"/>
              </a:rPr>
              <a:t>Ge</a:t>
            </a:r>
            <a:r>
              <a:rPr lang="it-IT" sz="1800" dirty="0" smtClean="0">
                <a:solidFill>
                  <a:srgbClr val="000000"/>
                </a:solidFill>
                <a:cs typeface="Tahoma" charset="0"/>
              </a:rPr>
              <a:t> (110):</a:t>
            </a:r>
          </a:p>
          <a:p>
            <a:pPr algn="ctr">
              <a:spcBef>
                <a:spcPts val="0"/>
              </a:spcBef>
              <a:buClr>
                <a:srgbClr val="FF9900"/>
              </a:buClr>
              <a:defRPr/>
            </a:pPr>
            <a:r>
              <a:rPr lang="en-GB" sz="1800" dirty="0" err="1" smtClean="0">
                <a:solidFill>
                  <a:srgbClr val="000000"/>
                </a:solidFill>
                <a:cs typeface="Tahoma" charset="0"/>
              </a:rPr>
              <a:t>Rc</a:t>
            </a:r>
            <a:r>
              <a:rPr lang="en-GB" sz="1800" dirty="0" smtClean="0">
                <a:solidFill>
                  <a:srgbClr val="000000"/>
                </a:solidFill>
                <a:cs typeface="Tahoma" charset="0"/>
              </a:rPr>
              <a:t> = 7m </a:t>
            </a:r>
            <a:r>
              <a:rPr lang="en-GB" sz="1800" b="0" dirty="0" smtClean="0">
                <a:solidFill>
                  <a:srgbClr val="000000"/>
                </a:solidFill>
                <a:cs typeface="Tahoma" charset="0"/>
              </a:rPr>
              <a:t>at  </a:t>
            </a:r>
            <a:r>
              <a:rPr lang="en-GB" sz="1800" b="0" dirty="0" err="1" smtClean="0">
                <a:solidFill>
                  <a:srgbClr val="000000"/>
                </a:solidFill>
                <a:cs typeface="Tahoma" charset="0"/>
              </a:rPr>
              <a:t>pv</a:t>
            </a:r>
            <a:r>
              <a:rPr lang="en-GB" sz="1800" b="0" dirty="0" smtClean="0">
                <a:solidFill>
                  <a:srgbClr val="000000"/>
                </a:solidFill>
                <a:cs typeface="Tahoma" charset="0"/>
              </a:rPr>
              <a:t> = 7 </a:t>
            </a:r>
            <a:r>
              <a:rPr lang="en-GB" sz="1800" b="0" dirty="0" err="1" smtClean="0">
                <a:solidFill>
                  <a:srgbClr val="000000"/>
                </a:solidFill>
                <a:cs typeface="Tahoma" charset="0"/>
              </a:rPr>
              <a:t>TeV</a:t>
            </a:r>
            <a:endParaRPr lang="en-GB" sz="1800" b="0" dirty="0">
              <a:solidFill>
                <a:srgbClr val="000000"/>
              </a:solidFill>
              <a:cs typeface="Tahoma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860032" y="5417892"/>
            <a:ext cx="428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dirty="0" smtClean="0">
                <a:solidFill>
                  <a:srgbClr val="000000"/>
                </a:solidFill>
              </a:rPr>
              <a:t>Crystal </a:t>
            </a:r>
            <a:r>
              <a:rPr lang="it-IT" sz="1800" b="0" dirty="0" err="1" smtClean="0">
                <a:solidFill>
                  <a:srgbClr val="000000"/>
                </a:solidFill>
              </a:rPr>
              <a:t>length</a:t>
            </a:r>
            <a:r>
              <a:rPr lang="it-IT" sz="1800" b="0" dirty="0" smtClean="0">
                <a:solidFill>
                  <a:srgbClr val="000000"/>
                </a:solidFill>
              </a:rPr>
              <a:t> </a:t>
            </a:r>
            <a:r>
              <a:rPr lang="it-IT" sz="1800" b="0" dirty="0" err="1" smtClean="0">
                <a:solidFill>
                  <a:srgbClr val="000000"/>
                </a:solidFill>
              </a:rPr>
              <a:t>has</a:t>
            </a:r>
            <a:r>
              <a:rPr lang="it-IT" sz="1800" b="0" dirty="0" smtClean="0">
                <a:solidFill>
                  <a:srgbClr val="000000"/>
                </a:solidFill>
              </a:rPr>
              <a:t> to be: </a:t>
            </a:r>
            <a:r>
              <a:rPr lang="it-IT" sz="1800" dirty="0" smtClean="0">
                <a:solidFill>
                  <a:srgbClr val="FF0000"/>
                </a:solidFill>
              </a:rPr>
              <a:t>12 cm for Si </a:t>
            </a:r>
            <a:r>
              <a:rPr lang="it-IT" sz="1800" b="0" dirty="0" smtClean="0">
                <a:solidFill>
                  <a:srgbClr val="000000"/>
                </a:solidFill>
              </a:rPr>
              <a:t>and </a:t>
            </a:r>
            <a:r>
              <a:rPr lang="it-IT" sz="1800" dirty="0" smtClean="0">
                <a:solidFill>
                  <a:srgbClr val="FF0000"/>
                </a:solidFill>
              </a:rPr>
              <a:t>7 cm for </a:t>
            </a:r>
            <a:r>
              <a:rPr lang="it-IT" sz="1800" dirty="0" err="1" smtClean="0">
                <a:solidFill>
                  <a:srgbClr val="FF0000"/>
                </a:solidFill>
              </a:rPr>
              <a:t>Ge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b="0" dirty="0" smtClean="0">
                <a:solidFill>
                  <a:srgbClr val="000000"/>
                </a:solidFill>
              </a:rPr>
              <a:t>to </a:t>
            </a:r>
            <a:r>
              <a:rPr lang="it-IT" sz="1800" b="0" dirty="0" err="1" smtClean="0">
                <a:solidFill>
                  <a:srgbClr val="000000"/>
                </a:solidFill>
              </a:rPr>
              <a:t>obtain</a:t>
            </a:r>
            <a:r>
              <a:rPr lang="it-IT" sz="1800" b="0" dirty="0" smtClean="0">
                <a:solidFill>
                  <a:srgbClr val="000000"/>
                </a:solidFill>
              </a:rPr>
              <a:t> a </a:t>
            </a:r>
            <a:r>
              <a:rPr lang="it-IT" sz="1800" b="0" dirty="0" err="1" smtClean="0">
                <a:solidFill>
                  <a:srgbClr val="000000"/>
                </a:solidFill>
              </a:rPr>
              <a:t>deflection</a:t>
            </a:r>
            <a:r>
              <a:rPr lang="it-IT" sz="1800" b="0" dirty="0" smtClean="0">
                <a:solidFill>
                  <a:srgbClr val="000000"/>
                </a:solidFill>
              </a:rPr>
              <a:t> of 1 </a:t>
            </a:r>
            <a:r>
              <a:rPr lang="it-IT" sz="1800" b="0" dirty="0" err="1" smtClean="0">
                <a:solidFill>
                  <a:srgbClr val="000000"/>
                </a:solidFill>
              </a:rPr>
              <a:t>mrad</a:t>
            </a:r>
            <a:r>
              <a:rPr lang="it-IT" sz="1800" b="0" dirty="0" smtClean="0">
                <a:solidFill>
                  <a:srgbClr val="000000"/>
                </a:solidFill>
              </a:rPr>
              <a:t>.  </a:t>
            </a:r>
          </a:p>
          <a:p>
            <a:pPr algn="ctr"/>
            <a:r>
              <a:rPr lang="it-IT" sz="1800" dirty="0" err="1" smtClean="0">
                <a:solidFill>
                  <a:srgbClr val="000000"/>
                </a:solidFill>
              </a:rPr>
              <a:t>Much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longer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than</a:t>
            </a:r>
            <a:r>
              <a:rPr lang="it-IT" sz="1800" dirty="0" smtClean="0">
                <a:solidFill>
                  <a:srgbClr val="000000"/>
                </a:solidFill>
              </a:rPr>
              <a:t> for LHC </a:t>
            </a:r>
            <a:r>
              <a:rPr lang="it-IT" sz="1800" dirty="0" err="1" smtClean="0">
                <a:solidFill>
                  <a:srgbClr val="000000"/>
                </a:solidFill>
              </a:rPr>
              <a:t>collimation</a:t>
            </a:r>
            <a:r>
              <a:rPr lang="it-IT" sz="1800" dirty="0" smtClean="0">
                <a:solidFill>
                  <a:srgbClr val="000000"/>
                </a:solidFill>
              </a:rPr>
              <a:t> (~ mm).</a:t>
            </a: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44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509" y="2850502"/>
            <a:ext cx="5218175" cy="3336528"/>
          </a:xfrm>
          <a:prstGeom prst="rect">
            <a:avLst/>
          </a:prstGeom>
        </p:spPr>
      </p:pic>
      <p:sp>
        <p:nvSpPr>
          <p:cNvPr id="45" name="Rectangle 3"/>
          <p:cNvSpPr/>
          <p:nvPr/>
        </p:nvSpPr>
        <p:spPr>
          <a:xfrm>
            <a:off x="-62509" y="2588892"/>
            <a:ext cx="5123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aseline="30000" dirty="0">
                <a:solidFill>
                  <a:srgbClr val="C70E17"/>
                </a:solidFill>
                <a:latin typeface="+mn-lt"/>
              </a:rPr>
              <a:t>Channeling efficiency plotted </a:t>
            </a:r>
            <a:r>
              <a:rPr lang="en-US" sz="2800" baseline="30000" dirty="0" err="1" smtClean="0">
                <a:solidFill>
                  <a:srgbClr val="C70E17"/>
                </a:solidFill>
                <a:latin typeface="+mn-lt"/>
              </a:rPr>
              <a:t>vs</a:t>
            </a:r>
            <a:r>
              <a:rPr lang="en-US" sz="2800" baseline="30000" dirty="0" smtClean="0">
                <a:solidFill>
                  <a:srgbClr val="C70E17"/>
                </a:solidFill>
                <a:latin typeface="+mn-lt"/>
              </a:rPr>
              <a:t> R/</a:t>
            </a:r>
            <a:r>
              <a:rPr lang="en-US" sz="2800" baseline="30000" dirty="0" err="1" smtClean="0">
                <a:solidFill>
                  <a:srgbClr val="C70E17"/>
                </a:solidFill>
                <a:latin typeface="+mn-lt"/>
              </a:rPr>
              <a:t>Rc</a:t>
            </a:r>
            <a:endParaRPr lang="en-US" sz="2800" dirty="0">
              <a:solidFill>
                <a:srgbClr val="C70E17"/>
              </a:solidFill>
              <a:latin typeface="+mn-lt"/>
            </a:endParaRPr>
          </a:p>
        </p:txBody>
      </p:sp>
      <p:cxnSp>
        <p:nvCxnSpPr>
          <p:cNvPr id="46" name="Connettore 1 45"/>
          <p:cNvCxnSpPr/>
          <p:nvPr/>
        </p:nvCxnSpPr>
        <p:spPr bwMode="auto">
          <a:xfrm>
            <a:off x="1383778" y="3033263"/>
            <a:ext cx="0" cy="27135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Freccia a destra 46"/>
          <p:cNvSpPr/>
          <p:nvPr/>
        </p:nvSpPr>
        <p:spPr bwMode="auto">
          <a:xfrm>
            <a:off x="1383778" y="4090607"/>
            <a:ext cx="576064" cy="2994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110207" y="4055651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High </a:t>
            </a:r>
            <a:r>
              <a:rPr lang="it-IT" sz="1800" dirty="0" err="1" smtClean="0"/>
              <a:t>efficiency</a:t>
            </a:r>
            <a:r>
              <a:rPr lang="it-IT" sz="1800" dirty="0" smtClean="0"/>
              <a:t> zone</a:t>
            </a:r>
            <a:endParaRPr lang="en-GB" sz="18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850665" y="5777310"/>
            <a:ext cx="3391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E. </a:t>
            </a:r>
            <a:r>
              <a:rPr lang="fr-FR" sz="1200" dirty="0" err="1" smtClean="0"/>
              <a:t>Bagli</a:t>
            </a:r>
            <a:r>
              <a:rPr lang="fr-FR" sz="1200" dirty="0" smtClean="0"/>
              <a:t> et al., </a:t>
            </a:r>
            <a:r>
              <a:rPr lang="fr-FR" sz="1200" dirty="0" err="1" smtClean="0"/>
              <a:t>Eur</a:t>
            </a:r>
            <a:r>
              <a:rPr lang="fr-FR" sz="1200" dirty="0"/>
              <a:t>. Phys. J. C (2014) 74:2740</a:t>
            </a:r>
            <a:endParaRPr lang="en-GB" sz="1200" dirty="0"/>
          </a:p>
        </p:txBody>
      </p:sp>
      <p:sp>
        <p:nvSpPr>
          <p:cNvPr id="10" name="Rettangolo 9"/>
          <p:cNvSpPr/>
          <p:nvPr/>
        </p:nvSpPr>
        <p:spPr>
          <a:xfrm>
            <a:off x="0" y="60796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Si bent crystal (L = </a:t>
            </a:r>
            <a:r>
              <a:rPr lang="en-US" sz="1600" dirty="0" smtClean="0">
                <a:solidFill>
                  <a:srgbClr val="000000"/>
                </a:solidFill>
              </a:rPr>
              <a:t>2mm)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(1 1 0) plane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400 </a:t>
            </a:r>
            <a:r>
              <a:rPr lang="en-US" sz="1600" dirty="0" err="1">
                <a:solidFill>
                  <a:srgbClr val="000000"/>
                </a:solidFill>
              </a:rPr>
              <a:t>GeV</a:t>
            </a:r>
            <a:r>
              <a:rPr lang="en-US" sz="1600" dirty="0">
                <a:solidFill>
                  <a:srgbClr val="000000"/>
                </a:solidFill>
              </a:rPr>
              <a:t>/c </a:t>
            </a:r>
            <a:r>
              <a:rPr lang="en-US" sz="1600" dirty="0" smtClean="0">
                <a:solidFill>
                  <a:srgbClr val="000000"/>
                </a:solidFill>
              </a:rPr>
              <a:t>protons at H8-SPS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01777" y="431959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FF9900"/>
              </a:buClr>
              <a:buFont typeface="Wingdings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  <a:cs typeface="Tahoma" charset="0"/>
              </a:rPr>
              <a:t>R/</a:t>
            </a:r>
            <a:r>
              <a:rPr lang="en-GB" dirty="0" err="1" smtClean="0">
                <a:solidFill>
                  <a:srgbClr val="FF0000"/>
                </a:solidFill>
                <a:cs typeface="Tahoma" charset="0"/>
              </a:rPr>
              <a:t>Rc</a:t>
            </a:r>
            <a:r>
              <a:rPr lang="en-GB" dirty="0" smtClean="0">
                <a:solidFill>
                  <a:srgbClr val="FF0000"/>
                </a:solidFill>
                <a:cs typeface="Tahoma" charset="0"/>
              </a:rPr>
              <a:t> </a:t>
            </a:r>
            <a:r>
              <a:rPr lang="en-GB" dirty="0">
                <a:solidFill>
                  <a:srgbClr val="FF0000"/>
                </a:solidFill>
                <a:cs typeface="Tahoma" charset="0"/>
              </a:rPr>
              <a:t>≥ 10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417834" y="3001097"/>
            <a:ext cx="965944" cy="27135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 animBg="1"/>
      <p:bldP spid="48" grpId="0"/>
      <p:bldP spid="2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70E17"/>
                </a:solidFill>
                <a:latin typeface="+mn-lt"/>
              </a:rPr>
              <a:t>New Technology for crystal bending:</a:t>
            </a:r>
            <a:br>
              <a:rPr lang="en-US" dirty="0">
                <a:solidFill>
                  <a:srgbClr val="C70E17"/>
                </a:solidFill>
                <a:latin typeface="+mn-lt"/>
              </a:rPr>
            </a:br>
            <a:r>
              <a:rPr lang="en-US" dirty="0">
                <a:solidFill>
                  <a:srgbClr val="C70E17"/>
                </a:solidFill>
                <a:latin typeface="+mn-lt"/>
              </a:rPr>
              <a:t>assistance </a:t>
            </a:r>
            <a:r>
              <a:rPr lang="en-US" dirty="0" smtClean="0">
                <a:solidFill>
                  <a:srgbClr val="C70E17"/>
                </a:solidFill>
                <a:latin typeface="+mn-lt"/>
              </a:rPr>
              <a:t>from a </a:t>
            </a:r>
            <a:r>
              <a:rPr lang="en-US" dirty="0">
                <a:solidFill>
                  <a:srgbClr val="C70E17"/>
                </a:solidFill>
                <a:latin typeface="+mn-lt"/>
              </a:rPr>
              <a:t>tensile layer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70E17"/>
                </a:solidFill>
              </a:rPr>
              <a:t>Usual mechanical bending</a:t>
            </a:r>
            <a:endParaRPr lang="en-US" dirty="0">
              <a:solidFill>
                <a:srgbClr val="C70E17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GB" dirty="0" smtClean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A </a:t>
            </a:r>
            <a:r>
              <a:rPr lang="en-GB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primary curvature is imparted by mechanical external forces, which result in a secondary (anticlastic) curvature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70E17"/>
                </a:solidFill>
              </a:rPr>
              <a:t>Assistance from a tensile layer</a:t>
            </a:r>
            <a:endParaRPr lang="en-US" dirty="0">
              <a:solidFill>
                <a:srgbClr val="C70E17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dirty="0">
              <a:solidFill>
                <a:srgbClr val="000000"/>
              </a:solidFill>
              <a:cs typeface="Tahoma" charset="0"/>
            </a:endParaRPr>
          </a:p>
          <a:p>
            <a:pPr marL="0" indent="0" algn="just">
              <a:buNone/>
            </a:pPr>
            <a:endParaRPr lang="en-GB" dirty="0" smtClean="0">
              <a:solidFill>
                <a:srgbClr val="000000"/>
              </a:solidFill>
              <a:cs typeface="Tahoma" charset="0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pic>
        <p:nvPicPr>
          <p:cNvPr id="10" name="Picture 31" descr="IMG_137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5761" r="8026"/>
          <a:stretch/>
        </p:blipFill>
        <p:spPr bwMode="auto">
          <a:xfrm>
            <a:off x="53752" y="2381550"/>
            <a:ext cx="2286000" cy="23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strip-andrea-giap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1887188" cy="22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966181" y="2986991"/>
            <a:ext cx="767015" cy="592015"/>
          </a:xfrm>
          <a:prstGeom prst="line">
            <a:avLst/>
          </a:prstGeom>
          <a:noFill/>
          <a:ln w="50800">
            <a:solidFill>
              <a:srgbClr val="131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3752" y="2606152"/>
            <a:ext cx="912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it-IT" sz="2000" b="1" dirty="0" err="1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Beam</a:t>
            </a:r>
            <a:endParaRPr lang="it-IT" sz="20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7105131" y="2541339"/>
            <a:ext cx="2062927" cy="1386027"/>
            <a:chOff x="204817" y="2651061"/>
            <a:chExt cx="3075432" cy="2354500"/>
          </a:xfrm>
        </p:grpSpPr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7" y="3969241"/>
              <a:ext cx="3075432" cy="1036320"/>
            </a:xfrm>
            <a:prstGeom prst="rect">
              <a:avLst/>
            </a:prstGeom>
          </p:spPr>
        </p:pic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52" y="3316225"/>
              <a:ext cx="2929128" cy="393192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51"/>
            <a:stretch/>
          </p:blipFill>
          <p:spPr>
            <a:xfrm>
              <a:off x="231452" y="2651061"/>
              <a:ext cx="2929128" cy="221165"/>
            </a:xfrm>
            <a:prstGeom prst="rect">
              <a:avLst/>
            </a:prstGeom>
          </p:spPr>
        </p:pic>
      </p:grpSp>
      <p:sp>
        <p:nvSpPr>
          <p:cNvPr id="43" name="CasellaDiTesto 42"/>
          <p:cNvSpPr txBox="1"/>
          <p:nvPr/>
        </p:nvSpPr>
        <p:spPr>
          <a:xfrm>
            <a:off x="4812082" y="2353496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Silicon sample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668066" y="2823030"/>
            <a:ext cx="2461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Deposition at high T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4789893" y="3356153"/>
            <a:ext cx="221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Cooling at room T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4844600" y="4049391"/>
            <a:ext cx="4192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600" dirty="0">
                <a:solidFill>
                  <a:srgbClr val="C70E17"/>
                </a:solidFill>
                <a:latin typeface="+mn-lt"/>
              </a:rPr>
              <a:t>Possibility to deposit a wide class of materials</a:t>
            </a:r>
          </a:p>
          <a:p>
            <a:pPr lvl="1">
              <a:buFont typeface="Arial" charset="0"/>
              <a:buChar char="•"/>
            </a:pPr>
            <a:r>
              <a:rPr lang="en-GB" sz="1600" dirty="0">
                <a:latin typeface="+mn-lt"/>
              </a:rPr>
              <a:t>Thin films (silicon oxide, silicon nitride, </a:t>
            </a:r>
            <a:r>
              <a:rPr lang="en-GB" sz="1600" dirty="0" smtClean="0">
                <a:latin typeface="+mn-lt"/>
              </a:rPr>
              <a:t>metals</a:t>
            </a:r>
            <a:r>
              <a:rPr lang="en-GB" sz="1600" dirty="0">
                <a:latin typeface="+mn-lt"/>
              </a:rPr>
              <a:t>, thickness up to ~400 nm).</a:t>
            </a:r>
          </a:p>
          <a:p>
            <a:pPr lvl="1">
              <a:buFont typeface="Arial" charset="0"/>
              <a:buChar char="•"/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Thick films (aluminium based alloys, carbon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fiber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thickness from a few micron to a few mm).</a:t>
            </a:r>
          </a:p>
          <a:p>
            <a:endParaRPr lang="en-GB" sz="16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1600" dirty="0">
                <a:solidFill>
                  <a:srgbClr val="C70E17"/>
                </a:solidFill>
                <a:latin typeface="+mn-lt"/>
              </a:rPr>
              <a:t>Holder needed for a fine adjustment of crystal deformation</a:t>
            </a: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09966" y="6300281"/>
            <a:ext cx="348734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JAP </a:t>
            </a: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107(2010</a:t>
            </a: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) 113534 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/>
          <a:stretch/>
        </p:blipFill>
        <p:spPr>
          <a:xfrm rot="10800000">
            <a:off x="7122997" y="2475958"/>
            <a:ext cx="1964790" cy="1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70E17"/>
                </a:solidFill>
                <a:latin typeface="+mn-lt"/>
              </a:rPr>
              <a:t>New Technology for crystal bending:</a:t>
            </a:r>
            <a:br>
              <a:rPr lang="en-US" dirty="0">
                <a:solidFill>
                  <a:srgbClr val="C70E17"/>
                </a:solidFill>
                <a:latin typeface="+mn-lt"/>
              </a:rPr>
            </a:br>
            <a:r>
              <a:rPr lang="en-US" dirty="0">
                <a:solidFill>
                  <a:srgbClr val="C70E17"/>
                </a:solidFill>
                <a:latin typeface="+mn-lt"/>
              </a:rPr>
              <a:t>assistance </a:t>
            </a:r>
            <a:r>
              <a:rPr lang="en-US" dirty="0" smtClean="0">
                <a:solidFill>
                  <a:srgbClr val="C70E17"/>
                </a:solidFill>
                <a:latin typeface="+mn-lt"/>
              </a:rPr>
              <a:t>from a </a:t>
            </a:r>
            <a:r>
              <a:rPr lang="en-US" dirty="0">
                <a:solidFill>
                  <a:srgbClr val="C70E17"/>
                </a:solidFill>
                <a:latin typeface="+mn-lt"/>
              </a:rPr>
              <a:t>tensile layer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70E17"/>
                </a:solidFill>
              </a:rPr>
              <a:t>Usual mechanical bending</a:t>
            </a:r>
            <a:endParaRPr lang="en-US" dirty="0">
              <a:solidFill>
                <a:srgbClr val="C70E17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GB" dirty="0" smtClean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A </a:t>
            </a:r>
            <a:r>
              <a:rPr lang="en-GB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primary curvature is imparted by mechanical external forces, which result in a secondary (anticlastic) curvature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70E17"/>
                </a:solidFill>
              </a:rPr>
              <a:t>Assistance from a tensile layer</a:t>
            </a:r>
            <a:endParaRPr lang="en-US" dirty="0">
              <a:solidFill>
                <a:srgbClr val="C70E17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dirty="0">
              <a:solidFill>
                <a:srgbClr val="000000"/>
              </a:solidFill>
              <a:cs typeface="Tahoma" charset="0"/>
            </a:endParaRPr>
          </a:p>
          <a:p>
            <a:pPr marL="0" indent="0" algn="just">
              <a:buNone/>
            </a:pPr>
            <a:endParaRPr lang="en-GB" dirty="0" smtClean="0">
              <a:solidFill>
                <a:srgbClr val="000000"/>
              </a:solidFill>
              <a:cs typeface="Tahoma" charset="0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pic>
        <p:nvPicPr>
          <p:cNvPr id="10" name="Picture 31" descr="IMG_137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5761" r="8026"/>
          <a:stretch/>
        </p:blipFill>
        <p:spPr bwMode="auto">
          <a:xfrm>
            <a:off x="53752" y="2381550"/>
            <a:ext cx="2286000" cy="23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strip-andrea-giap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1887188" cy="22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966181" y="2986991"/>
            <a:ext cx="767015" cy="592015"/>
          </a:xfrm>
          <a:prstGeom prst="line">
            <a:avLst/>
          </a:prstGeom>
          <a:noFill/>
          <a:ln w="50800">
            <a:solidFill>
              <a:srgbClr val="131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3752" y="2606152"/>
            <a:ext cx="912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it-IT" sz="2000" b="1" dirty="0" err="1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Beam</a:t>
            </a:r>
            <a:endParaRPr lang="it-IT" sz="20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844600" y="4049391"/>
            <a:ext cx="4192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600" dirty="0">
                <a:solidFill>
                  <a:srgbClr val="C70E17"/>
                </a:solidFill>
                <a:latin typeface="+mn-lt"/>
              </a:rPr>
              <a:t>Possibility to deposit a wide class of materials</a:t>
            </a:r>
          </a:p>
          <a:p>
            <a:pPr lvl="1">
              <a:buFont typeface="Arial" charset="0"/>
              <a:buChar char="•"/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Thin films (silicon oxide, silicon nitride,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metals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thickness up to ~400 nm).</a:t>
            </a:r>
          </a:p>
          <a:p>
            <a:pPr lvl="1"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Thick films (aluminium based alloys, carbon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fiber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, thickness from a few micron to a few mm).</a:t>
            </a:r>
          </a:p>
          <a:p>
            <a:endParaRPr lang="en-GB" sz="16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1600" dirty="0">
                <a:solidFill>
                  <a:srgbClr val="C70E17"/>
                </a:solidFill>
                <a:latin typeface="+mn-lt"/>
              </a:rPr>
              <a:t>Holder needed for a fine adjustment of crystal deformation</a:t>
            </a: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09966" y="6300281"/>
            <a:ext cx="348734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JAP </a:t>
            </a: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107(2010</a:t>
            </a: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) 113534 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t="22516" r="22054" b="16556"/>
          <a:stretch/>
        </p:blipFill>
        <p:spPr>
          <a:xfrm>
            <a:off x="5760409" y="2165855"/>
            <a:ext cx="2360829" cy="19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159687"/>
            <a:ext cx="2276760" cy="2069783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609600" y="2204864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The </a:t>
            </a:r>
            <a:r>
              <a:rPr lang="en-GB" i="1" dirty="0" smtClean="0"/>
              <a:t>CRYSBEAM </a:t>
            </a:r>
            <a:r>
              <a:rPr lang="en-GB" i="1" dirty="0"/>
              <a:t>(and INFN) propose to </a:t>
            </a:r>
            <a:r>
              <a:rPr lang="en-GB" i="1" dirty="0" smtClean="0"/>
              <a:t>demonstrate multi-</a:t>
            </a:r>
            <a:r>
              <a:rPr lang="en-GB" i="1" dirty="0" err="1" smtClean="0"/>
              <a:t>TeV</a:t>
            </a:r>
            <a:r>
              <a:rPr lang="en-GB" i="1" dirty="0" smtClean="0"/>
              <a:t> </a:t>
            </a:r>
            <a:r>
              <a:rPr lang="en-GB" i="1" dirty="0"/>
              <a:t>crystal extraction is feasible;</a:t>
            </a:r>
            <a:endParaRPr lang="en-GB" i="1" dirty="0" smtClean="0"/>
          </a:p>
          <a:p>
            <a:endParaRPr lang="en-GB" i="1" dirty="0" smtClean="0"/>
          </a:p>
          <a:p>
            <a:r>
              <a:rPr lang="en-GB" dirty="0" smtClean="0"/>
              <a:t>The experience in </a:t>
            </a:r>
            <a:r>
              <a:rPr lang="en-GB" dirty="0" smtClean="0"/>
              <a:t>crystal-assisted collimation for high-energy hadron accelerator establishes </a:t>
            </a:r>
            <a:r>
              <a:rPr lang="en-GB" dirty="0" smtClean="0"/>
              <a:t>the starting point of the project;</a:t>
            </a:r>
          </a:p>
          <a:p>
            <a:pPr marL="0" indent="0">
              <a:buNone/>
            </a:pPr>
            <a:endParaRPr lang="en-GB" i="1" dirty="0" smtClean="0"/>
          </a:p>
          <a:p>
            <a:r>
              <a:rPr lang="en-GB" i="1" dirty="0"/>
              <a:t>S</a:t>
            </a:r>
            <a:r>
              <a:rPr lang="en-GB" i="1" dirty="0" smtClean="0"/>
              <a:t>trict requirements for bent crystals suitable for LHC extraction</a:t>
            </a:r>
            <a:r>
              <a:rPr lang="en-GB" i="1" dirty="0" smtClean="0">
                <a:sym typeface="Wingdings" pitchFamily="2" charset="2"/>
              </a:rPr>
              <a:t> </a:t>
            </a:r>
            <a:r>
              <a:rPr lang="en-GB" i="1" dirty="0"/>
              <a:t>A technological challenge: </a:t>
            </a:r>
            <a:endParaRPr lang="en-GB" i="1" dirty="0" smtClean="0"/>
          </a:p>
          <a:p>
            <a:pPr lvl="1"/>
            <a:r>
              <a:rPr lang="en-GB" i="1" dirty="0" smtClean="0"/>
              <a:t>crystal bending assisted by the deposition of a tensile layer;</a:t>
            </a:r>
          </a:p>
          <a:p>
            <a:pPr lvl="1"/>
            <a:r>
              <a:rPr lang="en-GB" i="1" dirty="0" smtClean="0"/>
              <a:t>Innovative crystal holder design.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1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BACKUP SLIDES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7643193" cy="990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Silicon Crystal Fabrication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76672"/>
            <a:ext cx="2286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18"/>
          <p:cNvSpPr/>
          <p:nvPr/>
        </p:nvSpPr>
        <p:spPr bwMode="auto">
          <a:xfrm>
            <a:off x="179388" y="4001293"/>
            <a:ext cx="2808287" cy="2484438"/>
          </a:xfrm>
          <a:prstGeom prst="wedgeRectCallout">
            <a:avLst>
              <a:gd name="adj1" fmla="val 60568"/>
              <a:gd name="adj2" fmla="val -487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ular Callout 14"/>
          <p:cNvSpPr/>
          <p:nvPr/>
        </p:nvSpPr>
        <p:spPr bwMode="auto">
          <a:xfrm>
            <a:off x="5580063" y="4648993"/>
            <a:ext cx="3455987" cy="2133600"/>
          </a:xfrm>
          <a:prstGeom prst="wedgeRectCallout">
            <a:avLst>
              <a:gd name="adj1" fmla="val -65471"/>
              <a:gd name="adj2" fmla="val 202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ular Callout 9"/>
          <p:cNvSpPr/>
          <p:nvPr/>
        </p:nvSpPr>
        <p:spPr bwMode="auto">
          <a:xfrm>
            <a:off x="107950" y="1624806"/>
            <a:ext cx="2808288" cy="2160587"/>
          </a:xfrm>
          <a:prstGeom prst="wedgeRectCallout">
            <a:avLst>
              <a:gd name="adj1" fmla="val 59728"/>
              <a:gd name="adj2" fmla="val 129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ular Callout 2"/>
          <p:cNvSpPr/>
          <p:nvPr/>
        </p:nvSpPr>
        <p:spPr bwMode="auto">
          <a:xfrm>
            <a:off x="6174581" y="1697831"/>
            <a:ext cx="2916237" cy="2808287"/>
          </a:xfrm>
          <a:prstGeom prst="wedgeRectCallout">
            <a:avLst>
              <a:gd name="adj1" fmla="val -87144"/>
              <a:gd name="adj2" fmla="val 5271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fig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4806"/>
            <a:ext cx="1801813" cy="467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t="49619" r="536" b="-186"/>
          <a:stretch>
            <a:fillRect/>
          </a:stretch>
        </p:blipFill>
        <p:spPr bwMode="auto">
          <a:xfrm>
            <a:off x="6516688" y="2489993"/>
            <a:ext cx="22320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00788" y="1769268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200" dirty="0" err="1">
                <a:latin typeface="+mj-lt"/>
                <a:ea typeface="Tahoma" pitchFamily="34" charset="0"/>
                <a:cs typeface="Tahoma" pitchFamily="34" charset="0"/>
              </a:rPr>
              <a:t>Anisotropic</a:t>
            </a:r>
            <a:r>
              <a:rPr lang="it-IT" sz="12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it-IT" sz="1200" dirty="0" err="1">
                <a:latin typeface="+mj-lt"/>
                <a:ea typeface="Tahoma" pitchFamily="34" charset="0"/>
                <a:cs typeface="Tahoma" pitchFamily="34" charset="0"/>
              </a:rPr>
              <a:t>etching</a:t>
            </a:r>
            <a:r>
              <a:rPr lang="it-IT" sz="1200" dirty="0">
                <a:latin typeface="+mj-lt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r>
              <a:rPr lang="it-IT" sz="1200" dirty="0" err="1">
                <a:latin typeface="+mj-lt"/>
                <a:ea typeface="Tahoma" pitchFamily="34" charset="0"/>
                <a:cs typeface="Tahoma" pitchFamily="34" charset="0"/>
              </a:rPr>
              <a:t>Etching</a:t>
            </a:r>
            <a:r>
              <a:rPr lang="it-IT" sz="1200" dirty="0">
                <a:latin typeface="+mj-lt"/>
                <a:ea typeface="Tahoma" pitchFamily="34" charset="0"/>
                <a:cs typeface="Tahoma" pitchFamily="34" charset="0"/>
              </a:rPr>
              <a:t> rate on </a:t>
            </a:r>
            <a:r>
              <a:rPr lang="it-IT" sz="1200" dirty="0" err="1">
                <a:latin typeface="+mj-lt"/>
                <a:ea typeface="Tahoma" pitchFamily="34" charset="0"/>
                <a:cs typeface="Tahoma" pitchFamily="34" charset="0"/>
              </a:rPr>
              <a:t>different</a:t>
            </a:r>
            <a:r>
              <a:rPr lang="it-IT" sz="12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it-IT" sz="1200" dirty="0" err="1">
                <a:latin typeface="+mj-lt"/>
                <a:ea typeface="Tahoma" pitchFamily="34" charset="0"/>
                <a:cs typeface="Tahoma" pitchFamily="34" charset="0"/>
              </a:rPr>
              <a:t>silicon</a:t>
            </a:r>
            <a:r>
              <a:rPr lang="it-IT" sz="12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it-IT" sz="1200" dirty="0" err="1">
                <a:latin typeface="+mj-lt"/>
                <a:ea typeface="Tahoma" pitchFamily="34" charset="0"/>
                <a:cs typeface="Tahoma" pitchFamily="34" charset="0"/>
              </a:rPr>
              <a:t>planes</a:t>
            </a:r>
            <a:r>
              <a:rPr lang="it-IT" sz="1200" dirty="0">
                <a:latin typeface="+mj-lt"/>
                <a:ea typeface="Tahoma" pitchFamily="34" charset="0"/>
                <a:cs typeface="Tahoma" pitchFamily="34" charset="0"/>
              </a:rPr>
              <a:t>  for KOH 20% </a:t>
            </a:r>
            <a:r>
              <a:rPr lang="it-IT" sz="1200" dirty="0" err="1">
                <a:latin typeface="+mj-lt"/>
                <a:ea typeface="Tahoma" pitchFamily="34" charset="0"/>
                <a:cs typeface="Tahoma" pitchFamily="34" charset="0"/>
              </a:rPr>
              <a:t>at</a:t>
            </a:r>
            <a:r>
              <a:rPr lang="it-IT" sz="1200" dirty="0">
                <a:latin typeface="+mj-lt"/>
                <a:ea typeface="Tahoma" pitchFamily="34" charset="0"/>
                <a:cs typeface="Tahoma" pitchFamily="34" charset="0"/>
              </a:rPr>
              <a:t> 40 °C </a:t>
            </a:r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24334" r="3035" b="46677"/>
          <a:stretch/>
        </p:blipFill>
        <p:spPr bwMode="auto">
          <a:xfrm>
            <a:off x="251520" y="2417489"/>
            <a:ext cx="2592288" cy="123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9388" y="1624806"/>
            <a:ext cx="2592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dirty="0">
                <a:latin typeface="+mj-lt"/>
                <a:ea typeface="Tahoma" pitchFamily="34" charset="0"/>
                <a:cs typeface="Tahoma" pitchFamily="34" charset="0"/>
              </a:rPr>
              <a:t>LPCVD </a:t>
            </a:r>
            <a:r>
              <a:rPr lang="it-IT" sz="1600" dirty="0" err="1">
                <a:latin typeface="+mj-lt"/>
                <a:ea typeface="Tahoma" pitchFamily="34" charset="0"/>
                <a:cs typeface="Tahoma" pitchFamily="34" charset="0"/>
              </a:rPr>
              <a:t>deposition</a:t>
            </a:r>
            <a:r>
              <a:rPr lang="it-IT" sz="1600" dirty="0">
                <a:latin typeface="+mj-lt"/>
                <a:ea typeface="Tahoma" pitchFamily="34" charset="0"/>
                <a:cs typeface="Tahoma" pitchFamily="34" charset="0"/>
              </a:rPr>
              <a:t> of </a:t>
            </a:r>
            <a:r>
              <a:rPr lang="it-IT" sz="1600" dirty="0" err="1">
                <a:latin typeface="+mj-lt"/>
                <a:ea typeface="Tahoma" pitchFamily="34" charset="0"/>
                <a:cs typeface="Tahoma" pitchFamily="34" charset="0"/>
              </a:rPr>
              <a:t>silicon</a:t>
            </a:r>
            <a:r>
              <a:rPr lang="it-IT" sz="16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it-IT" sz="1600" dirty="0" err="1">
                <a:latin typeface="+mj-lt"/>
                <a:ea typeface="Tahoma" pitchFamily="34" charset="0"/>
                <a:cs typeface="Tahoma" pitchFamily="34" charset="0"/>
              </a:rPr>
              <a:t>nitride</a:t>
            </a:r>
            <a:r>
              <a:rPr lang="it-IT" sz="16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it-IT" sz="1600" dirty="0" err="1">
                <a:latin typeface="+mj-lt"/>
                <a:ea typeface="Tahoma" pitchFamily="34" charset="0"/>
                <a:cs typeface="Tahoma" pitchFamily="34" charset="0"/>
              </a:rPr>
              <a:t>thin</a:t>
            </a:r>
            <a:r>
              <a:rPr lang="it-IT" sz="16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it-IT" sz="1600" dirty="0" err="1">
                <a:latin typeface="+mj-lt"/>
                <a:ea typeface="Tahoma" pitchFamily="34" charset="0"/>
                <a:cs typeface="Tahoma" pitchFamily="34" charset="0"/>
              </a:rPr>
              <a:t>layer</a:t>
            </a:r>
            <a:endParaRPr lang="it-IT" sz="16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1" descr="HR-TEM1.jpg                                                    000E7634Macintosh HD                   BC94303A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82381"/>
            <a:ext cx="3276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651500" y="4648993"/>
            <a:ext cx="3241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000">
                <a:latin typeface="+mj-lt"/>
                <a:ea typeface="Tahoma" pitchFamily="34" charset="0"/>
                <a:cs typeface="Tahoma" pitchFamily="34" charset="0"/>
              </a:rPr>
              <a:t>Crystalline surfaces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23850" y="3990685"/>
            <a:ext cx="2447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en-US" sz="1600" dirty="0">
                <a:latin typeface="+mj-lt"/>
                <a:ea typeface="Tahoma" pitchFamily="34" charset="0"/>
                <a:cs typeface="Tahoma" pitchFamily="34" charset="0"/>
              </a:rPr>
              <a:t>Silicon nitride patterning</a:t>
            </a:r>
          </a:p>
        </p:txBody>
      </p:sp>
      <p:sp>
        <p:nvSpPr>
          <p:cNvPr id="18" name="Rectangle 23"/>
          <p:cNvSpPr/>
          <p:nvPr/>
        </p:nvSpPr>
        <p:spPr bwMode="auto">
          <a:xfrm>
            <a:off x="395288" y="4676299"/>
            <a:ext cx="2376487" cy="1079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95288" y="4603274"/>
            <a:ext cx="2376487" cy="45719"/>
          </a:xfrm>
          <a:prstGeom prst="rect">
            <a:avLst/>
          </a:prstGeom>
          <a:solidFill>
            <a:srgbClr val="0A0D3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32"/>
          <p:cNvSpPr/>
          <p:nvPr/>
        </p:nvSpPr>
        <p:spPr bwMode="auto">
          <a:xfrm>
            <a:off x="395288" y="5179536"/>
            <a:ext cx="2376487" cy="1079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395288" y="5108099"/>
            <a:ext cx="2376487" cy="45719"/>
          </a:xfrm>
          <a:prstGeom prst="rect">
            <a:avLst/>
          </a:prstGeom>
          <a:solidFill>
            <a:srgbClr val="0A0D3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395288" y="5035074"/>
            <a:ext cx="2376487" cy="45719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35"/>
          <p:cNvSpPr/>
          <p:nvPr/>
        </p:nvSpPr>
        <p:spPr bwMode="auto">
          <a:xfrm>
            <a:off x="395288" y="5684361"/>
            <a:ext cx="2376487" cy="1079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395288" y="5611336"/>
            <a:ext cx="2376487" cy="45719"/>
          </a:xfrm>
          <a:prstGeom prst="rect">
            <a:avLst/>
          </a:prstGeom>
          <a:solidFill>
            <a:srgbClr val="0A0D3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38"/>
          <p:cNvSpPr/>
          <p:nvPr/>
        </p:nvSpPr>
        <p:spPr bwMode="auto">
          <a:xfrm>
            <a:off x="395288" y="6187599"/>
            <a:ext cx="2376487" cy="1079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2339975" y="5539899"/>
            <a:ext cx="431800" cy="45719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1331913" y="5539899"/>
            <a:ext cx="503237" cy="45719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49"/>
          <p:cNvSpPr>
            <a:spLocks noChangeArrowheads="1"/>
          </p:cNvSpPr>
          <p:nvPr/>
        </p:nvSpPr>
        <p:spPr bwMode="auto">
          <a:xfrm>
            <a:off x="395288" y="5539899"/>
            <a:ext cx="431800" cy="45719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395288" y="6116161"/>
            <a:ext cx="431800" cy="45719"/>
          </a:xfrm>
          <a:prstGeom prst="rect">
            <a:avLst/>
          </a:prstGeom>
          <a:solidFill>
            <a:srgbClr val="0A0D3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1331913" y="6116161"/>
            <a:ext cx="503237" cy="45719"/>
          </a:xfrm>
          <a:prstGeom prst="rect">
            <a:avLst/>
          </a:prstGeom>
          <a:solidFill>
            <a:srgbClr val="0A0D3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2339975" y="6116161"/>
            <a:ext cx="431800" cy="45719"/>
          </a:xfrm>
          <a:prstGeom prst="rect">
            <a:avLst/>
          </a:prstGeom>
          <a:solidFill>
            <a:srgbClr val="0A0D3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ctangle 59"/>
          <p:cNvSpPr>
            <a:spLocks noChangeArrowheads="1"/>
          </p:cNvSpPr>
          <p:nvPr/>
        </p:nvSpPr>
        <p:spPr bwMode="auto">
          <a:xfrm>
            <a:off x="2339975" y="6043136"/>
            <a:ext cx="431800" cy="45719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1331913" y="6043136"/>
            <a:ext cx="503237" cy="45719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61"/>
          <p:cNvSpPr>
            <a:spLocks noChangeArrowheads="1"/>
          </p:cNvSpPr>
          <p:nvPr/>
        </p:nvSpPr>
        <p:spPr bwMode="auto">
          <a:xfrm>
            <a:off x="395288" y="6043136"/>
            <a:ext cx="431800" cy="45719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0" y="6477633"/>
            <a:ext cx="5011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+mj-lt"/>
              </a:rPr>
              <a:t>S. </a:t>
            </a:r>
            <a:r>
              <a:rPr lang="en-GB" sz="1100" dirty="0" err="1" smtClean="0">
                <a:latin typeface="+mj-lt"/>
              </a:rPr>
              <a:t>Baricordi</a:t>
            </a:r>
            <a:r>
              <a:rPr lang="en-GB" sz="1100" dirty="0" smtClean="0">
                <a:latin typeface="+mj-lt"/>
              </a:rPr>
              <a:t> et al., Journal </a:t>
            </a:r>
            <a:r>
              <a:rPr lang="en-GB" sz="1100" dirty="0">
                <a:latin typeface="+mj-lt"/>
              </a:rPr>
              <a:t>of Physics D: Applied Physics 41 (24), </a:t>
            </a:r>
            <a:r>
              <a:rPr lang="en-GB" sz="1100" dirty="0" smtClean="0">
                <a:latin typeface="+mj-lt"/>
              </a:rPr>
              <a:t>245501</a:t>
            </a:r>
          </a:p>
          <a:p>
            <a:r>
              <a:rPr lang="en-GB" sz="1100" dirty="0" smtClean="0">
                <a:latin typeface="+mj-lt"/>
              </a:rPr>
              <a:t>S. </a:t>
            </a:r>
            <a:r>
              <a:rPr lang="en-GB" sz="1100" dirty="0" err="1" smtClean="0">
                <a:latin typeface="+mj-lt"/>
              </a:rPr>
              <a:t>Baricordi</a:t>
            </a:r>
            <a:r>
              <a:rPr lang="en-GB" sz="1100" dirty="0" smtClean="0">
                <a:latin typeface="+mj-lt"/>
              </a:rPr>
              <a:t> et al., Applied </a:t>
            </a:r>
            <a:r>
              <a:rPr lang="en-GB" sz="1100" dirty="0">
                <a:latin typeface="+mj-lt"/>
              </a:rPr>
              <a:t>Physics Letters 91 (6), </a:t>
            </a:r>
            <a:r>
              <a:rPr lang="en-GB" sz="1100" dirty="0" smtClean="0">
                <a:latin typeface="+mj-lt"/>
              </a:rPr>
              <a:t>061908</a:t>
            </a:r>
          </a:p>
        </p:txBody>
      </p:sp>
      <p:sp>
        <p:nvSpPr>
          <p:cNvPr id="36" name="Segnaposto data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39" name="Segnaposto piè di pagina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Ultra High Energy Cosmic Rays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201" r="7201"/>
          <a:stretch>
            <a:fillRect/>
          </a:stretch>
        </p:blipFill>
        <p:spPr>
          <a:xfrm>
            <a:off x="652736" y="1593950"/>
            <a:ext cx="3528392" cy="25551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4038600" cy="471830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Extensive shower at ground level.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Accelerator based experiments to unravel this (LHC-f, NA61, …)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Cosmic ray experiment observation depends on detailed </a:t>
            </a:r>
            <a:r>
              <a:rPr lang="en-GB" dirty="0" err="1" smtClean="0">
                <a:solidFill>
                  <a:srgbClr val="000000"/>
                </a:solidFill>
              </a:rPr>
              <a:t>MonteCarlo</a:t>
            </a:r>
            <a:r>
              <a:rPr lang="en-GB" dirty="0" smtClean="0">
                <a:solidFill>
                  <a:srgbClr val="000000"/>
                </a:solidFill>
              </a:rPr>
              <a:t> code to disentangle primary ray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Data interpretation depends on MC used to described the shower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Measuring </a:t>
            </a:r>
            <a:r>
              <a:rPr lang="en-GB" dirty="0">
                <a:solidFill>
                  <a:srgbClr val="000000"/>
                </a:solidFill>
              </a:rPr>
              <a:t>cross section at various energies (100 GeV-10 </a:t>
            </a:r>
            <a:r>
              <a:rPr lang="en-GB" dirty="0" err="1">
                <a:solidFill>
                  <a:srgbClr val="000000"/>
                </a:solidFill>
              </a:rPr>
              <a:t>TeV</a:t>
            </a:r>
            <a:r>
              <a:rPr lang="en-GB" dirty="0">
                <a:solidFill>
                  <a:srgbClr val="000000"/>
                </a:solidFill>
              </a:rPr>
              <a:t>) on </a:t>
            </a:r>
            <a:r>
              <a:rPr lang="en-GB" dirty="0" smtClean="0">
                <a:solidFill>
                  <a:srgbClr val="000000"/>
                </a:solidFill>
              </a:rPr>
              <a:t>atmosphere-like target </a:t>
            </a:r>
            <a:r>
              <a:rPr lang="en-GB" dirty="0">
                <a:solidFill>
                  <a:srgbClr val="000000"/>
                </a:solidFill>
              </a:rPr>
              <a:t>can help in those MC calibration</a:t>
            </a:r>
            <a:endParaRPr lang="en-GB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/>
          <a:srcRect t="-10240" b="-1"/>
          <a:stretch/>
        </p:blipFill>
        <p:spPr>
          <a:xfrm>
            <a:off x="469851" y="4047331"/>
            <a:ext cx="3898776" cy="2780928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1043608" y="6584836"/>
            <a:ext cx="2359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+mn-lt"/>
              </a:rPr>
              <a:t>Pierre Auger Observatory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8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Outlook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000000"/>
                </a:solidFill>
              </a:rPr>
              <a:t>Motivation</a:t>
            </a:r>
            <a:r>
              <a:rPr lang="en-GB" b="1" dirty="0" smtClean="0">
                <a:solidFill>
                  <a:srgbClr val="000000"/>
                </a:solidFill>
              </a:rPr>
              <a:t>: </a:t>
            </a:r>
            <a:r>
              <a:rPr lang="en-GB" dirty="0">
                <a:solidFill>
                  <a:srgbClr val="000000"/>
                </a:solidFill>
              </a:rPr>
              <a:t>Efficient </a:t>
            </a:r>
            <a:r>
              <a:rPr lang="en-GB" b="1" dirty="0">
                <a:solidFill>
                  <a:srgbClr val="000000"/>
                </a:solidFill>
              </a:rPr>
              <a:t>crystal </a:t>
            </a:r>
            <a:r>
              <a:rPr lang="en-GB" dirty="0">
                <a:solidFill>
                  <a:srgbClr val="000000"/>
                </a:solidFill>
              </a:rPr>
              <a:t>extraction of a multi-</a:t>
            </a:r>
            <a:r>
              <a:rPr lang="en-GB" dirty="0" err="1">
                <a:solidFill>
                  <a:srgbClr val="000000"/>
                </a:solidFill>
              </a:rPr>
              <a:t>TeV</a:t>
            </a:r>
            <a:r>
              <a:rPr lang="en-GB" dirty="0">
                <a:solidFill>
                  <a:srgbClr val="000000"/>
                </a:solidFill>
              </a:rPr>
              <a:t> hadron beam for </a:t>
            </a:r>
            <a:r>
              <a:rPr lang="en-GB" i="1" dirty="0">
                <a:solidFill>
                  <a:srgbClr val="000000"/>
                </a:solidFill>
              </a:rPr>
              <a:t>fixed target </a:t>
            </a:r>
            <a:r>
              <a:rPr lang="en-GB" i="1" dirty="0" smtClean="0">
                <a:solidFill>
                  <a:srgbClr val="000000"/>
                </a:solidFill>
              </a:rPr>
              <a:t>experiments;</a:t>
            </a:r>
          </a:p>
          <a:p>
            <a:endParaRPr lang="en-GB" i="1" dirty="0" smtClean="0">
              <a:solidFill>
                <a:srgbClr val="000000"/>
              </a:solidFill>
            </a:endParaRPr>
          </a:p>
          <a:p>
            <a:r>
              <a:rPr lang="en-GB" b="1" i="1" dirty="0" smtClean="0">
                <a:solidFill>
                  <a:srgbClr val="000000"/>
                </a:solidFill>
              </a:rPr>
              <a:t>The Challenge</a:t>
            </a:r>
            <a:r>
              <a:rPr lang="en-GB" i="1" dirty="0" smtClean="0">
                <a:solidFill>
                  <a:srgbClr val="000000"/>
                </a:solidFill>
              </a:rPr>
              <a:t>: from crystal assisted beam collimation to extraction. The CRYBEAM PROJECT;</a:t>
            </a:r>
          </a:p>
          <a:p>
            <a:endParaRPr lang="en-GB" i="1" dirty="0" smtClean="0">
              <a:solidFill>
                <a:srgbClr val="000000"/>
              </a:solidFill>
            </a:endParaRPr>
          </a:p>
          <a:p>
            <a:r>
              <a:rPr lang="en-GB" b="1" i="1" dirty="0" smtClean="0">
                <a:solidFill>
                  <a:srgbClr val="000000"/>
                </a:solidFill>
              </a:rPr>
              <a:t>Crystal Channeling </a:t>
            </a:r>
            <a:r>
              <a:rPr lang="en-GB" i="1" dirty="0" smtClean="0">
                <a:solidFill>
                  <a:srgbClr val="000000"/>
                </a:solidFill>
              </a:rPr>
              <a:t>for Extraction at the LHC;</a:t>
            </a:r>
          </a:p>
          <a:p>
            <a:endParaRPr lang="en-GB" i="1" dirty="0" smtClean="0">
              <a:solidFill>
                <a:srgbClr val="000000"/>
              </a:solidFill>
            </a:endParaRPr>
          </a:p>
          <a:p>
            <a:r>
              <a:rPr lang="en-GB" b="1" i="1" dirty="0" smtClean="0">
                <a:solidFill>
                  <a:srgbClr val="000000"/>
                </a:solidFill>
              </a:rPr>
              <a:t>Conclusions</a:t>
            </a:r>
            <a:r>
              <a:rPr lang="en-GB" i="1" dirty="0" smtClean="0">
                <a:solidFill>
                  <a:srgbClr val="000000"/>
                </a:solidFill>
              </a:rPr>
              <a:t>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811560"/>
            <a:ext cx="8964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600" i="1" dirty="0">
                <a:solidFill>
                  <a:srgbClr val="000000"/>
                </a:solidFill>
              </a:rPr>
              <a:t>CRYSBEAM is funded by a ERC Consolidator Grant GA </a:t>
            </a:r>
            <a:r>
              <a:rPr lang="en-GB" sz="1600" dirty="0">
                <a:solidFill>
                  <a:srgbClr val="000000"/>
                </a:solidFill>
              </a:rPr>
              <a:t>615089 </a:t>
            </a:r>
            <a:r>
              <a:rPr lang="en-GB" sz="1600" i="1" dirty="0">
                <a:solidFill>
                  <a:srgbClr val="000000"/>
                </a:solidFill>
              </a:rPr>
              <a:t>(FP7 IDEAS action) </a:t>
            </a:r>
            <a:r>
              <a:rPr lang="en-GB" sz="1600" i="1" dirty="0" smtClean="0">
                <a:solidFill>
                  <a:srgbClr val="000000"/>
                </a:solidFill>
              </a:rPr>
              <a:t>for </a:t>
            </a:r>
            <a:r>
              <a:rPr lang="en-GB" sz="1600" i="1" dirty="0">
                <a:solidFill>
                  <a:srgbClr val="000000"/>
                </a:solidFill>
              </a:rPr>
              <a:t>the period May 2014- May </a:t>
            </a:r>
            <a:r>
              <a:rPr lang="en-GB" sz="1600" i="1" dirty="0" smtClean="0">
                <a:solidFill>
                  <a:srgbClr val="000000"/>
                </a:solidFill>
              </a:rPr>
              <a:t>2019. </a:t>
            </a:r>
            <a:r>
              <a:rPr lang="en-GB" sz="1600" i="1" dirty="0">
                <a:solidFill>
                  <a:srgbClr val="000000"/>
                </a:solidFill>
              </a:rPr>
              <a:t>Principal </a:t>
            </a:r>
            <a:r>
              <a:rPr lang="en-GB" sz="1600" i="1" dirty="0" smtClean="0">
                <a:solidFill>
                  <a:srgbClr val="000000"/>
                </a:solidFill>
              </a:rPr>
              <a:t>investigator: G. </a:t>
            </a:r>
            <a:r>
              <a:rPr lang="en-GB" sz="1600" i="1" dirty="0" err="1" smtClean="0">
                <a:solidFill>
                  <a:srgbClr val="000000"/>
                </a:solidFill>
              </a:rPr>
              <a:t>Cavoto</a:t>
            </a:r>
            <a:r>
              <a:rPr lang="en-GB" sz="1600" i="1" dirty="0" smtClean="0">
                <a:solidFill>
                  <a:srgbClr val="000000"/>
                </a:solidFill>
              </a:rPr>
              <a:t> (INFN-RM1).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srgbClr val="000000"/>
                </a:solidFill>
              </a:rPr>
              <a:t>Website </a:t>
            </a:r>
            <a:r>
              <a:rPr lang="en-US" sz="1400" i="1" dirty="0">
                <a:solidFill>
                  <a:srgbClr val="000000"/>
                </a:solidFill>
              </a:rPr>
              <a:t>: http://crysbeam.roma1.infn.it/ 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5"/>
            <a:ext cx="3816424" cy="289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MOTIVATION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/>
          <a:lstStyle/>
          <a:p>
            <a:r>
              <a:rPr lang="en-US" dirty="0" smtClean="0"/>
              <a:t>Future perspective for a multi-</a:t>
            </a:r>
            <a:r>
              <a:rPr lang="en-US" dirty="0" err="1" smtClean="0"/>
              <a:t>TeV</a:t>
            </a:r>
            <a:r>
              <a:rPr lang="en-US" dirty="0"/>
              <a:t> </a:t>
            </a:r>
            <a:r>
              <a:rPr lang="en-US" dirty="0" smtClean="0"/>
              <a:t>extracted </a:t>
            </a:r>
            <a:r>
              <a:rPr lang="en-US" dirty="0" err="1" smtClean="0"/>
              <a:t>beamline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260648"/>
            <a:ext cx="2276760" cy="20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Physics with a multi-</a:t>
            </a:r>
            <a:r>
              <a:rPr lang="en-US" dirty="0" err="1">
                <a:solidFill>
                  <a:srgbClr val="C00000"/>
                </a:solidFill>
              </a:rPr>
              <a:t>TeV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beam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4" b="-24762"/>
          <a:stretch/>
        </p:blipFill>
        <p:spPr>
          <a:xfrm>
            <a:off x="573113" y="1484784"/>
            <a:ext cx="2664296" cy="2880320"/>
          </a:xfrm>
        </p:spPr>
      </p:pic>
      <p:pic>
        <p:nvPicPr>
          <p:cNvPr id="8" name="Content Placeholder 2"/>
          <p:cNvPicPr>
            <a:picLocks noChangeAspect="1"/>
          </p:cNvPicPr>
          <p:nvPr/>
        </p:nvPicPr>
        <p:blipFill rotWithShape="1">
          <a:blip r:embed="rId3"/>
          <a:srcRect t="-2718" b="-17618"/>
          <a:stretch/>
        </p:blipFill>
        <p:spPr>
          <a:xfrm>
            <a:off x="593583" y="3836351"/>
            <a:ext cx="2623357" cy="2776841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3779912" y="1484784"/>
            <a:ext cx="5184576" cy="276376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QCD at unprecedented laboratory energies and momentum transfers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Quark-gluon plasma excitation in the target rest frame 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What </a:t>
            </a:r>
            <a:r>
              <a:rPr lang="en-US" sz="1800" dirty="0">
                <a:solidFill>
                  <a:srgbClr val="000000"/>
                </a:solidFill>
              </a:rPr>
              <a:t>is the nature of the cosmic rays</a:t>
            </a:r>
            <a:r>
              <a:rPr lang="en-US" sz="1800" dirty="0" smtClean="0">
                <a:solidFill>
                  <a:srgbClr val="000000"/>
                </a:solidFill>
              </a:rPr>
              <a:t>?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Which the nature of dark matter ? 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Study the interaction </a:t>
            </a:r>
            <a:r>
              <a:rPr lang="en-US" sz="1800" dirty="0">
                <a:solidFill>
                  <a:srgbClr val="C00000"/>
                </a:solidFill>
              </a:rPr>
              <a:t>of hadrons with different targets </a:t>
            </a:r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... </a:t>
            </a:r>
            <a:r>
              <a:rPr lang="en-US" sz="1800" dirty="0">
                <a:solidFill>
                  <a:srgbClr val="C00000"/>
                </a:solidFill>
              </a:rPr>
              <a:t>and more with secondary beams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753594" y="3645024"/>
            <a:ext cx="5184576" cy="224543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635248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000000"/>
                </a:solidFill>
                <a:latin typeface="+mj-lt"/>
              </a:rPr>
              <a:t>”Physics opportunities of a fixed-target experiment using LHC beams”</a:t>
            </a:r>
          </a:p>
          <a:p>
            <a:pPr algn="ctr"/>
            <a:r>
              <a:rPr lang="en-US" sz="1400" b="0" i="1" dirty="0">
                <a:solidFill>
                  <a:srgbClr val="000000"/>
                </a:solidFill>
                <a:latin typeface="+mj-lt"/>
              </a:rPr>
              <a:t>S. J. Brodsky, F. </a:t>
            </a:r>
            <a:r>
              <a:rPr lang="en-US" sz="1400" b="0" i="1" dirty="0" err="1">
                <a:solidFill>
                  <a:srgbClr val="000000"/>
                </a:solidFill>
                <a:latin typeface="+mj-lt"/>
              </a:rPr>
              <a:t>Fleuret</a:t>
            </a:r>
            <a:r>
              <a:rPr lang="en-US" sz="1400" b="0" i="1" dirty="0">
                <a:solidFill>
                  <a:srgbClr val="000000"/>
                </a:solidFill>
                <a:latin typeface="+mj-lt"/>
              </a:rPr>
              <a:t>, C. </a:t>
            </a:r>
            <a:r>
              <a:rPr lang="en-US" sz="1400" b="0" i="1" dirty="0" err="1">
                <a:solidFill>
                  <a:srgbClr val="000000"/>
                </a:solidFill>
                <a:latin typeface="+mj-lt"/>
              </a:rPr>
              <a:t>Hadjidakis</a:t>
            </a:r>
            <a:r>
              <a:rPr lang="en-US" sz="1400" b="0" i="1" dirty="0">
                <a:solidFill>
                  <a:srgbClr val="000000"/>
                </a:solidFill>
                <a:latin typeface="+mj-lt"/>
              </a:rPr>
              <a:t>, and J. P. </a:t>
            </a:r>
            <a:r>
              <a:rPr lang="en-US" sz="1400" b="0" i="1" dirty="0" err="1">
                <a:solidFill>
                  <a:srgbClr val="000000"/>
                </a:solidFill>
                <a:latin typeface="+mj-lt"/>
              </a:rPr>
              <a:t>Lansberg</a:t>
            </a:r>
            <a:r>
              <a:rPr lang="en-US" sz="1400" b="0" i="1" dirty="0">
                <a:solidFill>
                  <a:srgbClr val="000000"/>
                </a:solidFill>
                <a:latin typeface="+mj-lt"/>
              </a:rPr>
              <a:t>, Phys. Rep. 522 (2013) 239-255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.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1018251" y="2385625"/>
            <a:ext cx="2672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Phase</a:t>
            </a:r>
            <a:r>
              <a:rPr lang="it-IT" sz="1200" dirty="0" smtClean="0"/>
              <a:t> </a:t>
            </a:r>
            <a:r>
              <a:rPr lang="it-IT" sz="1200" dirty="0" err="1" smtClean="0"/>
              <a:t>diagram</a:t>
            </a:r>
            <a:r>
              <a:rPr lang="it-IT" sz="1200" dirty="0" smtClean="0"/>
              <a:t> of </a:t>
            </a:r>
            <a:r>
              <a:rPr lang="it-IT" sz="1200" dirty="0" err="1" smtClean="0"/>
              <a:t>hadronic</a:t>
            </a:r>
            <a:r>
              <a:rPr lang="it-IT" sz="1200" dirty="0" smtClean="0"/>
              <a:t> </a:t>
            </a:r>
            <a:r>
              <a:rPr lang="it-IT" sz="1200" dirty="0" err="1" smtClean="0"/>
              <a:t>matter</a:t>
            </a:r>
            <a:endParaRPr lang="en-US" sz="1200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595859" y="4815711"/>
            <a:ext cx="182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Cosmic</a:t>
            </a:r>
            <a:r>
              <a:rPr lang="it-IT" sz="1400" dirty="0" smtClean="0"/>
              <a:t> </a:t>
            </a:r>
            <a:r>
              <a:rPr lang="it-IT" sz="1400" dirty="0" err="1" smtClean="0"/>
              <a:t>ray</a:t>
            </a:r>
            <a:r>
              <a:rPr lang="it-IT" sz="1400" dirty="0" smtClean="0"/>
              <a:t> </a:t>
            </a:r>
            <a:r>
              <a:rPr lang="it-IT" sz="1400" dirty="0" err="1" smtClean="0"/>
              <a:t>shower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4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CRYSTAL-ASSISTED BEAM MANIPULATION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766520" cy="1752600"/>
          </a:xfrm>
        </p:spPr>
        <p:txBody>
          <a:bodyPr/>
          <a:lstStyle/>
          <a:p>
            <a:r>
              <a:rPr lang="en-US" dirty="0" smtClean="0"/>
              <a:t>The Physical Challenge: </a:t>
            </a:r>
          </a:p>
          <a:p>
            <a:r>
              <a:rPr lang="en-US" dirty="0" smtClean="0"/>
              <a:t>from the LHC Collimation to the Extraction.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260648"/>
            <a:ext cx="2276760" cy="20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70E17"/>
                </a:solidFill>
              </a:rPr>
              <a:t>The crystal collimation: UA9 collaboration</a:t>
            </a:r>
            <a:endParaRPr lang="en-US" dirty="0">
              <a:solidFill>
                <a:srgbClr val="C70E17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427984" y="1772816"/>
            <a:ext cx="4580309" cy="475252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Aside from the CRYSBEAM project the UA9 collaboration is aiming to the usage of crystal device for the collimation of the LHC.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 the crystal-collimation scheme the beam halo is deflected by a bent crystal towards a secondary collimator instead of being randomly scattered by amorphous target out of the beam line.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Two crystalline primary collimators have been installed into the LHC and successfully tested at the injection energy in August 2015.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/>
          <a:srcRect t="-1" b="-126340"/>
          <a:stretch/>
        </p:blipFill>
        <p:spPr>
          <a:xfrm>
            <a:off x="231369" y="1514348"/>
            <a:ext cx="4038600" cy="4718304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9" y="3959225"/>
            <a:ext cx="3647669" cy="2425700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70E17"/>
                </a:solidFill>
              </a:rPr>
              <a:t>The CRYSBEAM project</a:t>
            </a:r>
            <a:endParaRPr lang="en-US" dirty="0">
              <a:solidFill>
                <a:srgbClr val="C70E17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572000" y="1628800"/>
            <a:ext cx="4320480" cy="367240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Parasitic extraction of LHC beam with a bent crystal in channeling orientation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Low background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Continuous extraction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Extraction of beam halo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10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 particles per second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Instrumented (“smart”) absorber to measure the </a:t>
            </a:r>
            <a:r>
              <a:rPr lang="en-US" dirty="0" err="1">
                <a:solidFill>
                  <a:srgbClr val="000000"/>
                </a:solidFill>
              </a:rPr>
              <a:t>hadronic</a:t>
            </a:r>
            <a:r>
              <a:rPr lang="en-US" dirty="0">
                <a:solidFill>
                  <a:srgbClr val="000000"/>
                </a:solidFill>
              </a:rPr>
              <a:t> shower structure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/>
          <a:srcRect t="-1" b="-126340"/>
          <a:stretch/>
        </p:blipFill>
        <p:spPr>
          <a:xfrm>
            <a:off x="231369" y="1514348"/>
            <a:ext cx="4038600" cy="4718304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9" y="3959225"/>
            <a:ext cx="3647669" cy="2425700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/>
          <a:srcRect l="50000" t="54448" b="2827"/>
          <a:stretch/>
        </p:blipFill>
        <p:spPr>
          <a:xfrm>
            <a:off x="6806542" y="5229224"/>
            <a:ext cx="2323120" cy="1628776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4572000" y="6002434"/>
            <a:ext cx="2311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CALICE Digital HCAL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0E17"/>
                </a:solidFill>
              </a:rPr>
              <a:t>CRYSBEAM conceptual layout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Bandiera, INFN - Section of Ferrara 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101° SIF Congress, Rome, 09/24/2015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48264" cy="429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Crystal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kick about 1 </a:t>
            </a:r>
            <a:r>
              <a:rPr lang="en-GB" sz="1800" dirty="0" err="1">
                <a:solidFill>
                  <a:srgbClr val="000000"/>
                </a:solidFill>
                <a:latin typeface="+mn-lt"/>
              </a:rPr>
              <a:t>mrad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0" dirty="0">
                <a:solidFill>
                  <a:srgbClr val="000000"/>
                </a:solidFill>
                <a:latin typeface="+mn-lt"/>
              </a:rPr>
              <a:t>technically feasible.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800" i="1" dirty="0" smtClean="0">
                <a:solidFill>
                  <a:srgbClr val="000000"/>
                </a:solidFill>
                <a:latin typeface="+mn-lt"/>
              </a:rPr>
              <a:t>Detection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and timing </a:t>
            </a:r>
            <a:r>
              <a:rPr lang="en-GB" sz="1800" b="0" dirty="0">
                <a:solidFill>
                  <a:srgbClr val="000000"/>
                </a:solidFill>
                <a:latin typeface="+mn-lt"/>
              </a:rPr>
              <a:t>of deflected/extracted beam at the </a:t>
            </a:r>
            <a:r>
              <a:rPr lang="en-GB" sz="1800" b="0" dirty="0" smtClean="0">
                <a:solidFill>
                  <a:srgbClr val="000000"/>
                </a:solidFill>
                <a:latin typeface="+mn-lt"/>
              </a:rPr>
              <a:t>vacuum/air interface </a:t>
            </a:r>
            <a:r>
              <a:rPr lang="en-GB" sz="1800" b="0" dirty="0">
                <a:solidFill>
                  <a:srgbClr val="000000"/>
                </a:solidFill>
                <a:latin typeface="+mn-lt"/>
              </a:rPr>
              <a:t>with a detector based on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Cherenkov </a:t>
            </a:r>
            <a:r>
              <a:rPr lang="en-GB" sz="1800" b="0" dirty="0">
                <a:solidFill>
                  <a:srgbClr val="000000"/>
                </a:solidFill>
                <a:latin typeface="+mn-lt"/>
              </a:rPr>
              <a:t>light </a:t>
            </a:r>
            <a:r>
              <a:rPr lang="en-GB" sz="1800" b="0" dirty="0" smtClean="0">
                <a:solidFill>
                  <a:srgbClr val="000000"/>
                </a:solidFill>
                <a:latin typeface="+mn-lt"/>
              </a:rPr>
              <a:t>emission </a:t>
            </a:r>
            <a:r>
              <a:rPr lang="it-IT" sz="1800" b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it-IT" sz="1800" b="0" u="sng" dirty="0" err="1" smtClean="0">
                <a:solidFill>
                  <a:srgbClr val="000000"/>
                </a:solidFill>
                <a:latin typeface="+mn-lt"/>
              </a:rPr>
              <a:t>see</a:t>
            </a:r>
            <a:r>
              <a:rPr lang="it-IT" sz="1800" b="0" u="sng" dirty="0" smtClean="0">
                <a:solidFill>
                  <a:srgbClr val="000000"/>
                </a:solidFill>
                <a:latin typeface="+mn-lt"/>
              </a:rPr>
              <a:t> F. </a:t>
            </a:r>
            <a:r>
              <a:rPr lang="it-IT" sz="1800" b="0" u="sng" dirty="0" err="1" smtClean="0">
                <a:solidFill>
                  <a:srgbClr val="000000"/>
                </a:solidFill>
                <a:latin typeface="+mn-lt"/>
              </a:rPr>
              <a:t>Iacoangeli</a:t>
            </a:r>
            <a:r>
              <a:rPr lang="it-IT" sz="1800" b="0" u="sng" dirty="0" smtClean="0">
                <a:solidFill>
                  <a:srgbClr val="000000"/>
                </a:solidFill>
                <a:latin typeface="+mn-lt"/>
              </a:rPr>
              <a:t> talk </a:t>
            </a:r>
            <a:r>
              <a:rPr lang="it-IT" sz="1800" b="0" u="sng" dirty="0" err="1" smtClean="0">
                <a:solidFill>
                  <a:srgbClr val="000000"/>
                </a:solidFill>
                <a:latin typeface="+mn-lt"/>
              </a:rPr>
              <a:t>tomorrow</a:t>
            </a:r>
            <a:r>
              <a:rPr lang="it-IT" sz="1800" b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sz="1800" b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GB" sz="1800" b="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Instrumented </a:t>
            </a:r>
            <a:r>
              <a:rPr lang="en-GB" sz="1800" b="0" dirty="0">
                <a:solidFill>
                  <a:srgbClr val="000000"/>
                </a:solidFill>
                <a:latin typeface="+mn-lt"/>
              </a:rPr>
              <a:t>beam dump in air.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2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CRYSTAL CHANNELING FOR EXTRACTION at </a:t>
            </a:r>
            <a:r>
              <a:rPr lang="en-US" sz="4000" dirty="0" err="1" smtClean="0">
                <a:solidFill>
                  <a:srgbClr val="C00000"/>
                </a:solidFill>
              </a:rPr>
              <a:t>lhc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Channeling in a bent crystal;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Crystal characteristic for efficient LHC beam extraction.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242392"/>
            <a:ext cx="2276760" cy="20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19690</TotalTime>
  <Words>1474</Words>
  <Application>Microsoft Office PowerPoint</Application>
  <PresentationFormat>Presentazione su schermo (4:3)</PresentationFormat>
  <Paragraphs>224</Paragraphs>
  <Slides>18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Chiaro</vt:lpstr>
      <vt:lpstr>Equation</vt:lpstr>
      <vt:lpstr>Crystal channeling to extract a high-energy hadron beam from an accelerator,  the CRYSBEAM project</vt:lpstr>
      <vt:lpstr>Outlook</vt:lpstr>
      <vt:lpstr>MOTIVATION</vt:lpstr>
      <vt:lpstr>Physics with a multi-TeV beam</vt:lpstr>
      <vt:lpstr>CRYSTAL-ASSISTED BEAM MANIPULATION</vt:lpstr>
      <vt:lpstr>The crystal collimation: UA9 collaboration</vt:lpstr>
      <vt:lpstr>The CRYSBEAM project</vt:lpstr>
      <vt:lpstr>CRYSBEAM conceptual layout</vt:lpstr>
      <vt:lpstr>CRYSTAL CHANNELING FOR EXTRACTION at lhc</vt:lpstr>
      <vt:lpstr>Channeling</vt:lpstr>
      <vt:lpstr>Channeling in a bent crystal</vt:lpstr>
      <vt:lpstr>Presentazione standard di PowerPoint</vt:lpstr>
      <vt:lpstr>New Technology for crystal bending: assistance from a tensile layer</vt:lpstr>
      <vt:lpstr>New Technology for crystal bending: assistance from a tensile layer</vt:lpstr>
      <vt:lpstr>Conclusions</vt:lpstr>
      <vt:lpstr>BACKUP SLIDES</vt:lpstr>
      <vt:lpstr>Silicon Crystal Fabrication</vt:lpstr>
      <vt:lpstr>Ultra High Energy Cosmic Rays</vt:lpstr>
    </vt:vector>
  </TitlesOfParts>
  <Company>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of the height of the potential in nanograined semiconductors</dc:title>
  <dc:creator>Apple Computer</dc:creator>
  <cp:lastModifiedBy>lau</cp:lastModifiedBy>
  <cp:revision>1378</cp:revision>
  <dcterms:created xsi:type="dcterms:W3CDTF">2007-01-12T15:41:14Z</dcterms:created>
  <dcterms:modified xsi:type="dcterms:W3CDTF">2015-09-24T12:54:28Z</dcterms:modified>
</cp:coreProperties>
</file>