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57" r:id="rId5"/>
    <p:sldId id="266" r:id="rId6"/>
    <p:sldId id="263" r:id="rId7"/>
    <p:sldId id="268" r:id="rId8"/>
    <p:sldId id="269" r:id="rId9"/>
    <p:sldId id="259" r:id="rId10"/>
    <p:sldId id="270" r:id="rId11"/>
    <p:sldId id="271" r:id="rId12"/>
    <p:sldId id="262" r:id="rId13"/>
    <p:sldId id="258" r:id="rId14"/>
    <p:sldId id="272" r:id="rId15"/>
    <p:sldId id="273" r:id="rId16"/>
    <p:sldId id="260" r:id="rId17"/>
    <p:sldId id="264" r:id="rId18"/>
    <p:sldId id="26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F7D1CD-D31C-4ACC-B6CA-238D3210ED95}" type="datetimeFigureOut">
              <a:rPr lang="it-IT" smtClean="0"/>
              <a:pPr/>
              <a:t>22/09/2015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7D9B4C-1BDB-46C4-8913-BAEE075C89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1839438"/>
            <a:ext cx="6678488" cy="3533778"/>
          </a:xfrm>
        </p:spPr>
        <p:txBody>
          <a:bodyPr>
            <a:normAutofit/>
          </a:bodyPr>
          <a:lstStyle/>
          <a:p>
            <a:r>
              <a:rPr lang="it-IT" dirty="0" smtClean="0"/>
              <a:t>Metodologia per lo studio dell’impatto elettromagnetico di un elettrodotto in fase di realizzazione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5153744"/>
            <a:ext cx="6172200" cy="1371600"/>
          </a:xfrm>
        </p:spPr>
        <p:txBody>
          <a:bodyPr/>
          <a:lstStyle/>
          <a:p>
            <a:pPr algn="ctr"/>
            <a:r>
              <a:rPr lang="it-IT" u="sng" dirty="0" smtClean="0"/>
              <a:t>Daniela Morelli</a:t>
            </a:r>
            <a:r>
              <a:rPr lang="it-IT" dirty="0" smtClean="0"/>
              <a:t>, Maria Cristina </a:t>
            </a:r>
            <a:r>
              <a:rPr lang="it-IT" dirty="0" err="1" smtClean="0"/>
              <a:t>Reitano</a:t>
            </a:r>
            <a:r>
              <a:rPr lang="it-IT" dirty="0" smtClean="0"/>
              <a:t> , Marco Leone </a:t>
            </a:r>
          </a:p>
          <a:p>
            <a:endParaRPr lang="it-IT" dirty="0"/>
          </a:p>
        </p:txBody>
      </p:sp>
      <p:pic>
        <p:nvPicPr>
          <p:cNvPr id="1026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583" y="5714826"/>
            <a:ext cx="2982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thumbs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7330338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Mess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5184576" cy="3099944"/>
          </a:xfrm>
          <a:prstGeom prst="rect">
            <a:avLst/>
          </a:prstGeom>
        </p:spPr>
      </p:pic>
      <p:pic>
        <p:nvPicPr>
          <p:cNvPr id="5" name="Immagine 4" descr="elettrodo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160" y="3541318"/>
            <a:ext cx="5227936" cy="3128042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2771800" y="2420888"/>
            <a:ext cx="5633814" cy="3456384"/>
            <a:chOff x="2771800" y="2420888"/>
            <a:chExt cx="5633814" cy="3456384"/>
          </a:xfrm>
        </p:grpSpPr>
        <p:sp>
          <p:nvSpPr>
            <p:cNvPr id="7" name="Rettangolo 6"/>
            <p:cNvSpPr/>
            <p:nvPr/>
          </p:nvSpPr>
          <p:spPr>
            <a:xfrm>
              <a:off x="2771800" y="4404061"/>
              <a:ext cx="144016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2771800" y="2420888"/>
              <a:ext cx="1656184" cy="19831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2771800" y="4539569"/>
              <a:ext cx="1656184" cy="13377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2915816" y="2420888"/>
              <a:ext cx="5472608" cy="19916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2915816" y="4548077"/>
              <a:ext cx="5472608" cy="11131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Immagine 5" descr="3d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7984" y="2440460"/>
              <a:ext cx="3977630" cy="343681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6" name="Titolo 25"/>
          <p:cNvSpPr>
            <a:spLocks noGrp="1"/>
          </p:cNvSpPr>
          <p:nvPr>
            <p:ph type="title"/>
          </p:nvPr>
        </p:nvSpPr>
        <p:spPr>
          <a:xfrm>
            <a:off x="5569768" y="0"/>
            <a:ext cx="2890664" cy="553542"/>
          </a:xfrm>
        </p:spPr>
        <p:txBody>
          <a:bodyPr/>
          <a:lstStyle/>
          <a:p>
            <a:r>
              <a:rPr lang="it-IT" dirty="0" smtClean="0"/>
              <a:t>Simulazione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508104" y="476672"/>
            <a:ext cx="31683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Popolamento database: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Linea elettrica (Tensione nominale)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Sostegni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Tronchi (corrente mediana)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Tratti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Campate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52934"/>
          </a:xfrm>
        </p:spPr>
        <p:txBody>
          <a:bodyPr/>
          <a:lstStyle/>
          <a:p>
            <a:r>
              <a:rPr lang="it-IT" dirty="0" smtClean="0"/>
              <a:t>Fascia di rispetto e </a:t>
            </a:r>
            <a:r>
              <a:rPr lang="it-IT" dirty="0" err="1" smtClean="0"/>
              <a:t>d.p.a.</a:t>
            </a:r>
            <a:endParaRPr lang="it-IT" dirty="0"/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3" cstate="print"/>
          <a:srcRect t="7619" r="992" b="8888"/>
          <a:stretch>
            <a:fillRect/>
          </a:stretch>
        </p:blipFill>
        <p:spPr bwMode="auto">
          <a:xfrm>
            <a:off x="1140568" y="692696"/>
            <a:ext cx="6095728" cy="32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Elf_TempSca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6048672" cy="3600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Immagine 5" descr="tratti.jpg"/>
          <p:cNvPicPr>
            <a:picLocks noChangeAspect="1"/>
          </p:cNvPicPr>
          <p:nvPr/>
        </p:nvPicPr>
        <p:blipFill>
          <a:blip r:embed="rId5" cstate="print"/>
          <a:srcRect t="8822" r="1724" b="4671"/>
          <a:stretch>
            <a:fillRect/>
          </a:stretch>
        </p:blipFill>
        <p:spPr>
          <a:xfrm>
            <a:off x="1043608" y="4365104"/>
            <a:ext cx="4378086" cy="230425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2455718" y="524603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821368" y="532833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109400" y="594928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076056" y="638132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457200" y="116632"/>
            <a:ext cx="7467600" cy="6529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Profili Verticali</a:t>
            </a:r>
            <a:endParaRPr kumimoji="0" lang="it-IT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MP" descr="Elf_Temp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3384376" cy="32853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BMP" descr="Elf_Temp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4698" y="3645024"/>
            <a:ext cx="3235614" cy="31409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3585582" cy="33843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Immagine 7" descr="Elf_TempScal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3744416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652120" y="465313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 b="2771"/>
          <a:stretch>
            <a:fillRect/>
          </a:stretch>
        </p:blipFill>
        <p:spPr bwMode="auto">
          <a:xfrm>
            <a:off x="899592" y="2232249"/>
            <a:ext cx="5976664" cy="42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80926"/>
          </a:xfrm>
        </p:spPr>
        <p:txBody>
          <a:bodyPr/>
          <a:lstStyle/>
          <a:p>
            <a:r>
              <a:rPr lang="it-IT" dirty="0" smtClean="0"/>
              <a:t>Integrazione dati con </a:t>
            </a:r>
            <a:r>
              <a:rPr lang="it-IT" dirty="0" err="1" smtClean="0"/>
              <a:t>D.B.</a:t>
            </a:r>
            <a:r>
              <a:rPr lang="it-IT" dirty="0" smtClean="0"/>
              <a:t> CTR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90872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Export dati da software </a:t>
            </a:r>
            <a:r>
              <a:rPr lang="it-IT" dirty="0" err="1" smtClean="0"/>
              <a:t>WinELF</a:t>
            </a:r>
            <a:r>
              <a:rPr lang="it-IT" dirty="0" smtClean="0"/>
              <a:t> in formato .ASC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Import in </a:t>
            </a:r>
            <a:r>
              <a:rPr lang="it-IT" dirty="0" err="1" smtClean="0"/>
              <a:t>ArGIS</a:t>
            </a:r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Convertire i dati </a:t>
            </a:r>
            <a:r>
              <a:rPr lang="it-IT" dirty="0" smtClean="0"/>
              <a:t>da </a:t>
            </a:r>
            <a:r>
              <a:rPr lang="it-IT" dirty="0" smtClean="0"/>
              <a:t>ASCII in </a:t>
            </a:r>
            <a:r>
              <a:rPr lang="it-IT" dirty="0" err="1" smtClean="0"/>
              <a:t>Raster</a:t>
            </a:r>
            <a:r>
              <a:rPr lang="it-IT" dirty="0" smtClean="0"/>
              <a:t> (</a:t>
            </a:r>
            <a:r>
              <a:rPr lang="it-IT" dirty="0" err="1" smtClean="0"/>
              <a:t>Tools</a:t>
            </a:r>
            <a:r>
              <a:rPr lang="it-IT" dirty="0" smtClean="0"/>
              <a:t> </a:t>
            </a:r>
            <a:r>
              <a:rPr lang="it-IT" dirty="0" err="1" smtClean="0"/>
              <a:t>Arc</a:t>
            </a:r>
            <a:r>
              <a:rPr lang="it-IT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Convertire da </a:t>
            </a:r>
            <a:r>
              <a:rPr lang="it-IT" dirty="0" err="1" smtClean="0"/>
              <a:t>Raster</a:t>
            </a:r>
            <a:r>
              <a:rPr lang="it-IT" dirty="0" smtClean="0"/>
              <a:t> in </a:t>
            </a:r>
            <a:r>
              <a:rPr lang="it-IT" dirty="0" err="1" smtClean="0"/>
              <a:t>Polygon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 b="2646"/>
          <a:stretch>
            <a:fillRect/>
          </a:stretch>
        </p:blipFill>
        <p:spPr bwMode="auto">
          <a:xfrm>
            <a:off x="1259632" y="1556792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8"/>
          <p:cNvSpPr txBox="1">
            <a:spLocks/>
          </p:cNvSpPr>
          <p:nvPr/>
        </p:nvSpPr>
        <p:spPr>
          <a:xfrm>
            <a:off x="457200" y="188640"/>
            <a:ext cx="7467600" cy="5809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Integrazione dati con </a:t>
            </a:r>
            <a:r>
              <a:rPr kumimoji="0" lang="it-IT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D.B.</a:t>
            </a: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CTR</a:t>
            </a:r>
            <a:endParaRPr kumimoji="0" lang="it-IT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980728"/>
            <a:ext cx="750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 Creare uno </a:t>
            </a:r>
            <a:r>
              <a:rPr lang="it-IT" dirty="0" err="1" smtClean="0"/>
              <a:t>Shape</a:t>
            </a:r>
            <a:r>
              <a:rPr lang="it-IT" dirty="0" smtClean="0"/>
              <a:t> file con le sole strutture catalogate come edifici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 b="2937"/>
          <a:stretch>
            <a:fillRect/>
          </a:stretch>
        </p:blipFill>
        <p:spPr bwMode="auto">
          <a:xfrm>
            <a:off x="1547664" y="2204864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8"/>
          <p:cNvSpPr txBox="1">
            <a:spLocks/>
          </p:cNvSpPr>
          <p:nvPr/>
        </p:nvSpPr>
        <p:spPr>
          <a:xfrm>
            <a:off x="457200" y="188640"/>
            <a:ext cx="7467600" cy="5809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Integrazione dati con </a:t>
            </a:r>
            <a:r>
              <a:rPr kumimoji="0" lang="it-IT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D.B.</a:t>
            </a: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CTR</a:t>
            </a:r>
            <a:endParaRPr kumimoji="0" lang="it-IT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19675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Intersecare i dati di partenza, già convertiti in </a:t>
            </a:r>
            <a:r>
              <a:rPr lang="it-IT" dirty="0" err="1" smtClean="0"/>
              <a:t>Polygon</a:t>
            </a:r>
            <a:r>
              <a:rPr lang="it-IT" dirty="0" smtClean="0"/>
              <a:t>, con lo </a:t>
            </a:r>
            <a:r>
              <a:rPr lang="it-IT" dirty="0" err="1" smtClean="0"/>
              <a:t>shape</a:t>
            </a:r>
            <a:r>
              <a:rPr lang="it-IT" dirty="0" smtClean="0"/>
              <a:t> file contenente gli edifici. 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Esportare l’intersezione in formato .SHP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cilindr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0461"/>
            <a:ext cx="2952328" cy="2592915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44624"/>
            <a:ext cx="7467600" cy="652934"/>
          </a:xfrm>
        </p:spPr>
        <p:txBody>
          <a:bodyPr/>
          <a:lstStyle/>
          <a:p>
            <a:r>
              <a:rPr lang="it-IT" dirty="0" smtClean="0"/>
              <a:t>Esempio </a:t>
            </a:r>
            <a:endParaRPr lang="it-IT" dirty="0"/>
          </a:p>
        </p:txBody>
      </p:sp>
      <p:pic>
        <p:nvPicPr>
          <p:cNvPr id="3074" name="Immagine 5" descr="Elf_Temp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6192688" cy="342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magine 6" descr="Elf_Temp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165594"/>
            <a:ext cx="3456384" cy="269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 smtClean="0"/>
              <a:t>Calcolo approssimato della </a:t>
            </a:r>
            <a:r>
              <a:rPr lang="it-IT" dirty="0" err="1" smtClean="0"/>
              <a:t>D.P.A.</a:t>
            </a:r>
            <a:r>
              <a:rPr lang="it-IT" dirty="0" smtClean="0"/>
              <a:t> dell’intero tracciato su base cartografica </a:t>
            </a:r>
            <a:r>
              <a:rPr lang="it-IT" dirty="0" err="1" smtClean="0"/>
              <a:t>geo-referenziata</a:t>
            </a:r>
            <a:endParaRPr lang="it-IT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 smtClean="0"/>
              <a:t>Analisi in dettaglio delle singole campate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 smtClean="0"/>
              <a:t>Sovrapposizione dei dati provenienti </a:t>
            </a:r>
            <a:r>
              <a:rPr lang="it-IT" smtClean="0"/>
              <a:t>dalla Banca </a:t>
            </a:r>
            <a:r>
              <a:rPr lang="it-IT" dirty="0" smtClean="0"/>
              <a:t>Dati delle Carte </a:t>
            </a:r>
            <a:r>
              <a:rPr lang="it-IT" smtClean="0"/>
              <a:t>Tecniche Regionali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DSC03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636" y="6237312"/>
            <a:ext cx="168536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 rot="20255765">
            <a:off x="2827759" y="3856052"/>
            <a:ext cx="3179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Grazie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C.E.M.</a:t>
            </a:r>
            <a:r>
              <a:rPr lang="it-IT" dirty="0" smtClean="0"/>
              <a:t> generati da un elettrodotto</a:t>
            </a:r>
          </a:p>
          <a:p>
            <a:r>
              <a:rPr lang="it-IT" dirty="0" smtClean="0"/>
              <a:t>Normativa</a:t>
            </a:r>
          </a:p>
          <a:p>
            <a:r>
              <a:rPr lang="it-IT" dirty="0" smtClean="0"/>
              <a:t>Calcolo fascia di rispetto e distanza di prima approssimazione </a:t>
            </a:r>
          </a:p>
          <a:p>
            <a:r>
              <a:rPr lang="it-IT" dirty="0" smtClean="0"/>
              <a:t>Utilizzo della Cartografia (</a:t>
            </a:r>
            <a:r>
              <a:rPr lang="it-IT" dirty="0" err="1" smtClean="0"/>
              <a:t>C.T.R.</a:t>
            </a:r>
            <a:r>
              <a:rPr lang="it-IT" dirty="0" smtClean="0"/>
              <a:t>) in ambiente </a:t>
            </a:r>
            <a:r>
              <a:rPr lang="it-IT" dirty="0" err="1" smtClean="0"/>
              <a:t>Gis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it-IT" dirty="0" err="1" smtClean="0"/>
              <a:t>C.E.M.</a:t>
            </a:r>
            <a:r>
              <a:rPr lang="it-IT" dirty="0" smtClean="0"/>
              <a:t> generato da un elettrodotto</a:t>
            </a:r>
            <a:endParaRPr lang="it-IT" dirty="0"/>
          </a:p>
        </p:txBody>
      </p:sp>
      <p:pic>
        <p:nvPicPr>
          <p:cNvPr id="5" name="Immagine 4" descr="commissioneeurope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5112568" cy="1946074"/>
          </a:xfrm>
          <a:prstGeom prst="rect">
            <a:avLst/>
          </a:prstGeom>
        </p:spPr>
      </p:pic>
      <p:pic>
        <p:nvPicPr>
          <p:cNvPr id="6" name="Immagine 5" descr="image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96952"/>
            <a:ext cx="2857500" cy="3657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8118" t="37244" r="49801" b="8750"/>
          <a:stretch>
            <a:fillRect/>
          </a:stretch>
        </p:blipFill>
        <p:spPr bwMode="auto">
          <a:xfrm>
            <a:off x="5940152" y="764704"/>
            <a:ext cx="21900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6660" y="3794720"/>
            <a:ext cx="36957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932040" y="3306470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Campo elettrico</a:t>
            </a:r>
            <a:endParaRPr lang="it-IT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724942"/>
          </a:xfrm>
        </p:spPr>
        <p:txBody>
          <a:bodyPr/>
          <a:lstStyle/>
          <a:p>
            <a:r>
              <a:rPr lang="it-IT" dirty="0" smtClean="0"/>
              <a:t>Riferimenti Normativi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196752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b="1" dirty="0" smtClean="0">
                <a:solidFill>
                  <a:srgbClr val="0070C0"/>
                </a:solidFill>
              </a:rPr>
              <a:t>Legge Quadro n. 36 del 22 febbraio 2001</a:t>
            </a:r>
            <a:r>
              <a:rPr lang="it-IT" dirty="0" smtClean="0"/>
              <a:t> “Protezione dalle esposizioni a campi elettrici, magnetici ed elettromagnetici" (G.U. n.55 del 7 marzo 2001).</a:t>
            </a:r>
          </a:p>
          <a:p>
            <a:pPr algn="just"/>
            <a:r>
              <a:rPr lang="it-IT" b="1" i="1" dirty="0" smtClean="0">
                <a:solidFill>
                  <a:srgbClr val="0070C0"/>
                </a:solidFill>
              </a:rPr>
              <a:t>Fascia di rispetto:</a:t>
            </a:r>
            <a:r>
              <a:rPr lang="it-IT" dirty="0" smtClean="0"/>
              <a:t> Area in cui non possono essere previste destinazioni d’uso che comportino una permanenza umana prolungata oltre le quattro ore giornaliere.</a:t>
            </a:r>
          </a:p>
          <a:p>
            <a:pPr algn="just"/>
            <a:endParaRPr lang="it-IT" dirty="0" smtClean="0"/>
          </a:p>
          <a:p>
            <a:pPr algn="just">
              <a:buFont typeface="Wingdings" pitchFamily="2" charset="2"/>
              <a:buChar char="v"/>
            </a:pPr>
            <a:r>
              <a:rPr lang="it-IT" b="1" dirty="0" smtClean="0">
                <a:solidFill>
                  <a:srgbClr val="0070C0"/>
                </a:solidFill>
              </a:rPr>
              <a:t>DPCM. dell’8 luglio 2003 </a:t>
            </a:r>
            <a:r>
              <a:rPr lang="it-IT" dirty="0" smtClean="0"/>
              <a:t>“Fissazione dei limiti di esposizione, dei valori di attenzione e degli obiettivi di qualità per la protezione della popolazione dalle esposizioni ai campi elettrici e magnetici alla frequenza di rete (50 Hz) generati dagli elettrodotti” (G.U. n. 200 del 29-8-2003)</a:t>
            </a:r>
          </a:p>
          <a:p>
            <a:pPr algn="just">
              <a:buFont typeface="Wingdings" pitchFamily="2" charset="2"/>
              <a:buChar char="v"/>
            </a:pPr>
            <a:r>
              <a:rPr lang="it-IT" b="1" dirty="0" smtClean="0">
                <a:solidFill>
                  <a:srgbClr val="0070C0"/>
                </a:solidFill>
              </a:rPr>
              <a:t>DM 29 maggio 2008 </a:t>
            </a:r>
            <a:r>
              <a:rPr lang="it-IT" dirty="0" smtClean="0"/>
              <a:t>(G.U. 5 luglio 2008 n.156, S.O.) “Metodologia di calcolo per la determinazione delle fasce di rispetto degli elettrodotti”</a:t>
            </a:r>
          </a:p>
          <a:p>
            <a:pPr algn="just">
              <a:buFont typeface="Wingdings" pitchFamily="2" charset="2"/>
              <a:buChar char="v"/>
            </a:pPr>
            <a:endParaRPr lang="it-IT" dirty="0" smtClean="0"/>
          </a:p>
          <a:p>
            <a:pPr algn="just">
              <a:buFont typeface="Wingdings" pitchFamily="2" charset="2"/>
              <a:buChar char="v"/>
            </a:pPr>
            <a:r>
              <a:rPr lang="it-IT" b="1" dirty="0" smtClean="0">
                <a:solidFill>
                  <a:srgbClr val="0070C0"/>
                </a:solidFill>
              </a:rPr>
              <a:t>CEI 106-11 </a:t>
            </a:r>
            <a:r>
              <a:rPr lang="it-IT" dirty="0" smtClean="0"/>
              <a:t>(2006), “Guida per la determinazione delle fasce di rispetto per gli elettrodotti secondo le disposizioni del DPCM 8 luglio 2003 (Art.6)”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724942"/>
          </a:xfrm>
        </p:spPr>
        <p:txBody>
          <a:bodyPr/>
          <a:lstStyle/>
          <a:p>
            <a:r>
              <a:rPr lang="it-IT" dirty="0" smtClean="0"/>
              <a:t>Riferimenti Normativi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115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627784" y="1052736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DPCM. dell’8 luglio 2003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653136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70C0"/>
                </a:solidFill>
              </a:rPr>
              <a:t>Limite di esposizione</a:t>
            </a:r>
            <a:r>
              <a:rPr lang="it-IT" dirty="0" smtClean="0"/>
              <a:t>: Valore che non deve essere superato in alcuna condizione di esposizione della popolazione</a:t>
            </a:r>
          </a:p>
          <a:p>
            <a:pPr algn="just">
              <a:buFont typeface="Wingdings" pitchFamily="2" charset="2"/>
              <a:buChar char="ü"/>
            </a:pP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70C0"/>
                </a:solidFill>
              </a:rPr>
              <a:t>Limite di attenzione</a:t>
            </a:r>
            <a:r>
              <a:rPr lang="it-IT" dirty="0" smtClean="0"/>
              <a:t>: Valore che non deve essere superato negli ambienti a permanenza prolungata</a:t>
            </a:r>
          </a:p>
          <a:p>
            <a:pPr algn="just">
              <a:buFont typeface="Wingdings" pitchFamily="2" charset="2"/>
              <a:buChar char="ü"/>
            </a:pPr>
            <a:endParaRPr lang="it-IT" dirty="0" smtClean="0"/>
          </a:p>
          <a:p>
            <a:pPr algn="just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70C0"/>
                </a:solidFill>
              </a:rPr>
              <a:t>Obiettivi di qualità: </a:t>
            </a:r>
            <a:r>
              <a:rPr lang="it-IT" dirty="0" smtClean="0"/>
              <a:t>valori definiti per le installazioni future.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4684762" cy="30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427984" y="188640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 smtClean="0">
                <a:solidFill>
                  <a:srgbClr val="FF0000"/>
                </a:solidFill>
              </a:rPr>
              <a:t>Fascia di rispetto: </a:t>
            </a:r>
            <a:r>
              <a:rPr lang="it-IT" dirty="0" smtClean="0"/>
              <a:t>Spazio circostante i conduttori di una linea elettrica aerea, o in cavo interrato, che comprende tutti i punti, al di sopra e al di sotto del livello del suolo, caratterizzati da un’induzione magnetica di intensità maggiore o uguale ad un valore prefissato, in particolare all’obiettivo di qualità.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753" y="3223464"/>
            <a:ext cx="7389639" cy="301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1143025"/>
            <a:ext cx="2066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080" y="1408348"/>
            <a:ext cx="3384376" cy="25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003232" cy="1143000"/>
          </a:xfrm>
        </p:spPr>
        <p:txBody>
          <a:bodyPr/>
          <a:lstStyle/>
          <a:p>
            <a:r>
              <a:rPr lang="it-IT" dirty="0" smtClean="0"/>
              <a:t>Calcolo del Campo magnetico generato da un elettrodotto </a:t>
            </a:r>
            <a:r>
              <a:rPr lang="it-IT" sz="2800" dirty="0" smtClean="0"/>
              <a:t>(CEI 106-11)</a:t>
            </a:r>
            <a:endParaRPr lang="it-IT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r="55610"/>
          <a:stretch>
            <a:fillRect/>
          </a:stretch>
        </p:blipFill>
        <p:spPr bwMode="auto">
          <a:xfrm>
            <a:off x="4895528" y="1696380"/>
            <a:ext cx="2844824" cy="7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19064" y="1552364"/>
            <a:ext cx="352839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806254"/>
            <a:ext cx="3384376" cy="305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44944" r="10112"/>
          <a:stretch>
            <a:fillRect/>
          </a:stretch>
        </p:blipFill>
        <p:spPr bwMode="auto">
          <a:xfrm>
            <a:off x="4751512" y="2488468"/>
            <a:ext cx="2880320" cy="7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89334"/>
          <a:stretch>
            <a:fillRect/>
          </a:stretch>
        </p:blipFill>
        <p:spPr bwMode="auto">
          <a:xfrm>
            <a:off x="4967536" y="3136540"/>
            <a:ext cx="683568" cy="7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arentesi graffa aperta 10"/>
          <p:cNvSpPr/>
          <p:nvPr/>
        </p:nvSpPr>
        <p:spPr>
          <a:xfrm>
            <a:off x="4751512" y="1696380"/>
            <a:ext cx="288032" cy="2016224"/>
          </a:xfrm>
          <a:prstGeom prst="leftBrace">
            <a:avLst>
              <a:gd name="adj1" fmla="val 236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211960" y="3861048"/>
            <a:ext cx="417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Formule analitiche approssimate</a:t>
            </a:r>
          </a:p>
          <a:p>
            <a:pPr algn="ctr"/>
            <a:r>
              <a:rPr lang="it-IT" dirty="0" smtClean="0"/>
              <a:t>Traliccio a singola Terna</a:t>
            </a:r>
            <a:endParaRPr lang="it-I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869160"/>
            <a:ext cx="2514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2 14"/>
          <p:cNvCxnSpPr/>
          <p:nvPr/>
        </p:nvCxnSpPr>
        <p:spPr>
          <a:xfrm flipH="1">
            <a:off x="5364088" y="4869160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940152" y="4725144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Distanza conduttori</a:t>
            </a:r>
            <a:endParaRPr lang="it-IT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5661248"/>
            <a:ext cx="18362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003232" cy="1143000"/>
          </a:xfrm>
        </p:spPr>
        <p:txBody>
          <a:bodyPr/>
          <a:lstStyle/>
          <a:p>
            <a:r>
              <a:rPr lang="it-IT" dirty="0" smtClean="0"/>
              <a:t>Calcolo del Campo magnetico generato da un elettrodotto</a:t>
            </a:r>
            <a:r>
              <a:rPr lang="it-IT" sz="2800" dirty="0" smtClean="0">
                <a:solidFill>
                  <a:srgbClr val="1F497D"/>
                </a:solidFill>
              </a:rPr>
              <a:t> (CEI 106-11)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79912" y="1124744"/>
            <a:ext cx="417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Formule analitiche approssimate</a:t>
            </a:r>
          </a:p>
          <a:p>
            <a:pPr algn="ctr"/>
            <a:r>
              <a:rPr lang="it-IT" dirty="0" smtClean="0"/>
              <a:t>Traliccio a doppia Terna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5386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474" y="1844824"/>
            <a:ext cx="4933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852936"/>
            <a:ext cx="2419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29000"/>
            <a:ext cx="5229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 l="26653" t="29042" r="27999" b="25855"/>
          <a:stretch>
            <a:fillRect/>
          </a:stretch>
        </p:blipFill>
        <p:spPr bwMode="auto">
          <a:xfrm>
            <a:off x="251520" y="4509120"/>
            <a:ext cx="3553438" cy="220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3995936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Software di simulazione su base cartografica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r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3" y="6381328"/>
            <a:ext cx="1098791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tracci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128792" cy="479496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it-IT" dirty="0" smtClean="0"/>
              <a:t>Tracciato Elettrodotto in studio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6021288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 47 tralicci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 lunghezza </a:t>
            </a:r>
            <a:r>
              <a:rPr lang="it-IT" dirty="0" smtClean="0">
                <a:sym typeface="Symbol"/>
              </a:rPr>
              <a:t></a:t>
            </a:r>
            <a:r>
              <a:rPr lang="it-IT" dirty="0" smtClean="0"/>
              <a:t> 20 km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530</Words>
  <Application>Microsoft Office PowerPoint</Application>
  <PresentationFormat>Presentazione su schermo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Loggia</vt:lpstr>
      <vt:lpstr>Metodologia per lo studio dell’impatto elettromagnetico di un elettrodotto in fase di realizzazione </vt:lpstr>
      <vt:lpstr>Sommario</vt:lpstr>
      <vt:lpstr>C.E.M. generato da un elettrodotto</vt:lpstr>
      <vt:lpstr>Riferimenti Normativi</vt:lpstr>
      <vt:lpstr>Riferimenti Normativi</vt:lpstr>
      <vt:lpstr>Diapositiva 6</vt:lpstr>
      <vt:lpstr>Calcolo del Campo magnetico generato da un elettrodotto (CEI 106-11)</vt:lpstr>
      <vt:lpstr>Calcolo del Campo magnetico generato da un elettrodotto (CEI 106-11)</vt:lpstr>
      <vt:lpstr>Tracciato Elettrodotto in studio</vt:lpstr>
      <vt:lpstr>Simulazione</vt:lpstr>
      <vt:lpstr>Fascia di rispetto e d.p.a.</vt:lpstr>
      <vt:lpstr>Diapositiva 12</vt:lpstr>
      <vt:lpstr>Integrazione dati con D.B. CTR</vt:lpstr>
      <vt:lpstr>Diapositiva 14</vt:lpstr>
      <vt:lpstr>Diapositiva 15</vt:lpstr>
      <vt:lpstr>Esempio </vt:lpstr>
      <vt:lpstr>Conclusioni</vt:lpstr>
      <vt:lpstr>Diapositiva 18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per lo studio dell’impatto elettromagnetico di un elettrodotto in fase di realizzazione </dc:title>
  <dc:creator>Daniela Morelli</dc:creator>
  <cp:lastModifiedBy>Daniela Morelli</cp:lastModifiedBy>
  <cp:revision>35</cp:revision>
  <dcterms:created xsi:type="dcterms:W3CDTF">2015-09-07T12:39:52Z</dcterms:created>
  <dcterms:modified xsi:type="dcterms:W3CDTF">2015-09-22T07:14:05Z</dcterms:modified>
</cp:coreProperties>
</file>