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606" r:id="rId3"/>
    <p:sldId id="607" r:id="rId4"/>
    <p:sldId id="613" r:id="rId5"/>
    <p:sldId id="603" r:id="rId6"/>
    <p:sldId id="604" r:id="rId7"/>
    <p:sldId id="632" r:id="rId8"/>
    <p:sldId id="609" r:id="rId9"/>
    <p:sldId id="612" r:id="rId10"/>
    <p:sldId id="614" r:id="rId11"/>
    <p:sldId id="685" r:id="rId12"/>
    <p:sldId id="619" r:id="rId13"/>
    <p:sldId id="620" r:id="rId14"/>
    <p:sldId id="623" r:id="rId15"/>
    <p:sldId id="621" r:id="rId16"/>
    <p:sldId id="622" r:id="rId17"/>
    <p:sldId id="633" r:id="rId18"/>
    <p:sldId id="639" r:id="rId19"/>
    <p:sldId id="689" r:id="rId20"/>
    <p:sldId id="634" r:id="rId21"/>
    <p:sldId id="625" r:id="rId22"/>
    <p:sldId id="640" r:id="rId23"/>
    <p:sldId id="626" r:id="rId24"/>
    <p:sldId id="627" r:id="rId25"/>
    <p:sldId id="629" r:id="rId26"/>
    <p:sldId id="630" r:id="rId27"/>
    <p:sldId id="628" r:id="rId28"/>
    <p:sldId id="710" r:id="rId29"/>
    <p:sldId id="635" r:id="rId30"/>
    <p:sldId id="641" r:id="rId31"/>
    <p:sldId id="642" r:id="rId32"/>
    <p:sldId id="696" r:id="rId33"/>
    <p:sldId id="645" r:id="rId34"/>
    <p:sldId id="647" r:id="rId35"/>
    <p:sldId id="699" r:id="rId36"/>
    <p:sldId id="646" r:id="rId37"/>
    <p:sldId id="648" r:id="rId38"/>
    <p:sldId id="697" r:id="rId39"/>
    <p:sldId id="649" r:id="rId40"/>
    <p:sldId id="650" r:id="rId41"/>
    <p:sldId id="698" r:id="rId42"/>
    <p:sldId id="676" r:id="rId43"/>
    <p:sldId id="651" r:id="rId44"/>
    <p:sldId id="675" r:id="rId45"/>
    <p:sldId id="652" r:id="rId46"/>
    <p:sldId id="655" r:id="rId47"/>
    <p:sldId id="687" r:id="rId48"/>
    <p:sldId id="656" r:id="rId49"/>
    <p:sldId id="658" r:id="rId50"/>
    <p:sldId id="711" r:id="rId51"/>
    <p:sldId id="659" r:id="rId52"/>
    <p:sldId id="692" r:id="rId53"/>
    <p:sldId id="712" r:id="rId54"/>
    <p:sldId id="662" r:id="rId55"/>
    <p:sldId id="677" r:id="rId56"/>
    <p:sldId id="663" r:id="rId57"/>
    <p:sldId id="657" r:id="rId58"/>
    <p:sldId id="686" r:id="rId59"/>
    <p:sldId id="678" r:id="rId60"/>
    <p:sldId id="693" r:id="rId61"/>
    <p:sldId id="695" r:id="rId62"/>
    <p:sldId id="674" r:id="rId63"/>
    <p:sldId id="681" r:id="rId64"/>
    <p:sldId id="682" r:id="rId65"/>
    <p:sldId id="683" r:id="rId6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70FE1"/>
    <a:srgbClr val="170CA4"/>
    <a:srgbClr val="61FF7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98" autoAdjust="0"/>
    <p:restoredTop sz="94667" autoAdjust="0"/>
  </p:normalViewPr>
  <p:slideViewPr>
    <p:cSldViewPr snapToGrid="0"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74A32-4CCB-4E8D-8683-A5CF04F31720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7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B43B-2CB1-4C0C-A808-7B06C50C19E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0110-CD3E-4C0B-B48C-660A73FBC647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BAD8-578E-4565-9632-BFE03387E77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14B3-AFFB-40B7-A4F3-3E84BD9E6DED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F725-B698-4B0B-B247-DB8873105EC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21B6-74AA-4E5E-8CDA-CC27E1CC3A43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9337-C020-480B-8F1A-3FA9FF66B36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E06E-F5DA-440B-BB3E-D5B168927766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CEBB-E106-4CC5-BA73-446F53E7EAE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550E-D081-41A3-B468-28BDA0F0BBD4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B796-9F32-44B4-9117-0614322F4DE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93DD-B103-4A6F-843B-2D6FCBD52C52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4A1F-1EE1-4279-BEA0-158FD5B3B2D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9A5D-6152-4BC9-99FE-AEAAB73C2311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3968-D4CD-4D19-B406-AA7DA9762B8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7E8B-5341-4D54-A536-809242EA29F2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B775-B2DF-4DF6-8F38-CB84A8525FD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BF53C-05D2-4A7C-B3AC-969794765A0D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0754-F97D-4F3C-8FBB-F7B2A28EAFE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0A5E-630C-4FE8-820F-64AAD7542F59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EE9D-F60B-40F2-B126-9236224143F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9460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9461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FD06C-45E5-472E-BC53-37BBCE414D19}" type="datetimeFigureOut">
              <a:rPr lang="it-IT"/>
              <a:pPr>
                <a:defRPr/>
              </a:pPr>
              <a:t>17/09/2015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9528D4-94DF-4608-80CA-3FA5D9D03E9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7" r:id="rId2"/>
    <p:sldLayoutId id="2147483744" r:id="rId3"/>
    <p:sldLayoutId id="2147483738" r:id="rId4"/>
    <p:sldLayoutId id="2147483745" r:id="rId5"/>
    <p:sldLayoutId id="2147483739" r:id="rId6"/>
    <p:sldLayoutId id="2147483740" r:id="rId7"/>
    <p:sldLayoutId id="2147483746" r:id="rId8"/>
    <p:sldLayoutId id="2147483747" r:id="rId9"/>
    <p:sldLayoutId id="2147483741" r:id="rId10"/>
    <p:sldLayoutId id="214748374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Arial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6969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contenuto 2"/>
          <p:cNvSpPr>
            <a:spLocks noGrp="1"/>
          </p:cNvSpPr>
          <p:nvPr>
            <p:ph idx="1"/>
          </p:nvPr>
        </p:nvSpPr>
        <p:spPr>
          <a:xfrm>
            <a:off x="0" y="3079403"/>
            <a:ext cx="9144000" cy="1717749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it-IT" sz="2800" b="1" dirty="0" smtClean="0">
                <a:latin typeface="+mj-lt"/>
              </a:rPr>
              <a:t>Risposta del plasma ionosferico all’anomalo minimo di attività solare che ha caratterizzato il passaggio dal ciclo 23 al ciclo 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126876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endParaRPr lang="it-IT" i="1" dirty="0" smtClean="0"/>
          </a:p>
          <a:p>
            <a:pPr algn="ctr"/>
            <a:endParaRPr lang="it-IT" i="1" dirty="0" smtClean="0"/>
          </a:p>
          <a:p>
            <a:pPr algn="ctr"/>
            <a:r>
              <a:rPr lang="it-IT" i="1" dirty="0" smtClean="0"/>
              <a:t>UNIVERSITÀ DEGLI STUDI DI BOLOGNA “ALMA MATER STUDIORUM”</a:t>
            </a:r>
          </a:p>
          <a:p>
            <a:pPr algn="ctr"/>
            <a:r>
              <a:rPr lang="it-IT" i="1" dirty="0" smtClean="0"/>
              <a:t>ISTITUTO NAZIONALE DI GEOFISICA E VULCANOLOGIA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058935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</a:t>
            </a:r>
          </a:p>
          <a:p>
            <a:endParaRPr lang="it-IT" sz="1600" dirty="0" smtClean="0"/>
          </a:p>
        </p:txBody>
      </p:sp>
      <p:pic>
        <p:nvPicPr>
          <p:cNvPr id="56321" name="Picture 1" descr="C:\Users\luigi\Desktop\Presentazione SIF\Presentazioni\ALMA-MATER-BOLOG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-24"/>
            <a:ext cx="1959349" cy="1294803"/>
          </a:xfrm>
          <a:prstGeom prst="rect">
            <a:avLst/>
          </a:prstGeom>
          <a:noFill/>
        </p:spPr>
      </p:pic>
      <p:pic>
        <p:nvPicPr>
          <p:cNvPr id="56323" name="Picture 3" descr="C:\Users\luigi\Desktop\Presentazione SIF\Presentazioni\INGV_Logo-estesa_col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9" y="-24"/>
            <a:ext cx="5621357" cy="12900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4" name="CasellaDiTesto 13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2/4</a:t>
            </a:r>
            <a:endParaRPr lang="it-IT" sz="1600" dirty="0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285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Osservazione di 527 giorni senza macchie solari nel biennio 2008 – 2009</a:t>
            </a:r>
            <a:r>
              <a:rPr lang="it-IT" b="1" dirty="0" smtClean="0"/>
              <a:t>;</a:t>
            </a:r>
            <a:endParaRPr lang="it-IT" b="1" dirty="0"/>
          </a:p>
        </p:txBody>
      </p: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4" name="CasellaDiTesto 13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2/4</a:t>
            </a:r>
            <a:endParaRPr lang="it-IT" sz="16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28586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Osservazione di 527 giorni senza macchie solari nel biennio 2008 – 2009</a:t>
            </a:r>
            <a:r>
              <a:rPr lang="it-IT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endParaRPr lang="it-IT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Lunga durata del ciclo 23;</a:t>
            </a:r>
            <a:endParaRPr lang="it-IT" sz="2000" dirty="0"/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4" name="CasellaDiTesto 13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3/4</a:t>
            </a:r>
            <a:endParaRPr lang="it-IT" sz="16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1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2" name="CasellaDiTesto 11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4/4</a:t>
            </a:r>
            <a:endParaRPr lang="it-IT" sz="1600" dirty="0" smtClean="0"/>
          </a:p>
        </p:txBody>
      </p:sp>
      <p:pic>
        <p:nvPicPr>
          <p:cNvPr id="38913" name="Picture 1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480" y="1000108"/>
            <a:ext cx="717485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sellaDiTesto 14"/>
          <p:cNvSpPr txBox="1"/>
          <p:nvPr/>
        </p:nvSpPr>
        <p:spPr>
          <a:xfrm>
            <a:off x="2643174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   21             22               23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480" y="1000108"/>
            <a:ext cx="717485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4857753" y="5000636"/>
            <a:ext cx="1357322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 flipH="1" flipV="1">
            <a:off x="5214942" y="3500438"/>
            <a:ext cx="1714512" cy="10001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715008" y="27860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12 anni e 6 mesi</a:t>
            </a:r>
            <a:endParaRPr lang="it-IT" i="1" dirty="0">
              <a:solidFill>
                <a:schemeClr val="bg1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2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2" name="CasellaDiTesto 21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4/4</a:t>
            </a:r>
            <a:endParaRPr lang="it-IT" sz="1600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2643174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   21             22               23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480" y="1000108"/>
            <a:ext cx="717485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4857753" y="5000636"/>
            <a:ext cx="1357322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 flipH="1" flipV="1">
            <a:off x="5214942" y="3500438"/>
            <a:ext cx="1714512" cy="10001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715008" y="27860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12 anni e 6 mesi</a:t>
            </a:r>
            <a:endParaRPr lang="it-IT" i="1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10800000">
            <a:off x="3714745" y="4927609"/>
            <a:ext cx="1143008" cy="1588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 flipH="1" flipV="1">
            <a:off x="3214678" y="3143248"/>
            <a:ext cx="2786082" cy="6429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857620" y="17737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9 anni e 8 mesi</a:t>
            </a:r>
            <a:endParaRPr lang="it-IT" i="1" dirty="0">
              <a:solidFill>
                <a:schemeClr val="bg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22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24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5" name="CasellaDiTesto 24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4/4</a:t>
            </a:r>
            <a:endParaRPr lang="it-IT" sz="1600" dirty="0" smtClean="0"/>
          </a:p>
        </p:txBody>
      </p:sp>
      <p:sp>
        <p:nvSpPr>
          <p:cNvPr id="27" name="CasellaDiTesto 26"/>
          <p:cNvSpPr txBox="1"/>
          <p:nvPr/>
        </p:nvSpPr>
        <p:spPr>
          <a:xfrm>
            <a:off x="2643174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   21             22               23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480" y="1000108"/>
            <a:ext cx="717485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4857753" y="5000636"/>
            <a:ext cx="1357322" cy="158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 flipH="1" flipV="1">
            <a:off x="5214942" y="3500438"/>
            <a:ext cx="1714512" cy="100013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715008" y="278605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12 anni e 6 mesi</a:t>
            </a:r>
            <a:endParaRPr lang="it-IT" i="1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rot="10800000">
            <a:off x="3714745" y="4927609"/>
            <a:ext cx="1143008" cy="1588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rot="5400000" flipH="1" flipV="1">
            <a:off x="3214678" y="3143248"/>
            <a:ext cx="2786082" cy="6429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3857620" y="177378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9 anni e 8 mesi</a:t>
            </a:r>
            <a:endParaRPr lang="it-IT" i="1" dirty="0">
              <a:solidFill>
                <a:schemeClr val="bg1"/>
              </a:solidFill>
            </a:endParaRPr>
          </a:p>
        </p:txBody>
      </p:sp>
      <p:cxnSp>
        <p:nvCxnSpPr>
          <p:cNvPr id="24" name="Connettore 2 23"/>
          <p:cNvCxnSpPr/>
          <p:nvPr/>
        </p:nvCxnSpPr>
        <p:spPr>
          <a:xfrm rot="10800000">
            <a:off x="2571737" y="4857760"/>
            <a:ext cx="1143008" cy="1588"/>
          </a:xfrm>
          <a:prstGeom prst="straightConnector1">
            <a:avLst/>
          </a:prstGeom>
          <a:ln w="28575">
            <a:solidFill>
              <a:srgbClr val="61FF7F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 flipH="1" flipV="1">
            <a:off x="1750199" y="3321843"/>
            <a:ext cx="278608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2071670" y="163090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1"/>
                </a:solidFill>
              </a:rPr>
              <a:t>10 anni e 7 mesi</a:t>
            </a:r>
            <a:endParaRPr lang="it-IT" i="1" dirty="0">
              <a:solidFill>
                <a:schemeClr val="bg1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22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26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31" name="CasellaDiTesto 3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4/4</a:t>
            </a:r>
            <a:endParaRPr lang="it-IT" sz="1600" dirty="0" smtClean="0"/>
          </a:p>
        </p:txBody>
      </p:sp>
      <p:sp>
        <p:nvSpPr>
          <p:cNvPr id="32" name="CasellaDiTesto 31"/>
          <p:cNvSpPr txBox="1"/>
          <p:nvPr/>
        </p:nvSpPr>
        <p:spPr>
          <a:xfrm>
            <a:off x="2643174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   21             22               23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Obiettivi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       </a:t>
            </a:r>
            <a:r>
              <a:rPr lang="it-IT" sz="1600" i="1" dirty="0" smtClean="0"/>
              <a:t>Obiettivi</a:t>
            </a:r>
            <a:endParaRPr lang="it-IT" sz="16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Obiettivi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    </a:t>
            </a:r>
            <a:r>
              <a:rPr lang="it-IT" sz="1600" i="1" dirty="0" smtClean="0"/>
              <a:t>Obiettivi 1/2</a:t>
            </a:r>
            <a:endParaRPr lang="it-IT" sz="16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69528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Individuare e quantificare le variazioni subite dalla ionosfera durante il minimo del ciclo 23/24 rispetto ai minimi precedenti in base ai dati di </a:t>
            </a:r>
            <a:r>
              <a:rPr lang="it-IT" sz="2400" i="1" dirty="0" smtClean="0"/>
              <a:t>foF2 </a:t>
            </a:r>
            <a:r>
              <a:rPr lang="it-IT" sz="2400" dirty="0" smtClean="0"/>
              <a:t>della stazione di Roma;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000" i="1" dirty="0" smtClean="0"/>
          </a:p>
          <a:p>
            <a:endParaRPr lang="it-IT" sz="2000" i="1" dirty="0" smtClean="0"/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Obiettivi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    </a:t>
            </a:r>
            <a:r>
              <a:rPr lang="it-IT" sz="1600" i="1" dirty="0" smtClean="0"/>
              <a:t>Obiettivi 2/2</a:t>
            </a:r>
            <a:endParaRPr lang="it-IT" sz="16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695285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Individuare e quantificare le variazioni subite dalla ionosfera durante il minimo del ciclo 23/24 rispetto ai minimi precedenti in base ai dati di </a:t>
            </a:r>
            <a:r>
              <a:rPr lang="it-IT" sz="2400" i="1" dirty="0" smtClean="0"/>
              <a:t>foF2 </a:t>
            </a:r>
            <a:r>
              <a:rPr lang="it-IT" sz="2400" dirty="0" smtClean="0"/>
              <a:t>della stazione di Roma;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pPr marL="457200" indent="-457200">
              <a:buAutoNum type="arabicPeriod" startAt="2"/>
            </a:pPr>
            <a:r>
              <a:rPr lang="it-IT" sz="2400" dirty="0" smtClean="0"/>
              <a:t>Valutare eventuali cambiamenti nei trend </a:t>
            </a:r>
            <a:r>
              <a:rPr lang="it-IT" sz="2400" i="1" dirty="0" smtClean="0"/>
              <a:t>foF2</a:t>
            </a:r>
            <a:r>
              <a:rPr lang="it-IT" sz="2400" dirty="0" smtClean="0"/>
              <a:t> vs </a:t>
            </a:r>
            <a:r>
              <a:rPr lang="it-IT" sz="2400" i="1" dirty="0" smtClean="0"/>
              <a:t>Indici di attività solare</a:t>
            </a:r>
            <a:r>
              <a:rPr lang="it-IT" sz="2400" dirty="0" smtClean="0"/>
              <a:t> rispetto ai minimi precedenti;</a:t>
            </a:r>
          </a:p>
          <a:p>
            <a:endParaRPr lang="it-IT" sz="2000" i="1" dirty="0" smtClean="0"/>
          </a:p>
          <a:p>
            <a:endParaRPr lang="it-IT" sz="2000" i="1" dirty="0" smtClean="0"/>
          </a:p>
        </p:txBody>
      </p: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luigi\Desktop\gigi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85845"/>
            <a:ext cx="7199313" cy="5400675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Ionosfera Terrestre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</a:t>
            </a:r>
            <a:r>
              <a:rPr lang="it-IT" sz="1600" i="1" dirty="0" smtClean="0"/>
              <a:t>Introduzione  1/5</a:t>
            </a:r>
            <a:r>
              <a:rPr lang="it-IT" sz="1600" dirty="0" smtClean="0"/>
              <a:t>                                                      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2857496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5400" b="1" dirty="0" smtClean="0">
                <a:latin typeface="+mn-lt"/>
              </a:rPr>
              <a:t>RISULTATI</a:t>
            </a:r>
            <a:endParaRPr lang="it-IT" sz="5400" b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      </a:t>
            </a:r>
            <a:r>
              <a:rPr lang="it-IT" sz="1600" i="1" dirty="0" smtClean="0"/>
              <a:t>Risultati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1/20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1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9286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it-IT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/>
              <a:t>Consistente diminuzione di </a:t>
            </a:r>
            <a:r>
              <a:rPr lang="it-IT" sz="2000" i="1" dirty="0" smtClean="0"/>
              <a:t>foF2 </a:t>
            </a:r>
            <a:r>
              <a:rPr lang="it-IT" sz="2000" dirty="0" smtClean="0"/>
              <a:t>rispetto ai minimi precedenti;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2/20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2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4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3/20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2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4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5" name="Picture 1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480" y="1000108"/>
            <a:ext cx="717485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2643174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   21             22               23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480" y="1000108"/>
            <a:ext cx="7174858" cy="503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4929190" y="4786322"/>
            <a:ext cx="2214578" cy="1588"/>
          </a:xfrm>
          <a:prstGeom prst="line">
            <a:avLst/>
          </a:prstGeom>
          <a:ln w="28575">
            <a:solidFill>
              <a:srgbClr val="61F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286512" y="5000636"/>
            <a:ext cx="857256" cy="1588"/>
          </a:xfrm>
          <a:prstGeom prst="line">
            <a:avLst/>
          </a:prstGeom>
          <a:ln w="28575">
            <a:solidFill>
              <a:srgbClr val="61F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4/20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2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7" name="CasellaDiTesto 16"/>
          <p:cNvSpPr txBox="1"/>
          <p:nvPr/>
        </p:nvSpPr>
        <p:spPr>
          <a:xfrm>
            <a:off x="2643174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    21             22               23</a:t>
            </a:r>
            <a:endParaRPr lang="it-IT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uigi\Desktop\Presentazione SIF\Differenze percentuali minimi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10348" y="1000108"/>
            <a:ext cx="7176428" cy="503640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5/20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5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6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9" name="Picture 1" descr="C:\Users\luigi\Desktop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918" y="1000108"/>
            <a:ext cx="7174858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18" y="1000108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00430" y="24288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Media su 24h del -9%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5/20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18" y="1000108"/>
            <a:ext cx="7174858" cy="5036400"/>
          </a:xfrm>
          <a:prstGeom prst="rect">
            <a:avLst/>
          </a:prstGeom>
          <a:noFill/>
        </p:spPr>
      </p:pic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5" name="Ovale 14"/>
          <p:cNvSpPr/>
          <p:nvPr/>
        </p:nvSpPr>
        <p:spPr>
          <a:xfrm>
            <a:off x="4857751" y="3929066"/>
            <a:ext cx="1844973" cy="1000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000364" y="241672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Media del -11% tra le 13 e le 21 locali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6/20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2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2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1: minimo del ciclo 23/24 a Roma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luigi\Desktop\Presentazione SIF\Differenze percentuali mini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348" y="1000108"/>
            <a:ext cx="7176428" cy="5036400"/>
          </a:xfrm>
          <a:prstGeom prst="rect">
            <a:avLst/>
          </a:prstGeom>
          <a:noFill/>
        </p:spPr>
      </p:pic>
      <p:pic>
        <p:nvPicPr>
          <p:cNvPr id="3074" name="Picture 2" descr="C:\Users\luigi\Desktop\Presentazione SIF\Differenze percentuali per piu minimi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110348" y="1000108"/>
            <a:ext cx="7176428" cy="503640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7/20</a:t>
            </a:r>
          </a:p>
        </p:txBody>
      </p:sp>
      <p:grpSp>
        <p:nvGrpSpPr>
          <p:cNvPr id="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20" name="Picture 1" descr="C:\Users\luigi\Desktop\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838" y="1000108"/>
            <a:ext cx="7174858" cy="5036400"/>
          </a:xfrm>
          <a:prstGeom prst="rect">
            <a:avLst/>
          </a:prstGeom>
          <a:noFill/>
        </p:spPr>
      </p:pic>
      <p:pic>
        <p:nvPicPr>
          <p:cNvPr id="21" name="Picture 1" descr="C:\Users\luigi\Desktop\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268" y="1237884"/>
            <a:ext cx="2602826" cy="182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asellaDiTesto 21"/>
          <p:cNvSpPr txBox="1"/>
          <p:nvPr/>
        </p:nvSpPr>
        <p:spPr>
          <a:xfrm>
            <a:off x="6971729" y="2255991"/>
            <a:ext cx="1714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i="1" dirty="0" smtClean="0">
                <a:solidFill>
                  <a:srgbClr val="0070C0"/>
                </a:solidFill>
              </a:rPr>
              <a:t> 21         22         23            24</a:t>
            </a:r>
            <a:endParaRPr lang="it-IT" sz="900" b="1" i="1" dirty="0">
              <a:solidFill>
                <a:srgbClr val="0070C0"/>
              </a:solidFill>
            </a:endParaRPr>
          </a:p>
        </p:txBody>
      </p:sp>
      <p:cxnSp>
        <p:nvCxnSpPr>
          <p:cNvPr id="25" name="Connettore 1 24"/>
          <p:cNvCxnSpPr/>
          <p:nvPr/>
        </p:nvCxnSpPr>
        <p:spPr>
          <a:xfrm rot="10800000">
            <a:off x="6917546" y="2701134"/>
            <a:ext cx="14040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8/20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8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luigi\Desktop\earth_vs__sun_by_firemoose-d4l5oos.jpg"/>
          <p:cNvPicPr>
            <a:picLocks noChangeAspect="1" noChangeArrowheads="1"/>
          </p:cNvPicPr>
          <p:nvPr/>
        </p:nvPicPr>
        <p:blipFill>
          <a:blip r:embed="rId3" cstate="print"/>
          <a:srcRect b="4495"/>
          <a:stretch>
            <a:fillRect/>
          </a:stretch>
        </p:blipFill>
        <p:spPr bwMode="auto">
          <a:xfrm>
            <a:off x="357158" y="928670"/>
            <a:ext cx="8370152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Ionosfera Terrestre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</a:t>
            </a:r>
            <a:r>
              <a:rPr lang="it-IT" sz="1600" i="1" dirty="0" smtClean="0"/>
              <a:t>Introduzione  2/5</a:t>
            </a:r>
            <a:r>
              <a:rPr lang="it-IT" sz="1600" dirty="0" smtClean="0"/>
              <a:t>                                                      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9" name="Freccia a destra 8"/>
          <p:cNvSpPr/>
          <p:nvPr/>
        </p:nvSpPr>
        <p:spPr>
          <a:xfrm flipH="1">
            <a:off x="2571736" y="3500438"/>
            <a:ext cx="3286148" cy="28575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>
              <a:alpha val="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UV Estremo (0,1 – 120 nm)</a:t>
            </a:r>
            <a:endParaRPr lang="it-IT" sz="2000" b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8/20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23553" name="Picture 1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76" y="1003665"/>
            <a:ext cx="7174858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76" y="1003665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8/20</a:t>
            </a:r>
          </a:p>
        </p:txBody>
      </p:sp>
      <p:cxnSp>
        <p:nvCxnSpPr>
          <p:cNvPr id="16" name="Connettore 1 15"/>
          <p:cNvCxnSpPr/>
          <p:nvPr/>
        </p:nvCxnSpPr>
        <p:spPr>
          <a:xfrm rot="10800000" flipV="1">
            <a:off x="2428862" y="1714487"/>
            <a:ext cx="4500592" cy="33575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76" y="1003665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 </a:t>
            </a:r>
            <a:r>
              <a:rPr lang="it-IT" sz="1600" i="1" dirty="0" smtClean="0"/>
              <a:t>Risultati  8/20</a:t>
            </a:r>
          </a:p>
        </p:txBody>
      </p:sp>
      <p:cxnSp>
        <p:nvCxnSpPr>
          <p:cNvPr id="16" name="Connettore 1 15"/>
          <p:cNvCxnSpPr/>
          <p:nvPr/>
        </p:nvCxnSpPr>
        <p:spPr>
          <a:xfrm rot="10800000" flipV="1">
            <a:off x="2428862" y="1714487"/>
            <a:ext cx="4500592" cy="33575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4" name="Ovale 13"/>
          <p:cNvSpPr/>
          <p:nvPr/>
        </p:nvSpPr>
        <p:spPr>
          <a:xfrm>
            <a:off x="2643174" y="4357694"/>
            <a:ext cx="785818" cy="857256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9/20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20481" name="Picture 1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652" y="1003666"/>
            <a:ext cx="7174858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52" y="1003666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9/20</a:t>
            </a:r>
          </a:p>
        </p:txBody>
      </p:sp>
      <p:cxnSp>
        <p:nvCxnSpPr>
          <p:cNvPr id="8" name="Connettore 1 7"/>
          <p:cNvCxnSpPr/>
          <p:nvPr/>
        </p:nvCxnSpPr>
        <p:spPr>
          <a:xfrm rot="10800000" flipV="1">
            <a:off x="2500298" y="1928802"/>
            <a:ext cx="4143404" cy="3143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652" y="1003666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9/20</a:t>
            </a:r>
          </a:p>
        </p:txBody>
      </p:sp>
      <p:cxnSp>
        <p:nvCxnSpPr>
          <p:cNvPr id="8" name="Connettore 1 7"/>
          <p:cNvCxnSpPr/>
          <p:nvPr/>
        </p:nvCxnSpPr>
        <p:spPr>
          <a:xfrm rot="10800000" flipV="1">
            <a:off x="2500298" y="1928802"/>
            <a:ext cx="4143404" cy="3143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19" name="Ovale 18"/>
          <p:cNvSpPr/>
          <p:nvPr/>
        </p:nvSpPr>
        <p:spPr>
          <a:xfrm>
            <a:off x="2571736" y="4643446"/>
            <a:ext cx="500066" cy="571504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10/20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7409" name="Picture 1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826" y="1003989"/>
            <a:ext cx="7174859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826" y="1003989"/>
            <a:ext cx="7174859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10/20</a:t>
            </a:r>
          </a:p>
        </p:txBody>
      </p:sp>
      <p:cxnSp>
        <p:nvCxnSpPr>
          <p:cNvPr id="9" name="Connettore 1 8"/>
          <p:cNvCxnSpPr/>
          <p:nvPr/>
        </p:nvCxnSpPr>
        <p:spPr>
          <a:xfrm rot="10800000" flipV="1">
            <a:off x="2786052" y="1928802"/>
            <a:ext cx="3643336" cy="307183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2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4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826" y="1003989"/>
            <a:ext cx="7174859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10/20</a:t>
            </a:r>
          </a:p>
        </p:txBody>
      </p:sp>
      <p:cxnSp>
        <p:nvCxnSpPr>
          <p:cNvPr id="9" name="Connettore 1 8"/>
          <p:cNvCxnSpPr/>
          <p:nvPr/>
        </p:nvCxnSpPr>
        <p:spPr>
          <a:xfrm rot="10800000" flipV="1">
            <a:off x="2786052" y="1928802"/>
            <a:ext cx="3643336" cy="307183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2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4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3" name="Ovale 22"/>
          <p:cNvSpPr/>
          <p:nvPr/>
        </p:nvSpPr>
        <p:spPr>
          <a:xfrm>
            <a:off x="2928926" y="4357694"/>
            <a:ext cx="500066" cy="571504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11/20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3314" name="Picture 2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918" y="1000108"/>
            <a:ext cx="7174858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Ionosfera Terrestre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</a:t>
            </a:r>
            <a:r>
              <a:rPr lang="it-IT" sz="1600" i="1" dirty="0" smtClean="0"/>
              <a:t>Introduzione</a:t>
            </a:r>
            <a:r>
              <a:rPr lang="it-IT" sz="1600" dirty="0" smtClean="0"/>
              <a:t>  </a:t>
            </a:r>
            <a:r>
              <a:rPr lang="it-IT" sz="1600" i="1" dirty="0" smtClean="0"/>
              <a:t>3/5</a:t>
            </a:r>
            <a:r>
              <a:rPr lang="it-IT" sz="1600" dirty="0" smtClean="0"/>
              <a:t>                                                    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1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18" y="1000108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11/20</a:t>
            </a:r>
          </a:p>
        </p:txBody>
      </p:sp>
      <p:cxnSp>
        <p:nvCxnSpPr>
          <p:cNvPr id="12" name="Connettore 1 11"/>
          <p:cNvCxnSpPr/>
          <p:nvPr/>
        </p:nvCxnSpPr>
        <p:spPr>
          <a:xfrm rot="10800000" flipV="1">
            <a:off x="2500298" y="1500172"/>
            <a:ext cx="4857784" cy="35719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4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6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18" y="1000108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11/20</a:t>
            </a:r>
          </a:p>
        </p:txBody>
      </p:sp>
      <p:cxnSp>
        <p:nvCxnSpPr>
          <p:cNvPr id="12" name="Connettore 1 11"/>
          <p:cNvCxnSpPr/>
          <p:nvPr/>
        </p:nvCxnSpPr>
        <p:spPr>
          <a:xfrm rot="10800000" flipV="1">
            <a:off x="2500298" y="1500172"/>
            <a:ext cx="4857784" cy="35719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4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6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3" name="Ovale 22"/>
          <p:cNvSpPr/>
          <p:nvPr/>
        </p:nvSpPr>
        <p:spPr>
          <a:xfrm>
            <a:off x="2500298" y="4572008"/>
            <a:ext cx="500066" cy="571504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12/20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7144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Chiara perdita di linearità per il minimo del ciclo 23/24 per il rapporto</a:t>
            </a:r>
          </a:p>
          <a:p>
            <a:pPr marL="457200" indent="-457200"/>
            <a:r>
              <a:rPr lang="it-IT" sz="2000" dirty="0" smtClean="0"/>
              <a:t>       </a:t>
            </a:r>
            <a:r>
              <a:rPr lang="it-IT" sz="2000" i="1" dirty="0" smtClean="0"/>
              <a:t>foF2</a:t>
            </a:r>
            <a:r>
              <a:rPr lang="it-IT" sz="2000" dirty="0" smtClean="0"/>
              <a:t> – </a:t>
            </a:r>
            <a:r>
              <a:rPr lang="it-IT" sz="2000" i="1" dirty="0" smtClean="0"/>
              <a:t>F10.7</a:t>
            </a:r>
            <a:r>
              <a:rPr lang="it-IT" sz="2000" dirty="0" smtClean="0"/>
              <a:t>;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endParaRPr lang="it-IT" sz="2000" dirty="0" smtClean="0"/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13/20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7144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Chiara perdita di linearità per il minimo del ciclo 23/24 per il rapporto</a:t>
            </a:r>
          </a:p>
          <a:p>
            <a:pPr marL="457200" indent="-457200"/>
            <a:r>
              <a:rPr lang="it-IT" sz="2000" dirty="0" smtClean="0"/>
              <a:t>       </a:t>
            </a:r>
            <a:r>
              <a:rPr lang="it-IT" sz="2000" i="1" dirty="0" smtClean="0"/>
              <a:t>foF2</a:t>
            </a:r>
            <a:r>
              <a:rPr lang="it-IT" sz="2000" dirty="0" smtClean="0"/>
              <a:t> – </a:t>
            </a:r>
            <a:r>
              <a:rPr lang="it-IT" sz="2000" i="1" dirty="0" smtClean="0"/>
              <a:t>F10.7</a:t>
            </a:r>
            <a:r>
              <a:rPr lang="it-IT" sz="2000" dirty="0" smtClean="0"/>
              <a:t>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2"/>
            </a:pPr>
            <a:r>
              <a:rPr lang="it-IT" sz="2000" dirty="0" smtClean="0"/>
              <a:t>La linearità è meglio conservata per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, Mg II </a:t>
            </a:r>
            <a:r>
              <a:rPr lang="it-IT" sz="2000" dirty="0" smtClean="0"/>
              <a:t>e </a:t>
            </a:r>
            <a:r>
              <a:rPr lang="it-IT" sz="2000" i="1" dirty="0" smtClean="0"/>
              <a:t>Solar EUV. </a:t>
            </a:r>
          </a:p>
          <a:p>
            <a:pPr marL="457200" indent="-457200"/>
            <a:r>
              <a:rPr lang="it-IT" sz="2000" i="1" dirty="0" smtClean="0"/>
              <a:t>       </a:t>
            </a:r>
            <a:r>
              <a:rPr lang="it-IT" sz="2000" dirty="0" smtClean="0"/>
              <a:t>Per </a:t>
            </a:r>
            <a:r>
              <a:rPr lang="it-IT" sz="2000" i="1" dirty="0" smtClean="0"/>
              <a:t>R</a:t>
            </a:r>
            <a:r>
              <a:rPr lang="it-IT" sz="2000" dirty="0" smtClean="0"/>
              <a:t> si ottiene un risultato intermedio;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endParaRPr lang="it-IT" sz="2000" dirty="0" smtClean="0"/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0" y="1714488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Chiara perdita di linearità per il minimo del ciclo 23/24 per il rapporto </a:t>
            </a:r>
          </a:p>
          <a:p>
            <a:pPr marL="457200" indent="-457200"/>
            <a:r>
              <a:rPr lang="it-IT" sz="2000" i="1" dirty="0" smtClean="0"/>
              <a:t>       foF2</a:t>
            </a:r>
            <a:r>
              <a:rPr lang="it-IT" sz="2000" dirty="0" smtClean="0"/>
              <a:t> – </a:t>
            </a:r>
            <a:r>
              <a:rPr lang="it-IT" sz="2000" i="1" dirty="0" smtClean="0"/>
              <a:t>F10.7</a:t>
            </a:r>
            <a:r>
              <a:rPr lang="it-IT" sz="2000" dirty="0" smtClean="0"/>
              <a:t>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2"/>
            </a:pPr>
            <a:r>
              <a:rPr lang="it-IT" sz="2000" dirty="0" smtClean="0"/>
              <a:t>La linearità è meglio conservata per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, Mg II </a:t>
            </a:r>
            <a:r>
              <a:rPr lang="it-IT" sz="2000" dirty="0" smtClean="0"/>
              <a:t>e </a:t>
            </a:r>
            <a:r>
              <a:rPr lang="it-IT" sz="2000" i="1" dirty="0" smtClean="0"/>
              <a:t>Solar EUV. </a:t>
            </a:r>
          </a:p>
          <a:p>
            <a:pPr marL="457200" indent="-457200"/>
            <a:r>
              <a:rPr lang="it-IT" sz="2000" i="1" dirty="0" smtClean="0"/>
              <a:t>       </a:t>
            </a:r>
            <a:r>
              <a:rPr lang="it-IT" sz="2000" dirty="0" smtClean="0"/>
              <a:t>Per </a:t>
            </a:r>
            <a:r>
              <a:rPr lang="it-IT" sz="2000" i="1" dirty="0" smtClean="0"/>
              <a:t>R</a:t>
            </a:r>
            <a:r>
              <a:rPr lang="it-IT" sz="2000" dirty="0" smtClean="0"/>
              <a:t> si ottiene un risultato intermedio;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r>
              <a:rPr lang="it-IT" sz="2000" dirty="0" smtClean="0"/>
              <a:t>3.    Tuttavia, per tutti gli indici e indipendentemente dall’attività solare, si trova che relazioni polinomiali di 2° grado sono migliori rispetto a relazioni lineari per i rapporti </a:t>
            </a:r>
            <a:r>
              <a:rPr lang="it-IT" sz="2000" i="1" dirty="0" smtClean="0"/>
              <a:t>foF2</a:t>
            </a:r>
            <a:r>
              <a:rPr lang="it-IT" sz="2000" dirty="0" smtClean="0"/>
              <a:t> vs </a:t>
            </a:r>
            <a:r>
              <a:rPr lang="it-IT" sz="2000" i="1" dirty="0" smtClean="0"/>
              <a:t>Indice di attività solare;</a:t>
            </a:r>
            <a:endParaRPr lang="it-IT" sz="2000" dirty="0" smtClean="0"/>
          </a:p>
          <a:p>
            <a:pPr marL="457200" indent="-457200"/>
            <a:endParaRPr lang="it-IT" sz="20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14/20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6" name="Picture 1" descr="C:\Users\luigi\Desktop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176" y="1003665"/>
            <a:ext cx="7174858" cy="5036400"/>
          </a:xfrm>
          <a:prstGeom prst="rect">
            <a:avLst/>
          </a:prstGeom>
          <a:noFill/>
        </p:spPr>
      </p:pic>
      <p:cxnSp>
        <p:nvCxnSpPr>
          <p:cNvPr id="14" name="Connettore 1 13"/>
          <p:cNvCxnSpPr/>
          <p:nvPr/>
        </p:nvCxnSpPr>
        <p:spPr>
          <a:xfrm rot="10800000" flipV="1">
            <a:off x="2428862" y="1714487"/>
            <a:ext cx="4500592" cy="335758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igura a mano libera 16"/>
          <p:cNvSpPr/>
          <p:nvPr/>
        </p:nvSpPr>
        <p:spPr>
          <a:xfrm>
            <a:off x="2639682" y="1915065"/>
            <a:ext cx="4425352" cy="3252158"/>
          </a:xfrm>
          <a:custGeom>
            <a:avLst/>
            <a:gdLst>
              <a:gd name="connsiteX0" fmla="*/ 0 w 3994031"/>
              <a:gd name="connsiteY0" fmla="*/ 3096883 h 3096883"/>
              <a:gd name="connsiteX1" fmla="*/ 1751163 w 3994031"/>
              <a:gd name="connsiteY1" fmla="*/ 1319842 h 3096883"/>
              <a:gd name="connsiteX2" fmla="*/ 3994031 w 3994031"/>
              <a:gd name="connsiteY2" fmla="*/ 0 h 30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4031" h="3096883">
                <a:moveTo>
                  <a:pt x="0" y="3096883"/>
                </a:moveTo>
                <a:cubicBezTo>
                  <a:pt x="542745" y="2466436"/>
                  <a:pt x="1085491" y="1835989"/>
                  <a:pt x="1751163" y="1319842"/>
                </a:cubicBezTo>
                <a:cubicBezTo>
                  <a:pt x="2416835" y="803695"/>
                  <a:pt x="3205433" y="401847"/>
                  <a:pt x="3994031" y="0"/>
                </a:cubicBezTo>
              </a:path>
            </a:pathLst>
          </a:cu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15/20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4" name="Picture 1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826" y="1003989"/>
            <a:ext cx="7174859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 descr="C:\Users\luigi\Desktop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26" y="1003989"/>
            <a:ext cx="7174859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15/20</a:t>
            </a:r>
          </a:p>
        </p:txBody>
      </p:sp>
      <p:sp>
        <p:nvSpPr>
          <p:cNvPr id="20" name="Figura a mano libera 19"/>
          <p:cNvSpPr/>
          <p:nvPr/>
        </p:nvSpPr>
        <p:spPr>
          <a:xfrm>
            <a:off x="2786050" y="1857364"/>
            <a:ext cx="3929090" cy="3214710"/>
          </a:xfrm>
          <a:custGeom>
            <a:avLst/>
            <a:gdLst>
              <a:gd name="connsiteX0" fmla="*/ 3441940 w 3441940"/>
              <a:gd name="connsiteY0" fmla="*/ 0 h 2777706"/>
              <a:gd name="connsiteX1" fmla="*/ 1751162 w 3441940"/>
              <a:gd name="connsiteY1" fmla="*/ 1181819 h 2777706"/>
              <a:gd name="connsiteX2" fmla="*/ 0 w 3441940"/>
              <a:gd name="connsiteY2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940" h="2777706">
                <a:moveTo>
                  <a:pt x="3441940" y="0"/>
                </a:moveTo>
                <a:cubicBezTo>
                  <a:pt x="2883379" y="359434"/>
                  <a:pt x="2324819" y="718868"/>
                  <a:pt x="1751162" y="1181819"/>
                </a:cubicBezTo>
                <a:cubicBezTo>
                  <a:pt x="1177505" y="1644770"/>
                  <a:pt x="588752" y="2211238"/>
                  <a:pt x="0" y="2777706"/>
                </a:cubicBezTo>
              </a:path>
            </a:pathLst>
          </a:cu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6" name="Oggetto 15"/>
          <p:cNvGraphicFramePr>
            <a:graphicFrameLocks/>
          </p:cNvGraphicFramePr>
          <p:nvPr/>
        </p:nvGraphicFramePr>
        <p:xfrm>
          <a:off x="5429256" y="4214818"/>
          <a:ext cx="1857388" cy="500066"/>
        </p:xfrm>
        <a:graphic>
          <a:graphicData uri="http://schemas.openxmlformats.org/presentationml/2006/ole">
            <p:oleObj spid="_x0000_s7170" name="Equazione" r:id="rId4" imgW="0" imgH="0" progId="Equation.3">
              <p:embed/>
            </p:oleObj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/>
        </p:nvGraphicFramePr>
        <p:xfrm>
          <a:off x="4651375" y="3857625"/>
          <a:ext cx="3222625" cy="571500"/>
        </p:xfrm>
        <a:graphic>
          <a:graphicData uri="http://schemas.openxmlformats.org/presentationml/2006/ole">
            <p:oleObj spid="_x0000_s7171" name="Equazione" r:id="rId5" imgW="2577960" imgH="457200" progId="Equation.3">
              <p:embed/>
            </p:oleObj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4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C:\Users\luigi\Desktop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826" y="1003989"/>
            <a:ext cx="7174859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15/20</a:t>
            </a:r>
          </a:p>
        </p:txBody>
      </p:sp>
      <p:graphicFrame>
        <p:nvGraphicFramePr>
          <p:cNvPr id="16" name="Oggetto 15"/>
          <p:cNvGraphicFramePr>
            <a:graphicFrameLocks/>
          </p:cNvGraphicFramePr>
          <p:nvPr/>
        </p:nvGraphicFramePr>
        <p:xfrm>
          <a:off x="5429256" y="4214818"/>
          <a:ext cx="1857388" cy="500066"/>
        </p:xfrm>
        <a:graphic>
          <a:graphicData uri="http://schemas.openxmlformats.org/presentationml/2006/ole">
            <p:oleObj spid="_x0000_s106498" name="Equazione" r:id="rId4" imgW="0" imgH="0" progId="Equation.3">
              <p:embed/>
            </p:oleObj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/>
        </p:nvGraphicFramePr>
        <p:xfrm>
          <a:off x="4651375" y="3857625"/>
          <a:ext cx="3222625" cy="571500"/>
        </p:xfrm>
        <a:graphic>
          <a:graphicData uri="http://schemas.openxmlformats.org/presentationml/2006/ole">
            <p:oleObj spid="_x0000_s106499" name="Equazione" r:id="rId5" imgW="2577960" imgH="457200" progId="Equation.3">
              <p:embed/>
            </p:oleObj>
          </a:graphicData>
        </a:graphic>
      </p:graphicFrame>
      <p:grpSp>
        <p:nvGrpSpPr>
          <p:cNvPr id="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4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1" name="CasellaDiTesto 20"/>
          <p:cNvSpPr txBox="1"/>
          <p:nvPr/>
        </p:nvSpPr>
        <p:spPr>
          <a:xfrm>
            <a:off x="5500694" y="3143248"/>
            <a:ext cx="250033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200" i="1" dirty="0" smtClean="0">
                <a:solidFill>
                  <a:schemeClr val="bg1"/>
                </a:solidFill>
              </a:rPr>
              <a:t>Relazione su dati dal</a:t>
            </a:r>
          </a:p>
          <a:p>
            <a:pPr algn="ctr"/>
            <a:r>
              <a:rPr lang="it-IT" sz="1200" i="1" dirty="0" smtClean="0">
                <a:solidFill>
                  <a:schemeClr val="bg1"/>
                </a:solidFill>
              </a:rPr>
              <a:t>01/’76 a 06/’00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24" name="Figura a mano libera 23"/>
          <p:cNvSpPr/>
          <p:nvPr/>
        </p:nvSpPr>
        <p:spPr>
          <a:xfrm>
            <a:off x="2786050" y="1857364"/>
            <a:ext cx="3929090" cy="3214710"/>
          </a:xfrm>
          <a:custGeom>
            <a:avLst/>
            <a:gdLst>
              <a:gd name="connsiteX0" fmla="*/ 3441940 w 3441940"/>
              <a:gd name="connsiteY0" fmla="*/ 0 h 2777706"/>
              <a:gd name="connsiteX1" fmla="*/ 1751162 w 3441940"/>
              <a:gd name="connsiteY1" fmla="*/ 1181819 h 2777706"/>
              <a:gd name="connsiteX2" fmla="*/ 0 w 3441940"/>
              <a:gd name="connsiteY2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940" h="2777706">
                <a:moveTo>
                  <a:pt x="3441940" y="0"/>
                </a:moveTo>
                <a:cubicBezTo>
                  <a:pt x="2883379" y="359434"/>
                  <a:pt x="2324819" y="718868"/>
                  <a:pt x="1751162" y="1181819"/>
                </a:cubicBezTo>
                <a:cubicBezTo>
                  <a:pt x="1177505" y="1644770"/>
                  <a:pt x="588752" y="2211238"/>
                  <a:pt x="0" y="2777706"/>
                </a:cubicBezTo>
              </a:path>
            </a:pathLst>
          </a:cu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16/20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07522" name="Picture 2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787" y="1004320"/>
            <a:ext cx="7174858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7" y="1004320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16/20</a:t>
            </a:r>
          </a:p>
        </p:txBody>
      </p:sp>
      <p:sp>
        <p:nvSpPr>
          <p:cNvPr id="8" name="Ovale 7"/>
          <p:cNvSpPr/>
          <p:nvPr/>
        </p:nvSpPr>
        <p:spPr>
          <a:xfrm>
            <a:off x="5786446" y="4214818"/>
            <a:ext cx="1071554" cy="8661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cxnSp>
        <p:nvCxnSpPr>
          <p:cNvPr id="20" name="Connettore 2 19"/>
          <p:cNvCxnSpPr/>
          <p:nvPr/>
        </p:nvCxnSpPr>
        <p:spPr>
          <a:xfrm rot="10800000">
            <a:off x="4897109" y="3580493"/>
            <a:ext cx="1000132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773" y="1047364"/>
            <a:ext cx="7186613" cy="5036400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Ionosfera Terrestre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</a:t>
            </a:r>
            <a:r>
              <a:rPr lang="it-IT" sz="1600" i="1" dirty="0" smtClean="0"/>
              <a:t>Introduzione  4/5</a:t>
            </a:r>
            <a:r>
              <a:rPr lang="it-IT" sz="1600" dirty="0" smtClean="0"/>
              <a:t>                                                      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357422" y="5009389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rgbClr val="0070C0"/>
                </a:solidFill>
              </a:rPr>
              <a:t>14         15      16      17     18      19       20       21      22      23</a:t>
            </a:r>
            <a:endParaRPr lang="it-IT" sz="1200" b="1" i="1" dirty="0">
              <a:solidFill>
                <a:srgbClr val="0070C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1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7" y="1004320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16/20</a:t>
            </a:r>
          </a:p>
        </p:txBody>
      </p:sp>
      <p:sp>
        <p:nvSpPr>
          <p:cNvPr id="8" name="Ovale 7"/>
          <p:cNvSpPr/>
          <p:nvPr/>
        </p:nvSpPr>
        <p:spPr>
          <a:xfrm>
            <a:off x="5786446" y="4214818"/>
            <a:ext cx="1071554" cy="8661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cxnSp>
        <p:nvCxnSpPr>
          <p:cNvPr id="20" name="Connettore 2 19"/>
          <p:cNvCxnSpPr/>
          <p:nvPr/>
        </p:nvCxnSpPr>
        <p:spPr>
          <a:xfrm rot="10800000">
            <a:off x="4897109" y="3580493"/>
            <a:ext cx="1000132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luigi\Desktop\A.jpg"/>
          <p:cNvPicPr>
            <a:picLocks noChangeAspect="1" noChangeArrowheads="1"/>
          </p:cNvPicPr>
          <p:nvPr/>
        </p:nvPicPr>
        <p:blipFill>
          <a:blip r:embed="rId5" cstate="print"/>
          <a:srcRect l="64528" t="56345" r="16507" b="20457"/>
          <a:stretch>
            <a:fillRect/>
          </a:stretch>
        </p:blipFill>
        <p:spPr bwMode="auto">
          <a:xfrm>
            <a:off x="1940943" y="1719700"/>
            <a:ext cx="2950233" cy="2533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17/20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108546" name="Picture 2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6169" y="1006641"/>
            <a:ext cx="7174858" cy="503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169" y="1006641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17/20</a:t>
            </a:r>
          </a:p>
        </p:txBody>
      </p: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cxnSp>
        <p:nvCxnSpPr>
          <p:cNvPr id="16" name="Connettore 2 15"/>
          <p:cNvCxnSpPr/>
          <p:nvPr/>
        </p:nvCxnSpPr>
        <p:spPr>
          <a:xfrm rot="10800000">
            <a:off x="4897109" y="3580493"/>
            <a:ext cx="1000132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5786446" y="4214818"/>
            <a:ext cx="1071554" cy="8661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169" y="1006641"/>
            <a:ext cx="7174858" cy="5036400"/>
          </a:xfrm>
          <a:prstGeom prst="rect">
            <a:avLst/>
          </a:prstGeom>
          <a:noFill/>
        </p:spPr>
      </p:pic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17/20</a:t>
            </a:r>
          </a:p>
        </p:txBody>
      </p:sp>
      <p:grpSp>
        <p:nvGrpSpPr>
          <p:cNvPr id="2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cxnSp>
        <p:nvCxnSpPr>
          <p:cNvPr id="16" name="Connettore 2 15"/>
          <p:cNvCxnSpPr/>
          <p:nvPr/>
        </p:nvCxnSpPr>
        <p:spPr>
          <a:xfrm rot="10800000">
            <a:off x="4897109" y="3580493"/>
            <a:ext cx="1000132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5786446" y="4214818"/>
            <a:ext cx="1071554" cy="8661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7" name="Picture 2" descr="C:\Users\luigi\Desktop\A.jpg"/>
          <p:cNvPicPr>
            <a:picLocks noChangeArrowheads="1"/>
          </p:cNvPicPr>
          <p:nvPr/>
        </p:nvPicPr>
        <p:blipFill>
          <a:blip r:embed="rId5" cstate="print"/>
          <a:srcRect l="64462" t="60260" r="16026" b="17717"/>
          <a:stretch>
            <a:fillRect/>
          </a:stretch>
        </p:blipFill>
        <p:spPr bwMode="auto">
          <a:xfrm>
            <a:off x="1949566" y="1889189"/>
            <a:ext cx="2952000" cy="253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18/20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714488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Chiara perdita di linearità per il minimo del ciclo 23/24 per il rapporto</a:t>
            </a:r>
          </a:p>
          <a:p>
            <a:pPr marL="457200" indent="-457200"/>
            <a:r>
              <a:rPr lang="it-IT" sz="2000" dirty="0" smtClean="0"/>
              <a:t>       </a:t>
            </a:r>
            <a:r>
              <a:rPr lang="it-IT" sz="2000" i="1" dirty="0" smtClean="0"/>
              <a:t>foF2</a:t>
            </a:r>
            <a:r>
              <a:rPr lang="it-IT" sz="2000" dirty="0" smtClean="0"/>
              <a:t> – </a:t>
            </a:r>
            <a:r>
              <a:rPr lang="it-IT" sz="2000" i="1" dirty="0" smtClean="0"/>
              <a:t>F10.7</a:t>
            </a:r>
            <a:r>
              <a:rPr lang="it-IT" sz="2000" dirty="0" smtClean="0"/>
              <a:t>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2"/>
            </a:pPr>
            <a:r>
              <a:rPr lang="it-IT" sz="2000" dirty="0" smtClean="0"/>
              <a:t>La linearità è meglio conservata per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, Mg II </a:t>
            </a:r>
            <a:r>
              <a:rPr lang="it-IT" sz="2000" dirty="0" smtClean="0"/>
              <a:t>e </a:t>
            </a:r>
            <a:r>
              <a:rPr lang="it-IT" sz="2000" i="1" dirty="0" smtClean="0"/>
              <a:t>Solar EUV. </a:t>
            </a:r>
          </a:p>
          <a:p>
            <a:pPr marL="457200" indent="-457200"/>
            <a:r>
              <a:rPr lang="it-IT" sz="2000" i="1" dirty="0" smtClean="0"/>
              <a:t>       </a:t>
            </a:r>
            <a:r>
              <a:rPr lang="it-IT" sz="2000" dirty="0" smtClean="0"/>
              <a:t>Per </a:t>
            </a:r>
            <a:r>
              <a:rPr lang="it-IT" sz="2000" i="1" dirty="0" smtClean="0"/>
              <a:t>R</a:t>
            </a:r>
            <a:r>
              <a:rPr lang="it-IT" sz="2000" dirty="0" smtClean="0"/>
              <a:t> si ottiene un risultato intermedio;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r>
              <a:rPr lang="it-IT" sz="2000" dirty="0" smtClean="0"/>
              <a:t>3.    Per tutti gli indici e indipendentemente dal periodo, si trova che relazioni polinomiali di 2° grado sono migliori rispetto a relazioni lineari per i rapporti </a:t>
            </a:r>
            <a:r>
              <a:rPr lang="it-IT" sz="2000" i="1" dirty="0" smtClean="0"/>
              <a:t>foF2</a:t>
            </a:r>
            <a:r>
              <a:rPr lang="it-IT" sz="2000" dirty="0" smtClean="0"/>
              <a:t> vs </a:t>
            </a:r>
            <a:r>
              <a:rPr lang="it-IT" sz="2000" i="1" dirty="0" smtClean="0"/>
              <a:t>Indice di attività solare;</a:t>
            </a:r>
          </a:p>
          <a:p>
            <a:pPr marL="457200" indent="-457200">
              <a:buAutoNum type="arabicPeriod" startAt="2"/>
            </a:pPr>
            <a:endParaRPr lang="it-IT" sz="2000" i="1" dirty="0" smtClean="0"/>
          </a:p>
          <a:p>
            <a:pPr marL="457200" indent="-457200"/>
            <a:endParaRPr lang="it-IT" sz="2000" dirty="0" smtClean="0"/>
          </a:p>
          <a:p>
            <a:pPr marL="457200" indent="-457200"/>
            <a:endParaRPr lang="it-IT" sz="2000" dirty="0" smtClean="0"/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19/20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171448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Chiara perdita di linearità per il minimo del ciclo 23/24 per il rapporto</a:t>
            </a:r>
          </a:p>
          <a:p>
            <a:pPr marL="457200" indent="-457200"/>
            <a:r>
              <a:rPr lang="it-IT" sz="2000" dirty="0" smtClean="0"/>
              <a:t>       </a:t>
            </a:r>
            <a:r>
              <a:rPr lang="it-IT" sz="2000" i="1" dirty="0" smtClean="0"/>
              <a:t>foF2</a:t>
            </a:r>
            <a:r>
              <a:rPr lang="it-IT" sz="2000" dirty="0" smtClean="0"/>
              <a:t> – </a:t>
            </a:r>
            <a:r>
              <a:rPr lang="it-IT" sz="2000" i="1" dirty="0" smtClean="0"/>
              <a:t>F10.7</a:t>
            </a:r>
            <a:r>
              <a:rPr lang="it-IT" sz="2000" dirty="0" smtClean="0"/>
              <a:t>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2"/>
            </a:pPr>
            <a:r>
              <a:rPr lang="it-IT" sz="2000" dirty="0" smtClean="0"/>
              <a:t>La linearità è meglio conservata per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, Mg II </a:t>
            </a:r>
            <a:r>
              <a:rPr lang="it-IT" sz="2000" dirty="0" smtClean="0"/>
              <a:t>e </a:t>
            </a:r>
            <a:r>
              <a:rPr lang="it-IT" sz="2000" i="1" dirty="0" smtClean="0"/>
              <a:t>Solar EUV. </a:t>
            </a:r>
          </a:p>
          <a:p>
            <a:pPr marL="457200" indent="-457200"/>
            <a:r>
              <a:rPr lang="it-IT" sz="2000" i="1" dirty="0" smtClean="0"/>
              <a:t>       </a:t>
            </a:r>
            <a:r>
              <a:rPr lang="it-IT" sz="2000" dirty="0" smtClean="0"/>
              <a:t>Per </a:t>
            </a:r>
            <a:r>
              <a:rPr lang="it-IT" sz="2000" i="1" dirty="0" smtClean="0"/>
              <a:t>R</a:t>
            </a:r>
            <a:r>
              <a:rPr lang="it-IT" sz="2000" dirty="0" smtClean="0"/>
              <a:t> si ottiene un risultato intermedio;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r>
              <a:rPr lang="it-IT" sz="2000" dirty="0" smtClean="0"/>
              <a:t>3.    Per tutti gli indici e indipendentemente dal periodo, si trova che relazioni polinomiali di 2° grado sono migliori rispetto a relazioni lineari per i rapporti </a:t>
            </a:r>
            <a:r>
              <a:rPr lang="it-IT" sz="2000" i="1" dirty="0" smtClean="0"/>
              <a:t>foF2</a:t>
            </a:r>
            <a:r>
              <a:rPr lang="it-IT" sz="2000" dirty="0" smtClean="0"/>
              <a:t> vs </a:t>
            </a:r>
            <a:r>
              <a:rPr lang="it-IT" sz="2000" i="1" dirty="0" smtClean="0"/>
              <a:t>Indice di attività solare;</a:t>
            </a:r>
          </a:p>
          <a:p>
            <a:pPr marL="457200" indent="-457200">
              <a:buAutoNum type="arabicPeriod" startAt="2"/>
            </a:pPr>
            <a:endParaRPr lang="it-IT" sz="2000" i="1" dirty="0" smtClean="0"/>
          </a:p>
          <a:p>
            <a:pPr marL="457200" indent="-457200"/>
            <a:r>
              <a:rPr lang="it-IT" sz="2000" dirty="0" smtClean="0"/>
              <a:t>4.    Dati sintetici ottenuti dai trend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Lym-</a:t>
            </a:r>
            <a:r>
              <a:rPr lang="el-GR" sz="2000" dirty="0" smtClean="0"/>
              <a:t>α</a:t>
            </a:r>
            <a:r>
              <a:rPr lang="it-IT" sz="2000" dirty="0" smtClean="0"/>
              <a:t> forniscono i risultati migliori per attività solare molto bassa;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endParaRPr lang="it-IT" sz="2000" dirty="0" smtClean="0"/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Risultati 2: rapporto foF2 vs Indici solari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  </a:t>
            </a:r>
            <a:r>
              <a:rPr lang="it-IT" sz="1600" i="1" dirty="0" smtClean="0"/>
              <a:t>Risultati  20/</a:t>
            </a:r>
            <a:r>
              <a:rPr lang="it-IT" sz="1600" i="1" dirty="0" err="1" smtClean="0"/>
              <a:t>20</a:t>
            </a:r>
            <a:endParaRPr lang="it-IT" sz="1600" i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71448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Chiara perdita di linearità per il minimo del ciclo 23/24 per il rapporto</a:t>
            </a:r>
          </a:p>
          <a:p>
            <a:pPr marL="457200" indent="-457200"/>
            <a:r>
              <a:rPr lang="it-IT" sz="2000" dirty="0" smtClean="0"/>
              <a:t>       </a:t>
            </a:r>
            <a:r>
              <a:rPr lang="it-IT" sz="2000" i="1" dirty="0" smtClean="0"/>
              <a:t>foF2</a:t>
            </a:r>
            <a:r>
              <a:rPr lang="it-IT" sz="2000" dirty="0" smtClean="0"/>
              <a:t> – </a:t>
            </a:r>
            <a:r>
              <a:rPr lang="it-IT" sz="2000" i="1" dirty="0" smtClean="0"/>
              <a:t>F10.7</a:t>
            </a:r>
            <a:r>
              <a:rPr lang="it-IT" sz="2000" dirty="0" smtClean="0"/>
              <a:t>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AutoNum type="arabicPeriod" startAt="2"/>
            </a:pPr>
            <a:r>
              <a:rPr lang="it-IT" sz="2000" dirty="0" smtClean="0"/>
              <a:t>La linearità è meglio conservata per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, Mg II </a:t>
            </a:r>
            <a:r>
              <a:rPr lang="it-IT" sz="2000" dirty="0" smtClean="0"/>
              <a:t>e </a:t>
            </a:r>
            <a:r>
              <a:rPr lang="it-IT" sz="2000" i="1" dirty="0" smtClean="0"/>
              <a:t>Solar EUV. </a:t>
            </a:r>
          </a:p>
          <a:p>
            <a:pPr marL="457200" indent="-457200"/>
            <a:r>
              <a:rPr lang="it-IT" sz="2000" i="1" dirty="0" smtClean="0"/>
              <a:t>       </a:t>
            </a:r>
            <a:r>
              <a:rPr lang="it-IT" sz="2000" dirty="0" smtClean="0"/>
              <a:t>Per </a:t>
            </a:r>
            <a:r>
              <a:rPr lang="it-IT" sz="2000" i="1" dirty="0" smtClean="0"/>
              <a:t>R</a:t>
            </a:r>
            <a:r>
              <a:rPr lang="it-IT" sz="2000" dirty="0" smtClean="0"/>
              <a:t> si ottiene un risultato intermedio;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r>
              <a:rPr lang="it-IT" sz="2000" dirty="0" smtClean="0"/>
              <a:t>3.    Per tutti gli indici e indipendentemente dal periodo, si trova che relazioni polinomiali di 2° grado sono migliori rispetto a relazioni lineari per i rapporti </a:t>
            </a:r>
            <a:r>
              <a:rPr lang="it-IT" sz="2000" i="1" dirty="0" smtClean="0"/>
              <a:t>foF2</a:t>
            </a:r>
            <a:r>
              <a:rPr lang="it-IT" sz="2000" dirty="0" smtClean="0"/>
              <a:t> vs </a:t>
            </a:r>
            <a:r>
              <a:rPr lang="it-IT" sz="2000" i="1" dirty="0" smtClean="0"/>
              <a:t>Indice di attività solare;</a:t>
            </a:r>
          </a:p>
          <a:p>
            <a:pPr marL="457200" indent="-457200">
              <a:buAutoNum type="arabicPeriod" startAt="2"/>
            </a:pPr>
            <a:endParaRPr lang="it-IT" sz="2000" i="1" dirty="0" smtClean="0"/>
          </a:p>
          <a:p>
            <a:pPr marL="457200" indent="-457200"/>
            <a:r>
              <a:rPr lang="it-IT" sz="2000" dirty="0" smtClean="0"/>
              <a:t>4.    Dati sintetici ottenuti dai trend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Lym-</a:t>
            </a:r>
            <a:r>
              <a:rPr lang="el-GR" sz="2000" dirty="0" smtClean="0"/>
              <a:t>α</a:t>
            </a:r>
            <a:r>
              <a:rPr lang="it-IT" sz="2000" dirty="0" smtClean="0"/>
              <a:t> forniscono i risultati migliori per attività solare molto bassa;</a:t>
            </a:r>
          </a:p>
          <a:p>
            <a:pPr marL="457200" indent="-457200">
              <a:buAutoNum type="arabicPeriod" startAt="2"/>
            </a:pPr>
            <a:endParaRPr lang="it-IT" sz="2000" dirty="0" smtClean="0"/>
          </a:p>
          <a:p>
            <a:pPr marL="457200" indent="-457200"/>
            <a:r>
              <a:rPr lang="it-IT" sz="2000" dirty="0" smtClean="0"/>
              <a:t>5.    L’indice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 </a:t>
            </a:r>
            <a:r>
              <a:rPr lang="it-IT" sz="2000" dirty="0" smtClean="0"/>
              <a:t>mostra stabilità al variare dell’ora.</a:t>
            </a:r>
            <a:endParaRPr lang="it-IT" sz="2000" i="1" dirty="0" smtClean="0"/>
          </a:p>
          <a:p>
            <a:pPr marL="457200" indent="-457200"/>
            <a:endParaRPr lang="it-IT" sz="2000" dirty="0" smtClean="0"/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Conclusioni 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</a:t>
            </a:r>
            <a:r>
              <a:rPr lang="it-IT" sz="1600" i="1" dirty="0" smtClean="0"/>
              <a:t>Conclusioni  1/4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Conclusioni 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</a:t>
            </a:r>
            <a:r>
              <a:rPr lang="it-IT" sz="1600" i="1" dirty="0" smtClean="0"/>
              <a:t>Conclusioni  1/4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1429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 Si osserva una diminuzione importante di </a:t>
            </a:r>
            <a:r>
              <a:rPr lang="it-IT" sz="2000" i="1" dirty="0" smtClean="0"/>
              <a:t>foF2 </a:t>
            </a:r>
            <a:r>
              <a:rPr lang="it-IT" sz="2000" dirty="0" smtClean="0"/>
              <a:t>per il minimo del ciclo 23/24   </a:t>
            </a:r>
          </a:p>
          <a:p>
            <a:r>
              <a:rPr lang="it-IT" sz="2000" dirty="0" smtClean="0"/>
              <a:t>   per tutte le ore, in base ai dati di Roma;</a:t>
            </a:r>
          </a:p>
          <a:p>
            <a:endParaRPr lang="it-IT" sz="2000" dirty="0" smtClean="0"/>
          </a:p>
        </p:txBody>
      </p:sp>
      <p:grpSp>
        <p:nvGrpSpPr>
          <p:cNvPr id="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Conclusioni 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</a:t>
            </a:r>
            <a:r>
              <a:rPr lang="it-IT" sz="1600" i="1" dirty="0" smtClean="0"/>
              <a:t>Conclusioni  2/4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14298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 Si osserva una diminuzione importante di </a:t>
            </a:r>
            <a:r>
              <a:rPr lang="it-IT" sz="2000" i="1" dirty="0" smtClean="0"/>
              <a:t>foF2 </a:t>
            </a:r>
            <a:r>
              <a:rPr lang="it-IT" sz="2000" dirty="0" smtClean="0"/>
              <a:t>per il minimo del ciclo 23/24 </a:t>
            </a:r>
          </a:p>
          <a:p>
            <a:r>
              <a:rPr lang="it-IT" sz="2000" dirty="0" smtClean="0"/>
              <a:t>   per tutte le ore, in base ai dati di Roma;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Il rapporto tra </a:t>
            </a:r>
            <a:r>
              <a:rPr lang="it-IT" sz="2000" i="1" dirty="0" smtClean="0"/>
              <a:t>foF2</a:t>
            </a:r>
            <a:r>
              <a:rPr lang="it-IT" sz="2000" dirty="0" smtClean="0"/>
              <a:t> e </a:t>
            </a:r>
            <a:r>
              <a:rPr lang="it-IT" sz="2000" i="1" dirty="0" smtClean="0"/>
              <a:t>F10.7 </a:t>
            </a:r>
            <a:r>
              <a:rPr lang="it-IT" sz="2000" dirty="0" smtClean="0"/>
              <a:t>perde di linearità per il minimo del ciclo   </a:t>
            </a:r>
          </a:p>
          <a:p>
            <a:r>
              <a:rPr lang="it-IT" sz="2000" dirty="0" smtClean="0"/>
              <a:t>  23/24, viceversa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 </a:t>
            </a:r>
            <a:r>
              <a:rPr lang="it-IT" sz="2000" dirty="0" smtClean="0"/>
              <a:t>e </a:t>
            </a:r>
            <a:r>
              <a:rPr lang="it-IT" sz="2000" i="1" dirty="0" smtClean="0"/>
              <a:t>Mg II</a:t>
            </a:r>
            <a:r>
              <a:rPr lang="it-IT" sz="2000" dirty="0" smtClean="0"/>
              <a:t> conservano meglio la linearità. Per </a:t>
            </a:r>
            <a:r>
              <a:rPr lang="it-IT" sz="2000" i="1" dirty="0" smtClean="0"/>
              <a:t>R</a:t>
            </a:r>
            <a:r>
              <a:rPr lang="it-IT" sz="2000" dirty="0" smtClean="0"/>
              <a:t>  </a:t>
            </a:r>
          </a:p>
          <a:p>
            <a:r>
              <a:rPr lang="it-IT" sz="2000" dirty="0" smtClean="0"/>
              <a:t>  si ottiene un risultato intermedio;</a:t>
            </a:r>
          </a:p>
          <a:p>
            <a:endParaRPr lang="it-IT" sz="2000" i="1" dirty="0" smtClean="0"/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Ionosfera Terrestre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</a:t>
            </a:r>
            <a:r>
              <a:rPr lang="it-IT" sz="1600" i="1" dirty="0" smtClean="0"/>
              <a:t>Introduzione  5/</a:t>
            </a:r>
            <a:r>
              <a:rPr lang="it-IT" sz="1600" i="1" dirty="0" err="1" smtClean="0"/>
              <a:t>5</a:t>
            </a:r>
            <a:r>
              <a:rPr lang="it-IT" sz="1600" dirty="0" smtClean="0"/>
              <a:t>                                                      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4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5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pic>
        <p:nvPicPr>
          <p:cNvPr id="48130" name="Picture 2" descr="C:\Users\luigi\Desktop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03" y="1046717"/>
            <a:ext cx="7186614" cy="5036400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2357422" y="5009389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rgbClr val="0070C0"/>
                </a:solidFill>
              </a:rPr>
              <a:t>14         15      16      17     18      19       20       21      22      23</a:t>
            </a:r>
            <a:endParaRPr lang="it-IT" sz="1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Conclusioni 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</a:t>
            </a:r>
            <a:r>
              <a:rPr lang="it-IT" sz="1600" i="1" dirty="0" smtClean="0"/>
              <a:t>Conclusioni  3/4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14298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 Si osserva una diminuzione importante di </a:t>
            </a:r>
            <a:r>
              <a:rPr lang="it-IT" sz="2000" i="1" dirty="0" smtClean="0"/>
              <a:t>foF2 </a:t>
            </a:r>
            <a:r>
              <a:rPr lang="it-IT" sz="2000" dirty="0" smtClean="0"/>
              <a:t>per il minimo del ciclo 23/24   </a:t>
            </a:r>
          </a:p>
          <a:p>
            <a:r>
              <a:rPr lang="it-IT" sz="2000" dirty="0" smtClean="0"/>
              <a:t>   per tutte le ore, in base ai dati di Roma;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Il rapporto tra </a:t>
            </a:r>
            <a:r>
              <a:rPr lang="it-IT" sz="2000" i="1" dirty="0" smtClean="0"/>
              <a:t>foF2</a:t>
            </a:r>
            <a:r>
              <a:rPr lang="it-IT" sz="2000" dirty="0" smtClean="0"/>
              <a:t> e </a:t>
            </a:r>
            <a:r>
              <a:rPr lang="it-IT" sz="2000" i="1" dirty="0" smtClean="0"/>
              <a:t>F10.7 </a:t>
            </a:r>
            <a:r>
              <a:rPr lang="it-IT" sz="2000" dirty="0" smtClean="0"/>
              <a:t>perde di linearità per il minimo del ciclo   </a:t>
            </a:r>
          </a:p>
          <a:p>
            <a:r>
              <a:rPr lang="it-IT" sz="2000" dirty="0" smtClean="0"/>
              <a:t>  23/24, viceversa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 </a:t>
            </a:r>
            <a:r>
              <a:rPr lang="it-IT" sz="2000" dirty="0" smtClean="0"/>
              <a:t>e </a:t>
            </a:r>
            <a:r>
              <a:rPr lang="it-IT" sz="2000" i="1" dirty="0" smtClean="0"/>
              <a:t>Mg II</a:t>
            </a:r>
            <a:r>
              <a:rPr lang="it-IT" sz="2000" dirty="0" smtClean="0"/>
              <a:t> conservano meglio la linearità. Per </a:t>
            </a:r>
            <a:r>
              <a:rPr lang="it-IT" sz="2000" i="1" dirty="0" smtClean="0"/>
              <a:t>R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  si ottiene un risultato intermedio;</a:t>
            </a:r>
          </a:p>
          <a:p>
            <a:endParaRPr lang="it-IT" sz="2000" i="1" dirty="0" smtClean="0"/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 </a:t>
            </a:r>
            <a:r>
              <a:rPr lang="it-IT" sz="2000" dirty="0" smtClean="0"/>
              <a:t>In generale si trova che i trend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Indici di attività solare</a:t>
            </a:r>
            <a:r>
              <a:rPr lang="it-IT" sz="2000" dirty="0" smtClean="0"/>
              <a:t> sono meglio   </a:t>
            </a:r>
          </a:p>
          <a:p>
            <a:r>
              <a:rPr lang="it-IT" sz="2000" dirty="0" smtClean="0"/>
              <a:t>  descritti da relazioni polinomiali di secondo grado piuttosto che lineari;</a:t>
            </a:r>
          </a:p>
          <a:p>
            <a:endParaRPr lang="it-IT" sz="2000" i="1" dirty="0" smtClean="0"/>
          </a:p>
          <a:p>
            <a:endParaRPr lang="it-IT" sz="2000" i="1" dirty="0" smtClean="0"/>
          </a:p>
          <a:p>
            <a:endParaRPr lang="it-IT" sz="2000" i="1" dirty="0" smtClean="0"/>
          </a:p>
        </p:txBody>
      </p:sp>
      <p:grpSp>
        <p:nvGrpSpPr>
          <p:cNvPr id="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0" name="Rettangolo 19"/>
          <p:cNvSpPr/>
          <p:nvPr/>
        </p:nvSpPr>
        <p:spPr>
          <a:xfrm>
            <a:off x="0" y="3929066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Conclusioni 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  </a:t>
            </a:r>
            <a:r>
              <a:rPr lang="it-IT" sz="1600" i="1" dirty="0" smtClean="0"/>
              <a:t>Conclusioni  4/</a:t>
            </a:r>
            <a:r>
              <a:rPr lang="it-IT" sz="1600" i="1" dirty="0" err="1" smtClean="0"/>
              <a:t>4</a:t>
            </a:r>
            <a:endParaRPr lang="it-IT" sz="1600" i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0" y="114298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 Si osserva una diminuzione importante di </a:t>
            </a:r>
            <a:r>
              <a:rPr lang="it-IT" sz="2000" i="1" dirty="0" smtClean="0"/>
              <a:t>foF2 </a:t>
            </a:r>
            <a:r>
              <a:rPr lang="it-IT" sz="2000" dirty="0" smtClean="0"/>
              <a:t>per il minimo del ciclo 23/24 </a:t>
            </a:r>
          </a:p>
          <a:p>
            <a:r>
              <a:rPr lang="it-IT" sz="2000" dirty="0" smtClean="0"/>
              <a:t>   per tutte le ore, in base ai dati di Roma;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Il rapporto tra </a:t>
            </a:r>
            <a:r>
              <a:rPr lang="it-IT" sz="2000" i="1" dirty="0" smtClean="0"/>
              <a:t>foF2</a:t>
            </a:r>
            <a:r>
              <a:rPr lang="it-IT" sz="2000" dirty="0" smtClean="0"/>
              <a:t> e </a:t>
            </a:r>
            <a:r>
              <a:rPr lang="it-IT" sz="2000" i="1" dirty="0" smtClean="0"/>
              <a:t>F10.7</a:t>
            </a:r>
            <a:r>
              <a:rPr lang="it-IT" sz="2000" dirty="0" smtClean="0"/>
              <a:t> perde di linearità per il minimo del ciclo   </a:t>
            </a:r>
          </a:p>
          <a:p>
            <a:r>
              <a:rPr lang="it-IT" sz="2000" dirty="0" smtClean="0"/>
              <a:t>  23/24, viceversa gli indici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 </a:t>
            </a:r>
            <a:r>
              <a:rPr lang="it-IT" sz="2000" dirty="0" smtClean="0"/>
              <a:t>e </a:t>
            </a:r>
            <a:r>
              <a:rPr lang="it-IT" sz="2000" i="1" dirty="0" smtClean="0"/>
              <a:t>Mg II</a:t>
            </a:r>
            <a:r>
              <a:rPr lang="it-IT" sz="2000" dirty="0" smtClean="0"/>
              <a:t> conservano meglio la linearità. Per </a:t>
            </a:r>
            <a:r>
              <a:rPr lang="it-IT" sz="2000" i="1" dirty="0" smtClean="0"/>
              <a:t>R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  si ottiene un risultato intermedio;</a:t>
            </a:r>
          </a:p>
          <a:p>
            <a:endParaRPr lang="it-IT" sz="2000" i="1" dirty="0" smtClean="0"/>
          </a:p>
          <a:p>
            <a:pPr>
              <a:buFont typeface="Arial" pitchFamily="34" charset="0"/>
              <a:buChar char="•"/>
            </a:pPr>
            <a:r>
              <a:rPr lang="it-IT" sz="2000" i="1" dirty="0" smtClean="0"/>
              <a:t> </a:t>
            </a:r>
            <a:r>
              <a:rPr lang="it-IT" sz="2000" dirty="0" smtClean="0"/>
              <a:t>In generale si trova che i trend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Indici di attività solare</a:t>
            </a:r>
            <a:r>
              <a:rPr lang="it-IT" sz="2000" dirty="0" smtClean="0"/>
              <a:t> sono meglio   </a:t>
            </a:r>
          </a:p>
          <a:p>
            <a:r>
              <a:rPr lang="it-IT" sz="2000" dirty="0" smtClean="0"/>
              <a:t>  descritti da relazioni polinomiali di secondo grado piuttosto che lineari;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i="1" dirty="0" smtClean="0"/>
          </a:p>
          <a:p>
            <a:endParaRPr lang="it-IT" sz="2000" i="1" dirty="0" smtClean="0"/>
          </a:p>
          <a:p>
            <a:endParaRPr lang="it-IT" sz="2000" i="1" dirty="0" smtClean="0"/>
          </a:p>
        </p:txBody>
      </p:sp>
      <p:grpSp>
        <p:nvGrpSpPr>
          <p:cNvPr id="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0" name="Rettangolo 19"/>
          <p:cNvSpPr/>
          <p:nvPr/>
        </p:nvSpPr>
        <p:spPr>
          <a:xfrm>
            <a:off x="0" y="3929066"/>
            <a:ext cx="87154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i="1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dirty="0" smtClean="0"/>
              <a:t>L’indice </a:t>
            </a:r>
            <a:r>
              <a:rPr lang="it-IT" sz="2000" i="1" dirty="0" smtClean="0"/>
              <a:t>Lym-</a:t>
            </a:r>
            <a:r>
              <a:rPr lang="el-GR" sz="2000" i="1" dirty="0" smtClean="0"/>
              <a:t>α</a:t>
            </a:r>
            <a:r>
              <a:rPr lang="it-IT" sz="2000" i="1" dirty="0" smtClean="0"/>
              <a:t> </a:t>
            </a:r>
            <a:r>
              <a:rPr lang="it-IT" sz="2000" dirty="0" smtClean="0"/>
              <a:t>fornisce il dataset sintetico per </a:t>
            </a:r>
            <a:r>
              <a:rPr lang="it-IT" sz="2000" i="1" dirty="0" smtClean="0"/>
              <a:t>foF2</a:t>
            </a:r>
            <a:r>
              <a:rPr lang="it-IT" sz="2000" dirty="0" smtClean="0"/>
              <a:t> più vicino ai valori reali  </a:t>
            </a:r>
          </a:p>
          <a:p>
            <a:r>
              <a:rPr lang="it-IT" sz="2000" dirty="0" smtClean="0"/>
              <a:t>  per bassa attività solare e risulta essere il “</a:t>
            </a:r>
            <a:r>
              <a:rPr lang="it-IT" sz="2000" i="1" dirty="0" smtClean="0"/>
              <a:t>best proxy</a:t>
            </a:r>
            <a:r>
              <a:rPr lang="it-IT" sz="2000" dirty="0" smtClean="0"/>
              <a:t>” per l’indice </a:t>
            </a:r>
            <a:r>
              <a:rPr lang="it-IT" sz="2000" i="1" dirty="0" smtClean="0"/>
              <a:t>Solar   </a:t>
            </a:r>
          </a:p>
          <a:p>
            <a:r>
              <a:rPr lang="it-IT" sz="2000" i="1" dirty="0" smtClean="0"/>
              <a:t>  EUV</a:t>
            </a:r>
            <a:r>
              <a:rPr lang="it-IT" sz="2000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Sviluppi futuri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</a:t>
            </a:r>
            <a:r>
              <a:rPr lang="it-IT" sz="1600" i="1" dirty="0" smtClean="0"/>
              <a:t>Sviluppi futuri 1/3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0" y="136322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Sviluppi futuri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36322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 Estendere lo studio dei rapporti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Indici </a:t>
            </a:r>
            <a:r>
              <a:rPr lang="it-IT" sz="2000" dirty="0" smtClean="0"/>
              <a:t>a nuovi indici di attività  </a:t>
            </a:r>
          </a:p>
          <a:p>
            <a:pPr marL="457200" indent="-457200"/>
            <a:r>
              <a:rPr lang="it-IT" sz="2000" dirty="0" smtClean="0"/>
              <a:t>        solare (</a:t>
            </a:r>
            <a:r>
              <a:rPr lang="it-IT" sz="2000" i="1" dirty="0" smtClean="0"/>
              <a:t>Ca II Index</a:t>
            </a:r>
            <a:r>
              <a:rPr lang="it-IT" sz="2000" dirty="0" smtClean="0"/>
              <a:t>, </a:t>
            </a:r>
            <a:r>
              <a:rPr lang="it-IT" sz="2000" i="1" dirty="0" smtClean="0"/>
              <a:t>IG12,</a:t>
            </a:r>
            <a:r>
              <a:rPr lang="it-IT" sz="2000" dirty="0" smtClean="0"/>
              <a:t> ecc.);</a:t>
            </a:r>
          </a:p>
          <a:p>
            <a:pPr marL="457200" indent="-457200"/>
            <a:endParaRPr lang="it-IT" sz="2000" dirty="0" smtClean="0"/>
          </a:p>
          <a:p>
            <a:pPr marL="457200" indent="-457200"/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0" name="CasellaDiTesto 19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</a:t>
            </a:r>
            <a:r>
              <a:rPr lang="it-IT" sz="1600" i="1" dirty="0" smtClean="0"/>
              <a:t>Sviluppi futuri 1/3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Sviluppi futuri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363225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 Estendere lo studio dei rapporti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Indici </a:t>
            </a:r>
            <a:r>
              <a:rPr lang="it-IT" sz="2000" dirty="0" smtClean="0"/>
              <a:t>a nuovi indici di attività  </a:t>
            </a:r>
          </a:p>
          <a:p>
            <a:pPr marL="457200" indent="-457200"/>
            <a:r>
              <a:rPr lang="it-IT" sz="2000" dirty="0" smtClean="0"/>
              <a:t>        solare (</a:t>
            </a:r>
            <a:r>
              <a:rPr lang="it-IT" sz="2000" i="1" dirty="0" smtClean="0"/>
              <a:t>Ca II Index</a:t>
            </a:r>
            <a:r>
              <a:rPr lang="it-IT" sz="2000" dirty="0" smtClean="0"/>
              <a:t>, </a:t>
            </a:r>
            <a:r>
              <a:rPr lang="it-IT" sz="2000" i="1" dirty="0" smtClean="0"/>
              <a:t>IG12,</a:t>
            </a:r>
            <a:r>
              <a:rPr lang="it-IT" sz="2000" dirty="0" smtClean="0"/>
              <a:t> ecc.);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 Studio del minimo del ciclo 23/24 a Roma da un punto di vista stagionale;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0" name="CasellaDiTesto 19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</a:t>
            </a:r>
            <a:r>
              <a:rPr lang="it-IT" sz="1600" i="1" dirty="0" smtClean="0"/>
              <a:t>Sviluppi futuri 2/3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Sviluppi futuri</a:t>
            </a:r>
            <a:endParaRPr lang="it-IT" sz="4400" i="1" dirty="0">
              <a:latin typeface="+mn-lt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43768" y="470274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0,46 MHz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1363225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 Estendere lo studio dei rapporti </a:t>
            </a:r>
            <a:r>
              <a:rPr lang="it-IT" sz="2000" i="1" dirty="0" smtClean="0"/>
              <a:t>foF2 </a:t>
            </a:r>
            <a:r>
              <a:rPr lang="it-IT" sz="2000" dirty="0" smtClean="0"/>
              <a:t>vs </a:t>
            </a:r>
            <a:r>
              <a:rPr lang="it-IT" sz="2000" i="1" dirty="0" smtClean="0"/>
              <a:t>Indici </a:t>
            </a:r>
            <a:r>
              <a:rPr lang="it-IT" sz="2000" dirty="0" smtClean="0"/>
              <a:t>a nuovi indici di attività </a:t>
            </a:r>
          </a:p>
          <a:p>
            <a:pPr marL="457200" indent="-457200"/>
            <a:r>
              <a:rPr lang="it-IT" sz="2000" dirty="0" smtClean="0"/>
              <a:t>        solare (</a:t>
            </a:r>
            <a:r>
              <a:rPr lang="it-IT" sz="2000" i="1" dirty="0" smtClean="0"/>
              <a:t>Ca II Index</a:t>
            </a:r>
            <a:r>
              <a:rPr lang="it-IT" sz="2000" dirty="0" smtClean="0"/>
              <a:t>, </a:t>
            </a:r>
            <a:r>
              <a:rPr lang="it-IT" sz="2000" i="1" dirty="0" smtClean="0"/>
              <a:t>IG12,</a:t>
            </a:r>
            <a:r>
              <a:rPr lang="it-IT" sz="2000" dirty="0" smtClean="0"/>
              <a:t> ecc.);</a:t>
            </a:r>
          </a:p>
          <a:p>
            <a:pPr marL="457200" indent="-457200"/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 Studio del minimo del ciclo 23/24 a Roma da un punto di vista stagionale;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it-IT" sz="2000" dirty="0" smtClean="0"/>
              <a:t>Implementazione del modello regionale </a:t>
            </a:r>
            <a:r>
              <a:rPr lang="it-IT" sz="2000" i="1" dirty="0" smtClean="0"/>
              <a:t>SIRM </a:t>
            </a:r>
            <a:r>
              <a:rPr lang="it-IT" sz="2000" dirty="0" smtClean="0"/>
              <a:t>(</a:t>
            </a:r>
            <a:r>
              <a:rPr lang="it-IT" sz="2000" i="1" dirty="0" err="1" smtClean="0"/>
              <a:t>Simplified</a:t>
            </a:r>
            <a:r>
              <a:rPr lang="it-IT" sz="2000" i="1" dirty="0" smtClean="0"/>
              <a:t> Ionospheric Regional Model</a:t>
            </a:r>
            <a:r>
              <a:rPr lang="it-IT" sz="2000" dirty="0" smtClean="0"/>
              <a:t>) [Zolesi et al., 1993], inserendo relazioni polinomiali tra parametri ionosferici e indici di attività solare.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 smtClean="0"/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</p:txBody>
      </p:sp>
      <p:grpSp>
        <p:nvGrpSpPr>
          <p:cNvPr id="12" name="Gruppo 11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6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9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0" name="CasellaDiTesto 19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         </a:t>
            </a:r>
            <a:r>
              <a:rPr lang="it-IT" sz="1600" i="1" dirty="0" smtClean="0"/>
              <a:t>Sviluppi futuri 3/3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Principali indici di attività solare</a:t>
            </a:r>
            <a:endParaRPr lang="it-IT" sz="44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</a:t>
            </a:r>
            <a:r>
              <a:rPr lang="it-IT" sz="1600" i="1" dirty="0" smtClean="0"/>
              <a:t>Indici di attività solare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1357298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b="1" dirty="0" smtClean="0"/>
              <a:t>F10.7 – </a:t>
            </a:r>
            <a:r>
              <a:rPr lang="it-IT" sz="2000" i="1" dirty="0" smtClean="0"/>
              <a:t>Flusso solare radio a 10.7 cm</a:t>
            </a:r>
            <a:r>
              <a:rPr lang="it-IT" sz="2000" dirty="0" smtClean="0"/>
              <a:t> – Dati dal 1947;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Lyman-</a:t>
            </a:r>
            <a:r>
              <a:rPr lang="el-GR" sz="2000" b="1" dirty="0" smtClean="0"/>
              <a:t>α</a:t>
            </a:r>
            <a:r>
              <a:rPr lang="it-IT" sz="2000" b="1" dirty="0" smtClean="0"/>
              <a:t> – </a:t>
            </a:r>
            <a:r>
              <a:rPr lang="it-IT" sz="2000" i="1" dirty="0" smtClean="0"/>
              <a:t>Linea di emissione a 121.5 nm</a:t>
            </a:r>
            <a:r>
              <a:rPr lang="it-IT" sz="2000" dirty="0" smtClean="0"/>
              <a:t> – Dati dal 1947;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 Mg II core-to-wing – </a:t>
            </a:r>
            <a:r>
              <a:rPr lang="it-IT" sz="2000" i="1" dirty="0" smtClean="0"/>
              <a:t>Emissione nell’intorno di 280 nm – </a:t>
            </a:r>
            <a:r>
              <a:rPr lang="it-IT" sz="2000" dirty="0" smtClean="0"/>
              <a:t>Dati dal 1978;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 Macchie solari R – </a:t>
            </a:r>
            <a:r>
              <a:rPr lang="it-IT" sz="2000" dirty="0" smtClean="0"/>
              <a:t>Dati da prima del 1900;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endParaRPr lang="it-IT" sz="2000" b="1" dirty="0" smtClean="0"/>
          </a:p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 Solar EUV – </a:t>
            </a:r>
            <a:r>
              <a:rPr lang="it-IT" sz="2000" i="1" dirty="0" smtClean="0"/>
              <a:t>emissioni nei range 0,1-50 nm e 26-34 nm</a:t>
            </a:r>
            <a:r>
              <a:rPr lang="it-IT" sz="2000" dirty="0" smtClean="0"/>
              <a:t> – Dati dal 1996.</a:t>
            </a:r>
            <a:endParaRPr lang="it-IT" sz="2000" b="1" dirty="0"/>
          </a:p>
        </p:txBody>
      </p:sp>
      <p:grpSp>
        <p:nvGrpSpPr>
          <p:cNvPr id="9" name="Gruppo 8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0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2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itchFamily="18" charset="0"/>
              </a:rPr>
              <a:t>Stratopausa</a:t>
            </a:r>
          </a:p>
        </p:txBody>
      </p: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6000" b="1" i="1" dirty="0" smtClean="0">
                <a:latin typeface="+mn-lt"/>
              </a:rPr>
              <a:t>Il minimo del ciclo 23/24</a:t>
            </a:r>
            <a:endParaRPr lang="it-IT" sz="6000" i="1" dirty="0">
              <a:latin typeface="+mn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0" y="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      </a:t>
            </a:r>
            <a:r>
              <a:rPr lang="it-IT" sz="1600" i="1" dirty="0" smtClean="0"/>
              <a:t>Minimo del ciclo 23/24</a:t>
            </a:r>
            <a:endParaRPr lang="it-IT" sz="16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1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luigi\Desktop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103" y="1046717"/>
            <a:ext cx="7186614" cy="5036400"/>
          </a:xfrm>
          <a:prstGeom prst="rect">
            <a:avLst/>
          </a:prstGeom>
          <a:noFill/>
        </p:spPr>
      </p:pic>
      <p:cxnSp>
        <p:nvCxnSpPr>
          <p:cNvPr id="18" name="Connettore 1 17"/>
          <p:cNvCxnSpPr/>
          <p:nvPr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0" y="33337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olo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i="1" dirty="0" smtClean="0">
                <a:latin typeface="+mn-lt"/>
              </a:rPr>
              <a:t>Il minimo del ciclo 23/24</a:t>
            </a:r>
            <a:endParaRPr lang="it-IT" sz="4400" i="1" dirty="0"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644803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Risposta del plasma ionosferico al minimo del ciclo 23/24</a:t>
            </a:r>
          </a:p>
        </p:txBody>
      </p:sp>
      <p:sp>
        <p:nvSpPr>
          <p:cNvPr id="9" name="Ovale 8"/>
          <p:cNvSpPr/>
          <p:nvPr/>
        </p:nvSpPr>
        <p:spPr>
          <a:xfrm>
            <a:off x="6659591" y="4804910"/>
            <a:ext cx="258794" cy="534838"/>
          </a:xfrm>
          <a:prstGeom prst="ellipse">
            <a:avLst/>
          </a:prstGeom>
          <a:solidFill>
            <a:srgbClr val="0070C0">
              <a:alpha val="3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/>
          <p:cNvCxnSpPr>
            <a:stCxn id="9" idx="0"/>
          </p:cNvCxnSpPr>
          <p:nvPr/>
        </p:nvCxnSpPr>
        <p:spPr>
          <a:xfrm rot="16200000" flipV="1">
            <a:off x="5178546" y="3194468"/>
            <a:ext cx="2529974" cy="69091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857752" y="150017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chemeClr val="bg2"/>
                </a:solidFill>
              </a:rPr>
              <a:t>Minimo ciclo 23/24</a:t>
            </a:r>
          </a:p>
          <a:p>
            <a:pPr algn="ctr"/>
            <a:r>
              <a:rPr lang="it-IT" i="1" dirty="0" smtClean="0">
                <a:solidFill>
                  <a:schemeClr val="bg2"/>
                </a:solidFill>
              </a:rPr>
              <a:t>(2008-2009)</a:t>
            </a:r>
            <a:endParaRPr lang="it-IT" i="1" dirty="0">
              <a:solidFill>
                <a:schemeClr val="bg2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8215338" y="6429396"/>
            <a:ext cx="928662" cy="428604"/>
            <a:chOff x="8215338" y="6429420"/>
            <a:chExt cx="928662" cy="428604"/>
          </a:xfrm>
        </p:grpSpPr>
        <p:pic>
          <p:nvPicPr>
            <p:cNvPr id="19" name="Picture 1" descr="C:\Users\luigi\Desktop\Presentazione SIF\Presentazioni\unib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5396" y="6429420"/>
              <a:ext cx="428604" cy="428604"/>
            </a:xfrm>
            <a:prstGeom prst="rect">
              <a:avLst/>
            </a:prstGeom>
            <a:noFill/>
          </p:spPr>
        </p:pic>
        <p:pic>
          <p:nvPicPr>
            <p:cNvPr id="20" name="Picture 2" descr="C:\Users\luigi\Desktop\Presentazione SIF\Presentazioni\INGV_Logo-abbr_colore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15338" y="6429624"/>
              <a:ext cx="428400" cy="428400"/>
            </a:xfrm>
            <a:prstGeom prst="rect">
              <a:avLst/>
            </a:prstGeom>
            <a:noFill/>
          </p:spPr>
        </p:pic>
      </p:grpSp>
      <p:sp>
        <p:nvSpPr>
          <p:cNvPr id="21" name="CasellaDiTesto 20"/>
          <p:cNvSpPr txBox="1"/>
          <p:nvPr/>
        </p:nvSpPr>
        <p:spPr>
          <a:xfrm>
            <a:off x="-32" y="-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Relatore: </a:t>
            </a:r>
            <a:r>
              <a:rPr lang="it-IT" sz="1600" dirty="0" smtClean="0"/>
              <a:t>Dr. Luigi Perna                                                                          </a:t>
            </a:r>
            <a:r>
              <a:rPr lang="it-IT" sz="1600" i="1" dirty="0" smtClean="0"/>
              <a:t>Minimo del ciclo 23/24  1/4</a:t>
            </a:r>
            <a:endParaRPr lang="it-IT" sz="1600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2357422" y="5009389"/>
            <a:ext cx="814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>
                <a:solidFill>
                  <a:srgbClr val="0070C0"/>
                </a:solidFill>
              </a:rPr>
              <a:t>14         15      16      17     18      19       20       21      22      23</a:t>
            </a:r>
            <a:endParaRPr lang="it-IT" sz="1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heme/theme1.xml><?xml version="1.0" encoding="utf-8"?>
<a:theme xmlns:a="http://schemas.openxmlformats.org/drawingml/2006/main" name="Tecnologia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11351</TotalTime>
  <Words>2794</Words>
  <Application>Microsoft Office PowerPoint</Application>
  <PresentationFormat>Presentazione su schermo (4:3)</PresentationFormat>
  <Paragraphs>401</Paragraphs>
  <Slides>65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7" baseType="lpstr">
      <vt:lpstr>Tecnologia</vt:lpstr>
      <vt:lpstr>Equazione</vt:lpstr>
      <vt:lpstr>Diapositiva 1</vt:lpstr>
      <vt:lpstr>Ionosfera Terrestre</vt:lpstr>
      <vt:lpstr>Ionosfera Terrestre</vt:lpstr>
      <vt:lpstr>Ionosfera Terrestre</vt:lpstr>
      <vt:lpstr>Ionosfera Terrestre</vt:lpstr>
      <vt:lpstr>Ionosfera Terrestre</vt:lpstr>
      <vt:lpstr>Principali indici di attività solare</vt:lpstr>
      <vt:lpstr>Il minimo del ciclo 23/24</vt:lpstr>
      <vt:lpstr>Il minimo del ciclo 23/24</vt:lpstr>
      <vt:lpstr>Il minimo del ciclo 23/24</vt:lpstr>
      <vt:lpstr>Il minimo del ciclo 23/24</vt:lpstr>
      <vt:lpstr>Il minimo del ciclo 23/24</vt:lpstr>
      <vt:lpstr>Il minimo del ciclo 23/24</vt:lpstr>
      <vt:lpstr>Il minimo del ciclo 23/24</vt:lpstr>
      <vt:lpstr>Il minimo del ciclo 23/24</vt:lpstr>
      <vt:lpstr>Il minimo del ciclo 23/24</vt:lpstr>
      <vt:lpstr>Obiettivi</vt:lpstr>
      <vt:lpstr>Obiettivi</vt:lpstr>
      <vt:lpstr>Obiettivi</vt:lpstr>
      <vt:lpstr>RISULTATI</vt:lpstr>
      <vt:lpstr>Risultati 1: minimo del ciclo 23/24 a Roma</vt:lpstr>
      <vt:lpstr>Risultati 1: minimo del ciclo 23/24 a Roma</vt:lpstr>
      <vt:lpstr>Risultati 1: minimo del ciclo 23/24 a Roma</vt:lpstr>
      <vt:lpstr>Risultati 1: minimo del ciclo 23/24 a Roma</vt:lpstr>
      <vt:lpstr>Risultati 1: minimo del ciclo 23/24 a Roma</vt:lpstr>
      <vt:lpstr>Risultati 1: minimo del ciclo 23/24 a Roma</vt:lpstr>
      <vt:lpstr>Risultati 1: minimo del ciclo 23/24 a Roma</vt:lpstr>
      <vt:lpstr>Risultati 1: minimo del ciclo 23/24 a Roma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Risultati 2: rapporto foF2 vs Indici solari</vt:lpstr>
      <vt:lpstr>Conclusioni </vt:lpstr>
      <vt:lpstr>Conclusioni </vt:lpstr>
      <vt:lpstr>Conclusioni </vt:lpstr>
      <vt:lpstr>Conclusioni </vt:lpstr>
      <vt:lpstr>Conclusioni </vt:lpstr>
      <vt:lpstr>Sviluppi futuri</vt:lpstr>
      <vt:lpstr>Sviluppi futuri</vt:lpstr>
      <vt:lpstr>Sviluppi futuri</vt:lpstr>
      <vt:lpstr>Sviluppi futuri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Luigi Perna</dc:creator>
  <cp:lastModifiedBy>luigi perna</cp:lastModifiedBy>
  <cp:revision>663</cp:revision>
  <dcterms:created xsi:type="dcterms:W3CDTF">2012-11-03T16:30:14Z</dcterms:created>
  <dcterms:modified xsi:type="dcterms:W3CDTF">2015-09-17T11:19:48Z</dcterms:modified>
</cp:coreProperties>
</file>