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9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257" r:id="rId2"/>
    <p:sldId id="403" r:id="rId3"/>
    <p:sldId id="258" r:id="rId4"/>
    <p:sldId id="259" r:id="rId5"/>
    <p:sldId id="397" r:id="rId6"/>
    <p:sldId id="261" r:id="rId7"/>
    <p:sldId id="262" r:id="rId8"/>
    <p:sldId id="268" r:id="rId9"/>
    <p:sldId id="271" r:id="rId10"/>
    <p:sldId id="288" r:id="rId11"/>
    <p:sldId id="290" r:id="rId12"/>
    <p:sldId id="291" r:id="rId13"/>
    <p:sldId id="275" r:id="rId14"/>
    <p:sldId id="280" r:id="rId15"/>
    <p:sldId id="281" r:id="rId16"/>
    <p:sldId id="298" r:id="rId17"/>
    <p:sldId id="302" r:id="rId18"/>
    <p:sldId id="309" r:id="rId19"/>
    <p:sldId id="310" r:id="rId20"/>
    <p:sldId id="313" r:id="rId21"/>
    <p:sldId id="270" r:id="rId22"/>
    <p:sldId id="353" r:id="rId23"/>
    <p:sldId id="355" r:id="rId24"/>
    <p:sldId id="359" r:id="rId25"/>
    <p:sldId id="360" r:id="rId26"/>
    <p:sldId id="401" r:id="rId27"/>
    <p:sldId id="362" r:id="rId28"/>
    <p:sldId id="402" r:id="rId29"/>
    <p:sldId id="363" r:id="rId30"/>
    <p:sldId id="364" r:id="rId31"/>
    <p:sldId id="393" r:id="rId32"/>
    <p:sldId id="377" r:id="rId33"/>
    <p:sldId id="395" r:id="rId34"/>
    <p:sldId id="404" r:id="rId3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A53926"/>
    <a:srgbClr val="6E2619"/>
    <a:srgbClr val="FFEA3D"/>
    <a:srgbClr val="34FF37"/>
    <a:srgbClr val="F0C704"/>
    <a:srgbClr val="C6C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6" autoAdjust="0"/>
    <p:restoredTop sz="76252" autoAdjust="0"/>
  </p:normalViewPr>
  <p:slideViewPr>
    <p:cSldViewPr snapToGrid="0" snapToObjects="1" showGuides="1">
      <p:cViewPr varScale="1">
        <p:scale>
          <a:sx n="78" d="100"/>
          <a:sy n="78" d="100"/>
        </p:scale>
        <p:origin x="-1104" y="-104"/>
      </p:cViewPr>
      <p:guideLst>
        <p:guide orient="horz" pos="2390"/>
        <p:guide pos="419"/>
      </p:guideLst>
    </p:cSldViewPr>
  </p:slideViewPr>
  <p:outlineViewPr>
    <p:cViewPr>
      <p:scale>
        <a:sx n="33" d="100"/>
        <a:sy n="33" d="100"/>
      </p:scale>
      <p:origin x="0" y="752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-352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emf"/><Relationship Id="rId1" Type="http://schemas.openxmlformats.org/officeDocument/2006/relationships/image" Target="../media/image25.wmf"/><Relationship Id="rId2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35.emf"/><Relationship Id="rId5" Type="http://schemas.openxmlformats.org/officeDocument/2006/relationships/image" Target="../media/image36.wmf"/><Relationship Id="rId6" Type="http://schemas.openxmlformats.org/officeDocument/2006/relationships/image" Target="../media/image37.wmf"/><Relationship Id="rId7" Type="http://schemas.openxmlformats.org/officeDocument/2006/relationships/image" Target="../media/image38.wmf"/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11DCC-1B29-ED41-A07E-749F97649E31}" type="datetime1">
              <a:rPr lang="en-US" smtClean="0"/>
              <a:t>24/09/15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BE88B-5330-B345-97AD-0F2A82B0F6B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1129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813C-D06A-C44E-B4AE-47D277F794F3}" type="datetime1">
              <a:rPr lang="en-US" smtClean="0"/>
              <a:t>24/09/15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EE6F8-2104-624B-AB5E-7359398CD9C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73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74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240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240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240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217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265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452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579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526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9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99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142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505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436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143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814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549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355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355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421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421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865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718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864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4541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1423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4337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E6F8-2104-624B-AB5E-7359398CD9C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43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53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13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5157EF-AD10-4727-9B91-E1CEE7025F4F}" type="slidenum">
              <a:rPr lang="it-IT" alt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it-IT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398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20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070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A58B-4105-A54A-BE55-05F907CCAB4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24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CAA0-BB45-D044-83A6-02ACA1693EBB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5FCE-9253-6F49-99E5-2E1477CA03F5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F1B6-4F1F-5049-B70B-5CD60E1CE40F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E49D1-5DAF-4C41-AF88-4E16F96CDFAB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94EF-9FB4-1A43-B4BE-FED5FD22B51D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0167-FA35-224E-BA2D-9D3D31A6BDE0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8C4E-FB16-1446-9261-277856D4844E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3F2C-3275-D143-9D64-FF3741DAA458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2C5B-790A-654F-9BE3-64D013E3B5A5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2D91-0ECE-4644-8EBA-16412BD74BF5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1D-B936-594E-BA98-54540DF62387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E6B9227-9DE9-FC40-BA28-E1A6908EF29C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24/09/15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27.w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5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26.emf"/><Relationship Id="rId10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36.wmf"/><Relationship Id="rId14" Type="http://schemas.openxmlformats.org/officeDocument/2006/relationships/oleObject" Target="../embeddings/oleObject10.bin"/><Relationship Id="rId15" Type="http://schemas.openxmlformats.org/officeDocument/2006/relationships/image" Target="../media/image37.wmf"/><Relationship Id="rId16" Type="http://schemas.openxmlformats.org/officeDocument/2006/relationships/oleObject" Target="../embeddings/oleObject11.bin"/><Relationship Id="rId17" Type="http://schemas.openxmlformats.org/officeDocument/2006/relationships/image" Target="../media/image3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2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3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34.wmf"/><Relationship Id="rId10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wmf"/><Relationship Id="rId5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hyperlink" Target="file://localhost/Users/silviamorante/Dropbox/private/SIF_2015/S1-movie.m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hyperlink" Target="file://localhost/Users/silviamorante/Dropbox/private/SIF_2015/s2-movie.m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hyperlink" Target="file://localhost/Users/silviamorante/Dropbox/private/SIF_2015/S1-movie.mpg" TargetMode="External"/><Relationship Id="rId5" Type="http://schemas.openxmlformats.org/officeDocument/2006/relationships/image" Target="../media/image49.png"/><Relationship Id="rId6" Type="http://schemas.openxmlformats.org/officeDocument/2006/relationships/hyperlink" Target="file://localhost/Users/silviamorante/Dropbox/private/SIF_2015/s3-movie.m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hyperlink" Target="file://localhost/Users/silviamorante/Dropbox/private/SIF_2015/S1-movie.mpg" TargetMode="External"/><Relationship Id="rId5" Type="http://schemas.openxmlformats.org/officeDocument/2006/relationships/image" Target="../media/image51.png"/><Relationship Id="rId6" Type="http://schemas.openxmlformats.org/officeDocument/2006/relationships/hyperlink" Target="file://localhost/Users/silviamorante/Dropbox/private/SIF_2015/s4-movie.m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68801"/>
            <a:ext cx="9144000" cy="261610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Experiments and </a:t>
            </a:r>
            <a:r>
              <a:rPr lang="en-GB" sz="34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ab</a:t>
            </a:r>
            <a:r>
              <a:rPr lang="en-GB" sz="3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initio</a:t>
            </a:r>
            <a:r>
              <a:rPr lang="en-GB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 simulations</a:t>
            </a:r>
          </a:p>
          <a:p>
            <a:pPr algn="ctr"/>
            <a:endParaRPr lang="en-GB" sz="3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  <a:p>
            <a:pPr algn="ctr"/>
            <a:r>
              <a:rPr lang="en-GB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The case of Amyloid-metal </a:t>
            </a:r>
            <a:r>
              <a:rPr lang="en-GB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complexes</a:t>
            </a:r>
          </a:p>
          <a:p>
            <a:pPr algn="ctr"/>
            <a:endParaRPr lang="en-GB" sz="34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  <a:p>
            <a:pPr algn="ctr"/>
            <a:r>
              <a:rPr lang="en-GB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(or the role of metals in the Alzheimer disease)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699144" y="5842337"/>
            <a:ext cx="4444856" cy="1015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/>
                <a:cs typeface="Comic Sans MS"/>
              </a:rPr>
              <a:t>Silvia </a:t>
            </a:r>
            <a:r>
              <a:rPr lang="en-GB" sz="2000" dirty="0" err="1">
                <a:solidFill>
                  <a:schemeClr val="bg1"/>
                </a:solidFill>
                <a:latin typeface="Comic Sans MS"/>
                <a:cs typeface="Comic Sans MS"/>
              </a:rPr>
              <a:t>Morante</a:t>
            </a:r>
            <a:endParaRPr lang="en-GB" sz="200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en-GB" sz="2000" dirty="0">
                <a:solidFill>
                  <a:schemeClr val="bg1"/>
                </a:solidFill>
                <a:latin typeface="Comic Sans MS"/>
                <a:cs typeface="Comic Sans MS"/>
              </a:rPr>
              <a:t>Department of Physics &amp; INFN</a:t>
            </a:r>
          </a:p>
          <a:p>
            <a:r>
              <a:rPr lang="en-GB" sz="2000" dirty="0">
                <a:solidFill>
                  <a:schemeClr val="bg1"/>
                </a:solidFill>
                <a:latin typeface="Comic Sans MS"/>
                <a:cs typeface="Comic Sans MS"/>
              </a:rPr>
              <a:t>University of Rome “Tor Vergata”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3066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4084723" y="364975"/>
            <a:ext cx="799514" cy="4432319"/>
            <a:chOff x="3937444" y="1165372"/>
            <a:chExt cx="799514" cy="4432319"/>
          </a:xfrm>
        </p:grpSpPr>
        <p:sp>
          <p:nvSpPr>
            <p:cNvPr id="9" name="CasellaDiTesto 8"/>
            <p:cNvSpPr txBox="1"/>
            <p:nvPr/>
          </p:nvSpPr>
          <p:spPr>
            <a:xfrm>
              <a:off x="4385592" y="5228359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8C9CAD"/>
                  </a:solidFill>
                </a:rPr>
                <a:t>C</a:t>
              </a:r>
              <a:endParaRPr lang="it-IT" dirty="0">
                <a:solidFill>
                  <a:srgbClr val="8C9CAD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364259" y="1165372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8C9CAD"/>
                  </a:solidFill>
                </a:rPr>
                <a:t>N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 rot="16200000">
              <a:off x="3764385" y="1937171"/>
              <a:ext cx="8077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rgbClr val="8C9CAD"/>
                  </a:solidFill>
                </a:rPr>
                <a:t>APP</a:t>
              </a:r>
              <a:endParaRPr lang="it-IT" sz="2400" dirty="0">
                <a:solidFill>
                  <a:srgbClr val="8C9CAD"/>
                </a:solidFill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332148" y="1476874"/>
              <a:ext cx="378325" cy="171779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2470393" y="-151109"/>
            <a:ext cx="4141555" cy="59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 defTabSz="829452">
              <a:defRPr/>
            </a:pP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The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amyloid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-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peptide</a:t>
            </a:r>
            <a:endParaRPr lang="it-IT" sz="33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ＭＳ Ｐゴシック" charset="0"/>
              <a:cs typeface="Calibri"/>
              <a:sym typeface="Symbo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862448" y="4819376"/>
            <a:ext cx="5439037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marL="476250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marL="714375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marL="952500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marL="1190625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6478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21050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5622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30194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APP: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transmembrane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770 a.a.’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protein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3117101" y="1755009"/>
            <a:ext cx="1271451" cy="63356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26" idx="2"/>
          </p:cNvCxnSpPr>
          <p:nvPr/>
        </p:nvCxnSpPr>
        <p:spPr>
          <a:xfrm>
            <a:off x="2839284" y="2250377"/>
            <a:ext cx="1618914" cy="767926"/>
          </a:xfrm>
          <a:prstGeom prst="straightConnector1">
            <a:avLst/>
          </a:prstGeom>
          <a:ln>
            <a:solidFill>
              <a:srgbClr val="5C69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2139669" y="1385677"/>
            <a:ext cx="1311829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b</a:t>
            </a:r>
            <a:r>
              <a:rPr lang="it-IT" i="1" dirty="0" smtClean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-</a:t>
            </a:r>
            <a:r>
              <a:rPr lang="it-IT" i="1" dirty="0" err="1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secretase</a:t>
            </a:r>
            <a:endParaRPr lang="it-IT" i="1" dirty="0">
              <a:solidFill>
                <a:srgbClr val="8C9C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180921" y="1889622"/>
            <a:ext cx="131672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-</a:t>
            </a:r>
            <a:r>
              <a:rPr lang="it-IT" i="1" dirty="0" err="1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secretase</a:t>
            </a:r>
            <a:endParaRPr lang="it-IT" i="1" dirty="0">
              <a:solidFill>
                <a:srgbClr val="8C9C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177500" y="1704956"/>
            <a:ext cx="1909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n w="1905"/>
                <a:solidFill>
                  <a:srgbClr val="8C9C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harmful</a:t>
            </a:r>
            <a:r>
              <a:rPr lang="it-IT" sz="2000" b="1" dirty="0" smtClean="0">
                <a:ln w="1905"/>
                <a:solidFill>
                  <a:srgbClr val="8C9C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 peptide</a:t>
            </a:r>
            <a:endParaRPr lang="it-IT" sz="2000" b="1" dirty="0">
              <a:ln w="1905"/>
              <a:solidFill>
                <a:srgbClr val="8C9CA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5400000">
            <a:off x="4166013" y="1608184"/>
            <a:ext cx="172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>
                <a:solidFill>
                  <a:srgbClr val="394350"/>
                </a:solidFill>
                <a:latin typeface="Calibri"/>
                <a:cs typeface="Calibri"/>
              </a:rPr>
              <a:t>extracellular</a:t>
            </a:r>
            <a:r>
              <a:rPr lang="it-IT" sz="1400" i="1" dirty="0" smtClean="0">
                <a:solidFill>
                  <a:srgbClr val="394350"/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rgbClr val="394350"/>
              </a:solidFill>
              <a:latin typeface="Calibri"/>
              <a:cs typeface="Calibri"/>
            </a:endParaRPr>
          </a:p>
        </p:txBody>
      </p:sp>
      <p:sp>
        <p:nvSpPr>
          <p:cNvPr id="32" name="CasellaDiTesto 31"/>
          <p:cNvSpPr txBox="1"/>
          <p:nvPr/>
        </p:nvSpPr>
        <p:spPr>
          <a:xfrm rot="5400000">
            <a:off x="3676803" y="3693565"/>
            <a:ext cx="1240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 smtClean="0">
                <a:solidFill>
                  <a:srgbClr val="394350"/>
                </a:solidFill>
                <a:latin typeface="Calibri"/>
                <a:cs typeface="Calibri"/>
              </a:rPr>
              <a:t>cytoplasmatic</a:t>
            </a:r>
            <a:endParaRPr lang="it-IT" sz="1400" i="1" dirty="0" smtClean="0">
              <a:solidFill>
                <a:srgbClr val="394350"/>
              </a:solidFill>
              <a:latin typeface="Calibri"/>
              <a:cs typeface="Calibri"/>
            </a:endParaRPr>
          </a:p>
          <a:p>
            <a:pPr algn="ctr"/>
            <a:r>
              <a:rPr lang="it-IT" sz="1400" i="1" dirty="0" smtClean="0">
                <a:solidFill>
                  <a:srgbClr val="394350"/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rgbClr val="394350"/>
              </a:solidFill>
              <a:latin typeface="Calibri"/>
              <a:cs typeface="Calibri"/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4504828" y="3011148"/>
            <a:ext cx="378325" cy="14757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1842371" y="2847284"/>
            <a:ext cx="5755957" cy="530113"/>
            <a:chOff x="1729483" y="3863852"/>
            <a:chExt cx="5755957" cy="530113"/>
          </a:xfrm>
        </p:grpSpPr>
        <p:sp>
          <p:nvSpPr>
            <p:cNvPr id="7" name="Rettangolo 6"/>
            <p:cNvSpPr/>
            <p:nvPr/>
          </p:nvSpPr>
          <p:spPr>
            <a:xfrm>
              <a:off x="1729483" y="3863852"/>
              <a:ext cx="5755957" cy="530113"/>
            </a:xfrm>
            <a:prstGeom prst="rect">
              <a:avLst/>
            </a:prstGeom>
            <a:blipFill rotWithShape="1">
              <a:blip r:embed="rId3">
                <a:alphaModFix amt="52000"/>
              </a:blip>
              <a:tile tx="0" ty="0" sx="100000" sy="100000" flip="none" algn="tl"/>
            </a:blip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978714" y="3925814"/>
              <a:ext cx="1614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394350"/>
                  </a:solidFill>
                  <a:latin typeface="Calibri"/>
                  <a:cs typeface="Calibri"/>
                </a:rPr>
                <a:t>c</a:t>
              </a:r>
              <a:r>
                <a:rPr lang="it-IT" dirty="0" err="1" smtClean="0">
                  <a:solidFill>
                    <a:srgbClr val="394350"/>
                  </a:solidFill>
                  <a:latin typeface="Calibri"/>
                  <a:cs typeface="Calibri"/>
                </a:rPr>
                <a:t>ell</a:t>
              </a:r>
              <a:r>
                <a:rPr lang="it-IT" dirty="0" smtClean="0">
                  <a:solidFill>
                    <a:srgbClr val="394350"/>
                  </a:solidFill>
                  <a:latin typeface="Calibri"/>
                  <a:cs typeface="Calibri"/>
                </a:rPr>
                <a:t> membrane</a:t>
              </a:r>
              <a:endParaRPr lang="it-IT" dirty="0">
                <a:solidFill>
                  <a:srgbClr val="39435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3" name="CasellaDiTesto 32"/>
          <p:cNvSpPr txBox="1"/>
          <p:nvPr/>
        </p:nvSpPr>
        <p:spPr>
          <a:xfrm rot="2289628">
            <a:off x="4521961" y="3115786"/>
            <a:ext cx="161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transmembrane</a:t>
            </a:r>
            <a:endParaRPr lang="it-IT" sz="1400" i="1" dirty="0" smtClean="0">
              <a:solidFill>
                <a:schemeClr val="accent4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it-IT" sz="1400" i="1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chemeClr val="accent4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39" name="Gruppo 38"/>
          <p:cNvGrpSpPr/>
          <p:nvPr/>
        </p:nvGrpSpPr>
        <p:grpSpPr>
          <a:xfrm>
            <a:off x="54607" y="5726191"/>
            <a:ext cx="9081708" cy="1030229"/>
            <a:chOff x="54607" y="5726191"/>
            <a:chExt cx="9081708" cy="1030229"/>
          </a:xfrm>
        </p:grpSpPr>
        <p:grpSp>
          <p:nvGrpSpPr>
            <p:cNvPr id="40" name="Gruppo 39"/>
            <p:cNvGrpSpPr/>
            <p:nvPr/>
          </p:nvGrpSpPr>
          <p:grpSpPr>
            <a:xfrm>
              <a:off x="54607" y="5732551"/>
              <a:ext cx="9081708" cy="576680"/>
              <a:chOff x="54607" y="5732551"/>
              <a:chExt cx="9081708" cy="576680"/>
            </a:xfrm>
          </p:grpSpPr>
          <p:sp>
            <p:nvSpPr>
              <p:cNvPr id="60" name="CasellaDiTesto 59"/>
              <p:cNvSpPr txBox="1"/>
              <p:nvPr/>
            </p:nvSpPr>
            <p:spPr>
              <a:xfrm>
                <a:off x="54607" y="5909121"/>
                <a:ext cx="90817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…</a:t>
                </a:r>
                <a:r>
                  <a:rPr lang="it-IT" sz="20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/>
                    <a:cs typeface="Calibri"/>
                  </a:rPr>
                  <a:t>KMDAEFRHDSGYEVHHQKLVFFAEDVGSNK</a:t>
                </a:r>
                <a:r>
                  <a:rPr lang="it-IT" sz="2000" b="1" dirty="0" smtClean="0">
                    <a:solidFill>
                      <a:schemeClr val="bg2">
                        <a:lumMod val="25000"/>
                      </a:schemeClr>
                    </a:solidFill>
                    <a:latin typeface="Calibri"/>
                    <a:cs typeface="Calibri"/>
                  </a:rPr>
                  <a:t>GAIIGLMVGGVVIATVIVITLVML</a:t>
                </a:r>
                <a:r>
                  <a:rPr lang="it-IT" sz="2000" b="1" dirty="0" smtClean="0">
                    <a:solidFill>
                      <a:srgbClr val="FAC090"/>
                    </a:solidFill>
                    <a:latin typeface="Calibri"/>
                    <a:cs typeface="Calibri"/>
                  </a:rPr>
                  <a:t>KKKQY</a:t>
                </a:r>
                <a:r>
                  <a:rPr lang="it-IT" sz="2000" b="1" dirty="0" smtClean="0">
                    <a:solidFill>
                      <a:srgbClr val="FAC090"/>
                    </a:solidFill>
                  </a:rPr>
                  <a:t>…</a:t>
                </a:r>
                <a:endParaRPr lang="it-IT" sz="2000" b="1" dirty="0">
                  <a:solidFill>
                    <a:srgbClr val="FAC090"/>
                  </a:solidFill>
                </a:endParaRPr>
              </a:p>
            </p:txBody>
          </p:sp>
          <p:sp>
            <p:nvSpPr>
              <p:cNvPr id="61" name="CasellaDiTesto 60"/>
              <p:cNvSpPr txBox="1"/>
              <p:nvPr/>
            </p:nvSpPr>
            <p:spPr>
              <a:xfrm rot="18960277">
                <a:off x="4528238" y="5732551"/>
                <a:ext cx="4576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699</a:t>
                </a:r>
                <a:endParaRPr lang="it-IT" sz="1400" dirty="0"/>
              </a:p>
            </p:txBody>
          </p:sp>
          <p:sp>
            <p:nvSpPr>
              <p:cNvPr id="62" name="CasellaDiTesto 61"/>
              <p:cNvSpPr txBox="1"/>
              <p:nvPr/>
            </p:nvSpPr>
            <p:spPr>
              <a:xfrm rot="18960277">
                <a:off x="7701904" y="5735889"/>
                <a:ext cx="4576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723</a:t>
                </a:r>
                <a:endParaRPr lang="it-IT" sz="1400" dirty="0"/>
              </a:p>
            </p:txBody>
          </p:sp>
        </p:grpSp>
        <p:grpSp>
          <p:nvGrpSpPr>
            <p:cNvPr id="41" name="Gruppo 40"/>
            <p:cNvGrpSpPr/>
            <p:nvPr/>
          </p:nvGrpSpPr>
          <p:grpSpPr>
            <a:xfrm>
              <a:off x="421900" y="5726191"/>
              <a:ext cx="702824" cy="1009989"/>
              <a:chOff x="351345" y="5726191"/>
              <a:chExt cx="702824" cy="1009989"/>
            </a:xfrm>
          </p:grpSpPr>
          <p:sp>
            <p:nvSpPr>
              <p:cNvPr id="56" name="CasellaDiTesto 55"/>
              <p:cNvSpPr txBox="1"/>
              <p:nvPr/>
            </p:nvSpPr>
            <p:spPr>
              <a:xfrm rot="18960277">
                <a:off x="569954" y="5726191"/>
                <a:ext cx="4842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672</a:t>
                </a:r>
                <a:endParaRPr lang="it-IT" sz="1400" dirty="0"/>
              </a:p>
            </p:txBody>
          </p:sp>
          <p:grpSp>
            <p:nvGrpSpPr>
              <p:cNvPr id="57" name="Gruppo 56"/>
              <p:cNvGrpSpPr/>
              <p:nvPr/>
            </p:nvGrpSpPr>
            <p:grpSpPr>
              <a:xfrm>
                <a:off x="351345" y="6192622"/>
                <a:ext cx="683413" cy="543558"/>
                <a:chOff x="351345" y="6192622"/>
                <a:chExt cx="683413" cy="543558"/>
              </a:xfrm>
            </p:grpSpPr>
            <p:cxnSp>
              <p:nvCxnSpPr>
                <p:cNvPr id="58" name="Connettore 2 57"/>
                <p:cNvCxnSpPr/>
                <p:nvPr/>
              </p:nvCxnSpPr>
              <p:spPr>
                <a:xfrm flipV="1">
                  <a:off x="672333" y="6192622"/>
                  <a:ext cx="0" cy="29398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CasellaDiTesto 58"/>
                <p:cNvSpPr txBox="1"/>
                <p:nvPr/>
              </p:nvSpPr>
              <p:spPr>
                <a:xfrm>
                  <a:off x="351345" y="6366848"/>
                  <a:ext cx="6834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>
                      <a:latin typeface="Symbol" charset="2"/>
                      <a:cs typeface="Symbol" charset="2"/>
                    </a:rPr>
                    <a:t>b</a:t>
                  </a:r>
                  <a:r>
                    <a:rPr lang="it-IT" dirty="0" smtClean="0"/>
                    <a:t> </a:t>
                  </a:r>
                  <a:r>
                    <a:rPr lang="it-IT" dirty="0" err="1" smtClean="0"/>
                    <a:t>cut</a:t>
                  </a:r>
                  <a:endParaRPr lang="it-IT" dirty="0"/>
                </a:p>
              </p:txBody>
            </p:sp>
          </p:grpSp>
        </p:grpSp>
        <p:sp>
          <p:nvSpPr>
            <p:cNvPr id="46" name="CasellaDiTesto 45"/>
            <p:cNvSpPr txBox="1"/>
            <p:nvPr/>
          </p:nvSpPr>
          <p:spPr>
            <a:xfrm rot="18960277">
              <a:off x="6255885" y="5740302"/>
              <a:ext cx="47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711</a:t>
              </a:r>
              <a:endParaRPr lang="it-IT" sz="1400" dirty="0"/>
            </a:p>
          </p:txBody>
        </p:sp>
        <p:sp>
          <p:nvSpPr>
            <p:cNvPr id="51" name="CasellaDiTesto 50"/>
            <p:cNvSpPr txBox="1"/>
            <p:nvPr/>
          </p:nvSpPr>
          <p:spPr>
            <a:xfrm rot="18960277">
              <a:off x="6478231" y="5756622"/>
              <a:ext cx="48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713</a:t>
              </a:r>
              <a:endParaRPr lang="it-IT" sz="1400" dirty="0"/>
            </a:p>
          </p:txBody>
        </p:sp>
        <p:cxnSp>
          <p:nvCxnSpPr>
            <p:cNvPr id="52" name="Connettore 2 51"/>
            <p:cNvCxnSpPr/>
            <p:nvPr/>
          </p:nvCxnSpPr>
          <p:spPr>
            <a:xfrm flipV="1">
              <a:off x="6491401" y="6207413"/>
              <a:ext cx="0" cy="29398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53"/>
            <p:cNvCxnSpPr/>
            <p:nvPr/>
          </p:nvCxnSpPr>
          <p:spPr>
            <a:xfrm flipV="1">
              <a:off x="6714963" y="6201480"/>
              <a:ext cx="0" cy="29398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sellaDiTesto 54"/>
            <p:cNvSpPr txBox="1"/>
            <p:nvPr/>
          </p:nvSpPr>
          <p:spPr>
            <a:xfrm>
              <a:off x="6259495" y="638708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Symbol" charset="2"/>
                  <a:cs typeface="Symbol" charset="2"/>
                </a:rPr>
                <a:t>g</a:t>
              </a:r>
              <a:r>
                <a:rPr lang="it-IT" dirty="0" smtClean="0"/>
                <a:t> </a:t>
              </a:r>
              <a:r>
                <a:rPr lang="it-IT" dirty="0" err="1" smtClean="0"/>
                <a:t>cuts</a:t>
              </a:r>
              <a:endParaRPr lang="it-IT" dirty="0"/>
            </a:p>
          </p:txBody>
        </p:sp>
      </p:grpSp>
      <p:sp>
        <p:nvSpPr>
          <p:cNvPr id="63" name="Rettangolo 62"/>
          <p:cNvSpPr/>
          <p:nvPr/>
        </p:nvSpPr>
        <p:spPr>
          <a:xfrm>
            <a:off x="4479427" y="2394273"/>
            <a:ext cx="378325" cy="624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latin typeface="Calibri"/>
                <a:cs typeface="Calibri"/>
              </a:rPr>
              <a:t>A</a:t>
            </a:r>
            <a:r>
              <a:rPr lang="it-IT" sz="1400" dirty="0" smtClean="0">
                <a:latin typeface="Symbol" charset="2"/>
                <a:cs typeface="Symbol" charset="2"/>
              </a:rPr>
              <a:t>b</a:t>
            </a:r>
            <a:endParaRPr lang="it-IT" sz="1400" dirty="0">
              <a:latin typeface="Symbol" charset="2"/>
              <a:cs typeface="Symbol" charset="2"/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4462903" y="676477"/>
            <a:ext cx="413386" cy="3824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10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2699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416 L 0.26667 -0.22013 " pathEditMode="relative" rAng="0" ptsTypes="AA">
                                      <p:cBhvr>
                                        <p:cTn id="12" dur="9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4084723" y="364975"/>
            <a:ext cx="799514" cy="4432319"/>
            <a:chOff x="3937444" y="1165372"/>
            <a:chExt cx="799514" cy="4432319"/>
          </a:xfrm>
        </p:grpSpPr>
        <p:sp>
          <p:nvSpPr>
            <p:cNvPr id="9" name="CasellaDiTesto 8"/>
            <p:cNvSpPr txBox="1"/>
            <p:nvPr/>
          </p:nvSpPr>
          <p:spPr>
            <a:xfrm>
              <a:off x="4385592" y="5228359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8C9CAD"/>
                  </a:solidFill>
                </a:rPr>
                <a:t>C</a:t>
              </a:r>
              <a:endParaRPr lang="it-IT" dirty="0">
                <a:solidFill>
                  <a:srgbClr val="8C9CAD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364259" y="1165372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8C9CAD"/>
                  </a:solidFill>
                </a:rPr>
                <a:t>N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 rot="16200000">
              <a:off x="3764385" y="1937171"/>
              <a:ext cx="8077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rgbClr val="8C9CAD"/>
                  </a:solidFill>
                </a:rPr>
                <a:t>APP</a:t>
              </a:r>
              <a:endParaRPr lang="it-IT" sz="2400" dirty="0">
                <a:solidFill>
                  <a:srgbClr val="8C9CAD"/>
                </a:solidFill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332148" y="1476874"/>
              <a:ext cx="378325" cy="171779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2470393" y="-151109"/>
            <a:ext cx="4141555" cy="59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 defTabSz="829452">
              <a:defRPr/>
            </a:pP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The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amyloid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-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peptide</a:t>
            </a:r>
            <a:endParaRPr lang="it-IT" sz="33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ＭＳ Ｐゴシック" charset="0"/>
              <a:cs typeface="Calibri"/>
              <a:sym typeface="Symbo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172890" y="4819376"/>
            <a:ext cx="5439037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marL="476250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marL="714375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marL="952500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marL="1190625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6478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21050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5622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30194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APP: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transmembrane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770 a.a.’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protein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3117101" y="1755009"/>
            <a:ext cx="1271451" cy="63356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26" idx="2"/>
          </p:cNvCxnSpPr>
          <p:nvPr/>
        </p:nvCxnSpPr>
        <p:spPr>
          <a:xfrm>
            <a:off x="2839284" y="2250377"/>
            <a:ext cx="1618914" cy="767926"/>
          </a:xfrm>
          <a:prstGeom prst="straightConnector1">
            <a:avLst/>
          </a:prstGeom>
          <a:ln>
            <a:solidFill>
              <a:srgbClr val="5C69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2139669" y="1385677"/>
            <a:ext cx="1311829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b</a:t>
            </a:r>
            <a:r>
              <a:rPr lang="it-IT" i="1" dirty="0" smtClean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-</a:t>
            </a:r>
            <a:r>
              <a:rPr lang="it-IT" i="1" dirty="0" err="1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secretase</a:t>
            </a:r>
            <a:endParaRPr lang="it-IT" i="1" dirty="0">
              <a:solidFill>
                <a:srgbClr val="8C9C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180921" y="1889622"/>
            <a:ext cx="131672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-</a:t>
            </a:r>
            <a:r>
              <a:rPr lang="it-IT" i="1" dirty="0" err="1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secretase</a:t>
            </a:r>
            <a:endParaRPr lang="it-IT" i="1" dirty="0">
              <a:solidFill>
                <a:srgbClr val="8C9C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177500" y="1704956"/>
            <a:ext cx="1909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n w="1905"/>
                <a:solidFill>
                  <a:srgbClr val="8C9C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harmful</a:t>
            </a:r>
            <a:r>
              <a:rPr lang="it-IT" sz="2000" b="1" dirty="0" smtClean="0">
                <a:ln w="1905"/>
                <a:solidFill>
                  <a:srgbClr val="8C9C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 peptide</a:t>
            </a:r>
            <a:endParaRPr lang="it-IT" sz="2000" b="1" dirty="0">
              <a:ln w="1905"/>
              <a:solidFill>
                <a:srgbClr val="8C9CA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5400000">
            <a:off x="4166013" y="1608184"/>
            <a:ext cx="172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>
                <a:solidFill>
                  <a:srgbClr val="394350"/>
                </a:solidFill>
                <a:latin typeface="Calibri"/>
                <a:cs typeface="Calibri"/>
              </a:rPr>
              <a:t>extracellular</a:t>
            </a:r>
            <a:r>
              <a:rPr lang="it-IT" sz="1400" i="1" dirty="0" smtClean="0">
                <a:solidFill>
                  <a:srgbClr val="394350"/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rgbClr val="394350"/>
              </a:solidFill>
              <a:latin typeface="Calibri"/>
              <a:cs typeface="Calibri"/>
            </a:endParaRPr>
          </a:p>
        </p:txBody>
      </p:sp>
      <p:sp>
        <p:nvSpPr>
          <p:cNvPr id="32" name="CasellaDiTesto 31"/>
          <p:cNvSpPr txBox="1"/>
          <p:nvPr/>
        </p:nvSpPr>
        <p:spPr>
          <a:xfrm rot="5400000">
            <a:off x="3676803" y="3693565"/>
            <a:ext cx="1240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 smtClean="0">
                <a:solidFill>
                  <a:srgbClr val="394350"/>
                </a:solidFill>
                <a:latin typeface="Calibri"/>
                <a:cs typeface="Calibri"/>
              </a:rPr>
              <a:t>cytoplasmatic</a:t>
            </a:r>
            <a:endParaRPr lang="it-IT" sz="1400" i="1" dirty="0" smtClean="0">
              <a:solidFill>
                <a:srgbClr val="394350"/>
              </a:solidFill>
              <a:latin typeface="Calibri"/>
              <a:cs typeface="Calibri"/>
            </a:endParaRPr>
          </a:p>
          <a:p>
            <a:pPr algn="ctr"/>
            <a:r>
              <a:rPr lang="it-IT" sz="1400" i="1" dirty="0" smtClean="0">
                <a:solidFill>
                  <a:srgbClr val="394350"/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rgbClr val="394350"/>
              </a:solidFill>
              <a:latin typeface="Calibri"/>
              <a:cs typeface="Calibri"/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4504828" y="3011148"/>
            <a:ext cx="378325" cy="14757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1842371" y="2847284"/>
            <a:ext cx="5755957" cy="530113"/>
            <a:chOff x="1729483" y="3863852"/>
            <a:chExt cx="5755957" cy="530113"/>
          </a:xfrm>
        </p:grpSpPr>
        <p:sp>
          <p:nvSpPr>
            <p:cNvPr id="7" name="Rettangolo 6"/>
            <p:cNvSpPr/>
            <p:nvPr/>
          </p:nvSpPr>
          <p:spPr>
            <a:xfrm>
              <a:off x="1729483" y="3863852"/>
              <a:ext cx="5755957" cy="530113"/>
            </a:xfrm>
            <a:prstGeom prst="rect">
              <a:avLst/>
            </a:prstGeom>
            <a:blipFill rotWithShape="1">
              <a:blip r:embed="rId3">
                <a:alphaModFix amt="52000"/>
              </a:blip>
              <a:tile tx="0" ty="0" sx="100000" sy="100000" flip="none" algn="tl"/>
            </a:blip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978714" y="3925814"/>
              <a:ext cx="1614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394350"/>
                  </a:solidFill>
                  <a:latin typeface="Calibri"/>
                  <a:cs typeface="Calibri"/>
                </a:rPr>
                <a:t>c</a:t>
              </a:r>
              <a:r>
                <a:rPr lang="it-IT" dirty="0" err="1" smtClean="0">
                  <a:solidFill>
                    <a:srgbClr val="394350"/>
                  </a:solidFill>
                  <a:latin typeface="Calibri"/>
                  <a:cs typeface="Calibri"/>
                </a:rPr>
                <a:t>ell</a:t>
              </a:r>
              <a:r>
                <a:rPr lang="it-IT" dirty="0" smtClean="0">
                  <a:solidFill>
                    <a:srgbClr val="394350"/>
                  </a:solidFill>
                  <a:latin typeface="Calibri"/>
                  <a:cs typeface="Calibri"/>
                </a:rPr>
                <a:t> membrane</a:t>
              </a:r>
              <a:endParaRPr lang="it-IT" dirty="0">
                <a:solidFill>
                  <a:srgbClr val="39435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3" name="CasellaDiTesto 32"/>
          <p:cNvSpPr txBox="1"/>
          <p:nvPr/>
        </p:nvSpPr>
        <p:spPr>
          <a:xfrm rot="2289628">
            <a:off x="4521961" y="3115786"/>
            <a:ext cx="161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transmembrane</a:t>
            </a:r>
            <a:endParaRPr lang="it-IT" sz="1400" i="1" dirty="0" smtClean="0">
              <a:solidFill>
                <a:schemeClr val="accent4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it-IT" sz="1400" i="1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chemeClr val="accent4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6937271" y="1006048"/>
            <a:ext cx="378325" cy="624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latin typeface="Calibri"/>
                <a:cs typeface="Calibri"/>
              </a:rPr>
              <a:t>A</a:t>
            </a:r>
            <a:r>
              <a:rPr lang="it-IT" sz="1400" dirty="0" smtClean="0">
                <a:latin typeface="Symbol" charset="2"/>
                <a:cs typeface="Symbol" charset="2"/>
              </a:rPr>
              <a:t>b</a:t>
            </a:r>
            <a:endParaRPr lang="it-IT" sz="1400" dirty="0">
              <a:latin typeface="Symbol" charset="2"/>
              <a:cs typeface="Symbol" charset="2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34383" y="4811406"/>
            <a:ext cx="8313282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it-IT" sz="28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r>
              <a:rPr lang="it-IT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DAEFRHDSGYEVHHQKLVFFAEDVGSNK</a:t>
            </a:r>
            <a:r>
              <a:rPr lang="it-IT" sz="2800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GAIIGLMVGGVV</a:t>
            </a:r>
          </a:p>
          <a:p>
            <a:endParaRPr lang="it-IT" sz="28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4334892" y="6036060"/>
            <a:ext cx="104387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8C9CAD"/>
                </a:solidFill>
                <a:latin typeface="Calibri"/>
                <a:cs typeface="Calibri"/>
              </a:rPr>
              <a:t>A</a:t>
            </a:r>
            <a:r>
              <a:rPr lang="it-IT" sz="2800" b="1" dirty="0" smtClean="0">
                <a:solidFill>
                  <a:srgbClr val="8C9CAD"/>
                </a:solidFill>
                <a:latin typeface="Symbol" charset="2"/>
                <a:cs typeface="Symbol" charset="2"/>
              </a:rPr>
              <a:t>b</a:t>
            </a:r>
            <a:r>
              <a:rPr lang="it-IT" sz="2800" b="1" baseline="-25000" dirty="0" smtClean="0">
                <a:solidFill>
                  <a:srgbClr val="8C9CAD"/>
                </a:solidFill>
                <a:latin typeface="Calibri"/>
                <a:cs typeface="Calibri"/>
              </a:rPr>
              <a:t>1-40</a:t>
            </a:r>
            <a:endParaRPr lang="it-IT" sz="2800" b="1" baseline="-25000" dirty="0">
              <a:solidFill>
                <a:srgbClr val="8C9CAD"/>
              </a:solidFill>
              <a:latin typeface="Calibri"/>
              <a:cs typeface="Calibri"/>
            </a:endParaRPr>
          </a:p>
        </p:txBody>
      </p:sp>
      <p:sp>
        <p:nvSpPr>
          <p:cNvPr id="45" name="Parentesi graffa aperta 44"/>
          <p:cNvSpPr/>
          <p:nvPr/>
        </p:nvSpPr>
        <p:spPr>
          <a:xfrm rot="16200000">
            <a:off x="4178210" y="1723895"/>
            <a:ext cx="909959" cy="8041204"/>
          </a:xfrm>
          <a:prstGeom prst="leftBrac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asellaDiTesto 46"/>
          <p:cNvSpPr txBox="1"/>
          <p:nvPr/>
        </p:nvSpPr>
        <p:spPr>
          <a:xfrm rot="18960277">
            <a:off x="535514" y="5033475"/>
            <a:ext cx="496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latin typeface="Calibri"/>
                <a:cs typeface="Calibri"/>
              </a:rPr>
              <a:t>672</a:t>
            </a:r>
            <a:endParaRPr lang="it-IT" sz="1600" b="1" dirty="0">
              <a:latin typeface="Calibri"/>
              <a:cs typeface="Calibri"/>
            </a:endParaRPr>
          </a:p>
        </p:txBody>
      </p:sp>
      <p:sp>
        <p:nvSpPr>
          <p:cNvPr id="48" name="CasellaDiTesto 47"/>
          <p:cNvSpPr txBox="1"/>
          <p:nvPr/>
        </p:nvSpPr>
        <p:spPr>
          <a:xfrm rot="18960277">
            <a:off x="8405467" y="4959195"/>
            <a:ext cx="496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latin typeface="Calibri"/>
                <a:cs typeface="Calibri"/>
              </a:rPr>
              <a:t>711</a:t>
            </a:r>
            <a:endParaRPr lang="it-IT" sz="1600" b="1" dirty="0">
              <a:latin typeface="Calibri"/>
              <a:cs typeface="Calibri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11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5019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4084723" y="364975"/>
            <a:ext cx="799514" cy="4432319"/>
            <a:chOff x="3937444" y="1165372"/>
            <a:chExt cx="799514" cy="4432319"/>
          </a:xfrm>
        </p:grpSpPr>
        <p:sp>
          <p:nvSpPr>
            <p:cNvPr id="9" name="CasellaDiTesto 8"/>
            <p:cNvSpPr txBox="1"/>
            <p:nvPr/>
          </p:nvSpPr>
          <p:spPr>
            <a:xfrm>
              <a:off x="4385592" y="5228359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8C9CAD"/>
                  </a:solidFill>
                </a:rPr>
                <a:t>C</a:t>
              </a:r>
              <a:endParaRPr lang="it-IT" dirty="0">
                <a:solidFill>
                  <a:srgbClr val="8C9CAD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364259" y="1165372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8C9CAD"/>
                  </a:solidFill>
                </a:rPr>
                <a:t>N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 rot="16200000">
              <a:off x="3764385" y="1937171"/>
              <a:ext cx="8077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rgbClr val="8C9CAD"/>
                  </a:solidFill>
                </a:rPr>
                <a:t>APP</a:t>
              </a:r>
              <a:endParaRPr lang="it-IT" sz="2400" dirty="0">
                <a:solidFill>
                  <a:srgbClr val="8C9CAD"/>
                </a:solidFill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332148" y="1476874"/>
              <a:ext cx="378325" cy="171779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2470393" y="-151109"/>
            <a:ext cx="4141555" cy="59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 defTabSz="829452">
              <a:defRPr/>
            </a:pP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The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amyloid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-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peptide</a:t>
            </a:r>
            <a:endParaRPr lang="it-IT" sz="33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ＭＳ Ｐゴシック" charset="0"/>
              <a:cs typeface="Calibri"/>
              <a:sym typeface="Symbo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172890" y="4819376"/>
            <a:ext cx="5439037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marL="476250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marL="714375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marL="952500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marL="1190625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6478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21050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5622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30194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APP: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transmembrane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770 a.a.’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protein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3117101" y="1755009"/>
            <a:ext cx="1271451" cy="63356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26" idx="2"/>
          </p:cNvCxnSpPr>
          <p:nvPr/>
        </p:nvCxnSpPr>
        <p:spPr>
          <a:xfrm>
            <a:off x="2839284" y="2250377"/>
            <a:ext cx="1618914" cy="767926"/>
          </a:xfrm>
          <a:prstGeom prst="straightConnector1">
            <a:avLst/>
          </a:prstGeom>
          <a:ln>
            <a:solidFill>
              <a:srgbClr val="5C69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2139669" y="1385677"/>
            <a:ext cx="1311829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b</a:t>
            </a:r>
            <a:r>
              <a:rPr lang="it-IT" i="1" dirty="0" smtClean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-</a:t>
            </a:r>
            <a:r>
              <a:rPr lang="it-IT" i="1" dirty="0" err="1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secretase</a:t>
            </a:r>
            <a:endParaRPr lang="it-IT" i="1" dirty="0">
              <a:solidFill>
                <a:srgbClr val="8C9C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180921" y="1889622"/>
            <a:ext cx="131672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-</a:t>
            </a:r>
            <a:r>
              <a:rPr lang="it-IT" i="1" dirty="0" err="1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secretase</a:t>
            </a:r>
            <a:endParaRPr lang="it-IT" i="1" dirty="0">
              <a:solidFill>
                <a:srgbClr val="8C9C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177500" y="1704956"/>
            <a:ext cx="1909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n w="1905"/>
                <a:solidFill>
                  <a:srgbClr val="8C9C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harmful</a:t>
            </a:r>
            <a:r>
              <a:rPr lang="it-IT" sz="2000" b="1" dirty="0" smtClean="0">
                <a:ln w="1905"/>
                <a:solidFill>
                  <a:srgbClr val="8C9C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 peptide</a:t>
            </a:r>
            <a:endParaRPr lang="it-IT" sz="2000" b="1" dirty="0">
              <a:ln w="1905"/>
              <a:solidFill>
                <a:srgbClr val="8C9CA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5400000">
            <a:off x="4166013" y="1608184"/>
            <a:ext cx="172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>
                <a:solidFill>
                  <a:srgbClr val="394350"/>
                </a:solidFill>
                <a:latin typeface="Calibri"/>
                <a:cs typeface="Calibri"/>
              </a:rPr>
              <a:t>extracellular</a:t>
            </a:r>
            <a:r>
              <a:rPr lang="it-IT" sz="1400" i="1" dirty="0" smtClean="0">
                <a:solidFill>
                  <a:srgbClr val="394350"/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rgbClr val="394350"/>
              </a:solidFill>
              <a:latin typeface="Calibri"/>
              <a:cs typeface="Calibri"/>
            </a:endParaRPr>
          </a:p>
        </p:txBody>
      </p:sp>
      <p:sp>
        <p:nvSpPr>
          <p:cNvPr id="32" name="CasellaDiTesto 31"/>
          <p:cNvSpPr txBox="1"/>
          <p:nvPr/>
        </p:nvSpPr>
        <p:spPr>
          <a:xfrm rot="5400000">
            <a:off x="3676803" y="3693565"/>
            <a:ext cx="1240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 smtClean="0">
                <a:solidFill>
                  <a:srgbClr val="394350"/>
                </a:solidFill>
                <a:latin typeface="Calibri"/>
                <a:cs typeface="Calibri"/>
              </a:rPr>
              <a:t>cytoplasmatic</a:t>
            </a:r>
            <a:endParaRPr lang="it-IT" sz="1400" i="1" dirty="0" smtClean="0">
              <a:solidFill>
                <a:srgbClr val="394350"/>
              </a:solidFill>
              <a:latin typeface="Calibri"/>
              <a:cs typeface="Calibri"/>
            </a:endParaRPr>
          </a:p>
          <a:p>
            <a:pPr algn="ctr"/>
            <a:r>
              <a:rPr lang="it-IT" sz="1400" i="1" dirty="0" smtClean="0">
                <a:solidFill>
                  <a:srgbClr val="394350"/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rgbClr val="394350"/>
              </a:solidFill>
              <a:latin typeface="Calibri"/>
              <a:cs typeface="Calibri"/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4504828" y="3011148"/>
            <a:ext cx="378325" cy="14757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1842371" y="2847284"/>
            <a:ext cx="5755957" cy="530113"/>
            <a:chOff x="1729483" y="3863852"/>
            <a:chExt cx="5755957" cy="530113"/>
          </a:xfrm>
        </p:grpSpPr>
        <p:sp>
          <p:nvSpPr>
            <p:cNvPr id="7" name="Rettangolo 6"/>
            <p:cNvSpPr/>
            <p:nvPr/>
          </p:nvSpPr>
          <p:spPr>
            <a:xfrm>
              <a:off x="1729483" y="3863852"/>
              <a:ext cx="5755957" cy="530113"/>
            </a:xfrm>
            <a:prstGeom prst="rect">
              <a:avLst/>
            </a:prstGeom>
            <a:blipFill rotWithShape="1">
              <a:blip r:embed="rId3">
                <a:alphaModFix amt="52000"/>
              </a:blip>
              <a:tile tx="0" ty="0" sx="100000" sy="100000" flip="none" algn="tl"/>
            </a:blip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978714" y="3925814"/>
              <a:ext cx="1614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394350"/>
                  </a:solidFill>
                  <a:latin typeface="Calibri"/>
                  <a:cs typeface="Calibri"/>
                </a:rPr>
                <a:t>c</a:t>
              </a:r>
              <a:r>
                <a:rPr lang="it-IT" dirty="0" err="1" smtClean="0">
                  <a:solidFill>
                    <a:srgbClr val="394350"/>
                  </a:solidFill>
                  <a:latin typeface="Calibri"/>
                  <a:cs typeface="Calibri"/>
                </a:rPr>
                <a:t>ell</a:t>
              </a:r>
              <a:r>
                <a:rPr lang="it-IT" dirty="0" smtClean="0">
                  <a:solidFill>
                    <a:srgbClr val="394350"/>
                  </a:solidFill>
                  <a:latin typeface="Calibri"/>
                  <a:cs typeface="Calibri"/>
                </a:rPr>
                <a:t> membrane</a:t>
              </a:r>
              <a:endParaRPr lang="it-IT" dirty="0">
                <a:solidFill>
                  <a:srgbClr val="39435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3" name="CasellaDiTesto 32"/>
          <p:cNvSpPr txBox="1"/>
          <p:nvPr/>
        </p:nvSpPr>
        <p:spPr>
          <a:xfrm rot="2289628">
            <a:off x="4521961" y="3115786"/>
            <a:ext cx="161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transmembrane</a:t>
            </a:r>
            <a:endParaRPr lang="it-IT" sz="1400" i="1" dirty="0" smtClean="0">
              <a:solidFill>
                <a:schemeClr val="accent4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it-IT" sz="1400" i="1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chemeClr val="accent4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6937271" y="1006048"/>
            <a:ext cx="378325" cy="624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latin typeface="Calibri"/>
                <a:cs typeface="Calibri"/>
              </a:rPr>
              <a:t>A</a:t>
            </a:r>
            <a:r>
              <a:rPr lang="it-IT" sz="1400" dirty="0" smtClean="0">
                <a:latin typeface="Symbol" charset="2"/>
                <a:cs typeface="Symbol" charset="2"/>
              </a:rPr>
              <a:t>b</a:t>
            </a:r>
            <a:endParaRPr lang="it-IT" sz="1400" dirty="0">
              <a:latin typeface="Symbol" charset="2"/>
              <a:cs typeface="Symbol" charset="2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34382" y="4811406"/>
            <a:ext cx="8609618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it-IT" sz="28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r>
              <a:rPr lang="it-IT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DAEFRHDSGYEVHHQKLVFFAEDVGSNK</a:t>
            </a:r>
            <a:r>
              <a:rPr lang="it-IT" sz="2800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GAIIGLMVGGVVIA</a:t>
            </a:r>
          </a:p>
          <a:p>
            <a:endParaRPr lang="it-IT" sz="28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4334892" y="6036060"/>
            <a:ext cx="103658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8C9CAD"/>
                </a:solidFill>
                <a:latin typeface="Calibri"/>
                <a:cs typeface="Calibri"/>
              </a:rPr>
              <a:t>A</a:t>
            </a:r>
            <a:r>
              <a:rPr lang="it-IT" sz="2800" b="1" dirty="0" smtClean="0">
                <a:solidFill>
                  <a:srgbClr val="8C9CAD"/>
                </a:solidFill>
                <a:latin typeface="Symbol" charset="2"/>
                <a:cs typeface="Symbol" charset="2"/>
              </a:rPr>
              <a:t>b</a:t>
            </a:r>
            <a:r>
              <a:rPr lang="it-IT" sz="2800" b="1" baseline="-25000" dirty="0" smtClean="0">
                <a:solidFill>
                  <a:srgbClr val="8C9CAD"/>
                </a:solidFill>
                <a:latin typeface="Calibri"/>
                <a:cs typeface="Calibri"/>
              </a:rPr>
              <a:t>1-42</a:t>
            </a:r>
            <a:endParaRPr lang="it-IT" sz="2800" b="1" baseline="-25000" dirty="0">
              <a:solidFill>
                <a:srgbClr val="8C9CAD"/>
              </a:solidFill>
              <a:latin typeface="Calibri"/>
              <a:cs typeface="Calibri"/>
            </a:endParaRPr>
          </a:p>
        </p:txBody>
      </p:sp>
      <p:sp>
        <p:nvSpPr>
          <p:cNvPr id="45" name="Parentesi graffa aperta 44"/>
          <p:cNvSpPr/>
          <p:nvPr/>
        </p:nvSpPr>
        <p:spPr>
          <a:xfrm rot="16200000">
            <a:off x="4326323" y="1575782"/>
            <a:ext cx="909959" cy="8337430"/>
          </a:xfrm>
          <a:prstGeom prst="leftBrac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asellaDiTesto 46"/>
          <p:cNvSpPr txBox="1"/>
          <p:nvPr/>
        </p:nvSpPr>
        <p:spPr>
          <a:xfrm rot="18960277">
            <a:off x="535514" y="5033475"/>
            <a:ext cx="496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latin typeface="Calibri"/>
                <a:cs typeface="Calibri"/>
              </a:rPr>
              <a:t>672</a:t>
            </a:r>
            <a:endParaRPr lang="it-IT" sz="1600" b="1" dirty="0">
              <a:latin typeface="Calibri"/>
              <a:cs typeface="Calibri"/>
            </a:endParaRPr>
          </a:p>
        </p:txBody>
      </p:sp>
      <p:sp>
        <p:nvSpPr>
          <p:cNvPr id="48" name="CasellaDiTesto 47"/>
          <p:cNvSpPr txBox="1"/>
          <p:nvPr/>
        </p:nvSpPr>
        <p:spPr>
          <a:xfrm rot="18960277">
            <a:off x="8617132" y="4959195"/>
            <a:ext cx="496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latin typeface="Calibri"/>
                <a:cs typeface="Calibri"/>
              </a:rPr>
              <a:t>713</a:t>
            </a:r>
            <a:endParaRPr lang="it-IT" sz="1600" b="1" dirty="0">
              <a:latin typeface="Calibri"/>
              <a:cs typeface="Calibri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12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3410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Presentazione4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11072" r="7452" b="11072"/>
          <a:stretch/>
        </p:blipFill>
        <p:spPr>
          <a:xfrm>
            <a:off x="-51663" y="511591"/>
            <a:ext cx="9298500" cy="6015633"/>
          </a:xfrm>
        </p:spPr>
      </p:pic>
      <p:sp>
        <p:nvSpPr>
          <p:cNvPr id="2" name="CasellaDiTesto 1"/>
          <p:cNvSpPr txBox="1"/>
          <p:nvPr/>
        </p:nvSpPr>
        <p:spPr>
          <a:xfrm>
            <a:off x="574781" y="793855"/>
            <a:ext cx="103137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lang="it-IT" sz="32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b</a:t>
            </a:r>
          </a:p>
          <a:p>
            <a:pPr algn="ctr"/>
            <a:r>
              <a:rPr lang="it-IT" sz="2000" dirty="0" smtClean="0">
                <a:solidFill>
                  <a:srgbClr val="008000"/>
                </a:solidFill>
                <a:latin typeface="Calibri"/>
                <a:cs typeface="Calibri"/>
              </a:rPr>
              <a:t>(25</a:t>
            </a:r>
            <a:r>
              <a:rPr lang="it-IT" sz="2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it-IT" sz="2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it-IT" sz="2000" dirty="0" err="1" smtClean="0">
                <a:solidFill>
                  <a:srgbClr val="008000"/>
                </a:solidFill>
                <a:latin typeface="Calibri"/>
                <a:cs typeface="Calibri"/>
              </a:rPr>
              <a:t>M</a:t>
            </a:r>
            <a:r>
              <a:rPr lang="it-IT" sz="2000" dirty="0" smtClean="0">
                <a:solidFill>
                  <a:srgbClr val="008000"/>
                </a:solidFill>
                <a:latin typeface="Calibri"/>
                <a:cs typeface="Calibri"/>
              </a:rPr>
              <a:t>)</a:t>
            </a:r>
            <a:endParaRPr lang="it-IT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8233" y="2886765"/>
            <a:ext cx="15343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lang="it-IT" sz="32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b</a:t>
            </a:r>
            <a:r>
              <a:rPr lang="it-IT" sz="3200" dirty="0" smtClean="0">
                <a:solidFill>
                  <a:srgbClr val="008000"/>
                </a:solidFill>
                <a:latin typeface="Calibri"/>
                <a:cs typeface="Calibri"/>
              </a:rPr>
              <a:t>+Zn</a:t>
            </a:r>
            <a:r>
              <a:rPr lang="it-IT" sz="3200" baseline="30000" dirty="0" smtClean="0">
                <a:solidFill>
                  <a:srgbClr val="008000"/>
                </a:solidFill>
                <a:latin typeface="Calibri"/>
                <a:cs typeface="Calibri"/>
              </a:rPr>
              <a:t>2+</a:t>
            </a:r>
            <a:endParaRPr lang="it-IT" sz="3200" baseline="30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7605" y="6476622"/>
            <a:ext cx="457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8000"/>
                </a:solidFill>
                <a:latin typeface="Calibri"/>
                <a:cs typeface="Calibri"/>
              </a:rPr>
              <a:t>Chen et al. </a:t>
            </a:r>
            <a:r>
              <a:rPr lang="it-IT" i="1" dirty="0" err="1">
                <a:solidFill>
                  <a:srgbClr val="008000"/>
                </a:solidFill>
                <a:latin typeface="Calibri"/>
                <a:cs typeface="Calibri"/>
              </a:rPr>
              <a:t>J</a:t>
            </a:r>
            <a:r>
              <a:rPr lang="it-IT" i="1" dirty="0">
                <a:solidFill>
                  <a:srgbClr val="008000"/>
                </a:solidFill>
                <a:latin typeface="Calibri"/>
                <a:cs typeface="Calibri"/>
              </a:rPr>
              <a:t>. </a:t>
            </a:r>
            <a:r>
              <a:rPr lang="it-IT" i="1" dirty="0" err="1">
                <a:solidFill>
                  <a:srgbClr val="008000"/>
                </a:solidFill>
                <a:latin typeface="Calibri"/>
                <a:cs typeface="Calibri"/>
              </a:rPr>
              <a:t>Biol</a:t>
            </a:r>
            <a:r>
              <a:rPr lang="it-IT" i="1" dirty="0">
                <a:solidFill>
                  <a:srgbClr val="008000"/>
                </a:solidFill>
                <a:latin typeface="Calibri"/>
                <a:cs typeface="Calibri"/>
              </a:rPr>
              <a:t>. </a:t>
            </a:r>
            <a:r>
              <a:rPr lang="it-IT" i="1" dirty="0" err="1">
                <a:solidFill>
                  <a:srgbClr val="008000"/>
                </a:solidFill>
                <a:latin typeface="Calibri"/>
                <a:cs typeface="Calibri"/>
              </a:rPr>
              <a:t>Chem</a:t>
            </a:r>
            <a:r>
              <a:rPr lang="it-IT" i="1" dirty="0">
                <a:solidFill>
                  <a:srgbClr val="008000"/>
                </a:solidFill>
                <a:latin typeface="Calibri"/>
                <a:cs typeface="Calibri"/>
              </a:rPr>
              <a:t>. 2011, 286:9646-9656</a:t>
            </a:r>
            <a:r>
              <a:rPr lang="it-IT" i="1" dirty="0" smtClean="0">
                <a:solidFill>
                  <a:srgbClr val="008000"/>
                </a:solidFill>
                <a:latin typeface="Calibri"/>
                <a:cs typeface="Calibri"/>
              </a:rPr>
              <a:t>.</a:t>
            </a:r>
            <a:endParaRPr lang="it-IT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1178815" y="-151109"/>
            <a:ext cx="6724725" cy="59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 defTabSz="829452">
              <a:defRPr/>
            </a:pP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Metals</a:t>
            </a:r>
            <a:r>
              <a:rPr lang="it-IT" sz="33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affect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A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-peptide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aggregation</a:t>
            </a:r>
            <a:endParaRPr lang="it-IT" sz="33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ＭＳ Ｐゴシック" charset="0"/>
              <a:cs typeface="Calibri"/>
              <a:sym typeface="Symbo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1129" y="5042942"/>
            <a:ext cx="15610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lang="it-IT" sz="32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b</a:t>
            </a:r>
            <a:r>
              <a:rPr lang="it-IT" sz="3200" dirty="0" smtClean="0">
                <a:solidFill>
                  <a:srgbClr val="008000"/>
                </a:solidFill>
                <a:latin typeface="Calibri"/>
                <a:cs typeface="Calibri"/>
              </a:rPr>
              <a:t>+Cu</a:t>
            </a:r>
            <a:r>
              <a:rPr lang="it-IT" sz="3200" baseline="30000" dirty="0" smtClean="0">
                <a:solidFill>
                  <a:srgbClr val="008000"/>
                </a:solidFill>
                <a:latin typeface="Calibri"/>
                <a:cs typeface="Calibri"/>
              </a:rPr>
              <a:t>2+</a:t>
            </a:r>
            <a:endParaRPr lang="it-IT" sz="3200" baseline="30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13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3218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08" y="1482470"/>
            <a:ext cx="5517815" cy="3789343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 rot="16200000">
            <a:off x="-1413414" y="3193572"/>
            <a:ext cx="3791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8000"/>
                </a:solidFill>
                <a:latin typeface="Calibri"/>
                <a:cs typeface="Calibri"/>
              </a:rPr>
              <a:t>Maynard</a:t>
            </a:r>
            <a:r>
              <a:rPr lang="it-IT" dirty="0" smtClean="0">
                <a:solidFill>
                  <a:srgbClr val="008000"/>
                </a:solidFill>
                <a:latin typeface="Calibri"/>
                <a:cs typeface="Calibri"/>
              </a:rPr>
              <a:t> et al. (2002) </a:t>
            </a:r>
            <a:r>
              <a:rPr lang="it-IT" i="1" dirty="0" smtClean="0">
                <a:solidFill>
                  <a:srgbClr val="008000"/>
                </a:solidFill>
                <a:latin typeface="Calibri"/>
                <a:cs typeface="Calibri"/>
              </a:rPr>
              <a:t>JBC, 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277: 44670</a:t>
            </a:r>
            <a:endParaRPr lang="en-US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82354" y="-151109"/>
            <a:ext cx="8117666" cy="59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 defTabSz="829452">
              <a:defRPr/>
            </a:pP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Normal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aging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and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increased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brain metal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level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endParaRPr lang="it-IT" sz="33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ＭＳ Ｐゴシック" charset="0"/>
              <a:cs typeface="Calibri"/>
              <a:sym typeface="Symbo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549593" y="5926665"/>
            <a:ext cx="705042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it-IT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The </a:t>
            </a:r>
            <a:r>
              <a:rPr lang="it-IT" sz="24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t</a:t>
            </a:r>
            <a:r>
              <a:rPr lang="it-IT" sz="2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riggering</a:t>
            </a:r>
            <a:r>
              <a:rPr lang="it-IT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 </a:t>
            </a:r>
            <a:r>
              <a:rPr lang="it-IT" sz="2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event</a:t>
            </a:r>
            <a:r>
              <a:rPr lang="it-IT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 </a:t>
            </a:r>
            <a:r>
              <a:rPr lang="it-IT" sz="2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is</a:t>
            </a:r>
            <a:r>
              <a:rPr lang="it-IT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 </a:t>
            </a:r>
            <a:r>
              <a:rPr lang="it-IT" sz="2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possibly</a:t>
            </a:r>
            <a:r>
              <a:rPr lang="it-IT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 metal </a:t>
            </a:r>
            <a:r>
              <a:rPr lang="it-IT" sz="2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/>
                <a:cs typeface="Calibri"/>
              </a:rPr>
              <a:t>dyshomeostasis</a:t>
            </a:r>
            <a:endParaRPr lang="it-IT" sz="2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14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71002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836696"/>
            <a:ext cx="9144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The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number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of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people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 smtClean="0">
                <a:solidFill>
                  <a:srgbClr val="008000"/>
                </a:solidFill>
                <a:latin typeface="Calibri"/>
                <a:cs typeface="Calibri"/>
              </a:rPr>
              <a:t>aged</a:t>
            </a:r>
            <a:r>
              <a:rPr lang="it-IT" sz="24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60 and over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has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doubled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since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smtClean="0">
                <a:solidFill>
                  <a:srgbClr val="008000"/>
                </a:solidFill>
                <a:latin typeface="Calibri"/>
                <a:cs typeface="Calibri"/>
              </a:rPr>
              <a:t>1980</a:t>
            </a:r>
          </a:p>
          <a:p>
            <a:pPr marL="285750" indent="-285750" algn="just">
              <a:buFont typeface="Arial"/>
              <a:buChar char="•"/>
            </a:pPr>
            <a:endParaRPr lang="it-IT" sz="24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The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number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of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people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aged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80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years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or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older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will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have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almost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quadrupled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to 395 </a:t>
            </a:r>
            <a:r>
              <a:rPr lang="it-IT" sz="2400" dirty="0" err="1" smtClean="0">
                <a:solidFill>
                  <a:srgbClr val="008000"/>
                </a:solidFill>
                <a:latin typeface="Calibri"/>
                <a:cs typeface="Calibri"/>
              </a:rPr>
              <a:t>millions</a:t>
            </a:r>
            <a:r>
              <a:rPr lang="it-IT" sz="24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between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2000 and </a:t>
            </a:r>
            <a:r>
              <a:rPr lang="it-IT" sz="2400" dirty="0" smtClean="0">
                <a:solidFill>
                  <a:srgbClr val="008000"/>
                </a:solidFill>
                <a:latin typeface="Calibri"/>
                <a:cs typeface="Calibri"/>
              </a:rPr>
              <a:t>2050</a:t>
            </a:r>
          </a:p>
          <a:p>
            <a:pPr marL="285750" indent="-285750" algn="just">
              <a:buFont typeface="Arial"/>
              <a:buChar char="•"/>
            </a:pPr>
            <a:endParaRPr lang="it-IT" sz="24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The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risk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of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dementia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(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like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Alzheimer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disease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)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rises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sharply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with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age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with an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estimated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25-30% of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people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aged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85 or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older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having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some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degree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 of cognitive </a:t>
            </a:r>
            <a:r>
              <a:rPr lang="it-IT" sz="2400" dirty="0" err="1">
                <a:solidFill>
                  <a:srgbClr val="008000"/>
                </a:solidFill>
                <a:latin typeface="Calibri"/>
                <a:cs typeface="Calibri"/>
              </a:rPr>
              <a:t>decline</a:t>
            </a:r>
            <a:r>
              <a:rPr lang="it-IT" sz="2400" dirty="0">
                <a:solidFill>
                  <a:srgbClr val="008000"/>
                </a:solidFill>
                <a:latin typeface="Calibri"/>
                <a:cs typeface="Calibri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endParaRPr lang="it-IT" sz="2400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endParaRPr lang="it-IT" sz="24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endParaRPr lang="it-IT" sz="2400" dirty="0" smtClean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2259" y="4760846"/>
            <a:ext cx="504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Horizon</a:t>
            </a:r>
            <a:r>
              <a:rPr lang="it-IT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2020: </a:t>
            </a:r>
            <a:r>
              <a:rPr lang="it-IT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improve</a:t>
            </a:r>
            <a:r>
              <a:rPr lang="it-IT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healthy</a:t>
            </a:r>
            <a:r>
              <a:rPr lang="it-IT" sz="24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b="1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ageing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426791" y="-167460"/>
            <a:ext cx="489185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World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Health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Organization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83" y="3601140"/>
            <a:ext cx="2324695" cy="3099593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2202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80024" y="-189552"/>
            <a:ext cx="661149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X-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ray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Absorption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Spectroscopy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- XAS</a:t>
            </a:r>
            <a:endParaRPr lang="it-IT" dirty="0">
              <a:solidFill>
                <a:srgbClr val="292934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7492" y="1091611"/>
            <a:ext cx="3915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008000"/>
                </a:solidFill>
                <a:latin typeface="Calibri"/>
                <a:cs typeface="Calibri"/>
              </a:rPr>
              <a:t>Photons</a:t>
            </a:r>
            <a:r>
              <a:rPr lang="it-IT" sz="2400" dirty="0" smtClean="0">
                <a:solidFill>
                  <a:srgbClr val="008000"/>
                </a:solidFill>
                <a:latin typeface="Calibri"/>
                <a:cs typeface="Calibri"/>
              </a:rPr>
              <a:t> are </a:t>
            </a:r>
            <a:r>
              <a:rPr lang="it-IT" sz="2400" dirty="0" err="1" smtClean="0">
                <a:solidFill>
                  <a:srgbClr val="008000"/>
                </a:solidFill>
                <a:latin typeface="Calibri"/>
                <a:cs typeface="Calibri"/>
              </a:rPr>
              <a:t>produced</a:t>
            </a:r>
            <a:r>
              <a:rPr lang="it-IT" sz="2400" dirty="0" smtClean="0">
                <a:solidFill>
                  <a:srgbClr val="008000"/>
                </a:solidFill>
                <a:latin typeface="Calibri"/>
                <a:cs typeface="Calibri"/>
              </a:rPr>
              <a:t> by </a:t>
            </a:r>
            <a:r>
              <a:rPr lang="it-IT" sz="2400" dirty="0" err="1" smtClean="0">
                <a:solidFill>
                  <a:srgbClr val="008000"/>
                </a:solidFill>
                <a:latin typeface="Calibri"/>
                <a:cs typeface="Calibri"/>
              </a:rPr>
              <a:t>synchrotrons</a:t>
            </a:r>
            <a:endParaRPr lang="it-IT" sz="24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312687" y="3529010"/>
            <a:ext cx="6463591" cy="3092625"/>
            <a:chOff x="988134" y="3275012"/>
            <a:chExt cx="6463591" cy="3092625"/>
          </a:xfrm>
        </p:grpSpPr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3275012"/>
              <a:ext cx="5198814" cy="2836862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3746247" y="4600748"/>
              <a:ext cx="11361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Calibri"/>
                  <a:cs typeface="Calibri"/>
                </a:rPr>
                <a:t>X-ray mirror</a:t>
              </a: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1889838" y="4394725"/>
              <a:ext cx="1366838" cy="304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Calibri"/>
                  <a:cs typeface="Calibri"/>
                </a:rPr>
                <a:t>White beam</a:t>
              </a: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988134" y="3435875"/>
              <a:ext cx="1820334" cy="75405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it-IT" sz="20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Synchrotron</a:t>
              </a:r>
              <a:endParaRPr lang="it-IT" sz="2000" dirty="0" smtClean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algn="ctr" eaLnBrk="1" hangingPunct="1">
                <a:lnSpc>
                  <a:spcPct val="70000"/>
                </a:lnSpc>
              </a:pPr>
              <a:endParaRPr lang="it-IT" sz="2000" dirty="0" smtClean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algn="ctr" eaLnBrk="1" hangingPunct="1">
                <a:lnSpc>
                  <a:spcPct val="70000"/>
                </a:lnSpc>
              </a:pPr>
              <a:r>
                <a:rPr lang="it-IT" sz="2000" dirty="0" smtClean="0">
                  <a:solidFill>
                    <a:schemeClr val="bg1"/>
                  </a:solidFill>
                  <a:latin typeface="Calibri"/>
                  <a:cs typeface="Calibri"/>
                </a:rPr>
                <a:t>X</a:t>
              </a:r>
              <a:r>
                <a:rPr lang="it-IT" sz="2000" dirty="0">
                  <a:solidFill>
                    <a:schemeClr val="bg1"/>
                  </a:solidFill>
                  <a:latin typeface="Calibri"/>
                  <a:cs typeface="Calibri"/>
                </a:rPr>
                <a:t>-</a:t>
              </a:r>
              <a:r>
                <a:rPr lang="it-IT" sz="2000" dirty="0" err="1">
                  <a:solidFill>
                    <a:schemeClr val="bg1"/>
                  </a:solidFill>
                  <a:latin typeface="Calibri"/>
                  <a:cs typeface="Calibri"/>
                </a:rPr>
                <a:t>ray</a:t>
              </a:r>
              <a:r>
                <a:rPr lang="it-IT" sz="2000" dirty="0">
                  <a:solidFill>
                    <a:schemeClr val="bg1"/>
                  </a:solidFill>
                  <a:latin typeface="Calibri"/>
                  <a:cs typeface="Calibri"/>
                </a:rPr>
                <a:t> source</a:t>
              </a:r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>
              <a:off x="3506360" y="4012127"/>
              <a:ext cx="19431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solidFill>
                    <a:srgbClr val="FF0000"/>
                  </a:solidFill>
                  <a:latin typeface="Calibri"/>
                  <a:cs typeface="Calibri"/>
                </a:rPr>
                <a:t>Monochromatic beam</a:t>
              </a:r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5544432" y="3873838"/>
              <a:ext cx="18367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Calibri"/>
                  <a:cs typeface="Calibri"/>
                </a:rPr>
                <a:t>Solid State Detector</a:t>
              </a:r>
            </a:p>
          </p:txBody>
        </p:sp>
        <p:sp>
          <p:nvSpPr>
            <p:cNvPr id="26" name="Text Box 29"/>
            <p:cNvSpPr txBox="1">
              <a:spLocks noChangeArrowheads="1"/>
            </p:cNvSpPr>
            <p:nvPr/>
          </p:nvSpPr>
          <p:spPr bwMode="auto">
            <a:xfrm>
              <a:off x="6515100" y="4265612"/>
              <a:ext cx="9366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accent2"/>
                  </a:solidFill>
                </a:rPr>
                <a:t>Sample</a:t>
              </a:r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1898301" y="4265611"/>
              <a:ext cx="0" cy="4339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H="1">
              <a:off x="5519131" y="3723916"/>
              <a:ext cx="431615" cy="2882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flipV="1">
              <a:off x="3344687" y="4819293"/>
              <a:ext cx="0" cy="8251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4538663" y="5199949"/>
              <a:ext cx="2474559" cy="40011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000" dirty="0">
                  <a:solidFill>
                    <a:srgbClr val="FFFFFF"/>
                  </a:solidFill>
                  <a:latin typeface="Calibri" charset="0"/>
                </a:rPr>
                <a:t>I</a:t>
              </a:r>
              <a:r>
                <a:rPr lang="it-IT" sz="2000" baseline="-25000" dirty="0">
                  <a:solidFill>
                    <a:srgbClr val="FFFFFF"/>
                  </a:solidFill>
                  <a:latin typeface="Calibri" charset="0"/>
                </a:rPr>
                <a:t>0</a:t>
              </a:r>
              <a:r>
                <a:rPr lang="it-IT" sz="2000" dirty="0">
                  <a:solidFill>
                    <a:srgbClr val="FFFFFF"/>
                  </a:solidFill>
                  <a:latin typeface="Calibri" charset="0"/>
                </a:rPr>
                <a:t> / </a:t>
              </a:r>
              <a:r>
                <a:rPr lang="it-IT" sz="2000" dirty="0">
                  <a:solidFill>
                    <a:srgbClr val="FF0000"/>
                  </a:solidFill>
                  <a:latin typeface="Calibri" charset="0"/>
                </a:rPr>
                <a:t>I</a:t>
              </a:r>
              <a:r>
                <a:rPr lang="it-IT" sz="2000" dirty="0">
                  <a:latin typeface="Calibri" charset="0"/>
                </a:rPr>
                <a:t> </a:t>
              </a:r>
              <a:r>
                <a:rPr lang="it-IT" sz="2000" dirty="0" err="1">
                  <a:solidFill>
                    <a:srgbClr val="FFFFFF"/>
                  </a:solidFill>
                  <a:latin typeface="Calibri" charset="0"/>
                </a:rPr>
                <a:t>measurement</a:t>
              </a:r>
              <a:endParaRPr lang="it-IT" sz="2000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V="1">
              <a:off x="5252339" y="4600748"/>
              <a:ext cx="0" cy="59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flipV="1">
              <a:off x="6311204" y="4600747"/>
              <a:ext cx="0" cy="5992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898072" y="3323806"/>
              <a:ext cx="2173112" cy="40011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000" dirty="0">
                  <a:solidFill>
                    <a:srgbClr val="FFFFFF"/>
                  </a:solidFill>
                  <a:latin typeface="Calibri" charset="0"/>
                </a:rPr>
                <a:t>I</a:t>
              </a:r>
              <a:r>
                <a:rPr lang="it-IT" sz="2000" baseline="-25000" dirty="0">
                  <a:solidFill>
                    <a:srgbClr val="FFFFFF"/>
                  </a:solidFill>
                  <a:latin typeface="Calibri" charset="0"/>
                </a:rPr>
                <a:t>F</a:t>
              </a:r>
              <a:r>
                <a:rPr lang="it-IT" sz="2000" dirty="0">
                  <a:solidFill>
                    <a:srgbClr val="FFFFFF"/>
                  </a:solidFill>
                  <a:latin typeface="Calibri" charset="0"/>
                </a:rPr>
                <a:t> </a:t>
              </a:r>
              <a:r>
                <a:rPr lang="it-IT" sz="2000" dirty="0" err="1">
                  <a:solidFill>
                    <a:srgbClr val="FFFFFF"/>
                  </a:solidFill>
                  <a:latin typeface="Calibri" charset="0"/>
                </a:rPr>
                <a:t>measurement</a:t>
              </a:r>
              <a:endParaRPr lang="it-IT" sz="2000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1889838" y="5675140"/>
              <a:ext cx="2904784" cy="69249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 dirty="0" err="1">
                  <a:solidFill>
                    <a:srgbClr val="FFFFFF"/>
                  </a:solidFill>
                  <a:latin typeface="Calibri" charset="0"/>
                </a:rPr>
                <a:t>Incident</a:t>
              </a:r>
              <a:r>
                <a:rPr lang="it-IT" sz="2000" dirty="0">
                  <a:solidFill>
                    <a:srgbClr val="FFFFFF"/>
                  </a:solidFill>
                  <a:latin typeface="Calibri" charset="0"/>
                </a:rPr>
                <a:t> </a:t>
              </a:r>
              <a:r>
                <a:rPr lang="it-IT" sz="2000" dirty="0" err="1">
                  <a:solidFill>
                    <a:srgbClr val="FFFFFF"/>
                  </a:solidFill>
                  <a:latin typeface="Calibri" charset="0"/>
                </a:rPr>
                <a:t>energy</a:t>
              </a:r>
              <a:r>
                <a:rPr lang="it-IT" sz="2000" dirty="0">
                  <a:solidFill>
                    <a:srgbClr val="FFFFFF"/>
                  </a:solidFill>
                  <a:latin typeface="Calibri" charset="0"/>
                </a:rPr>
                <a:t> </a:t>
              </a:r>
              <a:r>
                <a:rPr lang="it-IT" sz="2000" dirty="0" err="1" smtClean="0">
                  <a:solidFill>
                    <a:srgbClr val="FFFFFF"/>
                  </a:solidFill>
                  <a:latin typeface="Calibri" charset="0"/>
                </a:rPr>
                <a:t>selection</a:t>
              </a:r>
              <a:endParaRPr lang="it-IT" sz="2000" dirty="0">
                <a:solidFill>
                  <a:srgbClr val="FFFFFF"/>
                </a:solidFill>
                <a:latin typeface="Calibri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 dirty="0" err="1" smtClean="0">
                  <a:solidFill>
                    <a:srgbClr val="FFFFFF"/>
                  </a:solidFill>
                  <a:latin typeface="Calibri" charset="0"/>
                </a:rPr>
                <a:t>monochromator</a:t>
              </a:r>
              <a:r>
                <a:rPr lang="it-IT" sz="2000" dirty="0" smtClean="0">
                  <a:solidFill>
                    <a:srgbClr val="FFFFFF"/>
                  </a:solidFill>
                  <a:latin typeface="Calibri" charset="0"/>
                </a:rPr>
                <a:t> </a:t>
              </a:r>
              <a:endParaRPr lang="it-IT" sz="2000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4882445" y="4665404"/>
              <a:ext cx="18732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latin typeface="Calibri"/>
                  <a:cs typeface="Calibri"/>
                </a:rPr>
                <a:t>Ionization chambers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17" y="593488"/>
            <a:ext cx="4769556" cy="278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16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78420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584745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it may be used to study samples in any aggregation state (not necessarily crystallized, frozen or transparent) </a:t>
            </a:r>
          </a:p>
          <a:p>
            <a:pPr algn="ctr"/>
            <a:r>
              <a:rPr lang="en-GB" sz="2400" i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proteins </a:t>
            </a:r>
            <a:r>
              <a:rPr lang="en-GB" sz="2400" i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can be studied in physiological and/or </a:t>
            </a:r>
            <a:endParaRPr lang="en-GB" sz="2400" i="1" dirty="0" smtClean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GB" sz="2400" i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in </a:t>
            </a:r>
            <a:r>
              <a:rPr lang="en-GB" sz="2400" i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controlled solution </a:t>
            </a:r>
            <a:r>
              <a:rPr lang="en-GB" sz="2400" i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condition</a:t>
            </a:r>
          </a:p>
          <a:p>
            <a:pPr marL="342900" lvl="1" indent="-342900">
              <a:buFont typeface="Wingdings" charset="0"/>
              <a:buChar char="è"/>
            </a:pPr>
            <a:endParaRPr lang="en-GB" sz="2400" dirty="0" smtClean="0">
              <a:solidFill>
                <a:srgbClr val="6B7D72"/>
              </a:solidFill>
              <a:latin typeface="Calibri"/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r>
              <a:rPr lang="it-IT" sz="2400" dirty="0" err="1">
                <a:solidFill>
                  <a:srgbClr val="6B7D72"/>
                </a:solidFill>
                <a:latin typeface="Calibri"/>
                <a:cs typeface="Calibri"/>
              </a:rPr>
              <a:t>There</a:t>
            </a:r>
            <a:r>
              <a:rPr lang="it-IT" sz="2400" dirty="0">
                <a:solidFill>
                  <a:srgbClr val="6B7D72"/>
                </a:solidFill>
                <a:latin typeface="Calibri"/>
                <a:cs typeface="Calibri"/>
              </a:rPr>
              <a:t> are no </a:t>
            </a:r>
            <a:r>
              <a:rPr lang="it-IT" sz="2400" dirty="0" err="1">
                <a:solidFill>
                  <a:srgbClr val="6B7D72"/>
                </a:solidFill>
                <a:latin typeface="Calibri"/>
                <a:cs typeface="Calibri"/>
              </a:rPr>
              <a:t>selection</a:t>
            </a:r>
            <a:r>
              <a:rPr lang="it-IT" sz="2400" dirty="0">
                <a:solidFill>
                  <a:srgbClr val="6B7D72"/>
                </a:solidFill>
                <a:latin typeface="Calibri"/>
                <a:cs typeface="Calibri"/>
              </a:rPr>
              <a:t> </a:t>
            </a:r>
            <a:r>
              <a:rPr lang="it-IT" sz="2400" dirty="0" err="1">
                <a:solidFill>
                  <a:srgbClr val="6B7D72"/>
                </a:solidFill>
                <a:latin typeface="Calibri"/>
                <a:cs typeface="Calibri"/>
              </a:rPr>
              <a:t>rules</a:t>
            </a:r>
            <a:r>
              <a:rPr lang="it-IT" sz="2400" dirty="0">
                <a:solidFill>
                  <a:srgbClr val="6B7D72"/>
                </a:solidFill>
                <a:latin typeface="Calibri"/>
                <a:cs typeface="Calibri"/>
              </a:rPr>
              <a:t> for </a:t>
            </a:r>
            <a:r>
              <a:rPr lang="it-IT" sz="2400" dirty="0" err="1" smtClean="0">
                <a:solidFill>
                  <a:srgbClr val="6B7D72"/>
                </a:solidFill>
                <a:latin typeface="Calibri"/>
                <a:cs typeface="Calibri"/>
              </a:rPr>
              <a:t>absorption</a:t>
            </a:r>
            <a:endParaRPr lang="it-IT" sz="2400" dirty="0" smtClean="0">
              <a:solidFill>
                <a:srgbClr val="6B7D72"/>
              </a:solidFill>
              <a:latin typeface="Calibri"/>
              <a:cs typeface="Calibri"/>
            </a:endParaRPr>
          </a:p>
          <a:p>
            <a:pPr algn="ctr"/>
            <a:r>
              <a:rPr lang="en-GB" sz="2400" i="1" dirty="0" smtClean="0">
                <a:solidFill>
                  <a:srgbClr val="A53926"/>
                </a:solidFill>
                <a:latin typeface="Calibri"/>
                <a:cs typeface="Calibri"/>
                <a:sym typeface="Wingdings"/>
              </a:rPr>
              <a:t>a XAS spectrum can always be measured</a:t>
            </a:r>
          </a:p>
          <a:p>
            <a:pPr algn="ctr"/>
            <a:endParaRPr lang="en-GB" sz="2400" dirty="0">
              <a:solidFill>
                <a:srgbClr val="6B7D72"/>
              </a:solidFill>
              <a:latin typeface="Calibri"/>
              <a:cs typeface="Calibri"/>
              <a:sym typeface="Wingdings"/>
            </a:endParaRPr>
          </a:p>
          <a:p>
            <a:pPr marL="285750" indent="-285750" algn="just">
              <a:buFont typeface="Arial"/>
              <a:buChar char="•"/>
            </a:pPr>
            <a:r>
              <a:rPr lang="en-GB" sz="2400" dirty="0">
                <a:solidFill>
                  <a:srgbClr val="6B7D72"/>
                </a:solidFill>
                <a:latin typeface="Calibri"/>
                <a:cs typeface="Calibri"/>
              </a:rPr>
              <a:t>S</a:t>
            </a:r>
            <a:r>
              <a:rPr lang="en-GB" sz="2400" dirty="0" smtClean="0">
                <a:solidFill>
                  <a:srgbClr val="6B7D72"/>
                </a:solidFill>
                <a:latin typeface="Calibri"/>
                <a:cs typeface="Calibri"/>
              </a:rPr>
              <a:t>pectra </a:t>
            </a:r>
            <a:r>
              <a:rPr lang="en-GB" sz="2400" dirty="0">
                <a:solidFill>
                  <a:srgbClr val="6B7D72"/>
                </a:solidFill>
                <a:latin typeface="Calibri"/>
                <a:cs typeface="Calibri"/>
              </a:rPr>
              <a:t>registered in a relatively short </a:t>
            </a:r>
            <a:r>
              <a:rPr lang="en-GB" sz="2400" dirty="0" smtClean="0">
                <a:solidFill>
                  <a:srgbClr val="6B7D72"/>
                </a:solidFill>
                <a:latin typeface="Calibri"/>
                <a:cs typeface="Calibri"/>
              </a:rPr>
              <a:t>time (</a:t>
            </a:r>
            <a:r>
              <a:rPr lang="en-GB" sz="2400" dirty="0">
                <a:solidFill>
                  <a:srgbClr val="6B7D72"/>
                </a:solidFill>
                <a:latin typeface="Calibri"/>
                <a:cs typeface="Calibri"/>
              </a:rPr>
              <a:t>few min’s </a:t>
            </a:r>
            <a:r>
              <a:rPr lang="en-GB" sz="2400" dirty="0" smtClean="0">
                <a:solidFill>
                  <a:srgbClr val="6B7D72"/>
                </a:solidFill>
                <a:latin typeface="Calibri"/>
                <a:cs typeface="Calibri"/>
              </a:rPr>
              <a:t>to few </a:t>
            </a:r>
            <a:r>
              <a:rPr lang="en-GB" sz="2400" dirty="0" err="1">
                <a:solidFill>
                  <a:srgbClr val="6B7D72"/>
                </a:solidFill>
                <a:latin typeface="Calibri"/>
                <a:cs typeface="Calibri"/>
              </a:rPr>
              <a:t>msec’s</a:t>
            </a:r>
            <a:r>
              <a:rPr lang="en-GB" sz="2400" dirty="0" smtClean="0">
                <a:solidFill>
                  <a:srgbClr val="6B7D72"/>
                </a:solidFill>
                <a:latin typeface="Calibri"/>
                <a:cs typeface="Calibri"/>
              </a:rPr>
              <a:t>)</a:t>
            </a:r>
          </a:p>
          <a:p>
            <a:pPr algn="ctr"/>
            <a:r>
              <a:rPr lang="en-GB" sz="2400" i="1" dirty="0" smtClean="0">
                <a:solidFill>
                  <a:srgbClr val="A53926"/>
                </a:solidFill>
                <a:latin typeface="Calibri"/>
                <a:cs typeface="Calibri"/>
                <a:sym typeface="Wingdings"/>
              </a:rPr>
              <a:t>limited radiation damage</a:t>
            </a:r>
          </a:p>
          <a:p>
            <a:pPr marL="342900" indent="-342900">
              <a:buFont typeface="Wingdings" charset="0"/>
              <a:buChar char="è"/>
            </a:pPr>
            <a:endParaRPr lang="en-GB" sz="2400" dirty="0" smtClean="0">
              <a:solidFill>
                <a:srgbClr val="6B7D72"/>
              </a:solidFill>
              <a:latin typeface="Calibri"/>
              <a:cs typeface="Calibri"/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6B7D72"/>
                </a:solidFill>
                <a:latin typeface="Calibri"/>
                <a:cs typeface="Calibri"/>
              </a:rPr>
              <a:t>High chemical </a:t>
            </a:r>
            <a:r>
              <a:rPr lang="en-GB" sz="2400" dirty="0">
                <a:solidFill>
                  <a:srgbClr val="6B7D72"/>
                </a:solidFill>
                <a:latin typeface="Calibri"/>
                <a:cs typeface="Calibri"/>
              </a:rPr>
              <a:t>selectivity and </a:t>
            </a:r>
            <a:r>
              <a:rPr lang="en-GB" sz="2400" dirty="0" smtClean="0">
                <a:solidFill>
                  <a:srgbClr val="6B7D72"/>
                </a:solidFill>
                <a:latin typeface="Calibri"/>
                <a:cs typeface="Calibri"/>
              </a:rPr>
              <a:t>sensitivity</a:t>
            </a:r>
          </a:p>
          <a:p>
            <a:pPr algn="ctr"/>
            <a:r>
              <a:rPr lang="en-GB" sz="2400" i="1" dirty="0" smtClean="0">
                <a:solidFill>
                  <a:srgbClr val="A53926"/>
                </a:solidFill>
                <a:latin typeface="Calibri"/>
                <a:cs typeface="Calibri"/>
              </a:rPr>
              <a:t>local </a:t>
            </a:r>
            <a:r>
              <a:rPr lang="en-GB" sz="2400" i="1" dirty="0">
                <a:solidFill>
                  <a:srgbClr val="A53926"/>
                </a:solidFill>
                <a:latin typeface="Calibri"/>
                <a:cs typeface="Calibri"/>
              </a:rPr>
              <a:t>atomic environment around </a:t>
            </a:r>
            <a:r>
              <a:rPr lang="en-GB" sz="2400" i="1" dirty="0" smtClean="0">
                <a:solidFill>
                  <a:srgbClr val="A53926"/>
                </a:solidFill>
                <a:latin typeface="Calibri"/>
                <a:cs typeface="Calibri"/>
              </a:rPr>
              <a:t>any selected absorber </a:t>
            </a:r>
          </a:p>
          <a:p>
            <a:pPr algn="ctr"/>
            <a:r>
              <a:rPr lang="en-GB" sz="2400" i="1" dirty="0" smtClean="0">
                <a:solidFill>
                  <a:srgbClr val="A53926"/>
                </a:solidFill>
                <a:latin typeface="Calibri"/>
                <a:cs typeface="Calibri"/>
              </a:rPr>
              <a:t>even </a:t>
            </a:r>
            <a:r>
              <a:rPr lang="en-GB" sz="2400" i="1" dirty="0">
                <a:solidFill>
                  <a:srgbClr val="A53926"/>
                </a:solidFill>
                <a:latin typeface="Calibri"/>
                <a:cs typeface="Calibri"/>
              </a:rPr>
              <a:t>in very diluted </a:t>
            </a:r>
            <a:r>
              <a:rPr lang="en-GB" sz="2400" i="1" dirty="0" smtClean="0">
                <a:solidFill>
                  <a:srgbClr val="A53926"/>
                </a:solidFill>
                <a:latin typeface="Calibri"/>
                <a:cs typeface="Calibri"/>
              </a:rPr>
              <a:t>samples</a:t>
            </a:r>
            <a:endParaRPr lang="it-IT" sz="2400" i="1" dirty="0">
              <a:solidFill>
                <a:srgbClr val="A53926"/>
              </a:solidFill>
              <a:latin typeface="Calibri"/>
              <a:cs typeface="Calibri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280024" y="-189552"/>
            <a:ext cx="661149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X-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ray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Absorption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Spectroscopy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- XAS</a:t>
            </a:r>
            <a:endParaRPr lang="it-IT" dirty="0">
              <a:solidFill>
                <a:srgbClr val="292934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17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8147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722438" y="5451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3" y="561020"/>
            <a:ext cx="4218693" cy="325691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2016125" y="375005"/>
            <a:ext cx="4500562" cy="32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418073" y="3142545"/>
            <a:ext cx="2604011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GB" dirty="0" smtClean="0">
                <a:solidFill>
                  <a:srgbClr val="DC2300"/>
                </a:solidFill>
                <a:latin typeface="Calibri"/>
                <a:ea typeface="ＭＳ Ｐゴシック" charset="0"/>
                <a:cs typeface="Calibri"/>
              </a:rPr>
              <a:t>● red dot</a:t>
            </a:r>
            <a:r>
              <a:rPr lang="en-GB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:     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ＭＳ Ｐゴシック" charset="0"/>
                <a:cs typeface="Calibri"/>
              </a:rPr>
              <a:t>the absorber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ＭＳ Ｐゴシック" charset="0"/>
              <a:cs typeface="Calibri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4FF37"/>
              </a:buClr>
              <a:defRPr/>
            </a:pPr>
            <a:r>
              <a:rPr lang="en-GB" dirty="0" smtClean="0">
                <a:solidFill>
                  <a:srgbClr val="34FF37"/>
                </a:solidFill>
                <a:latin typeface="Calibri"/>
                <a:ea typeface="ＭＳ Ｐゴシック" charset="0"/>
                <a:cs typeface="Calibri"/>
              </a:rPr>
              <a:t>● green dot</a:t>
            </a:r>
            <a:r>
              <a:rPr lang="en-GB" dirty="0">
                <a:solidFill>
                  <a:srgbClr val="57576E"/>
                </a:solidFill>
                <a:latin typeface="Calibri"/>
                <a:ea typeface="ＭＳ Ｐゴシック" charset="0"/>
                <a:cs typeface="Calibri"/>
              </a:rPr>
              <a:t>: </a:t>
            </a:r>
            <a:r>
              <a:rPr lang="en-GB" dirty="0" smtClean="0">
                <a:solidFill>
                  <a:srgbClr val="57576E"/>
                </a:solidFill>
                <a:latin typeface="Calibri"/>
                <a:ea typeface="ＭＳ Ｐゴシック" charset="0"/>
                <a:cs typeface="Calibri"/>
              </a:rPr>
              <a:t>the </a:t>
            </a:r>
            <a:r>
              <a:rPr lang="en-GB" dirty="0" err="1" smtClean="0">
                <a:solidFill>
                  <a:srgbClr val="57576E"/>
                </a:solidFill>
                <a:latin typeface="Calibri"/>
                <a:ea typeface="ＭＳ Ｐゴシック" charset="0"/>
                <a:cs typeface="Calibri"/>
              </a:rPr>
              <a:t>scatterer</a:t>
            </a:r>
            <a:endParaRPr lang="it-IT" dirty="0">
              <a:solidFill>
                <a:srgbClr val="57576E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87338" y="508843"/>
            <a:ext cx="408640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/>
                <a:ea typeface="ＭＳ Ｐゴシック" charset="0"/>
                <a:cs typeface="Calibri"/>
              </a:rPr>
              <a:t>A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ＭＳ Ｐゴシック" charset="0"/>
                <a:cs typeface="Calibri"/>
              </a:rPr>
              <a:t>bsorption coefficient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/>
                <a:ea typeface="ＭＳ Ｐゴシック" charset="0"/>
                <a:cs typeface="Calibri"/>
              </a:rPr>
              <a:t>,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ＭＳ Ｐゴシック" charset="0"/>
                <a:cs typeface="Calibri"/>
              </a:rPr>
              <a:t>, behaviour as a function of emitted photon energy</a:t>
            </a: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0"/>
                <a:ea typeface="ＭＳ Ｐゴシック" charset="0"/>
                <a:cs typeface="ＭＳ Ｐゴシック" charset="0"/>
              </a:rPr>
              <a:t> 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070736" y="-129514"/>
            <a:ext cx="529645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XAS of a multi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atomic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system</a:t>
            </a:r>
            <a:endParaRPr lang="it-IT" dirty="0"/>
          </a:p>
        </p:txBody>
      </p:sp>
      <p:pic>
        <p:nvPicPr>
          <p:cNvPr id="12" name="Immagine 11" descr="xanes-exaf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50" y="889004"/>
            <a:ext cx="5023139" cy="295528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632887" y="4032187"/>
            <a:ext cx="3142337" cy="36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10" tIns="41455" rIns="82910" bIns="41455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92113" indent="-196850" defTabSz="828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587375" indent="-195263" defTabSz="828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2638" indent="-195263" defTabSz="828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979488" indent="-196850" defTabSz="8286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436688" indent="-19685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93888" indent="-19685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351088" indent="-19685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808288" indent="-196850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Single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Scattering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approximation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451848"/>
              </p:ext>
            </p:extLst>
          </p:nvPr>
        </p:nvGraphicFramePr>
        <p:xfrm>
          <a:off x="287338" y="4032187"/>
          <a:ext cx="1064547" cy="391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44" name="Equation" r:id="rId6" imgW="622030" imgH="228501" progId="Equation.3">
                  <p:embed/>
                </p:oleObj>
              </mc:Choice>
              <mc:Fallback>
                <p:oleObj name="Equation" r:id="rId6" imgW="622030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4032187"/>
                        <a:ext cx="1064547" cy="391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480485"/>
              </p:ext>
            </p:extLst>
          </p:nvPr>
        </p:nvGraphicFramePr>
        <p:xfrm>
          <a:off x="5298272" y="3606533"/>
          <a:ext cx="325438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45" name="Equation" r:id="rId8" imgW="190500" imgH="215900" progId="Equation.3">
                  <p:embed/>
                </p:oleObj>
              </mc:Choice>
              <mc:Fallback>
                <p:oleObj name="Equation" r:id="rId8" imgW="190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8272" y="3606533"/>
                        <a:ext cx="325438" cy="3698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ttore 2 7"/>
          <p:cNvCxnSpPr/>
          <p:nvPr/>
        </p:nvCxnSpPr>
        <p:spPr>
          <a:xfrm flipV="1">
            <a:off x="5401734" y="2705100"/>
            <a:ext cx="0" cy="656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568" y="4146550"/>
            <a:ext cx="37211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252894"/>
              </p:ext>
            </p:extLst>
          </p:nvPr>
        </p:nvGraphicFramePr>
        <p:xfrm>
          <a:off x="216783" y="5352697"/>
          <a:ext cx="5401734" cy="683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46" name="Equation" r:id="rId11" imgW="3771900" imgH="444500" progId="Equation.3">
                  <p:embed/>
                </p:oleObj>
              </mc:Choice>
              <mc:Fallback>
                <p:oleObj name="Equation" r:id="rId11" imgW="3771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783" y="5352697"/>
                        <a:ext cx="5401734" cy="683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548428"/>
              </p:ext>
            </p:extLst>
          </p:nvPr>
        </p:nvGraphicFramePr>
        <p:xfrm>
          <a:off x="1906588" y="4629014"/>
          <a:ext cx="1325562" cy="582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47" name="Equation" r:id="rId13" imgW="977900" imgH="431800" progId="Equation.3">
                  <p:embed/>
                </p:oleObj>
              </mc:Choice>
              <mc:Fallback>
                <p:oleObj name="Equation" r:id="rId13" imgW="97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588" y="4629014"/>
                        <a:ext cx="1325562" cy="582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18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9273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3"/>
          <p:cNvSpPr>
            <a:spLocks noChangeArrowheads="1"/>
          </p:cNvSpPr>
          <p:nvPr/>
        </p:nvSpPr>
        <p:spPr bwMode="auto">
          <a:xfrm>
            <a:off x="1" y="806487"/>
            <a:ext cx="9070262" cy="6377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 anchor="ctr">
            <a:spAutoFit/>
          </a:bodyPr>
          <a:lstStyle/>
          <a:p>
            <a:pPr algn="ctr"/>
            <a:r>
              <a:rPr lang="en-GB" b="1" i="1" dirty="0" smtClean="0">
                <a:solidFill>
                  <a:srgbClr val="57576E"/>
                </a:solidFill>
                <a:latin typeface="Calibri"/>
                <a:cs typeface="Calibri"/>
              </a:rPr>
              <a:t>Car </a:t>
            </a:r>
            <a:r>
              <a:rPr lang="en-GB" b="1" i="1" dirty="0" err="1" smtClean="0">
                <a:solidFill>
                  <a:srgbClr val="57576E"/>
                </a:solidFill>
                <a:latin typeface="Calibri"/>
                <a:cs typeface="Calibri"/>
              </a:rPr>
              <a:t>Parrinello</a:t>
            </a:r>
            <a:r>
              <a:rPr lang="en-GB" b="1" i="1" dirty="0" smtClean="0">
                <a:solidFill>
                  <a:srgbClr val="57576E"/>
                </a:solidFill>
                <a:latin typeface="Calibri"/>
                <a:cs typeface="Calibri"/>
              </a:rPr>
              <a:t> Molecular Dynamics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based on </a:t>
            </a:r>
            <a:r>
              <a:rPr lang="en-GB" b="1" i="1" dirty="0" smtClean="0">
                <a:solidFill>
                  <a:srgbClr val="57576E"/>
                </a:solidFill>
                <a:latin typeface="Calibri"/>
                <a:cs typeface="Calibri"/>
              </a:rPr>
              <a:t>Density Functional Theory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 and </a:t>
            </a:r>
            <a:r>
              <a:rPr lang="en-GB" b="1" i="1" dirty="0" smtClean="0">
                <a:solidFill>
                  <a:srgbClr val="57576E"/>
                </a:solidFill>
                <a:latin typeface="Calibri"/>
                <a:cs typeface="Calibri"/>
              </a:rPr>
              <a:t>Classical MD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CPMD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						</a:t>
            </a:r>
            <a:r>
              <a:rPr lang="en-GB" dirty="0" smtClean="0">
                <a:solidFill>
                  <a:srgbClr val="A53926"/>
                </a:solidFill>
                <a:latin typeface="Calibri"/>
                <a:cs typeface="Calibri"/>
              </a:rPr>
              <a:t>DFT</a:t>
            </a:r>
            <a:endParaRPr lang="en-GB" dirty="0">
              <a:solidFill>
                <a:srgbClr val="A53926"/>
              </a:solidFill>
              <a:latin typeface="Calibri"/>
              <a:cs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85545" y="-98110"/>
            <a:ext cx="406386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Numerical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simulation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endParaRPr lang="it-IT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84264" y="1467779"/>
            <a:ext cx="3426515" cy="45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5367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19939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4511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29083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defTabSz="829452" hangingPunct="1">
              <a:lnSpc>
                <a:spcPct val="100000"/>
              </a:lnSpc>
              <a:buClrTx/>
              <a:buSzTx/>
            </a:pPr>
            <a:r>
              <a:rPr lang="en-GB" sz="2400" dirty="0" smtClean="0">
                <a:solidFill>
                  <a:srgbClr val="A53926"/>
                </a:solidFill>
                <a:latin typeface="Calibri"/>
                <a:cs typeface="Calibri"/>
              </a:rPr>
              <a:t>Density Functional Theory</a:t>
            </a:r>
            <a:endParaRPr lang="en-GB" sz="2400" dirty="0">
              <a:solidFill>
                <a:srgbClr val="A53926"/>
              </a:solidFill>
              <a:latin typeface="Calibri"/>
              <a:cs typeface="Calibri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443040" y="4141627"/>
            <a:ext cx="16751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5367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19939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4511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29083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defTabSz="829452" hangingPunct="1">
              <a:lnSpc>
                <a:spcPct val="100000"/>
              </a:lnSpc>
              <a:buClrTx/>
              <a:buSzTx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826048"/>
              </p:ext>
            </p:extLst>
          </p:nvPr>
        </p:nvGraphicFramePr>
        <p:xfrm>
          <a:off x="1334160" y="2479324"/>
          <a:ext cx="3313440" cy="442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" name="Equation" r:id="rId4" imgW="2095200" imgH="279360" progId="Equation.3">
                  <p:embed/>
                </p:oleObj>
              </mc:Choice>
              <mc:Fallback>
                <p:oleObj name="Equation" r:id="rId4" imgW="20952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4160" y="2479324"/>
                        <a:ext cx="3313440" cy="442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303523" y="1903960"/>
            <a:ext cx="5519520" cy="391721"/>
            <a:chOff x="1247" y="635"/>
            <a:chExt cx="3833" cy="272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247" y="635"/>
              <a:ext cx="3525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hangingPunct="0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rgbClr val="000000"/>
                  </a:solidFill>
                  <a:latin typeface="Albany AMT" charset="0"/>
                  <a:ea typeface="ＭＳ Ｐゴシック" charset="0"/>
                </a:defRPr>
              </a:lvl1pPr>
              <a:lvl2pPr hangingPunct="0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rgbClr val="000000"/>
                  </a:solidFill>
                  <a:latin typeface="Albany AMT" charset="0"/>
                  <a:ea typeface="ＭＳ Ｐゴシック" charset="0"/>
                </a:defRPr>
              </a:lvl2pPr>
              <a:lvl3pPr hangingPunct="0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rgbClr val="000000"/>
                  </a:solidFill>
                  <a:latin typeface="Albany AMT" charset="0"/>
                  <a:ea typeface="ＭＳ Ｐゴシック" charset="0"/>
                </a:defRPr>
              </a:lvl3pPr>
              <a:lvl4pPr hangingPunct="0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rgbClr val="000000"/>
                  </a:solidFill>
                  <a:latin typeface="Albany AMT" charset="0"/>
                  <a:ea typeface="ＭＳ Ｐゴシック" charset="0"/>
                </a:defRPr>
              </a:lvl4pPr>
              <a:lvl5pPr hangingPunct="0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rgbClr val="000000"/>
                  </a:solidFill>
                  <a:latin typeface="Albany AMT" charset="0"/>
                  <a:ea typeface="ＭＳ Ｐゴシック" charset="0"/>
                </a:defRPr>
              </a:lvl5pPr>
              <a:lvl6pPr marL="1536700" indent="-215900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rgbClr val="000000"/>
                  </a:solidFill>
                  <a:latin typeface="Albany AMT" charset="0"/>
                  <a:ea typeface="ＭＳ Ｐゴシック" charset="0"/>
                </a:defRPr>
              </a:lvl6pPr>
              <a:lvl7pPr marL="1993900" indent="-215900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rgbClr val="000000"/>
                  </a:solidFill>
                  <a:latin typeface="Albany AMT" charset="0"/>
                  <a:ea typeface="ＭＳ Ｐゴシック" charset="0"/>
                </a:defRPr>
              </a:lvl7pPr>
              <a:lvl8pPr marL="2451100" indent="-215900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rgbClr val="000000"/>
                  </a:solidFill>
                  <a:latin typeface="Albany AMT" charset="0"/>
                  <a:ea typeface="ＭＳ Ｐゴシック" charset="0"/>
                </a:defRPr>
              </a:lvl8pPr>
              <a:lvl9pPr marL="2908300" indent="-215900" fontAlgn="base" hangingPunct="0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defRPr>
                  <a:solidFill>
                    <a:srgbClr val="000000"/>
                  </a:solidFill>
                  <a:latin typeface="Albany AMT" charset="0"/>
                  <a:ea typeface="ＭＳ Ｐゴシック" charset="0"/>
                </a:defRPr>
              </a:lvl9pPr>
            </a:lstStyle>
            <a:p>
              <a:pPr defTabSz="829452" hangingPunct="1">
                <a:lnSpc>
                  <a:spcPct val="100000"/>
                </a:lnSpc>
                <a:buClrTx/>
                <a:buSzTx/>
              </a:pPr>
              <a:r>
                <a: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The </a:t>
              </a:r>
              <a:r>
                <a:rPr lang="it-IT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energy</a:t>
              </a:r>
              <a:r>
                <a: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it-IT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is</a:t>
              </a:r>
              <a:r>
                <a: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a </a:t>
              </a:r>
              <a:r>
                <a:rPr lang="it-IT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functional</a:t>
              </a:r>
              <a:r>
                <a: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of the </a:t>
              </a:r>
              <a:r>
                <a:rPr lang="it-IT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electronic</a:t>
              </a:r>
              <a:r>
                <a: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lang="it-IT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density</a:t>
              </a:r>
              <a:r>
                <a: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,</a:t>
              </a:r>
            </a:p>
          </p:txBody>
        </p:sp>
        <p:graphicFrame>
          <p:nvGraphicFramePr>
            <p:cNvPr id="13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9663803"/>
                </p:ext>
              </p:extLst>
            </p:nvPr>
          </p:nvGraphicFramePr>
          <p:xfrm>
            <a:off x="4663" y="640"/>
            <a:ext cx="417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7" name="Equation" r:id="rId6" imgW="317160" imgH="203040" progId="Equation.3">
                    <p:embed/>
                  </p:oleObj>
                </mc:Choice>
                <mc:Fallback>
                  <p:oleObj name="Equation" r:id="rId6" imgW="3171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3" y="640"/>
                          <a:ext cx="417" cy="2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03523" y="2954009"/>
            <a:ext cx="6786472" cy="91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5367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19939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4511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29083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defTabSz="829452" hangingPunct="1">
              <a:lnSpc>
                <a:spcPct val="100000"/>
              </a:lnSpc>
              <a:buClrTx/>
              <a:buSzTx/>
            </a:pP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that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is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at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its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minimum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when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</a:t>
            </a:r>
            <a:r>
              <a:rPr lang="it-IT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</a:t>
            </a:r>
            <a:r>
              <a:rPr lang="it-IT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</a:t>
            </a:r>
            <a:r>
              <a:rPr lang="it-IT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)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is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the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ground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-state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electronic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density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.</a:t>
            </a:r>
          </a:p>
          <a:p>
            <a:pPr defTabSz="829452" hangingPunct="1">
              <a:lnSpc>
                <a:spcPct val="100000"/>
              </a:lnSpc>
              <a:buClrTx/>
              <a:buSzTx/>
            </a:pP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defTabSz="829452" hangingPunct="1">
              <a:lnSpc>
                <a:spcPct val="100000"/>
              </a:lnSpc>
              <a:buClrTx/>
              <a:buSzTx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latter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is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determined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by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solving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the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Kohn-Sham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equations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1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471267"/>
              </p:ext>
            </p:extLst>
          </p:nvPr>
        </p:nvGraphicFramePr>
        <p:xfrm>
          <a:off x="1321814" y="4046967"/>
          <a:ext cx="4919040" cy="803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" name="Equation" r:id="rId8" imgW="3111480" imgH="507960" progId="Equation.3">
                  <p:embed/>
                </p:oleObj>
              </mc:Choice>
              <mc:Fallback>
                <p:oleObj name="Equation" r:id="rId8" imgW="31114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1814" y="4046967"/>
                        <a:ext cx="4919040" cy="803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437251"/>
              </p:ext>
            </p:extLst>
          </p:nvPr>
        </p:nvGraphicFramePr>
        <p:xfrm>
          <a:off x="1355725" y="6021388"/>
          <a:ext cx="1908175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" name="Equation" r:id="rId10" imgW="1206500" imgH="393700" progId="Equation.3">
                  <p:embed/>
                </p:oleObj>
              </mc:Choice>
              <mc:Fallback>
                <p:oleObj name="Equation" r:id="rId10" imgW="1206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725" y="6021388"/>
                        <a:ext cx="1908175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333707"/>
              </p:ext>
            </p:extLst>
          </p:nvPr>
        </p:nvGraphicFramePr>
        <p:xfrm>
          <a:off x="4727923" y="6011448"/>
          <a:ext cx="1303200" cy="482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" name="Equation" r:id="rId12" imgW="825480" imgH="304560" progId="Equation.3">
                  <p:embed/>
                </p:oleObj>
              </mc:Choice>
              <mc:Fallback>
                <p:oleObj name="Equation" r:id="rId12" imgW="8254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923" y="6011448"/>
                        <a:ext cx="1303200" cy="482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715012"/>
              </p:ext>
            </p:extLst>
          </p:nvPr>
        </p:nvGraphicFramePr>
        <p:xfrm>
          <a:off x="1306045" y="5417847"/>
          <a:ext cx="681354" cy="360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" name="Equation" r:id="rId14" imgW="431640" imgH="228600" progId="Equation.3">
                  <p:embed/>
                </p:oleObj>
              </mc:Choice>
              <mc:Fallback>
                <p:oleObj name="Equation" r:id="rId14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6045" y="5417847"/>
                        <a:ext cx="681354" cy="3607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3557373" y="5419108"/>
            <a:ext cx="3056184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5367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19939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4511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29083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defTabSz="829452" hangingPunct="1">
              <a:lnSpc>
                <a:spcPct val="100000"/>
              </a:lnSpc>
              <a:buClrTx/>
              <a:buSzTx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xchange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-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correlation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potential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2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298685"/>
              </p:ext>
            </p:extLst>
          </p:nvPr>
        </p:nvGraphicFramePr>
        <p:xfrm>
          <a:off x="1346400" y="4896872"/>
          <a:ext cx="2168640" cy="701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" name="Equation" r:id="rId16" imgW="1371600" imgH="444240" progId="Equation.3">
                  <p:embed/>
                </p:oleObj>
              </mc:Choice>
              <mc:Fallback>
                <p:oleObj name="Equation" r:id="rId16" imgW="1371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400" y="4896872"/>
                        <a:ext cx="2168640" cy="701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3549289" y="5030949"/>
            <a:ext cx="1790663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5367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19939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4511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2908300" indent="-21590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defTabSz="829452" hangingPunct="1">
              <a:lnSpc>
                <a:spcPct val="100000"/>
              </a:lnSpc>
              <a:buClrTx/>
              <a:buSzTx/>
            </a:pP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Hartree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potential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19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09165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743934" y="677333"/>
            <a:ext cx="7702096" cy="5871290"/>
            <a:chOff x="659267" y="227013"/>
            <a:chExt cx="8027533" cy="6321610"/>
          </a:xfrm>
        </p:grpSpPr>
        <p:pic>
          <p:nvPicPr>
            <p:cNvPr id="4" name="Picture 2" descr="MCj0426050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463" y="4802188"/>
              <a:ext cx="1612900" cy="167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4376738" y="227013"/>
              <a:ext cx="455612" cy="2287587"/>
              <a:chOff x="2903" y="521"/>
              <a:chExt cx="363" cy="1985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3" y="1474"/>
                <a:ext cx="342" cy="10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3" y="521"/>
                <a:ext cx="363" cy="1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6" descr="MCj04315950000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2382838"/>
              <a:ext cx="1658937" cy="165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67" y="4951598"/>
              <a:ext cx="2413665" cy="159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7825" y="1665288"/>
              <a:ext cx="1958975" cy="166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4998820" y="448421"/>
              <a:ext cx="3042441" cy="576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3200" b="1" dirty="0" smtClean="0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XAS - EXAFS</a:t>
              </a:r>
              <a:endParaRPr lang="it-IT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2155825" y="1927225"/>
              <a:ext cx="1762125" cy="1109663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 rot="-1726918">
              <a:off x="2039938" y="1703388"/>
              <a:ext cx="1854200" cy="74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2200">
                  <a:solidFill>
                    <a:srgbClr val="993300"/>
                  </a:solidFill>
                  <a:latin typeface="Comic Sans MS" charset="0"/>
                </a:rPr>
                <a:t>Data analysis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1828800" y="3886200"/>
              <a:ext cx="0" cy="979488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3070225" y="5518150"/>
              <a:ext cx="3395663" cy="1588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697038" y="3951288"/>
              <a:ext cx="1855787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>
                  <a:solidFill>
                    <a:srgbClr val="993300"/>
                  </a:solidFill>
                  <a:latin typeface="Comic Sans MS" charset="0"/>
                </a:rPr>
                <a:t>Structural information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632200" y="5667375"/>
              <a:ext cx="23114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2500" i="1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Ab </a:t>
              </a:r>
              <a:r>
                <a:rPr lang="it-IT" sz="2500" i="1" dirty="0" err="1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initio</a:t>
              </a:r>
              <a:r>
                <a:rPr lang="it-IT" sz="2500" dirty="0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</a:t>
              </a:r>
              <a:r>
                <a:rPr lang="it-IT" sz="2500" dirty="0" err="1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calculations</a:t>
              </a:r>
              <a:endParaRPr lang="it-IT" sz="2500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7642225" y="3429000"/>
              <a:ext cx="0" cy="1436688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5983288" y="3902075"/>
              <a:ext cx="1854200" cy="636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dirty="0" err="1">
                  <a:solidFill>
                    <a:srgbClr val="993300"/>
                  </a:solidFill>
                  <a:latin typeface="Comic Sans MS" charset="0"/>
                </a:rPr>
                <a:t>Structural</a:t>
              </a:r>
              <a:r>
                <a:rPr lang="it-IT" dirty="0">
                  <a:solidFill>
                    <a:srgbClr val="993300"/>
                  </a:solidFill>
                  <a:latin typeface="Comic Sans MS" charset="0"/>
                </a:rPr>
                <a:t> model</a:t>
              </a: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2808288" y="2906713"/>
              <a:ext cx="3724275" cy="1958975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 rot="-1726918">
              <a:off x="3265488" y="3312601"/>
              <a:ext cx="3187700" cy="41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2200" dirty="0">
                  <a:solidFill>
                    <a:srgbClr val="993300"/>
                  </a:solidFill>
                  <a:latin typeface="Comic Sans MS" charset="0"/>
                </a:rPr>
                <a:t>Data </a:t>
              </a:r>
              <a:r>
                <a:rPr lang="it-IT" sz="2200" dirty="0" err="1">
                  <a:solidFill>
                    <a:srgbClr val="993300"/>
                  </a:solidFill>
                  <a:latin typeface="Comic Sans MS" charset="0"/>
                </a:rPr>
                <a:t>refinement</a:t>
              </a:r>
              <a:endParaRPr lang="it-IT" sz="2200" dirty="0">
                <a:solidFill>
                  <a:srgbClr val="993300"/>
                </a:solidFill>
                <a:latin typeface="Comic Sans MS" charset="0"/>
              </a:endParaRP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5597812" y="1665288"/>
              <a:ext cx="1130013" cy="360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dirty="0" smtClean="0">
                  <a:solidFill>
                    <a:srgbClr val="993300"/>
                  </a:solidFill>
                  <a:latin typeface="Comic Sans MS" charset="0"/>
                </a:rPr>
                <a:t>metal</a:t>
              </a:r>
              <a:endParaRPr lang="it-IT" dirty="0">
                <a:solidFill>
                  <a:srgbClr val="993300"/>
                </a:solidFill>
                <a:latin typeface="Comic Sans MS" charset="0"/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6215529" y="2026017"/>
              <a:ext cx="1284942" cy="488583"/>
            </a:xfrm>
            <a:prstGeom prst="line">
              <a:avLst/>
            </a:prstGeom>
            <a:noFill/>
            <a:ln w="28575" cmpd="sng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Segnaposto numero diapositiva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0628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20" y="358598"/>
            <a:ext cx="944909" cy="9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2660" name="Rectangle 4"/>
          <p:cNvSpPr>
            <a:spLocks noChangeArrowheads="1"/>
          </p:cNvSpPr>
          <p:nvPr/>
        </p:nvSpPr>
        <p:spPr bwMode="auto">
          <a:xfrm>
            <a:off x="5933392" y="661506"/>
            <a:ext cx="2859169" cy="36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/>
          <a:p>
            <a:pPr defTabSz="828013"/>
            <a:r>
              <a:rPr lang="it-IT" dirty="0" err="1">
                <a:solidFill>
                  <a:srgbClr val="990000"/>
                </a:solidFill>
                <a:latin typeface="Calibri"/>
                <a:cs typeface="Calibri"/>
              </a:rPr>
              <a:t>www.quantum-espresso.org</a:t>
            </a:r>
            <a:endParaRPr lang="it-IT" dirty="0">
              <a:solidFill>
                <a:srgbClr val="990000"/>
              </a:solidFill>
              <a:latin typeface="Calibri"/>
              <a:cs typeface="Calibri"/>
            </a:endParaRPr>
          </a:p>
        </p:txBody>
      </p:sp>
      <p:sp>
        <p:nvSpPr>
          <p:cNvPr id="582661" name="Rectangle 5"/>
          <p:cNvSpPr>
            <a:spLocks noChangeArrowheads="1"/>
          </p:cNvSpPr>
          <p:nvPr/>
        </p:nvSpPr>
        <p:spPr bwMode="auto">
          <a:xfrm>
            <a:off x="5879304" y="424292"/>
            <a:ext cx="2908423" cy="36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/>
          <a:p>
            <a:pPr defTabSz="828013"/>
            <a:r>
              <a:rPr lang="it-IT" dirty="0">
                <a:solidFill>
                  <a:srgbClr val="FF9900"/>
                </a:solidFill>
                <a:latin typeface="Calibri"/>
                <a:cs typeface="Calibri"/>
              </a:rPr>
              <a:t>Quantum-ESPRESSO package</a:t>
            </a:r>
          </a:p>
        </p:txBody>
      </p:sp>
      <p:sp>
        <p:nvSpPr>
          <p:cNvPr id="582662" name="Text Box 6"/>
          <p:cNvSpPr txBox="1">
            <a:spLocks noChangeArrowheads="1"/>
          </p:cNvSpPr>
          <p:nvPr/>
        </p:nvSpPr>
        <p:spPr bwMode="auto">
          <a:xfrm>
            <a:off x="653760" y="1502078"/>
            <a:ext cx="8392320" cy="341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 marL="342900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marL="581025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marL="819150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marL="1057275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marL="1295400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752600" indent="-342900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2209800" indent="-342900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667000" indent="-342900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3124200" indent="-342900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r>
              <a:rPr lang="ja-JP" altLang="en-GB" dirty="0">
                <a:solidFill>
                  <a:srgbClr val="57576E"/>
                </a:solidFill>
                <a:latin typeface="Calibri"/>
                <a:cs typeface="Calibri"/>
              </a:rPr>
              <a:t>“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prepare</a:t>
            </a:r>
            <a:r>
              <a:rPr lang="ja-JP" altLang="en-GB" dirty="0">
                <a:solidFill>
                  <a:srgbClr val="57576E"/>
                </a:solidFill>
                <a:latin typeface="Calibri"/>
                <a:cs typeface="Calibri"/>
              </a:rPr>
              <a:t>”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 the initial state of the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system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	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type of atoms: number of electrons and bands </a:t>
            </a:r>
            <a:r>
              <a:rPr lang="en-GB" dirty="0">
                <a:solidFill>
                  <a:srgbClr val="57576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  <a:sym typeface="Wingdings"/>
              </a:rPr>
              <a:t>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 </a:t>
            </a:r>
            <a:r>
              <a:rPr lang="en-GB" dirty="0" err="1">
                <a:solidFill>
                  <a:srgbClr val="57576E"/>
                </a:solidFill>
                <a:latin typeface="Calibri"/>
                <a:cs typeface="Calibri"/>
              </a:rPr>
              <a:t>pseudopotentials</a:t>
            </a:r>
            <a:endParaRPr lang="en-GB" dirty="0" smtClean="0">
              <a:solidFill>
                <a:srgbClr val="57576E"/>
              </a:solidFill>
              <a:latin typeface="Calibri"/>
              <a:cs typeface="Calibri"/>
            </a:endParaRP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	atomic coordinates</a:t>
            </a:r>
            <a:endParaRPr lang="en-GB" dirty="0">
              <a:solidFill>
                <a:srgbClr val="57576E"/>
              </a:solidFill>
              <a:latin typeface="Calibri"/>
              <a:cs typeface="Calibri"/>
            </a:endParaRP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	dimension of system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cell</a:t>
            </a:r>
            <a:endParaRPr lang="en-GB" dirty="0">
              <a:solidFill>
                <a:srgbClr val="57576E"/>
              </a:solidFill>
              <a:latin typeface="Calibri"/>
              <a:cs typeface="Calibri"/>
            </a:endParaRP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	cut-offs </a:t>
            </a:r>
            <a:r>
              <a:rPr lang="en-GB" dirty="0">
                <a:solidFill>
                  <a:srgbClr val="57576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  <a:sym typeface="Wingdings"/>
              </a:rPr>
              <a:t>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 plane wave expansion 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	FFT grid spacing </a:t>
            </a:r>
            <a:endParaRPr lang="en-GB" dirty="0" smtClean="0">
              <a:solidFill>
                <a:srgbClr val="57576E"/>
              </a:solidFill>
              <a:latin typeface="Calibri"/>
              <a:cs typeface="Calibri"/>
            </a:endParaRPr>
          </a:p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electronic 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minimization (Steepest Descent, SD) with fixed ions </a:t>
            </a:r>
            <a:r>
              <a:rPr lang="en-GB" dirty="0" smtClean="0">
                <a:solidFill>
                  <a:srgbClr val="57576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  <a:sym typeface="Wingdings"/>
              </a:rPr>
              <a:t>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ground 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state </a:t>
            </a:r>
          </a:p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ionic positions minimization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(SD or damped 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dynamics ) </a:t>
            </a:r>
            <a:r>
              <a:rPr lang="en-GB" dirty="0" smtClean="0">
                <a:solidFill>
                  <a:srgbClr val="57576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  <a:sym typeface="Wingdings"/>
              </a:rPr>
              <a:t>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to 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relax the system </a:t>
            </a:r>
            <a:endParaRPr lang="en-GB" dirty="0" smtClean="0">
              <a:solidFill>
                <a:srgbClr val="57576E"/>
              </a:solidFill>
              <a:latin typeface="Calibri"/>
              <a:cs typeface="Calibri"/>
            </a:endParaRPr>
          </a:p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start the Car-</a:t>
            </a:r>
            <a:r>
              <a:rPr lang="en-GB" dirty="0" err="1">
                <a:solidFill>
                  <a:srgbClr val="57576E"/>
                </a:solidFill>
                <a:latin typeface="Calibri"/>
                <a:cs typeface="Calibri"/>
              </a:rPr>
              <a:t>Parrinello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 dynamics </a:t>
            </a:r>
          </a:p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endParaRPr lang="en-GB" dirty="0">
              <a:solidFill>
                <a:srgbClr val="57576E"/>
              </a:solidFill>
              <a:latin typeface="Calibri"/>
              <a:cs typeface="Calibri"/>
            </a:endParaRP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endParaRPr lang="en-GB" dirty="0" smtClean="0">
              <a:solidFill>
                <a:srgbClr val="57576E"/>
              </a:solidFill>
              <a:latin typeface="Calibri"/>
              <a:cs typeface="Calibri"/>
            </a:endParaRPr>
          </a:p>
        </p:txBody>
      </p:sp>
      <p:sp>
        <p:nvSpPr>
          <p:cNvPr id="582667" name="Rectangle 11"/>
          <p:cNvSpPr>
            <a:spLocks noChangeArrowheads="1"/>
          </p:cNvSpPr>
          <p:nvPr/>
        </p:nvSpPr>
        <p:spPr bwMode="auto">
          <a:xfrm>
            <a:off x="1027530" y="4294464"/>
            <a:ext cx="5312752" cy="63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36" tIns="41469" rIns="82936" bIns="41469">
            <a:spAutoFit/>
          </a:bodyPr>
          <a:lstStyle/>
          <a:p>
            <a:pPr algn="just" defTabSz="828013"/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NOTE: in 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order to reach the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desired temperature </a:t>
            </a:r>
          </a:p>
          <a:p>
            <a:pPr algn="just" defTabSz="828013"/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ions are 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coupled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to </a:t>
            </a:r>
            <a:r>
              <a:rPr lang="en-GB" dirty="0" err="1">
                <a:solidFill>
                  <a:srgbClr val="57576E"/>
                </a:solidFill>
                <a:latin typeface="Calibri"/>
                <a:cs typeface="Calibri"/>
              </a:rPr>
              <a:t>Nosè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-Hoover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thermostat</a:t>
            </a:r>
            <a:endParaRPr lang="it-IT" dirty="0">
              <a:solidFill>
                <a:srgbClr val="57576E"/>
              </a:solidFill>
              <a:latin typeface="Calibri"/>
              <a:cs typeface="Calibri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314603" y="-98110"/>
            <a:ext cx="275771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CP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simulations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78125" y="584023"/>
            <a:ext cx="412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alibri"/>
                <a:cs typeface="Calibri"/>
              </a:rPr>
              <a:t>The </a:t>
            </a:r>
            <a:r>
              <a:rPr lang="it-IT" sz="2400" dirty="0" err="1" smtClean="0">
                <a:latin typeface="Calibri"/>
                <a:cs typeface="Calibri"/>
              </a:rPr>
              <a:t>simulation</a:t>
            </a:r>
            <a:r>
              <a:rPr lang="it-IT" sz="2400" dirty="0" smtClean="0">
                <a:latin typeface="Calibri"/>
                <a:cs typeface="Calibri"/>
              </a:rPr>
              <a:t> </a:t>
            </a:r>
            <a:r>
              <a:rPr lang="it-IT" sz="2400" dirty="0" err="1" smtClean="0">
                <a:latin typeface="Calibri"/>
                <a:cs typeface="Calibri"/>
              </a:rPr>
              <a:t>strategy</a:t>
            </a:r>
            <a:endParaRPr lang="it-IT" sz="2400" dirty="0">
              <a:latin typeface="Calibri"/>
              <a:cs typeface="Calibri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20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577760" y="5225219"/>
            <a:ext cx="5686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QM </a:t>
            </a:r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key</a:t>
            </a:r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feature</a:t>
            </a:r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: bonds </a:t>
            </a:r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not</a:t>
            </a:r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imposed</a:t>
            </a:r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 (</a:t>
            </a:r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like</a:t>
            </a:r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 in MD) </a:t>
            </a:r>
          </a:p>
          <a:p>
            <a:pPr algn="ctr"/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but</a:t>
            </a:r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derived</a:t>
            </a:r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 from </a:t>
            </a:r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Schroedinger</a:t>
            </a:r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equation</a:t>
            </a:r>
            <a:r>
              <a:rPr lang="it-IT" sz="2000" dirty="0" smtClean="0">
                <a:ln>
                  <a:solidFill>
                    <a:schemeClr val="tx2"/>
                  </a:solidFill>
                </a:ln>
              </a:rPr>
              <a:t> </a:t>
            </a:r>
            <a:r>
              <a:rPr lang="it-IT" sz="2000" dirty="0" err="1" smtClean="0">
                <a:ln>
                  <a:solidFill>
                    <a:schemeClr val="tx2"/>
                  </a:solidFill>
                </a:ln>
              </a:rPr>
              <a:t>solution</a:t>
            </a:r>
            <a:endParaRPr lang="it-IT" sz="2000" dirty="0">
              <a:ln>
                <a:solidFill>
                  <a:schemeClr val="tx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5612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08772" y="-98110"/>
            <a:ext cx="294513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MD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simulations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endParaRPr lang="it-IT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53760" y="1502078"/>
            <a:ext cx="8392320" cy="369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 marL="342900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marL="581025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marL="819150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marL="1057275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marL="1295400" indent="-342900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752600" indent="-342900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2209800" indent="-342900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667000" indent="-342900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3124200" indent="-342900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r>
              <a:rPr lang="ja-JP" altLang="en-GB" dirty="0">
                <a:solidFill>
                  <a:srgbClr val="57576E"/>
                </a:solidFill>
                <a:latin typeface="Calibri"/>
                <a:cs typeface="Calibri"/>
              </a:rPr>
              <a:t>“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prepare</a:t>
            </a:r>
            <a:r>
              <a:rPr lang="ja-JP" altLang="en-GB" dirty="0">
                <a:solidFill>
                  <a:srgbClr val="57576E"/>
                </a:solidFill>
                <a:latin typeface="Calibri"/>
                <a:cs typeface="Calibri"/>
              </a:rPr>
              <a:t>”</a:t>
            </a: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 the initial state of the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system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	atomic coordinates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atomic velocities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force field choice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	dimension of system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box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water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… </a:t>
            </a:r>
          </a:p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system equilibration: potential energy minimization (T=0 K)</a:t>
            </a:r>
          </a:p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system heating: rise temperature to the desired value</a:t>
            </a:r>
          </a:p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start 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MD: solve the Newton’s equation of motion </a:t>
            </a:r>
            <a:endParaRPr lang="en-GB" dirty="0">
              <a:solidFill>
                <a:srgbClr val="57576E"/>
              </a:solidFill>
              <a:latin typeface="Calibri"/>
              <a:cs typeface="Calibri"/>
            </a:endParaRPr>
          </a:p>
          <a:p>
            <a:pPr algn="just" hangingPunct="1">
              <a:lnSpc>
                <a:spcPct val="100000"/>
              </a:lnSpc>
              <a:buClrTx/>
              <a:buSzTx/>
              <a:buFont typeface="Wingdings" charset="2"/>
              <a:buAutoNum type="arabicPlain"/>
            </a:pPr>
            <a:endParaRPr lang="en-GB" dirty="0">
              <a:solidFill>
                <a:srgbClr val="57576E"/>
              </a:solidFill>
              <a:latin typeface="Calibri"/>
              <a:cs typeface="Calibri"/>
            </a:endParaRP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r>
              <a:rPr lang="en-GB" dirty="0">
                <a:solidFill>
                  <a:srgbClr val="57576E"/>
                </a:solidFill>
                <a:latin typeface="Calibri"/>
                <a:cs typeface="Calibri"/>
              </a:rPr>
              <a:t>	</a:t>
            </a:r>
            <a:r>
              <a:rPr lang="en-GB" dirty="0" smtClean="0">
                <a:solidFill>
                  <a:srgbClr val="57576E"/>
                </a:solidFill>
                <a:latin typeface="Calibri"/>
                <a:cs typeface="Calibri"/>
              </a:rPr>
              <a:t>	</a:t>
            </a:r>
          </a:p>
          <a:p>
            <a:pPr marL="476250" lvl="2" indent="0" algn="just" hangingPunct="1">
              <a:lnSpc>
                <a:spcPct val="100000"/>
              </a:lnSpc>
              <a:buClrTx/>
              <a:buSzTx/>
            </a:pPr>
            <a:endParaRPr lang="en-GB" dirty="0" smtClean="0">
              <a:solidFill>
                <a:srgbClr val="57576E"/>
              </a:solidFill>
              <a:latin typeface="Calibri"/>
              <a:cs typeface="Calibri"/>
            </a:endParaRPr>
          </a:p>
        </p:txBody>
      </p:sp>
      <p:pic>
        <p:nvPicPr>
          <p:cNvPr id="4" name="Immagin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59" y="578813"/>
            <a:ext cx="3167753" cy="40728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78125" y="584023"/>
            <a:ext cx="412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alibri"/>
                <a:cs typeface="Calibri"/>
              </a:rPr>
              <a:t>The </a:t>
            </a:r>
            <a:r>
              <a:rPr lang="it-IT" sz="2400" dirty="0" err="1" smtClean="0">
                <a:latin typeface="Calibri"/>
                <a:cs typeface="Calibri"/>
              </a:rPr>
              <a:t>simulation</a:t>
            </a:r>
            <a:r>
              <a:rPr lang="it-IT" sz="2400" dirty="0" smtClean="0">
                <a:latin typeface="Calibri"/>
                <a:cs typeface="Calibri"/>
              </a:rPr>
              <a:t> </a:t>
            </a:r>
            <a:r>
              <a:rPr lang="it-IT" sz="2400" dirty="0" err="1" smtClean="0">
                <a:latin typeface="Calibri"/>
                <a:cs typeface="Calibri"/>
              </a:rPr>
              <a:t>strategy</a:t>
            </a:r>
            <a:endParaRPr lang="it-IT" sz="2400" dirty="0">
              <a:latin typeface="Calibri"/>
              <a:cs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21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5193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59506" y="-116838"/>
            <a:ext cx="693963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1.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-174601" y="428969"/>
            <a:ext cx="9483505" cy="83098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XAS allows to identify 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the “minimal” 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en-US" sz="2400" baseline="30000" dirty="0" smtClean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+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and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cs typeface="Calibri"/>
              </a:rPr>
              <a:t>Cu</a:t>
            </a:r>
            <a:r>
              <a:rPr lang="en-US" sz="2400" baseline="30000" dirty="0" smtClean="0">
                <a:solidFill>
                  <a:srgbClr val="008000"/>
                </a:solidFill>
                <a:latin typeface="Calibri"/>
                <a:cs typeface="Calibri"/>
              </a:rPr>
              <a:t>2+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binding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site </a:t>
            </a:r>
            <a:r>
              <a:rPr lang="it-IT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</a:t>
            </a:r>
            <a:r>
              <a:rPr lang="it-IT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equence</a:t>
            </a: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in </a:t>
            </a: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it-IT" sz="2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1-40</a:t>
            </a:r>
            <a:endParaRPr lang="it-IT" sz="2400" baseline="-25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360781" y="1266623"/>
            <a:ext cx="6044027" cy="482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60000"/>
              </a:lnSpc>
            </a:pPr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1	</a:t>
            </a:r>
            <a:r>
              <a:rPr lang="it-IT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											 </a:t>
            </a:r>
            <a:r>
              <a:rPr lang="it-IT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40</a:t>
            </a:r>
          </a:p>
          <a:p>
            <a:pPr algn="just">
              <a:lnSpc>
                <a:spcPct val="60000"/>
              </a:lnSpc>
            </a:pPr>
            <a:r>
              <a:rPr lang="it-IT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DAEFRHDSGYEVHHQKLVFFAEDVGSNK</a:t>
            </a:r>
            <a:r>
              <a:rPr lang="it-IT" sz="2000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GAIIGLMVGGVV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569869" y="2768993"/>
            <a:ext cx="8247252" cy="2664309"/>
            <a:chOff x="569869" y="1588700"/>
            <a:chExt cx="8247252" cy="2664309"/>
          </a:xfrm>
        </p:grpSpPr>
        <p:grpSp>
          <p:nvGrpSpPr>
            <p:cNvPr id="6" name="Gruppo 5"/>
            <p:cNvGrpSpPr/>
            <p:nvPr/>
          </p:nvGrpSpPr>
          <p:grpSpPr>
            <a:xfrm>
              <a:off x="2939041" y="1588700"/>
              <a:ext cx="5878080" cy="637754"/>
              <a:chOff x="2939041" y="1588700"/>
              <a:chExt cx="5748479" cy="637754"/>
            </a:xfrm>
          </p:grpSpPr>
          <p:sp>
            <p:nvSpPr>
              <p:cNvPr id="7" name="Text Box 40"/>
              <p:cNvSpPr txBox="1">
                <a:spLocks noChangeArrowheads="1"/>
              </p:cNvSpPr>
              <p:nvPr/>
            </p:nvSpPr>
            <p:spPr bwMode="auto">
              <a:xfrm>
                <a:off x="3509280" y="1588700"/>
                <a:ext cx="5178240" cy="637754"/>
              </a:xfrm>
              <a:prstGeom prst="rect">
                <a:avLst/>
              </a:prstGeom>
              <a:noFill/>
              <a:ln w="12700" algn="ctr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2945" tIns="41473" rIns="82945" bIns="41473">
                <a:spAutoFit/>
              </a:bodyPr>
              <a:lstStyle>
                <a:lvl1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1pPr>
                <a:lvl2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2pPr>
                <a:lvl3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3pPr>
                <a:lvl4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4pPr>
                <a:lvl5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5pPr>
                <a:lvl6pPr marL="15367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6pPr>
                <a:lvl7pPr marL="19939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7pPr>
                <a:lvl8pPr marL="24511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8pPr>
                <a:lvl9pPr marL="29083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9pPr>
              </a:lstStyle>
              <a:p>
                <a:pPr algn="just" defTabSz="829452" hangingPunct="1">
                  <a:lnSpc>
                    <a:spcPct val="100000"/>
                  </a:lnSpc>
                  <a:buClrTx/>
                  <a:buSzTx/>
                </a:pPr>
                <a:r>
                  <a:rPr lang="en-US" dirty="0">
                    <a:solidFill>
                      <a:srgbClr val="8A8AA3"/>
                    </a:solidFill>
                    <a:latin typeface="Calibri"/>
                    <a:cs typeface="Calibri"/>
                  </a:rPr>
                  <a:t>minimal fragment containing His</a:t>
                </a:r>
                <a:r>
                  <a:rPr lang="en-US" baseline="-25000" dirty="0">
                    <a:solidFill>
                      <a:srgbClr val="8A8AA3"/>
                    </a:solidFill>
                    <a:latin typeface="Calibri"/>
                    <a:cs typeface="Calibri"/>
                  </a:rPr>
                  <a:t>6</a:t>
                </a:r>
                <a:r>
                  <a:rPr lang="en-US" dirty="0">
                    <a:solidFill>
                      <a:srgbClr val="8A8AA3"/>
                    </a:solidFill>
                    <a:latin typeface="Calibri"/>
                    <a:cs typeface="Calibri"/>
                  </a:rPr>
                  <a:t>, His</a:t>
                </a:r>
                <a:r>
                  <a:rPr lang="en-US" baseline="-25000" dirty="0">
                    <a:solidFill>
                      <a:srgbClr val="8A8AA3"/>
                    </a:solidFill>
                    <a:latin typeface="Calibri"/>
                    <a:cs typeface="Calibri"/>
                  </a:rPr>
                  <a:t>13</a:t>
                </a:r>
                <a:r>
                  <a:rPr lang="en-US" dirty="0">
                    <a:solidFill>
                      <a:srgbClr val="8A8AA3"/>
                    </a:solidFill>
                    <a:latin typeface="Calibri"/>
                    <a:cs typeface="Calibri"/>
                  </a:rPr>
                  <a:t>, and His</a:t>
                </a:r>
                <a:r>
                  <a:rPr lang="en-US" baseline="-25000" dirty="0">
                    <a:solidFill>
                      <a:srgbClr val="8A8AA3"/>
                    </a:solidFill>
                    <a:latin typeface="Calibri"/>
                    <a:cs typeface="Calibri"/>
                  </a:rPr>
                  <a:t>14</a:t>
                </a:r>
                <a:r>
                  <a:rPr lang="en-US" dirty="0">
                    <a:solidFill>
                      <a:srgbClr val="8A8AA3"/>
                    </a:solidFill>
                    <a:latin typeface="Calibri"/>
                    <a:cs typeface="Calibri"/>
                  </a:rPr>
                  <a:t>, suggested to be involved in metal binding</a:t>
                </a:r>
                <a:r>
                  <a:rPr lang="en-GB" dirty="0">
                    <a:solidFill>
                      <a:srgbClr val="8A8AA3"/>
                    </a:solidFill>
                    <a:latin typeface="Calibri"/>
                    <a:cs typeface="Calibri"/>
                  </a:rPr>
                  <a:t> </a:t>
                </a:r>
              </a:p>
            </p:txBody>
          </p:sp>
          <p:sp>
            <p:nvSpPr>
              <p:cNvPr id="8" name="AutoShape 44"/>
              <p:cNvSpPr>
                <a:spLocks noChangeArrowheads="1"/>
              </p:cNvSpPr>
              <p:nvPr/>
            </p:nvSpPr>
            <p:spPr bwMode="auto">
              <a:xfrm>
                <a:off x="2939041" y="1784333"/>
                <a:ext cx="457920" cy="309633"/>
              </a:xfrm>
              <a:prstGeom prst="rightArrow">
                <a:avLst>
                  <a:gd name="adj1" fmla="val 50000"/>
                  <a:gd name="adj2" fmla="val 36977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txBody>
              <a:bodyPr wrap="none" lIns="82945" tIns="41473" rIns="82945" bIns="41473" anchor="ctr"/>
              <a:lstStyle/>
              <a:p>
                <a:endParaRPr lang="en-US">
                  <a:solidFill>
                    <a:srgbClr val="8A8AA3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2939041" y="2517370"/>
              <a:ext cx="5878080" cy="645188"/>
              <a:chOff x="2939041" y="2517370"/>
              <a:chExt cx="5748480" cy="645188"/>
            </a:xfrm>
          </p:grpSpPr>
          <p:sp>
            <p:nvSpPr>
              <p:cNvPr id="10" name="Text Box 41"/>
              <p:cNvSpPr txBox="1">
                <a:spLocks noChangeArrowheads="1"/>
              </p:cNvSpPr>
              <p:nvPr/>
            </p:nvSpPr>
            <p:spPr bwMode="auto">
              <a:xfrm>
                <a:off x="3528001" y="2517370"/>
                <a:ext cx="5159520" cy="645188"/>
              </a:xfrm>
              <a:prstGeom prst="rect">
                <a:avLst/>
              </a:prstGeom>
              <a:noFill/>
              <a:ln w="9525" algn="ctr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2945" tIns="41473" rIns="82945" bIns="41473">
                <a:spAutoFit/>
              </a:bodyPr>
              <a:lstStyle>
                <a:lvl1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1pPr>
                <a:lvl2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2pPr>
                <a:lvl3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3pPr>
                <a:lvl4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4pPr>
                <a:lvl5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5pPr>
                <a:lvl6pPr marL="15367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6pPr>
                <a:lvl7pPr marL="19939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7pPr>
                <a:lvl8pPr marL="24511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8pPr>
                <a:lvl9pPr marL="29083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9pPr>
              </a:lstStyle>
              <a:p>
                <a:pPr algn="just" defTabSz="829452" hangingPunct="1">
                  <a:lnSpc>
                    <a:spcPct val="100000"/>
                  </a:lnSpc>
                  <a:buClrTx/>
                  <a:buSzTx/>
                </a:pPr>
                <a:r>
                  <a:rPr lang="en-US" dirty="0">
                    <a:solidFill>
                      <a:srgbClr val="8A8AA3"/>
                    </a:solidFill>
                    <a:latin typeface="Calibri"/>
                    <a:cs typeface="Calibri"/>
                  </a:rPr>
                  <a:t>complementary </a:t>
                </a:r>
                <a:r>
                  <a:rPr lang="en-US" dirty="0" smtClean="0">
                    <a:solidFill>
                      <a:srgbClr val="8A8AA3"/>
                    </a:solidFill>
                    <a:latin typeface="Calibri"/>
                    <a:cs typeface="Calibri"/>
                  </a:rPr>
                  <a:t>to the previous sequence: no His </a:t>
                </a:r>
                <a:r>
                  <a:rPr lang="en-US" dirty="0">
                    <a:solidFill>
                      <a:srgbClr val="8A8AA3"/>
                    </a:solidFill>
                    <a:latin typeface="Calibri"/>
                    <a:cs typeface="Calibri"/>
                  </a:rPr>
                  <a:t>is present</a:t>
                </a:r>
                <a:r>
                  <a:rPr lang="en-GB" dirty="0">
                    <a:solidFill>
                      <a:srgbClr val="8A8AA3"/>
                    </a:solidFill>
                    <a:latin typeface="Calibri"/>
                    <a:cs typeface="Calibri"/>
                  </a:rPr>
                  <a:t> </a:t>
                </a:r>
              </a:p>
            </p:txBody>
          </p:sp>
          <p:sp>
            <p:nvSpPr>
              <p:cNvPr id="11" name="AutoShape 45"/>
              <p:cNvSpPr>
                <a:spLocks noChangeArrowheads="1"/>
              </p:cNvSpPr>
              <p:nvPr/>
            </p:nvSpPr>
            <p:spPr bwMode="auto">
              <a:xfrm>
                <a:off x="2939041" y="2716111"/>
                <a:ext cx="457920" cy="309632"/>
              </a:xfrm>
              <a:prstGeom prst="rightArrow">
                <a:avLst>
                  <a:gd name="adj1" fmla="val 50000"/>
                  <a:gd name="adj2" fmla="val 36977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txBody>
              <a:bodyPr wrap="none" lIns="82945" tIns="41473" rIns="82945" bIns="41473" anchor="ctr"/>
              <a:lstStyle/>
              <a:p>
                <a:endParaRPr lang="en-US">
                  <a:solidFill>
                    <a:srgbClr val="8A8AA3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2" name="Gruppo 11"/>
            <p:cNvGrpSpPr/>
            <p:nvPr/>
          </p:nvGrpSpPr>
          <p:grpSpPr>
            <a:xfrm>
              <a:off x="2939041" y="3338256"/>
              <a:ext cx="5878080" cy="914753"/>
              <a:chOff x="2939041" y="3338256"/>
              <a:chExt cx="5813280" cy="914753"/>
            </a:xfrm>
          </p:grpSpPr>
          <p:sp>
            <p:nvSpPr>
              <p:cNvPr id="13" name="Text Box 42"/>
              <p:cNvSpPr txBox="1">
                <a:spLocks noChangeArrowheads="1"/>
              </p:cNvSpPr>
              <p:nvPr/>
            </p:nvSpPr>
            <p:spPr bwMode="auto">
              <a:xfrm>
                <a:off x="3509281" y="3338256"/>
                <a:ext cx="5243040" cy="914753"/>
              </a:xfrm>
              <a:prstGeom prst="rect">
                <a:avLst/>
              </a:prstGeom>
              <a:noFill/>
              <a:ln w="9525" algn="ctr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2945" tIns="41473" rIns="82945" bIns="41473">
                <a:spAutoFit/>
              </a:bodyPr>
              <a:lstStyle>
                <a:lvl1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1pPr>
                <a:lvl2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2pPr>
                <a:lvl3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3pPr>
                <a:lvl4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4pPr>
                <a:lvl5pPr algn="l" hangingPunct="0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5pPr>
                <a:lvl6pPr marL="15367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6pPr>
                <a:lvl7pPr marL="19939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7pPr>
                <a:lvl8pPr marL="24511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8pPr>
                <a:lvl9pPr marL="2908300" indent="-215900" fontAlgn="base" hangingPunct="0">
                  <a:lnSpc>
                    <a:spcPct val="10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StarSymbol" charset="0"/>
                  <a:defRPr>
                    <a:solidFill>
                      <a:srgbClr val="000000"/>
                    </a:solidFill>
                    <a:latin typeface="Albany AMT" pitchFamily="16" charset="0"/>
                  </a:defRPr>
                </a:lvl9pPr>
              </a:lstStyle>
              <a:p>
                <a:pPr algn="just" defTabSz="829452" hangingPunct="1">
                  <a:lnSpc>
                    <a:spcPct val="100000"/>
                  </a:lnSpc>
                  <a:buClrTx/>
                  <a:buSzTx/>
                </a:pPr>
                <a:r>
                  <a:rPr lang="en-US" dirty="0">
                    <a:solidFill>
                      <a:srgbClr val="8A8AA3"/>
                    </a:solidFill>
                    <a:latin typeface="Calibri"/>
                    <a:cs typeface="Calibri"/>
                  </a:rPr>
                  <a:t>besides </a:t>
                </a:r>
                <a:r>
                  <a:rPr lang="en-US" dirty="0" smtClean="0">
                    <a:solidFill>
                      <a:srgbClr val="8A8AA3"/>
                    </a:solidFill>
                    <a:latin typeface="Calibri"/>
                    <a:cs typeface="Calibri"/>
                  </a:rPr>
                  <a:t>the </a:t>
                </a:r>
                <a:r>
                  <a:rPr lang="en-US" dirty="0">
                    <a:solidFill>
                      <a:srgbClr val="8A8AA3"/>
                    </a:solidFill>
                    <a:latin typeface="Calibri"/>
                    <a:cs typeface="Calibri"/>
                  </a:rPr>
                  <a:t>three </a:t>
                </a:r>
                <a:r>
                  <a:rPr lang="en-US" dirty="0" err="1" smtClean="0">
                    <a:solidFill>
                      <a:srgbClr val="8A8AA3"/>
                    </a:solidFill>
                    <a:latin typeface="Calibri"/>
                    <a:cs typeface="Calibri"/>
                  </a:rPr>
                  <a:t>His’s</a:t>
                </a:r>
                <a:r>
                  <a:rPr lang="en-US" dirty="0" smtClean="0">
                    <a:solidFill>
                      <a:srgbClr val="8A8AA3"/>
                    </a:solidFill>
                    <a:latin typeface="Calibri"/>
                    <a:cs typeface="Calibri"/>
                  </a:rPr>
                  <a:t>, it contains </a:t>
                </a:r>
                <a:r>
                  <a:rPr lang="en-US" dirty="0">
                    <a:solidFill>
                      <a:srgbClr val="8A8AA3"/>
                    </a:solidFill>
                    <a:latin typeface="Calibri"/>
                    <a:cs typeface="Calibri"/>
                  </a:rPr>
                  <a:t>a long hydrophobic region believed to be relevant in the aggregation process</a:t>
                </a:r>
                <a:endParaRPr lang="en-GB" dirty="0">
                  <a:solidFill>
                    <a:srgbClr val="8A8AA3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" name="AutoShape 46"/>
              <p:cNvSpPr>
                <a:spLocks noChangeArrowheads="1"/>
              </p:cNvSpPr>
              <p:nvPr/>
            </p:nvSpPr>
            <p:spPr bwMode="auto">
              <a:xfrm>
                <a:off x="2939041" y="3630607"/>
                <a:ext cx="457920" cy="309633"/>
              </a:xfrm>
              <a:prstGeom prst="rightArrow">
                <a:avLst>
                  <a:gd name="adj1" fmla="val 50000"/>
                  <a:gd name="adj2" fmla="val 36977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txBody>
              <a:bodyPr wrap="none" lIns="82945" tIns="41473" rIns="82945" bIns="41473" anchor="ctr"/>
              <a:lstStyle/>
              <a:p>
                <a:endParaRPr lang="en-US">
                  <a:solidFill>
                    <a:srgbClr val="8A8AA3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8" name="CasellaDiTesto 17"/>
            <p:cNvSpPr txBox="1"/>
            <p:nvPr/>
          </p:nvSpPr>
          <p:spPr>
            <a:xfrm>
              <a:off x="571472" y="1714488"/>
              <a:ext cx="1745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008000"/>
                  </a:solidFill>
                  <a:latin typeface="Calibri"/>
                  <a:cs typeface="Calibri"/>
                </a:rPr>
                <a:t>Cu</a:t>
              </a:r>
              <a:r>
                <a:rPr lang="it-IT" b="1" baseline="30000" dirty="0" smtClean="0">
                  <a:solidFill>
                    <a:srgbClr val="008000"/>
                  </a:solidFill>
                  <a:latin typeface="Calibri"/>
                  <a:cs typeface="Calibri"/>
                </a:rPr>
                <a:t>2+</a:t>
              </a:r>
              <a:r>
                <a:rPr lang="it-IT" b="1" dirty="0" smtClean="0">
                  <a:solidFill>
                    <a:srgbClr val="8A8AA3"/>
                  </a:solidFill>
                  <a:latin typeface="Calibri"/>
                  <a:cs typeface="Calibri"/>
                </a:rPr>
                <a:t>/</a:t>
              </a:r>
              <a:r>
                <a:rPr lang="it-IT" b="1" dirty="0" smtClean="0">
                  <a:solidFill>
                    <a:srgbClr val="3366FF"/>
                  </a:solidFill>
                  <a:latin typeface="Calibri"/>
                  <a:cs typeface="Calibri"/>
                </a:rPr>
                <a:t>Zn</a:t>
              </a:r>
              <a:r>
                <a:rPr lang="it-IT" b="1" baseline="30000" dirty="0" smtClean="0">
                  <a:solidFill>
                    <a:srgbClr val="3366FF"/>
                  </a:solidFill>
                  <a:latin typeface="Calibri"/>
                  <a:cs typeface="Calibri"/>
                </a:rPr>
                <a:t>2+</a:t>
              </a:r>
              <a:r>
                <a:rPr lang="it-IT" b="1" dirty="0" smtClean="0">
                  <a:solidFill>
                    <a:srgbClr val="8A8AA3"/>
                  </a:solidFill>
                  <a:latin typeface="Calibri"/>
                  <a:cs typeface="Calibri"/>
                </a:rPr>
                <a:t>- A</a:t>
              </a:r>
              <a:r>
                <a:rPr lang="it-IT" b="1" dirty="0" smtClean="0">
                  <a:solidFill>
                    <a:srgbClr val="8A8AA3"/>
                  </a:solidFill>
                  <a:latin typeface="Symbol" charset="2"/>
                  <a:cs typeface="Symbol" charset="2"/>
                </a:rPr>
                <a:t>b</a:t>
              </a:r>
              <a:r>
                <a:rPr lang="it-IT" b="1" baseline="-25000" dirty="0" smtClean="0">
                  <a:solidFill>
                    <a:srgbClr val="8A8AA3"/>
                  </a:solidFill>
                  <a:latin typeface="Calibri"/>
                  <a:cs typeface="Calibri"/>
                </a:rPr>
                <a:t>1-16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571472" y="2512962"/>
              <a:ext cx="182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008000"/>
                  </a:solidFill>
                  <a:latin typeface="Calibri"/>
                  <a:cs typeface="Calibri"/>
                </a:rPr>
                <a:t>Cu</a:t>
              </a:r>
              <a:r>
                <a:rPr lang="it-IT" b="1" baseline="30000" dirty="0" smtClean="0">
                  <a:solidFill>
                    <a:srgbClr val="008000"/>
                  </a:solidFill>
                  <a:latin typeface="Calibri"/>
                  <a:cs typeface="Calibri"/>
                </a:rPr>
                <a:t>2+</a:t>
              </a:r>
              <a:r>
                <a:rPr lang="it-IT" b="1" dirty="0" smtClean="0">
                  <a:solidFill>
                    <a:srgbClr val="8A8AA3"/>
                  </a:solidFill>
                  <a:latin typeface="Calibri"/>
                  <a:cs typeface="Calibri"/>
                </a:rPr>
                <a:t>/</a:t>
              </a:r>
              <a:r>
                <a:rPr lang="it-IT" b="1" dirty="0" smtClean="0">
                  <a:solidFill>
                    <a:srgbClr val="3366FF"/>
                  </a:solidFill>
                  <a:latin typeface="Calibri"/>
                  <a:cs typeface="Calibri"/>
                </a:rPr>
                <a:t>Zn</a:t>
              </a:r>
              <a:r>
                <a:rPr lang="it-IT" b="1" baseline="30000" dirty="0" smtClean="0">
                  <a:solidFill>
                    <a:srgbClr val="3366FF"/>
                  </a:solidFill>
                  <a:latin typeface="Calibri"/>
                  <a:cs typeface="Calibri"/>
                </a:rPr>
                <a:t>2+</a:t>
              </a:r>
              <a:r>
                <a:rPr lang="it-IT" b="1" dirty="0" smtClean="0">
                  <a:solidFill>
                    <a:srgbClr val="8A8AA3"/>
                  </a:solidFill>
                  <a:latin typeface="Calibri"/>
                  <a:cs typeface="Calibri"/>
                </a:rPr>
                <a:t>- A</a:t>
              </a:r>
              <a:r>
                <a:rPr lang="it-IT" b="1" dirty="0" smtClean="0">
                  <a:solidFill>
                    <a:srgbClr val="8A8AA3"/>
                  </a:solidFill>
                  <a:latin typeface="Symbol" charset="2"/>
                  <a:cs typeface="Symbol" charset="2"/>
                </a:rPr>
                <a:t>b</a:t>
              </a:r>
              <a:r>
                <a:rPr lang="it-IT" b="1" baseline="-25000" dirty="0" smtClean="0">
                  <a:solidFill>
                    <a:srgbClr val="8A8AA3"/>
                  </a:solidFill>
                  <a:latin typeface="Calibri"/>
                  <a:cs typeface="Calibri"/>
                </a:rPr>
                <a:t>17-40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569869" y="3565815"/>
              <a:ext cx="1743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008000"/>
                  </a:solidFill>
                  <a:latin typeface="Calibri"/>
                  <a:cs typeface="Calibri"/>
                </a:rPr>
                <a:t>Cu</a:t>
              </a:r>
              <a:r>
                <a:rPr lang="it-IT" b="1" baseline="30000" dirty="0" smtClean="0">
                  <a:solidFill>
                    <a:srgbClr val="008000"/>
                  </a:solidFill>
                  <a:latin typeface="Calibri"/>
                  <a:cs typeface="Calibri"/>
                </a:rPr>
                <a:t>2+</a:t>
              </a:r>
              <a:r>
                <a:rPr lang="it-IT" b="1" dirty="0" smtClean="0">
                  <a:solidFill>
                    <a:srgbClr val="8A8AA3"/>
                  </a:solidFill>
                  <a:latin typeface="Calibri"/>
                  <a:cs typeface="Calibri"/>
                </a:rPr>
                <a:t>/</a:t>
              </a:r>
              <a:r>
                <a:rPr lang="it-IT" b="1" dirty="0" smtClean="0">
                  <a:solidFill>
                    <a:srgbClr val="3366FF"/>
                  </a:solidFill>
                  <a:latin typeface="Calibri"/>
                  <a:cs typeface="Calibri"/>
                </a:rPr>
                <a:t>Zn</a:t>
              </a:r>
              <a:r>
                <a:rPr lang="it-IT" b="1" baseline="30000" dirty="0" smtClean="0">
                  <a:solidFill>
                    <a:srgbClr val="3366FF"/>
                  </a:solidFill>
                  <a:latin typeface="Calibri"/>
                  <a:cs typeface="Calibri"/>
                </a:rPr>
                <a:t>2+</a:t>
              </a:r>
              <a:r>
                <a:rPr lang="it-IT" b="1" dirty="0" smtClean="0">
                  <a:solidFill>
                    <a:srgbClr val="8A8AA3"/>
                  </a:solidFill>
                  <a:latin typeface="Calibri"/>
                  <a:cs typeface="Calibri"/>
                </a:rPr>
                <a:t>- A</a:t>
              </a:r>
              <a:r>
                <a:rPr lang="it-IT" b="1" dirty="0" smtClean="0">
                  <a:solidFill>
                    <a:srgbClr val="8A8AA3"/>
                  </a:solidFill>
                  <a:latin typeface="Symbol" charset="2"/>
                  <a:cs typeface="Symbol" charset="2"/>
                </a:rPr>
                <a:t>b</a:t>
              </a:r>
              <a:r>
                <a:rPr lang="it-IT" b="1" baseline="-25000" dirty="0" smtClean="0">
                  <a:solidFill>
                    <a:srgbClr val="8A8AA3"/>
                  </a:solidFill>
                  <a:latin typeface="Calibri"/>
                  <a:cs typeface="Calibri"/>
                </a:rPr>
                <a:t>1-28</a:t>
              </a:r>
            </a:p>
          </p:txBody>
        </p:sp>
      </p:grpSp>
      <p:sp>
        <p:nvSpPr>
          <p:cNvPr id="26" name="Rettangolo 25"/>
          <p:cNvSpPr/>
          <p:nvPr/>
        </p:nvSpPr>
        <p:spPr>
          <a:xfrm>
            <a:off x="476288" y="5961385"/>
            <a:ext cx="5439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29452"/>
            <a:r>
              <a:rPr lang="en-GB" dirty="0" smtClean="0">
                <a:solidFill>
                  <a:srgbClr val="008000"/>
                </a:solidFill>
                <a:latin typeface="Calibri"/>
                <a:cs typeface="Calibri"/>
              </a:rPr>
              <a:t>V. </a:t>
            </a:r>
            <a:r>
              <a:rPr lang="en-GB" dirty="0" err="1" smtClean="0">
                <a:solidFill>
                  <a:srgbClr val="008000"/>
                </a:solidFill>
                <a:latin typeface="Calibri"/>
                <a:cs typeface="Calibri"/>
              </a:rPr>
              <a:t>Minicozzi</a:t>
            </a:r>
            <a:r>
              <a:rPr lang="en-GB" dirty="0" smtClean="0">
                <a:solidFill>
                  <a:srgbClr val="008000"/>
                </a:solidFill>
                <a:latin typeface="Calibri"/>
                <a:cs typeface="Calibri"/>
              </a:rPr>
              <a:t> … </a:t>
            </a:r>
            <a:r>
              <a:rPr lang="en-GB" dirty="0" smtClean="0">
                <a:solidFill>
                  <a:schemeClr val="accent6"/>
                </a:solidFill>
                <a:latin typeface="Calibri"/>
                <a:cs typeface="Calibri"/>
              </a:rPr>
              <a:t>S.M.</a:t>
            </a:r>
            <a:r>
              <a:rPr lang="en-GB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GB" dirty="0">
                <a:solidFill>
                  <a:srgbClr val="008000"/>
                </a:solidFill>
                <a:latin typeface="Calibri"/>
                <a:cs typeface="Calibri"/>
              </a:rPr>
              <a:t>et al.,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J </a:t>
            </a:r>
            <a:r>
              <a:rPr lang="en-US" i="1" dirty="0" err="1">
                <a:solidFill>
                  <a:srgbClr val="008000"/>
                </a:solidFill>
                <a:latin typeface="Calibri"/>
                <a:cs typeface="Calibri"/>
              </a:rPr>
              <a:t>Biol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i="1" dirty="0" err="1">
                <a:solidFill>
                  <a:srgbClr val="008000"/>
                </a:solidFill>
                <a:latin typeface="Calibri"/>
                <a:cs typeface="Calibri"/>
              </a:rPr>
              <a:t>Chem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(2008) 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283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: 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10784 F. </a:t>
            </a:r>
            <a:r>
              <a:rPr lang="it-IT" dirty="0" smtClean="0">
                <a:solidFill>
                  <a:srgbClr val="008000"/>
                </a:solidFill>
                <a:latin typeface="Calibri"/>
                <a:cs typeface="Calibri"/>
              </a:rPr>
              <a:t>Stellato … </a:t>
            </a:r>
            <a:r>
              <a:rPr lang="en-GB" dirty="0">
                <a:solidFill>
                  <a:schemeClr val="accent6"/>
                </a:solidFill>
                <a:latin typeface="Calibri"/>
                <a:cs typeface="Calibri"/>
              </a:rPr>
              <a:t>S.M</a:t>
            </a:r>
            <a:r>
              <a:rPr lang="en-GB" dirty="0" smtClean="0">
                <a:solidFill>
                  <a:schemeClr val="accent6"/>
                </a:solidFill>
                <a:latin typeface="Calibri"/>
                <a:cs typeface="Calibri"/>
              </a:rPr>
              <a:t>. </a:t>
            </a:r>
            <a:r>
              <a:rPr lang="it-IT" dirty="0" smtClean="0">
                <a:solidFill>
                  <a:srgbClr val="008000"/>
                </a:solidFill>
                <a:latin typeface="Calibri"/>
                <a:cs typeface="Calibri"/>
              </a:rPr>
              <a:t>et </a:t>
            </a:r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al., </a:t>
            </a:r>
            <a:r>
              <a:rPr lang="it-IT" i="1" dirty="0" err="1">
                <a:solidFill>
                  <a:srgbClr val="008000"/>
                </a:solidFill>
                <a:latin typeface="Calibri"/>
                <a:cs typeface="Calibri"/>
              </a:rPr>
              <a:t>Eur</a:t>
            </a:r>
            <a:r>
              <a:rPr lang="it-IT" i="1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i="1" dirty="0" err="1">
                <a:solidFill>
                  <a:srgbClr val="008000"/>
                </a:solidFill>
                <a:latin typeface="Calibri"/>
                <a:cs typeface="Calibri"/>
              </a:rPr>
              <a:t>Biophys</a:t>
            </a:r>
            <a:r>
              <a:rPr lang="it-IT" i="1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i="1" dirty="0" err="1">
                <a:solidFill>
                  <a:srgbClr val="008000"/>
                </a:solidFill>
                <a:latin typeface="Calibri"/>
                <a:cs typeface="Calibri"/>
              </a:rPr>
              <a:t>J</a:t>
            </a:r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 (2006) </a:t>
            </a:r>
            <a:r>
              <a:rPr lang="it-IT" b="1" dirty="0">
                <a:solidFill>
                  <a:srgbClr val="008000"/>
                </a:solidFill>
                <a:latin typeface="Calibri"/>
                <a:cs typeface="Calibri"/>
              </a:rPr>
              <a:t>35</a:t>
            </a:r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: 340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17829" y="1812361"/>
            <a:ext cx="5398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Calibri"/>
                <a:cs typeface="Calibri"/>
              </a:rPr>
              <a:t>We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measure</a:t>
            </a:r>
            <a:r>
              <a:rPr lang="it-IT" sz="2000" dirty="0" smtClean="0">
                <a:latin typeface="Calibri"/>
                <a:cs typeface="Calibri"/>
              </a:rPr>
              <a:t> XAS </a:t>
            </a:r>
            <a:r>
              <a:rPr lang="it-IT" sz="2000" dirty="0" err="1" smtClean="0">
                <a:latin typeface="Calibri"/>
                <a:cs typeface="Calibri"/>
              </a:rPr>
              <a:t>spectra</a:t>
            </a:r>
            <a:r>
              <a:rPr lang="it-IT" sz="2000" dirty="0" smtClean="0">
                <a:latin typeface="Calibri"/>
                <a:cs typeface="Calibri"/>
              </a:rPr>
              <a:t> of the </a:t>
            </a:r>
            <a:r>
              <a:rPr lang="it-IT" sz="2000" dirty="0" err="1" smtClean="0">
                <a:latin typeface="Calibri"/>
                <a:cs typeface="Calibri"/>
              </a:rPr>
              <a:t>following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samples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endParaRPr lang="it-IT" sz="2000" dirty="0">
              <a:latin typeface="Calibri"/>
              <a:cs typeface="Calibri"/>
            </a:endParaRPr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22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4996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9506" y="-116838"/>
            <a:ext cx="69660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1° 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39762" y="428604"/>
            <a:ext cx="6319198" cy="453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2945" tIns="41473" rIns="82945" bIns="41473">
            <a:spAutoFit/>
          </a:bodyPr>
          <a:lstStyle/>
          <a:p>
            <a:pPr defTabSz="829452"/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Synopsis</a:t>
            </a: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of XAS </a:t>
            </a:r>
            <a:r>
              <a:rPr lang="it-IT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results</a:t>
            </a: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: </a:t>
            </a:r>
            <a:r>
              <a:rPr lang="it-IT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comparing</a:t>
            </a: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spectra</a:t>
            </a: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87981" y="1156370"/>
            <a:ext cx="8472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8000"/>
                </a:solidFill>
                <a:latin typeface="Calibri"/>
                <a:cs typeface="Calibri"/>
              </a:rPr>
              <a:t>Cu</a:t>
            </a:r>
            <a:r>
              <a:rPr lang="it-IT" b="1" baseline="30000" dirty="0" smtClean="0">
                <a:solidFill>
                  <a:srgbClr val="008000"/>
                </a:solidFill>
                <a:latin typeface="Calibri"/>
                <a:cs typeface="Calibri"/>
              </a:rPr>
              <a:t>2+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/</a:t>
            </a:r>
            <a:r>
              <a:rPr lang="it-IT" b="1" dirty="0" smtClean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it-IT" b="1" baseline="30000" dirty="0" smtClean="0">
                <a:solidFill>
                  <a:srgbClr val="3366FF"/>
                </a:solidFill>
                <a:latin typeface="Calibri"/>
                <a:cs typeface="Calibri"/>
              </a:rPr>
              <a:t>2+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- A</a:t>
            </a:r>
            <a:r>
              <a:rPr lang="it-IT" b="1" dirty="0" smtClean="0">
                <a:solidFill>
                  <a:srgbClr val="8A8AA3"/>
                </a:solidFill>
                <a:latin typeface="Symbol" charset="2"/>
                <a:cs typeface="Symbol" charset="2"/>
              </a:rPr>
              <a:t>b</a:t>
            </a:r>
            <a:r>
              <a:rPr lang="it-IT" b="1" baseline="-25000" dirty="0" smtClean="0">
                <a:solidFill>
                  <a:srgbClr val="8A8AA3"/>
                </a:solidFill>
                <a:latin typeface="Calibri"/>
                <a:cs typeface="Calibri"/>
              </a:rPr>
              <a:t>17-40 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= </a:t>
            </a:r>
            <a:r>
              <a:rPr lang="it-IT" b="1" dirty="0">
                <a:solidFill>
                  <a:srgbClr val="008000"/>
                </a:solidFill>
                <a:latin typeface="Calibri"/>
                <a:cs typeface="Calibri"/>
              </a:rPr>
              <a:t>Cu</a:t>
            </a:r>
            <a:r>
              <a:rPr lang="it-IT" b="1" baseline="30000" dirty="0">
                <a:solidFill>
                  <a:srgbClr val="008000"/>
                </a:solidFill>
                <a:latin typeface="Calibri"/>
                <a:cs typeface="Calibri"/>
              </a:rPr>
              <a:t>2+</a:t>
            </a:r>
            <a:r>
              <a:rPr lang="it-IT" b="1" dirty="0">
                <a:solidFill>
                  <a:srgbClr val="8A8AA3"/>
                </a:solidFill>
                <a:latin typeface="Calibri"/>
                <a:cs typeface="Calibri"/>
              </a:rPr>
              <a:t>/</a:t>
            </a:r>
            <a:r>
              <a:rPr lang="it-IT" b="1" dirty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it-IT" b="1" baseline="30000" dirty="0">
                <a:solidFill>
                  <a:srgbClr val="3366FF"/>
                </a:solidFill>
                <a:latin typeface="Calibri"/>
                <a:cs typeface="Calibri"/>
              </a:rPr>
              <a:t>2+</a:t>
            </a:r>
            <a:r>
              <a:rPr lang="it-IT" b="1" dirty="0">
                <a:solidFill>
                  <a:srgbClr val="8A8AA3"/>
                </a:solidFill>
                <a:latin typeface="Calibri"/>
                <a:cs typeface="Calibri"/>
              </a:rPr>
              <a:t>- 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</a:rPr>
              <a:t>buffer 	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neither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it-IT" b="1" dirty="0">
                <a:solidFill>
                  <a:srgbClr val="008000"/>
                </a:solidFill>
                <a:latin typeface="Calibri"/>
                <a:cs typeface="Calibri"/>
              </a:rPr>
              <a:t>Cu</a:t>
            </a:r>
            <a:r>
              <a:rPr lang="it-IT" b="1" baseline="30000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it-IT" b="1" baseline="30000" dirty="0" smtClean="0">
                <a:solidFill>
                  <a:srgbClr val="008000"/>
                </a:solidFill>
                <a:latin typeface="Calibri"/>
                <a:cs typeface="Calibri"/>
              </a:rPr>
              <a:t>+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 </a:t>
            </a:r>
            <a:r>
              <a:rPr lang="it-IT" b="1" dirty="0" err="1" smtClean="0">
                <a:solidFill>
                  <a:srgbClr val="8A8AA3"/>
                </a:solidFill>
                <a:latin typeface="Calibri"/>
                <a:cs typeface="Calibri"/>
              </a:rPr>
              <a:t>nor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 </a:t>
            </a:r>
            <a:r>
              <a:rPr lang="it-IT" b="1" dirty="0" smtClean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it-IT" b="1" baseline="30000" dirty="0" smtClean="0">
                <a:solidFill>
                  <a:srgbClr val="3366FF"/>
                </a:solidFill>
                <a:latin typeface="Calibri"/>
                <a:cs typeface="Calibri"/>
              </a:rPr>
              <a:t>2+</a:t>
            </a:r>
            <a:r>
              <a:rPr lang="it-IT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are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able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to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bind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it-IT" b="1" dirty="0">
                <a:solidFill>
                  <a:srgbClr val="8A8AA3"/>
                </a:solidFill>
                <a:latin typeface="Calibri"/>
                <a:cs typeface="Calibri"/>
              </a:rPr>
              <a:t>A</a:t>
            </a:r>
            <a:r>
              <a:rPr lang="it-IT" b="1" dirty="0">
                <a:solidFill>
                  <a:srgbClr val="8A8AA3"/>
                </a:solidFill>
                <a:latin typeface="Symbol" charset="2"/>
                <a:cs typeface="Symbol" charset="2"/>
              </a:rPr>
              <a:t>b</a:t>
            </a:r>
            <a:r>
              <a:rPr lang="it-IT" b="1" baseline="-25000" dirty="0">
                <a:solidFill>
                  <a:srgbClr val="8A8AA3"/>
                </a:solidFill>
                <a:latin typeface="Calibri"/>
                <a:cs typeface="Calibri"/>
              </a:rPr>
              <a:t>17-40 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</a:t>
            </a:r>
            <a:endParaRPr lang="it-IT" baseline="-25000" dirty="0">
              <a:solidFill>
                <a:srgbClr val="8A8AA3"/>
              </a:solidFill>
              <a:latin typeface="Calibri"/>
              <a:cs typeface="Calibri"/>
            </a:endParaRPr>
          </a:p>
          <a:p>
            <a:endParaRPr lang="it-IT" b="1" dirty="0" smtClean="0">
              <a:solidFill>
                <a:srgbClr val="8A8AA3"/>
              </a:solidFill>
              <a:latin typeface="Calibri"/>
              <a:cs typeface="Calibri"/>
            </a:endParaRPr>
          </a:p>
          <a:p>
            <a:r>
              <a:rPr lang="it-IT" b="1" dirty="0">
                <a:solidFill>
                  <a:srgbClr val="008000"/>
                </a:solidFill>
                <a:latin typeface="Calibri"/>
                <a:cs typeface="Calibri"/>
              </a:rPr>
              <a:t>Cu</a:t>
            </a:r>
            <a:r>
              <a:rPr lang="it-IT" b="1" baseline="30000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it-IT" b="1" baseline="30000" dirty="0" smtClean="0">
                <a:solidFill>
                  <a:srgbClr val="008000"/>
                </a:solidFill>
                <a:latin typeface="Calibri"/>
                <a:cs typeface="Calibri"/>
              </a:rPr>
              <a:t>+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- A</a:t>
            </a:r>
            <a:r>
              <a:rPr lang="it-IT" b="1" dirty="0" smtClean="0">
                <a:solidFill>
                  <a:srgbClr val="8A8AA3"/>
                </a:solidFill>
                <a:latin typeface="Symbol" charset="2"/>
                <a:cs typeface="Symbol" charset="2"/>
              </a:rPr>
              <a:t>b</a:t>
            </a:r>
            <a:r>
              <a:rPr lang="it-IT" b="1" baseline="-25000" dirty="0" smtClean="0">
                <a:solidFill>
                  <a:srgbClr val="8A8AA3"/>
                </a:solidFill>
                <a:latin typeface="Calibri"/>
                <a:cs typeface="Calibri"/>
              </a:rPr>
              <a:t>1-16 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= </a:t>
            </a:r>
            <a:r>
              <a:rPr lang="it-IT" b="1" dirty="0" smtClean="0">
                <a:solidFill>
                  <a:srgbClr val="008000"/>
                </a:solidFill>
                <a:latin typeface="Calibri"/>
                <a:cs typeface="Calibri"/>
              </a:rPr>
              <a:t>Cu</a:t>
            </a:r>
            <a:r>
              <a:rPr lang="it-IT" b="1" baseline="30000" dirty="0" smtClean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it-IT" b="1" baseline="30000" dirty="0">
                <a:solidFill>
                  <a:srgbClr val="008000"/>
                </a:solidFill>
                <a:latin typeface="Calibri"/>
                <a:cs typeface="Calibri"/>
              </a:rPr>
              <a:t>+</a:t>
            </a:r>
            <a:r>
              <a:rPr lang="it-IT" b="1" dirty="0">
                <a:solidFill>
                  <a:srgbClr val="8A8AA3"/>
                </a:solidFill>
                <a:latin typeface="Calibri"/>
                <a:cs typeface="Calibri"/>
              </a:rPr>
              <a:t>- A</a:t>
            </a:r>
            <a:r>
              <a:rPr lang="it-IT" b="1" dirty="0">
                <a:solidFill>
                  <a:srgbClr val="8A8AA3"/>
                </a:solidFill>
                <a:latin typeface="Symbol" charset="2"/>
                <a:cs typeface="Symbol" charset="2"/>
              </a:rPr>
              <a:t>b</a:t>
            </a:r>
            <a:r>
              <a:rPr lang="it-IT" b="1" baseline="-25000" dirty="0">
                <a:solidFill>
                  <a:srgbClr val="8A8AA3"/>
                </a:solidFill>
                <a:latin typeface="Calibri"/>
                <a:cs typeface="Calibri"/>
              </a:rPr>
              <a:t>1</a:t>
            </a:r>
            <a:r>
              <a:rPr lang="it-IT" b="1" baseline="-25000" dirty="0" smtClean="0">
                <a:solidFill>
                  <a:srgbClr val="8A8AA3"/>
                </a:solidFill>
                <a:latin typeface="Calibri"/>
                <a:cs typeface="Calibri"/>
              </a:rPr>
              <a:t>-28 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= </a:t>
            </a:r>
            <a:r>
              <a:rPr lang="it-IT" b="1" dirty="0" smtClean="0">
                <a:solidFill>
                  <a:srgbClr val="008000"/>
                </a:solidFill>
                <a:latin typeface="Calibri"/>
                <a:cs typeface="Calibri"/>
              </a:rPr>
              <a:t>Cu</a:t>
            </a:r>
            <a:r>
              <a:rPr lang="it-IT" b="1" baseline="30000" dirty="0" smtClean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it-IT" b="1" baseline="30000" dirty="0">
                <a:solidFill>
                  <a:srgbClr val="008000"/>
                </a:solidFill>
                <a:latin typeface="Calibri"/>
                <a:cs typeface="Calibri"/>
              </a:rPr>
              <a:t>+</a:t>
            </a:r>
            <a:r>
              <a:rPr lang="it-IT" b="1" dirty="0">
                <a:solidFill>
                  <a:srgbClr val="8A8AA3"/>
                </a:solidFill>
                <a:latin typeface="Calibri"/>
                <a:cs typeface="Calibri"/>
              </a:rPr>
              <a:t>- A</a:t>
            </a:r>
            <a:r>
              <a:rPr lang="it-IT" b="1" dirty="0">
                <a:solidFill>
                  <a:srgbClr val="8A8AA3"/>
                </a:solidFill>
                <a:latin typeface="Symbol" charset="2"/>
                <a:cs typeface="Symbol" charset="2"/>
              </a:rPr>
              <a:t>b</a:t>
            </a:r>
            <a:r>
              <a:rPr lang="it-IT" b="1" baseline="-25000" dirty="0">
                <a:solidFill>
                  <a:srgbClr val="8A8AA3"/>
                </a:solidFill>
                <a:latin typeface="Calibri"/>
                <a:cs typeface="Calibri"/>
              </a:rPr>
              <a:t>1</a:t>
            </a:r>
            <a:r>
              <a:rPr lang="it-IT" b="1" baseline="-25000" dirty="0" smtClean="0">
                <a:solidFill>
                  <a:srgbClr val="8A8AA3"/>
                </a:solidFill>
                <a:latin typeface="Calibri"/>
                <a:cs typeface="Calibri"/>
              </a:rPr>
              <a:t>-40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 	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it-IT" b="1" dirty="0">
                <a:solidFill>
                  <a:srgbClr val="008000"/>
                </a:solidFill>
                <a:latin typeface="Calibri"/>
                <a:cs typeface="Calibri"/>
              </a:rPr>
              <a:t>Cu</a:t>
            </a:r>
            <a:r>
              <a:rPr lang="it-IT" b="1" baseline="30000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it-IT" b="1" baseline="30000" dirty="0" smtClean="0">
                <a:solidFill>
                  <a:srgbClr val="008000"/>
                </a:solidFill>
                <a:latin typeface="Calibri"/>
                <a:cs typeface="Calibri"/>
              </a:rPr>
              <a:t>+ 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always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binds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to the first 16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a.a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.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fragment</a:t>
            </a:r>
            <a:endParaRPr lang="it-IT" dirty="0" smtClean="0">
              <a:solidFill>
                <a:srgbClr val="8A8AA3"/>
              </a:solidFill>
              <a:latin typeface="Calibri"/>
              <a:cs typeface="Calibri"/>
              <a:sym typeface="Wingding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87981" y="2292740"/>
            <a:ext cx="8267873" cy="92333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it-IT" b="1" baseline="30000" dirty="0" smtClean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it-IT" b="1" baseline="30000" dirty="0">
                <a:solidFill>
                  <a:srgbClr val="3366FF"/>
                </a:solidFill>
                <a:latin typeface="Calibri"/>
                <a:cs typeface="Calibri"/>
              </a:rPr>
              <a:t>+</a:t>
            </a:r>
            <a:r>
              <a:rPr lang="it-IT" b="1" dirty="0">
                <a:solidFill>
                  <a:srgbClr val="8A8AA3"/>
                </a:solidFill>
                <a:latin typeface="Calibri"/>
                <a:cs typeface="Calibri"/>
              </a:rPr>
              <a:t>- A</a:t>
            </a:r>
            <a:r>
              <a:rPr lang="it-IT" b="1" dirty="0">
                <a:solidFill>
                  <a:srgbClr val="8A8AA3"/>
                </a:solidFill>
                <a:latin typeface="Symbol" charset="2"/>
                <a:cs typeface="Symbol" charset="2"/>
              </a:rPr>
              <a:t>b</a:t>
            </a:r>
            <a:r>
              <a:rPr lang="it-IT" b="1" baseline="-25000" dirty="0">
                <a:solidFill>
                  <a:srgbClr val="8A8AA3"/>
                </a:solidFill>
                <a:latin typeface="Calibri"/>
                <a:cs typeface="Calibri"/>
              </a:rPr>
              <a:t>1-</a:t>
            </a:r>
            <a:r>
              <a:rPr lang="it-IT" b="1" baseline="-25000" dirty="0" smtClean="0">
                <a:solidFill>
                  <a:srgbClr val="8A8AA3"/>
                </a:solidFill>
                <a:latin typeface="Calibri"/>
                <a:cs typeface="Calibri"/>
              </a:rPr>
              <a:t>16 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= </a:t>
            </a:r>
            <a:r>
              <a:rPr lang="it-IT" b="1" dirty="0" smtClean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it-IT" b="1" baseline="30000" dirty="0" smtClean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it-IT" b="1" baseline="30000" dirty="0">
                <a:solidFill>
                  <a:srgbClr val="3366FF"/>
                </a:solidFill>
                <a:latin typeface="Calibri"/>
                <a:cs typeface="Calibri"/>
              </a:rPr>
              <a:t>+</a:t>
            </a:r>
            <a:r>
              <a:rPr lang="it-IT" b="1" dirty="0">
                <a:solidFill>
                  <a:srgbClr val="8A8AA3"/>
                </a:solidFill>
                <a:latin typeface="Calibri"/>
                <a:cs typeface="Calibri"/>
              </a:rPr>
              <a:t>- A</a:t>
            </a:r>
            <a:r>
              <a:rPr lang="it-IT" b="1" dirty="0">
                <a:solidFill>
                  <a:srgbClr val="8A8AA3"/>
                </a:solidFill>
                <a:latin typeface="Symbol" charset="2"/>
                <a:cs typeface="Symbol" charset="2"/>
              </a:rPr>
              <a:t>b</a:t>
            </a:r>
            <a:r>
              <a:rPr lang="it-IT" b="1" baseline="-25000" dirty="0">
                <a:solidFill>
                  <a:srgbClr val="8A8AA3"/>
                </a:solidFill>
                <a:latin typeface="Calibri"/>
                <a:cs typeface="Calibri"/>
              </a:rPr>
              <a:t>1-</a:t>
            </a:r>
            <a:r>
              <a:rPr lang="it-IT" b="1" baseline="-25000" dirty="0" smtClean="0">
                <a:solidFill>
                  <a:srgbClr val="8A8AA3"/>
                </a:solidFill>
                <a:latin typeface="Calibri"/>
                <a:cs typeface="Calibri"/>
              </a:rPr>
              <a:t>28  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</a:rPr>
              <a:t>= </a:t>
            </a:r>
            <a:r>
              <a:rPr lang="it-IT" b="1" dirty="0" smtClean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it-IT" b="1" baseline="30000" dirty="0" smtClean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it-IT" b="1" baseline="30000" dirty="0">
                <a:solidFill>
                  <a:srgbClr val="3366FF"/>
                </a:solidFill>
                <a:latin typeface="Calibri"/>
                <a:cs typeface="Calibri"/>
              </a:rPr>
              <a:t>+</a:t>
            </a:r>
            <a:r>
              <a:rPr lang="it-IT" b="1" dirty="0">
                <a:solidFill>
                  <a:srgbClr val="8A8AA3"/>
                </a:solidFill>
                <a:latin typeface="Calibri"/>
                <a:cs typeface="Calibri"/>
              </a:rPr>
              <a:t>- A</a:t>
            </a:r>
            <a:r>
              <a:rPr lang="it-IT" b="1" dirty="0">
                <a:solidFill>
                  <a:srgbClr val="8A8AA3"/>
                </a:solidFill>
                <a:latin typeface="Symbol" charset="2"/>
                <a:cs typeface="Symbol" charset="2"/>
              </a:rPr>
              <a:t>b</a:t>
            </a:r>
            <a:r>
              <a:rPr lang="it-IT" b="1" baseline="-25000" dirty="0">
                <a:solidFill>
                  <a:srgbClr val="8A8AA3"/>
                </a:solidFill>
                <a:latin typeface="Calibri"/>
                <a:cs typeface="Calibri"/>
              </a:rPr>
              <a:t>1-40</a:t>
            </a:r>
            <a:r>
              <a:rPr lang="it-IT" b="1" dirty="0">
                <a:solidFill>
                  <a:srgbClr val="8A8AA3"/>
                </a:solidFill>
                <a:latin typeface="Calibri"/>
                <a:cs typeface="Calibri"/>
              </a:rPr>
              <a:t> </a:t>
            </a:r>
            <a:endParaRPr lang="it-IT" b="1" dirty="0" smtClean="0">
              <a:solidFill>
                <a:srgbClr val="8A8AA3"/>
              </a:solidFill>
              <a:latin typeface="Calibri"/>
              <a:cs typeface="Calibri"/>
              <a:sym typeface="Wingdings"/>
            </a:endParaRPr>
          </a:p>
          <a:p>
            <a:pPr algn="just"/>
            <a:endParaRPr lang="it-IT" b="1" dirty="0">
              <a:solidFill>
                <a:srgbClr val="8A8AA3"/>
              </a:solidFill>
              <a:latin typeface="Calibri"/>
              <a:cs typeface="Calibri"/>
              <a:sym typeface="Wingdings"/>
            </a:endParaRPr>
          </a:p>
          <a:p>
            <a:pPr algn="just"/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it-IT" b="1" dirty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it-IT" b="1" baseline="30000" dirty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it-IT" b="1" baseline="30000" dirty="0" smtClean="0">
                <a:solidFill>
                  <a:srgbClr val="3366FF"/>
                </a:solidFill>
                <a:latin typeface="Calibri"/>
                <a:cs typeface="Calibri"/>
              </a:rPr>
              <a:t>+</a:t>
            </a:r>
            <a:r>
              <a:rPr lang="it-IT" b="1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it-IT" dirty="0" err="1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always</a:t>
            </a:r>
            <a:r>
              <a:rPr lang="it-IT" dirty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binds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, with the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same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(</a:t>
            </a:r>
            <a:r>
              <a:rPr lang="it-IT" i="1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  <a:sym typeface="Wingdings"/>
              </a:rPr>
              <a:t>very</a:t>
            </a:r>
            <a:r>
              <a:rPr lang="it-IT" i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it-IT" i="1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  <a:sym typeface="Wingdings"/>
              </a:rPr>
              <a:t>crowded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)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binding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structure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, to the first </a:t>
            </a:r>
            <a:r>
              <a:rPr lang="it-IT" dirty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16 a.a</a:t>
            </a:r>
            <a:r>
              <a:rPr lang="it-IT" dirty="0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.’</a:t>
            </a:r>
            <a:r>
              <a:rPr lang="it-IT" dirty="0" err="1" smtClean="0">
                <a:solidFill>
                  <a:srgbClr val="8A8AA3"/>
                </a:solidFill>
                <a:latin typeface="Calibri"/>
                <a:cs typeface="Calibri"/>
                <a:sym typeface="Wingdings"/>
              </a:rPr>
              <a:t>s</a:t>
            </a:r>
            <a:endParaRPr lang="it-IT" dirty="0">
              <a:solidFill>
                <a:srgbClr val="8A8AA3"/>
              </a:solidFill>
              <a:latin typeface="Calibri"/>
              <a:cs typeface="Calibri"/>
              <a:sym typeface="Wingdings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6338166" y="3736314"/>
            <a:ext cx="2734193" cy="2477728"/>
            <a:chOff x="6338166" y="4008438"/>
            <a:chExt cx="2734193" cy="2477728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166" y="4008438"/>
              <a:ext cx="2734193" cy="2477728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6517418" y="4241240"/>
              <a:ext cx="1159516" cy="360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82945" tIns="41473" rIns="82945" bIns="41473">
              <a:spAutoFit/>
            </a:bodyPr>
            <a:lstStyle/>
            <a:p>
              <a:pPr defTabSz="829452"/>
              <a:r>
                <a:rPr lang="it-IT" b="1" dirty="0" smtClean="0">
                  <a:solidFill>
                    <a:srgbClr val="3366FF"/>
                  </a:solidFill>
                  <a:latin typeface="Calibri" pitchFamily="34" charset="0"/>
                </a:rPr>
                <a:t>Zn</a:t>
              </a:r>
              <a:r>
                <a:rPr lang="it-IT" b="1" baseline="30000" dirty="0" smtClean="0">
                  <a:solidFill>
                    <a:srgbClr val="3366FF"/>
                  </a:solidFill>
                  <a:latin typeface="Calibri" pitchFamily="34" charset="0"/>
                </a:rPr>
                <a:t>2+</a:t>
              </a:r>
              <a:r>
                <a:rPr lang="it-IT" b="1" dirty="0" smtClean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-A</a:t>
              </a:r>
              <a:r>
                <a:rPr lang="it-IT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sym typeface="Symbol" pitchFamily="18" charset="2"/>
                </a:rPr>
                <a:t></a:t>
              </a:r>
              <a:r>
                <a:rPr lang="it-IT" b="1" baseline="-25000" dirty="0" smtClean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sym typeface="Symbol" pitchFamily="18" charset="2"/>
                </a:rPr>
                <a:t>1-16</a:t>
              </a:r>
              <a:endParaRPr lang="it-IT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Symbol" pitchFamily="18" charset="2"/>
              </a:endParaRPr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919164" y="6010604"/>
            <a:ext cx="1573749" cy="70172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lIns="91430" tIns="45715" rIns="91430" bIns="45715">
            <a:spAutoFit/>
          </a:bodyPr>
          <a:lstStyle>
            <a:lvl1pPr algn="l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pitchFamily="16" charset="0"/>
              </a:defRPr>
            </a:lvl1pPr>
            <a:lvl2pPr marL="476250" indent="-238125" algn="l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pitchFamily="16" charset="0"/>
              </a:defRPr>
            </a:lvl2pPr>
            <a:lvl3pPr marL="714375" indent="-238125" algn="l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pitchFamily="16" charset="0"/>
              </a:defRPr>
            </a:lvl3pPr>
            <a:lvl4pPr marL="952500" indent="-238125" algn="l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pitchFamily="16" charset="0"/>
              </a:defRPr>
            </a:lvl4pPr>
            <a:lvl5pPr marL="1190625" indent="-238125" algn="l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pitchFamily="16" charset="0"/>
              </a:defRPr>
            </a:lvl5pPr>
            <a:lvl6pPr marL="16478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pitchFamily="16" charset="0"/>
              </a:defRPr>
            </a:lvl6pPr>
            <a:lvl7pPr marL="21050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pitchFamily="16" charset="0"/>
              </a:defRPr>
            </a:lvl7pPr>
            <a:lvl8pPr marL="25622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pitchFamily="16" charset="0"/>
              </a:defRPr>
            </a:lvl8pPr>
            <a:lvl9pPr marL="30194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pitchFamily="16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4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histidines</a:t>
            </a:r>
            <a:endParaRPr lang="it-IT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1 water</a:t>
            </a:r>
            <a:endParaRPr lang="it-IT" baseline="30000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/>
          <a:srcRect l="3130" t="12045" r="3130" b="4015"/>
          <a:stretch>
            <a:fillRect/>
          </a:stretch>
        </p:blipFill>
        <p:spPr bwMode="auto">
          <a:xfrm>
            <a:off x="3323246" y="3999352"/>
            <a:ext cx="3194172" cy="22449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 l="3094" t="11945" r="3094" b="3981"/>
          <a:stretch>
            <a:fillRect/>
          </a:stretch>
        </p:blipFill>
        <p:spPr bwMode="auto">
          <a:xfrm>
            <a:off x="0" y="3969116"/>
            <a:ext cx="3190383" cy="23259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498981" y="3532771"/>
            <a:ext cx="1159516" cy="360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82945" tIns="41473" rIns="82945" bIns="41473">
            <a:spAutoFit/>
          </a:bodyPr>
          <a:lstStyle/>
          <a:p>
            <a:pPr defTabSz="829452"/>
            <a:r>
              <a:rPr lang="it-IT" b="1" dirty="0" smtClean="0">
                <a:solidFill>
                  <a:srgbClr val="3366FF"/>
                </a:solidFill>
                <a:latin typeface="Calibri" pitchFamily="34" charset="0"/>
              </a:rPr>
              <a:t>Zn</a:t>
            </a:r>
            <a:r>
              <a:rPr lang="it-IT" b="1" baseline="30000" dirty="0" smtClean="0">
                <a:solidFill>
                  <a:srgbClr val="3366FF"/>
                </a:solidFill>
                <a:latin typeface="Calibri" pitchFamily="34" charset="0"/>
              </a:rPr>
              <a:t>2+</a:t>
            </a:r>
            <a:r>
              <a:rPr lang="it-IT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-A</a:t>
            </a:r>
            <a:r>
              <a:rPr lang="it-IT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</a:t>
            </a:r>
            <a:r>
              <a:rPr lang="it-IT" b="1" baseline="-25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1-16</a:t>
            </a:r>
            <a:endParaRPr lang="it-IT" i="1" dirty="0">
              <a:solidFill>
                <a:schemeClr val="bg1">
                  <a:lumMod val="50000"/>
                </a:schemeClr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23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0843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1607" y="868964"/>
            <a:ext cx="89646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Question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: </a:t>
            </a:r>
          </a:p>
          <a:p>
            <a:pPr>
              <a:defRPr/>
            </a:pP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	which structure stabilizes this (very crowded), 4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His’s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- </a:t>
            </a:r>
            <a:r>
              <a:rPr lang="it-IT" sz="2000" b="1" dirty="0" smtClean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it-IT" sz="2000" b="1" baseline="30000" dirty="0" smtClean="0">
                <a:solidFill>
                  <a:srgbClr val="3366FF"/>
                </a:solidFill>
                <a:latin typeface="Calibri"/>
                <a:cs typeface="Calibri"/>
              </a:rPr>
              <a:t>2+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coordination?</a:t>
            </a:r>
          </a:p>
          <a:p>
            <a:pPr>
              <a:defRPr/>
            </a:pP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XAS: structure information only within 5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-6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Å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from the absorber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ab</a:t>
            </a:r>
            <a:r>
              <a:rPr lang="en-US" sz="2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-initio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simulations:  structural information up to a longer distance</a:t>
            </a:r>
            <a:endParaRPr lang="it-IT" sz="20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2440472" y="337084"/>
            <a:ext cx="4397935" cy="45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Models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and </a:t>
            </a:r>
            <a:r>
              <a:rPr lang="it-IT" sz="24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ab-initio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calculations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endParaRPr lang="it-IT" sz="24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59506" y="-116838"/>
            <a:ext cx="724421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1° 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ions</a:t>
            </a:r>
            <a:r>
              <a:rPr lang="it-IT" sz="3300" b="1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04246" y="2638551"/>
            <a:ext cx="9144000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A53926"/>
                </a:solidFill>
                <a:latin typeface="Calibri"/>
                <a:cs typeface="Calibri"/>
              </a:rPr>
              <a:t>Model building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XAS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4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His’s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coordination 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two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GB" sz="2000" baseline="-25000" dirty="0" smtClean="0">
                <a:solidFill>
                  <a:srgbClr val="8C9CAD"/>
                </a:solidFill>
                <a:latin typeface="Calibri"/>
                <a:cs typeface="Calibri"/>
              </a:rPr>
              <a:t>1</a:t>
            </a:r>
            <a:r>
              <a:rPr lang="en-GB" sz="2000" baseline="-25000" dirty="0">
                <a:solidFill>
                  <a:srgbClr val="8C9CAD"/>
                </a:solidFill>
                <a:latin typeface="Calibri"/>
                <a:cs typeface="Calibri"/>
              </a:rPr>
              <a:t>-16 </a:t>
            </a:r>
            <a:r>
              <a:rPr lang="en-GB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–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peptides </a:t>
            </a:r>
            <a:r>
              <a:rPr lang="en-GB" sz="2000" dirty="0" smtClean="0">
                <a:solidFill>
                  <a:srgbClr val="8C9CAD"/>
                </a:solidFill>
                <a:latin typeface="Calibri"/>
                <a:cs typeface="Calibri"/>
              </a:rPr>
              <a:t>(denoted A </a:t>
            </a:r>
            <a:r>
              <a:rPr lang="en-GB" sz="2000" dirty="0">
                <a:solidFill>
                  <a:srgbClr val="8C9CAD"/>
                </a:solidFill>
                <a:latin typeface="Calibri"/>
                <a:cs typeface="Calibri"/>
              </a:rPr>
              <a:t>and </a:t>
            </a:r>
            <a:r>
              <a:rPr lang="en-GB" sz="2000" dirty="0" smtClean="0">
                <a:solidFill>
                  <a:srgbClr val="8C9CAD"/>
                </a:solidFill>
                <a:latin typeface="Calibri"/>
                <a:cs typeface="Calibri"/>
              </a:rPr>
              <a:t>B) </a:t>
            </a:r>
          </a:p>
          <a:p>
            <a:pPr>
              <a:lnSpc>
                <a:spcPct val="120000"/>
              </a:lnSpc>
            </a:pPr>
            <a:r>
              <a:rPr lang="en-GB" sz="2000" dirty="0" smtClean="0">
                <a:solidFill>
                  <a:srgbClr val="8C9CAD"/>
                </a:solidFill>
                <a:latin typeface="Calibri"/>
                <a:cs typeface="Calibri"/>
              </a:rPr>
              <a:t>	with a single </a:t>
            </a:r>
            <a:r>
              <a:rPr lang="en-GB" sz="2000" dirty="0" smtClean="0">
                <a:solidFill>
                  <a:srgbClr val="3366FF"/>
                </a:solidFill>
                <a:latin typeface="Calibri"/>
                <a:cs typeface="Calibri"/>
              </a:rPr>
              <a:t>Zn</a:t>
            </a:r>
            <a:r>
              <a:rPr lang="en-GB" sz="2000" dirty="0" smtClean="0">
                <a:solidFill>
                  <a:srgbClr val="8C9CAD"/>
                </a:solidFill>
                <a:latin typeface="Calibri"/>
                <a:cs typeface="Calibri"/>
              </a:rPr>
              <a:t> atom bridging </a:t>
            </a:r>
            <a:r>
              <a:rPr lang="en-GB" sz="2000" dirty="0" err="1" smtClean="0">
                <a:solidFill>
                  <a:srgbClr val="8C9CAD"/>
                </a:solidFill>
                <a:latin typeface="Calibri"/>
                <a:cs typeface="Calibri"/>
              </a:rPr>
              <a:t>N</a:t>
            </a:r>
            <a:r>
              <a:rPr lang="en-GB" sz="2000" baseline="-25000" dirty="0" err="1" smtClean="0">
                <a:solidFill>
                  <a:srgbClr val="8C9CAD"/>
                </a:solidFill>
                <a:latin typeface="Symbol" charset="2"/>
                <a:cs typeface="Symbol" charset="2"/>
              </a:rPr>
              <a:t>d</a:t>
            </a:r>
            <a:r>
              <a:rPr lang="en-GB" sz="2000" dirty="0">
                <a:solidFill>
                  <a:srgbClr val="8C9CAD"/>
                </a:solidFill>
                <a:latin typeface="Calibri"/>
                <a:cs typeface="Calibri"/>
              </a:rPr>
              <a:t>(His</a:t>
            </a:r>
            <a:r>
              <a:rPr lang="en-GB" sz="2000" baseline="-25000" dirty="0">
                <a:solidFill>
                  <a:srgbClr val="8C9CAD"/>
                </a:solidFill>
                <a:latin typeface="Calibri"/>
                <a:cs typeface="Calibri"/>
              </a:rPr>
              <a:t>14</a:t>
            </a:r>
            <a:r>
              <a:rPr lang="en-GB" sz="2000" dirty="0">
                <a:solidFill>
                  <a:srgbClr val="8C9CAD"/>
                </a:solidFill>
                <a:latin typeface="Calibri"/>
                <a:cs typeface="Calibri"/>
              </a:rPr>
              <a:t>(A)) and </a:t>
            </a:r>
            <a:r>
              <a:rPr lang="en-GB" sz="2000" dirty="0" err="1" smtClean="0">
                <a:solidFill>
                  <a:srgbClr val="8C9CAD"/>
                </a:solidFill>
                <a:latin typeface="Calibri"/>
                <a:cs typeface="Calibri"/>
              </a:rPr>
              <a:t>N</a:t>
            </a:r>
            <a:r>
              <a:rPr lang="en-GB" sz="2000" baseline="-25000" dirty="0" err="1" smtClean="0">
                <a:solidFill>
                  <a:srgbClr val="8C9CAD"/>
                </a:solidFill>
                <a:latin typeface="Symbol" charset="2"/>
                <a:cs typeface="Symbol" charset="2"/>
              </a:rPr>
              <a:t>d</a:t>
            </a:r>
            <a:r>
              <a:rPr lang="en-GB" sz="2000" dirty="0" smtClean="0">
                <a:solidFill>
                  <a:srgbClr val="8C9CAD"/>
                </a:solidFill>
                <a:latin typeface="Calibri"/>
                <a:cs typeface="Calibri"/>
              </a:rPr>
              <a:t>(</a:t>
            </a:r>
            <a:r>
              <a:rPr lang="en-GB" sz="2000" dirty="0">
                <a:solidFill>
                  <a:srgbClr val="8C9CAD"/>
                </a:solidFill>
                <a:latin typeface="Calibri"/>
                <a:cs typeface="Calibri"/>
              </a:rPr>
              <a:t>His</a:t>
            </a:r>
            <a:r>
              <a:rPr lang="en-GB" sz="2000" baseline="-25000" dirty="0">
                <a:solidFill>
                  <a:srgbClr val="8C9CAD"/>
                </a:solidFill>
                <a:latin typeface="Calibri"/>
                <a:cs typeface="Calibri"/>
              </a:rPr>
              <a:t>14</a:t>
            </a:r>
            <a:r>
              <a:rPr lang="en-GB" sz="2000" dirty="0">
                <a:solidFill>
                  <a:srgbClr val="8C9CAD"/>
                </a:solidFill>
                <a:latin typeface="Calibri"/>
                <a:cs typeface="Calibri"/>
              </a:rPr>
              <a:t>(B)</a:t>
            </a:r>
            <a:r>
              <a:rPr lang="en-GB" sz="2000" dirty="0" smtClean="0">
                <a:solidFill>
                  <a:srgbClr val="8C9CAD"/>
                </a:solidFill>
                <a:latin typeface="Calibri"/>
                <a:cs typeface="Calibri"/>
              </a:rPr>
              <a:t>)</a:t>
            </a:r>
            <a:endParaRPr lang="en-US" sz="2000" dirty="0" smtClean="0">
              <a:solidFill>
                <a:srgbClr val="8C9CAD"/>
              </a:solidFill>
              <a:latin typeface="Calibri"/>
              <a:cs typeface="Calibri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000" dirty="0" smtClean="0">
                <a:solidFill>
                  <a:srgbClr val="8C9CAD"/>
                </a:solidFill>
                <a:latin typeface="Calibri"/>
                <a:cs typeface="Calibri"/>
              </a:rPr>
              <a:t>minim + Monte Carlo Random Walk (MCRW) (“bad” contact discarded) </a:t>
            </a:r>
            <a:r>
              <a:rPr lang="en-US" sz="2000" dirty="0" smtClean="0">
                <a:solidFill>
                  <a:srgbClr val="8C9CAD"/>
                </a:solidFill>
                <a:latin typeface="Calibri"/>
                <a:cs typeface="Calibri"/>
                <a:sym typeface="Wingdings"/>
              </a:rPr>
              <a:t> only </a:t>
            </a:r>
            <a:r>
              <a:rPr lang="en-US" sz="2000" dirty="0" smtClean="0">
                <a:solidFill>
                  <a:schemeClr val="accent5"/>
                </a:solidFill>
                <a:latin typeface="Calibri"/>
                <a:cs typeface="Calibri"/>
              </a:rPr>
              <a:t>configurations that fulfill structural constraints of point 1. are retained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000" dirty="0" err="1" smtClean="0">
                <a:solidFill>
                  <a:schemeClr val="accent5"/>
                </a:solidFill>
                <a:latin typeface="Calibri"/>
                <a:cs typeface="Calibri"/>
              </a:rPr>
              <a:t>A</a:t>
            </a:r>
            <a:r>
              <a:rPr lang="en-US" sz="20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b</a:t>
            </a:r>
            <a:r>
              <a:rPr lang="en-GB" sz="2000" baseline="-25000" dirty="0" smtClean="0">
                <a:solidFill>
                  <a:schemeClr val="accent5"/>
                </a:solidFill>
                <a:latin typeface="Calibri"/>
                <a:cs typeface="Calibri"/>
              </a:rPr>
              <a:t>1</a:t>
            </a:r>
            <a:r>
              <a:rPr lang="en-GB" sz="2000" baseline="-25000" dirty="0">
                <a:solidFill>
                  <a:schemeClr val="accent5"/>
                </a:solidFill>
                <a:latin typeface="Calibri"/>
                <a:cs typeface="Calibri"/>
              </a:rPr>
              <a:t>-</a:t>
            </a:r>
            <a:r>
              <a:rPr lang="en-GB" sz="2000" baseline="-25000" dirty="0" smtClean="0">
                <a:solidFill>
                  <a:schemeClr val="accent5"/>
                </a:solidFill>
                <a:latin typeface="Calibri"/>
                <a:cs typeface="Calibri"/>
              </a:rPr>
              <a:t>16</a:t>
            </a:r>
            <a:r>
              <a:rPr lang="en-GB" sz="2000" dirty="0" smtClean="0">
                <a:solidFill>
                  <a:schemeClr val="accent5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5"/>
                </a:solidFill>
                <a:latin typeface="Calibri"/>
                <a:cs typeface="Calibri"/>
              </a:rPr>
              <a:t>truncated to </a:t>
            </a:r>
            <a:r>
              <a:rPr lang="en-US" sz="2000" dirty="0" err="1" smtClean="0">
                <a:solidFill>
                  <a:schemeClr val="accent5"/>
                </a:solidFill>
                <a:latin typeface="Calibri"/>
                <a:cs typeface="Calibri"/>
              </a:rPr>
              <a:t>A</a:t>
            </a:r>
            <a:r>
              <a:rPr lang="en-US" sz="20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b</a:t>
            </a:r>
            <a:r>
              <a:rPr lang="en-GB" sz="2000" baseline="-25000" dirty="0" smtClean="0">
                <a:solidFill>
                  <a:schemeClr val="accent5"/>
                </a:solidFill>
                <a:latin typeface="Calibri"/>
                <a:cs typeface="Calibri"/>
              </a:rPr>
              <a:t>11-16</a:t>
            </a:r>
            <a:r>
              <a:rPr lang="en-GB" sz="2000" dirty="0" smtClean="0">
                <a:solidFill>
                  <a:schemeClr val="accent5"/>
                </a:solidFill>
                <a:latin typeface="Calibri"/>
                <a:cs typeface="Calibri"/>
              </a:rPr>
              <a:t> and </a:t>
            </a:r>
            <a:r>
              <a:rPr lang="en-GB" sz="2000" dirty="0" smtClean="0">
                <a:solidFill>
                  <a:srgbClr val="8C9CAD"/>
                </a:solidFill>
                <a:latin typeface="Calibri"/>
                <a:cs typeface="Calibri"/>
              </a:rPr>
              <a:t>put </a:t>
            </a:r>
            <a:r>
              <a:rPr lang="en-GB" sz="2000" dirty="0">
                <a:solidFill>
                  <a:srgbClr val="8C9CAD"/>
                </a:solidFill>
                <a:latin typeface="Calibri"/>
                <a:cs typeface="Calibri"/>
              </a:rPr>
              <a:t>in a cell with periodic conditions filled with </a:t>
            </a:r>
            <a:r>
              <a:rPr lang="en-GB" sz="2000" dirty="0" smtClean="0">
                <a:solidFill>
                  <a:srgbClr val="8C9CAD"/>
                </a:solidFill>
                <a:latin typeface="Calibri"/>
                <a:cs typeface="Calibri"/>
              </a:rPr>
              <a:t>TIP3P  </a:t>
            </a:r>
            <a:r>
              <a:rPr lang="en-GB" sz="2000" dirty="0">
                <a:solidFill>
                  <a:srgbClr val="8C9CAD"/>
                </a:solidFill>
                <a:latin typeface="Calibri"/>
                <a:cs typeface="Calibri"/>
              </a:rPr>
              <a:t>water </a:t>
            </a:r>
            <a:r>
              <a:rPr lang="en-GB" sz="2000" dirty="0" smtClean="0">
                <a:solidFill>
                  <a:srgbClr val="8C9CAD"/>
                </a:solidFill>
                <a:latin typeface="Calibri"/>
                <a:cs typeface="Calibri"/>
              </a:rPr>
              <a:t>molecules</a:t>
            </a:r>
          </a:p>
          <a:p>
            <a:pPr marL="457200" lvl="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GB" sz="2000" dirty="0">
                <a:solidFill>
                  <a:srgbClr val="808DA0"/>
                </a:solidFill>
                <a:latin typeface="Calibri"/>
                <a:cs typeface="Calibri"/>
              </a:rPr>
              <a:t>Four </a:t>
            </a:r>
            <a:r>
              <a:rPr lang="en-GB" sz="2000" dirty="0" smtClean="0">
                <a:solidFill>
                  <a:srgbClr val="808DA0"/>
                </a:solidFill>
                <a:latin typeface="Calibri"/>
                <a:cs typeface="Calibri"/>
              </a:rPr>
              <a:t>trial binding </a:t>
            </a:r>
            <a:r>
              <a:rPr lang="en-GB" sz="2000" dirty="0">
                <a:solidFill>
                  <a:srgbClr val="808DA0"/>
                </a:solidFill>
                <a:latin typeface="Calibri"/>
                <a:cs typeface="Calibri"/>
              </a:rPr>
              <a:t>geometries are </a:t>
            </a:r>
            <a:r>
              <a:rPr lang="en-GB" sz="2000" dirty="0" smtClean="0">
                <a:solidFill>
                  <a:srgbClr val="808DA0"/>
                </a:solidFill>
                <a:latin typeface="Calibri"/>
                <a:cs typeface="Calibri"/>
              </a:rPr>
              <a:t>chosen for </a:t>
            </a:r>
            <a:r>
              <a:rPr lang="en-GB" sz="2000" i="1" dirty="0" err="1" smtClean="0">
                <a:solidFill>
                  <a:srgbClr val="808DA0"/>
                </a:solidFill>
                <a:latin typeface="Calibri"/>
                <a:cs typeface="Calibri"/>
              </a:rPr>
              <a:t>ab</a:t>
            </a:r>
            <a:r>
              <a:rPr lang="en-GB" sz="2000" i="1" dirty="0" smtClean="0">
                <a:solidFill>
                  <a:srgbClr val="808DA0"/>
                </a:solidFill>
                <a:latin typeface="Calibri"/>
                <a:cs typeface="Calibri"/>
              </a:rPr>
              <a:t> initio </a:t>
            </a:r>
            <a:r>
              <a:rPr lang="en-GB" sz="2000" dirty="0" smtClean="0">
                <a:solidFill>
                  <a:srgbClr val="808DA0"/>
                </a:solidFill>
                <a:latin typeface="Calibri"/>
                <a:cs typeface="Calibri"/>
              </a:rPr>
              <a:t>computations</a:t>
            </a:r>
            <a:endParaRPr lang="en-GB" sz="2000" dirty="0">
              <a:solidFill>
                <a:srgbClr val="808DA0"/>
              </a:solidFill>
              <a:latin typeface="Calibri"/>
              <a:cs typeface="Calibri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24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1656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90524"/>
              </p:ext>
            </p:extLst>
          </p:nvPr>
        </p:nvGraphicFramePr>
        <p:xfrm>
          <a:off x="5852133" y="1202303"/>
          <a:ext cx="3243762" cy="102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800"/>
                <a:gridCol w="2413962"/>
              </a:tblGrid>
              <a:tr h="449634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Name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Starting configuration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764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/>
                          <a:cs typeface="Calibri"/>
                        </a:rPr>
                        <a:t>S1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4N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 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W</a:t>
                      </a:r>
                      <a:endParaRPr lang="en-US" b="0" baseline="-25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2660073" y="1323057"/>
            <a:ext cx="3076598" cy="92333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srgbClr val="808DA0"/>
                </a:solidFill>
                <a:latin typeface="Calibri"/>
                <a:cs typeface="Calibri"/>
              </a:rPr>
              <a:t>B</a:t>
            </a:r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esides </a:t>
            </a:r>
            <a:r>
              <a:rPr lang="en-GB" dirty="0">
                <a:solidFill>
                  <a:srgbClr val="808DA0"/>
                </a:solidFill>
                <a:latin typeface="Calibri"/>
                <a:cs typeface="Calibri"/>
              </a:rPr>
              <a:t>the two </a:t>
            </a:r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His</a:t>
            </a:r>
            <a:r>
              <a:rPr lang="en-GB" baseline="-25000" dirty="0" smtClean="0">
                <a:solidFill>
                  <a:srgbClr val="808DA0"/>
                </a:solidFill>
                <a:latin typeface="Calibri"/>
                <a:cs typeface="Calibri"/>
              </a:rPr>
              <a:t>14</a:t>
            </a:r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, also the two </a:t>
            </a:r>
            <a:r>
              <a:rPr lang="en-GB" dirty="0">
                <a:solidFill>
                  <a:srgbClr val="808DA0"/>
                </a:solidFill>
                <a:latin typeface="Calibri"/>
                <a:cs typeface="Calibri"/>
              </a:rPr>
              <a:t>His</a:t>
            </a:r>
            <a:r>
              <a:rPr lang="en-GB" baseline="-25000" dirty="0">
                <a:solidFill>
                  <a:srgbClr val="808DA0"/>
                </a:solidFill>
                <a:latin typeface="Calibri"/>
                <a:cs typeface="Calibri"/>
              </a:rPr>
              <a:t>13</a:t>
            </a:r>
            <a:r>
              <a:rPr lang="en-GB" dirty="0">
                <a:solidFill>
                  <a:srgbClr val="808DA0"/>
                </a:solidFill>
                <a:latin typeface="Calibri"/>
                <a:cs typeface="Calibri"/>
              </a:rPr>
              <a:t> </a:t>
            </a:r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happen </a:t>
            </a:r>
            <a:r>
              <a:rPr lang="en-GB" dirty="0">
                <a:solidFill>
                  <a:srgbClr val="808DA0"/>
                </a:solidFill>
                <a:latin typeface="Calibri"/>
                <a:cs typeface="Calibri"/>
              </a:rPr>
              <a:t>to be </a:t>
            </a:r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within 3 </a:t>
            </a:r>
            <a:r>
              <a:rPr lang="en-GB" dirty="0" err="1" smtClean="0">
                <a:solidFill>
                  <a:srgbClr val="808DA0"/>
                </a:solidFill>
                <a:latin typeface="Calibri"/>
                <a:cs typeface="Calibri"/>
              </a:rPr>
              <a:t>Å</a:t>
            </a:r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 from Zn</a:t>
            </a:r>
            <a:endParaRPr lang="en-US" dirty="0">
              <a:solidFill>
                <a:srgbClr val="808DA0"/>
              </a:solidFill>
              <a:latin typeface="Calibri"/>
              <a:cs typeface="Calibri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356382" y="2965980"/>
            <a:ext cx="4283038" cy="2758826"/>
            <a:chOff x="2180864" y="3868002"/>
            <a:chExt cx="4283038" cy="2758826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864" y="3868002"/>
              <a:ext cx="4283038" cy="2758826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2497901" y="4181825"/>
              <a:ext cx="407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Calibri"/>
                  <a:cs typeface="Calibri"/>
                </a:rPr>
                <a:t>S1</a:t>
              </a:r>
              <a:endParaRPr lang="it-IT" dirty="0">
                <a:latin typeface="Calibri"/>
                <a:cs typeface="Calibri"/>
              </a:endParaRPr>
            </a:p>
          </p:txBody>
        </p:sp>
      </p:grpSp>
      <p:sp>
        <p:nvSpPr>
          <p:cNvPr id="26" name="Rettangolo 25"/>
          <p:cNvSpPr/>
          <p:nvPr/>
        </p:nvSpPr>
        <p:spPr>
          <a:xfrm>
            <a:off x="962138" y="-129666"/>
            <a:ext cx="69660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1° 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" y="900378"/>
            <a:ext cx="2427685" cy="1346009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28" name="CasellaDiTesto 27">
            <a:hlinkClick r:id="rId5" action="ppaction://hlinkfile"/>
          </p:cNvPr>
          <p:cNvSpPr txBox="1"/>
          <p:nvPr/>
        </p:nvSpPr>
        <p:spPr>
          <a:xfrm>
            <a:off x="202018" y="972928"/>
            <a:ext cx="38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S1</a:t>
            </a:r>
            <a:endParaRPr lang="en-US" sz="16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graphicFrame>
        <p:nvGraphicFramePr>
          <p:cNvPr id="23" name="Tabel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000511"/>
              </p:ext>
            </p:extLst>
          </p:nvPr>
        </p:nvGraphicFramePr>
        <p:xfrm>
          <a:off x="5781698" y="3692827"/>
          <a:ext cx="3243762" cy="102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800"/>
                <a:gridCol w="2413962"/>
              </a:tblGrid>
              <a:tr h="449634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Name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Final configuration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764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/>
                          <a:cs typeface="Calibri"/>
                        </a:rPr>
                        <a:t>S1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3N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 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W</a:t>
                      </a:r>
                      <a:endParaRPr lang="en-US" b="0" baseline="-25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94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660073" y="1366594"/>
            <a:ext cx="3076598" cy="6463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Only three His, but one bond also through His oxygen</a:t>
            </a:r>
            <a:endParaRPr lang="en-US" dirty="0">
              <a:solidFill>
                <a:srgbClr val="808DA0"/>
              </a:solidFill>
              <a:latin typeface="Calibri"/>
              <a:cs typeface="Calibri"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662896" y="3051221"/>
            <a:ext cx="4531068" cy="2894246"/>
            <a:chOff x="2180864" y="3875144"/>
            <a:chExt cx="4531068" cy="2758826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864" y="3875144"/>
              <a:ext cx="4531068" cy="2758826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2660073" y="4181825"/>
              <a:ext cx="407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Calibri"/>
                  <a:cs typeface="Calibri"/>
                </a:rPr>
                <a:t>S</a:t>
              </a:r>
              <a:r>
                <a:rPr lang="it-IT" dirty="0">
                  <a:latin typeface="Calibri"/>
                  <a:cs typeface="Calibri"/>
                </a:rPr>
                <a:t>2</a:t>
              </a:r>
            </a:p>
          </p:txBody>
        </p:sp>
      </p:grpSp>
      <p:sp>
        <p:nvSpPr>
          <p:cNvPr id="26" name="Rettangolo 25"/>
          <p:cNvSpPr/>
          <p:nvPr/>
        </p:nvSpPr>
        <p:spPr>
          <a:xfrm>
            <a:off x="962138" y="-129666"/>
            <a:ext cx="69660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1° 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grpSp>
        <p:nvGrpSpPr>
          <p:cNvPr id="31" name="Gruppo 30"/>
          <p:cNvGrpSpPr/>
          <p:nvPr/>
        </p:nvGrpSpPr>
        <p:grpSpPr>
          <a:xfrm>
            <a:off x="148156" y="987271"/>
            <a:ext cx="2427685" cy="1346009"/>
            <a:chOff x="70215" y="2494338"/>
            <a:chExt cx="2427685" cy="1346009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5" y="2494338"/>
              <a:ext cx="2427685" cy="1346009"/>
            </a:xfrm>
            <a:prstGeom prst="rect">
              <a:avLst/>
            </a:prstGeom>
            <a:ln w="25400">
              <a:solidFill>
                <a:srgbClr val="002060"/>
              </a:solidFill>
            </a:ln>
          </p:spPr>
        </p:pic>
        <p:sp>
          <p:nvSpPr>
            <p:cNvPr id="30" name="CasellaDiTesto 29">
              <a:hlinkClick r:id="rId5" action="ppaction://hlinkfile"/>
            </p:cNvPr>
            <p:cNvSpPr txBox="1"/>
            <p:nvPr/>
          </p:nvSpPr>
          <p:spPr>
            <a:xfrm>
              <a:off x="202018" y="3387977"/>
              <a:ext cx="3829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  <a:latin typeface="Calibri" pitchFamily="34" charset="0"/>
                </a:rPr>
                <a:t>S2</a:t>
              </a:r>
              <a:endParaRPr lang="en-US" sz="1600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26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graphicFrame>
        <p:nvGraphicFramePr>
          <p:cNvPr id="32" name="Tabel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555888"/>
              </p:ext>
            </p:extLst>
          </p:nvPr>
        </p:nvGraphicFramePr>
        <p:xfrm>
          <a:off x="5852133" y="1202303"/>
          <a:ext cx="3243762" cy="102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800"/>
                <a:gridCol w="2413962"/>
              </a:tblGrid>
              <a:tr h="449634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Name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Starting configuration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764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/>
                          <a:cs typeface="Calibri"/>
                        </a:rPr>
                        <a:t>S2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3N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 +1O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 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W</a:t>
                      </a:r>
                      <a:endParaRPr lang="en-US" b="0" baseline="-25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3" name="Tabel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127991"/>
              </p:ext>
            </p:extLst>
          </p:nvPr>
        </p:nvGraphicFramePr>
        <p:xfrm>
          <a:off x="5818985" y="4127610"/>
          <a:ext cx="3243762" cy="102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800"/>
                <a:gridCol w="2413962"/>
              </a:tblGrid>
              <a:tr h="449634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Name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Final configuration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764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Calibri"/>
                          <a:cs typeface="Calibri"/>
                        </a:rPr>
                        <a:t>S2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3N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 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W</a:t>
                      </a:r>
                      <a:endParaRPr lang="en-US" b="0" baseline="-25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95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o 45"/>
          <p:cNvGrpSpPr/>
          <p:nvPr/>
        </p:nvGrpSpPr>
        <p:grpSpPr>
          <a:xfrm>
            <a:off x="509061" y="3163940"/>
            <a:ext cx="4283038" cy="2728288"/>
            <a:chOff x="2663528" y="2621828"/>
            <a:chExt cx="4283038" cy="272828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528" y="2621828"/>
              <a:ext cx="4283038" cy="2728288"/>
            </a:xfrm>
            <a:prstGeom prst="rect">
              <a:avLst/>
            </a:prstGeom>
          </p:spPr>
        </p:pic>
        <p:sp>
          <p:nvSpPr>
            <p:cNvPr id="45" name="CasellaDiTesto 44"/>
            <p:cNvSpPr txBox="1"/>
            <p:nvPr/>
          </p:nvSpPr>
          <p:spPr>
            <a:xfrm>
              <a:off x="3370754" y="2718278"/>
              <a:ext cx="407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Calibri"/>
                  <a:cs typeface="Calibri"/>
                </a:rPr>
                <a:t>S3</a:t>
              </a:r>
              <a:endParaRPr lang="it-IT" dirty="0">
                <a:latin typeface="Calibri"/>
                <a:cs typeface="Calibri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3297099" y="1220031"/>
            <a:ext cx="2424717" cy="92333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modified S1: the H</a:t>
            </a:r>
            <a:r>
              <a:rPr lang="en-GB" dirty="0" smtClean="0">
                <a:solidFill>
                  <a:srgbClr val="808DA0"/>
                </a:solidFill>
                <a:latin typeface="Symbol" charset="2"/>
                <a:cs typeface="Symbol" charset="2"/>
              </a:rPr>
              <a:t>e</a:t>
            </a:r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 of a His</a:t>
            </a:r>
            <a:r>
              <a:rPr lang="en-GB" baseline="-25000" dirty="0" smtClean="0">
                <a:solidFill>
                  <a:srgbClr val="808DA0"/>
                </a:solidFill>
                <a:latin typeface="Calibri"/>
                <a:cs typeface="Calibri"/>
              </a:rPr>
              <a:t>14</a:t>
            </a:r>
            <a:r>
              <a:rPr lang="en-GB" dirty="0">
                <a:solidFill>
                  <a:srgbClr val="808DA0"/>
                </a:solidFill>
                <a:latin typeface="Calibri"/>
                <a:cs typeface="Calibri"/>
              </a:rPr>
              <a:t> </a:t>
            </a:r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is substituted by a second Zn</a:t>
            </a:r>
            <a:endParaRPr lang="en-US" dirty="0">
              <a:solidFill>
                <a:srgbClr val="808DA0"/>
              </a:solidFill>
              <a:latin typeface="Calibri"/>
              <a:cs typeface="Calibri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263474"/>
              </p:ext>
            </p:extLst>
          </p:nvPr>
        </p:nvGraphicFramePr>
        <p:xfrm>
          <a:off x="5852133" y="1066475"/>
          <a:ext cx="3243762" cy="108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800"/>
                <a:gridCol w="2413962"/>
              </a:tblGrid>
              <a:tr h="449634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Name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Starting configuration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76443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S3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a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4N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 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W</a:t>
                      </a:r>
                    </a:p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b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1N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 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+ 2O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Glu</a:t>
                      </a:r>
                      <a:endParaRPr lang="en-US" b="0" baseline="-25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962138" y="-129666"/>
            <a:ext cx="69660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1° 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sp>
        <p:nvSpPr>
          <p:cNvPr id="11" name="CasellaDiTesto 10">
            <a:hlinkClick r:id="rId4" action="ppaction://hlinkfile"/>
          </p:cNvPr>
          <p:cNvSpPr txBox="1"/>
          <p:nvPr/>
        </p:nvSpPr>
        <p:spPr>
          <a:xfrm>
            <a:off x="138368" y="1359288"/>
            <a:ext cx="38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S3</a:t>
            </a:r>
            <a:endParaRPr lang="en-US" sz="16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2" name="CasellaDiTesto 11">
            <a:hlinkClick r:id="rId4" action="ppaction://hlinkfile"/>
          </p:cNvPr>
          <p:cNvSpPr txBox="1"/>
          <p:nvPr/>
        </p:nvSpPr>
        <p:spPr>
          <a:xfrm>
            <a:off x="2561038" y="1935022"/>
            <a:ext cx="38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S3</a:t>
            </a:r>
            <a:endParaRPr lang="en-US" sz="1600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42" name="Gruppo 41"/>
          <p:cNvGrpSpPr/>
          <p:nvPr/>
        </p:nvGrpSpPr>
        <p:grpSpPr>
          <a:xfrm>
            <a:off x="126124" y="464691"/>
            <a:ext cx="3068343" cy="2191673"/>
            <a:chOff x="126124" y="1364708"/>
            <a:chExt cx="3068343" cy="2191673"/>
          </a:xfrm>
        </p:grpSpPr>
        <p:grpSp>
          <p:nvGrpSpPr>
            <p:cNvPr id="39" name="Gruppo 38"/>
            <p:cNvGrpSpPr/>
            <p:nvPr/>
          </p:nvGrpSpPr>
          <p:grpSpPr>
            <a:xfrm>
              <a:off x="126124" y="1364708"/>
              <a:ext cx="3068343" cy="2191673"/>
              <a:chOff x="126124" y="1364708"/>
              <a:chExt cx="3068343" cy="2191673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24" y="1364708"/>
                <a:ext cx="3068343" cy="2191673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sp>
            <p:nvSpPr>
              <p:cNvPr id="21" name="CasellaDiTesto 20"/>
              <p:cNvSpPr txBox="1"/>
              <p:nvPr/>
            </p:nvSpPr>
            <p:spPr>
              <a:xfrm>
                <a:off x="207866" y="1711709"/>
                <a:ext cx="502061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Zn</a:t>
                </a:r>
                <a:r>
                  <a:rPr lang="en-US" b="1" baseline="-250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b</a:t>
                </a:r>
                <a:endParaRPr lang="en-US" b="1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22" name="Connettore 2 21"/>
              <p:cNvCxnSpPr/>
              <p:nvPr/>
            </p:nvCxnSpPr>
            <p:spPr>
              <a:xfrm>
                <a:off x="614455" y="2131011"/>
                <a:ext cx="312163" cy="292445"/>
              </a:xfrm>
              <a:prstGeom prst="straightConnector1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asellaDiTesto 22"/>
              <p:cNvSpPr txBox="1"/>
              <p:nvPr/>
            </p:nvSpPr>
            <p:spPr>
              <a:xfrm>
                <a:off x="2403922" y="3100346"/>
                <a:ext cx="494046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C697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808DA0"/>
                    </a:solidFill>
                    <a:latin typeface="Calibri" pitchFamily="34" charset="0"/>
                  </a:rPr>
                  <a:t>Zn</a:t>
                </a:r>
                <a:r>
                  <a:rPr lang="en-US" b="1" baseline="-25000" dirty="0" err="1" smtClean="0">
                    <a:solidFill>
                      <a:srgbClr val="808DA0"/>
                    </a:solidFill>
                    <a:latin typeface="Calibri" pitchFamily="34" charset="0"/>
                  </a:rPr>
                  <a:t>a</a:t>
                </a:r>
                <a:endParaRPr lang="en-US" b="1" baseline="-25000" dirty="0">
                  <a:solidFill>
                    <a:srgbClr val="808DA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24" name="Connettore 2 23"/>
              <p:cNvCxnSpPr/>
              <p:nvPr/>
            </p:nvCxnSpPr>
            <p:spPr>
              <a:xfrm flipH="1" flipV="1">
                <a:off x="1761160" y="2788978"/>
                <a:ext cx="576064" cy="494764"/>
              </a:xfrm>
              <a:prstGeom prst="straightConnector1">
                <a:avLst/>
              </a:prstGeom>
              <a:ln w="28575">
                <a:solidFill>
                  <a:srgbClr val="5C697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CasellaDiTesto 40">
              <a:hlinkClick r:id="rId6" action="ppaction://hlinkfile"/>
            </p:cNvPr>
            <p:cNvSpPr txBox="1"/>
            <p:nvPr/>
          </p:nvSpPr>
          <p:spPr>
            <a:xfrm>
              <a:off x="126124" y="1373155"/>
              <a:ext cx="3829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  <a:latin typeface="Calibri" pitchFamily="34" charset="0"/>
                </a:rPr>
                <a:t>S3</a:t>
              </a:r>
              <a:endParaRPr lang="en-US" sz="1600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cxnSp>
        <p:nvCxnSpPr>
          <p:cNvPr id="31" name="Connettore 2 30"/>
          <p:cNvCxnSpPr/>
          <p:nvPr/>
        </p:nvCxnSpPr>
        <p:spPr>
          <a:xfrm flipH="1">
            <a:off x="1701819" y="1207433"/>
            <a:ext cx="271034" cy="296416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27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graphicFrame>
        <p:nvGraphicFramePr>
          <p:cNvPr id="34" name="Tabel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671213"/>
              </p:ext>
            </p:extLst>
          </p:nvPr>
        </p:nvGraphicFramePr>
        <p:xfrm>
          <a:off x="5789548" y="3669577"/>
          <a:ext cx="3243762" cy="108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800"/>
                <a:gridCol w="2413962"/>
              </a:tblGrid>
              <a:tr h="449634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Name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Final configuration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76443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S3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a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4N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 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b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1N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 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Glu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+ 2O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47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o 39"/>
          <p:cNvGrpSpPr/>
          <p:nvPr/>
        </p:nvGrpSpPr>
        <p:grpSpPr>
          <a:xfrm>
            <a:off x="199589" y="3310913"/>
            <a:ext cx="4284436" cy="2728287"/>
            <a:chOff x="3043498" y="3867506"/>
            <a:chExt cx="4284436" cy="2728287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498" y="3867506"/>
              <a:ext cx="4283036" cy="2728287"/>
            </a:xfrm>
            <a:prstGeom prst="rect">
              <a:avLst/>
            </a:prstGeom>
          </p:spPr>
        </p:pic>
        <p:sp>
          <p:nvSpPr>
            <p:cNvPr id="19" name="CasellaDiTesto 18">
              <a:hlinkClick r:id="rId4" action="ppaction://hlinkfile"/>
            </p:cNvPr>
            <p:cNvSpPr txBox="1"/>
            <p:nvPr/>
          </p:nvSpPr>
          <p:spPr>
            <a:xfrm>
              <a:off x="6944997" y="3867506"/>
              <a:ext cx="3829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  <a:latin typeface="Calibri" pitchFamily="34" charset="0"/>
                </a:rPr>
                <a:t>S4</a:t>
              </a:r>
              <a:endParaRPr lang="en-US" sz="1600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sp>
        <p:nvSpPr>
          <p:cNvPr id="6" name="Rettangolo 5"/>
          <p:cNvSpPr/>
          <p:nvPr/>
        </p:nvSpPr>
        <p:spPr>
          <a:xfrm>
            <a:off x="962138" y="-129666"/>
            <a:ext cx="69660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1° 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3353436" y="1154469"/>
            <a:ext cx="2424717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GB" dirty="0" smtClean="0">
                <a:solidFill>
                  <a:srgbClr val="808DA0"/>
                </a:solidFill>
                <a:latin typeface="Calibri"/>
                <a:cs typeface="Calibri"/>
              </a:rPr>
              <a:t>modified S3: a third peptide is bound to the second Zn</a:t>
            </a:r>
            <a:endParaRPr lang="en-US" dirty="0">
              <a:solidFill>
                <a:srgbClr val="808DA0"/>
              </a:solidFill>
              <a:latin typeface="Calibri"/>
              <a:cs typeface="Calibri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29298" y="593478"/>
            <a:ext cx="3048022" cy="2348680"/>
            <a:chOff x="96760" y="3475417"/>
            <a:chExt cx="3048022" cy="2348680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" y="3481817"/>
              <a:ext cx="3048022" cy="2342280"/>
            </a:xfrm>
            <a:prstGeom prst="rect">
              <a:avLst/>
            </a:prstGeom>
            <a:ln w="25400">
              <a:solidFill>
                <a:srgbClr val="002060"/>
              </a:solidFill>
            </a:ln>
          </p:spPr>
        </p:pic>
        <p:sp>
          <p:nvSpPr>
            <p:cNvPr id="43" name="CasellaDiTesto 42"/>
            <p:cNvSpPr txBox="1"/>
            <p:nvPr/>
          </p:nvSpPr>
          <p:spPr>
            <a:xfrm>
              <a:off x="1510129" y="3629305"/>
              <a:ext cx="51212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808DA0"/>
                  </a:solidFill>
                  <a:latin typeface="Calibri" pitchFamily="34" charset="0"/>
                </a:rPr>
                <a:t>Zn</a:t>
              </a:r>
              <a:r>
                <a:rPr lang="en-US" b="1" baseline="-25000" dirty="0" err="1">
                  <a:solidFill>
                    <a:srgbClr val="808DA0"/>
                  </a:solidFill>
                  <a:latin typeface="Calibri" pitchFamily="34" charset="0"/>
                </a:rPr>
                <a:t>A</a:t>
              </a:r>
              <a:endParaRPr lang="en-US" b="1" baseline="-25000" dirty="0">
                <a:solidFill>
                  <a:srgbClr val="808DA0"/>
                </a:solidFill>
                <a:latin typeface="Calibri" pitchFamily="34" charset="0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129298" y="4747794"/>
              <a:ext cx="505267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Zn</a:t>
              </a:r>
              <a:r>
                <a:rPr lang="en-US" b="1" baseline="-25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B</a:t>
              </a:r>
              <a:endParaRPr lang="en-US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endParaRPr>
            </a:p>
          </p:txBody>
        </p:sp>
        <p:cxnSp>
          <p:nvCxnSpPr>
            <p:cNvPr id="47" name="Connettore 2 46"/>
            <p:cNvCxnSpPr/>
            <p:nvPr/>
          </p:nvCxnSpPr>
          <p:spPr>
            <a:xfrm>
              <a:off x="705362" y="4963818"/>
              <a:ext cx="437448" cy="0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>
              <a:hlinkClick r:id="rId6" action="ppaction://hlinkfile"/>
            </p:cNvPr>
            <p:cNvSpPr txBox="1"/>
            <p:nvPr/>
          </p:nvSpPr>
          <p:spPr>
            <a:xfrm>
              <a:off x="116662" y="3475417"/>
              <a:ext cx="3829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  <a:latin typeface="Calibri" pitchFamily="34" charset="0"/>
                </a:rPr>
                <a:t>S4</a:t>
              </a:r>
              <a:endParaRPr lang="en-US" sz="1600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49" name="Connettore 2 48"/>
            <p:cNvCxnSpPr>
              <a:stCxn id="43" idx="2"/>
            </p:cNvCxnSpPr>
            <p:nvPr/>
          </p:nvCxnSpPr>
          <p:spPr>
            <a:xfrm flipH="1">
              <a:off x="1625531" y="3998637"/>
              <a:ext cx="140663" cy="306561"/>
            </a:xfrm>
            <a:prstGeom prst="straightConnector1">
              <a:avLst/>
            </a:prstGeom>
            <a:ln w="28575">
              <a:solidFill>
                <a:srgbClr val="5C697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28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graphicFrame>
        <p:nvGraphicFramePr>
          <p:cNvPr id="32" name="Tabel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915088"/>
              </p:ext>
            </p:extLst>
          </p:nvPr>
        </p:nvGraphicFramePr>
        <p:xfrm>
          <a:off x="5879588" y="1083736"/>
          <a:ext cx="3243762" cy="108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800"/>
                <a:gridCol w="2413962"/>
              </a:tblGrid>
              <a:tr h="449634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Name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Starting configuration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76443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S4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a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4N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 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W</a:t>
                      </a:r>
                    </a:p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b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3N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 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Glu</a:t>
                      </a:r>
                      <a:endParaRPr lang="en-US" b="0" baseline="-25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3" name="Tabel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672168"/>
              </p:ext>
            </p:extLst>
          </p:nvPr>
        </p:nvGraphicFramePr>
        <p:xfrm>
          <a:off x="5778153" y="4233336"/>
          <a:ext cx="3243762" cy="108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800"/>
                <a:gridCol w="2413962"/>
              </a:tblGrid>
              <a:tr h="449634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Name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Final configuration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76443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atin typeface="Calibri"/>
                          <a:cs typeface="Calibri"/>
                        </a:rPr>
                        <a:t>S4</a:t>
                      </a:r>
                      <a:endParaRPr lang="en-US" b="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a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4N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 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W</a:t>
                      </a:r>
                    </a:p>
                    <a:p>
                      <a:pPr algn="l"/>
                      <a:r>
                        <a:rPr lang="it-IT" sz="1800" b="0" dirty="0" smtClean="0">
                          <a:solidFill>
                            <a:srgbClr val="3366FF"/>
                          </a:solidFill>
                          <a:latin typeface="Calibri"/>
                          <a:cs typeface="Calibri"/>
                        </a:rPr>
                        <a:t>Zn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b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: 3N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His </a:t>
                      </a:r>
                      <a:r>
                        <a:rPr lang="en-US" sz="1800" b="0" u="none" strike="noStrike" kern="1200" baseline="0" dirty="0" smtClean="0">
                          <a:latin typeface="Calibri"/>
                          <a:cs typeface="Calibri"/>
                        </a:rPr>
                        <a:t>+ 1O</a:t>
                      </a:r>
                      <a:r>
                        <a:rPr lang="en-US" sz="1800" b="0" u="none" strike="noStrike" kern="1200" baseline="-25000" dirty="0" smtClean="0">
                          <a:latin typeface="Calibri"/>
                          <a:cs typeface="Calibri"/>
                        </a:rPr>
                        <a:t>Glu</a:t>
                      </a:r>
                      <a:endParaRPr lang="en-US" b="0" baseline="-250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54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86380" y="432951"/>
            <a:ext cx="360521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Zn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site </a:t>
            </a:r>
            <a:r>
              <a:rPr lang="it-IT" sz="2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structures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in the </a:t>
            </a:r>
            <a:r>
              <a:rPr lang="it-IT" sz="2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four</a:t>
            </a:r>
            <a:r>
              <a:rPr lang="it-IT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models</a:t>
            </a:r>
            <a:endParaRPr lang="it-IT" sz="2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7884" y="5104691"/>
            <a:ext cx="220560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000" dirty="0" err="1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Our</a:t>
            </a:r>
            <a:r>
              <a:rPr lang="it-IT" sz="2000" dirty="0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favorite </a:t>
            </a:r>
            <a:r>
              <a:rPr lang="it-IT" sz="2000" dirty="0" err="1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model</a:t>
            </a:r>
            <a:endParaRPr lang="it-IT" sz="2000" dirty="0">
              <a:solidFill>
                <a:srgbClr val="5C697C"/>
              </a:solidFill>
              <a:latin typeface="Calibri" pitchFamily="34" charset="0"/>
            </a:endParaRPr>
          </a:p>
        </p:txBody>
      </p:sp>
      <p:pic>
        <p:nvPicPr>
          <p:cNvPr id="9" name="Immagine 8" descr="start-and-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54" y="396524"/>
            <a:ext cx="4550339" cy="6460508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7" idx="1"/>
          </p:cNvCxnSpPr>
          <p:nvPr/>
        </p:nvCxnSpPr>
        <p:spPr>
          <a:xfrm rot="10800000" flipV="1">
            <a:off x="4629160" y="5304746"/>
            <a:ext cx="1228724" cy="5794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47" name="CasellaDiTesto 1"/>
          <p:cNvSpPr txBox="1">
            <a:spLocks noChangeArrowheads="1"/>
          </p:cNvSpPr>
          <p:nvPr/>
        </p:nvSpPr>
        <p:spPr bwMode="auto">
          <a:xfrm rot="16200000">
            <a:off x="-2746326" y="3435808"/>
            <a:ext cx="61423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rgbClr val="008000"/>
                </a:solidFill>
                <a:latin typeface="Calibri" pitchFamily="34" charset="0"/>
              </a:rPr>
              <a:t>P. </a:t>
            </a:r>
            <a:r>
              <a:rPr lang="en-GB" sz="1400" dirty="0" err="1">
                <a:solidFill>
                  <a:srgbClr val="008000"/>
                </a:solidFill>
                <a:latin typeface="Calibri" pitchFamily="34" charset="0"/>
              </a:rPr>
              <a:t>Giannozzi</a:t>
            </a:r>
            <a:r>
              <a:rPr lang="en-GB" sz="1400" dirty="0">
                <a:solidFill>
                  <a:srgbClr val="008000"/>
                </a:solidFill>
                <a:latin typeface="Calibri" pitchFamily="34" charset="0"/>
              </a:rPr>
              <a:t>, K. Jansen, G. La </a:t>
            </a:r>
            <a:r>
              <a:rPr lang="en-GB" sz="1400" dirty="0" err="1">
                <a:solidFill>
                  <a:srgbClr val="008000"/>
                </a:solidFill>
                <a:latin typeface="Calibri" pitchFamily="34" charset="0"/>
              </a:rPr>
              <a:t>Penna</a:t>
            </a:r>
            <a:r>
              <a:rPr lang="en-GB" sz="1400" dirty="0">
                <a:solidFill>
                  <a:srgbClr val="008000"/>
                </a:solidFill>
                <a:latin typeface="Calibri" pitchFamily="34" charset="0"/>
              </a:rPr>
              <a:t>, </a:t>
            </a:r>
            <a:r>
              <a:rPr lang="en-GB" sz="1400" dirty="0" err="1" smtClean="0">
                <a:solidFill>
                  <a:srgbClr val="008000"/>
                </a:solidFill>
                <a:latin typeface="Calibri" pitchFamily="34" charset="0"/>
              </a:rPr>
              <a:t>V.Minicazzi</a:t>
            </a:r>
            <a:r>
              <a:rPr lang="en-GB" sz="1400" dirty="0" smtClean="0">
                <a:solidFill>
                  <a:srgbClr val="008000"/>
                </a:solidFill>
                <a:latin typeface="Calibri" pitchFamily="34" charset="0"/>
              </a:rPr>
              <a:t>, </a:t>
            </a:r>
            <a:r>
              <a:rPr lang="it-IT" sz="1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S. </a:t>
            </a:r>
            <a:r>
              <a:rPr lang="it-IT" sz="1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M.</a:t>
            </a:r>
            <a:r>
              <a:rPr lang="it-IT" sz="1400" dirty="0" smtClean="0">
                <a:solidFill>
                  <a:srgbClr val="008000"/>
                </a:solidFill>
                <a:latin typeface="Calibri" pitchFamily="34" charset="0"/>
              </a:rPr>
              <a:t>, </a:t>
            </a:r>
            <a:r>
              <a:rPr lang="it-IT" sz="1400" dirty="0">
                <a:solidFill>
                  <a:srgbClr val="008000"/>
                </a:solidFill>
                <a:latin typeface="Calibri" pitchFamily="34" charset="0"/>
              </a:rPr>
              <a:t>G.C. Rossi, F. Stellato.  </a:t>
            </a:r>
            <a:r>
              <a:rPr lang="it-IT" sz="1400" i="1" dirty="0" err="1">
                <a:solidFill>
                  <a:srgbClr val="008000"/>
                </a:solidFill>
                <a:latin typeface="Calibri" pitchFamily="34" charset="0"/>
              </a:rPr>
              <a:t>Metallomics</a:t>
            </a:r>
            <a:r>
              <a:rPr lang="it-IT" sz="1400" dirty="0">
                <a:solidFill>
                  <a:srgbClr val="008000"/>
                </a:solidFill>
                <a:latin typeface="Calibri" pitchFamily="34" charset="0"/>
              </a:rPr>
              <a:t> (2012)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6312" y="1380847"/>
            <a:ext cx="2574587" cy="337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ttangolo 9"/>
          <p:cNvSpPr/>
          <p:nvPr/>
        </p:nvSpPr>
        <p:spPr>
          <a:xfrm>
            <a:off x="962138" y="-129666"/>
            <a:ext cx="69660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1° 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29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305099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73114" y="649447"/>
            <a:ext cx="6326371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B</a:t>
            </a:r>
            <a:r>
              <a:rPr lang="en-GB" sz="2400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iological challenge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</a:p>
          <a:p>
            <a:r>
              <a:rPr lang="en-GB" sz="240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cs typeface="Calibri"/>
              </a:rPr>
              <a:t>understanding the molecular basis of</a:t>
            </a:r>
            <a:r>
              <a:rPr lang="en-GB" sz="24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endParaRPr lang="en-GB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GB" sz="240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lang="en-GB" sz="2400" dirty="0" smtClean="0">
                <a:latin typeface="Calibri"/>
                <a:cs typeface="Calibri"/>
              </a:rPr>
              <a:t>Protein </a:t>
            </a:r>
            <a:r>
              <a:rPr lang="en-GB" sz="2400" dirty="0">
                <a:latin typeface="Calibri"/>
                <a:cs typeface="Calibri"/>
              </a:rPr>
              <a:t>Conformational </a:t>
            </a:r>
            <a:r>
              <a:rPr lang="en-GB" sz="2400" dirty="0" smtClean="0">
                <a:latin typeface="Calibri"/>
                <a:cs typeface="Calibri"/>
              </a:rPr>
              <a:t>Diseases </a:t>
            </a:r>
            <a:r>
              <a:rPr lang="en-GB" sz="2400" dirty="0">
                <a:latin typeface="Calibri"/>
                <a:cs typeface="Calibri"/>
              </a:rPr>
              <a:t>(PCD’s</a:t>
            </a:r>
            <a:r>
              <a:rPr lang="en-GB" sz="2400" dirty="0" smtClean="0">
                <a:latin typeface="Calibri"/>
                <a:cs typeface="Calibri"/>
              </a:rPr>
              <a:t>) </a:t>
            </a:r>
          </a:p>
          <a:p>
            <a:r>
              <a:rPr lang="en-GB" sz="2400" dirty="0">
                <a:latin typeface="Calibri"/>
                <a:cs typeface="Calibri"/>
              </a:rPr>
              <a:t>	</a:t>
            </a:r>
            <a:r>
              <a:rPr lang="en-GB" sz="2400" dirty="0" smtClean="0">
                <a:latin typeface="Calibri"/>
                <a:cs typeface="Calibri"/>
              </a:rPr>
              <a:t>among which the </a:t>
            </a:r>
            <a:r>
              <a:rPr lang="en-GB" sz="2400" dirty="0" smtClean="0">
                <a:solidFill>
                  <a:srgbClr val="FF0000"/>
                </a:solidFill>
                <a:latin typeface="Calibri"/>
                <a:cs typeface="Calibri"/>
              </a:rPr>
              <a:t>Alzheimer disease</a:t>
            </a:r>
          </a:p>
          <a:p>
            <a:endParaRPr lang="en-GB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isfolding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and aggregation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the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-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peptide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metal ions and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brain</a:t>
            </a:r>
            <a:endParaRPr lang="en-GB" sz="20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GB"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GB" sz="2400" b="1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</a:t>
            </a:r>
            <a:r>
              <a:rPr lang="en-GB" sz="2400" b="1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cientific instruments</a:t>
            </a:r>
            <a:r>
              <a:rPr lang="en-GB" sz="24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endParaRPr lang="en-GB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GB" sz="240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cs typeface="Calibri"/>
              </a:rPr>
              <a:t>focused experiments + numerical approaches</a:t>
            </a:r>
          </a:p>
          <a:p>
            <a:endParaRPr lang="en-GB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6B7D72"/>
                </a:solidFill>
                <a:latin typeface="Calibri"/>
                <a:cs typeface="Calibri"/>
              </a:rPr>
              <a:t>XAS spectroscopy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6B7D72"/>
                </a:solidFill>
                <a:latin typeface="Calibri"/>
                <a:cs typeface="Calibri"/>
              </a:rPr>
              <a:t>classical and </a:t>
            </a:r>
            <a:r>
              <a:rPr lang="en-GB" sz="2000" i="1" dirty="0" err="1" smtClean="0">
                <a:solidFill>
                  <a:srgbClr val="6B7D72"/>
                </a:solidFill>
                <a:latin typeface="Calibri"/>
                <a:cs typeface="Calibri"/>
              </a:rPr>
              <a:t>ab</a:t>
            </a:r>
            <a:r>
              <a:rPr lang="en-GB" sz="2000" i="1" dirty="0" smtClean="0">
                <a:solidFill>
                  <a:srgbClr val="6B7D72"/>
                </a:solidFill>
                <a:latin typeface="Calibri"/>
                <a:cs typeface="Calibri"/>
              </a:rPr>
              <a:t> initio </a:t>
            </a:r>
            <a:r>
              <a:rPr lang="en-GB" sz="2000" dirty="0" smtClean="0">
                <a:solidFill>
                  <a:srgbClr val="6B7D72"/>
                </a:solidFill>
                <a:latin typeface="Calibri"/>
                <a:cs typeface="Calibri"/>
              </a:rPr>
              <a:t>molecular dynamics</a:t>
            </a:r>
          </a:p>
          <a:p>
            <a:pPr lvl="1" indent="-457200"/>
            <a:endParaRPr lang="en-GB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lvl="1" indent="-457200"/>
            <a:r>
              <a:rPr lang="en-GB" sz="2400" b="1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Results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</a:p>
          <a:p>
            <a:pPr lvl="1" indent="-457200"/>
            <a:r>
              <a:rPr lang="en-GB" sz="240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lang="en-GB" sz="2400" dirty="0" smtClean="0">
                <a:solidFill>
                  <a:prstClr val="black"/>
                </a:solidFill>
                <a:latin typeface="Calibri"/>
                <a:cs typeface="Calibri"/>
              </a:rPr>
              <a:t>unveiling the (relevant) role of metal ions </a:t>
            </a:r>
            <a:endParaRPr lang="en-GB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776998" y="-169148"/>
            <a:ext cx="160809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Outline</a:t>
            </a:r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3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1773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t-z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4" y="1190196"/>
            <a:ext cx="4463415" cy="31341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1097342" y="4421106"/>
            <a:ext cx="3202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XAS </a:t>
            </a:r>
            <a:r>
              <a:rPr lang="it-IT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spectrum</a:t>
            </a:r>
            <a:r>
              <a:rPr lang="it-IT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fitted</a:t>
            </a:r>
            <a:r>
              <a:rPr lang="it-IT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using</a:t>
            </a:r>
            <a:r>
              <a:rPr lang="it-IT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the S4 model </a:t>
            </a:r>
            <a:r>
              <a:rPr lang="it-IT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structure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5444435" y="712468"/>
            <a:ext cx="3449970" cy="4895124"/>
            <a:chOff x="4644008" y="288032"/>
            <a:chExt cx="4389777" cy="6105680"/>
          </a:xfrm>
        </p:grpSpPr>
        <p:sp>
          <p:nvSpPr>
            <p:cNvPr id="7" name="Rettangolo 6"/>
            <p:cNvSpPr/>
            <p:nvPr/>
          </p:nvSpPr>
          <p:spPr>
            <a:xfrm>
              <a:off x="4644008" y="288032"/>
              <a:ext cx="4389777" cy="60699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4718727" y="487000"/>
              <a:ext cx="4282273" cy="5906712"/>
              <a:chOff x="4826231" y="531624"/>
              <a:chExt cx="4282273" cy="5906712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231" y="531624"/>
                <a:ext cx="4282273" cy="4409544"/>
              </a:xfrm>
              <a:prstGeom prst="rect">
                <a:avLst/>
              </a:prstGeom>
            </p:spPr>
          </p:pic>
          <p:sp>
            <p:nvSpPr>
              <p:cNvPr id="10" name="Rettangolo 9"/>
              <p:cNvSpPr/>
              <p:nvPr/>
            </p:nvSpPr>
            <p:spPr>
              <a:xfrm>
                <a:off x="4826231" y="4941168"/>
                <a:ext cx="4282273" cy="149716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solidFill>
                      <a:schemeClr val="bg1"/>
                    </a:solidFill>
                    <a:latin typeface="Calibri" pitchFamily="34" charset="0"/>
                  </a:rPr>
                  <a:t>Comparison between the atomic </a:t>
                </a:r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structure </a:t>
                </a:r>
                <a:r>
                  <a:rPr lang="en-US" dirty="0">
                    <a:solidFill>
                      <a:schemeClr val="bg1"/>
                    </a:solidFill>
                    <a:latin typeface="Calibri" pitchFamily="34" charset="0"/>
                  </a:rPr>
                  <a:t>of</a:t>
                </a:r>
                <a:r>
                  <a:rPr lang="en-US" dirty="0">
                    <a:latin typeface="Calibri" pitchFamily="34" charset="0"/>
                  </a:rPr>
                  <a:t> </a:t>
                </a:r>
                <a:r>
                  <a:rPr lang="en-US" b="1" dirty="0" smtClean="0">
                    <a:solidFill>
                      <a:srgbClr val="008000"/>
                    </a:solidFill>
                    <a:latin typeface="Calibri" pitchFamily="34" charset="0"/>
                  </a:rPr>
                  <a:t>bovine </a:t>
                </a:r>
                <a:r>
                  <a:rPr lang="en-US" b="1" dirty="0">
                    <a:solidFill>
                      <a:srgbClr val="008000"/>
                    </a:solidFill>
                    <a:latin typeface="Calibri" pitchFamily="34" charset="0"/>
                  </a:rPr>
                  <a:t>SOD enzyme </a:t>
                </a:r>
                <a:r>
                  <a:rPr lang="en-US" dirty="0">
                    <a:solidFill>
                      <a:srgbClr val="FFFFFF"/>
                    </a:solidFill>
                    <a:latin typeface="Calibri" pitchFamily="34" charset="0"/>
                  </a:rPr>
                  <a:t>(PDB </a:t>
                </a:r>
                <a:r>
                  <a:rPr lang="en-US" dirty="0" smtClean="0">
                    <a:solidFill>
                      <a:srgbClr val="FFFFFF"/>
                    </a:solidFill>
                    <a:latin typeface="Calibri" pitchFamily="34" charset="0"/>
                  </a:rPr>
                  <a:t>1SXA), </a:t>
                </a:r>
                <a:r>
                  <a:rPr lang="en-US" dirty="0">
                    <a:solidFill>
                      <a:srgbClr val="FFFFFF"/>
                    </a:solidFill>
                    <a:latin typeface="Calibri" pitchFamily="34" charset="0"/>
                  </a:rPr>
                  <a:t>in green, and the </a:t>
                </a:r>
                <a:r>
                  <a:rPr lang="en-US" dirty="0" smtClean="0">
                    <a:solidFill>
                      <a:srgbClr val="FFFFFF"/>
                    </a:solidFill>
                    <a:latin typeface="Calibri" pitchFamily="34" charset="0"/>
                  </a:rPr>
                  <a:t>last </a:t>
                </a:r>
                <a:r>
                  <a:rPr lang="en-US" dirty="0">
                    <a:solidFill>
                      <a:srgbClr val="FFFFFF"/>
                    </a:solidFill>
                    <a:latin typeface="Calibri" pitchFamily="34" charset="0"/>
                  </a:rPr>
                  <a:t>S4 </a:t>
                </a:r>
                <a:r>
                  <a:rPr lang="en-US" dirty="0" smtClean="0">
                    <a:solidFill>
                      <a:srgbClr val="FFFFFF"/>
                    </a:solidFill>
                    <a:latin typeface="Calibri" pitchFamily="34" charset="0"/>
                  </a:rPr>
                  <a:t>configuration</a:t>
                </a:r>
                <a:endParaRPr lang="en-US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11" name="Rettangolo 10"/>
          <p:cNvSpPr/>
          <p:nvPr/>
        </p:nvSpPr>
        <p:spPr>
          <a:xfrm>
            <a:off x="962138" y="-129666"/>
            <a:ext cx="69660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1° 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66555" y="5778056"/>
            <a:ext cx="842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His “crowding”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in SOD enzymes 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is helped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by the presence of two metal ions bridged by the 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His imidazole (in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the unusual form of an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</a:rPr>
              <a:t>imidazolate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anion)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30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2087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62138" y="-129666"/>
            <a:ext cx="69660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1°  Zn-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induced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aggregation</a:t>
            </a:r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pattern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78126" y="584023"/>
            <a:ext cx="184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Calibri"/>
                <a:cs typeface="Calibri"/>
              </a:rPr>
              <a:t>Conclusions</a:t>
            </a:r>
            <a:endParaRPr lang="it-IT" sz="2400" dirty="0">
              <a:latin typeface="Calibri"/>
              <a:cs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00667" y="1479223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5C697C"/>
                </a:solidFill>
                <a:latin typeface="Calibri"/>
                <a:cs typeface="Calibri"/>
              </a:rPr>
              <a:t>Zn </a:t>
            </a:r>
            <a:r>
              <a:rPr lang="it-IT" dirty="0" err="1" smtClean="0">
                <a:solidFill>
                  <a:srgbClr val="5C697C"/>
                </a:solidFill>
                <a:latin typeface="Calibri"/>
                <a:cs typeface="Calibri"/>
              </a:rPr>
              <a:t>promotes</a:t>
            </a:r>
            <a:r>
              <a:rPr lang="it-IT" dirty="0" smtClean="0">
                <a:solidFill>
                  <a:srgbClr val="5C697C"/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rgbClr val="5C697C"/>
                </a:solidFill>
                <a:latin typeface="Calibri"/>
                <a:cs typeface="Calibri"/>
              </a:rPr>
              <a:t>oligopeptides</a:t>
            </a:r>
            <a:r>
              <a:rPr lang="it-IT" dirty="0" smtClean="0">
                <a:solidFill>
                  <a:srgbClr val="5C697C"/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rgbClr val="5C697C"/>
                </a:solidFill>
                <a:latin typeface="Calibri"/>
                <a:cs typeface="Calibri"/>
              </a:rPr>
              <a:t>formation</a:t>
            </a:r>
            <a:endParaRPr lang="it-IT" dirty="0">
              <a:solidFill>
                <a:srgbClr val="5C697C"/>
              </a:solidFill>
              <a:latin typeface="Calibri"/>
              <a:cs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74" y="1998308"/>
            <a:ext cx="2189281" cy="200095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019" y="1998309"/>
            <a:ext cx="2150534" cy="20323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53448" y="2046114"/>
            <a:ext cx="44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it-IT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b</a:t>
            </a:r>
            <a:endParaRPr lang="it-IT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768593" y="2043293"/>
            <a:ext cx="74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Calibri"/>
                <a:cs typeface="Calibri"/>
              </a:rPr>
              <a:t>Zn-A</a:t>
            </a:r>
            <a:r>
              <a:rPr lang="it-IT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b</a:t>
            </a:r>
            <a:endParaRPr lang="it-IT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57112" y="4670780"/>
            <a:ext cx="7673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XAS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cannot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discriminate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among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different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structural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models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but</a:t>
            </a:r>
            <a:endParaRPr lang="it-IT" dirty="0" smtClean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it-IT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empirical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and first-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principle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simulations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Wingdings"/>
              </a:rPr>
              <a:t>stable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Wingdings"/>
              </a:rPr>
              <a:t> Zn-His-Zn </a:t>
            </a:r>
            <a:r>
              <a:rPr lang="it-IT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Wingdings"/>
              </a:rPr>
              <a:t>structure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Wingdings"/>
              </a:rPr>
              <a:t> (≈ SOD) 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endParaRPr lang="it-IT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31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1487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08072" y="-209593"/>
            <a:ext cx="370245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b="1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General </a:t>
            </a:r>
            <a:r>
              <a:rPr lang="it-IT" sz="3300" b="1" dirty="0" err="1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conclusions</a:t>
            </a:r>
            <a:endParaRPr lang="it-IT" dirty="0">
              <a:latin typeface="Symbol" charset="2"/>
              <a:cs typeface="Symbol" charset="2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743934" y="677333"/>
            <a:ext cx="7702096" cy="5871290"/>
            <a:chOff x="659267" y="227013"/>
            <a:chExt cx="8027533" cy="6321610"/>
          </a:xfrm>
        </p:grpSpPr>
        <p:pic>
          <p:nvPicPr>
            <p:cNvPr id="4" name="Picture 2" descr="MCj0426050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463" y="4802188"/>
              <a:ext cx="1612900" cy="167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4376738" y="227013"/>
              <a:ext cx="455612" cy="2287587"/>
              <a:chOff x="2903" y="521"/>
              <a:chExt cx="363" cy="1985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3" y="1474"/>
                <a:ext cx="342" cy="10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3" y="521"/>
                <a:ext cx="363" cy="1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6" descr="MCj04315950000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2382838"/>
              <a:ext cx="1658937" cy="165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67" y="4951598"/>
              <a:ext cx="2413665" cy="159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7825" y="1665288"/>
              <a:ext cx="1958975" cy="166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4998820" y="448421"/>
              <a:ext cx="3042441" cy="576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3200" b="1" dirty="0" smtClean="0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XAS - EXAFS</a:t>
              </a:r>
              <a:endParaRPr lang="it-IT" sz="3200" b="1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2155825" y="1927225"/>
              <a:ext cx="1762125" cy="1109663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 rot="-1726918">
              <a:off x="2039938" y="1703388"/>
              <a:ext cx="1854200" cy="74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2200">
                  <a:solidFill>
                    <a:srgbClr val="993300"/>
                  </a:solidFill>
                  <a:latin typeface="Comic Sans MS" charset="0"/>
                </a:rPr>
                <a:t>Data analysis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1828800" y="3886200"/>
              <a:ext cx="0" cy="979488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3070225" y="5518150"/>
              <a:ext cx="3395663" cy="1588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697038" y="3951288"/>
              <a:ext cx="1855787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>
                  <a:solidFill>
                    <a:srgbClr val="993300"/>
                  </a:solidFill>
                  <a:latin typeface="Comic Sans MS" charset="0"/>
                </a:rPr>
                <a:t>Structural information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632200" y="5667375"/>
              <a:ext cx="23114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2500" i="1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Ab </a:t>
              </a:r>
              <a:r>
                <a:rPr lang="it-IT" sz="2500" i="1" dirty="0" err="1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initio</a:t>
              </a:r>
              <a:r>
                <a:rPr lang="it-IT" sz="2500" dirty="0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</a:t>
              </a:r>
              <a:r>
                <a:rPr lang="it-IT" sz="2500" dirty="0" err="1">
                  <a:solidFill>
                    <a:srgbClr val="99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calculations</a:t>
              </a:r>
              <a:endParaRPr lang="it-IT" sz="2500" dirty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7642225" y="3429000"/>
              <a:ext cx="0" cy="1436688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5983288" y="3902075"/>
              <a:ext cx="1854200" cy="636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dirty="0" err="1">
                  <a:solidFill>
                    <a:srgbClr val="993300"/>
                  </a:solidFill>
                  <a:latin typeface="Comic Sans MS" charset="0"/>
                </a:rPr>
                <a:t>Structural</a:t>
              </a:r>
              <a:r>
                <a:rPr lang="it-IT" dirty="0">
                  <a:solidFill>
                    <a:srgbClr val="993300"/>
                  </a:solidFill>
                  <a:latin typeface="Comic Sans MS" charset="0"/>
                </a:rPr>
                <a:t> model</a:t>
              </a: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>
              <a:off x="2808288" y="2906713"/>
              <a:ext cx="3724275" cy="1958975"/>
            </a:xfrm>
            <a:prstGeom prst="line">
              <a:avLst/>
            </a:prstGeom>
            <a:noFill/>
            <a:ln w="76200" cmpd="tri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 rot="-1726918">
              <a:off x="3265488" y="3312601"/>
              <a:ext cx="3187700" cy="41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2200" dirty="0">
                  <a:solidFill>
                    <a:srgbClr val="993300"/>
                  </a:solidFill>
                  <a:latin typeface="Comic Sans MS" charset="0"/>
                </a:rPr>
                <a:t>Data </a:t>
              </a:r>
              <a:r>
                <a:rPr lang="it-IT" sz="2200" dirty="0" err="1">
                  <a:solidFill>
                    <a:srgbClr val="993300"/>
                  </a:solidFill>
                  <a:latin typeface="Comic Sans MS" charset="0"/>
                </a:rPr>
                <a:t>refinement</a:t>
              </a:r>
              <a:endParaRPr lang="it-IT" sz="2200" dirty="0">
                <a:solidFill>
                  <a:srgbClr val="993300"/>
                </a:solidFill>
                <a:latin typeface="Comic Sans MS" charset="0"/>
              </a:endParaRP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5597812" y="1665288"/>
              <a:ext cx="1130013" cy="360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82918" tIns="41460" rIns="82918" bIns="4146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392113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587375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782638" indent="-195263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979488" indent="-19685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14366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8938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23510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808288" indent="-196850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dirty="0" smtClean="0">
                  <a:solidFill>
                    <a:srgbClr val="993300"/>
                  </a:solidFill>
                  <a:latin typeface="Comic Sans MS" charset="0"/>
                </a:rPr>
                <a:t>metal</a:t>
              </a:r>
              <a:endParaRPr lang="it-IT" dirty="0">
                <a:solidFill>
                  <a:srgbClr val="993300"/>
                </a:solidFill>
                <a:latin typeface="Comic Sans MS" charset="0"/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6215529" y="2026017"/>
              <a:ext cx="1284942" cy="488583"/>
            </a:xfrm>
            <a:prstGeom prst="line">
              <a:avLst/>
            </a:prstGeom>
            <a:noFill/>
            <a:ln w="28575" cmpd="sng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Segnaposto numero diapositiva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32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5555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0759" y="578223"/>
            <a:ext cx="4955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2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° - Cu</a:t>
            </a:r>
            <a:r>
              <a:rPr lang="it-IT" sz="2000" b="1" baseline="30000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2+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-Zn</a:t>
            </a:r>
            <a:r>
              <a:rPr lang="it-IT" sz="2000" b="1" baseline="30000" dirty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2</a:t>
            </a:r>
            <a:r>
              <a:rPr lang="it-IT" sz="2000" b="1" baseline="30000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+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cross-</a:t>
            </a:r>
            <a:r>
              <a:rPr lang="it-IT" sz="2000" b="1" dirty="0" err="1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modulation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in A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ea typeface="ＭＳ Ｐゴシック" charset="0"/>
                <a:cs typeface="Symbol" charset="2"/>
              </a:rPr>
              <a:t>b </a:t>
            </a:r>
            <a:r>
              <a:rPr lang="it-IT" sz="2000" b="1" dirty="0" err="1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binding</a:t>
            </a:r>
            <a:endParaRPr lang="it-IT" sz="2000" dirty="0">
              <a:solidFill>
                <a:srgbClr val="5C697C"/>
              </a:solidFill>
              <a:latin typeface="Calibri"/>
              <a:cs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77331" y="1195888"/>
            <a:ext cx="753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XAS measurements: </a:t>
            </a:r>
            <a:r>
              <a:rPr lang="it-IT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</a:t>
            </a:r>
            <a:r>
              <a:rPr lang="it-IT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ea typeface="ＭＳ Ｐゴシック" charset="0"/>
                <a:cs typeface="Symbol" charset="2"/>
              </a:rPr>
              <a:t>b </a:t>
            </a:r>
            <a:r>
              <a:rPr lang="en-US" dirty="0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+ Zn and/or Cu </a:t>
            </a:r>
            <a:r>
              <a:rPr lang="en-US" dirty="0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Wingdings"/>
              </a:rPr>
              <a:t> they compete for the binding</a:t>
            </a:r>
            <a:endParaRPr lang="en-US" dirty="0">
              <a:solidFill>
                <a:srgbClr val="5C69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42462" y="2127692"/>
            <a:ext cx="86639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400000"/>
            </a:pP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lang="en-GB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t would be of the utmost importance to know what happens  to 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the whole peptide structure </a:t>
            </a:r>
            <a:r>
              <a:rPr lang="en-GB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as a result of metal binding competition …</a:t>
            </a:r>
          </a:p>
          <a:p>
            <a:pPr>
              <a:buClr>
                <a:schemeClr val="accent1">
                  <a:lumMod val="75000"/>
                </a:schemeClr>
              </a:buClr>
              <a:buSzPct val="400000"/>
            </a:pPr>
            <a:endParaRPr lang="en-GB" dirty="0" smtClean="0">
              <a:solidFill>
                <a:srgbClr val="A53926"/>
              </a:solidFill>
              <a:latin typeface="Calibri"/>
              <a:cs typeface="Calibri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400000"/>
            </a:pPr>
            <a:r>
              <a:rPr lang="en-GB" sz="2000" dirty="0" smtClean="0">
                <a:solidFill>
                  <a:srgbClr val="A53926"/>
                </a:solidFill>
                <a:latin typeface="Calibri"/>
                <a:cs typeface="Calibri"/>
              </a:rPr>
              <a:t>… we are planning to investigate this problem via MD and CPMD simulations</a:t>
            </a:r>
          </a:p>
        </p:txBody>
      </p:sp>
      <p:sp>
        <p:nvSpPr>
          <p:cNvPr id="5" name="Rettangolo 4"/>
          <p:cNvSpPr/>
          <p:nvPr/>
        </p:nvSpPr>
        <p:spPr>
          <a:xfrm>
            <a:off x="425916" y="3567444"/>
            <a:ext cx="5460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3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° - Beta-</a:t>
            </a:r>
            <a:r>
              <a:rPr lang="it-IT" sz="2000" b="1" dirty="0" err="1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sheet</a:t>
            </a:r>
            <a:r>
              <a:rPr lang="it-IT" sz="2000" b="1" dirty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-</a:t>
            </a:r>
            <a:r>
              <a:rPr lang="it-IT" sz="2000" b="1" dirty="0" err="1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breakers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000" b="1" dirty="0" err="1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BSB’s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: </a:t>
            </a:r>
            <a:r>
              <a:rPr lang="it-IT" sz="2000" b="1" dirty="0" err="1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targeting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A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it-IT" sz="2000" b="1" dirty="0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000" b="1" dirty="0" err="1" smtClean="0">
                <a:ln w="1905"/>
                <a:solidFill>
                  <a:srgbClr val="5C69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fibrils</a:t>
            </a:r>
            <a:endParaRPr lang="it-IT" sz="2000" dirty="0">
              <a:solidFill>
                <a:srgbClr val="5C697C"/>
              </a:solidFill>
              <a:latin typeface="Symbol" charset="2"/>
              <a:cs typeface="Symbol" charset="2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79715" y="4205662"/>
            <a:ext cx="6785063" cy="64632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Wingdings"/>
              </a:rPr>
              <a:t>MD of </a:t>
            </a:r>
            <a:r>
              <a:rPr lang="en-US" dirty="0" err="1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Wingdings"/>
              </a:rPr>
              <a:t>A</a:t>
            </a:r>
            <a:r>
              <a:rPr lang="en-US" dirty="0" err="1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Wingdings"/>
              </a:rPr>
              <a:t> + BSB’s that inhibit or delay </a:t>
            </a:r>
            <a:r>
              <a:rPr lang="en-US" dirty="0" err="1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Wingdings"/>
              </a:rPr>
              <a:t>A</a:t>
            </a:r>
            <a:r>
              <a:rPr lang="en-US" dirty="0" err="1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Wingdings"/>
              </a:rPr>
              <a:t> conformational transition  </a:t>
            </a:r>
          </a:p>
          <a:p>
            <a:pPr>
              <a:defRPr/>
            </a:pPr>
            <a:r>
              <a:rPr lang="en-US" dirty="0" smtClean="0">
                <a:solidFill>
                  <a:srgbClr val="5C69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Wingdings"/>
              </a:rPr>
              <a:t>we devised a new, more efficient, BSB</a:t>
            </a:r>
            <a:endParaRPr lang="it-IT" dirty="0">
              <a:latin typeface="Calibri"/>
              <a:ea typeface="Verdana" pitchFamily="34" charset="0"/>
              <a:cs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1667" y="1604789"/>
            <a:ext cx="6279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1">
                  <a:lumMod val="75000"/>
                </a:schemeClr>
              </a:buClr>
              <a:buSzPct val="100000"/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De </a:t>
            </a:r>
            <a:r>
              <a:rPr lang="en-US" dirty="0" err="1">
                <a:solidFill>
                  <a:srgbClr val="008000"/>
                </a:solidFill>
                <a:latin typeface="Calibri"/>
                <a:cs typeface="Calibri"/>
              </a:rPr>
              <a:t>Santis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, …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S.M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. et al. </a:t>
            </a:r>
            <a:r>
              <a:rPr lang="en-GB" i="1" dirty="0">
                <a:solidFill>
                  <a:srgbClr val="008000"/>
                </a:solidFill>
                <a:latin typeface="Calibri"/>
                <a:cs typeface="Calibri"/>
              </a:rPr>
              <a:t>J</a:t>
            </a:r>
            <a:r>
              <a:rPr lang="en-GB" i="1" dirty="0" smtClean="0">
                <a:solidFill>
                  <a:srgbClr val="008000"/>
                </a:solidFill>
                <a:latin typeface="Calibri"/>
                <a:cs typeface="Calibri"/>
              </a:rPr>
              <a:t>. Phys. Chem</a:t>
            </a:r>
            <a:r>
              <a:rPr lang="en-GB" i="1" dirty="0">
                <a:solidFill>
                  <a:srgbClr val="008000"/>
                </a:solidFill>
                <a:latin typeface="Calibri"/>
                <a:cs typeface="Calibri"/>
              </a:rPr>
              <a:t>. B</a:t>
            </a:r>
            <a:r>
              <a:rPr lang="en-GB" dirty="0">
                <a:solidFill>
                  <a:srgbClr val="008000"/>
                </a:solidFill>
                <a:latin typeface="Calibri"/>
                <a:cs typeface="Calibri"/>
              </a:rPr>
              <a:t> (2015) submitted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22097" y="5013194"/>
            <a:ext cx="8895997" cy="79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85850" indent="-3429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en-US" sz="1800" dirty="0" smtClean="0">
                <a:solidFill>
                  <a:srgbClr val="5C697C"/>
                </a:solidFill>
                <a:latin typeface="Calibri"/>
                <a:cs typeface="Calibri"/>
              </a:rPr>
              <a:t>It would be of great interest to study how BSB’s affect metal-</a:t>
            </a:r>
            <a:r>
              <a:rPr lang="en-US" sz="1800" dirty="0" err="1" smtClean="0">
                <a:solidFill>
                  <a:srgbClr val="5C697C"/>
                </a:solidFill>
                <a:latin typeface="Calibri"/>
                <a:cs typeface="Calibri"/>
              </a:rPr>
              <a:t>A</a:t>
            </a:r>
            <a:r>
              <a:rPr lang="en-US" sz="1800" dirty="0" err="1" smtClean="0">
                <a:solidFill>
                  <a:srgbClr val="5C697C"/>
                </a:solidFill>
                <a:latin typeface="Symbol" charset="2"/>
                <a:cs typeface="Symbol" charset="2"/>
              </a:rPr>
              <a:t>b</a:t>
            </a:r>
            <a:r>
              <a:rPr lang="en-US" sz="1800" dirty="0" smtClean="0">
                <a:solidFill>
                  <a:srgbClr val="5C697C"/>
                </a:solidFill>
                <a:latin typeface="Calibri"/>
                <a:cs typeface="Calibri"/>
              </a:rPr>
              <a:t> interaction …</a:t>
            </a:r>
          </a:p>
          <a:p>
            <a:pPr eaLnBrk="1">
              <a:lnSpc>
                <a:spcPct val="80000"/>
              </a:lnSpc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eaLnBrk="1">
              <a:lnSpc>
                <a:spcPct val="80000"/>
              </a:lnSpc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… we are planning XAS of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+ BSB’s in the presence of Cu and/or Zn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33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81812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1485900" y="655844"/>
            <a:ext cx="6172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 dirty="0">
                <a:solidFill>
                  <a:srgbClr val="5B35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-401478" y="1798842"/>
            <a:ext cx="4482704" cy="409342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Biophysics 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Tor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Vergata</a:t>
            </a: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biophys.roma2.infn.it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3537846" y="2800482"/>
            <a:ext cx="2280025" cy="244682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5B352E"/>
                </a:solidFill>
              </a:rPr>
              <a:t>Silvia </a:t>
            </a:r>
            <a:r>
              <a:rPr lang="en-US" dirty="0" err="1" smtClean="0">
                <a:solidFill>
                  <a:srgbClr val="5B352E"/>
                </a:solidFill>
              </a:rPr>
              <a:t>Morante</a:t>
            </a:r>
            <a:endParaRPr lang="en-US" dirty="0" smtClean="0">
              <a:solidFill>
                <a:srgbClr val="5B352E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5B352E"/>
                </a:solidFill>
              </a:rPr>
              <a:t>Giancarlo </a:t>
            </a:r>
            <a:r>
              <a:rPr lang="en-US" dirty="0">
                <a:solidFill>
                  <a:srgbClr val="5B352E"/>
                </a:solidFill>
              </a:rPr>
              <a:t>Rossi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5B352E"/>
                </a:solidFill>
              </a:rPr>
              <a:t>Velia </a:t>
            </a:r>
            <a:r>
              <a:rPr lang="en-US" dirty="0" err="1">
                <a:solidFill>
                  <a:srgbClr val="5B352E"/>
                </a:solidFill>
              </a:rPr>
              <a:t>Minicozzi</a:t>
            </a:r>
            <a:endParaRPr lang="en-US" dirty="0">
              <a:solidFill>
                <a:srgbClr val="5B352E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5B352E"/>
                </a:solidFill>
              </a:rPr>
              <a:t>Francesco </a:t>
            </a:r>
            <a:r>
              <a:rPr lang="en-US" dirty="0" err="1" smtClean="0">
                <a:solidFill>
                  <a:srgbClr val="5B352E"/>
                </a:solidFill>
              </a:rPr>
              <a:t>Stellato</a:t>
            </a:r>
            <a:endParaRPr lang="en-US" dirty="0" smtClean="0">
              <a:solidFill>
                <a:srgbClr val="5B352E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5B352E"/>
                </a:solidFill>
              </a:rPr>
              <a:t>Marco </a:t>
            </a:r>
            <a:r>
              <a:rPr lang="en-US" dirty="0" err="1">
                <a:solidFill>
                  <a:srgbClr val="5B352E"/>
                </a:solidFill>
              </a:rPr>
              <a:t>Pascucci</a:t>
            </a:r>
            <a:endParaRPr lang="en-US" dirty="0">
              <a:solidFill>
                <a:srgbClr val="5B352E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5B352E"/>
                </a:solidFill>
              </a:rPr>
              <a:t>Emiliano De </a:t>
            </a:r>
            <a:r>
              <a:rPr lang="en-US" dirty="0" err="1" smtClean="0">
                <a:solidFill>
                  <a:srgbClr val="5B352E"/>
                </a:solidFill>
              </a:rPr>
              <a:t>Santis</a:t>
            </a:r>
            <a:endParaRPr lang="en-US" dirty="0" smtClean="0">
              <a:solidFill>
                <a:srgbClr val="5B352E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42295" y="2806711"/>
            <a:ext cx="3224188" cy="286232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5B35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Collaborators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5B352E"/>
                </a:solidFill>
              </a:rPr>
              <a:t>Giovanni La </a:t>
            </a:r>
            <a:r>
              <a:rPr lang="en-US" dirty="0" err="1" smtClean="0">
                <a:solidFill>
                  <a:srgbClr val="5B352E"/>
                </a:solidFill>
              </a:rPr>
              <a:t>Penna</a:t>
            </a:r>
            <a:r>
              <a:rPr lang="en-US" dirty="0" smtClean="0">
                <a:solidFill>
                  <a:srgbClr val="5B352E"/>
                </a:solidFill>
              </a:rPr>
              <a:t> (CNR)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5B352E"/>
                </a:solidFill>
              </a:rPr>
              <a:t>Olivier </a:t>
            </a:r>
            <a:r>
              <a:rPr lang="en-US" dirty="0" err="1" smtClean="0">
                <a:solidFill>
                  <a:srgbClr val="5B352E"/>
                </a:solidFill>
              </a:rPr>
              <a:t>Proux</a:t>
            </a:r>
            <a:r>
              <a:rPr lang="en-US" dirty="0" smtClean="0">
                <a:solidFill>
                  <a:srgbClr val="5B352E"/>
                </a:solidFill>
              </a:rPr>
              <a:t> (ESRF)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5B352E"/>
                </a:solidFill>
              </a:rPr>
              <a:t>Glenn </a:t>
            </a:r>
            <a:r>
              <a:rPr lang="en-US" dirty="0" err="1" smtClean="0">
                <a:solidFill>
                  <a:srgbClr val="5B352E"/>
                </a:solidFill>
              </a:rPr>
              <a:t>Millhauser</a:t>
            </a:r>
            <a:r>
              <a:rPr lang="en-US" dirty="0" smtClean="0">
                <a:solidFill>
                  <a:srgbClr val="5B352E"/>
                </a:solidFill>
              </a:rPr>
              <a:t> (UCSC)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5B352E"/>
                </a:solidFill>
              </a:rPr>
              <a:t>Sunil </a:t>
            </a:r>
            <a:r>
              <a:rPr lang="en-US" dirty="0" err="1" smtClean="0">
                <a:solidFill>
                  <a:srgbClr val="5B352E"/>
                </a:solidFill>
              </a:rPr>
              <a:t>Saxena</a:t>
            </a:r>
            <a:r>
              <a:rPr lang="en-US" dirty="0" smtClean="0">
                <a:solidFill>
                  <a:srgbClr val="5B352E"/>
                </a:solidFill>
              </a:rPr>
              <a:t> (</a:t>
            </a:r>
            <a:r>
              <a:rPr lang="en-US" dirty="0" err="1" smtClean="0">
                <a:solidFill>
                  <a:srgbClr val="5B352E"/>
                </a:solidFill>
              </a:rPr>
              <a:t>Uni</a:t>
            </a:r>
            <a:r>
              <a:rPr lang="en-US" dirty="0" smtClean="0">
                <a:solidFill>
                  <a:srgbClr val="5B352E"/>
                </a:solidFill>
              </a:rPr>
              <a:t> Pittsburgh)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5B352E"/>
                </a:solidFill>
              </a:rPr>
              <a:t>Ann </a:t>
            </a:r>
            <a:r>
              <a:rPr lang="en-US" dirty="0" err="1" smtClean="0">
                <a:solidFill>
                  <a:srgbClr val="5B352E"/>
                </a:solidFill>
              </a:rPr>
              <a:t>Spevacek</a:t>
            </a:r>
            <a:r>
              <a:rPr lang="en-US" dirty="0" smtClean="0">
                <a:solidFill>
                  <a:srgbClr val="5B352E"/>
                </a:solidFill>
              </a:rPr>
              <a:t> (UCSC)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5B352E"/>
              </a:solidFill>
            </a:endParaRPr>
          </a:p>
        </p:txBody>
      </p:sp>
      <p:pic>
        <p:nvPicPr>
          <p:cNvPr id="3074" name="Picture 2" descr="group-photo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9" y="2672390"/>
            <a:ext cx="3200092" cy="264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vh2.pi.infn.it/wp-content/uploads/2013/08/logoinf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71" y="5472015"/>
            <a:ext cx="2521530" cy="8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25"/>
          <p:cNvSpPr/>
          <p:nvPr/>
        </p:nvSpPr>
        <p:spPr>
          <a:xfrm>
            <a:off x="0" y="-20782"/>
            <a:ext cx="9144000" cy="8966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8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404268"/>
              </p:ext>
            </p:extLst>
          </p:nvPr>
        </p:nvGraphicFramePr>
        <p:xfrm>
          <a:off x="1107440" y="483590"/>
          <a:ext cx="7011062" cy="6226952"/>
        </p:xfrm>
        <a:graphic>
          <a:graphicData uri="http://schemas.openxmlformats.org/drawingml/2006/table">
            <a:tbl>
              <a:tblPr/>
              <a:tblGrid>
                <a:gridCol w="3882914"/>
                <a:gridCol w="3128148"/>
              </a:tblGrid>
              <a:tr h="358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Disease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Misfolded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Protein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Alzheimer’s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Disease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A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  <a:sym typeface="Symbol" pitchFamily="18" charset="2"/>
                        </a:rPr>
                        <a:t>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-peptide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/>
                        <a:cs typeface="Comic Sans MS"/>
                        <a:sym typeface="Symbol" pitchFamily="18" charset="2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Transmissible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Spongiform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Encephalopathies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 (TSE)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Prion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protein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00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Parkinson’s disease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-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synuclein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22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Type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II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diabetes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Amylin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Thyroid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carcinoma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Procalcitonin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3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Atrial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amyloidosis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Atrial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natriuretic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factor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Amyotrophic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lateral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sclerosis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Superoxide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dismutase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Huntington</a:t>
                      </a: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disease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/>
                          <a:cs typeface="Comic Sans MS"/>
                        </a:rPr>
                        <a:t>Glutamine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Primary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systemic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amyloidosis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Ig light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chains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3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Secondary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systemic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amyloidosis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Serum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A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8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Senile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systemic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amyloidosis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Transthyretin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(wild tipe)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Familial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amyloidotic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polyneuropathy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I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Transthyretin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(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mutant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)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8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Familial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amyloidotic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polyneuropathy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II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Apolipoprotein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A1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Familial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Mediterranean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fever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Serum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A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3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Hemodialysis-related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amyloidosis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b2-microglobulin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Finnish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hereditary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systemic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amyloidosis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Gelsolin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(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mutant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)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Lysozyme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systemic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amyloidosis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Lisozime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41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Insulin-related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amyloidosis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Insulin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8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Fibrinogen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systemic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amyloidosis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51063" algn="l"/>
                        </a:tabLst>
                      </a:pP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  <a:sym typeface="Symbol" pitchFamily="18" charset="2"/>
                        </a:rPr>
                        <a:t>Fibrinogen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  <a:sym typeface="Symbol" pitchFamily="18" charset="2"/>
                        </a:rPr>
                        <a:t>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omic Sans MS"/>
                          <a:cs typeface="Comic Sans MS"/>
                        </a:rPr>
                        <a:t>chain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omic Sans MS"/>
                        <a:cs typeface="Comic Sans MS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Connettore 2 4"/>
          <p:cNvCxnSpPr/>
          <p:nvPr/>
        </p:nvCxnSpPr>
        <p:spPr>
          <a:xfrm>
            <a:off x="200850" y="1187578"/>
            <a:ext cx="766724" cy="11758"/>
          </a:xfrm>
          <a:prstGeom prst="straightConnector1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448137" y="-182092"/>
            <a:ext cx="8266521" cy="6001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33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Protein</a:t>
            </a:r>
            <a:r>
              <a:rPr lang="it-IT" sz="33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33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Conformational</a:t>
            </a:r>
            <a:r>
              <a:rPr lang="it-IT" sz="3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33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Diseases</a:t>
            </a:r>
            <a:r>
              <a:rPr lang="it-IT" sz="33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(</a:t>
            </a:r>
            <a:r>
              <a:rPr lang="it-IT" sz="33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PCD’s</a:t>
            </a:r>
            <a:r>
              <a:rPr lang="it-IT" sz="33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4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95167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Abet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8302" r="13455" b="9811"/>
          <a:stretch/>
        </p:blipFill>
        <p:spPr>
          <a:xfrm flipH="1">
            <a:off x="3344574" y="1062546"/>
            <a:ext cx="2416751" cy="17134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t="10237" r="8814" b="6519"/>
          <a:stretch/>
        </p:blipFill>
        <p:spPr>
          <a:xfrm>
            <a:off x="232057" y="779093"/>
            <a:ext cx="2801049" cy="19620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9966" y="452104"/>
            <a:ext cx="540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08000"/>
                </a:solidFill>
                <a:latin typeface="Calibri"/>
                <a:cs typeface="Calibri"/>
              </a:rPr>
              <a:t>Crescenzi</a:t>
            </a:r>
            <a:r>
              <a:rPr lang="it-IT" i="1" dirty="0">
                <a:solidFill>
                  <a:srgbClr val="008000"/>
                </a:solidFill>
                <a:latin typeface="Calibri"/>
                <a:cs typeface="Calibri"/>
              </a:rPr>
              <a:t> et al. (2002) </a:t>
            </a:r>
            <a:r>
              <a:rPr lang="de-DE" i="1" dirty="0">
                <a:solidFill>
                  <a:srgbClr val="008000"/>
                </a:solidFill>
                <a:latin typeface="Calibri"/>
                <a:cs typeface="Calibri"/>
              </a:rPr>
              <a:t>Eur. J. </a:t>
            </a:r>
            <a:r>
              <a:rPr lang="de-DE" i="1" dirty="0" err="1">
                <a:solidFill>
                  <a:srgbClr val="008000"/>
                </a:solidFill>
                <a:latin typeface="Calibri"/>
                <a:cs typeface="Calibri"/>
              </a:rPr>
              <a:t>Biochem</a:t>
            </a:r>
            <a:r>
              <a:rPr lang="de-DE" i="1" dirty="0">
                <a:solidFill>
                  <a:srgbClr val="008000"/>
                </a:solidFill>
                <a:latin typeface="Calibri"/>
                <a:cs typeface="Calibri"/>
              </a:rPr>
              <a:t>. </a:t>
            </a:r>
            <a:r>
              <a:rPr lang="de-DE" dirty="0">
                <a:solidFill>
                  <a:srgbClr val="008000"/>
                </a:solidFill>
                <a:latin typeface="Calibri"/>
                <a:cs typeface="Calibri"/>
              </a:rPr>
              <a:t>269, 5642–5648</a:t>
            </a:r>
            <a:endParaRPr lang="it-IT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11" y="3280957"/>
            <a:ext cx="2237389" cy="255533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rot="16200000">
            <a:off x="5751969" y="3863188"/>
            <a:ext cx="257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Cross-</a:t>
            </a:r>
            <a:r>
              <a:rPr lang="it-IT" sz="2000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beta </a:t>
            </a:r>
            <a:r>
              <a:rPr lang="it-IT" sz="2000" dirty="0" err="1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fibril</a:t>
            </a:r>
            <a:endParaRPr lang="it-IT" sz="2000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Calibri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493" y="2958315"/>
            <a:ext cx="1562785" cy="338992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427" y="697021"/>
            <a:ext cx="1440974" cy="521152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rot="16200000">
            <a:off x="3031118" y="4649711"/>
            <a:ext cx="2032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Proto-</a:t>
            </a:r>
            <a:r>
              <a:rPr lang="it-IT" sz="2000" dirty="0" err="1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filament</a:t>
            </a:r>
            <a:endParaRPr lang="it-IT" sz="2000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Calibri"/>
            </a:endParaRPr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-348707" y="4326332"/>
            <a:ext cx="1161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Oligomer</a:t>
            </a:r>
            <a:endParaRPr lang="it-IT" sz="2000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68283" y="248085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8000"/>
                </a:solidFill>
                <a:latin typeface="Calibri"/>
                <a:cs typeface="Calibri"/>
              </a:rPr>
              <a:t>PDB-ID; 1IYT</a:t>
            </a:r>
            <a:endParaRPr lang="it-IT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1744" y="409762"/>
            <a:ext cx="6171255" cy="257066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alibri"/>
              <a:cs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299956" y="8778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8000"/>
                </a:solidFill>
                <a:latin typeface="Calibri"/>
                <a:cs typeface="Calibri"/>
              </a:rPr>
              <a:t>NMR</a:t>
            </a:r>
            <a:endParaRPr lang="it-IT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2007424" y="-151109"/>
            <a:ext cx="5067496" cy="59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 defTabSz="829452">
              <a:defRPr/>
            </a:pP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The A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</a:t>
            </a:r>
            <a:r>
              <a:rPr lang="it-IT" sz="33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-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peptide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aggregation</a:t>
            </a:r>
            <a:endParaRPr lang="it-IT" sz="33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ＭＳ Ｐゴシック" charset="0"/>
              <a:cs typeface="Calibri"/>
              <a:sym typeface="Symbo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315408" y="3140397"/>
            <a:ext cx="3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344574" y="2176920"/>
            <a:ext cx="544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Symbol" charset="2"/>
                <a:cs typeface="Symbol" charset="2"/>
              </a:rPr>
              <a:t>a</a:t>
            </a:r>
            <a:endParaRPr lang="it-IT" sz="2400" dirty="0">
              <a:latin typeface="Symbol" charset="2"/>
              <a:cs typeface="Symbol" charset="2"/>
            </a:endParaRPr>
          </a:p>
        </p:txBody>
      </p:sp>
      <p:cxnSp>
        <p:nvCxnSpPr>
          <p:cNvPr id="18" name="Connettore 2 17"/>
          <p:cNvCxnSpPr>
            <a:endCxn id="13" idx="3"/>
          </p:cNvCxnSpPr>
          <p:nvPr/>
        </p:nvCxnSpPr>
        <p:spPr>
          <a:xfrm flipH="1">
            <a:off x="1666928" y="2374665"/>
            <a:ext cx="1723006" cy="9965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5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32057" y="6063434"/>
            <a:ext cx="8911943" cy="707886"/>
          </a:xfrm>
          <a:prstGeom prst="rect">
            <a:avLst/>
          </a:prstGeom>
          <a:ln>
            <a:solidFill>
              <a:srgbClr val="5C697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Amyloid-like aggregates are now widely studied 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also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lang="en-GB" sz="2000" b="1" dirty="0">
                <a:ln w="1905"/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non-medical </a:t>
            </a:r>
            <a:r>
              <a:rPr lang="en-GB" sz="2000" dirty="0">
                <a:solidFill>
                  <a:prstClr val="black"/>
                </a:solidFill>
                <a:latin typeface="Calibri"/>
                <a:cs typeface="Calibri"/>
              </a:rPr>
              <a:t>contexts</a:t>
            </a:r>
          </a:p>
          <a:p>
            <a:pPr algn="ctr"/>
            <a:r>
              <a:rPr lang="en-GB" sz="2000" dirty="0">
                <a:solidFill>
                  <a:prstClr val="black"/>
                </a:solidFill>
                <a:latin typeface="Calibri"/>
                <a:cs typeface="Calibri"/>
              </a:rPr>
              <a:t>food science, pharmacology, </a:t>
            </a:r>
            <a:r>
              <a:rPr lang="en-GB" sz="2000" dirty="0" err="1">
                <a:solidFill>
                  <a:prstClr val="black"/>
                </a:solidFill>
                <a:latin typeface="Calibri"/>
                <a:cs typeface="Calibri"/>
              </a:rPr>
              <a:t>nanomaterials</a:t>
            </a:r>
            <a:r>
              <a:rPr lang="en-GB" sz="2000" dirty="0">
                <a:solidFill>
                  <a:prstClr val="black"/>
                </a:solidFill>
                <a:latin typeface="Calibri"/>
                <a:cs typeface="Calibri"/>
              </a:rPr>
              <a:t> …</a:t>
            </a:r>
            <a:endParaRPr lang="it-IT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99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100658" y="3242585"/>
            <a:ext cx="3722222" cy="113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it-IT" altLang="en-US" sz="2000" i="1" dirty="0" err="1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Amyloid</a:t>
            </a:r>
            <a:r>
              <a:rPr lang="it-IT" altLang="en-US" sz="2000" i="1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</a:t>
            </a:r>
            <a:r>
              <a:rPr lang="it-IT" altLang="en-US" sz="2000" i="1" dirty="0" err="1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Plaques</a:t>
            </a:r>
            <a:endParaRPr lang="it-IT" altLang="en-US" sz="2000" i="1" dirty="0">
              <a:solidFill>
                <a:srgbClr val="6B7D7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it-IT" altLang="en-US" sz="2000" dirty="0" err="1">
                <a:solidFill>
                  <a:prstClr val="black"/>
                </a:solidFill>
                <a:latin typeface="Calibri"/>
                <a:cs typeface="Calibri"/>
              </a:rPr>
              <a:t>Extracellular</a:t>
            </a:r>
            <a:r>
              <a:rPr lang="it-IT" altLang="en-US"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altLang="en-US" sz="2000" dirty="0" err="1">
                <a:solidFill>
                  <a:prstClr val="black"/>
                </a:solidFill>
                <a:latin typeface="Calibri"/>
                <a:cs typeface="Calibri"/>
              </a:rPr>
              <a:t>deposits</a:t>
            </a:r>
            <a:r>
              <a:rPr lang="it-IT" altLang="en-US"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alt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it-IT" altLang="en-US" sz="2000" b="1" i="1" dirty="0" smtClean="0">
                <a:solidFill>
                  <a:srgbClr val="6B7D72"/>
                </a:solidFill>
                <a:latin typeface="Calibri"/>
                <a:cs typeface="Calibri"/>
                <a:sym typeface="Symbol" panose="05050102010706020507" pitchFamily="18" charset="2"/>
              </a:rPr>
              <a:t>A</a:t>
            </a:r>
            <a:r>
              <a:rPr lang="it-IT" altLang="en-US" sz="2000" b="1" i="1" dirty="0">
                <a:solidFill>
                  <a:srgbClr val="6B7D72"/>
                </a:solidFill>
                <a:latin typeface="Calibri"/>
                <a:cs typeface="Calibri"/>
                <a:sym typeface="Symbol" panose="05050102010706020507" pitchFamily="18" charset="2"/>
              </a:rPr>
              <a:t> </a:t>
            </a:r>
            <a:r>
              <a:rPr lang="it-IT" altLang="en-US" sz="2000" b="1" i="1" dirty="0" err="1" smtClean="0">
                <a:solidFill>
                  <a:srgbClr val="6B7D72"/>
                </a:solidFill>
                <a:latin typeface="Calibri"/>
                <a:cs typeface="Calibri"/>
                <a:sym typeface="Symbol" panose="05050102010706020507" pitchFamily="18" charset="2"/>
              </a:rPr>
              <a:t>peptides</a:t>
            </a:r>
            <a:endParaRPr lang="it-IT" altLang="en-US" sz="2000" b="1" i="1" dirty="0">
              <a:solidFill>
                <a:srgbClr val="6B7D72"/>
              </a:solidFill>
              <a:latin typeface="Calibri"/>
              <a:cs typeface="Calibri"/>
              <a:sym typeface="Symbol" panose="05050102010706020507" pitchFamily="18" charset="2"/>
            </a:endParaRPr>
          </a:p>
        </p:txBody>
      </p:sp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78" y="573558"/>
            <a:ext cx="2655422" cy="265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41" y="573559"/>
            <a:ext cx="2758167" cy="263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76902" y="3047662"/>
            <a:ext cx="38801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2000" i="1" dirty="0" err="1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Neurofibrillary</a:t>
            </a:r>
            <a:r>
              <a:rPr lang="it-IT" altLang="en-US" sz="2000" i="1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</a:t>
            </a:r>
            <a:r>
              <a:rPr lang="it-IT" altLang="en-US" sz="2000" i="1" dirty="0" err="1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Tangles</a:t>
            </a:r>
            <a:endParaRPr lang="it-IT" altLang="en-US" sz="2000" i="1" dirty="0">
              <a:solidFill>
                <a:srgbClr val="6B7D7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it-IT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Intracellular</a:t>
            </a:r>
            <a:r>
              <a:rPr lang="it-IT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elicoidal</a:t>
            </a:r>
            <a:r>
              <a:rPr lang="it-IT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fibers</a:t>
            </a:r>
            <a:r>
              <a:rPr lang="it-IT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mainly</a:t>
            </a:r>
            <a:r>
              <a:rPr lang="it-IT" altLang="en-US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altLang="en-US" sz="2000" dirty="0" err="1">
                <a:solidFill>
                  <a:srgbClr val="000000"/>
                </a:solidFill>
                <a:latin typeface="Calibri"/>
                <a:cs typeface="Calibri"/>
              </a:rPr>
              <a:t>composed</a:t>
            </a:r>
            <a:r>
              <a:rPr lang="it-IT" altLang="en-US" sz="2000" dirty="0">
                <a:solidFill>
                  <a:srgbClr val="000000"/>
                </a:solidFill>
                <a:latin typeface="Calibri"/>
                <a:cs typeface="Calibri"/>
              </a:rPr>
              <a:t> by </a:t>
            </a:r>
            <a:r>
              <a:rPr lang="it-IT" altLang="en-US" sz="2000" b="1" i="1" dirty="0">
                <a:solidFill>
                  <a:srgbClr val="6B7D72"/>
                </a:solidFill>
                <a:latin typeface="Calibri"/>
                <a:cs typeface="Calibri"/>
              </a:rPr>
              <a:t>tau </a:t>
            </a:r>
            <a:r>
              <a:rPr lang="it-IT" altLang="en-US" sz="2000" b="1" i="1" dirty="0" err="1">
                <a:solidFill>
                  <a:srgbClr val="6B7D72"/>
                </a:solidFill>
                <a:latin typeface="Calibri"/>
                <a:cs typeface="Calibri"/>
              </a:rPr>
              <a:t>protein</a:t>
            </a:r>
            <a:r>
              <a:rPr lang="it-IT" altLang="en-US" sz="2000" b="1" i="1" dirty="0">
                <a:solidFill>
                  <a:srgbClr val="6B7D7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575230" y="-193207"/>
            <a:ext cx="40550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Protein</a:t>
            </a:r>
            <a:r>
              <a:rPr lang="it-IT" sz="33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aggregation</a:t>
            </a:r>
            <a:endParaRPr lang="it-IT" sz="3300" b="1" i="1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Calibri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6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531" y="4217213"/>
            <a:ext cx="2656977" cy="253496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4498" y="4081638"/>
            <a:ext cx="2655422" cy="264596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rot="16200000">
            <a:off x="-3125810" y="3261238"/>
            <a:ext cx="689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8000"/>
                </a:solidFill>
                <a:latin typeface="Calibri"/>
                <a:cs typeface="Calibri"/>
              </a:rPr>
              <a:t>A.Serrano</a:t>
            </a:r>
            <a:r>
              <a:rPr lang="it-IT" dirty="0" err="1">
                <a:solidFill>
                  <a:srgbClr val="008000"/>
                </a:solidFill>
                <a:latin typeface="Calibri"/>
                <a:cs typeface="Calibri"/>
              </a:rPr>
              <a:t>-Pozo</a:t>
            </a:r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 et al. </a:t>
            </a:r>
            <a:r>
              <a:rPr lang="it-IT" dirty="0" err="1" smtClean="0">
                <a:solidFill>
                  <a:srgbClr val="008000"/>
                </a:solidFill>
                <a:latin typeface="Calibri"/>
                <a:cs typeface="Calibri"/>
              </a:rPr>
              <a:t>Cold</a:t>
            </a:r>
            <a:r>
              <a:rPr lang="it-IT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Spring </a:t>
            </a:r>
            <a:r>
              <a:rPr lang="it-IT" dirty="0" err="1">
                <a:solidFill>
                  <a:srgbClr val="008000"/>
                </a:solidFill>
                <a:latin typeface="Calibri"/>
                <a:cs typeface="Calibri"/>
              </a:rPr>
              <a:t>Harb</a:t>
            </a:r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rgbClr val="008000"/>
                </a:solidFill>
                <a:latin typeface="Calibri"/>
                <a:cs typeface="Calibri"/>
              </a:rPr>
              <a:t>Perspect</a:t>
            </a:r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it-IT" dirty="0" err="1">
                <a:solidFill>
                  <a:srgbClr val="008000"/>
                </a:solidFill>
                <a:latin typeface="Calibri"/>
                <a:cs typeface="Calibri"/>
              </a:rPr>
              <a:t>Med</a:t>
            </a:r>
            <a:r>
              <a:rPr lang="it-IT" dirty="0">
                <a:solidFill>
                  <a:srgbClr val="008000"/>
                </a:solidFill>
                <a:latin typeface="Calibri"/>
                <a:cs typeface="Calibri"/>
              </a:rPr>
              <a:t> 2011;1:a006189 </a:t>
            </a:r>
          </a:p>
        </p:txBody>
      </p:sp>
    </p:spTree>
    <p:extLst>
      <p:ext uri="{BB962C8B-B14F-4D97-AF65-F5344CB8AC3E}">
        <p14:creationId xmlns:p14="http://schemas.microsoft.com/office/powerpoint/2010/main" val="7049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316" y="966094"/>
            <a:ext cx="87268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They can easily and quickly form complexes with enzymes and other biological </a:t>
            </a:r>
            <a:r>
              <a:rPr lang="en-US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molecules</a:t>
            </a:r>
            <a:endParaRPr lang="en-US" sz="1800" b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97859" y="1526213"/>
            <a:ext cx="78190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9CAD"/>
                </a:solidFill>
                <a:latin typeface="Calibri"/>
                <a:cs typeface="Calibri"/>
              </a:rPr>
              <a:t>They are involved in a wide range of biological processes</a:t>
            </a:r>
          </a:p>
          <a:p>
            <a:pPr algn="ctr"/>
            <a:endParaRPr lang="en-US" b="1" dirty="0">
              <a:solidFill>
                <a:srgbClr val="8C9CAD"/>
              </a:solidFill>
              <a:latin typeface="Calibri"/>
              <a:cs typeface="Calibri"/>
            </a:endParaRPr>
          </a:p>
          <a:p>
            <a:pPr algn="ctr"/>
            <a:r>
              <a:rPr lang="it-IT" b="1" dirty="0">
                <a:solidFill>
                  <a:srgbClr val="8C9CAD"/>
                </a:solidFill>
                <a:latin typeface="Calibri"/>
                <a:cs typeface="Calibri"/>
              </a:rPr>
              <a:t>≈ ¼ ÷ ⅓ of </a:t>
            </a:r>
            <a:r>
              <a:rPr lang="it-IT" b="1" dirty="0" err="1">
                <a:solidFill>
                  <a:srgbClr val="8C9CAD"/>
                </a:solidFill>
                <a:latin typeface="Calibri"/>
                <a:cs typeface="Calibri"/>
              </a:rPr>
              <a:t>all</a:t>
            </a:r>
            <a:r>
              <a:rPr lang="it-IT" b="1" dirty="0">
                <a:solidFill>
                  <a:srgbClr val="8C9CAD"/>
                </a:solidFill>
                <a:latin typeface="Calibri"/>
                <a:cs typeface="Calibri"/>
              </a:rPr>
              <a:t> </a:t>
            </a:r>
            <a:r>
              <a:rPr lang="it-IT" b="1" dirty="0" err="1">
                <a:solidFill>
                  <a:srgbClr val="8C9CAD"/>
                </a:solidFill>
                <a:latin typeface="Calibri"/>
                <a:cs typeface="Calibri"/>
              </a:rPr>
              <a:t>proteins</a:t>
            </a:r>
            <a:r>
              <a:rPr lang="it-IT" b="1" dirty="0">
                <a:solidFill>
                  <a:srgbClr val="8C9CAD"/>
                </a:solidFill>
                <a:latin typeface="Calibri"/>
                <a:cs typeface="Calibri"/>
              </a:rPr>
              <a:t> are </a:t>
            </a:r>
            <a:r>
              <a:rPr lang="it-IT" b="1" dirty="0" err="1">
                <a:solidFill>
                  <a:srgbClr val="8C9CAD"/>
                </a:solidFill>
                <a:latin typeface="Calibri"/>
                <a:cs typeface="Calibri"/>
              </a:rPr>
              <a:t>estimated</a:t>
            </a:r>
            <a:r>
              <a:rPr lang="it-IT" b="1" dirty="0">
                <a:solidFill>
                  <a:srgbClr val="8C9CAD"/>
                </a:solidFill>
                <a:latin typeface="Calibri"/>
                <a:cs typeface="Calibri"/>
              </a:rPr>
              <a:t> to </a:t>
            </a:r>
            <a:r>
              <a:rPr lang="it-IT" b="1" dirty="0" err="1">
                <a:solidFill>
                  <a:srgbClr val="8C9CAD"/>
                </a:solidFill>
                <a:latin typeface="Calibri"/>
                <a:cs typeface="Calibri"/>
              </a:rPr>
              <a:t>require</a:t>
            </a:r>
            <a:r>
              <a:rPr lang="it-IT" b="1" dirty="0">
                <a:solidFill>
                  <a:srgbClr val="8C9CAD"/>
                </a:solidFill>
                <a:latin typeface="Calibri"/>
                <a:cs typeface="Calibri"/>
              </a:rPr>
              <a:t> </a:t>
            </a:r>
            <a:r>
              <a:rPr lang="it-IT" b="1" dirty="0" err="1">
                <a:solidFill>
                  <a:srgbClr val="8C9CAD"/>
                </a:solidFill>
                <a:latin typeface="Calibri"/>
                <a:cs typeface="Calibri"/>
              </a:rPr>
              <a:t>metals</a:t>
            </a:r>
            <a:r>
              <a:rPr lang="it-IT" b="1" dirty="0">
                <a:solidFill>
                  <a:srgbClr val="8C9CAD"/>
                </a:solidFill>
                <a:latin typeface="Calibri"/>
                <a:cs typeface="Calibri"/>
              </a:rPr>
              <a:t> to </a:t>
            </a:r>
            <a:r>
              <a:rPr lang="it-IT" b="1" dirty="0" err="1">
                <a:solidFill>
                  <a:srgbClr val="8C9CAD"/>
                </a:solidFill>
                <a:latin typeface="Calibri"/>
                <a:cs typeface="Calibri"/>
              </a:rPr>
              <a:t>function</a:t>
            </a:r>
            <a:r>
              <a:rPr lang="it-IT" b="1" dirty="0">
                <a:solidFill>
                  <a:srgbClr val="8C9CAD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914538" y="2680415"/>
            <a:ext cx="7503227" cy="2031325"/>
          </a:xfrm>
          <a:prstGeom prst="rect">
            <a:avLst/>
          </a:prstGeom>
          <a:ln w="57150" cmpd="thickThin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 err="1">
                <a:solidFill>
                  <a:srgbClr val="8C9CAD"/>
                </a:solidFill>
                <a:latin typeface="Gill Sans MT"/>
              </a:rPr>
              <a:t>Metalloproteins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 err="1">
                <a:solidFill>
                  <a:srgbClr val="8C9CAD"/>
                </a:solidFill>
                <a:latin typeface="Gill Sans MT"/>
              </a:rPr>
              <a:t>have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 err="1">
                <a:solidFill>
                  <a:srgbClr val="8C9CAD"/>
                </a:solidFill>
                <a:latin typeface="Gill Sans MT"/>
              </a:rPr>
              <a:t>many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 err="1">
                <a:solidFill>
                  <a:srgbClr val="8C9CAD"/>
                </a:solidFill>
                <a:latin typeface="Gill Sans MT"/>
              </a:rPr>
              <a:t>different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 err="1">
                <a:solidFill>
                  <a:srgbClr val="8C9CAD"/>
                </a:solidFill>
                <a:latin typeface="Gill Sans MT"/>
              </a:rPr>
              <a:t>functions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 in </a:t>
            </a:r>
            <a:r>
              <a:rPr lang="it-IT" b="1" dirty="0" err="1" smtClean="0">
                <a:solidFill>
                  <a:srgbClr val="8C9CAD"/>
                </a:solidFill>
                <a:latin typeface="Gill Sans MT"/>
              </a:rPr>
              <a:t>cells</a:t>
            </a:r>
            <a:endParaRPr lang="it-IT" b="1" dirty="0">
              <a:solidFill>
                <a:srgbClr val="8C9CAD"/>
              </a:solidFill>
              <a:latin typeface="Gill Sans MT"/>
            </a:endParaRPr>
          </a:p>
          <a:p>
            <a:pPr algn="ctr"/>
            <a:endParaRPr lang="it-IT" b="1" dirty="0">
              <a:solidFill>
                <a:srgbClr val="8C9CAD"/>
              </a:solidFill>
              <a:latin typeface="Gill Sans MT"/>
            </a:endParaRPr>
          </a:p>
          <a:p>
            <a:pPr marL="285750" indent="-285750">
              <a:buFont typeface="Arial"/>
              <a:buChar char="•"/>
            </a:pPr>
            <a:r>
              <a:rPr lang="it-IT" b="1" dirty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 err="1">
                <a:solidFill>
                  <a:srgbClr val="8C9CAD"/>
                </a:solidFill>
                <a:latin typeface="Gill Sans MT"/>
              </a:rPr>
              <a:t>storage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 and </a:t>
            </a:r>
            <a:r>
              <a:rPr lang="it-IT" b="1" dirty="0" err="1">
                <a:solidFill>
                  <a:srgbClr val="8C9CAD"/>
                </a:solidFill>
                <a:latin typeface="Gill Sans MT"/>
              </a:rPr>
              <a:t>transport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it-IT" b="1" dirty="0" smtClean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 err="1" smtClean="0">
                <a:solidFill>
                  <a:srgbClr val="8C9CAD"/>
                </a:solidFill>
                <a:latin typeface="Gill Sans MT"/>
              </a:rPr>
              <a:t>enzymatic</a:t>
            </a:r>
            <a:r>
              <a:rPr lang="it-IT" b="1" dirty="0" smtClean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 err="1">
                <a:solidFill>
                  <a:srgbClr val="8C9CAD"/>
                </a:solidFill>
                <a:latin typeface="Gill Sans MT"/>
              </a:rPr>
              <a:t>activity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it-IT" b="1" dirty="0" smtClean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 err="1" smtClean="0">
                <a:solidFill>
                  <a:srgbClr val="8C9CAD"/>
                </a:solidFill>
                <a:latin typeface="Gill Sans MT"/>
              </a:rPr>
              <a:t>signalling</a:t>
            </a:r>
            <a:r>
              <a:rPr lang="it-IT" b="1" dirty="0" smtClean="0">
                <a:solidFill>
                  <a:srgbClr val="8C9CAD"/>
                </a:solidFill>
                <a:latin typeface="Gill Sans MT"/>
              </a:rPr>
              <a:t> 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and </a:t>
            </a:r>
            <a:r>
              <a:rPr lang="it-IT" b="1" dirty="0" err="1">
                <a:solidFill>
                  <a:srgbClr val="8C9CAD"/>
                </a:solidFill>
                <a:latin typeface="Gill Sans MT"/>
              </a:rPr>
              <a:t>transduction</a:t>
            </a:r>
            <a:r>
              <a:rPr lang="it-IT" b="1" dirty="0">
                <a:solidFill>
                  <a:srgbClr val="8C9CAD"/>
                </a:solidFill>
                <a:latin typeface="Gill Sans M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it-IT" b="1" dirty="0">
                <a:solidFill>
                  <a:srgbClr val="8C9CAD"/>
                </a:solidFill>
                <a:latin typeface="Gill Sans MT"/>
              </a:rPr>
              <a:t> …</a:t>
            </a:r>
          </a:p>
          <a:p>
            <a:pPr marL="285750" indent="-285750">
              <a:buFont typeface="Arial"/>
              <a:buChar char="•"/>
            </a:pPr>
            <a:r>
              <a:rPr lang="it-IT" b="1" dirty="0">
                <a:solidFill>
                  <a:srgbClr val="8C9CAD"/>
                </a:solidFill>
                <a:latin typeface="Gill Sans MT"/>
              </a:rPr>
              <a:t> …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72690" y="5379865"/>
            <a:ext cx="6830867" cy="830997"/>
          </a:xfrm>
          <a:prstGeom prst="rect">
            <a:avLst/>
          </a:prstGeom>
          <a:noFill/>
          <a:ln w="9525">
            <a:solidFill>
              <a:srgbClr val="5C697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cap="all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8C9CAD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but metals high reactivity can easily become</a:t>
            </a:r>
          </a:p>
          <a:p>
            <a:pPr algn="ctr" eaLnBrk="1" hangingPunct="1"/>
            <a:r>
              <a:rPr lang="en-US" b="1" cap="all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8C9CAD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Highly toxic for the CELL</a:t>
            </a:r>
            <a:r>
              <a:rPr lang="en-US" sz="2000" b="1" cap="all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8C9CAD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 </a:t>
            </a:r>
            <a:endParaRPr lang="it-IT" b="1" cap="all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8C9CAD"/>
              </a:solidFill>
              <a:effectLst>
                <a:reflection blurRad="12700" stA="28000" endPos="45000" dist="1000" dir="5400000" sy="-100000" algn="bl" rotWithShape="0"/>
              </a:effectLst>
              <a:latin typeface="Calibri"/>
              <a:cs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32327" y="-160450"/>
            <a:ext cx="78792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3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Metal </a:t>
            </a:r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ions</a:t>
            </a:r>
            <a:r>
              <a:rPr lang="it-IT" sz="33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are </a:t>
            </a:r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essential</a:t>
            </a:r>
            <a:r>
              <a:rPr lang="it-IT" sz="33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cell</a:t>
            </a:r>
            <a:r>
              <a:rPr lang="it-IT" sz="33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components</a:t>
            </a:r>
            <a:endParaRPr lang="it-IT" sz="33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7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2025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130175" y="481520"/>
            <a:ext cx="2466976" cy="2171700"/>
            <a:chOff x="594" y="576"/>
            <a:chExt cx="1554" cy="1368"/>
          </a:xfrm>
        </p:grpSpPr>
        <p:pic>
          <p:nvPicPr>
            <p:cNvPr id="7174" name="Picture 4" descr="body_c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864"/>
              <a:ext cx="108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Rectangle 5"/>
            <p:cNvSpPr>
              <a:spLocks noChangeArrowheads="1"/>
            </p:cNvSpPr>
            <p:nvPr/>
          </p:nvSpPr>
          <p:spPr bwMode="auto">
            <a:xfrm>
              <a:off x="594" y="576"/>
              <a:ext cx="1554" cy="23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prstClr val="white"/>
                  </a:solidFill>
                  <a:latin typeface="Calibri"/>
                  <a:cs typeface="Calibri"/>
                </a:rPr>
                <a:t>Central</a:t>
              </a:r>
              <a:r>
                <a:rPr lang="it-IT" sz="1600" dirty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it-IT" dirty="0" err="1">
                  <a:solidFill>
                    <a:prstClr val="white"/>
                  </a:solidFill>
                  <a:latin typeface="Calibri"/>
                  <a:cs typeface="Calibri"/>
                </a:rPr>
                <a:t>Nervous</a:t>
              </a:r>
              <a:r>
                <a:rPr lang="it-IT" sz="1600" dirty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it-IT" dirty="0">
                  <a:solidFill>
                    <a:prstClr val="white"/>
                  </a:solidFill>
                  <a:latin typeface="Calibri"/>
                  <a:cs typeface="Calibri"/>
                </a:rPr>
                <a:t>System</a:t>
              </a:r>
              <a:r>
                <a:rPr lang="it-IT" sz="1600" dirty="0">
                  <a:solidFill>
                    <a:srgbClr val="009881"/>
                  </a:solidFill>
                  <a:latin typeface="Calibri"/>
                  <a:cs typeface="Calibri"/>
                </a:rPr>
                <a:t> 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1728833" y="4251636"/>
            <a:ext cx="5669420" cy="2246769"/>
          </a:xfrm>
          <a:prstGeom prst="rect">
            <a:avLst/>
          </a:prstGeom>
          <a:ln w="38100" cmpd="sng">
            <a:solidFill>
              <a:srgbClr val="5C697C"/>
            </a:solidFill>
          </a:ln>
          <a:effectLst>
            <a:glow>
              <a:schemeClr val="accent4">
                <a:lumMod val="60000"/>
                <a:lumOff val="40000"/>
              </a:schemeClr>
            </a:glow>
            <a:outerShdw blurRad="85725" dist="38100" dir="10800000" sx="103000" sy="103000" algn="tl" rotWithShape="0">
              <a:schemeClr val="accent5">
                <a:lumMod val="40000"/>
                <a:lumOff val="60000"/>
                <a:alpha val="7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B7D72"/>
                </a:solidFill>
                <a:latin typeface="Calibri"/>
                <a:cs typeface="Calibri"/>
              </a:rPr>
              <a:t>I</a:t>
            </a: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n presence of </a:t>
            </a:r>
            <a:r>
              <a:rPr lang="en-GB" dirty="0" err="1" smtClean="0">
                <a:solidFill>
                  <a:srgbClr val="6B7D72"/>
                </a:solidFill>
                <a:latin typeface="Calibri"/>
                <a:cs typeface="Calibri"/>
              </a:rPr>
              <a:t>dyshomeostasis</a:t>
            </a: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, metal ions may</a:t>
            </a:r>
          </a:p>
          <a:p>
            <a:endParaRPr lang="en-GB" dirty="0">
              <a:solidFill>
                <a:srgbClr val="6B7D72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interfere with normal nervous cells activities</a:t>
            </a:r>
          </a:p>
          <a:p>
            <a:pPr marL="285750" indent="-285750">
              <a:buFont typeface="Arial"/>
              <a:buChar char="•"/>
            </a:pPr>
            <a:endParaRPr lang="en-GB" sz="1000" dirty="0">
              <a:solidFill>
                <a:srgbClr val="6B7D72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disrupt </a:t>
            </a: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brain electrochemical balance </a:t>
            </a:r>
          </a:p>
          <a:p>
            <a:pPr marL="285750" indent="-285750">
              <a:buFont typeface="Arial"/>
              <a:buChar char="•"/>
            </a:pPr>
            <a:endParaRPr lang="en-GB" sz="1000" dirty="0">
              <a:solidFill>
                <a:srgbClr val="6B7D72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6B7D72"/>
                </a:solidFill>
                <a:latin typeface="Calibri"/>
                <a:ea typeface="Wingdings"/>
                <a:cs typeface="Calibri"/>
                <a:sym typeface="Wingdings"/>
              </a:rPr>
              <a:t></a:t>
            </a:r>
          </a:p>
          <a:p>
            <a:pPr marL="285750" indent="-285750">
              <a:buFont typeface="Arial"/>
              <a:buChar char="•"/>
            </a:pPr>
            <a:endParaRPr lang="en-GB" sz="1000" dirty="0">
              <a:solidFill>
                <a:srgbClr val="6B7D72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</a:t>
            </a:r>
            <a:r>
              <a:rPr lang="en-GB" sz="2000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romote protein </a:t>
            </a:r>
            <a:r>
              <a:rPr lang="en-GB" sz="2000" dirty="0" err="1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misfolding</a:t>
            </a:r>
            <a:r>
              <a:rPr lang="en-GB" sz="2000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and aggregation?  </a:t>
            </a:r>
            <a:endParaRPr lang="en-GB" sz="2000" dirty="0">
              <a:solidFill>
                <a:srgbClr val="6B7D7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42648" y="-210790"/>
            <a:ext cx="841514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Metals</a:t>
            </a:r>
            <a:r>
              <a:rPr lang="it-IT" sz="33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should</a:t>
            </a:r>
            <a:r>
              <a:rPr lang="it-IT" sz="33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cross the </a:t>
            </a:r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blood</a:t>
            </a:r>
            <a:r>
              <a:rPr lang="it-IT" sz="33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-brain </a:t>
            </a:r>
            <a:r>
              <a:rPr lang="it-IT" sz="33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barrier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764241" y="394337"/>
            <a:ext cx="5998209" cy="342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80000"/>
              </a:lnSpc>
              <a:buFont typeface="Arial"/>
              <a:buChar char="•"/>
            </a:pP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Metals are </a:t>
            </a: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essential</a:t>
            </a: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 for neurochemical activity </a:t>
            </a:r>
          </a:p>
          <a:p>
            <a:pPr marL="285750" indent="-285750" algn="just">
              <a:lnSpc>
                <a:spcPct val="80000"/>
              </a:lnSpc>
              <a:buFont typeface="Arial"/>
              <a:buChar char="•"/>
            </a:pPr>
            <a:endParaRPr lang="en-GB" dirty="0" smtClean="0">
              <a:solidFill>
                <a:srgbClr val="6B7D7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pPr marL="285750" indent="-285750" algn="just">
              <a:lnSpc>
                <a:spcPct val="80000"/>
              </a:lnSpc>
              <a:buFont typeface="Arial"/>
              <a:buChar char="•"/>
            </a:pP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</a:t>
            </a: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, </a:t>
            </a: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Cu</a:t>
            </a: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 and </a:t>
            </a: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Zn</a:t>
            </a: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 are fairly abundant in </a:t>
            </a: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grey matter</a:t>
            </a:r>
          </a:p>
          <a:p>
            <a:pPr marL="285750" indent="-285750" algn="just">
              <a:lnSpc>
                <a:spcPct val="80000"/>
              </a:lnSpc>
              <a:buFont typeface="Arial"/>
              <a:buChar char="•"/>
            </a:pPr>
            <a:endParaRPr lang="en-GB" dirty="0" smtClean="0"/>
          </a:p>
          <a:p>
            <a:pPr marL="285750" indent="-285750" algn="just">
              <a:lnSpc>
                <a:spcPct val="80000"/>
              </a:lnSpc>
              <a:buFont typeface="Arial"/>
              <a:buChar char="•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during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neuro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-transmission processes, high concentrations </a:t>
            </a:r>
          </a:p>
          <a:p>
            <a:pPr algn="just">
              <a:lnSpc>
                <a:spcPct val="80000"/>
              </a:lnSpc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	of Zn (~300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) and Cu (~30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) are normally released </a:t>
            </a:r>
          </a:p>
          <a:p>
            <a:pPr algn="just">
              <a:lnSpc>
                <a:spcPct val="80000"/>
              </a:lnSpc>
            </a:pPr>
            <a:endParaRPr lang="en-GB" dirty="0" smtClean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285750" indent="-285750" algn="just">
              <a:lnSpc>
                <a:spcPct val="80000"/>
              </a:lnSpc>
              <a:buFont typeface="Arial"/>
              <a:buChar char="•"/>
            </a:pPr>
            <a:r>
              <a:rPr lang="en-GB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</a:t>
            </a: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, </a:t>
            </a:r>
            <a:r>
              <a:rPr lang="en-GB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Cu</a:t>
            </a: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 and </a:t>
            </a:r>
            <a:r>
              <a:rPr lang="en-GB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Zn</a:t>
            </a: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 are continuously </a:t>
            </a:r>
            <a:r>
              <a:rPr lang="en-GB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trafficked</a:t>
            </a: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 </a:t>
            </a:r>
            <a:r>
              <a:rPr lang="en-GB" dirty="0" err="1">
                <a:solidFill>
                  <a:srgbClr val="6B7D72"/>
                </a:solidFill>
                <a:latin typeface="Calibri"/>
                <a:cs typeface="Calibri"/>
              </a:rPr>
              <a:t>whithin</a:t>
            </a: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 the cell </a:t>
            </a:r>
          </a:p>
          <a:p>
            <a:pPr algn="just">
              <a:lnSpc>
                <a:spcPct val="80000"/>
              </a:lnSpc>
            </a:pP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	and also into and out of </a:t>
            </a: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it</a:t>
            </a:r>
          </a:p>
          <a:p>
            <a:pPr algn="just">
              <a:lnSpc>
                <a:spcPct val="80000"/>
              </a:lnSpc>
            </a:pPr>
            <a:endParaRPr lang="en-GB" dirty="0" smtClean="0">
              <a:solidFill>
                <a:srgbClr val="6B7D72"/>
              </a:solidFill>
              <a:latin typeface="Calibri"/>
              <a:cs typeface="Calibri"/>
            </a:endParaRPr>
          </a:p>
          <a:p>
            <a:pPr marL="285750" indent="-285750" algn="just">
              <a:lnSpc>
                <a:spcPct val="80000"/>
              </a:lnSpc>
              <a:buFont typeface="Arial"/>
              <a:buChar char="•"/>
            </a:pP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Metals </a:t>
            </a: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deficiency</a:t>
            </a: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 may cause </a:t>
            </a:r>
            <a:r>
              <a:rPr lang="en-GB" dirty="0" err="1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dysfunctionality</a:t>
            </a:r>
            <a:r>
              <a:rPr lang="en-GB" dirty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</a:t>
            </a: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and </a:t>
            </a:r>
            <a:r>
              <a:rPr lang="en-GB" dirty="0">
                <a:solidFill>
                  <a:srgbClr val="6B7D72"/>
                </a:solidFill>
                <a:latin typeface="Calibri"/>
                <a:cs typeface="Calibri"/>
              </a:rPr>
              <a:t>m</a:t>
            </a: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etal </a:t>
            </a: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excess may </a:t>
            </a: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 lead to </a:t>
            </a: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toxicity</a:t>
            </a:r>
          </a:p>
          <a:p>
            <a:pPr algn="just">
              <a:lnSpc>
                <a:spcPct val="80000"/>
              </a:lnSpc>
            </a:pPr>
            <a:endParaRPr lang="en-GB" dirty="0" smtClean="0">
              <a:solidFill>
                <a:srgbClr val="6B7D72"/>
              </a:solidFill>
              <a:latin typeface="Calibri"/>
              <a:cs typeface="Calibri"/>
            </a:endParaRPr>
          </a:p>
          <a:p>
            <a:pPr marL="285750" indent="-285750" algn="just">
              <a:lnSpc>
                <a:spcPct val="80000"/>
              </a:lnSpc>
              <a:buFont typeface="Arial"/>
              <a:buChar char="•"/>
            </a:pP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Failure of metal trafficking (</a:t>
            </a:r>
            <a:r>
              <a:rPr lang="en-GB" dirty="0" err="1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dyshomeostasis</a:t>
            </a:r>
            <a:r>
              <a:rPr lang="en-GB" dirty="0" smtClean="0">
                <a:solidFill>
                  <a:srgbClr val="6B7D7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) </a:t>
            </a:r>
            <a:r>
              <a:rPr lang="en-GB" dirty="0" smtClean="0">
                <a:solidFill>
                  <a:srgbClr val="6B7D72"/>
                </a:solidFill>
                <a:latin typeface="Calibri"/>
                <a:cs typeface="Calibri"/>
              </a:rPr>
              <a:t>is known to	occur both in AD and in Parkinson diseases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8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6121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4084723" y="364975"/>
            <a:ext cx="799514" cy="4432319"/>
            <a:chOff x="3937444" y="1165372"/>
            <a:chExt cx="799514" cy="4432319"/>
          </a:xfrm>
        </p:grpSpPr>
        <p:sp>
          <p:nvSpPr>
            <p:cNvPr id="9" name="CasellaDiTesto 8"/>
            <p:cNvSpPr txBox="1"/>
            <p:nvPr/>
          </p:nvSpPr>
          <p:spPr>
            <a:xfrm>
              <a:off x="4385592" y="5228359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8C9CAD"/>
                  </a:solidFill>
                </a:rPr>
                <a:t>C</a:t>
              </a:r>
              <a:endParaRPr lang="it-IT" dirty="0">
                <a:solidFill>
                  <a:srgbClr val="8C9CAD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364259" y="1165372"/>
              <a:ext cx="351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8C9CAD"/>
                  </a:solidFill>
                </a:rPr>
                <a:t>N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 rot="16200000">
              <a:off x="3764385" y="1937171"/>
              <a:ext cx="8077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rgbClr val="8C9CAD"/>
                  </a:solidFill>
                </a:rPr>
                <a:t>APP</a:t>
              </a:r>
              <a:endParaRPr lang="it-IT" sz="2400" dirty="0">
                <a:solidFill>
                  <a:srgbClr val="8C9CAD"/>
                </a:solidFill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332148" y="1476874"/>
              <a:ext cx="378325" cy="18796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2470393" y="-151109"/>
            <a:ext cx="4141555" cy="59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 defTabSz="829452">
              <a:defRPr/>
            </a:pP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The </a:t>
            </a:r>
            <a:r>
              <a:rPr lang="it-IT" sz="33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amyloid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33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-</a:t>
            </a:r>
            <a:r>
              <a:rPr lang="it-IT" sz="33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 charset="0"/>
                <a:cs typeface="Calibri"/>
                <a:sym typeface="Symbol" charset="0"/>
              </a:rPr>
              <a:t>peptide</a:t>
            </a:r>
            <a:endParaRPr lang="it-IT" sz="33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ＭＳ Ｐゴシック" charset="0"/>
              <a:cs typeface="Calibri"/>
              <a:sym typeface="Symbo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862448" y="4819376"/>
            <a:ext cx="5439037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1pPr>
            <a:lvl2pPr marL="476250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2pPr>
            <a:lvl3pPr marL="714375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3pPr>
            <a:lvl4pPr marL="952500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4pPr>
            <a:lvl5pPr marL="1190625" indent="-238125" defTabSz="503238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5pPr>
            <a:lvl6pPr marL="16478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6pPr>
            <a:lvl7pPr marL="21050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7pPr>
            <a:lvl8pPr marL="25622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8pPr>
            <a:lvl9pPr marL="3019425" indent="-238125" defTabSz="503238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rgbClr val="000000"/>
                </a:solidFill>
                <a:latin typeface="Albany AMT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APP: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transmembrane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770 a.a.’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protein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3117101" y="1910230"/>
            <a:ext cx="1271451" cy="63356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26" idx="2"/>
          </p:cNvCxnSpPr>
          <p:nvPr/>
        </p:nvCxnSpPr>
        <p:spPr>
          <a:xfrm>
            <a:off x="2839284" y="2250377"/>
            <a:ext cx="1618914" cy="767926"/>
          </a:xfrm>
          <a:prstGeom prst="straightConnector1">
            <a:avLst/>
          </a:prstGeom>
          <a:ln>
            <a:solidFill>
              <a:srgbClr val="5C69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2139669" y="1540898"/>
            <a:ext cx="1349474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a</a:t>
            </a:r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-</a:t>
            </a:r>
            <a:r>
              <a:rPr lang="it-IT" i="1" dirty="0" err="1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secretase</a:t>
            </a:r>
            <a:endParaRPr lang="it-IT" i="1" dirty="0">
              <a:solidFill>
                <a:srgbClr val="8C9C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180921" y="1889622"/>
            <a:ext cx="131672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it-IT" i="1" dirty="0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-</a:t>
            </a:r>
            <a:r>
              <a:rPr lang="it-IT" i="1" dirty="0" err="1">
                <a:solidFill>
                  <a:srgbClr val="8C9CA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Calibri"/>
              </a:rPr>
              <a:t>secretase</a:t>
            </a:r>
            <a:endParaRPr lang="it-IT" i="1" dirty="0">
              <a:solidFill>
                <a:srgbClr val="8C9CA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470851" y="2556096"/>
            <a:ext cx="380461" cy="4550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dirty="0">
                <a:solidFill>
                  <a:srgbClr val="FF0000"/>
                </a:solidFill>
              </a:rPr>
              <a:t>p3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177500" y="1704956"/>
            <a:ext cx="2024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n w="1905"/>
                <a:solidFill>
                  <a:srgbClr val="8C9C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harmless</a:t>
            </a:r>
            <a:r>
              <a:rPr lang="it-IT" sz="2000" b="1" dirty="0" smtClean="0">
                <a:ln w="1905"/>
                <a:solidFill>
                  <a:srgbClr val="8C9CA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 peptide</a:t>
            </a:r>
            <a:endParaRPr lang="it-IT" sz="2000" b="1" dirty="0">
              <a:ln w="1905"/>
              <a:solidFill>
                <a:srgbClr val="8C9CA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5400000">
            <a:off x="4166013" y="1608184"/>
            <a:ext cx="172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>
                <a:solidFill>
                  <a:srgbClr val="394350"/>
                </a:solidFill>
                <a:latin typeface="Calibri"/>
                <a:cs typeface="Calibri"/>
              </a:rPr>
              <a:t>extracellular</a:t>
            </a:r>
            <a:r>
              <a:rPr lang="it-IT" sz="1400" i="1" dirty="0" smtClean="0">
                <a:solidFill>
                  <a:srgbClr val="394350"/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rgbClr val="394350"/>
              </a:solidFill>
              <a:latin typeface="Calibri"/>
              <a:cs typeface="Calibri"/>
            </a:endParaRPr>
          </a:p>
        </p:txBody>
      </p:sp>
      <p:sp>
        <p:nvSpPr>
          <p:cNvPr id="32" name="CasellaDiTesto 31"/>
          <p:cNvSpPr txBox="1"/>
          <p:nvPr/>
        </p:nvSpPr>
        <p:spPr>
          <a:xfrm rot="5400000">
            <a:off x="3676803" y="3693565"/>
            <a:ext cx="1240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 smtClean="0">
                <a:solidFill>
                  <a:srgbClr val="394350"/>
                </a:solidFill>
                <a:latin typeface="Calibri"/>
                <a:cs typeface="Calibri"/>
              </a:rPr>
              <a:t>cytoplasmatic</a:t>
            </a:r>
            <a:endParaRPr lang="it-IT" sz="1400" i="1" dirty="0" smtClean="0">
              <a:solidFill>
                <a:srgbClr val="394350"/>
              </a:solidFill>
              <a:latin typeface="Calibri"/>
              <a:cs typeface="Calibri"/>
            </a:endParaRPr>
          </a:p>
          <a:p>
            <a:pPr algn="ctr"/>
            <a:r>
              <a:rPr lang="it-IT" sz="1400" i="1" dirty="0" smtClean="0">
                <a:solidFill>
                  <a:srgbClr val="394350"/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rgbClr val="394350"/>
              </a:solidFill>
              <a:latin typeface="Calibri"/>
              <a:cs typeface="Calibri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54607" y="5726191"/>
            <a:ext cx="9081708" cy="1044340"/>
            <a:chOff x="54607" y="5726191"/>
            <a:chExt cx="9081708" cy="1044340"/>
          </a:xfrm>
        </p:grpSpPr>
        <p:grpSp>
          <p:nvGrpSpPr>
            <p:cNvPr id="53" name="Gruppo 52"/>
            <p:cNvGrpSpPr/>
            <p:nvPr/>
          </p:nvGrpSpPr>
          <p:grpSpPr>
            <a:xfrm>
              <a:off x="54607" y="5732551"/>
              <a:ext cx="9081708" cy="576680"/>
              <a:chOff x="54607" y="5732551"/>
              <a:chExt cx="9081708" cy="576680"/>
            </a:xfrm>
          </p:grpSpPr>
          <p:sp>
            <p:nvSpPr>
              <p:cNvPr id="4" name="CasellaDiTesto 3"/>
              <p:cNvSpPr txBox="1"/>
              <p:nvPr/>
            </p:nvSpPr>
            <p:spPr>
              <a:xfrm>
                <a:off x="54607" y="5909121"/>
                <a:ext cx="90817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…</a:t>
                </a:r>
                <a:r>
                  <a:rPr lang="it-IT" sz="20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/>
                    <a:cs typeface="Calibri"/>
                  </a:rPr>
                  <a:t>KMDAEFRHDSGYEVHHQKLVFFAEDVGSNK</a:t>
                </a:r>
                <a:r>
                  <a:rPr lang="it-IT" sz="2000" b="1" dirty="0" smtClean="0">
                    <a:solidFill>
                      <a:schemeClr val="bg2">
                        <a:lumMod val="25000"/>
                      </a:schemeClr>
                    </a:solidFill>
                    <a:latin typeface="Calibri"/>
                    <a:cs typeface="Calibri"/>
                  </a:rPr>
                  <a:t>GAIIGLMVGGVVIATVIVITLVML</a:t>
                </a:r>
                <a:r>
                  <a:rPr lang="it-IT" sz="2000" b="1" dirty="0" smtClean="0">
                    <a:solidFill>
                      <a:srgbClr val="FAC090"/>
                    </a:solidFill>
                    <a:latin typeface="Calibri"/>
                    <a:cs typeface="Calibri"/>
                  </a:rPr>
                  <a:t>KKKQY</a:t>
                </a:r>
                <a:r>
                  <a:rPr lang="it-IT" sz="2000" b="1" dirty="0" smtClean="0">
                    <a:solidFill>
                      <a:srgbClr val="FAC090"/>
                    </a:solidFill>
                  </a:rPr>
                  <a:t>…</a:t>
                </a:r>
                <a:endParaRPr lang="it-IT" sz="2000" b="1" dirty="0">
                  <a:solidFill>
                    <a:srgbClr val="FAC090"/>
                  </a:solidFill>
                </a:endParaRPr>
              </a:p>
            </p:txBody>
          </p:sp>
          <p:sp>
            <p:nvSpPr>
              <p:cNvPr id="35" name="CasellaDiTesto 34"/>
              <p:cNvSpPr txBox="1"/>
              <p:nvPr/>
            </p:nvSpPr>
            <p:spPr>
              <a:xfrm rot="18960277">
                <a:off x="4528238" y="5732551"/>
                <a:ext cx="4576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699</a:t>
                </a:r>
                <a:endParaRPr lang="it-IT" sz="1400" dirty="0"/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 rot="18960277">
                <a:off x="7701904" y="5735889"/>
                <a:ext cx="4576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723</a:t>
                </a:r>
                <a:endParaRPr lang="it-IT" sz="1400" dirty="0"/>
              </a:p>
            </p:txBody>
          </p:sp>
        </p:grpSp>
        <p:grpSp>
          <p:nvGrpSpPr>
            <p:cNvPr id="50" name="Gruppo 49"/>
            <p:cNvGrpSpPr/>
            <p:nvPr/>
          </p:nvGrpSpPr>
          <p:grpSpPr>
            <a:xfrm>
              <a:off x="2778437" y="5726191"/>
              <a:ext cx="678679" cy="1009989"/>
              <a:chOff x="2707882" y="5726191"/>
              <a:chExt cx="678679" cy="1009989"/>
            </a:xfrm>
          </p:grpSpPr>
          <p:sp>
            <p:nvSpPr>
              <p:cNvPr id="34" name="CasellaDiTesto 33"/>
              <p:cNvSpPr txBox="1"/>
              <p:nvPr/>
            </p:nvSpPr>
            <p:spPr>
              <a:xfrm rot="18960277">
                <a:off x="2784552" y="5726191"/>
                <a:ext cx="4576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/>
                  <a:t>687</a:t>
                </a:r>
                <a:endParaRPr lang="it-IT" sz="1400" dirty="0"/>
              </a:p>
            </p:txBody>
          </p:sp>
          <p:grpSp>
            <p:nvGrpSpPr>
              <p:cNvPr id="49" name="Gruppo 48"/>
              <p:cNvGrpSpPr/>
              <p:nvPr/>
            </p:nvGrpSpPr>
            <p:grpSpPr>
              <a:xfrm>
                <a:off x="2707882" y="6192622"/>
                <a:ext cx="678679" cy="543558"/>
                <a:chOff x="2707882" y="6192622"/>
                <a:chExt cx="678679" cy="543558"/>
              </a:xfrm>
            </p:grpSpPr>
            <p:cxnSp>
              <p:nvCxnSpPr>
                <p:cNvPr id="12" name="Connettore 2 11"/>
                <p:cNvCxnSpPr/>
                <p:nvPr/>
              </p:nvCxnSpPr>
              <p:spPr>
                <a:xfrm flipV="1">
                  <a:off x="3014759" y="6192622"/>
                  <a:ext cx="0" cy="29398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CasellaDiTesto 46"/>
                <p:cNvSpPr txBox="1"/>
                <p:nvPr/>
              </p:nvSpPr>
              <p:spPr>
                <a:xfrm>
                  <a:off x="2707882" y="6366848"/>
                  <a:ext cx="6786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smtClean="0">
                      <a:latin typeface="Symbol" charset="2"/>
                      <a:cs typeface="Symbol" charset="2"/>
                    </a:rPr>
                    <a:t>a</a:t>
                  </a:r>
                  <a:r>
                    <a:rPr lang="it-IT" dirty="0" smtClean="0"/>
                    <a:t> </a:t>
                  </a:r>
                  <a:r>
                    <a:rPr lang="it-IT" dirty="0" err="1" smtClean="0"/>
                    <a:t>cut</a:t>
                  </a:r>
                  <a:endParaRPr lang="it-IT" dirty="0"/>
                </a:p>
              </p:txBody>
            </p:sp>
          </p:grpSp>
        </p:grpSp>
        <p:sp>
          <p:nvSpPr>
            <p:cNvPr id="37" name="CasellaDiTesto 36"/>
            <p:cNvSpPr txBox="1"/>
            <p:nvPr/>
          </p:nvSpPr>
          <p:spPr>
            <a:xfrm rot="18960277">
              <a:off x="6241774" y="5740302"/>
              <a:ext cx="470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711</a:t>
              </a:r>
              <a:endParaRPr lang="it-IT" sz="1400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 rot="18960277">
              <a:off x="6478231" y="5756622"/>
              <a:ext cx="48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713</a:t>
              </a:r>
              <a:endParaRPr lang="it-IT" sz="1400" dirty="0"/>
            </a:p>
          </p:txBody>
        </p:sp>
        <p:cxnSp>
          <p:nvCxnSpPr>
            <p:cNvPr id="44" name="Connettore 2 43"/>
            <p:cNvCxnSpPr/>
            <p:nvPr/>
          </p:nvCxnSpPr>
          <p:spPr>
            <a:xfrm flipV="1">
              <a:off x="6491401" y="6207413"/>
              <a:ext cx="0" cy="29398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/>
            <p:cNvCxnSpPr/>
            <p:nvPr/>
          </p:nvCxnSpPr>
          <p:spPr>
            <a:xfrm flipV="1">
              <a:off x="6700852" y="6201480"/>
              <a:ext cx="0" cy="29398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6217162" y="6401199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Symbol" charset="2"/>
                  <a:cs typeface="Symbol" charset="2"/>
                </a:rPr>
                <a:t>g</a:t>
              </a:r>
              <a:r>
                <a:rPr lang="it-IT" dirty="0" smtClean="0"/>
                <a:t> </a:t>
              </a:r>
              <a:r>
                <a:rPr lang="it-IT" dirty="0" err="1" smtClean="0"/>
                <a:t>cuts</a:t>
              </a:r>
              <a:endParaRPr lang="it-IT" dirty="0"/>
            </a:p>
          </p:txBody>
        </p:sp>
      </p:grpSp>
      <p:sp>
        <p:nvSpPr>
          <p:cNvPr id="43" name="Rettangolo 42"/>
          <p:cNvSpPr/>
          <p:nvPr/>
        </p:nvSpPr>
        <p:spPr>
          <a:xfrm>
            <a:off x="4504828" y="3011148"/>
            <a:ext cx="378325" cy="14757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/>
          <p:cNvSpPr/>
          <p:nvPr/>
        </p:nvSpPr>
        <p:spPr>
          <a:xfrm>
            <a:off x="4484962" y="676477"/>
            <a:ext cx="413386" cy="3824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1842371" y="2847284"/>
            <a:ext cx="5755957" cy="530113"/>
            <a:chOff x="1729483" y="3863852"/>
            <a:chExt cx="5755957" cy="530113"/>
          </a:xfrm>
        </p:grpSpPr>
        <p:sp>
          <p:nvSpPr>
            <p:cNvPr id="7" name="Rettangolo 6"/>
            <p:cNvSpPr/>
            <p:nvPr/>
          </p:nvSpPr>
          <p:spPr>
            <a:xfrm>
              <a:off x="1729483" y="3863852"/>
              <a:ext cx="5755957" cy="530113"/>
            </a:xfrm>
            <a:prstGeom prst="rect">
              <a:avLst/>
            </a:prstGeom>
            <a:blipFill rotWithShape="1">
              <a:blip r:embed="rId3">
                <a:alphaModFix amt="52000"/>
              </a:blip>
              <a:tile tx="0" ty="0" sx="100000" sy="100000" flip="none" algn="tl"/>
            </a:blip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978714" y="3925814"/>
              <a:ext cx="1614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394350"/>
                  </a:solidFill>
                  <a:latin typeface="Calibri"/>
                  <a:cs typeface="Calibri"/>
                </a:rPr>
                <a:t>c</a:t>
              </a:r>
              <a:r>
                <a:rPr lang="it-IT" dirty="0" err="1" smtClean="0">
                  <a:solidFill>
                    <a:srgbClr val="394350"/>
                  </a:solidFill>
                  <a:latin typeface="Calibri"/>
                  <a:cs typeface="Calibri"/>
                </a:rPr>
                <a:t>ell</a:t>
              </a:r>
              <a:r>
                <a:rPr lang="it-IT" dirty="0" smtClean="0">
                  <a:solidFill>
                    <a:srgbClr val="394350"/>
                  </a:solidFill>
                  <a:latin typeface="Calibri"/>
                  <a:cs typeface="Calibri"/>
                </a:rPr>
                <a:t> membrane</a:t>
              </a:r>
              <a:endParaRPr lang="it-IT" dirty="0">
                <a:solidFill>
                  <a:srgbClr val="39435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3" name="CasellaDiTesto 32"/>
          <p:cNvSpPr txBox="1"/>
          <p:nvPr/>
        </p:nvSpPr>
        <p:spPr>
          <a:xfrm rot="2289628">
            <a:off x="4521961" y="3115786"/>
            <a:ext cx="161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transmembrane</a:t>
            </a:r>
            <a:endParaRPr lang="it-IT" sz="1400" i="1" dirty="0" smtClean="0">
              <a:solidFill>
                <a:schemeClr val="accent4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it-IT" sz="1400" i="1" dirty="0" smtClean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 domain</a:t>
            </a:r>
            <a:endParaRPr lang="it-IT" sz="1400" i="1" dirty="0">
              <a:solidFill>
                <a:schemeClr val="accent4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C5D09-2214-9C4F-A7D3-CF5C5B802F36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9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3350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27101 -0.20717 " pathEditMode="relative" rAng="0" ptsTypes="AA">
                                      <p:cBhvr>
                                        <p:cTn id="6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1" grpId="1" animBg="1"/>
      <p:bldP spid="2" grpId="0"/>
      <p:bldP spid="4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arezza">
  <a:themeElements>
    <a:clrScheme name="Chiarezza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ez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11076</TotalTime>
  <Words>1948</Words>
  <Application>Microsoft Macintosh PowerPoint</Application>
  <PresentationFormat>Presentazione su schermo (4:3)</PresentationFormat>
  <Paragraphs>537</Paragraphs>
  <Slides>34</Slides>
  <Notes>34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6" baseType="lpstr">
      <vt:lpstr>Chiarezza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Silvia Morante</dc:creator>
  <cp:lastModifiedBy>Silvia Morante</cp:lastModifiedBy>
  <cp:revision>532</cp:revision>
  <cp:lastPrinted>2015-09-04T14:49:45Z</cp:lastPrinted>
  <dcterms:created xsi:type="dcterms:W3CDTF">2015-08-05T21:12:55Z</dcterms:created>
  <dcterms:modified xsi:type="dcterms:W3CDTF">2015-09-24T09:36:23Z</dcterms:modified>
</cp:coreProperties>
</file>