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346" r:id="rId3"/>
    <p:sldId id="328" r:id="rId4"/>
    <p:sldId id="357" r:id="rId5"/>
    <p:sldId id="358" r:id="rId6"/>
    <p:sldId id="359" r:id="rId7"/>
    <p:sldId id="360" r:id="rId8"/>
    <p:sldId id="361" r:id="rId9"/>
    <p:sldId id="349" r:id="rId10"/>
    <p:sldId id="350" r:id="rId11"/>
    <p:sldId id="356" r:id="rId12"/>
    <p:sldId id="353" r:id="rId13"/>
    <p:sldId id="355" r:id="rId14"/>
    <p:sldId id="312" r:id="rId15"/>
    <p:sldId id="330" r:id="rId16"/>
    <p:sldId id="362" r:id="rId17"/>
    <p:sldId id="332" r:id="rId18"/>
    <p:sldId id="363" r:id="rId19"/>
    <p:sldId id="351" r:id="rId20"/>
    <p:sldId id="364" r:id="rId21"/>
    <p:sldId id="365" r:id="rId22"/>
    <p:sldId id="352" r:id="rId23"/>
    <p:sldId id="366" r:id="rId24"/>
    <p:sldId id="315" r:id="rId25"/>
    <p:sldId id="347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DF11B3"/>
    <a:srgbClr val="4926CA"/>
    <a:srgbClr val="F58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8" autoAdjust="0"/>
  </p:normalViewPr>
  <p:slideViewPr>
    <p:cSldViewPr>
      <p:cViewPr>
        <p:scale>
          <a:sx n="90" d="100"/>
          <a:sy n="90" d="100"/>
        </p:scale>
        <p:origin x="-216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03BC89E-2FA2-4D8B-8460-64CEEA0331E2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C1FDFA-BADD-4148-9781-880B39FA021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139AB-E6FE-4063-94DA-BA2A2F501C5E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57710-6A44-4E46-801E-0F9963C731EE}" type="slidenum">
              <a:rPr lang="it-IT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3AEB-6C28-4F93-8AF8-04311F7CFD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194835-AC52-4B38-A4BE-3805EB451CB1}" type="slidenum">
              <a:rPr lang="it-IT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194835-AC52-4B38-A4BE-3805EB451CB1}" type="slidenum">
              <a:rPr lang="it-IT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A40129-4C49-4039-B9DA-2B17728C519C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B9530-C2A0-430A-9AB0-22151B470081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A64CA-1784-462F-8B35-B6864D3AC8CC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A5FAF-CA5F-4EA3-AC18-A5A8945FF8E2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1EB98-174D-4EE6-8721-AC6D241CA16B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6261-97E1-4511-A69D-72D03AE3320C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F788-7B32-405E-B24F-ABEC83AEEBC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D203-CDC1-4195-9080-4FFABD50EC66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7849-88FD-457D-BEC7-8B2944A5283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1858-615D-4BCF-970A-B564723DDDEC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3511-7288-4F44-B9B8-B563FA1006D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C0C4-CBF4-4E68-94E1-2031C3EA0D98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EF9B-9F65-4683-A02F-A37EF82A5A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7008-D355-4EAF-AF15-400621583025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5EFD-A267-4BEF-B03F-9D450B7E663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6A10-076B-4601-B57B-1EBA7265B83F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D0F8-22F1-462F-B627-52152B599E0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F587-E52D-4D64-BC9F-CCBEAD1F99E6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97D6-5EE0-46FD-8167-C3BA3750540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0F9B-337F-4B05-923C-696C3CF251C4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59A2-EE4B-42E9-8983-F945AB9B8EE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B5F0-8992-4B40-B08B-6C30302EFF9E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B9CA-728E-4057-86F1-BA5BBD71475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4AA1-284B-4C2E-ABF0-E795053AEFC2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DE57-674E-48ED-A6A0-33C7C1B85E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69D6-2E83-421F-9424-DEC92FDE98FF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FAAD-9375-4B1C-98C8-1D72BDF0C1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 bright="9000" contrast="32000"/>
          </a:blip>
          <a:srcRect/>
          <a:stretch>
            <a:fillRect l="-10000" t="-1000" r="-6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03082-A6BA-4907-9FFF-4A6B026E5F5F}" type="datetimeFigureOut">
              <a:rPr lang="it-IT"/>
              <a:pPr>
                <a:defRPr/>
              </a:pPr>
              <a:t>24/09/2015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4C3F7-A1B6-4A51-897F-F3721B4C54D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tif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tiff"/><Relationship Id="rId5" Type="http://schemas.openxmlformats.org/officeDocument/2006/relationships/image" Target="../media/image14.png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4071938" y="3571875"/>
            <a:ext cx="4857750" cy="1200150"/>
          </a:xfrm>
        </p:spPr>
        <p:txBody>
          <a:bodyPr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Mazzinghi A.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(1,2)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it-IT" sz="1800" u="sng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Ruberto C.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(1,3)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Castelli L.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Czelusniak C.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(1,2)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Liccioli L.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(1,3)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 Lo Giudice A.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(5)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Massi M.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Palla L.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(1,4)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Re A.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(5)</a:t>
            </a: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sz="18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Taccetti F.</a:t>
            </a:r>
            <a:r>
              <a:rPr lang="it-IT" sz="1800" baseline="300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(1)</a:t>
            </a:r>
            <a:endParaRPr lang="it-IT" sz="1800" baseline="30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1714500" y="285750"/>
            <a:ext cx="3906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000" b="1" i="1">
                <a:cs typeface="Times New Roman" pitchFamily="18" charset="0"/>
              </a:rPr>
              <a:t>101° Congresso Nazionale</a:t>
            </a:r>
          </a:p>
          <a:p>
            <a:r>
              <a:rPr lang="it-IT" sz="2000" i="1"/>
              <a:t>Università “la Sapienza”</a:t>
            </a:r>
          </a:p>
          <a:p>
            <a:pPr eaLnBrk="0" hangingPunct="0"/>
            <a:r>
              <a:rPr lang="it-IT" sz="2000" b="1" i="1"/>
              <a:t>Roma</a:t>
            </a:r>
            <a:r>
              <a:rPr lang="it-IT" sz="2000"/>
              <a:t> – </a:t>
            </a:r>
            <a:r>
              <a:rPr lang="it-IT" sz="2000" i="1"/>
              <a:t>22-25 Settembre 2015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642938" y="4902200"/>
            <a:ext cx="8286750" cy="1169988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i="1">
                <a:cs typeface="Times New Roman" pitchFamily="18" charset="0"/>
              </a:rPr>
              <a:t>(1) INFN, Sezione di Firenze, Via G. Sansone 1, 50019, Sesto Fiorentino, Firenze</a:t>
            </a:r>
            <a:endParaRPr lang="it-IT" sz="1400"/>
          </a:p>
          <a:p>
            <a:pPr eaLnBrk="0" hangingPunct="0"/>
            <a:r>
              <a:rPr lang="it-IT" sz="1400" i="1">
                <a:cs typeface="Times New Roman" pitchFamily="18" charset="0"/>
              </a:rPr>
              <a:t>  (2) Università di Firenze, Dip.to di Fisica e Astronomia, Via Sansone 1, 50019, Sesto Fiorentino (Fi)</a:t>
            </a:r>
            <a:endParaRPr lang="it-IT" sz="1400"/>
          </a:p>
          <a:p>
            <a:pPr eaLnBrk="0" hangingPunct="0"/>
            <a:r>
              <a:rPr lang="it-IT" sz="1400" i="1">
                <a:cs typeface="Times New Roman" pitchFamily="18" charset="0"/>
              </a:rPr>
              <a:t>    (3) Università di Firenze, Dip.to di Chimica, Via della Lastruccia 1, 50019, Sesto Fiorentino (Fi)</a:t>
            </a:r>
            <a:endParaRPr lang="it-IT" sz="1400"/>
          </a:p>
          <a:p>
            <a:pPr eaLnBrk="0" hangingPunct="0"/>
            <a:r>
              <a:rPr lang="it-IT" sz="1400" i="1">
                <a:cs typeface="Times New Roman" pitchFamily="18" charset="0"/>
              </a:rPr>
              <a:t>      (4) INFN, Sezione di Pisa e Università di Pisa, Largo B. Pontecorvo 3, 56127, Pisa</a:t>
            </a:r>
            <a:endParaRPr lang="it-IT" sz="1400"/>
          </a:p>
          <a:p>
            <a:pPr eaLnBrk="0" hangingPunct="0"/>
            <a:r>
              <a:rPr lang="it-IT" sz="1400" i="1">
                <a:cs typeface="Times New Roman" pitchFamily="18" charset="0"/>
              </a:rPr>
              <a:t>        (5) Università di Torino, Dip.to di Fisica e INFN, Sezione di Torino, Via P. Giuria 1, 10125 Torino</a:t>
            </a:r>
            <a:endParaRPr lang="it-IT" sz="1400"/>
          </a:p>
        </p:txBody>
      </p:sp>
      <p:sp>
        <p:nvSpPr>
          <p:cNvPr id="2053" name="Titolo 1"/>
          <p:cNvSpPr>
            <a:spLocks noGrp="1"/>
          </p:cNvSpPr>
          <p:nvPr>
            <p:ph type="ctrTitle"/>
          </p:nvPr>
        </p:nvSpPr>
        <p:spPr>
          <a:xfrm>
            <a:off x="1714500" y="1714500"/>
            <a:ext cx="7429500" cy="1470025"/>
          </a:xfrm>
        </p:spPr>
        <p:txBody>
          <a:bodyPr/>
          <a:lstStyle/>
          <a:p>
            <a:pPr algn="l" eaLnBrk="1" hangingPunct="1"/>
            <a:r>
              <a:rPr lang="it-IT" sz="4000" b="1" dirty="0" smtClean="0">
                <a:latin typeface="Consolas" pitchFamily="49" charset="0"/>
              </a:rPr>
              <a:t>Analisi XRF ad immagine per le opere pittoriche: </a:t>
            </a:r>
            <a:br>
              <a:rPr lang="it-IT" sz="4000" b="1" dirty="0" smtClean="0">
                <a:latin typeface="Consolas" pitchFamily="49" charset="0"/>
              </a:rPr>
            </a:br>
            <a:r>
              <a:rPr lang="it-IT" sz="4000" b="1" dirty="0" smtClean="0">
                <a:latin typeface="Consolas" pitchFamily="49" charset="0"/>
              </a:rPr>
              <a:t>potenzialità e criticità</a:t>
            </a:r>
            <a:endParaRPr lang="en-GB" sz="4000" b="1" dirty="0" smtClean="0">
              <a:latin typeface="Consolas" pitchFamily="49" charset="0"/>
            </a:endParaRPr>
          </a:p>
        </p:txBody>
      </p:sp>
      <p:pic>
        <p:nvPicPr>
          <p:cNvPr id="2054" name="Picture 9" descr="f322ccb75c5625d043b1a3d2dc729a25_w623_h_mw_mh_cs_cx_c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10000"/>
          </a:blip>
          <a:srcRect/>
          <a:stretch>
            <a:fillRect/>
          </a:stretch>
        </p:blipFill>
        <p:spPr bwMode="auto">
          <a:xfrm>
            <a:off x="7286625" y="130175"/>
            <a:ext cx="17145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286248" y="1785926"/>
            <a:ext cx="4572032" cy="4000528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ttangolo 47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429124" y="1785926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X-Y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572000" y="642918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4714875" y="442753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 flipH="1" flipV="1">
            <a:off x="8258969" y="4104474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10800000">
            <a:off x="4714875" y="378618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5400000" flipH="1" flipV="1">
            <a:off x="4501356" y="3466299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752975" y="3165468"/>
            <a:ext cx="37861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5400000" flipH="1" flipV="1">
            <a:off x="8287544" y="2785262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10800000">
            <a:off x="4714875" y="2500305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143372" y="4857760"/>
            <a:ext cx="50006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Velocità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con cui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muove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la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testa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misura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lungo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l’asse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principale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nsolas" pitchFamily="49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3439"/>
            <a:ext cx="3929090" cy="61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Freccia a destra 27"/>
          <p:cNvSpPr/>
          <p:nvPr/>
        </p:nvSpPr>
        <p:spPr>
          <a:xfrm>
            <a:off x="379736" y="4226107"/>
            <a:ext cx="500066" cy="214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286248" y="1785926"/>
            <a:ext cx="4572032" cy="4000528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ttangolo 47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429124" y="1785926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X-Y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572000" y="642918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4714875" y="442753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 flipH="1" flipV="1">
            <a:off x="8258969" y="4104474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10800000">
            <a:off x="4714875" y="378618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5400000" flipH="1" flipV="1">
            <a:off x="4501356" y="3466299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752975" y="3165468"/>
            <a:ext cx="37861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5400000" flipH="1" flipV="1">
            <a:off x="8287544" y="2785262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10800000">
            <a:off x="4714875" y="2500305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143372" y="4857760"/>
            <a:ext cx="50006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Step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che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il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sistema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fa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per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passare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una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riga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a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quella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successiva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nsolas" pitchFamily="49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3439"/>
            <a:ext cx="3929090" cy="61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ccia a destra 15"/>
          <p:cNvSpPr/>
          <p:nvPr/>
        </p:nvSpPr>
        <p:spPr>
          <a:xfrm>
            <a:off x="2071670" y="4714884"/>
            <a:ext cx="500066" cy="214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3439"/>
            <a:ext cx="3929090" cy="61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4286248" y="1785926"/>
            <a:ext cx="4572032" cy="4000528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ttangolo 47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429124" y="1785926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X-Y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4714875" y="442753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 flipH="1" flipV="1">
            <a:off x="8258969" y="4104474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10800000">
            <a:off x="4714875" y="3786180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5400000" flipH="1" flipV="1">
            <a:off x="4501356" y="3466299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752975" y="3165468"/>
            <a:ext cx="37861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5400000" flipH="1" flipV="1">
            <a:off x="8287544" y="2785262"/>
            <a:ext cx="4286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10800000">
            <a:off x="4714875" y="2500305"/>
            <a:ext cx="3786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143340" y="5072074"/>
            <a:ext cx="50006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Ogni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quanto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le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informazioni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lette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dal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rivelatore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sono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registrate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dal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nsolas" pitchFamily="49" charset="0"/>
                <a:ea typeface="+mj-ea"/>
                <a:cs typeface="Arial" pitchFamily="34" charset="0"/>
              </a:rPr>
              <a:t>sistema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nsolas" pitchFamily="49" charset="0"/>
              <a:ea typeface="+mj-ea"/>
              <a:cs typeface="Arial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5465769" y="4464057"/>
            <a:ext cx="35719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6392875" y="4464057"/>
            <a:ext cx="35719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5400000">
            <a:off x="7321568" y="4464057"/>
            <a:ext cx="35719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rot="5400000">
            <a:off x="4537075" y="4464057"/>
            <a:ext cx="35719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rot="5400000">
            <a:off x="8251851" y="4464057"/>
            <a:ext cx="35719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ccia a destra 63"/>
          <p:cNvSpPr/>
          <p:nvPr/>
        </p:nvSpPr>
        <p:spPr>
          <a:xfrm>
            <a:off x="389057" y="4760040"/>
            <a:ext cx="500066" cy="214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ttangolo 65"/>
          <p:cNvSpPr/>
          <p:nvPr/>
        </p:nvSpPr>
        <p:spPr>
          <a:xfrm>
            <a:off x="4572000" y="642918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ttangolo 12"/>
          <p:cNvSpPr/>
          <p:nvPr/>
        </p:nvSpPr>
        <p:spPr>
          <a:xfrm>
            <a:off x="4286248" y="1785926"/>
            <a:ext cx="4572032" cy="4000528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ttangolo 47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429124" y="1785926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X-Y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143372" y="4714884"/>
            <a:ext cx="500066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Alla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fine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otteniamo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per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ciascun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punto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-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spettro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-coordinate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spaziali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XY</a:t>
            </a:r>
            <a:endParaRPr lang="en-US" sz="24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24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3439"/>
            <a:ext cx="3929090" cy="61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>
          <a:xfrm>
            <a:off x="4572000" y="642918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rot="5400000">
            <a:off x="4505644" y="3495357"/>
            <a:ext cx="2286016" cy="10163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48" idx="0"/>
            <a:endCxn id="48" idx="2"/>
          </p:cNvCxnSpPr>
          <p:nvPr/>
        </p:nvCxnSpPr>
        <p:spPr>
          <a:xfrm rot="16200000" flipH="1">
            <a:off x="5464969" y="3500430"/>
            <a:ext cx="2286000" cy="1588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>
            <a:off x="6361443" y="3495357"/>
            <a:ext cx="2286016" cy="10163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5400000">
            <a:off x="3576950" y="3495357"/>
            <a:ext cx="2286016" cy="10163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5400000">
            <a:off x="7291726" y="3495357"/>
            <a:ext cx="2286016" cy="10163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10800000">
            <a:off x="4714876" y="3878895"/>
            <a:ext cx="3714776" cy="1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10800000">
            <a:off x="4714876" y="3111350"/>
            <a:ext cx="3714776" cy="1"/>
          </a:xfrm>
          <a:prstGeom prst="line">
            <a:avLst/>
          </a:prstGeom>
          <a:ln w="1905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16"/>
          <p:cNvSpPr>
            <a:spLocks noChangeArrowheads="1"/>
          </p:cNvSpPr>
          <p:nvPr/>
        </p:nvSpPr>
        <p:spPr bwMode="auto">
          <a:xfrm>
            <a:off x="2285984" y="1645325"/>
            <a:ext cx="564360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..informazioni visibili a “colpo d’occhio”</a:t>
            </a:r>
          </a:p>
        </p:txBody>
      </p:sp>
      <p:sp>
        <p:nvSpPr>
          <p:cNvPr id="11" name="Rettangolo 16"/>
          <p:cNvSpPr>
            <a:spLocks noChangeArrowheads="1"/>
          </p:cNvSpPr>
          <p:nvPr/>
        </p:nvSpPr>
        <p:spPr bwMode="auto">
          <a:xfrm>
            <a:off x="1785918" y="2719984"/>
            <a:ext cx="7572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sym typeface="Wingdings" pitchFamily="2" charset="2"/>
              </a:rPr>
              <a:t> </a:t>
            </a:r>
            <a:r>
              <a:rPr lang="en-US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Risultati</a:t>
            </a:r>
            <a:r>
              <a:rPr lang="en-US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US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immediati</a:t>
            </a:r>
            <a:r>
              <a:rPr lang="en-US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 e </a:t>
            </a:r>
            <a:r>
              <a:rPr lang="en-US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facili</a:t>
            </a:r>
            <a:r>
              <a:rPr lang="en-US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US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da</a:t>
            </a:r>
            <a:r>
              <a:rPr lang="en-US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US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</a:rPr>
              <a:t>leggere</a:t>
            </a:r>
            <a:endParaRPr lang="it-IT" sz="27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71604" y="4046529"/>
            <a:ext cx="71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Ottimizzazione</a:t>
            </a:r>
            <a:r>
              <a:rPr lang="en-GB" sz="2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dei</a:t>
            </a:r>
            <a:r>
              <a:rPr lang="en-GB" sz="2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tempi e delle </a:t>
            </a:r>
            <a:r>
              <a:rPr lang="en-GB" sz="2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condizioni</a:t>
            </a:r>
            <a:r>
              <a:rPr lang="en-GB" sz="2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di</a:t>
            </a:r>
            <a:r>
              <a:rPr lang="en-GB" sz="2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misura</a:t>
            </a:r>
            <a:endParaRPr lang="it-IT" sz="27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nsolas" pitchFamily="49" charset="0"/>
              <a:cs typeface="Arial" pitchFamily="34" charset="0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889193" y="5260975"/>
            <a:ext cx="82548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Superamento</a:t>
            </a: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della</a:t>
            </a: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non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rappresentatività</a:t>
            </a: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dei</a:t>
            </a: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punti</a:t>
            </a:r>
            <a:r>
              <a:rPr lang="en-GB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nsolas" pitchFamily="49" charset="0"/>
                <a:cs typeface="Arial" pitchFamily="34" charset="0"/>
              </a:rPr>
              <a:t>analizzati</a:t>
            </a:r>
            <a:endParaRPr lang="it-IT" sz="27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nsolas" pitchFamily="49" charset="0"/>
              <a:cs typeface="Arial" pitchFamily="34" charset="0"/>
            </a:endParaRP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auto">
          <a:xfrm>
            <a:off x="1785918" y="136074"/>
            <a:ext cx="7143800" cy="1292662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Le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mappe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danno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informazioni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sulla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distribuzione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degli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elementi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nell’area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scansione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7"/>
          <p:cNvSpPr txBox="1">
            <a:spLocks/>
          </p:cNvSpPr>
          <p:nvPr/>
        </p:nvSpPr>
        <p:spPr bwMode="auto">
          <a:xfrm>
            <a:off x="1785918" y="0"/>
            <a:ext cx="378621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Muta – Raffaello</a:t>
            </a:r>
            <a:r>
              <a:rPr kumimoji="0" lang="it-IT" sz="2700" b="1" i="0" u="none" strike="noStrike" kern="1200" cap="none" spc="-30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[1]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2" name="Gruppo 4"/>
          <p:cNvGrpSpPr/>
          <p:nvPr/>
        </p:nvGrpSpPr>
        <p:grpSpPr>
          <a:xfrm>
            <a:off x="121072" y="1273253"/>
            <a:ext cx="3857652" cy="5370457"/>
            <a:chOff x="4448175" y="642918"/>
            <a:chExt cx="4695825" cy="6437313"/>
          </a:xfrm>
          <a:effectLst/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8175" y="642918"/>
              <a:ext cx="4695825" cy="6437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ttangolo 7"/>
            <p:cNvSpPr/>
            <p:nvPr/>
          </p:nvSpPr>
          <p:spPr bwMode="auto">
            <a:xfrm>
              <a:off x="5332412" y="4005243"/>
              <a:ext cx="357188" cy="3571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016146" y="1142984"/>
            <a:ext cx="70723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Ritratto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giovane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donna” </a:t>
            </a:r>
          </a:p>
          <a:p>
            <a:pPr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(1507-1508)</a:t>
            </a:r>
            <a:endParaRPr lang="it-IT" sz="26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071934" y="2143116"/>
            <a:ext cx="50720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Dipinto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ad olio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su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tavola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(64 </a:t>
            </a:r>
            <a:r>
              <a:rPr lang="en-US" sz="26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× 48 cm</a:t>
            </a:r>
            <a:r>
              <a:rPr lang="en-US" sz="2600" baseline="300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2</a:t>
            </a:r>
            <a:r>
              <a:rPr lang="en-US" sz="26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) </a:t>
            </a:r>
            <a:endParaRPr lang="it-IT" sz="26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071934" y="3143248"/>
            <a:ext cx="5214974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Ubicazione: </a:t>
            </a:r>
            <a:r>
              <a:rPr lang="it-IT" sz="26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“Galleria Nazionale delle </a:t>
            </a:r>
            <a:r>
              <a:rPr lang="en-US" sz="26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Marche” (</a:t>
            </a:r>
            <a:r>
              <a:rPr lang="en-US" sz="2600" dirty="0" err="1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Urbino</a:t>
            </a:r>
            <a:r>
              <a:rPr lang="en-US" sz="26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)</a:t>
            </a:r>
            <a:endParaRPr lang="it-IT" sz="26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060645" y="4500570"/>
            <a:ext cx="5214974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Collaborazione con l’Opificio delle Pietre Dure</a:t>
            </a:r>
            <a:endParaRPr lang="it-IT" sz="26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000496" y="5786454"/>
            <a:ext cx="521497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smtClean="0">
                <a:latin typeface="+mj-lt"/>
                <a:ea typeface="+mj-ea"/>
                <a:cs typeface="+mj-cs"/>
              </a:rPr>
              <a:t>[1]Ciatti M., Valazzi R., “Raffaello, </a:t>
            </a:r>
            <a:r>
              <a:rPr lang="it-IT" i="1" dirty="0" smtClean="0">
                <a:latin typeface="+mj-lt"/>
                <a:ea typeface="+mj-ea"/>
                <a:cs typeface="+mj-cs"/>
              </a:rPr>
              <a:t>La Muta-</a:t>
            </a:r>
            <a:r>
              <a:rPr lang="it-IT" dirty="0" smtClean="0">
                <a:latin typeface="+mj-lt"/>
                <a:ea typeface="+mj-ea"/>
                <a:cs typeface="+mj-cs"/>
              </a:rPr>
              <a:t>Indagini e restauro”</a:t>
            </a:r>
            <a:r>
              <a:rPr lang="it-IT" i="1" dirty="0" smtClean="0">
                <a:latin typeface="+mj-lt"/>
                <a:ea typeface="+mj-ea"/>
                <a:cs typeface="+mj-cs"/>
              </a:rPr>
              <a:t>, </a:t>
            </a:r>
            <a:r>
              <a:rPr lang="it-IT" dirty="0" smtClean="0">
                <a:latin typeface="+mj-lt"/>
                <a:ea typeface="+mj-ea"/>
                <a:cs typeface="+mj-cs"/>
              </a:rPr>
              <a:t>Problemi di conservazione e restauro, 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Edifir</a:t>
            </a:r>
            <a:r>
              <a:rPr lang="it-IT" dirty="0" smtClean="0">
                <a:latin typeface="+mj-lt"/>
                <a:ea typeface="+mj-ea"/>
                <a:cs typeface="+mj-cs"/>
              </a:rPr>
              <a:t> (2015), vol.43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itolo 7"/>
          <p:cNvSpPr txBox="1">
            <a:spLocks/>
          </p:cNvSpPr>
          <p:nvPr/>
        </p:nvSpPr>
        <p:spPr bwMode="auto">
          <a:xfrm>
            <a:off x="1785950" y="525180"/>
            <a:ext cx="735808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Caratterizzazione del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</a:t>
            </a:r>
            <a:r>
              <a:rPr kumimoji="0" lang="it-IT" sz="2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Pentimento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7"/>
          <p:cNvSpPr txBox="1">
            <a:spLocks/>
          </p:cNvSpPr>
          <p:nvPr/>
        </p:nvSpPr>
        <p:spPr bwMode="auto">
          <a:xfrm>
            <a:off x="1785918" y="0"/>
            <a:ext cx="378621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Muta – Raffaello</a:t>
            </a:r>
            <a:r>
              <a:rPr kumimoji="0" lang="it-IT" sz="2700" b="1" i="0" u="none" strike="noStrike" kern="1200" cap="none" spc="-30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[1]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2" name="Gruppo 4"/>
          <p:cNvGrpSpPr/>
          <p:nvPr/>
        </p:nvGrpSpPr>
        <p:grpSpPr>
          <a:xfrm>
            <a:off x="121072" y="1273253"/>
            <a:ext cx="3857652" cy="5370457"/>
            <a:chOff x="4448175" y="642918"/>
            <a:chExt cx="4695825" cy="6437313"/>
          </a:xfrm>
          <a:effectLst/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8175" y="642918"/>
              <a:ext cx="4695825" cy="6437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ttangolo 7"/>
            <p:cNvSpPr/>
            <p:nvPr/>
          </p:nvSpPr>
          <p:spPr bwMode="auto">
            <a:xfrm>
              <a:off x="5332412" y="4005243"/>
              <a:ext cx="357188" cy="3571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" name="Gruppo 12"/>
          <p:cNvGrpSpPr/>
          <p:nvPr/>
        </p:nvGrpSpPr>
        <p:grpSpPr>
          <a:xfrm>
            <a:off x="3143240" y="1285860"/>
            <a:ext cx="2181225" cy="2143125"/>
            <a:chOff x="500034" y="714356"/>
            <a:chExt cx="2181225" cy="2143125"/>
          </a:xfrm>
          <a:effectLst/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lum bright="30000" contrast="10000"/>
            </a:blip>
            <a:srcRect/>
            <a:stretch>
              <a:fillRect/>
            </a:stretch>
          </p:blipFill>
          <p:spPr bwMode="auto">
            <a:xfrm>
              <a:off x="500034" y="714356"/>
              <a:ext cx="218122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ttangolo 16"/>
            <p:cNvSpPr/>
            <p:nvPr/>
          </p:nvSpPr>
          <p:spPr bwMode="auto">
            <a:xfrm>
              <a:off x="817534" y="1357294"/>
              <a:ext cx="1000125" cy="928687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8" name="Rettangolo 17"/>
          <p:cNvSpPr/>
          <p:nvPr/>
        </p:nvSpPr>
        <p:spPr>
          <a:xfrm>
            <a:off x="4000496" y="5786454"/>
            <a:ext cx="521497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smtClean="0">
                <a:latin typeface="+mj-lt"/>
                <a:ea typeface="+mj-ea"/>
                <a:cs typeface="+mj-cs"/>
              </a:rPr>
              <a:t>[1]Ciatti M., Valazzi R., “Raffaello, </a:t>
            </a:r>
            <a:r>
              <a:rPr lang="it-IT" i="1" dirty="0" smtClean="0">
                <a:latin typeface="+mj-lt"/>
                <a:ea typeface="+mj-ea"/>
                <a:cs typeface="+mj-cs"/>
              </a:rPr>
              <a:t>La Muta-</a:t>
            </a:r>
            <a:r>
              <a:rPr lang="it-IT" dirty="0" smtClean="0">
                <a:latin typeface="+mj-lt"/>
                <a:ea typeface="+mj-ea"/>
                <a:cs typeface="+mj-cs"/>
              </a:rPr>
              <a:t>Indagini e restauro”</a:t>
            </a:r>
            <a:r>
              <a:rPr lang="it-IT" i="1" dirty="0" smtClean="0">
                <a:latin typeface="+mj-lt"/>
                <a:ea typeface="+mj-ea"/>
                <a:cs typeface="+mj-cs"/>
              </a:rPr>
              <a:t>, </a:t>
            </a:r>
            <a:r>
              <a:rPr lang="it-IT" dirty="0" smtClean="0">
                <a:latin typeface="+mj-lt"/>
                <a:ea typeface="+mj-ea"/>
                <a:cs typeface="+mj-cs"/>
              </a:rPr>
              <a:t>Problemi di conservazione e restauro, 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Edifir</a:t>
            </a:r>
            <a:r>
              <a:rPr lang="it-IT" dirty="0" smtClean="0">
                <a:latin typeface="+mj-lt"/>
                <a:ea typeface="+mj-ea"/>
                <a:cs typeface="+mj-cs"/>
              </a:rPr>
              <a:t> (2015), vol.43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itolo 7"/>
          <p:cNvSpPr txBox="1">
            <a:spLocks/>
          </p:cNvSpPr>
          <p:nvPr/>
        </p:nvSpPr>
        <p:spPr bwMode="auto">
          <a:xfrm>
            <a:off x="1785950" y="525180"/>
            <a:ext cx="735808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Caratterizzazione del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</a:t>
            </a:r>
            <a:r>
              <a:rPr kumimoji="0" lang="it-IT" sz="2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Pentimento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tangolo 11"/>
          <p:cNvSpPr/>
          <p:nvPr/>
        </p:nvSpPr>
        <p:spPr>
          <a:xfrm>
            <a:off x="6718844" y="4702742"/>
            <a:ext cx="2500330" cy="40011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Dim: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4 x 3,3 </a:t>
            </a:r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cm</a:t>
            </a:r>
            <a:r>
              <a:rPr lang="en-GB" sz="2000" baseline="30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2</a:t>
            </a:r>
            <a:endParaRPr lang="en-GB" sz="2000" baseline="300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214282" y="1643065"/>
            <a:ext cx="2181225" cy="2143125"/>
            <a:chOff x="500034" y="714356"/>
            <a:chExt cx="2181225" cy="2143125"/>
          </a:xfrm>
          <a:effectLst/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lum bright="30000" contrast="10000"/>
            </a:blip>
            <a:srcRect/>
            <a:stretch>
              <a:fillRect/>
            </a:stretch>
          </p:blipFill>
          <p:spPr bwMode="auto">
            <a:xfrm>
              <a:off x="500034" y="714356"/>
              <a:ext cx="218122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ttangolo 11"/>
            <p:cNvSpPr/>
            <p:nvPr/>
          </p:nvSpPr>
          <p:spPr bwMode="auto">
            <a:xfrm>
              <a:off x="817534" y="1357294"/>
              <a:ext cx="1000125" cy="928687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2786050" y="1211266"/>
            <a:ext cx="1624013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9"/>
          <p:cNvPicPr preferRelativeResize="0">
            <a:picLocks noChangeArrowheads="1"/>
          </p:cNvPicPr>
          <p:nvPr/>
        </p:nvPicPr>
        <p:blipFill>
          <a:blip r:embed="rId5">
            <a:lum bright="60000" contrast="40000"/>
          </a:blip>
          <a:srcRect l="6161" t="12498"/>
          <a:stretch>
            <a:fillRect/>
          </a:stretch>
        </p:blipFill>
        <p:spPr bwMode="auto">
          <a:xfrm>
            <a:off x="2786050" y="2643191"/>
            <a:ext cx="1624013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tangolo 15"/>
          <p:cNvSpPr/>
          <p:nvPr/>
        </p:nvSpPr>
        <p:spPr>
          <a:xfrm>
            <a:off x="2643174" y="3961724"/>
            <a:ext cx="2071702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NIR (1940 </a:t>
            </a:r>
            <a:r>
              <a:rPr lang="it-IT" i="1" dirty="0" err="1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nm</a:t>
            </a:r>
            <a:r>
              <a:rPr lang="it-IT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295904" y="1142984"/>
            <a:ext cx="33480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Pigmento</a:t>
            </a:r>
            <a:r>
              <a:rPr lang="en-GB" sz="27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Rosso</a:t>
            </a:r>
            <a:endParaRPr lang="en-GB" sz="27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572000" y="1643050"/>
            <a:ext cx="4429156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700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Fiocco</a:t>
            </a:r>
            <a:r>
              <a:rPr lang="en-GB" sz="27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</a:t>
            </a:r>
            <a:r>
              <a:rPr lang="en-GB" sz="2700" i="1" dirty="0" err="1" smtClean="0">
                <a:ln>
                  <a:solidFill>
                    <a:srgbClr val="DF11B3"/>
                  </a:solidFill>
                </a:ln>
                <a:solidFill>
                  <a:srgbClr val="DF11B3"/>
                </a:solidFill>
                <a:latin typeface="Consolas" pitchFamily="49" charset="0"/>
                <a:ea typeface="+mj-ea"/>
                <a:cs typeface="+mj-cs"/>
              </a:rPr>
              <a:t>nascosto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”:</a:t>
            </a:r>
            <a:endParaRPr lang="en-GB" sz="2700" i="1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00" y="2643182"/>
            <a:ext cx="5000661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Fiocco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</a:t>
            </a:r>
            <a:r>
              <a:rPr lang="en-GB" sz="2700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nsolas" pitchFamily="49" charset="0"/>
                <a:ea typeface="+mj-ea"/>
                <a:cs typeface="+mj-cs"/>
              </a:rPr>
              <a:t>Visibile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”:</a:t>
            </a:r>
            <a:endParaRPr lang="en-GB" sz="2700" i="1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1142999" y="4691084"/>
            <a:ext cx="3143250" cy="1795463"/>
            <a:chOff x="579438" y="4964113"/>
            <a:chExt cx="3143260" cy="1795456"/>
          </a:xfrm>
        </p:grpSpPr>
        <p:sp>
          <p:nvSpPr>
            <p:cNvPr id="23" name="Rettangolo 22"/>
            <p:cNvSpPr/>
            <p:nvPr/>
          </p:nvSpPr>
          <p:spPr>
            <a:xfrm>
              <a:off x="1079492" y="6226843"/>
              <a:ext cx="642910" cy="52322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Hg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438" y="4964113"/>
              <a:ext cx="1643067" cy="1322383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24" name="Rettangolo 23"/>
            <p:cNvSpPr/>
            <p:nvPr/>
          </p:nvSpPr>
          <p:spPr>
            <a:xfrm>
              <a:off x="3079788" y="6236349"/>
              <a:ext cx="64291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 err="1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Pb</a:t>
              </a:r>
              <a:endParaRPr lang="en-GB" sz="2800" i="1" dirty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25" name="Connettore 2 24"/>
          <p:cNvCxnSpPr/>
          <p:nvPr/>
        </p:nvCxnSpPr>
        <p:spPr>
          <a:xfrm rot="5400000">
            <a:off x="2285974" y="4548209"/>
            <a:ext cx="2857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857224" y="5691209"/>
            <a:ext cx="357188" cy="285750"/>
          </a:xfrm>
          <a:prstGeom prst="straightConnector1">
            <a:avLst/>
          </a:prstGeom>
          <a:ln w="28575">
            <a:solidFill>
              <a:srgbClr val="DF11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4799" y="4691084"/>
            <a:ext cx="1670050" cy="13208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29" name="Connettore 2 28"/>
          <p:cNvCxnSpPr/>
          <p:nvPr/>
        </p:nvCxnSpPr>
        <p:spPr>
          <a:xfrm rot="5400000">
            <a:off x="4357686" y="4548209"/>
            <a:ext cx="285750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2857474" y="5691209"/>
            <a:ext cx="357188" cy="285750"/>
          </a:xfrm>
          <a:prstGeom prst="straightConnector1">
            <a:avLst/>
          </a:prstGeom>
          <a:ln w="28575">
            <a:solidFill>
              <a:srgbClr val="DF11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14"/>
          <p:cNvGrpSpPr>
            <a:grpSpLocks/>
          </p:cNvGrpSpPr>
          <p:nvPr/>
        </p:nvGrpSpPr>
        <p:grpSpPr bwMode="auto">
          <a:xfrm>
            <a:off x="5102224" y="4676797"/>
            <a:ext cx="1673225" cy="1824037"/>
            <a:chOff x="571472" y="3000372"/>
            <a:chExt cx="1673225" cy="182275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3000372"/>
              <a:ext cx="1673225" cy="132938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33" name="Rettangolo 32"/>
            <p:cNvSpPr/>
            <p:nvPr/>
          </p:nvSpPr>
          <p:spPr>
            <a:xfrm>
              <a:off x="1000100" y="4299904"/>
              <a:ext cx="64291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K</a:t>
              </a:r>
            </a:p>
          </p:txBody>
        </p:sp>
      </p:grpSp>
      <p:sp>
        <p:nvSpPr>
          <p:cNvPr id="34" name="Figura a mano libera 33"/>
          <p:cNvSpPr/>
          <p:nvPr/>
        </p:nvSpPr>
        <p:spPr>
          <a:xfrm>
            <a:off x="5143504" y="5064143"/>
            <a:ext cx="1525587" cy="936625"/>
          </a:xfrm>
          <a:custGeom>
            <a:avLst/>
            <a:gdLst>
              <a:gd name="connsiteX0" fmla="*/ 29570 w 1526275"/>
              <a:gd name="connsiteY0" fmla="*/ 147851 h 937146"/>
              <a:gd name="connsiteX1" fmla="*/ 247935 w 1526275"/>
              <a:gd name="connsiteY1" fmla="*/ 11373 h 937146"/>
              <a:gd name="connsiteX2" fmla="*/ 561833 w 1526275"/>
              <a:gd name="connsiteY2" fmla="*/ 79612 h 937146"/>
              <a:gd name="connsiteX3" fmla="*/ 739254 w 1526275"/>
              <a:gd name="connsiteY3" fmla="*/ 147851 h 937146"/>
              <a:gd name="connsiteX4" fmla="*/ 875732 w 1526275"/>
              <a:gd name="connsiteY4" fmla="*/ 147851 h 937146"/>
              <a:gd name="connsiteX5" fmla="*/ 1121391 w 1526275"/>
              <a:gd name="connsiteY5" fmla="*/ 134203 h 937146"/>
              <a:gd name="connsiteX6" fmla="*/ 1230573 w 1526275"/>
              <a:gd name="connsiteY6" fmla="*/ 106907 h 937146"/>
              <a:gd name="connsiteX7" fmla="*/ 1230573 w 1526275"/>
              <a:gd name="connsiteY7" fmla="*/ 106907 h 937146"/>
              <a:gd name="connsiteX8" fmla="*/ 1298812 w 1526275"/>
              <a:gd name="connsiteY8" fmla="*/ 106907 h 937146"/>
              <a:gd name="connsiteX9" fmla="*/ 1298812 w 1526275"/>
              <a:gd name="connsiteY9" fmla="*/ 257033 h 937146"/>
              <a:gd name="connsiteX10" fmla="*/ 1298812 w 1526275"/>
              <a:gd name="connsiteY10" fmla="*/ 434454 h 937146"/>
              <a:gd name="connsiteX11" fmla="*/ 1353403 w 1526275"/>
              <a:gd name="connsiteY11" fmla="*/ 557284 h 937146"/>
              <a:gd name="connsiteX12" fmla="*/ 1394347 w 1526275"/>
              <a:gd name="connsiteY12" fmla="*/ 666466 h 937146"/>
              <a:gd name="connsiteX13" fmla="*/ 1421642 w 1526275"/>
              <a:gd name="connsiteY13" fmla="*/ 762000 h 937146"/>
              <a:gd name="connsiteX14" fmla="*/ 1448938 w 1526275"/>
              <a:gd name="connsiteY14" fmla="*/ 816591 h 937146"/>
              <a:gd name="connsiteX15" fmla="*/ 1476233 w 1526275"/>
              <a:gd name="connsiteY15" fmla="*/ 871182 h 937146"/>
              <a:gd name="connsiteX16" fmla="*/ 1489881 w 1526275"/>
              <a:gd name="connsiteY16" fmla="*/ 912125 h 937146"/>
              <a:gd name="connsiteX17" fmla="*/ 1257869 w 1526275"/>
              <a:gd name="connsiteY17" fmla="*/ 912125 h 937146"/>
              <a:gd name="connsiteX18" fmla="*/ 1216926 w 1526275"/>
              <a:gd name="connsiteY18" fmla="*/ 762000 h 937146"/>
              <a:gd name="connsiteX19" fmla="*/ 1162335 w 1526275"/>
              <a:gd name="connsiteY19" fmla="*/ 557284 h 937146"/>
              <a:gd name="connsiteX20" fmla="*/ 1121391 w 1526275"/>
              <a:gd name="connsiteY20" fmla="*/ 461749 h 937146"/>
              <a:gd name="connsiteX21" fmla="*/ 1012209 w 1526275"/>
              <a:gd name="connsiteY21" fmla="*/ 475397 h 937146"/>
              <a:gd name="connsiteX22" fmla="*/ 848436 w 1526275"/>
              <a:gd name="connsiteY22" fmla="*/ 598227 h 937146"/>
              <a:gd name="connsiteX23" fmla="*/ 780197 w 1526275"/>
              <a:gd name="connsiteY23" fmla="*/ 652818 h 937146"/>
              <a:gd name="connsiteX24" fmla="*/ 739254 w 1526275"/>
              <a:gd name="connsiteY24" fmla="*/ 734704 h 937146"/>
              <a:gd name="connsiteX25" fmla="*/ 698311 w 1526275"/>
              <a:gd name="connsiteY25" fmla="*/ 775648 h 937146"/>
              <a:gd name="connsiteX26" fmla="*/ 643720 w 1526275"/>
              <a:gd name="connsiteY26" fmla="*/ 816591 h 937146"/>
              <a:gd name="connsiteX27" fmla="*/ 548185 w 1526275"/>
              <a:gd name="connsiteY27" fmla="*/ 857534 h 937146"/>
              <a:gd name="connsiteX28" fmla="*/ 466299 w 1526275"/>
              <a:gd name="connsiteY28" fmla="*/ 871182 h 937146"/>
              <a:gd name="connsiteX29" fmla="*/ 384412 w 1526275"/>
              <a:gd name="connsiteY29" fmla="*/ 871182 h 937146"/>
              <a:gd name="connsiteX30" fmla="*/ 329821 w 1526275"/>
              <a:gd name="connsiteY30" fmla="*/ 857534 h 937146"/>
              <a:gd name="connsiteX31" fmla="*/ 247935 w 1526275"/>
              <a:gd name="connsiteY31" fmla="*/ 830239 h 937146"/>
              <a:gd name="connsiteX32" fmla="*/ 125105 w 1526275"/>
              <a:gd name="connsiteY32" fmla="*/ 775648 h 937146"/>
              <a:gd name="connsiteX33" fmla="*/ 70514 w 1526275"/>
              <a:gd name="connsiteY33" fmla="*/ 693761 h 937146"/>
              <a:gd name="connsiteX34" fmla="*/ 29570 w 1526275"/>
              <a:gd name="connsiteY34" fmla="*/ 611875 h 937146"/>
              <a:gd name="connsiteX35" fmla="*/ 15923 w 1526275"/>
              <a:gd name="connsiteY35" fmla="*/ 557284 h 937146"/>
              <a:gd name="connsiteX36" fmla="*/ 15923 w 1526275"/>
              <a:gd name="connsiteY36" fmla="*/ 461749 h 937146"/>
              <a:gd name="connsiteX37" fmla="*/ 2275 w 1526275"/>
              <a:gd name="connsiteY37" fmla="*/ 311624 h 937146"/>
              <a:gd name="connsiteX38" fmla="*/ 2275 w 1526275"/>
              <a:gd name="connsiteY38" fmla="*/ 216090 h 937146"/>
              <a:gd name="connsiteX39" fmla="*/ 29570 w 1526275"/>
              <a:gd name="connsiteY39" fmla="*/ 147851 h 9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6275" h="937146">
                <a:moveTo>
                  <a:pt x="29570" y="147851"/>
                </a:moveTo>
                <a:cubicBezTo>
                  <a:pt x="94397" y="85298"/>
                  <a:pt x="159225" y="22746"/>
                  <a:pt x="247935" y="11373"/>
                </a:cubicBezTo>
                <a:cubicBezTo>
                  <a:pt x="336646" y="0"/>
                  <a:pt x="479947" y="56866"/>
                  <a:pt x="561833" y="79612"/>
                </a:cubicBezTo>
                <a:cubicBezTo>
                  <a:pt x="643719" y="102358"/>
                  <a:pt x="686938" y="136478"/>
                  <a:pt x="739254" y="147851"/>
                </a:cubicBezTo>
                <a:cubicBezTo>
                  <a:pt x="791570" y="159224"/>
                  <a:pt x="812043" y="150126"/>
                  <a:pt x="875732" y="147851"/>
                </a:cubicBezTo>
                <a:cubicBezTo>
                  <a:pt x="939421" y="145576"/>
                  <a:pt x="1062251" y="141027"/>
                  <a:pt x="1121391" y="134203"/>
                </a:cubicBezTo>
                <a:cubicBezTo>
                  <a:pt x="1180531" y="127379"/>
                  <a:pt x="1230573" y="106907"/>
                  <a:pt x="1230573" y="106907"/>
                </a:cubicBezTo>
                <a:lnTo>
                  <a:pt x="1230573" y="106907"/>
                </a:lnTo>
                <a:cubicBezTo>
                  <a:pt x="1241946" y="106907"/>
                  <a:pt x="1287439" y="81886"/>
                  <a:pt x="1298812" y="106907"/>
                </a:cubicBezTo>
                <a:cubicBezTo>
                  <a:pt x="1310185" y="131928"/>
                  <a:pt x="1298812" y="257033"/>
                  <a:pt x="1298812" y="257033"/>
                </a:cubicBezTo>
                <a:cubicBezTo>
                  <a:pt x="1298812" y="311624"/>
                  <a:pt x="1289714" y="384412"/>
                  <a:pt x="1298812" y="434454"/>
                </a:cubicBezTo>
                <a:cubicBezTo>
                  <a:pt x="1307911" y="484496"/>
                  <a:pt x="1337481" y="518615"/>
                  <a:pt x="1353403" y="557284"/>
                </a:cubicBezTo>
                <a:cubicBezTo>
                  <a:pt x="1369325" y="595953"/>
                  <a:pt x="1382974" y="632347"/>
                  <a:pt x="1394347" y="666466"/>
                </a:cubicBezTo>
                <a:cubicBezTo>
                  <a:pt x="1405720" y="700585"/>
                  <a:pt x="1412544" y="736979"/>
                  <a:pt x="1421642" y="762000"/>
                </a:cubicBezTo>
                <a:cubicBezTo>
                  <a:pt x="1430740" y="787021"/>
                  <a:pt x="1448938" y="816591"/>
                  <a:pt x="1448938" y="816591"/>
                </a:cubicBezTo>
                <a:cubicBezTo>
                  <a:pt x="1458037" y="834788"/>
                  <a:pt x="1469409" y="855260"/>
                  <a:pt x="1476233" y="871182"/>
                </a:cubicBezTo>
                <a:cubicBezTo>
                  <a:pt x="1483057" y="887104"/>
                  <a:pt x="1526275" y="905301"/>
                  <a:pt x="1489881" y="912125"/>
                </a:cubicBezTo>
                <a:cubicBezTo>
                  <a:pt x="1453487" y="918949"/>
                  <a:pt x="1303361" y="937146"/>
                  <a:pt x="1257869" y="912125"/>
                </a:cubicBezTo>
                <a:cubicBezTo>
                  <a:pt x="1212377" y="887104"/>
                  <a:pt x="1232848" y="821140"/>
                  <a:pt x="1216926" y="762000"/>
                </a:cubicBezTo>
                <a:cubicBezTo>
                  <a:pt x="1201004" y="702860"/>
                  <a:pt x="1178257" y="607326"/>
                  <a:pt x="1162335" y="557284"/>
                </a:cubicBezTo>
                <a:cubicBezTo>
                  <a:pt x="1146413" y="507242"/>
                  <a:pt x="1146412" y="475397"/>
                  <a:pt x="1121391" y="461749"/>
                </a:cubicBezTo>
                <a:cubicBezTo>
                  <a:pt x="1096370" y="448101"/>
                  <a:pt x="1057701" y="452651"/>
                  <a:pt x="1012209" y="475397"/>
                </a:cubicBezTo>
                <a:cubicBezTo>
                  <a:pt x="966717" y="498143"/>
                  <a:pt x="887105" y="568657"/>
                  <a:pt x="848436" y="598227"/>
                </a:cubicBezTo>
                <a:cubicBezTo>
                  <a:pt x="809767" y="627797"/>
                  <a:pt x="798394" y="630072"/>
                  <a:pt x="780197" y="652818"/>
                </a:cubicBezTo>
                <a:cubicBezTo>
                  <a:pt x="762000" y="675564"/>
                  <a:pt x="752902" y="714232"/>
                  <a:pt x="739254" y="734704"/>
                </a:cubicBezTo>
                <a:cubicBezTo>
                  <a:pt x="725606" y="755176"/>
                  <a:pt x="714233" y="762000"/>
                  <a:pt x="698311" y="775648"/>
                </a:cubicBezTo>
                <a:cubicBezTo>
                  <a:pt x="682389" y="789296"/>
                  <a:pt x="668741" y="802943"/>
                  <a:pt x="643720" y="816591"/>
                </a:cubicBezTo>
                <a:cubicBezTo>
                  <a:pt x="618699" y="830239"/>
                  <a:pt x="577755" y="848436"/>
                  <a:pt x="548185" y="857534"/>
                </a:cubicBezTo>
                <a:cubicBezTo>
                  <a:pt x="518615" y="866632"/>
                  <a:pt x="493595" y="868907"/>
                  <a:pt x="466299" y="871182"/>
                </a:cubicBezTo>
                <a:cubicBezTo>
                  <a:pt x="439004" y="873457"/>
                  <a:pt x="407158" y="873457"/>
                  <a:pt x="384412" y="871182"/>
                </a:cubicBezTo>
                <a:cubicBezTo>
                  <a:pt x="361666" y="868907"/>
                  <a:pt x="352567" y="864358"/>
                  <a:pt x="329821" y="857534"/>
                </a:cubicBezTo>
                <a:cubicBezTo>
                  <a:pt x="307075" y="850710"/>
                  <a:pt x="282054" y="843887"/>
                  <a:pt x="247935" y="830239"/>
                </a:cubicBezTo>
                <a:cubicBezTo>
                  <a:pt x="213816" y="816591"/>
                  <a:pt x="154675" y="798394"/>
                  <a:pt x="125105" y="775648"/>
                </a:cubicBezTo>
                <a:cubicBezTo>
                  <a:pt x="95535" y="752902"/>
                  <a:pt x="86436" y="721056"/>
                  <a:pt x="70514" y="693761"/>
                </a:cubicBezTo>
                <a:cubicBezTo>
                  <a:pt x="54592" y="666466"/>
                  <a:pt x="38668" y="634621"/>
                  <a:pt x="29570" y="611875"/>
                </a:cubicBezTo>
                <a:cubicBezTo>
                  <a:pt x="20472" y="589129"/>
                  <a:pt x="18197" y="582305"/>
                  <a:pt x="15923" y="557284"/>
                </a:cubicBezTo>
                <a:cubicBezTo>
                  <a:pt x="13649" y="532263"/>
                  <a:pt x="18198" y="502692"/>
                  <a:pt x="15923" y="461749"/>
                </a:cubicBezTo>
                <a:cubicBezTo>
                  <a:pt x="13648" y="420806"/>
                  <a:pt x="4550" y="352567"/>
                  <a:pt x="2275" y="311624"/>
                </a:cubicBezTo>
                <a:cubicBezTo>
                  <a:pt x="0" y="270681"/>
                  <a:pt x="2275" y="216090"/>
                  <a:pt x="2275" y="216090"/>
                </a:cubicBezTo>
                <a:lnTo>
                  <a:pt x="29570" y="14785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5" name="Gruppo 9"/>
          <p:cNvGrpSpPr>
            <a:grpSpLocks/>
          </p:cNvGrpSpPr>
          <p:nvPr/>
        </p:nvGrpSpPr>
        <p:grpSpPr bwMode="auto">
          <a:xfrm>
            <a:off x="4576847" y="6213822"/>
            <a:ext cx="4781499" cy="644202"/>
            <a:chOff x="1223196" y="3299720"/>
            <a:chExt cx="4400641" cy="500843"/>
          </a:xfrm>
        </p:grpSpPr>
        <p:grpSp>
          <p:nvGrpSpPr>
            <p:cNvPr id="6" name="Gruppo 36"/>
            <p:cNvGrpSpPr>
              <a:grpSpLocks/>
            </p:cNvGrpSpPr>
            <p:nvPr/>
          </p:nvGrpSpPr>
          <p:grpSpPr bwMode="auto">
            <a:xfrm>
              <a:off x="1223196" y="3299720"/>
              <a:ext cx="3706690" cy="500843"/>
              <a:chOff x="821534" y="3299720"/>
              <a:chExt cx="3706690" cy="500843"/>
            </a:xfrm>
          </p:grpSpPr>
          <p:sp>
            <p:nvSpPr>
              <p:cNvPr id="40" name="CasellaDiTesto 4"/>
              <p:cNvSpPr txBox="1">
                <a:spLocks noChangeArrowheads="1"/>
              </p:cNvSpPr>
              <p:nvPr/>
            </p:nvSpPr>
            <p:spPr bwMode="auto">
              <a:xfrm>
                <a:off x="821534" y="3513421"/>
                <a:ext cx="882721" cy="287142"/>
              </a:xfrm>
              <a:prstGeom prst="rect">
                <a:avLst/>
              </a:prstGeom>
              <a:solidFill>
                <a:schemeClr val="bg1">
                  <a:alpha val="46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dirty="0" err="1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Min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  <p:pic>
            <p:nvPicPr>
              <p:cNvPr id="38" name="Picture 2" descr="Scala_colori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57742" y="3567239"/>
                <a:ext cx="3170482" cy="168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39" name="CasellaDiTesto 4"/>
              <p:cNvSpPr txBox="1">
                <a:spLocks noChangeArrowheads="1"/>
              </p:cNvSpPr>
              <p:nvPr/>
            </p:nvSpPr>
            <p:spPr bwMode="auto">
              <a:xfrm>
                <a:off x="1843458" y="3299720"/>
                <a:ext cx="2214572" cy="287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Intensità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</p:grpSp>
        <p:sp>
          <p:nvSpPr>
            <p:cNvPr id="37" name="CasellaDiTesto 4"/>
            <p:cNvSpPr txBox="1">
              <a:spLocks noChangeArrowheads="1"/>
            </p:cNvSpPr>
            <p:nvPr/>
          </p:nvSpPr>
          <p:spPr bwMode="auto">
            <a:xfrm>
              <a:off x="4909457" y="3503982"/>
              <a:ext cx="714380" cy="28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>
                <a:defRPr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it-IT" sz="1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onsolas" pitchFamily="49" charset="0"/>
                </a:rPr>
                <a:t>Max</a:t>
              </a:r>
              <a:endParaRPr lang="it-IT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4790018" y="2079301"/>
            <a:ext cx="3286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Mercurio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(++)</a:t>
            </a:r>
            <a:endParaRPr lang="en-GB" sz="2600" dirty="0"/>
          </a:p>
        </p:txBody>
      </p:sp>
      <p:sp>
        <p:nvSpPr>
          <p:cNvPr id="36" name="Rettangolo 35"/>
          <p:cNvSpPr/>
          <p:nvPr/>
        </p:nvSpPr>
        <p:spPr>
          <a:xfrm>
            <a:off x="4620736" y="4045698"/>
            <a:ext cx="2188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>
              <a:defRPr/>
            </a:pP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Potassio</a:t>
            </a:r>
            <a:endParaRPr lang="en-GB" sz="2600" dirty="0">
              <a:ln>
                <a:solidFill>
                  <a:schemeClr val="tx1"/>
                </a:solidFill>
              </a:ln>
              <a:latin typeface="Consolas" pitchFamily="49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786466" y="3549298"/>
            <a:ext cx="3474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Piombo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(2.3 keV)</a:t>
            </a:r>
            <a:endParaRPr lang="en-GB" sz="2600" dirty="0"/>
          </a:p>
        </p:txBody>
      </p:sp>
      <p:sp>
        <p:nvSpPr>
          <p:cNvPr id="42" name="Rettangolo 41"/>
          <p:cNvSpPr/>
          <p:nvPr/>
        </p:nvSpPr>
        <p:spPr>
          <a:xfrm>
            <a:off x="4790018" y="3079433"/>
            <a:ext cx="3286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Mercurio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(--)</a:t>
            </a:r>
            <a:endParaRPr lang="en-GB" sz="2600" dirty="0"/>
          </a:p>
        </p:txBody>
      </p:sp>
      <p:sp>
        <p:nvSpPr>
          <p:cNvPr id="47" name="Titolo 7"/>
          <p:cNvSpPr txBox="1">
            <a:spLocks/>
          </p:cNvSpPr>
          <p:nvPr/>
        </p:nvSpPr>
        <p:spPr bwMode="auto">
          <a:xfrm>
            <a:off x="6858016" y="5357834"/>
            <a:ext cx="1620496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spc="-300" dirty="0" smtClean="0">
                <a:latin typeface="Consolas" pitchFamily="49" charset="0"/>
                <a:ea typeface="+mj-ea"/>
                <a:cs typeface="+mj-cs"/>
              </a:rPr>
              <a:t> 22 min</a:t>
            </a:r>
            <a:endParaRPr kumimoji="0" lang="it-IT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48" name="Titolo 7"/>
          <p:cNvSpPr txBox="1">
            <a:spLocks/>
          </p:cNvSpPr>
          <p:nvPr/>
        </p:nvSpPr>
        <p:spPr bwMode="auto">
          <a:xfrm>
            <a:off x="6978314" y="4940503"/>
            <a:ext cx="214314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spc="-300" dirty="0" smtClean="0">
                <a:latin typeface="Consolas" pitchFamily="49" charset="0"/>
                <a:ea typeface="+mj-ea"/>
                <a:cs typeface="+mj-cs"/>
              </a:rPr>
              <a:t>1x1 mm</a:t>
            </a:r>
            <a:r>
              <a:rPr lang="it-IT" sz="20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52" name="Titolo 7"/>
          <p:cNvSpPr txBox="1">
            <a:spLocks/>
          </p:cNvSpPr>
          <p:nvPr/>
        </p:nvSpPr>
        <p:spPr bwMode="auto">
          <a:xfrm>
            <a:off x="1785950" y="525180"/>
            <a:ext cx="735808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Caratterizzazione del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</a:t>
            </a:r>
            <a:r>
              <a:rPr kumimoji="0" lang="it-IT" sz="2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Pentimento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/>
          <p:cNvSpPr/>
          <p:nvPr/>
        </p:nvSpPr>
        <p:spPr>
          <a:xfrm>
            <a:off x="4620860" y="4049364"/>
            <a:ext cx="2736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>
              <a:defRPr/>
            </a:pP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Lacca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rossa</a:t>
            </a:r>
            <a:endParaRPr lang="en-GB" sz="2600" dirty="0">
              <a:ln>
                <a:solidFill>
                  <a:schemeClr val="tx1"/>
                </a:solidFill>
              </a:ln>
              <a:latin typeface="Consolas" pitchFamily="49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4786590" y="3552964"/>
            <a:ext cx="16466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Biacca</a:t>
            </a:r>
            <a:endParaRPr lang="en-GB" sz="2600" dirty="0"/>
          </a:p>
        </p:txBody>
      </p:sp>
      <p:sp>
        <p:nvSpPr>
          <p:cNvPr id="46" name="Rettangolo 45"/>
          <p:cNvSpPr/>
          <p:nvPr/>
        </p:nvSpPr>
        <p:spPr>
          <a:xfrm>
            <a:off x="4790142" y="3083099"/>
            <a:ext cx="3286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Cinabro</a:t>
            </a:r>
            <a:endParaRPr lang="en-GB" sz="2600" dirty="0"/>
          </a:p>
        </p:txBody>
      </p:sp>
      <p:sp>
        <p:nvSpPr>
          <p:cNvPr id="43" name="Rettangolo 42"/>
          <p:cNvSpPr/>
          <p:nvPr/>
        </p:nvSpPr>
        <p:spPr>
          <a:xfrm>
            <a:off x="4790142" y="2082967"/>
            <a:ext cx="3286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-</a:t>
            </a:r>
            <a:r>
              <a:rPr lang="en-GB" sz="2600" dirty="0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 </a:t>
            </a:r>
            <a:r>
              <a:rPr lang="en-GB" sz="26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</a:rPr>
              <a:t>Cinabro</a:t>
            </a:r>
            <a:endParaRPr lang="en-GB" sz="2600" dirty="0"/>
          </a:p>
        </p:txBody>
      </p:sp>
      <p:sp>
        <p:nvSpPr>
          <p:cNvPr id="50" name="Rettangolo 11"/>
          <p:cNvSpPr/>
          <p:nvPr/>
        </p:nvSpPr>
        <p:spPr>
          <a:xfrm>
            <a:off x="6718844" y="4702742"/>
            <a:ext cx="2500330" cy="40011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Dim: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4 x 3,3 </a:t>
            </a:r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cm</a:t>
            </a:r>
            <a:r>
              <a:rPr lang="en-GB" sz="2000" baseline="300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2</a:t>
            </a:r>
            <a:endParaRPr lang="en-GB" sz="2000" baseline="300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214282" y="1643065"/>
            <a:ext cx="2181225" cy="2143125"/>
            <a:chOff x="500034" y="714356"/>
            <a:chExt cx="2181225" cy="2143125"/>
          </a:xfrm>
          <a:effectLst/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lum bright="30000" contrast="10000"/>
            </a:blip>
            <a:srcRect/>
            <a:stretch>
              <a:fillRect/>
            </a:stretch>
          </p:blipFill>
          <p:spPr bwMode="auto">
            <a:xfrm>
              <a:off x="500034" y="714356"/>
              <a:ext cx="218122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ttangolo 11"/>
            <p:cNvSpPr/>
            <p:nvPr/>
          </p:nvSpPr>
          <p:spPr bwMode="auto">
            <a:xfrm>
              <a:off x="817534" y="1357294"/>
              <a:ext cx="1000125" cy="928687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2786050" y="1211266"/>
            <a:ext cx="1624013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9"/>
          <p:cNvPicPr preferRelativeResize="0">
            <a:picLocks noChangeArrowheads="1"/>
          </p:cNvPicPr>
          <p:nvPr/>
        </p:nvPicPr>
        <p:blipFill>
          <a:blip r:embed="rId5">
            <a:lum bright="60000" contrast="40000"/>
          </a:blip>
          <a:srcRect l="6161" t="12498"/>
          <a:stretch>
            <a:fillRect/>
          </a:stretch>
        </p:blipFill>
        <p:spPr bwMode="auto">
          <a:xfrm>
            <a:off x="2786050" y="2643191"/>
            <a:ext cx="1624013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tangolo 15"/>
          <p:cNvSpPr/>
          <p:nvPr/>
        </p:nvSpPr>
        <p:spPr>
          <a:xfrm>
            <a:off x="2643174" y="3961724"/>
            <a:ext cx="2071702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NIR (1940 </a:t>
            </a:r>
            <a:r>
              <a:rPr lang="it-IT" i="1" dirty="0" err="1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nm</a:t>
            </a:r>
            <a:r>
              <a:rPr lang="it-IT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295904" y="1142984"/>
            <a:ext cx="33480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Pigmento</a:t>
            </a:r>
            <a:r>
              <a:rPr lang="en-GB" sz="27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Rosso</a:t>
            </a:r>
            <a:endParaRPr lang="en-GB" sz="27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572000" y="1643050"/>
            <a:ext cx="4429156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700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Fiocco</a:t>
            </a:r>
            <a:r>
              <a:rPr lang="en-GB" sz="27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</a:t>
            </a:r>
            <a:r>
              <a:rPr lang="en-GB" sz="2700" i="1" dirty="0" err="1" smtClean="0">
                <a:ln>
                  <a:solidFill>
                    <a:srgbClr val="DF11B3"/>
                  </a:solidFill>
                </a:ln>
                <a:solidFill>
                  <a:srgbClr val="DF11B3"/>
                </a:solidFill>
                <a:latin typeface="Consolas" pitchFamily="49" charset="0"/>
                <a:ea typeface="+mj-ea"/>
                <a:cs typeface="+mj-cs"/>
              </a:rPr>
              <a:t>nascosto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”:</a:t>
            </a:r>
            <a:endParaRPr lang="en-GB" sz="2700" i="1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00" y="2643182"/>
            <a:ext cx="5000661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dirty="0" err="1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Fiocco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 </a:t>
            </a:r>
            <a:r>
              <a:rPr lang="en-GB" sz="2700" i="1" dirty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“</a:t>
            </a:r>
            <a:r>
              <a:rPr lang="en-GB" sz="2700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nsolas" pitchFamily="49" charset="0"/>
                <a:ea typeface="+mj-ea"/>
                <a:cs typeface="+mj-cs"/>
              </a:rPr>
              <a:t>Visibile</a:t>
            </a:r>
            <a:r>
              <a:rPr lang="en-GB" sz="2700" i="1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”:</a:t>
            </a:r>
            <a:endParaRPr lang="en-GB" sz="2700" i="1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1142999" y="4691084"/>
            <a:ext cx="3143250" cy="1795463"/>
            <a:chOff x="579438" y="4964113"/>
            <a:chExt cx="3143260" cy="1795456"/>
          </a:xfrm>
        </p:grpSpPr>
        <p:sp>
          <p:nvSpPr>
            <p:cNvPr id="23" name="Rettangolo 22"/>
            <p:cNvSpPr/>
            <p:nvPr/>
          </p:nvSpPr>
          <p:spPr>
            <a:xfrm>
              <a:off x="1079492" y="6226843"/>
              <a:ext cx="642910" cy="52322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Hg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438" y="4964113"/>
              <a:ext cx="1643067" cy="1322383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24" name="Rettangolo 23"/>
            <p:cNvSpPr/>
            <p:nvPr/>
          </p:nvSpPr>
          <p:spPr>
            <a:xfrm>
              <a:off x="3079788" y="6236349"/>
              <a:ext cx="64291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 err="1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Pb</a:t>
              </a:r>
              <a:endParaRPr lang="en-GB" sz="2800" i="1" dirty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25" name="Connettore 2 24"/>
          <p:cNvCxnSpPr/>
          <p:nvPr/>
        </p:nvCxnSpPr>
        <p:spPr>
          <a:xfrm rot="5400000">
            <a:off x="2285974" y="4548209"/>
            <a:ext cx="2857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857224" y="5691209"/>
            <a:ext cx="357188" cy="285750"/>
          </a:xfrm>
          <a:prstGeom prst="straightConnector1">
            <a:avLst/>
          </a:prstGeom>
          <a:ln w="28575">
            <a:solidFill>
              <a:srgbClr val="DF11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4799" y="4691084"/>
            <a:ext cx="1670050" cy="13208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29" name="Connettore 2 28"/>
          <p:cNvCxnSpPr/>
          <p:nvPr/>
        </p:nvCxnSpPr>
        <p:spPr>
          <a:xfrm rot="5400000">
            <a:off x="4357686" y="4548209"/>
            <a:ext cx="285750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2857474" y="5691209"/>
            <a:ext cx="357188" cy="285750"/>
          </a:xfrm>
          <a:prstGeom prst="straightConnector1">
            <a:avLst/>
          </a:prstGeom>
          <a:ln w="28575">
            <a:solidFill>
              <a:srgbClr val="DF11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14"/>
          <p:cNvGrpSpPr>
            <a:grpSpLocks/>
          </p:cNvGrpSpPr>
          <p:nvPr/>
        </p:nvGrpSpPr>
        <p:grpSpPr bwMode="auto">
          <a:xfrm>
            <a:off x="5102224" y="4676797"/>
            <a:ext cx="1673225" cy="1824037"/>
            <a:chOff x="571472" y="3000372"/>
            <a:chExt cx="1673225" cy="182275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3000372"/>
              <a:ext cx="1673225" cy="132938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33" name="Rettangolo 32"/>
            <p:cNvSpPr/>
            <p:nvPr/>
          </p:nvSpPr>
          <p:spPr>
            <a:xfrm>
              <a:off x="1000100" y="4299904"/>
              <a:ext cx="64291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i="1" dirty="0">
                  <a:ln>
                    <a:solidFill>
                      <a:schemeClr val="tx1"/>
                    </a:solidFill>
                  </a:ln>
                  <a:latin typeface="+mj-lt"/>
                  <a:ea typeface="+mj-ea"/>
                  <a:cs typeface="+mj-cs"/>
                </a:rPr>
                <a:t>K</a:t>
              </a:r>
            </a:p>
          </p:txBody>
        </p:sp>
      </p:grpSp>
      <p:sp>
        <p:nvSpPr>
          <p:cNvPr id="34" name="Figura a mano libera 33"/>
          <p:cNvSpPr/>
          <p:nvPr/>
        </p:nvSpPr>
        <p:spPr>
          <a:xfrm>
            <a:off x="5143504" y="5064143"/>
            <a:ext cx="1525587" cy="936625"/>
          </a:xfrm>
          <a:custGeom>
            <a:avLst/>
            <a:gdLst>
              <a:gd name="connsiteX0" fmla="*/ 29570 w 1526275"/>
              <a:gd name="connsiteY0" fmla="*/ 147851 h 937146"/>
              <a:gd name="connsiteX1" fmla="*/ 247935 w 1526275"/>
              <a:gd name="connsiteY1" fmla="*/ 11373 h 937146"/>
              <a:gd name="connsiteX2" fmla="*/ 561833 w 1526275"/>
              <a:gd name="connsiteY2" fmla="*/ 79612 h 937146"/>
              <a:gd name="connsiteX3" fmla="*/ 739254 w 1526275"/>
              <a:gd name="connsiteY3" fmla="*/ 147851 h 937146"/>
              <a:gd name="connsiteX4" fmla="*/ 875732 w 1526275"/>
              <a:gd name="connsiteY4" fmla="*/ 147851 h 937146"/>
              <a:gd name="connsiteX5" fmla="*/ 1121391 w 1526275"/>
              <a:gd name="connsiteY5" fmla="*/ 134203 h 937146"/>
              <a:gd name="connsiteX6" fmla="*/ 1230573 w 1526275"/>
              <a:gd name="connsiteY6" fmla="*/ 106907 h 937146"/>
              <a:gd name="connsiteX7" fmla="*/ 1230573 w 1526275"/>
              <a:gd name="connsiteY7" fmla="*/ 106907 h 937146"/>
              <a:gd name="connsiteX8" fmla="*/ 1298812 w 1526275"/>
              <a:gd name="connsiteY8" fmla="*/ 106907 h 937146"/>
              <a:gd name="connsiteX9" fmla="*/ 1298812 w 1526275"/>
              <a:gd name="connsiteY9" fmla="*/ 257033 h 937146"/>
              <a:gd name="connsiteX10" fmla="*/ 1298812 w 1526275"/>
              <a:gd name="connsiteY10" fmla="*/ 434454 h 937146"/>
              <a:gd name="connsiteX11" fmla="*/ 1353403 w 1526275"/>
              <a:gd name="connsiteY11" fmla="*/ 557284 h 937146"/>
              <a:gd name="connsiteX12" fmla="*/ 1394347 w 1526275"/>
              <a:gd name="connsiteY12" fmla="*/ 666466 h 937146"/>
              <a:gd name="connsiteX13" fmla="*/ 1421642 w 1526275"/>
              <a:gd name="connsiteY13" fmla="*/ 762000 h 937146"/>
              <a:gd name="connsiteX14" fmla="*/ 1448938 w 1526275"/>
              <a:gd name="connsiteY14" fmla="*/ 816591 h 937146"/>
              <a:gd name="connsiteX15" fmla="*/ 1476233 w 1526275"/>
              <a:gd name="connsiteY15" fmla="*/ 871182 h 937146"/>
              <a:gd name="connsiteX16" fmla="*/ 1489881 w 1526275"/>
              <a:gd name="connsiteY16" fmla="*/ 912125 h 937146"/>
              <a:gd name="connsiteX17" fmla="*/ 1257869 w 1526275"/>
              <a:gd name="connsiteY17" fmla="*/ 912125 h 937146"/>
              <a:gd name="connsiteX18" fmla="*/ 1216926 w 1526275"/>
              <a:gd name="connsiteY18" fmla="*/ 762000 h 937146"/>
              <a:gd name="connsiteX19" fmla="*/ 1162335 w 1526275"/>
              <a:gd name="connsiteY19" fmla="*/ 557284 h 937146"/>
              <a:gd name="connsiteX20" fmla="*/ 1121391 w 1526275"/>
              <a:gd name="connsiteY20" fmla="*/ 461749 h 937146"/>
              <a:gd name="connsiteX21" fmla="*/ 1012209 w 1526275"/>
              <a:gd name="connsiteY21" fmla="*/ 475397 h 937146"/>
              <a:gd name="connsiteX22" fmla="*/ 848436 w 1526275"/>
              <a:gd name="connsiteY22" fmla="*/ 598227 h 937146"/>
              <a:gd name="connsiteX23" fmla="*/ 780197 w 1526275"/>
              <a:gd name="connsiteY23" fmla="*/ 652818 h 937146"/>
              <a:gd name="connsiteX24" fmla="*/ 739254 w 1526275"/>
              <a:gd name="connsiteY24" fmla="*/ 734704 h 937146"/>
              <a:gd name="connsiteX25" fmla="*/ 698311 w 1526275"/>
              <a:gd name="connsiteY25" fmla="*/ 775648 h 937146"/>
              <a:gd name="connsiteX26" fmla="*/ 643720 w 1526275"/>
              <a:gd name="connsiteY26" fmla="*/ 816591 h 937146"/>
              <a:gd name="connsiteX27" fmla="*/ 548185 w 1526275"/>
              <a:gd name="connsiteY27" fmla="*/ 857534 h 937146"/>
              <a:gd name="connsiteX28" fmla="*/ 466299 w 1526275"/>
              <a:gd name="connsiteY28" fmla="*/ 871182 h 937146"/>
              <a:gd name="connsiteX29" fmla="*/ 384412 w 1526275"/>
              <a:gd name="connsiteY29" fmla="*/ 871182 h 937146"/>
              <a:gd name="connsiteX30" fmla="*/ 329821 w 1526275"/>
              <a:gd name="connsiteY30" fmla="*/ 857534 h 937146"/>
              <a:gd name="connsiteX31" fmla="*/ 247935 w 1526275"/>
              <a:gd name="connsiteY31" fmla="*/ 830239 h 937146"/>
              <a:gd name="connsiteX32" fmla="*/ 125105 w 1526275"/>
              <a:gd name="connsiteY32" fmla="*/ 775648 h 937146"/>
              <a:gd name="connsiteX33" fmla="*/ 70514 w 1526275"/>
              <a:gd name="connsiteY33" fmla="*/ 693761 h 937146"/>
              <a:gd name="connsiteX34" fmla="*/ 29570 w 1526275"/>
              <a:gd name="connsiteY34" fmla="*/ 611875 h 937146"/>
              <a:gd name="connsiteX35" fmla="*/ 15923 w 1526275"/>
              <a:gd name="connsiteY35" fmla="*/ 557284 h 937146"/>
              <a:gd name="connsiteX36" fmla="*/ 15923 w 1526275"/>
              <a:gd name="connsiteY36" fmla="*/ 461749 h 937146"/>
              <a:gd name="connsiteX37" fmla="*/ 2275 w 1526275"/>
              <a:gd name="connsiteY37" fmla="*/ 311624 h 937146"/>
              <a:gd name="connsiteX38" fmla="*/ 2275 w 1526275"/>
              <a:gd name="connsiteY38" fmla="*/ 216090 h 937146"/>
              <a:gd name="connsiteX39" fmla="*/ 29570 w 1526275"/>
              <a:gd name="connsiteY39" fmla="*/ 147851 h 9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6275" h="937146">
                <a:moveTo>
                  <a:pt x="29570" y="147851"/>
                </a:moveTo>
                <a:cubicBezTo>
                  <a:pt x="94397" y="85298"/>
                  <a:pt x="159225" y="22746"/>
                  <a:pt x="247935" y="11373"/>
                </a:cubicBezTo>
                <a:cubicBezTo>
                  <a:pt x="336646" y="0"/>
                  <a:pt x="479947" y="56866"/>
                  <a:pt x="561833" y="79612"/>
                </a:cubicBezTo>
                <a:cubicBezTo>
                  <a:pt x="643719" y="102358"/>
                  <a:pt x="686938" y="136478"/>
                  <a:pt x="739254" y="147851"/>
                </a:cubicBezTo>
                <a:cubicBezTo>
                  <a:pt x="791570" y="159224"/>
                  <a:pt x="812043" y="150126"/>
                  <a:pt x="875732" y="147851"/>
                </a:cubicBezTo>
                <a:cubicBezTo>
                  <a:pt x="939421" y="145576"/>
                  <a:pt x="1062251" y="141027"/>
                  <a:pt x="1121391" y="134203"/>
                </a:cubicBezTo>
                <a:cubicBezTo>
                  <a:pt x="1180531" y="127379"/>
                  <a:pt x="1230573" y="106907"/>
                  <a:pt x="1230573" y="106907"/>
                </a:cubicBezTo>
                <a:lnTo>
                  <a:pt x="1230573" y="106907"/>
                </a:lnTo>
                <a:cubicBezTo>
                  <a:pt x="1241946" y="106907"/>
                  <a:pt x="1287439" y="81886"/>
                  <a:pt x="1298812" y="106907"/>
                </a:cubicBezTo>
                <a:cubicBezTo>
                  <a:pt x="1310185" y="131928"/>
                  <a:pt x="1298812" y="257033"/>
                  <a:pt x="1298812" y="257033"/>
                </a:cubicBezTo>
                <a:cubicBezTo>
                  <a:pt x="1298812" y="311624"/>
                  <a:pt x="1289714" y="384412"/>
                  <a:pt x="1298812" y="434454"/>
                </a:cubicBezTo>
                <a:cubicBezTo>
                  <a:pt x="1307911" y="484496"/>
                  <a:pt x="1337481" y="518615"/>
                  <a:pt x="1353403" y="557284"/>
                </a:cubicBezTo>
                <a:cubicBezTo>
                  <a:pt x="1369325" y="595953"/>
                  <a:pt x="1382974" y="632347"/>
                  <a:pt x="1394347" y="666466"/>
                </a:cubicBezTo>
                <a:cubicBezTo>
                  <a:pt x="1405720" y="700585"/>
                  <a:pt x="1412544" y="736979"/>
                  <a:pt x="1421642" y="762000"/>
                </a:cubicBezTo>
                <a:cubicBezTo>
                  <a:pt x="1430740" y="787021"/>
                  <a:pt x="1448938" y="816591"/>
                  <a:pt x="1448938" y="816591"/>
                </a:cubicBezTo>
                <a:cubicBezTo>
                  <a:pt x="1458037" y="834788"/>
                  <a:pt x="1469409" y="855260"/>
                  <a:pt x="1476233" y="871182"/>
                </a:cubicBezTo>
                <a:cubicBezTo>
                  <a:pt x="1483057" y="887104"/>
                  <a:pt x="1526275" y="905301"/>
                  <a:pt x="1489881" y="912125"/>
                </a:cubicBezTo>
                <a:cubicBezTo>
                  <a:pt x="1453487" y="918949"/>
                  <a:pt x="1303361" y="937146"/>
                  <a:pt x="1257869" y="912125"/>
                </a:cubicBezTo>
                <a:cubicBezTo>
                  <a:pt x="1212377" y="887104"/>
                  <a:pt x="1232848" y="821140"/>
                  <a:pt x="1216926" y="762000"/>
                </a:cubicBezTo>
                <a:cubicBezTo>
                  <a:pt x="1201004" y="702860"/>
                  <a:pt x="1178257" y="607326"/>
                  <a:pt x="1162335" y="557284"/>
                </a:cubicBezTo>
                <a:cubicBezTo>
                  <a:pt x="1146413" y="507242"/>
                  <a:pt x="1146412" y="475397"/>
                  <a:pt x="1121391" y="461749"/>
                </a:cubicBezTo>
                <a:cubicBezTo>
                  <a:pt x="1096370" y="448101"/>
                  <a:pt x="1057701" y="452651"/>
                  <a:pt x="1012209" y="475397"/>
                </a:cubicBezTo>
                <a:cubicBezTo>
                  <a:pt x="966717" y="498143"/>
                  <a:pt x="887105" y="568657"/>
                  <a:pt x="848436" y="598227"/>
                </a:cubicBezTo>
                <a:cubicBezTo>
                  <a:pt x="809767" y="627797"/>
                  <a:pt x="798394" y="630072"/>
                  <a:pt x="780197" y="652818"/>
                </a:cubicBezTo>
                <a:cubicBezTo>
                  <a:pt x="762000" y="675564"/>
                  <a:pt x="752902" y="714232"/>
                  <a:pt x="739254" y="734704"/>
                </a:cubicBezTo>
                <a:cubicBezTo>
                  <a:pt x="725606" y="755176"/>
                  <a:pt x="714233" y="762000"/>
                  <a:pt x="698311" y="775648"/>
                </a:cubicBezTo>
                <a:cubicBezTo>
                  <a:pt x="682389" y="789296"/>
                  <a:pt x="668741" y="802943"/>
                  <a:pt x="643720" y="816591"/>
                </a:cubicBezTo>
                <a:cubicBezTo>
                  <a:pt x="618699" y="830239"/>
                  <a:pt x="577755" y="848436"/>
                  <a:pt x="548185" y="857534"/>
                </a:cubicBezTo>
                <a:cubicBezTo>
                  <a:pt x="518615" y="866632"/>
                  <a:pt x="493595" y="868907"/>
                  <a:pt x="466299" y="871182"/>
                </a:cubicBezTo>
                <a:cubicBezTo>
                  <a:pt x="439004" y="873457"/>
                  <a:pt x="407158" y="873457"/>
                  <a:pt x="384412" y="871182"/>
                </a:cubicBezTo>
                <a:cubicBezTo>
                  <a:pt x="361666" y="868907"/>
                  <a:pt x="352567" y="864358"/>
                  <a:pt x="329821" y="857534"/>
                </a:cubicBezTo>
                <a:cubicBezTo>
                  <a:pt x="307075" y="850710"/>
                  <a:pt x="282054" y="843887"/>
                  <a:pt x="247935" y="830239"/>
                </a:cubicBezTo>
                <a:cubicBezTo>
                  <a:pt x="213816" y="816591"/>
                  <a:pt x="154675" y="798394"/>
                  <a:pt x="125105" y="775648"/>
                </a:cubicBezTo>
                <a:cubicBezTo>
                  <a:pt x="95535" y="752902"/>
                  <a:pt x="86436" y="721056"/>
                  <a:pt x="70514" y="693761"/>
                </a:cubicBezTo>
                <a:cubicBezTo>
                  <a:pt x="54592" y="666466"/>
                  <a:pt x="38668" y="634621"/>
                  <a:pt x="29570" y="611875"/>
                </a:cubicBezTo>
                <a:cubicBezTo>
                  <a:pt x="20472" y="589129"/>
                  <a:pt x="18197" y="582305"/>
                  <a:pt x="15923" y="557284"/>
                </a:cubicBezTo>
                <a:cubicBezTo>
                  <a:pt x="13649" y="532263"/>
                  <a:pt x="18198" y="502692"/>
                  <a:pt x="15923" y="461749"/>
                </a:cubicBezTo>
                <a:cubicBezTo>
                  <a:pt x="13648" y="420806"/>
                  <a:pt x="4550" y="352567"/>
                  <a:pt x="2275" y="311624"/>
                </a:cubicBezTo>
                <a:cubicBezTo>
                  <a:pt x="0" y="270681"/>
                  <a:pt x="2275" y="216090"/>
                  <a:pt x="2275" y="216090"/>
                </a:cubicBezTo>
                <a:lnTo>
                  <a:pt x="29570" y="14785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5" name="Gruppo 9"/>
          <p:cNvGrpSpPr>
            <a:grpSpLocks/>
          </p:cNvGrpSpPr>
          <p:nvPr/>
        </p:nvGrpSpPr>
        <p:grpSpPr bwMode="auto">
          <a:xfrm>
            <a:off x="4576847" y="6213822"/>
            <a:ext cx="4781499" cy="644202"/>
            <a:chOff x="1223196" y="3299720"/>
            <a:chExt cx="4400641" cy="500843"/>
          </a:xfrm>
        </p:grpSpPr>
        <p:grpSp>
          <p:nvGrpSpPr>
            <p:cNvPr id="6" name="Gruppo 36"/>
            <p:cNvGrpSpPr>
              <a:grpSpLocks/>
            </p:cNvGrpSpPr>
            <p:nvPr/>
          </p:nvGrpSpPr>
          <p:grpSpPr bwMode="auto">
            <a:xfrm>
              <a:off x="1223196" y="3299720"/>
              <a:ext cx="3706690" cy="500843"/>
              <a:chOff x="821534" y="3299720"/>
              <a:chExt cx="3706690" cy="500843"/>
            </a:xfrm>
          </p:grpSpPr>
          <p:sp>
            <p:nvSpPr>
              <p:cNvPr id="40" name="CasellaDiTesto 4"/>
              <p:cNvSpPr txBox="1">
                <a:spLocks noChangeArrowheads="1"/>
              </p:cNvSpPr>
              <p:nvPr/>
            </p:nvSpPr>
            <p:spPr bwMode="auto">
              <a:xfrm>
                <a:off x="821534" y="3513421"/>
                <a:ext cx="882721" cy="287142"/>
              </a:xfrm>
              <a:prstGeom prst="rect">
                <a:avLst/>
              </a:prstGeom>
              <a:solidFill>
                <a:schemeClr val="bg1">
                  <a:alpha val="46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dirty="0" err="1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Min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  <p:pic>
            <p:nvPicPr>
              <p:cNvPr id="38" name="Picture 2" descr="Scala_colori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57742" y="3567239"/>
                <a:ext cx="3170482" cy="168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39" name="CasellaDiTesto 4"/>
              <p:cNvSpPr txBox="1">
                <a:spLocks noChangeArrowheads="1"/>
              </p:cNvSpPr>
              <p:nvPr/>
            </p:nvSpPr>
            <p:spPr bwMode="auto">
              <a:xfrm>
                <a:off x="1843458" y="3299720"/>
                <a:ext cx="2214572" cy="287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Intensità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</p:grpSp>
        <p:sp>
          <p:nvSpPr>
            <p:cNvPr id="37" name="CasellaDiTesto 4"/>
            <p:cNvSpPr txBox="1">
              <a:spLocks noChangeArrowheads="1"/>
            </p:cNvSpPr>
            <p:nvPr/>
          </p:nvSpPr>
          <p:spPr bwMode="auto">
            <a:xfrm>
              <a:off x="4909457" y="3503982"/>
              <a:ext cx="714380" cy="28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>
                <a:defRPr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it-IT" sz="1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onsolas" pitchFamily="49" charset="0"/>
                </a:rPr>
                <a:t>Max</a:t>
              </a:r>
              <a:endParaRPr lang="it-IT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47" name="Titolo 7"/>
          <p:cNvSpPr txBox="1">
            <a:spLocks/>
          </p:cNvSpPr>
          <p:nvPr/>
        </p:nvSpPr>
        <p:spPr bwMode="auto">
          <a:xfrm>
            <a:off x="6858016" y="5357834"/>
            <a:ext cx="1620496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spc="-300" dirty="0" smtClean="0">
                <a:latin typeface="Consolas" pitchFamily="49" charset="0"/>
                <a:ea typeface="+mj-ea"/>
                <a:cs typeface="+mj-cs"/>
              </a:rPr>
              <a:t> 22 min</a:t>
            </a:r>
            <a:endParaRPr kumimoji="0" lang="it-IT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48" name="Titolo 7"/>
          <p:cNvSpPr txBox="1">
            <a:spLocks/>
          </p:cNvSpPr>
          <p:nvPr/>
        </p:nvSpPr>
        <p:spPr bwMode="auto">
          <a:xfrm>
            <a:off x="6978314" y="4940503"/>
            <a:ext cx="214314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spc="-300" dirty="0" smtClean="0">
                <a:latin typeface="Consolas" pitchFamily="49" charset="0"/>
                <a:ea typeface="+mj-ea"/>
                <a:cs typeface="+mj-cs"/>
              </a:rPr>
              <a:t>1x1 mm</a:t>
            </a:r>
            <a:r>
              <a:rPr lang="it-IT" sz="20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52" name="Titolo 7"/>
          <p:cNvSpPr txBox="1">
            <a:spLocks/>
          </p:cNvSpPr>
          <p:nvPr/>
        </p:nvSpPr>
        <p:spPr bwMode="auto">
          <a:xfrm>
            <a:off x="1785950" y="525180"/>
            <a:ext cx="735808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Caratterizzazione del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</a:t>
            </a:r>
            <a:r>
              <a:rPr kumimoji="0" lang="it-IT" sz="2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Pentimento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1000100" y="6000768"/>
            <a:ext cx="7929618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 smtClean="0">
                <a:latin typeface="+mj-lt"/>
                <a:ea typeface="+mj-ea"/>
                <a:cs typeface="+mj-cs"/>
              </a:rPr>
              <a:t>[2]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Piazzoli</a:t>
            </a:r>
            <a:r>
              <a:rPr lang="it-IT" dirty="0" smtClean="0">
                <a:latin typeface="+mj-lt"/>
                <a:ea typeface="+mj-ea"/>
                <a:cs typeface="+mj-cs"/>
              </a:rPr>
              <a:t> A., Ciatti M., “Maternità di Gaetano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Previati</a:t>
            </a:r>
            <a:r>
              <a:rPr lang="it-IT" dirty="0" smtClean="0">
                <a:latin typeface="+mj-lt"/>
                <a:ea typeface="+mj-ea"/>
                <a:cs typeface="+mj-cs"/>
              </a:rPr>
              <a:t>”</a:t>
            </a:r>
            <a:r>
              <a:rPr lang="it-IT" i="1" dirty="0" smtClean="0">
                <a:latin typeface="+mj-lt"/>
                <a:ea typeface="+mj-ea"/>
                <a:cs typeface="+mj-cs"/>
              </a:rPr>
              <a:t>,Fondazione Credito Bergamasco</a:t>
            </a:r>
            <a:r>
              <a:rPr lang="it-IT" dirty="0" smtClean="0">
                <a:latin typeface="+mj-lt"/>
                <a:ea typeface="+mj-ea"/>
                <a:cs typeface="+mj-cs"/>
              </a:rPr>
              <a:t>, Grafica &amp; Arte (2015)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r>
              <a:rPr kumimoji="0" lang="it-IT" sz="2700" b="1" i="0" u="none" strike="noStrike" kern="1200" cap="none" spc="-300" normalizeH="0" baseline="3000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[2]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068" y="1092909"/>
            <a:ext cx="8515212" cy="359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5214942" y="4688640"/>
            <a:ext cx="56436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(1890-1891)</a:t>
            </a:r>
            <a:endParaRPr lang="it-IT" sz="2600" dirty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8" name="Rettangolo 16"/>
          <p:cNvSpPr>
            <a:spLocks noChangeArrowheads="1"/>
          </p:cNvSpPr>
          <p:nvPr/>
        </p:nvSpPr>
        <p:spPr bwMode="auto">
          <a:xfrm>
            <a:off x="-71470" y="4714884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Dipinto ad olio su tela</a:t>
            </a:r>
            <a:endParaRPr lang="it-IT" sz="2400" dirty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9" name="Rettangolo 16"/>
          <p:cNvSpPr>
            <a:spLocks noChangeArrowheads="1"/>
          </p:cNvSpPr>
          <p:nvPr/>
        </p:nvSpPr>
        <p:spPr bwMode="auto">
          <a:xfrm>
            <a:off x="503737" y="5135927"/>
            <a:ext cx="8606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Ubicazione: Fondazione credito bergamasco(Novara)</a:t>
            </a:r>
            <a:endParaRPr lang="it-IT" sz="2400" dirty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1174" y="5610541"/>
            <a:ext cx="8786842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ln>
                  <a:solidFill>
                    <a:schemeClr val="tx1"/>
                  </a:solidFill>
                </a:ln>
                <a:latin typeface="Consolas" pitchFamily="49" charset="0"/>
                <a:ea typeface="+mj-ea"/>
                <a:cs typeface="+mj-cs"/>
              </a:rPr>
              <a:t>Collaborazione con l’Opificio delle Pietre Dure</a:t>
            </a:r>
            <a:endParaRPr lang="it-IT" sz="2400" dirty="0">
              <a:ln>
                <a:solidFill>
                  <a:schemeClr val="tx1"/>
                </a:solidFill>
              </a:ln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28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tangolo 10"/>
          <p:cNvSpPr>
            <a:spLocks noChangeArrowheads="1"/>
          </p:cNvSpPr>
          <p:nvPr/>
        </p:nvSpPr>
        <p:spPr bwMode="auto">
          <a:xfrm>
            <a:off x="1785918" y="642918"/>
            <a:ext cx="87153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multi-elementali</a:t>
            </a:r>
            <a:endParaRPr lang="en-GB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non invasive</a:t>
            </a:r>
            <a:endParaRPr lang="en-GB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non </a:t>
            </a:r>
            <a:r>
              <a:rPr lang="en-GB" sz="26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distruttive</a:t>
            </a:r>
            <a:endParaRPr lang="en-GB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in situ</a:t>
            </a:r>
            <a:endParaRPr lang="en-GB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85918" y="2500306"/>
            <a:ext cx="7215238" cy="129266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→ </a:t>
            </a:r>
            <a:r>
              <a:rPr lang="en-GB" sz="26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Contributo</a:t>
            </a: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essenziale</a:t>
            </a:r>
            <a:r>
              <a:rPr lang="en-GB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per lo </a:t>
            </a:r>
            <a:r>
              <a:rPr lang="en-GB" sz="26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studio </a:t>
            </a:r>
            <a:r>
              <a:rPr lang="en-GB" sz="26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dei</a:t>
            </a:r>
            <a:r>
              <a:rPr lang="en-GB" sz="26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materiali</a:t>
            </a:r>
            <a:r>
              <a:rPr lang="it-IT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nel campo dei Beni Culturali</a:t>
            </a:r>
            <a:endParaRPr lang="en-GB" sz="260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928662" y="4180951"/>
            <a:ext cx="8072494" cy="2677656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Al </a:t>
            </a:r>
            <a:r>
              <a:rPr lang="en-GB" sz="28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laboratorio</a:t>
            </a: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LABEC (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Laboratorio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tecniche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nucleari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per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l’Ambiente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e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BEni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Culturali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) </a:t>
            </a: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- INFN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Firenze  (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rete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CHNet), </a:t>
            </a: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è </a:t>
            </a:r>
            <a:r>
              <a:rPr lang="en-GB" sz="28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stato</a:t>
            </a: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sviluppato</a:t>
            </a: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uno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spettrometro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XRF a </a:t>
            </a: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scansione</a:t>
            </a:r>
            <a:endParaRPr lang="en-GB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  <a:p>
            <a:pPr algn="just">
              <a:defRPr/>
            </a:pPr>
            <a:r>
              <a:rPr lang="en-GB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572000" y="3489149"/>
            <a:ext cx="571500" cy="7143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28794" y="0"/>
            <a:ext cx="6691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Analisi</a:t>
            </a:r>
            <a:r>
              <a:rPr lang="en-GB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XRF (X-Ray Fluorescence)</a:t>
            </a:r>
            <a:endParaRPr lang="en-GB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r>
              <a:rPr kumimoji="0" lang="it-IT" sz="2700" b="1" i="0" u="none" strike="noStrike" kern="1200" cap="none" spc="-300" normalizeH="0" baseline="3000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[2]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auto">
          <a:xfrm>
            <a:off x="1785918" y="1150607"/>
            <a:ext cx="73580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Tecnica pittorica </a:t>
            </a:r>
            <a:r>
              <a:rPr lang="it-IT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 DIVISIONISMO</a:t>
            </a:r>
            <a:endParaRPr lang="it-IT" sz="2600" dirty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57356" y="1785926"/>
            <a:ext cx="70723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Combinazione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“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ottica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” del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colore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direttamente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sulla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tela</a:t>
            </a:r>
            <a:endParaRPr lang="en-GB" sz="2600" dirty="0" smtClean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23" name="Titolo 7"/>
          <p:cNvSpPr txBox="1">
            <a:spLocks/>
          </p:cNvSpPr>
          <p:nvPr/>
        </p:nvSpPr>
        <p:spPr bwMode="auto">
          <a:xfrm>
            <a:off x="4572000" y="6357966"/>
            <a:ext cx="385765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Foto di insieme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28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477" y="2714620"/>
            <a:ext cx="381517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ttangolo 28"/>
          <p:cNvSpPr/>
          <p:nvPr/>
        </p:nvSpPr>
        <p:spPr>
          <a:xfrm>
            <a:off x="5786446" y="4229106"/>
            <a:ext cx="214314" cy="128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olo 7"/>
          <p:cNvSpPr txBox="1">
            <a:spLocks/>
          </p:cNvSpPr>
          <p:nvPr/>
        </p:nvSpPr>
        <p:spPr bwMode="auto">
          <a:xfrm>
            <a:off x="500034" y="3714760"/>
            <a:ext cx="385765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Dettaglio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21" name="Titolo 7"/>
          <p:cNvSpPr txBox="1">
            <a:spLocks/>
          </p:cNvSpPr>
          <p:nvPr/>
        </p:nvSpPr>
        <p:spPr bwMode="auto">
          <a:xfrm>
            <a:off x="2214546" y="6286504"/>
            <a:ext cx="1857388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2,3x1,2 cm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4" name="Picture 2" descr="C:\Documents and Settings\chiara\My Documents\Chiara\Dottorato\Presentazioni_articoli\secondo anno\SIF\immagini\Previati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6971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4143340" y="4572008"/>
            <a:ext cx="50006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Stratificazione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di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pigmenti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particolarmente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complessa</a:t>
            </a:r>
          </a:p>
        </p:txBody>
      </p:sp>
      <p:sp>
        <p:nvSpPr>
          <p:cNvPr id="14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r>
              <a:rPr kumimoji="0" lang="it-IT" sz="2700" b="1" i="0" u="none" strike="noStrike" kern="1200" cap="none" spc="-300" normalizeH="0" baseline="3000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[2]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auto">
          <a:xfrm>
            <a:off x="1785918" y="1150607"/>
            <a:ext cx="73580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Tecnica pittorica </a:t>
            </a:r>
            <a:r>
              <a:rPr lang="it-IT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 DIVISIONISMO</a:t>
            </a:r>
            <a:endParaRPr lang="it-IT" sz="2600" dirty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57356" y="1785926"/>
            <a:ext cx="70723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Combinazione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“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ottica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” del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colore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direttamente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sulla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tela</a:t>
            </a:r>
            <a:endParaRPr lang="en-GB" sz="2600" dirty="0" smtClean="0">
              <a:ln>
                <a:solidFill>
                  <a:sysClr val="windowText" lastClr="000000"/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28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857356" y="2857496"/>
            <a:ext cx="7286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La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composizione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nell’area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indagata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cambia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praticamente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ad </a:t>
            </a:r>
            <a:r>
              <a:rPr lang="en-GB" sz="2600" dirty="0" err="1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ogni</a:t>
            </a:r>
            <a:r>
              <a:rPr lang="en-GB" sz="2600" dirty="0" smtClean="0">
                <a:ln>
                  <a:solidFill>
                    <a:sysClr val="windowText" lastClr="000000"/>
                  </a:solidFill>
                </a:ln>
                <a:latin typeface="Consolas" pitchFamily="49" charset="0"/>
                <a:cs typeface="Arial" pitchFamily="34" charset="0"/>
              </a:rPr>
              <a:t> mm</a:t>
            </a:r>
          </a:p>
        </p:txBody>
      </p:sp>
      <p:sp>
        <p:nvSpPr>
          <p:cNvPr id="35" name="Freccia in giù 34"/>
          <p:cNvSpPr/>
          <p:nvPr/>
        </p:nvSpPr>
        <p:spPr>
          <a:xfrm>
            <a:off x="5715008" y="3786190"/>
            <a:ext cx="357190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Titolo 7"/>
          <p:cNvSpPr txBox="1">
            <a:spLocks/>
          </p:cNvSpPr>
          <p:nvPr/>
        </p:nvSpPr>
        <p:spPr bwMode="auto">
          <a:xfrm>
            <a:off x="500034" y="3714760"/>
            <a:ext cx="3857652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Dettaglio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9" name="Titolo 7"/>
          <p:cNvSpPr txBox="1">
            <a:spLocks/>
          </p:cNvSpPr>
          <p:nvPr/>
        </p:nvSpPr>
        <p:spPr bwMode="auto">
          <a:xfrm>
            <a:off x="2214546" y="6286504"/>
            <a:ext cx="1857388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2,3x1,2 cm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0" name="Picture 2" descr="C:\Documents and Settings\chiara\My Documents\Chiara\Dottorato\Presentazioni_articoli\secondo anno\SIF\immagini\Previati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6971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7"/>
          <p:cNvSpPr txBox="1">
            <a:spLocks/>
          </p:cNvSpPr>
          <p:nvPr/>
        </p:nvSpPr>
        <p:spPr bwMode="auto">
          <a:xfrm>
            <a:off x="2214546" y="6286504"/>
            <a:ext cx="1857388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2,3x1,2 cm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20" name="Titolo 7"/>
          <p:cNvSpPr txBox="1">
            <a:spLocks/>
          </p:cNvSpPr>
          <p:nvPr/>
        </p:nvSpPr>
        <p:spPr bwMode="auto">
          <a:xfrm>
            <a:off x="4786314" y="6286504"/>
            <a:ext cx="1785950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~ 4 min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050" name="Picture 2" descr="C:\Documents and Settings\chiara\My Documents\Chiara\Dottorato\Presentazioni_articoli\secondo anno\SIF\immagini\Previati Hg_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79466"/>
            <a:ext cx="3699231" cy="1993911"/>
          </a:xfrm>
          <a:prstGeom prst="rect">
            <a:avLst/>
          </a:prstGeom>
          <a:noFill/>
        </p:spPr>
      </p:pic>
      <p:sp>
        <p:nvSpPr>
          <p:cNvPr id="8" name="Rettangolo 16"/>
          <p:cNvSpPr>
            <a:spLocks noChangeArrowheads="1"/>
          </p:cNvSpPr>
          <p:nvPr/>
        </p:nvSpPr>
        <p:spPr bwMode="auto">
          <a:xfrm>
            <a:off x="1857356" y="1150607"/>
            <a:ext cx="56436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6" name="Titolo 7"/>
          <p:cNvSpPr txBox="1">
            <a:spLocks/>
          </p:cNvSpPr>
          <p:nvPr/>
        </p:nvSpPr>
        <p:spPr bwMode="auto">
          <a:xfrm>
            <a:off x="6429388" y="3714752"/>
            <a:ext cx="57150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Hg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8" name="Titolo 7"/>
          <p:cNvSpPr txBox="1">
            <a:spLocks/>
          </p:cNvSpPr>
          <p:nvPr/>
        </p:nvSpPr>
        <p:spPr bwMode="auto">
          <a:xfrm>
            <a:off x="7358082" y="6286528"/>
            <a:ext cx="214314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1x1 mm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 rot="5400000">
            <a:off x="6922264" y="4007694"/>
            <a:ext cx="3924225" cy="909449"/>
            <a:chOff x="1417626" y="3131807"/>
            <a:chExt cx="3808895" cy="745677"/>
          </a:xfrm>
        </p:grpSpPr>
        <p:grpSp>
          <p:nvGrpSpPr>
            <p:cNvPr id="3" name="Gruppo 36"/>
            <p:cNvGrpSpPr>
              <a:grpSpLocks/>
            </p:cNvGrpSpPr>
            <p:nvPr/>
          </p:nvGrpSpPr>
          <p:grpSpPr bwMode="auto">
            <a:xfrm>
              <a:off x="1417626" y="3131807"/>
              <a:ext cx="3512260" cy="745677"/>
              <a:chOff x="1015964" y="3131807"/>
              <a:chExt cx="3512260" cy="745677"/>
            </a:xfrm>
          </p:grpSpPr>
          <p:sp>
            <p:nvSpPr>
              <p:cNvPr id="26" name="CasellaDiTesto 4"/>
              <p:cNvSpPr txBox="1">
                <a:spLocks noChangeArrowheads="1"/>
              </p:cNvSpPr>
              <p:nvPr/>
            </p:nvSpPr>
            <p:spPr bwMode="auto">
              <a:xfrm rot="16200000">
                <a:off x="813082" y="3334689"/>
                <a:ext cx="745677" cy="339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dirty="0" err="1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Min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  <p:pic>
            <p:nvPicPr>
              <p:cNvPr id="27" name="Picture 2" descr="Scala_colori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57742" y="3567239"/>
                <a:ext cx="3170482" cy="168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8" name="CasellaDiTesto 4"/>
              <p:cNvSpPr txBox="1">
                <a:spLocks noChangeArrowheads="1"/>
              </p:cNvSpPr>
              <p:nvPr/>
            </p:nvSpPr>
            <p:spPr bwMode="auto">
              <a:xfrm rot="16200000">
                <a:off x="2765012" y="2243516"/>
                <a:ext cx="302804" cy="237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Intensità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</p:grpSp>
        <p:sp>
          <p:nvSpPr>
            <p:cNvPr id="25" name="CasellaDiTesto 4"/>
            <p:cNvSpPr txBox="1">
              <a:spLocks noChangeArrowheads="1"/>
            </p:cNvSpPr>
            <p:nvPr/>
          </p:nvSpPr>
          <p:spPr bwMode="auto">
            <a:xfrm rot="16200000">
              <a:off x="4754828" y="3395234"/>
              <a:ext cx="603472" cy="33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>
                <a:defRPr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it-IT" sz="1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onsolas" pitchFamily="49" charset="0"/>
                </a:rPr>
                <a:t>Max</a:t>
              </a:r>
              <a:endParaRPr lang="it-IT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23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31" name="Titolo 7"/>
          <p:cNvSpPr txBox="1">
            <a:spLocks/>
          </p:cNvSpPr>
          <p:nvPr/>
        </p:nvSpPr>
        <p:spPr bwMode="auto">
          <a:xfrm>
            <a:off x="2214546" y="6286504"/>
            <a:ext cx="1857388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2,3x1,2 cm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32" name="Picture 2" descr="C:\Documents and Settings\chiara\My Documents\Chiara\Dottorato\Presentazioni_articoli\secondo anno\SIF\immagini\Previati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36971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7"/>
          <p:cNvSpPr txBox="1">
            <a:spLocks/>
          </p:cNvSpPr>
          <p:nvPr/>
        </p:nvSpPr>
        <p:spPr bwMode="auto">
          <a:xfrm>
            <a:off x="4786314" y="6286504"/>
            <a:ext cx="1785950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~ 4 min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050" name="Picture 2" descr="C:\Documents and Settings\chiara\My Documents\Chiara\Dottorato\Presentazioni_articoli\secondo anno\SIF\immagini\Previati Hg_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79466"/>
            <a:ext cx="3699231" cy="1993911"/>
          </a:xfrm>
          <a:prstGeom prst="rect">
            <a:avLst/>
          </a:prstGeom>
          <a:noFill/>
        </p:spPr>
      </p:pic>
      <p:sp>
        <p:nvSpPr>
          <p:cNvPr id="8" name="Rettangolo 16"/>
          <p:cNvSpPr>
            <a:spLocks noChangeArrowheads="1"/>
          </p:cNvSpPr>
          <p:nvPr/>
        </p:nvSpPr>
        <p:spPr bwMode="auto">
          <a:xfrm>
            <a:off x="1857356" y="1150607"/>
            <a:ext cx="56436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14876" y="4379466"/>
            <a:ext cx="1285884" cy="1978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olo 7"/>
          <p:cNvSpPr txBox="1">
            <a:spLocks/>
          </p:cNvSpPr>
          <p:nvPr/>
        </p:nvSpPr>
        <p:spPr bwMode="auto">
          <a:xfrm>
            <a:off x="6429388" y="3714752"/>
            <a:ext cx="57150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Hg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8" name="Titolo 7"/>
          <p:cNvSpPr txBox="1">
            <a:spLocks/>
          </p:cNvSpPr>
          <p:nvPr/>
        </p:nvSpPr>
        <p:spPr bwMode="auto">
          <a:xfrm>
            <a:off x="7358082" y="6286528"/>
            <a:ext cx="214314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1x1 mm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2051" name="Picture 3" descr="C:\Documents and Settings\chiara\My Documents\Chiara\Dottorato\Presentazioni_articoli\secondo anno\SIF\immagini\Previati Hg_25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300714" cy="1854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1" name="Titolo 7"/>
          <p:cNvSpPr txBox="1">
            <a:spLocks/>
          </p:cNvSpPr>
          <p:nvPr/>
        </p:nvSpPr>
        <p:spPr bwMode="auto">
          <a:xfrm>
            <a:off x="7000860" y="1785926"/>
            <a:ext cx="214314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~ 40 min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300x300 µm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 rot="5400000">
            <a:off x="6922264" y="4007694"/>
            <a:ext cx="3924225" cy="909449"/>
            <a:chOff x="1417626" y="3131807"/>
            <a:chExt cx="3808895" cy="745677"/>
          </a:xfrm>
        </p:grpSpPr>
        <p:grpSp>
          <p:nvGrpSpPr>
            <p:cNvPr id="3" name="Gruppo 36"/>
            <p:cNvGrpSpPr>
              <a:grpSpLocks/>
            </p:cNvGrpSpPr>
            <p:nvPr/>
          </p:nvGrpSpPr>
          <p:grpSpPr bwMode="auto">
            <a:xfrm>
              <a:off x="1417626" y="3131807"/>
              <a:ext cx="3512260" cy="745677"/>
              <a:chOff x="1015964" y="3131807"/>
              <a:chExt cx="3512260" cy="745677"/>
            </a:xfrm>
          </p:grpSpPr>
          <p:sp>
            <p:nvSpPr>
              <p:cNvPr id="26" name="CasellaDiTesto 4"/>
              <p:cNvSpPr txBox="1">
                <a:spLocks noChangeArrowheads="1"/>
              </p:cNvSpPr>
              <p:nvPr/>
            </p:nvSpPr>
            <p:spPr bwMode="auto">
              <a:xfrm rot="16200000">
                <a:off x="813082" y="3334689"/>
                <a:ext cx="745677" cy="339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dirty="0" err="1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Min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  <p:pic>
            <p:nvPicPr>
              <p:cNvPr id="27" name="Picture 2" descr="Scala_colori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7742" y="3567239"/>
                <a:ext cx="3170482" cy="168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8" name="CasellaDiTesto 4"/>
              <p:cNvSpPr txBox="1">
                <a:spLocks noChangeArrowheads="1"/>
              </p:cNvSpPr>
              <p:nvPr/>
            </p:nvSpPr>
            <p:spPr bwMode="auto">
              <a:xfrm rot="16200000">
                <a:off x="2765012" y="2243516"/>
                <a:ext cx="302804" cy="237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n>
                      <a:solidFill>
                        <a:schemeClr val="tx1"/>
                      </a:solidFill>
                    </a:ln>
                    <a:latin typeface="Consolas" pitchFamily="49" charset="0"/>
                    <a:ea typeface="+mj-ea"/>
                    <a:cs typeface="+mj-cs"/>
                  </a:rPr>
                  <a:t>Intensità</a:t>
                </a:r>
                <a:endParaRPr lang="it-IT" dirty="0">
                  <a:ln>
                    <a:solidFill>
                      <a:schemeClr val="tx1"/>
                    </a:solidFill>
                  </a:ln>
                  <a:latin typeface="Consolas" pitchFamily="49" charset="0"/>
                  <a:ea typeface="+mj-ea"/>
                  <a:cs typeface="+mj-cs"/>
                </a:endParaRPr>
              </a:p>
            </p:txBody>
          </p:sp>
        </p:grpSp>
        <p:sp>
          <p:nvSpPr>
            <p:cNvPr id="25" name="CasellaDiTesto 4"/>
            <p:cNvSpPr txBox="1">
              <a:spLocks noChangeArrowheads="1"/>
            </p:cNvSpPr>
            <p:nvPr/>
          </p:nvSpPr>
          <p:spPr bwMode="auto">
            <a:xfrm rot="16200000">
              <a:off x="4754828" y="3395234"/>
              <a:ext cx="603472" cy="33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>
                <a:defRPr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it-IT" sz="1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onsolas" pitchFamily="49" charset="0"/>
                </a:rPr>
                <a:t>Max</a:t>
              </a:r>
              <a:endParaRPr lang="it-IT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cxnSp>
        <p:nvCxnSpPr>
          <p:cNvPr id="24" name="Connettore 2 23"/>
          <p:cNvCxnSpPr/>
          <p:nvPr/>
        </p:nvCxnSpPr>
        <p:spPr>
          <a:xfrm>
            <a:off x="4714876" y="4141792"/>
            <a:ext cx="1285884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4572000" y="3571876"/>
            <a:ext cx="17476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600" b="1" spc="-300" dirty="0" smtClean="0">
                <a:latin typeface="Consolas" pitchFamily="49" charset="0"/>
              </a:rPr>
              <a:t>0,8x1,2 </a:t>
            </a:r>
            <a:r>
              <a:rPr lang="it-IT" sz="2400" b="1" spc="-300" dirty="0" smtClean="0">
                <a:latin typeface="Consolas" pitchFamily="49" charset="0"/>
              </a:rPr>
              <a:t>cm</a:t>
            </a:r>
            <a:r>
              <a:rPr lang="it-IT" sz="2400" b="1" spc="-300" baseline="30000" dirty="0" smtClean="0">
                <a:latin typeface="Consolas" pitchFamily="49" charset="0"/>
              </a:rPr>
              <a:t>2</a:t>
            </a:r>
            <a:endParaRPr lang="it-IT" sz="2600" b="1" spc="-300" dirty="0" smtClean="0">
              <a:latin typeface="Consolas" pitchFamily="49" charset="0"/>
            </a:endParaRPr>
          </a:p>
        </p:txBody>
      </p:sp>
      <p:sp>
        <p:nvSpPr>
          <p:cNvPr id="23" name="Titolo 7"/>
          <p:cNvSpPr txBox="1">
            <a:spLocks/>
          </p:cNvSpPr>
          <p:nvPr/>
        </p:nvSpPr>
        <p:spPr bwMode="auto">
          <a:xfrm>
            <a:off x="1785918" y="-24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La Maternità – Gaetano </a:t>
            </a:r>
            <a:r>
              <a:rPr kumimoji="0" lang="it-IT" sz="2700" b="1" i="0" u="none" strike="noStrike" kern="1200" cap="none" spc="-30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Previati</a:t>
            </a:r>
            <a:endParaRPr kumimoji="0" lang="it-IT" sz="2700" b="1" i="0" u="none" strike="noStrike" kern="1200" cap="none" spc="0" normalizeH="0" baseline="30000" noProof="0" dirty="0" smtClean="0"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31" name="Titolo 7"/>
          <p:cNvSpPr txBox="1">
            <a:spLocks/>
          </p:cNvSpPr>
          <p:nvPr/>
        </p:nvSpPr>
        <p:spPr bwMode="auto">
          <a:xfrm>
            <a:off x="2214546" y="6286504"/>
            <a:ext cx="1857388" cy="571496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</a:rPr>
              <a:t>2,3x1,2 cm</a:t>
            </a:r>
            <a:r>
              <a:rPr lang="it-IT" sz="2700" b="1" spc="-300" baseline="30000" dirty="0" smtClean="0">
                <a:latin typeface="Consolas" pitchFamily="49" charset="0"/>
                <a:ea typeface="+mj-ea"/>
                <a:cs typeface="+mj-cs"/>
              </a:rPr>
              <a:t>2</a:t>
            </a:r>
            <a:endParaRPr kumimoji="0" lang="it-IT" sz="27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pic>
        <p:nvPicPr>
          <p:cNvPr id="32" name="Picture 2" descr="C:\Documents and Settings\chiara\My Documents\Chiara\Dottorato\Presentazioni_articoli\secondo anno\SIF\immagini\Previati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36971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1714480" y="0"/>
            <a:ext cx="63579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Conclusioni</a:t>
            </a: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3" name="Titolo 7"/>
          <p:cNvSpPr txBox="1">
            <a:spLocks/>
          </p:cNvSpPr>
          <p:nvPr/>
        </p:nvSpPr>
        <p:spPr bwMode="auto">
          <a:xfrm>
            <a:off x="1785918" y="785802"/>
            <a:ext cx="65722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..work in progress!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4" name="Titolo 7"/>
          <p:cNvSpPr txBox="1">
            <a:spLocks/>
          </p:cNvSpPr>
          <p:nvPr/>
        </p:nvSpPr>
        <p:spPr bwMode="auto">
          <a:xfrm>
            <a:off x="1857356" y="1357298"/>
            <a:ext cx="7286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  <a:sym typeface="Wingdings" pitchFamily="2" charset="2"/>
              </a:rPr>
              <a:t>Cose</a:t>
            </a:r>
            <a:r>
              <a:rPr kumimoji="0" lang="it-IT" sz="2700" b="1" i="0" u="none" strike="noStrike" kern="1200" cap="none" spc="-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  <a:sym typeface="Wingdings" pitchFamily="2" charset="2"/>
              </a:rPr>
              <a:t> da fare: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it-IT" sz="2700" b="1" spc="-300" baseline="0" dirty="0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Test con</a:t>
            </a: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 nuovi collimatori per tubi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 raggi X (Ø 500-250 </a:t>
            </a:r>
            <a:r>
              <a:rPr lang="it-IT" sz="2700" b="1" spc="-300" dirty="0" err="1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um</a:t>
            </a: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)</a:t>
            </a:r>
          </a:p>
        </p:txBody>
      </p:sp>
      <p:sp>
        <p:nvSpPr>
          <p:cNvPr id="5" name="Titolo 7"/>
          <p:cNvSpPr txBox="1">
            <a:spLocks/>
          </p:cNvSpPr>
          <p:nvPr/>
        </p:nvSpPr>
        <p:spPr bwMode="auto">
          <a:xfrm>
            <a:off x="1000100" y="4071942"/>
            <a:ext cx="8001056" cy="214314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it-IT" sz="2700" b="1" i="0" u="none" strike="noStrike" kern="1200" cap="none" spc="-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  <a:sym typeface="Wingdings" pitchFamily="2" charset="2"/>
              </a:rPr>
              <a:t>Modificare il software per ottimizzare la visualizzazione delle mappe: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700" b="1" i="0" u="none" strike="noStrike" kern="1200" cap="none" spc="-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  <a:sym typeface="Wingdings" pitchFamily="2" charset="2"/>
              </a:rPr>
              <a:t>Considerare la sottrazione del fondo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700" b="1" spc="-300" dirty="0" smtClean="0">
                <a:latin typeface="Consolas" pitchFamily="49" charset="0"/>
                <a:ea typeface="+mj-ea"/>
                <a:cs typeface="+mj-cs"/>
                <a:sym typeface="Wingdings" pitchFamily="2" charset="2"/>
              </a:rPr>
              <a:t>Impostazioni personalizzate (scala di colori)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57356" y="3000372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/>
              <a:buChar char="à"/>
              <a:defRPr/>
            </a:pPr>
            <a:r>
              <a:rPr lang="it-IT" sz="2700" b="1" spc="-300" dirty="0" smtClean="0">
                <a:latin typeface="Consolas" pitchFamily="49" charset="0"/>
                <a:sym typeface="Wingdings" pitchFamily="2" charset="2"/>
              </a:rPr>
              <a:t>Utilizzo di sistemi di focalizzazione (lenti </a:t>
            </a:r>
            <a:r>
              <a:rPr lang="it-IT" sz="2700" b="1" spc="-300" dirty="0" err="1" smtClean="0">
                <a:latin typeface="Consolas" pitchFamily="49" charset="0"/>
                <a:sym typeface="Wingdings" pitchFamily="2" charset="2"/>
              </a:rPr>
              <a:t>policapillari</a:t>
            </a:r>
            <a:r>
              <a:rPr lang="it-IT" sz="2700" b="1" spc="-300" dirty="0" smtClean="0">
                <a:latin typeface="Consolas" pitchFamily="49" charset="0"/>
                <a:sym typeface="Wingdings" pitchFamily="2" charset="2"/>
              </a:rPr>
              <a:t>)</a:t>
            </a:r>
            <a:endParaRPr lang="it-IT" sz="2700" b="1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1928794" y="1357298"/>
            <a:ext cx="63579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Grazie per l’attenzione...</a:t>
            </a: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3"/>
          <p:cNvSpPr>
            <a:spLocks noChangeArrowheads="1"/>
          </p:cNvSpPr>
          <p:nvPr/>
        </p:nvSpPr>
        <p:spPr bwMode="auto">
          <a:xfrm>
            <a:off x="2000248" y="3786190"/>
            <a:ext cx="2286000" cy="954107"/>
          </a:xfrm>
          <a:prstGeom prst="rect">
            <a:avLst/>
          </a:prstGeo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</a:rPr>
              <a:t>ANALISI PUNTUALI</a:t>
            </a: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</a:endParaRPr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37" y="-285776"/>
            <a:ext cx="4143365" cy="1285876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16" name="Rettangolo 9"/>
          <p:cNvSpPr>
            <a:spLocks noChangeArrowheads="1"/>
          </p:cNvSpPr>
          <p:nvPr/>
        </p:nvSpPr>
        <p:spPr bwMode="auto">
          <a:xfrm>
            <a:off x="1714480" y="2689207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Caratteristica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principale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del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sistema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è la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capacità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di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eseguire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 </a:t>
            </a:r>
            <a:endParaRPr lang="en-GB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3844913" y="3630608"/>
            <a:ext cx="382606" cy="35719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4"/>
          <p:cNvSpPr>
            <a:spLocks noChangeArrowheads="1"/>
          </p:cNvSpPr>
          <p:nvPr/>
        </p:nvSpPr>
        <p:spPr bwMode="auto">
          <a:xfrm>
            <a:off x="4929206" y="3929066"/>
            <a:ext cx="2214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</a:rPr>
              <a:t>SCANSIONI</a:t>
            </a: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rot="16200000" flipH="1">
            <a:off x="5072067" y="3617901"/>
            <a:ext cx="357191" cy="35718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9"/>
          <p:cNvSpPr>
            <a:spLocks noChangeArrowheads="1"/>
          </p:cNvSpPr>
          <p:nvPr/>
        </p:nvSpPr>
        <p:spPr bwMode="auto">
          <a:xfrm>
            <a:off x="1857356" y="642918"/>
            <a:ext cx="71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Sistema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costruito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“</a:t>
            </a:r>
            <a:r>
              <a:rPr lang="en-GB" sz="27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ad hoc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” per le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analisi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sui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Beni</a:t>
            </a: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GB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Culturali</a:t>
            </a:r>
            <a:endParaRPr lang="en-GB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2214546" y="1990232"/>
            <a:ext cx="2286000" cy="507831"/>
          </a:xfrm>
          <a:prstGeom prst="rect">
            <a:avLst/>
          </a:prstGeo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</a:rPr>
              <a:t>DA BANCO</a:t>
            </a: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</a:endParaRPr>
          </a:p>
        </p:txBody>
      </p:sp>
      <p:sp>
        <p:nvSpPr>
          <p:cNvPr id="12" name="Rettangolo 13"/>
          <p:cNvSpPr>
            <a:spLocks noChangeArrowheads="1"/>
          </p:cNvSpPr>
          <p:nvPr/>
        </p:nvSpPr>
        <p:spPr bwMode="auto">
          <a:xfrm>
            <a:off x="5214958" y="1992475"/>
            <a:ext cx="2286000" cy="507831"/>
          </a:xfrm>
          <a:prstGeom prst="rect">
            <a:avLst/>
          </a:prstGeo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</a:rPr>
              <a:t>IN SITU</a:t>
            </a: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3997313" y="1655759"/>
            <a:ext cx="382606" cy="35719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6200000" flipH="1">
            <a:off x="5224467" y="1643052"/>
            <a:ext cx="357191" cy="35718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786314" y="1428736"/>
            <a:ext cx="3714776" cy="3786214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olo 7"/>
          <p:cNvSpPr txBox="1">
            <a:spLocks/>
          </p:cNvSpPr>
          <p:nvPr/>
        </p:nvSpPr>
        <p:spPr bwMode="auto">
          <a:xfrm>
            <a:off x="4500562" y="1428736"/>
            <a:ext cx="41930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SDD </a:t>
            </a:r>
            <a:r>
              <a:rPr lang="it-IT" sz="20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Amptek</a:t>
            </a:r>
            <a:r>
              <a:rPr lang="it-IT" sz="2000" baseline="300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©</a:t>
            </a:r>
            <a:endParaRPr lang="it-IT" sz="2000" baseline="30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0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Area attiva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 25 mm</a:t>
            </a:r>
            <a:r>
              <a:rPr lang="it-IT" sz="2000" baseline="30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Spessore del silicio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 500 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µm</a:t>
            </a:r>
            <a:endParaRPr lang="it-IT" sz="2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Risoluzione energetica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125-140 </a:t>
            </a:r>
            <a:r>
              <a:rPr lang="it-IT" sz="20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eVFWHM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at 5,9 keV</a:t>
            </a: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Spessore finestra </a:t>
            </a:r>
            <a:r>
              <a:rPr lang="it-IT" sz="20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Be</a:t>
            </a: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 125 µm</a:t>
            </a:r>
          </a:p>
          <a:p>
            <a:pPr marL="0" lvl="3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lvl="3" algn="ctr" fontAlgn="auto">
              <a:spcAft>
                <a:spcPts val="0"/>
              </a:spcAft>
              <a:defRPr/>
            </a:pPr>
            <a:r>
              <a:rPr lang="it-IT" sz="2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85786" y="1142984"/>
            <a:ext cx="3286148" cy="52322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</a:rPr>
              <a:t>TESTA DI MISURA</a:t>
            </a:r>
            <a:endParaRPr lang="it-IT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71472" y="1857364"/>
            <a:ext cx="3730669" cy="273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olo 7"/>
          <p:cNvSpPr txBox="1">
            <a:spLocks/>
          </p:cNvSpPr>
          <p:nvPr/>
        </p:nvSpPr>
        <p:spPr bwMode="auto">
          <a:xfrm>
            <a:off x="4885678" y="714356"/>
            <a:ext cx="25002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+mj-ea"/>
                <a:cs typeface="Arial" pitchFamily="34" charset="0"/>
              </a:rPr>
              <a:t> RIVELATORE</a:t>
            </a:r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2928938" y="1285875"/>
            <a:ext cx="2000250" cy="1714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714876" y="1928802"/>
            <a:ext cx="4143404" cy="3786214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85786" y="1142984"/>
            <a:ext cx="3286148" cy="52322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</a:rPr>
              <a:t>TESTA DI MISURA</a:t>
            </a:r>
            <a:endParaRPr lang="it-IT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71472" y="1857364"/>
            <a:ext cx="3730669" cy="273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olo 7"/>
          <p:cNvSpPr txBox="1">
            <a:spLocks/>
          </p:cNvSpPr>
          <p:nvPr/>
        </p:nvSpPr>
        <p:spPr bwMode="auto">
          <a:xfrm>
            <a:off x="4885678" y="714356"/>
            <a:ext cx="25002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RIVELATORE</a:t>
            </a:r>
          </a:p>
        </p:txBody>
      </p:sp>
      <p:cxnSp>
        <p:nvCxnSpPr>
          <p:cNvPr id="10" name="Connettore 2 9"/>
          <p:cNvCxnSpPr>
            <a:stCxn id="11" idx="1"/>
          </p:cNvCxnSpPr>
          <p:nvPr/>
        </p:nvCxnSpPr>
        <p:spPr>
          <a:xfrm rot="10800000" flipV="1">
            <a:off x="3000364" y="1607330"/>
            <a:ext cx="1885314" cy="1821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7"/>
          <p:cNvSpPr txBox="1">
            <a:spLocks/>
          </p:cNvSpPr>
          <p:nvPr/>
        </p:nvSpPr>
        <p:spPr bwMode="auto">
          <a:xfrm>
            <a:off x="4885678" y="1285860"/>
            <a:ext cx="34398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TUBO A RAGGI X</a:t>
            </a:r>
          </a:p>
        </p:txBody>
      </p:sp>
      <p:sp>
        <p:nvSpPr>
          <p:cNvPr id="12" name="Titolo 7"/>
          <p:cNvSpPr txBox="1">
            <a:spLocks/>
          </p:cNvSpPr>
          <p:nvPr/>
        </p:nvSpPr>
        <p:spPr bwMode="auto">
          <a:xfrm>
            <a:off x="4786314" y="1857364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3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it-IT" sz="22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Moxtek®</a:t>
            </a:r>
            <a:endParaRPr lang="it-IT" sz="2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0" lvl="3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2200" u="sng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Anodo</a:t>
            </a:r>
            <a:r>
              <a:rPr lang="it-IT" sz="2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: Cr</a:t>
            </a:r>
          </a:p>
          <a:p>
            <a:pPr marL="0" lvl="3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2200" u="sng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Voltaggio</a:t>
            </a:r>
            <a:r>
              <a:rPr lang="en-GB" sz="22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:</a:t>
            </a:r>
            <a:r>
              <a:rPr lang="it-IT" sz="2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 4 - 40 </a:t>
            </a:r>
            <a:r>
              <a:rPr lang="it-IT" sz="22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kV</a:t>
            </a:r>
            <a:endParaRPr lang="it-IT" sz="2200" baseline="30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marL="0" lvl="3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it-IT" sz="22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Corrente di fascio</a:t>
            </a:r>
            <a:r>
              <a:rPr lang="en-GB" sz="2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: 0-100 </a:t>
            </a:r>
            <a:r>
              <a:rPr lang="it-IT" sz="2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µA</a:t>
            </a:r>
          </a:p>
          <a:p>
            <a:pPr marL="0" lvl="3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2200" u="sng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Dimensione</a:t>
            </a:r>
            <a:r>
              <a:rPr lang="en-GB" sz="22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200" u="sng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dello</a:t>
            </a:r>
            <a:r>
              <a:rPr lang="en-GB" sz="2200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 spot: </a:t>
            </a:r>
            <a:r>
              <a:rPr lang="en-GB" sz="2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0.8 mm</a:t>
            </a:r>
            <a:endParaRPr lang="it-IT" sz="2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714876" y="2500306"/>
            <a:ext cx="3857652" cy="3000396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85786" y="1142984"/>
            <a:ext cx="3286148" cy="52322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</a:rPr>
              <a:t>TESTA DI MISURA</a:t>
            </a:r>
            <a:endParaRPr lang="it-IT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71472" y="1857364"/>
            <a:ext cx="3730669" cy="273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olo 7"/>
          <p:cNvSpPr txBox="1">
            <a:spLocks/>
          </p:cNvSpPr>
          <p:nvPr/>
        </p:nvSpPr>
        <p:spPr bwMode="auto">
          <a:xfrm>
            <a:off x="4885678" y="714356"/>
            <a:ext cx="25002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RIVELATORE</a:t>
            </a:r>
          </a:p>
        </p:txBody>
      </p:sp>
      <p:sp>
        <p:nvSpPr>
          <p:cNvPr id="11" name="Titolo 7"/>
          <p:cNvSpPr txBox="1">
            <a:spLocks/>
          </p:cNvSpPr>
          <p:nvPr/>
        </p:nvSpPr>
        <p:spPr bwMode="auto">
          <a:xfrm>
            <a:off x="4885678" y="1285860"/>
            <a:ext cx="34398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TUBO A RAGGI X</a:t>
            </a:r>
          </a:p>
        </p:txBody>
      </p:sp>
      <p:sp>
        <p:nvSpPr>
          <p:cNvPr id="12" name="Titolo 7"/>
          <p:cNvSpPr txBox="1">
            <a:spLocks/>
          </p:cNvSpPr>
          <p:nvPr/>
        </p:nvSpPr>
        <p:spPr bwMode="auto">
          <a:xfrm>
            <a:off x="4885646" y="1857364"/>
            <a:ext cx="41046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TELECAMERA</a:t>
            </a:r>
          </a:p>
          <a:p>
            <a:pPr marL="0" lvl="3" fontAlgn="auto">
              <a:spcAft>
                <a:spcPts val="0"/>
              </a:spcAft>
              <a:defRPr/>
            </a:pP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714876" y="2643182"/>
            <a:ext cx="3786214" cy="47705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lvl="3" algn="ctr" fontAlgn="auto">
              <a:spcAft>
                <a:spcPts val="0"/>
              </a:spcAft>
              <a:defRPr/>
            </a:pPr>
            <a:r>
              <a:rPr lang="it-IT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A</a:t>
            </a:r>
            <a:r>
              <a:rPr lang="it-IT" sz="25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lta </a:t>
            </a:r>
            <a:r>
              <a:rPr lang="it-IT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definizione</a:t>
            </a:r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6251576" y="3321050"/>
            <a:ext cx="500062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714876" y="3594888"/>
            <a:ext cx="3786214" cy="163121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lvl="3" algn="ctr" fontAlgn="auto">
              <a:spcAft>
                <a:spcPts val="0"/>
              </a:spcAft>
              <a:defRPr/>
            </a:pPr>
            <a:r>
              <a:rPr lang="it-IT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Controllo movimentazione e acquisizione dati in remoto</a:t>
            </a:r>
          </a:p>
        </p:txBody>
      </p:sp>
      <p:cxnSp>
        <p:nvCxnSpPr>
          <p:cNvPr id="22" name="Connettore 2 21"/>
          <p:cNvCxnSpPr/>
          <p:nvPr/>
        </p:nvCxnSpPr>
        <p:spPr>
          <a:xfrm rot="10800000" flipV="1">
            <a:off x="1285875" y="2214563"/>
            <a:ext cx="3605213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835980" y="3071810"/>
            <a:ext cx="3714776" cy="1428760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4786314" y="3071810"/>
            <a:ext cx="3786214" cy="163121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lvl="3" algn="ctr" fontAlgn="auto">
              <a:spcAft>
                <a:spcPts val="0"/>
              </a:spcAft>
              <a:defRPr/>
            </a:pPr>
            <a:r>
              <a:rPr lang="it-IT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Corretta determinazione della distanza di lavoro</a:t>
            </a:r>
          </a:p>
          <a:p>
            <a:pPr marL="0" lvl="3" algn="ctr" fontAlgn="auto">
              <a:spcAft>
                <a:spcPts val="0"/>
              </a:spcAft>
              <a:defRPr/>
            </a:pPr>
            <a:r>
              <a:rPr lang="it-IT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ysClr val="windowText" lastClr="000000"/>
                </a:solidFill>
                <a:latin typeface="Consolas" pitchFamily="49" charset="0"/>
                <a:cs typeface="Arial" pitchFamily="34" charset="0"/>
              </a:rPr>
              <a:t>(~ 6mm)</a:t>
            </a:r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85786" y="1142984"/>
            <a:ext cx="3286148" cy="52322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</a:rPr>
              <a:t>TESTA DI MISURA</a:t>
            </a:r>
            <a:endParaRPr lang="it-IT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71472" y="1857364"/>
            <a:ext cx="3730669" cy="273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olo 7"/>
          <p:cNvSpPr txBox="1">
            <a:spLocks/>
          </p:cNvSpPr>
          <p:nvPr/>
        </p:nvSpPr>
        <p:spPr bwMode="auto">
          <a:xfrm>
            <a:off x="4885678" y="714356"/>
            <a:ext cx="25002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RIVELATORE</a:t>
            </a:r>
          </a:p>
        </p:txBody>
      </p:sp>
      <p:sp>
        <p:nvSpPr>
          <p:cNvPr id="11" name="Titolo 7"/>
          <p:cNvSpPr txBox="1">
            <a:spLocks/>
          </p:cNvSpPr>
          <p:nvPr/>
        </p:nvSpPr>
        <p:spPr bwMode="auto">
          <a:xfrm>
            <a:off x="4885678" y="1285860"/>
            <a:ext cx="34398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TUBO A RAGGI X</a:t>
            </a:r>
          </a:p>
        </p:txBody>
      </p:sp>
      <p:sp>
        <p:nvSpPr>
          <p:cNvPr id="12" name="Titolo 7"/>
          <p:cNvSpPr txBox="1">
            <a:spLocks/>
          </p:cNvSpPr>
          <p:nvPr/>
        </p:nvSpPr>
        <p:spPr bwMode="auto">
          <a:xfrm>
            <a:off x="4885646" y="1857364"/>
            <a:ext cx="41046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TELECAMERA</a:t>
            </a:r>
          </a:p>
          <a:p>
            <a:pPr marL="0" lvl="3" fontAlgn="auto">
              <a:spcAft>
                <a:spcPts val="0"/>
              </a:spcAft>
              <a:defRPr/>
            </a:pP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14875" y="5238750"/>
            <a:ext cx="3786188" cy="4762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lvl="3" algn="ctr" fontAlgn="auto">
              <a:spcAft>
                <a:spcPts val="0"/>
              </a:spcAft>
              <a:defRPr/>
            </a:pPr>
            <a:endParaRPr lang="it-IT" sz="25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ysClr val="windowText" lastClr="000000"/>
              </a:solidFill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10800000" flipV="1">
            <a:off x="2071688" y="2714625"/>
            <a:ext cx="2857500" cy="642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7"/>
          <p:cNvSpPr txBox="1">
            <a:spLocks/>
          </p:cNvSpPr>
          <p:nvPr/>
        </p:nvSpPr>
        <p:spPr bwMode="auto">
          <a:xfrm>
            <a:off x="4890410" y="2428868"/>
            <a:ext cx="41046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LASER</a:t>
            </a:r>
          </a:p>
          <a:p>
            <a:pPr marL="0" lvl="3" fontAlgn="auto">
              <a:spcAft>
                <a:spcPts val="0"/>
              </a:spcAft>
              <a:defRPr/>
            </a:pPr>
            <a:endParaRPr lang="it-IT" sz="27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10800000" flipV="1">
            <a:off x="4000500" y="2714625"/>
            <a:ext cx="928688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000628" y="471488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Posizionamento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 con </a:t>
            </a:r>
            <a:r>
              <a:rPr 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motore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micrometrico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asse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  <a:sym typeface="Wingdings" pitchFamily="2" charset="2"/>
              </a:rPr>
              <a:t> z)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286248" y="1785926"/>
            <a:ext cx="4572032" cy="4000528"/>
          </a:xfrm>
          <a:prstGeom prst="rect">
            <a:avLst/>
          </a:prstGeom>
          <a:gradFill>
            <a:gsLst>
              <a:gs pos="65000">
                <a:schemeClr val="bg1">
                  <a:lumMod val="85000"/>
                  <a:alpha val="12000"/>
                </a:schemeClr>
              </a:gs>
              <a:gs pos="29000">
                <a:schemeClr val="bg1">
                  <a:lumMod val="75000"/>
                  <a:alpha val="41000"/>
                </a:schemeClr>
              </a:gs>
              <a:gs pos="17000">
                <a:schemeClr val="bg1">
                  <a:lumMod val="65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ttangolo 47"/>
          <p:cNvSpPr/>
          <p:nvPr/>
        </p:nvSpPr>
        <p:spPr>
          <a:xfrm>
            <a:off x="4572000" y="2357430"/>
            <a:ext cx="4071938" cy="2286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500034" y="1571612"/>
            <a:ext cx="3612034" cy="4643470"/>
            <a:chOff x="4714875" y="928670"/>
            <a:chExt cx="4286250" cy="5510230"/>
          </a:xfrm>
          <a:effectLst/>
        </p:grpSpPr>
        <p:grpSp>
          <p:nvGrpSpPr>
            <p:cNvPr id="3" name="Gruppo 14"/>
            <p:cNvGrpSpPr>
              <a:grpSpLocks/>
            </p:cNvGrpSpPr>
            <p:nvPr/>
          </p:nvGrpSpPr>
          <p:grpSpPr bwMode="auto">
            <a:xfrm>
              <a:off x="4714875" y="928688"/>
              <a:ext cx="4286250" cy="5510212"/>
              <a:chOff x="428625" y="928688"/>
              <a:chExt cx="4286250" cy="5510212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625" y="928688"/>
                <a:ext cx="4286250" cy="5510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cxnSp>
            <p:nvCxnSpPr>
              <p:cNvPr id="40" name="Connettore 2 39"/>
              <p:cNvCxnSpPr/>
              <p:nvPr/>
            </p:nvCxnSpPr>
            <p:spPr>
              <a:xfrm rot="5400000" flipH="1" flipV="1">
                <a:off x="462751" y="2750332"/>
                <a:ext cx="2930535" cy="15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/>
              <p:cNvCxnSpPr/>
              <p:nvPr/>
            </p:nvCxnSpPr>
            <p:spPr>
              <a:xfrm>
                <a:off x="1928813" y="4214806"/>
                <a:ext cx="1785937" cy="571502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/>
              <p:cNvCxnSpPr/>
              <p:nvPr/>
            </p:nvCxnSpPr>
            <p:spPr>
              <a:xfrm rot="10800000" flipV="1">
                <a:off x="500063" y="4214806"/>
                <a:ext cx="1428750" cy="357188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5"/>
            <p:cNvSpPr txBox="1"/>
            <p:nvPr/>
          </p:nvSpPr>
          <p:spPr>
            <a:xfrm>
              <a:off x="5857884" y="928670"/>
              <a:ext cx="57150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929586" y="4415861"/>
              <a:ext cx="57150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j-lt"/>
                </a:rPr>
                <a:t>X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72066" y="3810944"/>
              <a:ext cx="57150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+mj-lt"/>
                </a:rPr>
                <a:t>Z</a:t>
              </a:r>
            </a:p>
          </p:txBody>
        </p:sp>
      </p:grpSp>
      <p:sp>
        <p:nvSpPr>
          <p:cNvPr id="43" name="Rettangolo 42"/>
          <p:cNvSpPr/>
          <p:nvPr/>
        </p:nvSpPr>
        <p:spPr>
          <a:xfrm>
            <a:off x="4429124" y="1785926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ea typeface="+mj-ea"/>
                <a:cs typeface="Arial" pitchFamily="34" charset="0"/>
              </a:rPr>
              <a:t>X-Y</a:t>
            </a:r>
            <a:endParaRPr lang="it-IT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ea typeface="+mj-ea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28596" y="617505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4429124" y="642918"/>
            <a:ext cx="442915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2 </a:t>
            </a:r>
            <a:r>
              <a:rPr lang="en-US" sz="27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motori</a:t>
            </a:r>
            <a:r>
              <a:rPr lang="en-US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lineari</a:t>
            </a:r>
            <a:r>
              <a:rPr lang="en-US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micrometrici</a:t>
            </a:r>
            <a:r>
              <a:rPr lang="en-US" sz="27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: </a:t>
            </a:r>
            <a:endParaRPr lang="en-GB" sz="2700" dirty="0"/>
          </a:p>
        </p:txBody>
      </p:sp>
      <p:cxnSp>
        <p:nvCxnSpPr>
          <p:cNvPr id="47" name="Connettore 2 46"/>
          <p:cNvCxnSpPr/>
          <p:nvPr/>
        </p:nvCxnSpPr>
        <p:spPr>
          <a:xfrm>
            <a:off x="4714875" y="4427530"/>
            <a:ext cx="3786188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 flipH="1" flipV="1">
            <a:off x="8258969" y="4104474"/>
            <a:ext cx="428625" cy="15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10800000">
            <a:off x="4714875" y="3786180"/>
            <a:ext cx="3786188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5400000" flipH="1" flipV="1">
            <a:off x="4501356" y="3466299"/>
            <a:ext cx="428625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752975" y="3165468"/>
            <a:ext cx="3786188" cy="15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5400000" flipH="1" flipV="1">
            <a:off x="8287544" y="2785262"/>
            <a:ext cx="428625" cy="15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10800000">
            <a:off x="4714875" y="2500305"/>
            <a:ext cx="3786188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Documents and Settings\chiara\My Documents\Chiara\Dottorato\Presentazioni_articoli\secondo anno\SIF\immagini\sn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20538" y="2220282"/>
            <a:ext cx="4417699" cy="3286148"/>
          </a:xfrm>
          <a:prstGeom prst="rect">
            <a:avLst/>
          </a:prstGeom>
          <a:noFill/>
        </p:spPr>
      </p:pic>
      <p:sp>
        <p:nvSpPr>
          <p:cNvPr id="5122" name="Titolo 7"/>
          <p:cNvSpPr>
            <a:spLocks noGrp="1"/>
          </p:cNvSpPr>
          <p:nvPr>
            <p:ph type="title"/>
          </p:nvPr>
        </p:nvSpPr>
        <p:spPr>
          <a:xfrm>
            <a:off x="2500313" y="-285750"/>
            <a:ext cx="4143375" cy="1285875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spc="-300" dirty="0" smtClean="0">
                <a:latin typeface="Consolas" pitchFamily="49" charset="0"/>
              </a:rPr>
              <a:t>Sistema a scansione</a:t>
            </a:r>
            <a:r>
              <a:rPr lang="it-IT" sz="3200" b="1" dirty="0" smtClean="0">
                <a:latin typeface="Consolas" pitchFamily="49" charset="0"/>
              </a:rPr>
              <a:t>:</a:t>
            </a:r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500034" y="1571612"/>
            <a:ext cx="3612034" cy="4643470"/>
            <a:chOff x="4714875" y="928670"/>
            <a:chExt cx="4286250" cy="5510230"/>
          </a:xfrm>
          <a:effectLst/>
        </p:grpSpPr>
        <p:grpSp>
          <p:nvGrpSpPr>
            <p:cNvPr id="3" name="Gruppo 14"/>
            <p:cNvGrpSpPr>
              <a:grpSpLocks/>
            </p:cNvGrpSpPr>
            <p:nvPr/>
          </p:nvGrpSpPr>
          <p:grpSpPr bwMode="auto">
            <a:xfrm>
              <a:off x="4714875" y="928688"/>
              <a:ext cx="4286250" cy="5510212"/>
              <a:chOff x="428625" y="928688"/>
              <a:chExt cx="4286250" cy="5510212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625" y="928688"/>
                <a:ext cx="4286250" cy="5510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cxnSp>
            <p:nvCxnSpPr>
              <p:cNvPr id="40" name="Connettore 2 39"/>
              <p:cNvCxnSpPr/>
              <p:nvPr/>
            </p:nvCxnSpPr>
            <p:spPr>
              <a:xfrm rot="5400000" flipH="1" flipV="1">
                <a:off x="462751" y="2750332"/>
                <a:ext cx="2930535" cy="15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/>
              <p:cNvCxnSpPr/>
              <p:nvPr/>
            </p:nvCxnSpPr>
            <p:spPr>
              <a:xfrm>
                <a:off x="1928813" y="4214806"/>
                <a:ext cx="1785937" cy="571502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/>
              <p:cNvCxnSpPr/>
              <p:nvPr/>
            </p:nvCxnSpPr>
            <p:spPr>
              <a:xfrm rot="10800000" flipV="1">
                <a:off x="500063" y="4214806"/>
                <a:ext cx="1428750" cy="357188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5"/>
            <p:cNvSpPr txBox="1"/>
            <p:nvPr/>
          </p:nvSpPr>
          <p:spPr>
            <a:xfrm>
              <a:off x="5857884" y="928670"/>
              <a:ext cx="57150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929586" y="4415861"/>
              <a:ext cx="57150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j-lt"/>
                </a:rPr>
                <a:t>X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72066" y="3810944"/>
              <a:ext cx="57150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+mj-lt"/>
                </a:rPr>
                <a:t>Z</a:t>
              </a: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28596" y="617505"/>
            <a:ext cx="3857652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Acquisizione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in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modalità</a:t>
            </a:r>
            <a:r>
              <a:rPr lang="en-US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scansione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  <a:sym typeface="Wingdings" pitchFamily="2" charset="2"/>
              </a:rPr>
              <a:t> </a:t>
            </a:r>
            <a:endParaRPr lang="it-IT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onsolas" pitchFamily="49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572000" y="860922"/>
            <a:ext cx="44291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Semplificando</a:t>
            </a:r>
            <a:r>
              <a:rPr lang="en-US" sz="27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onsolas" pitchFamily="49" charset="0"/>
                <a:cs typeface="Arial" pitchFamily="34" charset="0"/>
              </a:rPr>
              <a:t>…</a:t>
            </a:r>
            <a:endParaRPr lang="en-GB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1048</Words>
  <Application>Microsoft Office PowerPoint</Application>
  <PresentationFormat>Presentazione su schermo (4:3)</PresentationFormat>
  <Paragraphs>227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Analisi XRF ad immagine per le opere pittoriche:  potenzialità e criticità</vt:lpstr>
      <vt:lpstr>Diapositiva 2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Sistema a scansione: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XRF ad immagine per le opere pittoriche:  potenzialità e criticità</dc:title>
  <dc:creator>Chiara</dc:creator>
  <cp:lastModifiedBy>Chiara</cp:lastModifiedBy>
  <cp:revision>200</cp:revision>
  <dcterms:created xsi:type="dcterms:W3CDTF">2015-09-03T14:58:47Z</dcterms:created>
  <dcterms:modified xsi:type="dcterms:W3CDTF">2015-09-24T11:42:20Z</dcterms:modified>
</cp:coreProperties>
</file>