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82" r:id="rId6"/>
    <p:sldId id="283" r:id="rId7"/>
    <p:sldId id="276" r:id="rId8"/>
    <p:sldId id="284" r:id="rId9"/>
    <p:sldId id="287" r:id="rId10"/>
    <p:sldId id="288" r:id="rId11"/>
    <p:sldId id="286" r:id="rId12"/>
    <p:sldId id="285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57" r:id="rId21"/>
    <p:sldId id="298" r:id="rId22"/>
    <p:sldId id="29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0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39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23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9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6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3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63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77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45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30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06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9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B602-EEF0-4007-AF96-08B56D4B167A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23A8-6CFB-43C5-91A5-1C166014C8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89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96232" y="371703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Competizione tra i modi di decadimento ed influenza dell’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isospin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nei sistemi prodotti nelle collisioni 78,86Kr+40,48Ca a 10AMeV </a:t>
            </a: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. Gnoffo  INFN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– Catania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ISODEC – NEWCHIM Collaboration</a:t>
            </a:r>
          </a:p>
        </p:txBody>
      </p:sp>
      <p:pic>
        <p:nvPicPr>
          <p:cNvPr id="2" name="Picture 2" descr="C:\Documents and Settings\politi\Documenti\CHIMERA\Fusione\Sif2015\congress-2015-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96744" cy="334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30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Preliminary comparison with Gemini ++ code 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Aft>
                <a:spcPts val="600"/>
              </a:spcAft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Simulation performed for the TOTAL cross section normalized at Z=14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Gemini++  seems to reproduce slightly better the n-poor system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IMF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539552" y="1052736"/>
            <a:ext cx="8136904" cy="3744416"/>
            <a:chOff x="379983" y="1052736"/>
            <a:chExt cx="8440489" cy="4032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3" y="1052736"/>
              <a:ext cx="4394820" cy="403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998" y="1052736"/>
              <a:ext cx="4406474" cy="403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Average velocity for Z= 3-17 in the center of mass frame for different Z and at different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lab</a:t>
            </a:r>
            <a:endParaRPr lang="en-US" sz="2000" b="1" baseline="-25000" dirty="0" smtClean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Energy and velocity spectra in CM frame slightly change with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detection angle -&gt; high degree of relaxation of kinetic energy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IMF characteristics</a:t>
            </a:r>
          </a:p>
        </p:txBody>
      </p:sp>
      <p:pic>
        <p:nvPicPr>
          <p:cNvPr id="9" name="Immagine 70" descr="costanza v poor.png"/>
          <p:cNvPicPr>
            <a:picLocks noChangeAspect="1" noChangeArrowheads="1"/>
          </p:cNvPicPr>
          <p:nvPr/>
        </p:nvPicPr>
        <p:blipFill>
          <a:blip r:embed="rId2" cstate="print"/>
          <a:srcRect t="7630" r="8902"/>
          <a:stretch>
            <a:fillRect/>
          </a:stretch>
        </p:blipFill>
        <p:spPr bwMode="auto">
          <a:xfrm>
            <a:off x="1979712" y="1398110"/>
            <a:ext cx="5256584" cy="383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Average velocity for Z= 3-17 in the center of mass frame for different Z compared with Viola –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Hinde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systematics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NPA472 (1987) 318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Signature of a binary process dominated by the Coulomb interaction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IMF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331640" y="1340768"/>
            <a:ext cx="6480720" cy="3960440"/>
            <a:chOff x="827584" y="1186784"/>
            <a:chExt cx="7128792" cy="4464496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" t="7271" r="7965"/>
            <a:stretch>
              <a:fillRect/>
            </a:stretch>
          </p:blipFill>
          <p:spPr>
            <a:xfrm>
              <a:off x="827584" y="1186784"/>
              <a:ext cx="7128792" cy="4464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CasellaDiTesto 11"/>
            <p:cNvSpPr txBox="1"/>
            <p:nvPr/>
          </p:nvSpPr>
          <p:spPr>
            <a:xfrm>
              <a:off x="5940152" y="1445875"/>
              <a:ext cx="1800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Experimental</a:t>
              </a:r>
            </a:p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average values</a:t>
              </a:r>
            </a:p>
            <a:p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012160" y="2010326"/>
              <a:ext cx="15121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Viola values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061865" y="5157192"/>
              <a:ext cx="41379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547664" y="5193196"/>
              <a:ext cx="216024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Angular distributions in the center of mass frame  for fission fragments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1/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sinθ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behaviour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 -&gt; high degree of relaxation, long lived system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Similar results for the n-rich system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539552" y="1196752"/>
            <a:ext cx="7920880" cy="4104456"/>
            <a:chOff x="395536" y="908720"/>
            <a:chExt cx="8208912" cy="4248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uppo 28"/>
            <p:cNvGrpSpPr/>
            <p:nvPr/>
          </p:nvGrpSpPr>
          <p:grpSpPr>
            <a:xfrm>
              <a:off x="537690" y="908720"/>
              <a:ext cx="8066758" cy="4248472"/>
              <a:chOff x="395536" y="1124744"/>
              <a:chExt cx="8280920" cy="4464496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124744"/>
                <a:ext cx="8280920" cy="44644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ttangolo 17"/>
              <p:cNvSpPr/>
              <p:nvPr/>
            </p:nvSpPr>
            <p:spPr>
              <a:xfrm>
                <a:off x="3797755" y="1124744"/>
                <a:ext cx="1380954" cy="3881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baseline="30000" dirty="0" smtClean="0">
                    <a:latin typeface="Eras Demi ITC" pitchFamily="34" charset="0"/>
                  </a:rPr>
                  <a:t>78</a:t>
                </a:r>
                <a:r>
                  <a:rPr lang="en-US" b="1" dirty="0" smtClean="0">
                    <a:latin typeface="Eras Demi ITC" pitchFamily="34" charset="0"/>
                  </a:rPr>
                  <a:t>Kr + </a:t>
                </a:r>
                <a:r>
                  <a:rPr lang="en-US" b="1" baseline="30000" dirty="0" smtClean="0">
                    <a:latin typeface="Eras Demi ITC" pitchFamily="34" charset="0"/>
                  </a:rPr>
                  <a:t>40</a:t>
                </a:r>
                <a:r>
                  <a:rPr lang="en-US" b="1" dirty="0" smtClean="0">
                    <a:latin typeface="Eras Demi ITC" pitchFamily="34" charset="0"/>
                  </a:rPr>
                  <a:t>Ca</a:t>
                </a:r>
                <a:endParaRPr lang="it-IT" b="1" dirty="0">
                  <a:latin typeface="Tw Cen MT" pitchFamily="34" charset="0"/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3167045" y="4653136"/>
                <a:ext cx="704629" cy="35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Eras Demi ITC" pitchFamily="34" charset="0"/>
                    <a:cs typeface="Times New Roman" pitchFamily="18" charset="0"/>
                  </a:rPr>
                  <a:t>Z=12</a:t>
                </a: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3167045" y="3645024"/>
                <a:ext cx="704629" cy="35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33CC"/>
                    </a:solidFill>
                    <a:latin typeface="Eras Demi ITC" pitchFamily="34" charset="0"/>
                    <a:cs typeface="Times New Roman" pitchFamily="18" charset="0"/>
                  </a:rPr>
                  <a:t>Z=15</a:t>
                </a: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3206397" y="2492896"/>
                <a:ext cx="704629" cy="35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50"/>
                    </a:solidFill>
                    <a:latin typeface="Eras Demi ITC" pitchFamily="34" charset="0"/>
                    <a:cs typeface="Times New Roman" pitchFamily="18" charset="0"/>
                  </a:rPr>
                  <a:t>Z=18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7124142" y="2206694"/>
                <a:ext cx="1015640" cy="35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50"/>
                    </a:solidFill>
                    <a:latin typeface="Eras Demi ITC" pitchFamily="34" charset="0"/>
                    <a:cs typeface="Times New Roman" pitchFamily="18" charset="0"/>
                  </a:rPr>
                  <a:t>Z=31-32</a:t>
                </a: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7143378" y="3417405"/>
                <a:ext cx="1015640" cy="35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33CC"/>
                    </a:solidFill>
                    <a:latin typeface="Eras Demi ITC" pitchFamily="34" charset="0"/>
                    <a:cs typeface="Times New Roman" pitchFamily="18" charset="0"/>
                  </a:rPr>
                  <a:t>Z=29-30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7124142" y="4490086"/>
                <a:ext cx="1015640" cy="35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Eras Demi ITC" pitchFamily="34" charset="0"/>
                    <a:cs typeface="Times New Roman" pitchFamily="18" charset="0"/>
                  </a:rPr>
                  <a:t>Z=27-28</a:t>
                </a:r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539552" y="3068960"/>
                <a:ext cx="216024" cy="55436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4572000" y="3140968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427984" y="2461467"/>
                <a:ext cx="473922" cy="147158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b="1" dirty="0" smtClean="0">
                    <a:latin typeface="Eras Demi ITC" pitchFamily="34" charset="0"/>
                    <a:cs typeface="Times New Roman" pitchFamily="18" charset="0"/>
                  </a:rPr>
                  <a:t>d</a:t>
                </a:r>
                <a:r>
                  <a:rPr lang="el-GR" b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it-IT" b="1" dirty="0" smtClean="0">
                    <a:latin typeface="Eras Demi ITC" pitchFamily="34" charset="0"/>
                    <a:cs typeface="Times New Roman" pitchFamily="18" charset="0"/>
                  </a:rPr>
                  <a:t>/d</a:t>
                </a:r>
                <a:r>
                  <a:rPr lang="el-GR" b="1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b="1" dirty="0" smtClean="0">
                    <a:latin typeface="Eras Demi ITC" pitchFamily="34" charset="0"/>
                    <a:cs typeface="Times New Roman" pitchFamily="18" charset="0"/>
                  </a:rPr>
                  <a:t>(</a:t>
                </a:r>
                <a:r>
                  <a:rPr lang="it-IT" b="1" dirty="0" err="1" smtClean="0">
                    <a:latin typeface="Eras Demi ITC" pitchFamily="34" charset="0"/>
                    <a:cs typeface="Times New Roman" pitchFamily="18" charset="0"/>
                  </a:rPr>
                  <a:t>a.u.</a:t>
                </a:r>
                <a:r>
                  <a:rPr lang="it-IT" dirty="0" smtClean="0">
                    <a:latin typeface="Eras Demi ITC" pitchFamily="34" charset="0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30" name="CasellaDiTesto 29"/>
            <p:cNvSpPr txBox="1"/>
            <p:nvPr/>
          </p:nvSpPr>
          <p:spPr>
            <a:xfrm>
              <a:off x="395536" y="2172633"/>
              <a:ext cx="461665" cy="140038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>
                  <a:latin typeface="Eras Demi ITC" pitchFamily="34" charset="0"/>
                  <a:cs typeface="Times New Roman" pitchFamily="18" charset="0"/>
                </a:rPr>
                <a:t>d</a:t>
              </a:r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it-IT" b="1" dirty="0" smtClean="0">
                  <a:latin typeface="Eras Demi ITC" pitchFamily="34" charset="0"/>
                  <a:cs typeface="Times New Roman" pitchFamily="18" charset="0"/>
                </a:rPr>
                <a:t>/d</a:t>
              </a:r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b="1" dirty="0" smtClean="0">
                  <a:latin typeface="Eras Demi ITC" pitchFamily="34" charset="0"/>
                  <a:cs typeface="Times New Roman" pitchFamily="18" charset="0"/>
                </a:rPr>
                <a:t>(</a:t>
              </a:r>
              <a:r>
                <a:rPr lang="it-IT" b="1" dirty="0" err="1" smtClean="0">
                  <a:latin typeface="Eras Demi ITC" pitchFamily="34" charset="0"/>
                  <a:cs typeface="Times New Roman" pitchFamily="18" charset="0"/>
                </a:rPr>
                <a:t>a.u.</a:t>
              </a:r>
              <a:r>
                <a:rPr lang="it-IT" dirty="0" smtClean="0">
                  <a:latin typeface="Eras Demi ITC" pitchFamily="34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FF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Angular distributions in the lab frame for groups of Z 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Very strongly forward peaked  as expected for evaporation residues </a:t>
            </a:r>
          </a:p>
        </p:txBody>
      </p:sp>
      <p:grpSp>
        <p:nvGrpSpPr>
          <p:cNvPr id="39" name="Gruppo 38"/>
          <p:cNvGrpSpPr/>
          <p:nvPr/>
        </p:nvGrpSpPr>
        <p:grpSpPr>
          <a:xfrm>
            <a:off x="1187624" y="908720"/>
            <a:ext cx="6768752" cy="4536504"/>
            <a:chOff x="1187624" y="692696"/>
            <a:chExt cx="6840760" cy="4680520"/>
          </a:xfrm>
        </p:grpSpPr>
        <p:grpSp>
          <p:nvGrpSpPr>
            <p:cNvPr id="36" name="Gruppo 35"/>
            <p:cNvGrpSpPr/>
            <p:nvPr/>
          </p:nvGrpSpPr>
          <p:grpSpPr>
            <a:xfrm>
              <a:off x="1331640" y="692696"/>
              <a:ext cx="6696744" cy="4680520"/>
              <a:chOff x="899592" y="1124744"/>
              <a:chExt cx="7488831" cy="4804820"/>
            </a:xfrm>
          </p:grpSpPr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1124744"/>
                <a:ext cx="7488831" cy="48048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9" name="Rettangolo 28"/>
              <p:cNvSpPr/>
              <p:nvPr/>
            </p:nvSpPr>
            <p:spPr>
              <a:xfrm>
                <a:off x="1043608" y="2780928"/>
                <a:ext cx="288032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3059832" y="3090446"/>
                <a:ext cx="1106395" cy="34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50"/>
                    </a:solidFill>
                    <a:latin typeface="Eras Demi ITC" pitchFamily="34" charset="0"/>
                    <a:cs typeface="Times New Roman" pitchFamily="18" charset="0"/>
                  </a:rPr>
                  <a:t>Z=45-46</a:t>
                </a: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3282932" y="4165030"/>
                <a:ext cx="1106395" cy="34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33CC"/>
                    </a:solidFill>
                    <a:latin typeface="Eras Demi ITC" pitchFamily="34" charset="0"/>
                    <a:cs typeface="Times New Roman" pitchFamily="18" charset="0"/>
                  </a:rPr>
                  <a:t>Z=43-44</a:t>
                </a: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3465307" y="4869159"/>
                <a:ext cx="1106395" cy="34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Eras Demi ITC" pitchFamily="34" charset="0"/>
                    <a:cs typeface="Times New Roman" pitchFamily="18" charset="0"/>
                  </a:rPr>
                  <a:t>Z=41-42</a:t>
                </a:r>
              </a:p>
            </p:txBody>
          </p:sp>
        </p:grpSp>
        <p:sp>
          <p:nvSpPr>
            <p:cNvPr id="37" name="Rettangolo 36"/>
            <p:cNvSpPr/>
            <p:nvPr/>
          </p:nvSpPr>
          <p:spPr>
            <a:xfrm>
              <a:off x="5724128" y="1412776"/>
              <a:ext cx="1292426" cy="3530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baseline="30000" dirty="0" smtClean="0">
                  <a:latin typeface="Eras Demi ITC" pitchFamily="34" charset="0"/>
                </a:rPr>
                <a:t>78</a:t>
              </a:r>
              <a:r>
                <a:rPr lang="en-US" b="1" dirty="0" smtClean="0">
                  <a:latin typeface="Eras Demi ITC" pitchFamily="34" charset="0"/>
                </a:rPr>
                <a:t>Kr + </a:t>
              </a:r>
              <a:r>
                <a:rPr lang="en-US" b="1" baseline="30000" dirty="0" smtClean="0">
                  <a:latin typeface="Eras Demi ITC" pitchFamily="34" charset="0"/>
                </a:rPr>
                <a:t>40</a:t>
              </a:r>
              <a:r>
                <a:rPr lang="en-US" b="1" dirty="0" smtClean="0">
                  <a:latin typeface="Eras Demi ITC" pitchFamily="34" charset="0"/>
                </a:rPr>
                <a:t>Ca</a:t>
              </a:r>
              <a:endParaRPr lang="it-IT" b="1" dirty="0">
                <a:latin typeface="Tw Cen MT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187624" y="2266645"/>
              <a:ext cx="443012" cy="133860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>
                  <a:latin typeface="Eras Demi ITC" pitchFamily="34" charset="0"/>
                  <a:cs typeface="Times New Roman" pitchFamily="18" charset="0"/>
                </a:rPr>
                <a:t>d</a:t>
              </a:r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it-IT" b="1" dirty="0" smtClean="0">
                  <a:latin typeface="Eras Demi ITC" pitchFamily="34" charset="0"/>
                  <a:cs typeface="Times New Roman" pitchFamily="18" charset="0"/>
                </a:rPr>
                <a:t>/d</a:t>
              </a:r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b="1" dirty="0" smtClean="0">
                  <a:latin typeface="Eras Demi ITC" pitchFamily="34" charset="0"/>
                  <a:cs typeface="Times New Roman" pitchFamily="18" charset="0"/>
                </a:rPr>
                <a:t>(</a:t>
              </a:r>
              <a:r>
                <a:rPr lang="it-IT" b="1" dirty="0" err="1" smtClean="0">
                  <a:latin typeface="Eras Demi ITC" pitchFamily="34" charset="0"/>
                  <a:cs typeface="Times New Roman" pitchFamily="18" charset="0"/>
                </a:rPr>
                <a:t>a.u.</a:t>
              </a:r>
              <a:r>
                <a:rPr lang="it-IT" dirty="0" smtClean="0">
                  <a:latin typeface="Eras Demi ITC" pitchFamily="34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ER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Average V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for evaporation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residues vs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haroni"/>
              </a:rPr>
              <a:t>q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lab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compared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 V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CN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cosθ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lab</a:t>
            </a:r>
            <a:endParaRPr lang="en-US" sz="2000" b="1" baseline="-25000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ER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611560" y="1052736"/>
            <a:ext cx="7958336" cy="4794920"/>
            <a:chOff x="304800" y="1545759"/>
            <a:chExt cx="8534400" cy="4722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45759"/>
              <a:ext cx="8534400" cy="4722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CasellaDiTesto 14"/>
            <p:cNvSpPr txBox="1"/>
            <p:nvPr/>
          </p:nvSpPr>
          <p:spPr>
            <a:xfrm>
              <a:off x="539552" y="2617505"/>
              <a:ext cx="461665" cy="138755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err="1" smtClean="0">
                  <a:latin typeface="Eras Demi ITC" pitchFamily="34" charset="0"/>
                  <a:cs typeface="Times New Roman" pitchFamily="18" charset="0"/>
                </a:rPr>
                <a:t>Vel</a:t>
              </a:r>
              <a:r>
                <a:rPr lang="en-US" b="1" dirty="0" smtClean="0">
                  <a:latin typeface="Eras Demi ITC" pitchFamily="34" charset="0"/>
                  <a:cs typeface="Times New Roman" pitchFamily="18" charset="0"/>
                </a:rPr>
                <a:t>  (cm/ns)</a:t>
              </a:r>
              <a:endParaRPr lang="en-US" b="1" dirty="0">
                <a:latin typeface="Eras Demi ITC" pitchFamily="34" charset="0"/>
                <a:cs typeface="Times New Roman" pitchFamily="18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228184" y="2185119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Eras Demi ITC" pitchFamily="34" charset="0"/>
                  <a:cs typeface="Times New Roman" pitchFamily="18" charset="0"/>
                </a:rPr>
                <a:t>Z=41-42</a:t>
              </a:r>
              <a:endParaRPr lang="en-US" sz="1600" b="1" dirty="0">
                <a:latin typeface="Eras Demi ITC" pitchFamily="34" charset="0"/>
                <a:cs typeface="Times New Roman" pitchFamily="18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142288" y="3697287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C3399"/>
                  </a:solidFill>
                  <a:latin typeface="Eras Demi ITC" pitchFamily="34" charset="0"/>
                  <a:cs typeface="Times New Roman" pitchFamily="18" charset="0"/>
                </a:rPr>
                <a:t>Z=43-44</a:t>
              </a:r>
              <a:endParaRPr lang="en-US" sz="1600" b="1" dirty="0">
                <a:solidFill>
                  <a:srgbClr val="CC3399"/>
                </a:solidFill>
                <a:latin typeface="Eras Demi ITC" pitchFamily="34" charset="0"/>
                <a:cs typeface="Times New Roman" pitchFamily="18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228184" y="5445224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Eras Demi ITC" pitchFamily="34" charset="0"/>
                  <a:cs typeface="Times New Roman" pitchFamily="18" charset="0"/>
                </a:rPr>
                <a:t>Z=45-46</a:t>
              </a:r>
              <a:endParaRPr lang="en-US" sz="1600" b="1" dirty="0">
                <a:solidFill>
                  <a:srgbClr val="00B050"/>
                </a:solidFill>
                <a:latin typeface="Eras Demi ITC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-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tot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plot for complete events selection: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   Multiplicity ≥ 2           0.8 M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≤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tot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≤ 1.1 M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       0.6 ≤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/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beam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≤1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Global Features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899592" y="1628800"/>
            <a:ext cx="7186154" cy="4464496"/>
            <a:chOff x="1033264" y="2132856"/>
            <a:chExt cx="7186154" cy="4464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Gruppo 22"/>
            <p:cNvGrpSpPr/>
            <p:nvPr/>
          </p:nvGrpSpPr>
          <p:grpSpPr>
            <a:xfrm>
              <a:off x="1105272" y="2132856"/>
              <a:ext cx="7114146" cy="4464496"/>
              <a:chOff x="1105272" y="2132856"/>
              <a:chExt cx="7114146" cy="4464496"/>
            </a:xfrm>
          </p:grpSpPr>
          <p:pic>
            <p:nvPicPr>
              <p:cNvPr id="12" name="Picture 2" descr="C:\Users\defilippo\Desktop\fig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463"/>
              <a:stretch>
                <a:fillRect/>
              </a:stretch>
            </p:blipFill>
            <p:spPr bwMode="auto">
              <a:xfrm>
                <a:off x="1105272" y="2132856"/>
                <a:ext cx="7114146" cy="44644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Rettangolo 12"/>
              <p:cNvSpPr/>
              <p:nvPr/>
            </p:nvSpPr>
            <p:spPr>
              <a:xfrm>
                <a:off x="4993704" y="2996952"/>
                <a:ext cx="2232248" cy="7920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1825352" y="2276872"/>
                <a:ext cx="2602632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baseline="30000" dirty="0" smtClean="0">
                    <a:solidFill>
                      <a:schemeClr val="tx1"/>
                    </a:solidFill>
                    <a:latin typeface="Eras Demi ITC" pitchFamily="34" charset="0"/>
                    <a:cs typeface="Arial" charset="0"/>
                  </a:rPr>
                  <a:t>78</a:t>
                </a:r>
                <a:r>
                  <a:rPr lang="it-IT" b="1" dirty="0" smtClean="0">
                    <a:solidFill>
                      <a:schemeClr val="tx1"/>
                    </a:solidFill>
                    <a:latin typeface="Eras Demi ITC" pitchFamily="34" charset="0"/>
                    <a:cs typeface="Arial" charset="0"/>
                  </a:rPr>
                  <a:t>Kr  + </a:t>
                </a:r>
                <a:r>
                  <a:rPr lang="it-IT" b="1" baseline="30000" dirty="0" smtClean="0">
                    <a:solidFill>
                      <a:schemeClr val="tx1"/>
                    </a:solidFill>
                    <a:latin typeface="Eras Demi ITC" pitchFamily="34" charset="0"/>
                    <a:cs typeface="Arial" charset="0"/>
                  </a:rPr>
                  <a:t>40</a:t>
                </a:r>
                <a:r>
                  <a:rPr lang="it-IT" b="1" dirty="0" smtClean="0">
                    <a:solidFill>
                      <a:schemeClr val="tx1"/>
                    </a:solidFill>
                    <a:latin typeface="Eras Demi ITC" pitchFamily="34" charset="0"/>
                    <a:cs typeface="Arial" charset="0"/>
                  </a:rPr>
                  <a:t>Ca </a:t>
                </a:r>
                <a:endParaRPr lang="it-IT" dirty="0">
                  <a:solidFill>
                    <a:schemeClr val="tx1"/>
                  </a:solidFill>
                  <a:latin typeface="Eras Demi ITC" pitchFamily="34" charset="0"/>
                </a:endParaRPr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6505872" y="6197242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Eras Demi ITC" pitchFamily="34" charset="0"/>
                </a:rPr>
                <a:t>P</a:t>
              </a:r>
              <a:r>
                <a:rPr lang="en-US" sz="2000" b="1" baseline="-25000" dirty="0" err="1" smtClean="0">
                  <a:latin typeface="Eras Demi ITC" pitchFamily="34" charset="0"/>
                </a:rPr>
                <a:t>tot</a:t>
              </a:r>
              <a:r>
                <a:rPr lang="en-US" sz="2000" b="1" dirty="0" smtClean="0">
                  <a:latin typeface="Eras Demi ITC" pitchFamily="34" charset="0"/>
                </a:rPr>
                <a:t>/</a:t>
              </a:r>
              <a:r>
                <a:rPr lang="en-US" sz="2000" b="1" dirty="0" err="1" smtClean="0">
                  <a:latin typeface="Eras Demi ITC" pitchFamily="34" charset="0"/>
                </a:rPr>
                <a:t>P</a:t>
              </a:r>
              <a:r>
                <a:rPr lang="en-US" sz="2000" b="1" baseline="-25000" dirty="0" err="1" smtClean="0">
                  <a:latin typeface="Eras Demi ITC" pitchFamily="34" charset="0"/>
                </a:rPr>
                <a:t>beam</a:t>
              </a:r>
              <a:endParaRPr lang="en-US" sz="2000" b="1" dirty="0">
                <a:latin typeface="Eras Demi ITC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 rot="16200000">
              <a:off x="873279" y="2364849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Eras Demi ITC" pitchFamily="34" charset="0"/>
                </a:rPr>
                <a:t>M</a:t>
              </a:r>
              <a:r>
                <a:rPr lang="en-US" sz="2000" b="1" baseline="-25000" dirty="0" err="1" smtClean="0">
                  <a:latin typeface="Eras Demi ITC" pitchFamily="34" charset="0"/>
                </a:rPr>
                <a:t>tot</a:t>
              </a:r>
              <a:endParaRPr lang="en-US" sz="2000" b="1" dirty="0">
                <a:latin typeface="Eras Demi IT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Mass -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V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par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for reaction products  with complete events selection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-&gt; Important information on the interplay between mechanism 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-&gt; Very preliminary analysis seems to show an higher ER/FF ratio for  n-poor system compared to the n-rich one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Global Features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579902" y="836712"/>
            <a:ext cx="7808522" cy="3888432"/>
            <a:chOff x="179512" y="1988840"/>
            <a:chExt cx="8892480" cy="4464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Immagine 28" descr="richbr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988840"/>
              <a:ext cx="4499992" cy="4464496"/>
            </a:xfrm>
            <a:prstGeom prst="rect">
              <a:avLst/>
            </a:prstGeom>
          </p:spPr>
        </p:pic>
        <p:pic>
          <p:nvPicPr>
            <p:cNvPr id="30" name="Immagine 29" descr="poorbr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1988840"/>
              <a:ext cx="4427984" cy="4464496"/>
            </a:xfrm>
            <a:prstGeom prst="rect">
              <a:avLst/>
            </a:prstGeom>
          </p:spPr>
        </p:pic>
        <p:sp>
          <p:nvSpPr>
            <p:cNvPr id="31" name="CasellaDiTesto 30"/>
            <p:cNvSpPr txBox="1"/>
            <p:nvPr/>
          </p:nvSpPr>
          <p:spPr>
            <a:xfrm>
              <a:off x="1979712" y="350100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w Cen MT" pitchFamily="34" charset="0"/>
                </a:rPr>
                <a:t>ER</a:t>
              </a:r>
              <a:endParaRPr lang="it-IT" b="1" dirty="0">
                <a:latin typeface="Tw Cen MT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979712" y="4139788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w Cen MT" pitchFamily="34" charset="0"/>
                </a:rPr>
                <a:t>FF-QF</a:t>
              </a:r>
              <a:endParaRPr lang="it-IT" b="1" dirty="0">
                <a:latin typeface="Tw Cen MT" pitchFamily="34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372200" y="3275692"/>
              <a:ext cx="731697" cy="42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Tw Cen MT" pitchFamily="34" charset="0"/>
                </a:rPr>
                <a:t>ER</a:t>
              </a:r>
              <a:endParaRPr lang="it-IT" b="1" dirty="0">
                <a:latin typeface="Tw Cen MT" pitchFamily="34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332136" y="400506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w Cen MT" pitchFamily="34" charset="0"/>
                </a:rPr>
                <a:t>FF-QF</a:t>
              </a:r>
              <a:endParaRPr lang="it-IT" b="1" dirty="0">
                <a:latin typeface="Tw Cen MT" pitchFamily="34" charset="0"/>
              </a:endParaRPr>
            </a:p>
          </p:txBody>
        </p:sp>
        <p:cxnSp>
          <p:nvCxnSpPr>
            <p:cNvPr id="35" name="Connettore 2 34"/>
            <p:cNvCxnSpPr/>
            <p:nvPr/>
          </p:nvCxnSpPr>
          <p:spPr>
            <a:xfrm flipV="1">
              <a:off x="2515426" y="5733256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 flipV="1">
              <a:off x="3379522" y="5733256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/>
            <p:cNvCxnSpPr/>
            <p:nvPr/>
          </p:nvCxnSpPr>
          <p:spPr>
            <a:xfrm flipV="1">
              <a:off x="6804248" y="5733256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 flipV="1">
              <a:off x="7668344" y="5733256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38"/>
            <p:cNvSpPr txBox="1"/>
            <p:nvPr/>
          </p:nvSpPr>
          <p:spPr>
            <a:xfrm rot="10800000" flipV="1">
              <a:off x="2011370" y="558924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Tw Cen MT" pitchFamily="34" charset="0"/>
                </a:rPr>
                <a:t>V</a:t>
              </a:r>
              <a:r>
                <a:rPr lang="it-IT" sz="1600" b="1" baseline="-25000" dirty="0" smtClean="0">
                  <a:latin typeface="Tw Cen MT" pitchFamily="34" charset="0"/>
                </a:rPr>
                <a:t>CN</a:t>
              </a:r>
              <a:endParaRPr lang="it-IT" sz="1600" b="1" baseline="-25000" dirty="0">
                <a:latin typeface="Tw Cen MT" pitchFamily="34" charset="0"/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191082" y="5949430"/>
              <a:ext cx="386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latin typeface="Tw Cen MT" pitchFamily="34" charset="0"/>
                </a:rPr>
                <a:t>V</a:t>
              </a:r>
              <a:r>
                <a:rPr lang="it-IT" sz="1600" b="1" baseline="-25000" dirty="0" smtClean="0">
                  <a:latin typeface="Tw Cen MT" pitchFamily="34" charset="0"/>
                </a:rPr>
                <a:t>P</a:t>
              </a:r>
              <a:endParaRPr lang="it-IT" sz="1600" b="1" baseline="-25000" dirty="0">
                <a:latin typeface="Tw Cen MT" pitchFamily="34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7513917" y="5957281"/>
              <a:ext cx="3866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 smtClean="0">
                  <a:latin typeface="Tw Cen MT" pitchFamily="34" charset="0"/>
                </a:rPr>
                <a:t>V</a:t>
              </a:r>
              <a:r>
                <a:rPr lang="it-IT" sz="1600" b="1" baseline="-25000" dirty="0" smtClean="0">
                  <a:latin typeface="Tw Cen MT" pitchFamily="34" charset="0"/>
                </a:rPr>
                <a:t>P</a:t>
              </a:r>
              <a:endParaRPr lang="it-IT" sz="1600" b="1" baseline="-25000" dirty="0">
                <a:latin typeface="Tw Cen MT" pitchFamily="34" charset="0"/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6292736" y="5543902"/>
              <a:ext cx="483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 smtClean="0">
                  <a:latin typeface="Tw Cen MT" pitchFamily="34" charset="0"/>
                </a:rPr>
                <a:t>V</a:t>
              </a:r>
              <a:r>
                <a:rPr lang="it-IT" sz="1600" b="1" baseline="-25000" dirty="0" smtClean="0">
                  <a:latin typeface="Tw Cen MT" pitchFamily="34" charset="0"/>
                </a:rPr>
                <a:t>CN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Preliminary comparison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 the reaction 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78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Kr +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40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at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two different energies 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Comparison with lower energy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79512" y="1201465"/>
            <a:ext cx="8825046" cy="4905836"/>
            <a:chOff x="179512" y="1201465"/>
            <a:chExt cx="8825046" cy="4905836"/>
          </a:xfrm>
        </p:grpSpPr>
        <p:grpSp>
          <p:nvGrpSpPr>
            <p:cNvPr id="2" name="Gruppo 1"/>
            <p:cNvGrpSpPr/>
            <p:nvPr/>
          </p:nvGrpSpPr>
          <p:grpSpPr>
            <a:xfrm>
              <a:off x="179512" y="1201465"/>
              <a:ext cx="8825046" cy="4905836"/>
              <a:chOff x="211450" y="1331476"/>
              <a:chExt cx="8825046" cy="49058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" name="Gruppo 21"/>
              <p:cNvGrpSpPr/>
              <p:nvPr/>
            </p:nvGrpSpPr>
            <p:grpSpPr>
              <a:xfrm>
                <a:off x="323528" y="1331476"/>
                <a:ext cx="8712968" cy="4905836"/>
                <a:chOff x="251520" y="899428"/>
                <a:chExt cx="8712968" cy="4905836"/>
              </a:xfrm>
            </p:grpSpPr>
            <p:pic>
              <p:nvPicPr>
                <p:cNvPr id="23" name="Immagine 2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912"/>
                <a:stretch/>
              </p:blipFill>
              <p:spPr>
                <a:xfrm>
                  <a:off x="251520" y="1053316"/>
                  <a:ext cx="4172064" cy="4463916"/>
                </a:xfrm>
                <a:prstGeom prst="rect">
                  <a:avLst/>
                </a:prstGeom>
              </p:spPr>
            </p:pic>
            <p:pic>
              <p:nvPicPr>
                <p:cNvPr id="24" name="Immagine 23" descr="ademard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378524" y="1052736"/>
                  <a:ext cx="4585964" cy="4752528"/>
                </a:xfrm>
                <a:prstGeom prst="rect">
                  <a:avLst/>
                </a:prstGeom>
              </p:spPr>
            </p:pic>
            <p:sp>
              <p:nvSpPr>
                <p:cNvPr id="25" name="Rettangolo 24"/>
                <p:cNvSpPr/>
                <p:nvPr/>
              </p:nvSpPr>
              <p:spPr>
                <a:xfrm>
                  <a:off x="251520" y="5445224"/>
                  <a:ext cx="4176464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uppo 2"/>
                <p:cNvGrpSpPr/>
                <p:nvPr/>
              </p:nvGrpSpPr>
              <p:grpSpPr>
                <a:xfrm>
                  <a:off x="611560" y="899428"/>
                  <a:ext cx="7380820" cy="4720590"/>
                  <a:chOff x="647564" y="1032991"/>
                  <a:chExt cx="7380820" cy="4720590"/>
                </a:xfrm>
              </p:grpSpPr>
              <p:sp>
                <p:nvSpPr>
                  <p:cNvPr id="27" name="CasellaDiTesto 26"/>
                  <p:cNvSpPr txBox="1"/>
                  <p:nvPr/>
                </p:nvSpPr>
                <p:spPr>
                  <a:xfrm>
                    <a:off x="2722227" y="4592161"/>
                    <a:ext cx="64807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ER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CasellaDiTesto 27"/>
                  <p:cNvSpPr txBox="1"/>
                  <p:nvPr/>
                </p:nvSpPr>
                <p:spPr>
                  <a:xfrm>
                    <a:off x="1799692" y="2194411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FF</a:t>
                    </a:r>
                    <a:r>
                      <a:rPr lang="en-US" b="1" dirty="0" smtClean="0"/>
                      <a:t> </a:t>
                    </a:r>
                  </a:p>
                </p:txBody>
              </p:sp>
              <p:sp>
                <p:nvSpPr>
                  <p:cNvPr id="43" name="CasellaDiTesto 42"/>
                  <p:cNvSpPr txBox="1"/>
                  <p:nvPr/>
                </p:nvSpPr>
                <p:spPr>
                  <a:xfrm>
                    <a:off x="2015716" y="2833191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QF</a:t>
                    </a:r>
                    <a:r>
                      <a:rPr lang="en-US" b="1" dirty="0" smtClean="0"/>
                      <a:t> </a:t>
                    </a:r>
                  </a:p>
                </p:txBody>
              </p:sp>
              <p:sp>
                <p:nvSpPr>
                  <p:cNvPr id="44" name="CasellaDiTesto 43"/>
                  <p:cNvSpPr txBox="1"/>
                  <p:nvPr/>
                </p:nvSpPr>
                <p:spPr>
                  <a:xfrm>
                    <a:off x="791580" y="1618347"/>
                    <a:ext cx="1080120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50800" dir="5400000" algn="ctr" rotWithShape="0">
                      <a:schemeClr val="tx1"/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baseline="30000" dirty="0" smtClean="0">
                        <a:latin typeface="+mj-lt"/>
                        <a:cs typeface="Times New Roman" pitchFamily="18" charset="0"/>
                      </a:rPr>
                      <a:t>78</a:t>
                    </a:r>
                    <a:r>
                      <a:rPr lang="en-US" sz="1600" b="1" dirty="0" smtClean="0">
                        <a:latin typeface="+mj-lt"/>
                        <a:cs typeface="Times New Roman" pitchFamily="18" charset="0"/>
                      </a:rPr>
                      <a:t>Kr +</a:t>
                    </a:r>
                    <a:r>
                      <a:rPr lang="en-US" sz="1600" b="1" baseline="30000" dirty="0" smtClean="0">
                        <a:latin typeface="+mj-lt"/>
                        <a:cs typeface="Times New Roman" pitchFamily="18" charset="0"/>
                      </a:rPr>
                      <a:t>40</a:t>
                    </a:r>
                    <a:r>
                      <a:rPr lang="en-US" sz="1600" b="1" dirty="0" smtClean="0">
                        <a:latin typeface="+mj-lt"/>
                        <a:cs typeface="Times New Roman" pitchFamily="18" charset="0"/>
                      </a:rPr>
                      <a:t>Ca</a:t>
                    </a:r>
                    <a:endParaRPr lang="en-US" sz="1600" b="1" baseline="30000" dirty="0">
                      <a:latin typeface="+mj-lt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CasellaDiTesto 44"/>
                  <p:cNvSpPr txBox="1"/>
                  <p:nvPr/>
                </p:nvSpPr>
                <p:spPr>
                  <a:xfrm>
                    <a:off x="2231740" y="5353471"/>
                    <a:ext cx="57606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r>
                      <a:rPr lang="en-US" sz="20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sz="2000" b="1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CasellaDiTesto 45"/>
                  <p:cNvSpPr txBox="1"/>
                  <p:nvPr/>
                </p:nvSpPr>
                <p:spPr>
                  <a:xfrm>
                    <a:off x="6372200" y="1907540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FF</a:t>
                    </a:r>
                    <a:r>
                      <a:rPr lang="en-US" b="1" dirty="0" smtClean="0"/>
                      <a:t> </a:t>
                    </a:r>
                  </a:p>
                </p:txBody>
              </p:sp>
              <p:sp>
                <p:nvSpPr>
                  <p:cNvPr id="47" name="CasellaDiTesto 46"/>
                  <p:cNvSpPr txBox="1"/>
                  <p:nvPr/>
                </p:nvSpPr>
                <p:spPr>
                  <a:xfrm>
                    <a:off x="6588224" y="2411596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QF</a:t>
                    </a:r>
                    <a:r>
                      <a:rPr lang="en-US" b="1" dirty="0" smtClean="0"/>
                      <a:t> </a:t>
                    </a:r>
                  </a:p>
                </p:txBody>
              </p:sp>
              <p:sp>
                <p:nvSpPr>
                  <p:cNvPr id="48" name="CasellaDiTesto 47"/>
                  <p:cNvSpPr txBox="1"/>
                  <p:nvPr/>
                </p:nvSpPr>
                <p:spPr>
                  <a:xfrm>
                    <a:off x="7380312" y="4725144"/>
                    <a:ext cx="64807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ER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CasellaDiTesto 48"/>
                  <p:cNvSpPr txBox="1"/>
                  <p:nvPr/>
                </p:nvSpPr>
                <p:spPr>
                  <a:xfrm>
                    <a:off x="5328084" y="1618347"/>
                    <a:ext cx="1091863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50800" dir="5400000" algn="ctr" rotWithShape="0">
                      <a:schemeClr val="tx1"/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baseline="30000" dirty="0" smtClean="0"/>
                      <a:t>78</a:t>
                    </a:r>
                    <a:r>
                      <a:rPr lang="en-US" sz="1600" b="1" dirty="0" smtClean="0"/>
                      <a:t>Kr +</a:t>
                    </a:r>
                    <a:r>
                      <a:rPr lang="en-US" sz="1600" b="1" baseline="30000" dirty="0" smtClean="0"/>
                      <a:t>40</a:t>
                    </a:r>
                    <a:r>
                      <a:rPr lang="en-US" sz="1600" b="1" dirty="0" smtClean="0"/>
                      <a:t>Ca   </a:t>
                    </a:r>
                    <a:endParaRPr lang="en-US" sz="1600" b="1" baseline="30000" dirty="0"/>
                  </a:p>
                </p:txBody>
              </p:sp>
              <p:sp>
                <p:nvSpPr>
                  <p:cNvPr id="50" name="CasellaDiTesto 49"/>
                  <p:cNvSpPr txBox="1"/>
                  <p:nvPr/>
                </p:nvSpPr>
                <p:spPr>
                  <a:xfrm>
                    <a:off x="7056276" y="1618347"/>
                    <a:ext cx="95385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5.5 AMeV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1" name="CasellaDiTesto 50"/>
                  <p:cNvSpPr txBox="1"/>
                  <p:nvPr/>
                </p:nvSpPr>
                <p:spPr>
                  <a:xfrm>
                    <a:off x="2951820" y="1618347"/>
                    <a:ext cx="90896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10 AMeV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CasellaDiTesto 51"/>
                  <p:cNvSpPr txBox="1"/>
                  <p:nvPr/>
                </p:nvSpPr>
                <p:spPr>
                  <a:xfrm>
                    <a:off x="1619672" y="1032991"/>
                    <a:ext cx="129388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Present  work </a:t>
                    </a:r>
                    <a:endParaRPr lang="en-US" sz="14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Rettangolo 53"/>
                  <p:cNvSpPr/>
                  <p:nvPr/>
                </p:nvSpPr>
                <p:spPr>
                  <a:xfrm>
                    <a:off x="647564" y="1360513"/>
                    <a:ext cx="1152128" cy="1242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" name="CasellaDiTesto 28"/>
              <p:cNvSpPr txBox="1"/>
              <p:nvPr/>
            </p:nvSpPr>
            <p:spPr>
              <a:xfrm rot="16200000">
                <a:off x="123473" y="3372961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0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" name="Rettangolo 2"/>
            <p:cNvSpPr/>
            <p:nvPr/>
          </p:nvSpPr>
          <p:spPr>
            <a:xfrm>
              <a:off x="5332150" y="4509120"/>
              <a:ext cx="1296144" cy="420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Very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Preliminary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comparison of IMF production cross section in the reaction 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78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Kr +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40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Ca at  two different energies 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Aft>
                <a:spcPts val="600"/>
              </a:spcAft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Comparison with lower energy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2" name="Gruppo 8"/>
          <p:cNvGrpSpPr/>
          <p:nvPr/>
        </p:nvGrpSpPr>
        <p:grpSpPr>
          <a:xfrm>
            <a:off x="395536" y="1196752"/>
            <a:ext cx="8424936" cy="4752528"/>
            <a:chOff x="467544" y="764704"/>
            <a:chExt cx="8424936" cy="4912196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64704"/>
              <a:ext cx="8424936" cy="4912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CasellaDiTesto 11"/>
            <p:cNvSpPr txBox="1"/>
            <p:nvPr/>
          </p:nvSpPr>
          <p:spPr>
            <a:xfrm>
              <a:off x="4716016" y="3592938"/>
              <a:ext cx="2880320" cy="3817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>
                  <a:latin typeface="Eras Demi ITC" pitchFamily="34" charset="0"/>
                </a:rPr>
                <a:t>78</a:t>
              </a:r>
              <a:r>
                <a:rPr lang="en-US" b="1" dirty="0" smtClean="0">
                  <a:latin typeface="Eras Demi ITC" pitchFamily="34" charset="0"/>
                </a:rPr>
                <a:t>Kr + </a:t>
              </a:r>
              <a:r>
                <a:rPr lang="en-US" b="1" baseline="30000" dirty="0" smtClean="0">
                  <a:latin typeface="Eras Demi ITC" pitchFamily="34" charset="0"/>
                </a:rPr>
                <a:t>40</a:t>
              </a:r>
              <a:r>
                <a:rPr lang="en-US" b="1" dirty="0" smtClean="0">
                  <a:latin typeface="Eras Demi ITC" pitchFamily="34" charset="0"/>
                </a:rPr>
                <a:t>Ca  5.5 </a:t>
              </a:r>
              <a:r>
                <a:rPr lang="en-US" b="1" dirty="0" err="1" smtClean="0">
                  <a:latin typeface="Eras Demi ITC" pitchFamily="34" charset="0"/>
                </a:rPr>
                <a:t>AMeV</a:t>
              </a:r>
              <a:endParaRPr lang="en-US" b="1" dirty="0">
                <a:latin typeface="Eras Demi ITC" pitchFamily="34" charset="0"/>
              </a:endParaRPr>
            </a:p>
          </p:txBody>
        </p:sp>
        <p:sp>
          <p:nvSpPr>
            <p:cNvPr id="13" name="Triangolo isoscele 12"/>
            <p:cNvSpPr/>
            <p:nvPr/>
          </p:nvSpPr>
          <p:spPr>
            <a:xfrm flipH="1">
              <a:off x="4499992" y="3789041"/>
              <a:ext cx="146024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716016" y="4262783"/>
              <a:ext cx="2736304" cy="3817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>
                  <a:solidFill>
                    <a:srgbClr val="FF0000"/>
                  </a:solidFill>
                  <a:latin typeface="Eras Demi ITC" pitchFamily="34" charset="0"/>
                </a:rPr>
                <a:t>78</a:t>
              </a:r>
              <a:r>
                <a:rPr lang="en-US" b="1" dirty="0" smtClean="0">
                  <a:solidFill>
                    <a:srgbClr val="FF0000"/>
                  </a:solidFill>
                  <a:latin typeface="Eras Demi ITC" pitchFamily="34" charset="0"/>
                </a:rPr>
                <a:t>Kr + </a:t>
              </a:r>
              <a:r>
                <a:rPr lang="en-US" b="1" baseline="30000" dirty="0" smtClean="0">
                  <a:solidFill>
                    <a:srgbClr val="FF0000"/>
                  </a:solidFill>
                  <a:latin typeface="Eras Demi ITC" pitchFamily="34" charset="0"/>
                </a:rPr>
                <a:t>40</a:t>
              </a:r>
              <a:r>
                <a:rPr lang="en-US" b="1" dirty="0" smtClean="0">
                  <a:solidFill>
                    <a:srgbClr val="FF0000"/>
                  </a:solidFill>
                  <a:latin typeface="Eras Demi ITC" pitchFamily="34" charset="0"/>
                </a:rPr>
                <a:t>Ca 10 AMeV</a:t>
              </a:r>
              <a:endParaRPr lang="en-US" b="1" dirty="0">
                <a:solidFill>
                  <a:srgbClr val="FF0000"/>
                </a:solidFill>
                <a:latin typeface="Eras Demi ITC" pitchFamily="34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499992" y="4437112"/>
              <a:ext cx="135001" cy="1331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731549" y="4560107"/>
              <a:ext cx="1141659" cy="286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Eras Demi ITC" pitchFamily="34" charset="0"/>
                  <a:cs typeface="Times New Roman" pitchFamily="18" charset="0"/>
                </a:rPr>
                <a:t>Present work</a:t>
              </a:r>
              <a:endParaRPr lang="en-US" sz="1200" b="1" dirty="0">
                <a:solidFill>
                  <a:srgbClr val="FF0000"/>
                </a:solidFill>
                <a:latin typeface="Eras Demi ITC" pitchFamily="34" charset="0"/>
                <a:cs typeface="Times New Roman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716016" y="3890262"/>
              <a:ext cx="3169457" cy="2863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Eras Demi ITC" pitchFamily="34" charset="0"/>
                  <a:cs typeface="Times New Roman" pitchFamily="18" charset="0"/>
                </a:rPr>
                <a:t>G. </a:t>
              </a:r>
              <a:r>
                <a:rPr lang="en-US" sz="1200" b="1" dirty="0" err="1" smtClean="0">
                  <a:latin typeface="Eras Demi ITC" pitchFamily="34" charset="0"/>
                  <a:cs typeface="Times New Roman" pitchFamily="18" charset="0"/>
                </a:rPr>
                <a:t>Ademard</a:t>
              </a:r>
              <a:r>
                <a:rPr lang="en-US" sz="1200" b="1" dirty="0" smtClean="0">
                  <a:latin typeface="Eras Demi ITC" pitchFamily="34" charset="0"/>
                  <a:cs typeface="Times New Roman" pitchFamily="18" charset="0"/>
                </a:rPr>
                <a:t> et al.</a:t>
              </a:r>
              <a:r>
                <a:rPr lang="en-US" sz="1200" b="1" i="1" dirty="0" smtClean="0">
                  <a:latin typeface="Eras Demi ITC" pitchFamily="34" charset="0"/>
                  <a:cs typeface="Times New Roman" pitchFamily="18" charset="0"/>
                </a:rPr>
                <a:t>, </a:t>
              </a:r>
              <a:r>
                <a:rPr lang="en-US" sz="1200" b="1" dirty="0" smtClean="0">
                  <a:latin typeface="Eras Demi ITC" pitchFamily="34" charset="0"/>
                  <a:cs typeface="Times New Roman" pitchFamily="18" charset="0"/>
                </a:rPr>
                <a:t>PRC 83 (2011) 054619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OUTLINE</a:t>
            </a: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The Physics Case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The Experimental Method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•  IMF behavior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•  Global features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Conclusions and Outlook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Conclusion and Outlook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Results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reactions  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78,86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Kr  + 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40,48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Ca at 10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AMeV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kinematical characteristics and the angular distributions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seem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 indicate for both reactions a high degree of relaxation of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system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results put in evidence the influence of the neutron enrichment of the entrance channel on: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Different isotopic composition and relative richness of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products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Odd - even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effect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IMF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charge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distributions -&gt;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stronger for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n-poor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Sizeable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differences for the different reaction channels: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FF, QF and ER -&gt; there is a higher ER/FF ratio for n-poor system compared to the n-rich one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Data analysis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progress: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Cross sections calculations for different mechanisms to confirm this first qualitative observation</a:t>
            </a: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Study of the Coincidence between  LCP-FF, LCP-ER ,LCP-IMF</a:t>
            </a: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More precise comparisons with theoretical predictions to provide indications on the isospin influence on the reaction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mechanism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LOI  presented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 May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2014 at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“Second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SPES International Workshop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INFN-LNL“ </a:t>
            </a:r>
            <a:endParaRPr lang="en-US" sz="2000" b="1" baseline="30000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 algn="ctr">
              <a:lnSpc>
                <a:spcPct val="150000"/>
              </a:lnSpc>
            </a:pP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92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Kr +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40,48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Ca   10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AMev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    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132,140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Ba*   E* ~ 320 MeV</a:t>
            </a:r>
          </a:p>
          <a:p>
            <a:endParaRPr lang="en-US" sz="8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with N/Z =1.5 greater then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with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stable beams.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-&gt; study of the evolution, with isospin asymmetry, of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dynamics 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-&gt;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interplay between nuclear structure and reaction mechanism in the emission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process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Conclusion and O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utlook </a:t>
            </a:r>
          </a:p>
        </p:txBody>
      </p:sp>
    </p:spTree>
    <p:extLst>
      <p:ext uri="{BB962C8B-B14F-4D97-AF65-F5344CB8AC3E}">
        <p14:creationId xmlns:p14="http://schemas.microsoft.com/office/powerpoint/2010/main" val="2788755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08" y="404664"/>
            <a:ext cx="914199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anose="020B0805030504020804" pitchFamily="34" charset="0"/>
                <a:cs typeface="Times New Roman" pitchFamily="18" charset="0"/>
              </a:rPr>
              <a:t>NEWCHIM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anose="020B0805030504020804" pitchFamily="34" charset="0"/>
                <a:cs typeface="Times New Roman" pitchFamily="18" charset="0"/>
              </a:rPr>
              <a:t>– ISODEC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anose="020B0805030504020804" pitchFamily="34" charset="0"/>
                <a:cs typeface="Times New Roman" pitchFamily="18" charset="0"/>
              </a:rPr>
              <a:t>collaboration</a:t>
            </a:r>
          </a:p>
          <a:p>
            <a:pPr algn="ctr"/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anose="020B0805030504020804" pitchFamily="34" charset="0"/>
              <a:cs typeface="Times New Roman" pitchFamily="18" charset="0"/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S.Pirrone</a:t>
            </a:r>
            <a:r>
              <a:rPr lang="it-IT" b="1" baseline="30000" dirty="0" smtClean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G.Politi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1,2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M.LaCommara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3,4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J.P.Wieleczko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B.Gnoffo</a:t>
            </a:r>
            <a:r>
              <a:rPr lang="it-IT" b="1" baseline="30000" dirty="0" smtClean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E.DeFilippo</a:t>
            </a:r>
            <a:r>
              <a:rPr lang="it-IT" b="1" baseline="30000" dirty="0" smtClean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P.Russotto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2,6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M.Trimarchi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7,8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M.Vigilante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3,4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G.Ademard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F.Amorini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L.Auditore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7,8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C.Beck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9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I.Berceanu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10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E.Bonnet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B.Borderie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G.Cardella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A.Chbihi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M.Colonna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A.D’Onofrio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4,12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J.D.Frankland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E.Geraci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2,1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E.Henry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13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E.LaGuidara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1,14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G.Lanzalone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15,6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P.Lautesse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D.Lebhertz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N.LeNeindre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17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I.Lombardo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4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 D.Loria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7,8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K.Mazurek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5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S.Norella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7,8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A.Pagano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E.V.Pagano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2,6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M.Papa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E.Piasecki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F.Porto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2,6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L.Quattrocchi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7,8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M.Quinlann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13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F.Rizzo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2,6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E.Rosato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3,4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W.U.Schroeder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13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G.Spadaccini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3,4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A.Trifirò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7,8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J.Toke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13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G.Verde</a:t>
            </a:r>
            <a:r>
              <a:rPr lang="it-IT" b="1" baseline="300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1) INFN - Catania,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2) Dipartimento di Fisica e Astronomia, Università di Catania,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3) Dipartimento di Scienze Fisiche, Università Federico II Napoli,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4) INFN - Napoli,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5) GANIL - Caen, France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6) INFN LNS - Catania,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7) Dipartimento di Fisica, Università di Messina,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8) INFN Gruppo Collegato di Messina,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9) IN2P3 - IPHC Strasbourg, France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10) IPNE,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Bucharest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Romania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11) IN2P3 - IPN Orsay, France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12) Dipartimento di Scienze Ambientali - Seconda Università di Napoli, Caserta,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13)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University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of Rochester, USA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14) Centro Siciliano Fisica Nucleare e Struttura della Materia, Catania,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15) Università Kore, Enna,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Italy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16) IN2P3 - IPN Lyon, France </a:t>
            </a: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17) IN2P3 - LPC Caen, France 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18)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University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 of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Warsaw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  <a:cs typeface="Times New Roman" pitchFamily="18" charset="0"/>
              </a:rPr>
              <a:t>, Poland</a:t>
            </a:r>
          </a:p>
        </p:txBody>
      </p:sp>
    </p:spTree>
    <p:extLst>
      <p:ext uri="{BB962C8B-B14F-4D97-AF65-F5344CB8AC3E}">
        <p14:creationId xmlns:p14="http://schemas.microsoft.com/office/powerpoint/2010/main" val="1132566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The Physics Case </a:t>
            </a:r>
          </a:p>
          <a:p>
            <a:endParaRPr lang="en-US" sz="1200" b="1" dirty="0" smtClean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Neutron richness of a compound nucleus is expected to play a crucial role in the competition between various de-excitation channels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-&gt; Information about level density, fission barrier, viscosity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Level density parameter is related to the effective mass of nucleons in the nuclear medium that is sensitive to the n/p of nuclei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fission barriers depend clearly on the symmetry energy that is weakly constrained by existing data 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viscosity reflects a coupling between collective modes and intrinsic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DoF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-&gt; related to the Fermi energy level and to ratio n/p  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Novel information can be obtained by the study of the fission cross section across long isotopic chains of compound nuclei, extending from the neutron-rich to neutron-poor side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5"/>
            <a:ext cx="856895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The Experimental Method </a:t>
            </a:r>
          </a:p>
          <a:p>
            <a:endParaRPr lang="en-US" sz="12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  <a:p>
            <a:pPr>
              <a:lnSpc>
                <a:spcPct val="150000"/>
              </a:lnSpc>
            </a:pP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78,86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Kr +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40,48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Ca -&gt;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118,134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Ba 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E/A=10 MeV/A   E* ≈ 250 MeV  </a:t>
            </a:r>
          </a:p>
          <a:p>
            <a:pPr>
              <a:spcBef>
                <a:spcPts val="600"/>
              </a:spcBef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CHIMERA at INFN-LNS</a:t>
            </a:r>
          </a:p>
          <a:p>
            <a:pPr lvl="0"/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S. Pirrone et al., EPJ 17 (2011) 16010 </a:t>
            </a:r>
          </a:p>
          <a:p>
            <a:pPr lvl="0"/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G. Politi </a:t>
            </a:r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et al., EPJ 21 (2012) 02003</a:t>
            </a:r>
          </a:p>
          <a:p>
            <a:pPr lvl="0"/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S. Pirrone et al., AIP Conf. Proc. 1524 (2013) 7</a:t>
            </a:r>
          </a:p>
          <a:p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G. Politi et al., JPS Conf. Proc.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Vol. 6 (2015) 030082</a:t>
            </a:r>
            <a:endParaRPr lang="da-DK" sz="16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S. Pirrone et al., Journal of Physics: Conf. Series 515 (2014) 012018</a:t>
            </a:r>
          </a:p>
          <a:p>
            <a:r>
              <a:rPr lang="da-DK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M. La Commara et al., EPJ 11 (2012);  </a:t>
            </a:r>
          </a:p>
          <a:p>
            <a:endParaRPr lang="en-US" sz="1200" b="1" dirty="0" smtClean="0">
              <a:solidFill>
                <a:schemeClr val="accent6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6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78,82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Kr +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40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Ca -&gt;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118,122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Ba     E/A=5.5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MeV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/A   E* ≈ 100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MeV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  <a:cs typeface="Aharoni"/>
              </a:rPr>
              <a:t>     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INDRA at GANIL</a:t>
            </a:r>
          </a:p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G.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Ademard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et al. PRC 83 (2011) 054619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Composite systems with higher E and T -&gt; effects on decay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Larger domain of N/Z (max with stable beam) 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pic>
        <p:nvPicPr>
          <p:cNvPr id="9" name="Picture 5" descr="_MG_6282_s"/>
          <p:cNvPicPr>
            <a:picLocks noChangeAspect="1" noChangeArrowheads="1"/>
          </p:cNvPicPr>
          <p:nvPr/>
        </p:nvPicPr>
        <p:blipFill>
          <a:blip r:embed="rId2" cstate="print"/>
          <a:srcRect l="18106" t="32066" r="22281" b="17006"/>
          <a:stretch>
            <a:fillRect/>
          </a:stretch>
        </p:blipFill>
        <p:spPr bwMode="auto">
          <a:xfrm>
            <a:off x="4860032" y="476672"/>
            <a:ext cx="4104456" cy="230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5"/>
            <a:ext cx="856895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CHIMERA detector at INFN-LNS</a:t>
            </a:r>
          </a:p>
          <a:p>
            <a:pPr>
              <a:spcBef>
                <a:spcPts val="600"/>
              </a:spcBef>
            </a:pP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4π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device</a:t>
            </a:r>
          </a:p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1192 Telescopes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Si (300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μ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m) -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CsI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Forward part 1°&lt;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θ&lt;30°</a:t>
            </a:r>
          </a:p>
          <a:p>
            <a:pPr>
              <a:spcBef>
                <a:spcPts val="6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688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modules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9 Rings  100cm&lt;d&lt;350 cm</a:t>
            </a:r>
          </a:p>
          <a:p>
            <a:pPr>
              <a:spcBef>
                <a:spcPts val="600"/>
              </a:spcBef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Backward part  30°&lt;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θ&lt;176°</a:t>
            </a:r>
          </a:p>
          <a:p>
            <a:pPr>
              <a:spcBef>
                <a:spcPts val="6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504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modules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Sphere R=40 cm</a:t>
            </a:r>
          </a:p>
          <a:p>
            <a:pPr>
              <a:spcBef>
                <a:spcPts val="600"/>
              </a:spcBef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Precise measurement of  E, TOF, Velocity,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θ, φ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Different identification methods: PSD Si, E-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ToF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, DE/E, PSD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CsI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</a:p>
          <a:p>
            <a:pPr>
              <a:spcBef>
                <a:spcPts val="600"/>
              </a:spcBef>
            </a:pPr>
            <a:endParaRPr lang="it-IT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A. Pagano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al., NPA681 (2001) 331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, G.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Politi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et al., IEEE NSS Conf. Rec. (2005) N28-5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pic>
        <p:nvPicPr>
          <p:cNvPr id="7" name="Picture 5" descr="_MG_6282_s"/>
          <p:cNvPicPr>
            <a:picLocks noChangeAspect="1" noChangeArrowheads="1"/>
          </p:cNvPicPr>
          <p:nvPr/>
        </p:nvPicPr>
        <p:blipFill>
          <a:blip r:embed="rId2" cstate="print"/>
          <a:srcRect l="18106" t="32066" r="22281" b="17006"/>
          <a:stretch>
            <a:fillRect/>
          </a:stretch>
        </p:blipFill>
        <p:spPr bwMode="auto">
          <a:xfrm>
            <a:off x="3851920" y="922351"/>
            <a:ext cx="5112569" cy="287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The Experimental Method </a:t>
            </a: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5"/>
            <a:ext cx="856895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CHIMERA detector at INFN-LNS</a:t>
            </a:r>
          </a:p>
          <a:p>
            <a:pPr>
              <a:spcBef>
                <a:spcPts val="600"/>
              </a:spcBef>
            </a:pP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4π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device</a:t>
            </a:r>
          </a:p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1192 Telescopes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Si (300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μ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m) -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CsI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Forward part 1°&lt;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θ&lt;30°</a:t>
            </a:r>
          </a:p>
          <a:p>
            <a:pPr>
              <a:spcBef>
                <a:spcPts val="6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688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modules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9 Rings  100cm&lt;d&lt;350 cm</a:t>
            </a:r>
          </a:p>
          <a:p>
            <a:pPr>
              <a:spcBef>
                <a:spcPts val="600"/>
              </a:spcBef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Backward part  30°&lt;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θ&lt;176°</a:t>
            </a:r>
          </a:p>
          <a:p>
            <a:pPr>
              <a:spcBef>
                <a:spcPts val="6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504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modules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Sphere R=40 cm</a:t>
            </a:r>
          </a:p>
          <a:p>
            <a:pPr>
              <a:spcBef>
                <a:spcPts val="600"/>
              </a:spcBef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Precise measurement of  E, TOF, Velocity,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θ, φ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Different identification methods: PSD Si, E-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ToF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, DE/E, PSD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CsI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</a:p>
          <a:p>
            <a:pPr>
              <a:spcBef>
                <a:spcPts val="600"/>
              </a:spcBef>
            </a:pPr>
            <a:endParaRPr lang="it-IT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spcBef>
                <a:spcPts val="600"/>
              </a:spcBef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A. Pagano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al., NPA681 (2001) 331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, G.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Politi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et al., IEEE NSS Conf. Rec. (2005) N28-5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38766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The Experimental Method </a:t>
            </a: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</a:t>
            </a:r>
            <a:endParaRPr lang="en-US" sz="800" b="1" dirty="0" smtClean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1200" b="1" dirty="0" smtClean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Analisys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of IMF characteristics</a:t>
            </a:r>
          </a:p>
          <a:p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Relative  abundance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of isotopes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with 2 &lt;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Z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&lt; 9  is very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different for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two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systems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4104456" cy="370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chemeClr val="accent3">
                  <a:lumMod val="50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Charge Yields for IMF in the range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θ</a:t>
            </a:r>
            <a:r>
              <a:rPr lang="en-US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lab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= 10°- 16°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The IMF yields exhibits an odd-even staggering, more pronounced for the n-poor system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I. Lombardo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al., PRC 84 (2011) 024613  G. Casini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et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al., PRC 86 (2012) 011602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IMF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088839" cy="412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404664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Preliminary comparison with Di Nuclear System (DNS) code 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S.A.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Kalandarov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 et al., PRC 82 (2010) 044603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Simulation performed for the TOTAL cross section normalized at Z=5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  <a:cs typeface="Aharoni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cs typeface="Aharoni"/>
              </a:rPr>
              <a:t>DNS seems to reproduce slightly better the n-poor system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08" y="-1506"/>
            <a:ext cx="9144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Experimental Results - IMF characteristics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551222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B. </a:t>
            </a:r>
            <a:r>
              <a:rPr lang="it-IT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Gnoffo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                                                               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/>
              </a:rPr>
              <a:t>101° Congresso SIF                                           Roma 21-25 Set 2015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Aharoni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682043" y="1484784"/>
            <a:ext cx="7778389" cy="3268047"/>
            <a:chOff x="249996" y="1742189"/>
            <a:chExt cx="8705288" cy="3658714"/>
          </a:xfrm>
        </p:grpSpPr>
        <p:grpSp>
          <p:nvGrpSpPr>
            <p:cNvPr id="7" name="Gruppo 1"/>
            <p:cNvGrpSpPr>
              <a:grpSpLocks/>
            </p:cNvGrpSpPr>
            <p:nvPr/>
          </p:nvGrpSpPr>
          <p:grpSpPr bwMode="auto">
            <a:xfrm>
              <a:off x="249996" y="1742189"/>
              <a:ext cx="4554449" cy="3618182"/>
              <a:chOff x="-1845030" y="2041061"/>
              <a:chExt cx="4673600" cy="3597306"/>
            </a:xfrm>
          </p:grpSpPr>
          <p:graphicFrame>
            <p:nvGraphicFramePr>
              <p:cNvPr id="9" name="Grafico 1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20275115"/>
                  </p:ext>
                </p:extLst>
              </p:nvPr>
            </p:nvGraphicFramePr>
            <p:xfrm>
              <a:off x="-1845030" y="2041061"/>
              <a:ext cx="4673600" cy="3394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r:id="rId3" imgW="4669941" imgH="3395766" progId="Excel.Sheet.8">
                      <p:embed/>
                    </p:oleObj>
                  </mc:Choice>
                  <mc:Fallback>
                    <p:oleObj r:id="rId3" imgW="4669941" imgH="3395766" progId="Excel.Sheet.8">
                      <p:embed/>
                      <p:pic>
                        <p:nvPicPr>
                          <p:cNvPr id="0" name="Picture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845030" y="2041061"/>
                            <a:ext cx="4673600" cy="339407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ttangolo 4"/>
              <p:cNvSpPr>
                <a:spLocks noChangeArrowheads="1"/>
              </p:cNvSpPr>
              <p:nvPr/>
            </p:nvSpPr>
            <p:spPr bwMode="auto">
              <a:xfrm rot="16200000">
                <a:off x="-1998746" y="3066484"/>
                <a:ext cx="8831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it-IT" sz="1200" b="1" i="1" dirty="0">
                    <a:latin typeface="Times New Roman" pitchFamily="18" charset="0"/>
                    <a:cs typeface="Times New Roman" pitchFamily="18" charset="0"/>
                  </a:rPr>
                  <a:t>Yield (</a:t>
                </a:r>
                <a:r>
                  <a:rPr lang="en-GB" altLang="it-IT" sz="1200" b="1" i="1" dirty="0" err="1">
                    <a:latin typeface="Times New Roman" pitchFamily="18" charset="0"/>
                    <a:cs typeface="Times New Roman" pitchFamily="18" charset="0"/>
                  </a:rPr>
                  <a:t>a.u</a:t>
                </a:r>
                <a:r>
                  <a:rPr lang="en-GB" altLang="it-IT" sz="1200" b="1" i="1" dirty="0">
                    <a:latin typeface="Times New Roman" pitchFamily="18" charset="0"/>
                    <a:cs typeface="Times New Roman" pitchFamily="18" charset="0"/>
                  </a:rPr>
                  <a:t>.)</a:t>
                </a:r>
                <a:endParaRPr lang="it-IT" altLang="it-IT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ettangolo 4"/>
              <p:cNvSpPr>
                <a:spLocks noChangeArrowheads="1"/>
              </p:cNvSpPr>
              <p:nvPr/>
            </p:nvSpPr>
            <p:spPr bwMode="auto">
              <a:xfrm>
                <a:off x="1777234" y="5362966"/>
                <a:ext cx="773451" cy="2754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it-IT" sz="1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charge Z</a:t>
                </a:r>
                <a:endParaRPr lang="it-IT" altLang="it-IT" sz="12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ruppo 2"/>
            <p:cNvGrpSpPr>
              <a:grpSpLocks/>
            </p:cNvGrpSpPr>
            <p:nvPr/>
          </p:nvGrpSpPr>
          <p:grpSpPr bwMode="auto">
            <a:xfrm>
              <a:off x="4367825" y="1807212"/>
              <a:ext cx="4587459" cy="3593691"/>
              <a:chOff x="4154150" y="1677488"/>
              <a:chExt cx="4657725" cy="3502464"/>
            </a:xfrm>
          </p:grpSpPr>
          <p:sp>
            <p:nvSpPr>
              <p:cNvPr id="15" name="Rettangolo 4"/>
              <p:cNvSpPr>
                <a:spLocks noChangeArrowheads="1"/>
              </p:cNvSpPr>
              <p:nvPr/>
            </p:nvSpPr>
            <p:spPr bwMode="auto">
              <a:xfrm>
                <a:off x="8056691" y="4902953"/>
                <a:ext cx="753732" cy="276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it-IT" sz="1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charge Z</a:t>
                </a:r>
                <a:endParaRPr lang="it-IT" altLang="it-IT" sz="12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ttangolo 4"/>
              <p:cNvSpPr>
                <a:spLocks noChangeArrowheads="1"/>
              </p:cNvSpPr>
              <p:nvPr/>
            </p:nvSpPr>
            <p:spPr bwMode="auto">
              <a:xfrm rot="-5400000">
                <a:off x="4351977" y="2651944"/>
                <a:ext cx="8831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it-IT" sz="1200" b="1" i="1">
                    <a:latin typeface="Times New Roman" pitchFamily="18" charset="0"/>
                    <a:cs typeface="Times New Roman" pitchFamily="18" charset="0"/>
                  </a:rPr>
                  <a:t>Yield (a.u.)</a:t>
                </a:r>
                <a:endParaRPr lang="it-IT" altLang="it-IT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7" name="Grafico 1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70451379"/>
                  </p:ext>
                </p:extLst>
              </p:nvPr>
            </p:nvGraphicFramePr>
            <p:xfrm>
              <a:off x="4154150" y="1677488"/>
              <a:ext cx="4657725" cy="3268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r:id="rId5" imgW="4657748" imgH="3273836" progId="Excel.Sheet.8">
                      <p:embed/>
                    </p:oleObj>
                  </mc:Choice>
                  <mc:Fallback>
                    <p:oleObj r:id="rId5" imgW="4657748" imgH="3273836" progId="Excel.Sheet.8">
                      <p:embed/>
                      <p:pic>
                        <p:nvPicPr>
                          <p:cNvPr id="0" name="Picture 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4150" y="1677488"/>
                            <a:ext cx="4657725" cy="326866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Rettangolo 1"/>
          <p:cNvSpPr/>
          <p:nvPr/>
        </p:nvSpPr>
        <p:spPr>
          <a:xfrm>
            <a:off x="539552" y="1340768"/>
            <a:ext cx="8064896" cy="36004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1797</Words>
  <Application>Microsoft Office PowerPoint</Application>
  <PresentationFormat>Presentazione su schermo (4:3)</PresentationFormat>
  <Paragraphs>438</Paragraphs>
  <Slides>22</Slides>
  <Notes>0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Foglio di lavoro di Microsoft Excel 97-2003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</dc:creator>
  <cp:lastModifiedBy>Giuseppe</cp:lastModifiedBy>
  <cp:revision>140</cp:revision>
  <dcterms:created xsi:type="dcterms:W3CDTF">2014-05-18T22:49:31Z</dcterms:created>
  <dcterms:modified xsi:type="dcterms:W3CDTF">2015-09-17T03:44:54Z</dcterms:modified>
</cp:coreProperties>
</file>