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9" r:id="rId4"/>
    <p:sldId id="278" r:id="rId5"/>
    <p:sldId id="276" r:id="rId6"/>
    <p:sldId id="277" r:id="rId7"/>
    <p:sldId id="261" r:id="rId8"/>
    <p:sldId id="262" r:id="rId9"/>
    <p:sldId id="282" r:id="rId10"/>
    <p:sldId id="285" r:id="rId11"/>
    <p:sldId id="287" r:id="rId12"/>
    <p:sldId id="274" r:id="rId13"/>
    <p:sldId id="266" r:id="rId14"/>
    <p:sldId id="267" r:id="rId15"/>
    <p:sldId id="280" r:id="rId16"/>
    <p:sldId id="268" r:id="rId17"/>
    <p:sldId id="28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7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0784230506719"/>
          <c:y val="0.19999305632707476"/>
          <c:w val="0.74603165404588456"/>
          <c:h val="0.47863305592307931"/>
        </c:manualLayout>
      </c:layout>
      <c:scatterChart>
        <c:scatterStyle val="lineMarker"/>
        <c:varyColors val="0"/>
        <c:ser>
          <c:idx val="1"/>
          <c:order val="0"/>
          <c:tx>
            <c:v>07-nov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0.26333364280314353"/>
                  <c:y val="0.14392706365959337"/>
                </c:manualLayout>
              </c:layout>
              <c:numFmt formatCode="Standard" sourceLinked="0"/>
            </c:trendlineLbl>
          </c:trendline>
          <c:errBars>
            <c:errDir val="y"/>
            <c:errBarType val="both"/>
            <c:errValType val="cust"/>
            <c:noEndCap val="0"/>
            <c:plus>
              <c:numLit>
                <c:formatCode>Standard</c:formatCode>
                <c:ptCount val="1"/>
                <c:pt idx="0">
                  <c:v>1</c:v>
                </c:pt>
              </c:numLit>
            </c:plus>
            <c:minus>
              <c:numLit>
                <c:formatCode>Standard</c:formatCode>
                <c:ptCount val="1"/>
                <c:pt idx="0">
                  <c:v>1</c:v>
                </c:pt>
              </c:numLit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'irragg 4nov - letture 4 e 5nov'!$K$59:$K$66</c:f>
                <c:numCache>
                  <c:formatCode>Standard</c:formatCode>
                  <c:ptCount val="8"/>
                  <c:pt idx="0">
                    <c:v>7.4826836521563134E-2</c:v>
                  </c:pt>
                  <c:pt idx="1">
                    <c:v>9.900939477071484E-2</c:v>
                  </c:pt>
                  <c:pt idx="2">
                    <c:v>0.11437833295471705</c:v>
                  </c:pt>
                  <c:pt idx="3">
                    <c:v>0.16423929873741677</c:v>
                  </c:pt>
                  <c:pt idx="4">
                    <c:v>0.22143805996574539</c:v>
                  </c:pt>
                  <c:pt idx="5">
                    <c:v>0.32326359053944942</c:v>
                  </c:pt>
                  <c:pt idx="6">
                    <c:v>0.40242892635861421</c:v>
                  </c:pt>
                  <c:pt idx="7">
                    <c:v>0.59654115234134164</c:v>
                  </c:pt>
                </c:numCache>
              </c:numRef>
            </c:plus>
            <c:minus>
              <c:numRef>
                <c:f>'irragg 4nov - letture 4 e 5nov'!$K$59:$K$66</c:f>
                <c:numCache>
                  <c:formatCode>Standard</c:formatCode>
                  <c:ptCount val="8"/>
                  <c:pt idx="0">
                    <c:v>7.4826836521563134E-2</c:v>
                  </c:pt>
                  <c:pt idx="1">
                    <c:v>9.900939477071484E-2</c:v>
                  </c:pt>
                  <c:pt idx="2">
                    <c:v>0.11437833295471705</c:v>
                  </c:pt>
                  <c:pt idx="3">
                    <c:v>0.16423929873741677</c:v>
                  </c:pt>
                  <c:pt idx="4">
                    <c:v>0.22143805996574539</c:v>
                  </c:pt>
                  <c:pt idx="5">
                    <c:v>0.32326359053944942</c:v>
                  </c:pt>
                  <c:pt idx="6">
                    <c:v>0.40242892635861421</c:v>
                  </c:pt>
                  <c:pt idx="7">
                    <c:v>0.59654115234134164</c:v>
                  </c:pt>
                </c:numCache>
              </c:numRef>
            </c:minus>
          </c:errBars>
          <c:xVal>
            <c:numRef>
              <c:f>'irragg 4nov - letture 4 e 5nov'!$J$59:$J$66</c:f>
              <c:numCache>
                <c:formatCode>Standard</c:formatCode>
                <c:ptCount val="8"/>
                <c:pt idx="0">
                  <c:v>0.3351250507459696</c:v>
                </c:pt>
                <c:pt idx="1">
                  <c:v>0.82178031623277037</c:v>
                </c:pt>
                <c:pt idx="2">
                  <c:v>1.109711877465094</c:v>
                </c:pt>
                <c:pt idx="3">
                  <c:v>1.5050261123515905</c:v>
                </c:pt>
                <c:pt idx="4">
                  <c:v>2.7200583378957841</c:v>
                </c:pt>
                <c:pt idx="5">
                  <c:v>4.0964581928699877</c:v>
                </c:pt>
                <c:pt idx="6">
                  <c:v>4.3539164210791652</c:v>
                </c:pt>
                <c:pt idx="7">
                  <c:v>5.7251680159715841</c:v>
                </c:pt>
              </c:numCache>
            </c:numRef>
          </c:xVal>
          <c:yVal>
            <c:numRef>
              <c:f>'irragg 4nov - letture 4 e 5nov'!$A$59:$A$66</c:f>
              <c:numCache>
                <c:formatCode>Standard</c:formatCode>
                <c:ptCount val="8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690368"/>
        <c:axId val="251696640"/>
      </c:scatterChart>
      <c:valAx>
        <c:axId val="25169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/>
                  <a:t>Dose (</a:t>
                </a:r>
                <a:r>
                  <a:rPr lang="it-IT" dirty="0" err="1"/>
                  <a:t>Gy</a:t>
                </a:r>
                <a:r>
                  <a:rPr lang="it-IT" dirty="0"/>
                  <a:t>)</a:t>
                </a:r>
              </a:p>
            </c:rich>
          </c:tx>
          <c:layout/>
          <c:overlay val="0"/>
        </c:title>
        <c:numFmt formatCode="Standard" sourceLinked="1"/>
        <c:majorTickMark val="out"/>
        <c:minorTickMark val="none"/>
        <c:tickLblPos val="nextTo"/>
        <c:crossAx val="251696640"/>
        <c:crosses val="autoZero"/>
        <c:crossBetween val="midCat"/>
      </c:valAx>
      <c:valAx>
        <c:axId val="251696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Monitor Units (V)</a:t>
                </a:r>
              </a:p>
            </c:rich>
          </c:tx>
          <c:layout>
            <c:manualLayout>
              <c:xMode val="edge"/>
              <c:yMode val="edge"/>
              <c:x val="1.6196153528312916E-2"/>
              <c:y val="9.9282024219531168E-2"/>
            </c:manualLayout>
          </c:layout>
          <c:overlay val="0"/>
        </c:title>
        <c:numFmt formatCode="Standard" sourceLinked="1"/>
        <c:majorTickMark val="out"/>
        <c:minorTickMark val="none"/>
        <c:tickLblPos val="nextTo"/>
        <c:crossAx val="25169036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A3F9-D275-4F40-9C35-98982FC1D70D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68707-9809-42A2-93EB-FE40B378DD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1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68707-9809-42A2-93EB-FE40B378DD0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9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7918B1-B24A-4EDE-8F81-806244387BB1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648AE2-FECA-499E-B698-FDF99AE89C13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382530-F8B8-4D2F-B774-DF10AFD20A49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A6E7E5-CF28-4B80-90DE-ECE5B062ABE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url=http://www.stamping.it/product.php%3Fpid%3D861%26fid%3D3136%26PHPSESSID%3D82bpa7cn24758qoqg3orkdm8n1&amp;rct=j&amp;frm=1&amp;q=&amp;esrc=s&amp;sa=U&amp;ved=0CCgQwW4wCWoVChMIzfrFrtiAyAIVR1wUCh0b3wJo&amp;sig2=Xh-yLGKks4hTUlJCk5ODxQ&amp;usg=AFQjCNE0bt-u1HiDsyKePAWB_JARmiMFuQ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it/url?url=http://www.cartashop.com/cartoleria/index.php%3Foption%3Dcom_hikashop%26ctrl%3Dproduct%26task%3Dshow%26cid%3D1311%26name%3Dtimbro-con-faccina-triste%26Itemid%3D111&amp;rct=j&amp;frm=1&amp;q=&amp;esrc=s&amp;sa=U&amp;ved=0CDAQwW4wDWoVChMI_tSql9iAyAIVAl0UCh0nRwU6&amp;sig2=z6lMraLqlJNviaMgrdnMgw&amp;usg=AFQjCNHgy74Zq63oDV1uJ5i-Rej1q97V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9313" y="1268760"/>
            <a:ext cx="8996749" cy="2403699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/>
              <a:t>ACCELERATORE TOP-IMPLART: </a:t>
            </a:r>
            <a:r>
              <a:rPr lang="it-IT" sz="3600" b="1" cap="all" dirty="0"/>
              <a:t>dosimetria </a:t>
            </a:r>
            <a:r>
              <a:rPr lang="it-IT" sz="3600" b="1" cap="all" dirty="0" smtClean="0"/>
              <a:t>e caratterizzazione </a:t>
            </a:r>
            <a:r>
              <a:rPr lang="it-IT" sz="3600" b="1" cap="all" dirty="0"/>
              <a:t>radiobiologica del fascio di protoni di bassa energia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37248" cy="1199704"/>
          </a:xfrm>
        </p:spPr>
        <p:txBody>
          <a:bodyPr>
            <a:noAutofit/>
          </a:bodyPr>
          <a:lstStyle/>
          <a:p>
            <a:pPr algn="l"/>
            <a:r>
              <a:rPr lang="it-IT" sz="1800" dirty="0"/>
              <a:t>C. De </a:t>
            </a:r>
            <a:r>
              <a:rPr lang="it-IT" sz="1800" dirty="0" smtClean="0"/>
              <a:t>Angelis, </a:t>
            </a:r>
            <a:r>
              <a:rPr lang="it-IT" sz="1800" dirty="0"/>
              <a:t>A. </a:t>
            </a:r>
            <a:r>
              <a:rPr lang="it-IT" sz="1800" dirty="0" smtClean="0"/>
              <a:t>Ampollini, </a:t>
            </a:r>
            <a:r>
              <a:rPr lang="it-IT" sz="1800" dirty="0"/>
              <a:t>G. </a:t>
            </a:r>
            <a:r>
              <a:rPr lang="it-IT" sz="1800" dirty="0" smtClean="0"/>
              <a:t>Bazzano, </a:t>
            </a:r>
            <a:r>
              <a:rPr lang="it-IT" sz="1800" dirty="0"/>
              <a:t>F. </a:t>
            </a:r>
            <a:r>
              <a:rPr lang="it-IT" sz="1800" dirty="0" smtClean="0"/>
              <a:t>Marracino, </a:t>
            </a:r>
            <a:r>
              <a:rPr lang="it-IT" sz="1800" dirty="0"/>
              <a:t>C. </a:t>
            </a:r>
            <a:r>
              <a:rPr lang="it-IT" sz="1800" dirty="0" smtClean="0"/>
              <a:t>Ronsivalle, </a:t>
            </a:r>
            <a:r>
              <a:rPr lang="it-IT" sz="1800" dirty="0"/>
              <a:t>M. </a:t>
            </a:r>
            <a:r>
              <a:rPr lang="it-IT" sz="1800" dirty="0" err="1" smtClean="0"/>
              <a:t>Vadrucci</a:t>
            </a:r>
            <a:r>
              <a:rPr lang="it-IT" sz="1800" dirty="0" smtClean="0"/>
              <a:t>, </a:t>
            </a:r>
            <a:r>
              <a:rPr lang="it-IT" sz="1800" dirty="0"/>
              <a:t>M. </a:t>
            </a:r>
            <a:r>
              <a:rPr lang="it-IT" sz="1800" dirty="0" smtClean="0"/>
              <a:t>Balduzzi, </a:t>
            </a:r>
            <a:r>
              <a:rPr lang="it-IT" sz="1800" dirty="0"/>
              <a:t>C. </a:t>
            </a:r>
            <a:r>
              <a:rPr lang="it-IT" sz="1800" dirty="0" smtClean="0"/>
              <a:t>Patrono, </a:t>
            </a:r>
            <a:r>
              <a:rPr lang="it-IT" sz="1800" dirty="0"/>
              <a:t>C. </a:t>
            </a:r>
            <a:r>
              <a:rPr lang="it-IT" sz="1800" dirty="0" err="1" smtClean="0"/>
              <a:t>Snels</a:t>
            </a:r>
            <a:r>
              <a:rPr lang="it-IT" sz="1800" dirty="0" smtClean="0"/>
              <a:t>,  </a:t>
            </a:r>
            <a:r>
              <a:rPr lang="it-IT" sz="1800" dirty="0" err="1" smtClean="0"/>
              <a:t>A.Testa</a:t>
            </a:r>
            <a:r>
              <a:rPr lang="it-IT" sz="1800" dirty="0" smtClean="0"/>
              <a:t>, </a:t>
            </a:r>
            <a:r>
              <a:rPr lang="it-IT" sz="1800" dirty="0"/>
              <a:t>P. </a:t>
            </a:r>
            <a:r>
              <a:rPr lang="it-IT" sz="1800" dirty="0" smtClean="0"/>
              <a:t>Anello, </a:t>
            </a:r>
            <a:r>
              <a:rPr lang="it-IT" sz="1800" dirty="0"/>
              <a:t>G. </a:t>
            </a:r>
            <a:r>
              <a:rPr lang="it-IT" sz="1800" dirty="0" smtClean="0"/>
              <a:t>Esposito, </a:t>
            </a:r>
            <a:r>
              <a:rPr lang="it-IT" sz="1800" dirty="0"/>
              <a:t>M. A. </a:t>
            </a:r>
            <a:r>
              <a:rPr lang="it-IT" sz="1800" dirty="0" err="1" smtClean="0"/>
              <a:t>Tabocchini</a:t>
            </a:r>
            <a:r>
              <a:rPr lang="it-IT" sz="1800" dirty="0" smtClean="0"/>
              <a:t>, M</a:t>
            </a:r>
            <a:r>
              <a:rPr lang="it-IT" sz="1800" dirty="0"/>
              <a:t>. </a:t>
            </a:r>
            <a:r>
              <a:rPr lang="it-IT" sz="1800" dirty="0" smtClean="0"/>
              <a:t>D’Andrea, </a:t>
            </a:r>
            <a:r>
              <a:rPr lang="it-IT" sz="1800" dirty="0"/>
              <a:t>L. </a:t>
            </a:r>
            <a:r>
              <a:rPr lang="it-IT" sz="1800" dirty="0" smtClean="0"/>
              <a:t>Strigari </a:t>
            </a:r>
            <a:endParaRPr lang="it-IT" sz="1800" dirty="0"/>
          </a:p>
          <a:p>
            <a:r>
              <a:rPr lang="it-IT" sz="1800" dirty="0"/>
              <a:t>A nome della collaborazione “TOP-IMPLART</a:t>
            </a:r>
            <a:r>
              <a:rPr lang="it-IT" sz="1800" dirty="0" smtClean="0"/>
              <a:t>”</a:t>
            </a:r>
          </a:p>
          <a:p>
            <a:pPr algn="l"/>
            <a:endParaRPr lang="it-IT" sz="1800" dirty="0"/>
          </a:p>
          <a:p>
            <a:pPr algn="l"/>
            <a:endParaRPr lang="it-IT" sz="1800" dirty="0" smtClean="0"/>
          </a:p>
        </p:txBody>
      </p:sp>
      <p:pic>
        <p:nvPicPr>
          <p:cNvPr id="16" name="Picture 9" descr="http://www.cristinabargero.com/wp-content/uploads/2014/10/en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8" y="393730"/>
            <a:ext cx="1440161" cy="7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ire_po_1024_colo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343" y="429800"/>
            <a:ext cx="1853647" cy="5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http://www.iss.it/binary/tesa/cont/_Logo_ISS_2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33" y="139340"/>
            <a:ext cx="795802" cy="7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6800480" y="89419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0070C0"/>
                </a:solidFill>
              </a:rPr>
              <a:t>Istituto Superiore di Sanità</a:t>
            </a:r>
            <a:endParaRPr lang="it-IT" sz="1100" dirty="0">
              <a:solidFill>
                <a:srgbClr val="0070C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653968" y="6536377"/>
            <a:ext cx="648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C. De </a:t>
            </a:r>
            <a:r>
              <a:rPr lang="it-IT" sz="1200" dirty="0" smtClean="0">
                <a:solidFill>
                  <a:schemeClr val="bg1"/>
                </a:solidFill>
              </a:rPr>
              <a:t>Angelis    -   101° Congresso </a:t>
            </a:r>
            <a:r>
              <a:rPr lang="it-IT" sz="1200" dirty="0">
                <a:solidFill>
                  <a:schemeClr val="bg1"/>
                </a:solidFill>
              </a:rPr>
              <a:t>N</a:t>
            </a:r>
            <a:r>
              <a:rPr lang="it-IT" sz="1200" dirty="0" smtClean="0">
                <a:solidFill>
                  <a:schemeClr val="bg1"/>
                </a:solidFill>
              </a:rPr>
              <a:t>azionale della SIF    21-25 settembre 2015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86129"/>
              </p:ext>
            </p:extLst>
          </p:nvPr>
        </p:nvGraphicFramePr>
        <p:xfrm>
          <a:off x="4427984" y="4149080"/>
          <a:ext cx="4572000" cy="18722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</a:tblGrid>
              <a:tr h="901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Dose rate (</a:t>
                      </a:r>
                      <a:r>
                        <a:rPr lang="it-IT" sz="1100" dirty="0" err="1">
                          <a:effectLst/>
                        </a:rPr>
                        <a:t>Gy</a:t>
                      </a:r>
                      <a:r>
                        <a:rPr lang="it-IT" sz="1100" dirty="0">
                          <a:effectLst/>
                        </a:rPr>
                        <a:t>/</a:t>
                      </a:r>
                      <a:r>
                        <a:rPr lang="it-IT" sz="1100" dirty="0" err="1">
                          <a:effectLst/>
                        </a:rPr>
                        <a:t>min</a:t>
                      </a:r>
                      <a:r>
                        <a:rPr lang="it-IT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2.1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40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 Gy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0.468±0.024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0.467±0.024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0.466±0.025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</a:tr>
              <a:tr h="48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 </a:t>
                      </a:r>
                      <a:r>
                        <a:rPr lang="it-IT" sz="1100" dirty="0" err="1">
                          <a:effectLst/>
                        </a:rPr>
                        <a:t>Gy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0.673±0.032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0.666±0.033</a:t>
                      </a:r>
                      <a:endParaRPr kumimoji="0"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0.676±0.035</a:t>
                      </a:r>
                      <a:endParaRPr kumimoji="0"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139952" y="3709649"/>
            <a:ext cx="4841259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Indipendenza della risposta dal rateo di dose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3844" y="3350240"/>
            <a:ext cx="4288156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dipendenza della risposta dal LET: </a:t>
            </a:r>
          </a:p>
          <a:p>
            <a:r>
              <a:rPr lang="en-US" sz="1600" dirty="0" smtClean="0"/>
              <a:t>(16%, E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 3.6 </a:t>
            </a:r>
            <a:r>
              <a:rPr lang="en-US" sz="1600" dirty="0"/>
              <a:t>MeV </a:t>
            </a:r>
            <a:r>
              <a:rPr lang="en-US" sz="1600" dirty="0" smtClean="0"/>
              <a:t>e E</a:t>
            </a:r>
            <a:r>
              <a:rPr lang="en-US" sz="1600" baseline="-25000" dirty="0"/>
              <a:t>2</a:t>
            </a:r>
            <a:r>
              <a:rPr lang="en-US" sz="1600" dirty="0" smtClean="0"/>
              <a:t>=1.5 MeV)</a:t>
            </a:r>
            <a:endParaRPr lang="it-IT" sz="1600" dirty="0"/>
          </a:p>
        </p:txBody>
      </p:sp>
      <p:grpSp>
        <p:nvGrpSpPr>
          <p:cNvPr id="6" name="Gruppo 5"/>
          <p:cNvGrpSpPr/>
          <p:nvPr/>
        </p:nvGrpSpPr>
        <p:grpSpPr>
          <a:xfrm>
            <a:off x="323528" y="4077072"/>
            <a:ext cx="3602438" cy="1728192"/>
            <a:chOff x="537514" y="5340248"/>
            <a:chExt cx="3424221" cy="1560513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85" y="5340248"/>
              <a:ext cx="3206750" cy="156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537514" y="5359913"/>
              <a:ext cx="3357430" cy="147312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457200" y="155690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Perchè</a:t>
            </a:r>
            <a:r>
              <a:rPr lang="it-IT" dirty="0"/>
              <a:t> film EBT3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628580" y="895643"/>
            <a:ext cx="4175668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Protoni in trasmissione - </a:t>
            </a:r>
            <a:r>
              <a:rPr lang="it-IT" sz="1600" dirty="0" err="1" smtClean="0"/>
              <a:t>simul</a:t>
            </a:r>
            <a:r>
              <a:rPr lang="it-IT" sz="1600" dirty="0" smtClean="0"/>
              <a:t>. SRIM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19" y="1234197"/>
            <a:ext cx="27733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https://encrypted-tbn3.gstatic.com/images?q=tbn:ANd9GcTLTiWhWaKskuLzBo-ssHIyRpvXVE6wtv6GVQopSejhIMiADF_9tgYkTl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7" y="3748609"/>
            <a:ext cx="396742" cy="3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3.gstatic.com/images?q=tbn:ANd9GcRPdnw1IKmakr0H39JM9Z1nOalx8i2r14zbfqsRduHSxCiUYEYvP0Q57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99" y="1234769"/>
            <a:ext cx="406769" cy="4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s://encrypted-tbn3.gstatic.com/images?q=tbn:ANd9GcRPdnw1IKmakr0H39JM9Z1nOalx8i2r14zbfqsRduHSxCiUYEYvP0Q57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43" y="4034158"/>
            <a:ext cx="406769" cy="4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90958"/>
              </p:ext>
            </p:extLst>
          </p:nvPr>
        </p:nvGraphicFramePr>
        <p:xfrm>
          <a:off x="246948" y="2204864"/>
          <a:ext cx="3460956" cy="316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39"/>
                <a:gridCol w="865239"/>
                <a:gridCol w="865239"/>
                <a:gridCol w="865239"/>
              </a:tblGrid>
              <a:tr h="42276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Exp</a:t>
                      </a:r>
                      <a:r>
                        <a:rPr lang="it-IT" sz="1400" dirty="0" smtClean="0"/>
                        <a:t>. 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Exp</a:t>
                      </a:r>
                      <a:r>
                        <a:rPr lang="it-IT" sz="1400" dirty="0" smtClean="0"/>
                        <a:t>. 2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Exp.3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Exp.4</a:t>
                      </a:r>
                      <a:endParaRPr lang="it-IT" sz="1400" dirty="0" smtClean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D(</a:t>
                      </a:r>
                      <a:r>
                        <a:rPr lang="it-IT" sz="1400" dirty="0" err="1" smtClean="0"/>
                        <a:t>Gy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D(</a:t>
                      </a:r>
                      <a:r>
                        <a:rPr lang="it-IT" sz="1400" dirty="0" err="1" smtClean="0"/>
                        <a:t>Gy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D(</a:t>
                      </a:r>
                      <a:r>
                        <a:rPr lang="it-IT" sz="1400" dirty="0" err="1" smtClean="0"/>
                        <a:t>Gy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D(</a:t>
                      </a:r>
                      <a:r>
                        <a:rPr lang="it-IT" sz="1400" dirty="0" err="1" smtClean="0"/>
                        <a:t>Gy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0.8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1.1</a:t>
                      </a:r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2.2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1.8</a:t>
                      </a:r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2.7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3.8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3.9</a:t>
                      </a:r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4.1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2.5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6.3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7.0</a:t>
                      </a:r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4.3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2.6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10.0</a:t>
                      </a:r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5.7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4.2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5.9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</a:tr>
              <a:tr h="291569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8.3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74314" y="909639"/>
            <a:ext cx="87849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Fascio p</a:t>
            </a:r>
            <a:r>
              <a:rPr lang="it-IT" dirty="0" smtClean="0"/>
              <a:t>rotoni E=5 </a:t>
            </a:r>
            <a:r>
              <a:rPr lang="it-IT" dirty="0" err="1" smtClean="0"/>
              <a:t>MeV</a:t>
            </a:r>
            <a:r>
              <a:rPr lang="it-IT" dirty="0" smtClean="0"/>
              <a:t>, </a:t>
            </a:r>
            <a:r>
              <a:rPr lang="it-IT" dirty="0" smtClean="0"/>
              <a:t>LET</a:t>
            </a:r>
            <a:r>
              <a:rPr lang="it-IT" baseline="-25000" dirty="0" smtClean="0"/>
              <a:t>MS20 </a:t>
            </a:r>
            <a:r>
              <a:rPr lang="it-IT" dirty="0" smtClean="0"/>
              <a:t>= 7</a:t>
            </a:r>
            <a:r>
              <a:rPr lang="it-IT" dirty="0" smtClean="0"/>
              <a:t>. 7 </a:t>
            </a:r>
            <a:r>
              <a:rPr lang="it-IT" dirty="0" err="1" smtClean="0"/>
              <a:t>keV</a:t>
            </a:r>
            <a:r>
              <a:rPr lang="it-IT" dirty="0" smtClean="0"/>
              <a:t>/</a:t>
            </a:r>
            <a:r>
              <a:rPr lang="it-IT" dirty="0" smtClean="0">
                <a:sym typeface="Symbol"/>
              </a:rPr>
              <a:t></a:t>
            </a:r>
            <a:r>
              <a:rPr lang="it-IT" dirty="0" smtClean="0"/>
              <a:t>m in ingresso alla </a:t>
            </a:r>
            <a:r>
              <a:rPr lang="it-IT" dirty="0" smtClean="0"/>
              <a:t>cellula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66802" y="142868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accent6"/>
                </a:solidFill>
              </a:rPr>
              <a:t>Verifica on line della dose rilasciata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8202" y="1474848"/>
            <a:ext cx="3951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Dose misurata con EBT3 prima dell’irraggiamento delle cellule  </a:t>
            </a:r>
            <a:endParaRPr lang="it-IT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40" y="3501008"/>
            <a:ext cx="194843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52309"/>
              </p:ext>
            </p:extLst>
          </p:nvPr>
        </p:nvGraphicFramePr>
        <p:xfrm>
          <a:off x="4771898" y="4653136"/>
          <a:ext cx="397656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 descr="C:\Users\Monia\AppData\Local\Microsoft\Windows\Temporary Internet Files\Content.Outlook\URAW8DFC\ADC_Mon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700298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0875" y="142875"/>
            <a:ext cx="7772400" cy="514350"/>
          </a:xfrm>
          <a:prstGeom prst="rect">
            <a:avLst/>
          </a:prstGeom>
          <a:ex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Irraggiamenti  cellule (V79)</a:t>
            </a:r>
            <a:endParaRPr lang="it-IT" altLang="it-IT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57" y="1844824"/>
            <a:ext cx="2592288" cy="123029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139952" y="1412776"/>
            <a:ext cx="4932041" cy="5194512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2007" y="1428569"/>
            <a:ext cx="3851921" cy="4232679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0" y="666364"/>
            <a:ext cx="5692293" cy="52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0875" y="142875"/>
            <a:ext cx="7772400" cy="514350"/>
          </a:xfrm>
          <a:prstGeom prst="rect">
            <a:avLst/>
          </a:prstGeom>
          <a:ex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Curve di sopravvivenza (V79)</a:t>
            </a:r>
            <a:endParaRPr lang="it-IT" altLang="it-IT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25144"/>
            <a:ext cx="3752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4860033" y="1988840"/>
            <a:ext cx="4122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Scattering</a:t>
            </a:r>
            <a:r>
              <a:rPr lang="it-IT" dirty="0" smtClean="0"/>
              <a:t> dei dati ottenuti finora:</a:t>
            </a:r>
          </a:p>
          <a:p>
            <a:endParaRPr lang="it-IT" dirty="0" smtClean="0"/>
          </a:p>
          <a:p>
            <a:r>
              <a:rPr lang="it-IT" dirty="0" smtClean="0"/>
              <a:t>evidenza di problemi legati alla dosimetria off line e alla non ottimale riproducibilità del </a:t>
            </a:r>
            <a:r>
              <a:rPr lang="it-IT" dirty="0" smtClean="0"/>
              <a:t>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4775"/>
            <a:ext cx="88011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uppo 10"/>
          <p:cNvGrpSpPr>
            <a:grpSpLocks/>
          </p:cNvGrpSpPr>
          <p:nvPr/>
        </p:nvGrpSpPr>
        <p:grpSpPr bwMode="auto">
          <a:xfrm>
            <a:off x="171450" y="3362325"/>
            <a:ext cx="8656638" cy="2198688"/>
            <a:chOff x="170726" y="3563638"/>
            <a:chExt cx="8657909" cy="2198218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707" y="3628051"/>
              <a:ext cx="409575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760" y="3615138"/>
              <a:ext cx="280987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89" y="3563638"/>
              <a:ext cx="14001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26" y="3564851"/>
              <a:ext cx="3714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38" y="5466581"/>
              <a:ext cx="8477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22" y="5669235"/>
            <a:ext cx="4476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a destra 16"/>
          <p:cNvSpPr/>
          <p:nvPr/>
        </p:nvSpPr>
        <p:spPr>
          <a:xfrm rot="1043896">
            <a:off x="2364855" y="5593554"/>
            <a:ext cx="728663" cy="279400"/>
          </a:xfrm>
          <a:prstGeom prst="rightArrow">
            <a:avLst>
              <a:gd name="adj1" fmla="val 35923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42925" y="3348038"/>
            <a:ext cx="1455738" cy="18129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75962" y="404664"/>
            <a:ext cx="6264696" cy="5143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it-IT" altLang="it-IT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Confronto dati letteratura </a:t>
            </a:r>
            <a:endParaRPr lang="it-IT" altLang="it-IT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72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91725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23875"/>
            <a:ext cx="91916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2693988"/>
            <a:ext cx="9144000" cy="18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092700"/>
            <a:ext cx="9144000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36613" y="2554288"/>
            <a:ext cx="650875" cy="527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67" name="CasellaDiTesto 8"/>
          <p:cNvSpPr txBox="1">
            <a:spLocks noChangeArrowheads="1"/>
          </p:cNvSpPr>
          <p:nvPr/>
        </p:nvSpPr>
        <p:spPr bwMode="auto">
          <a:xfrm>
            <a:off x="157163" y="6213475"/>
            <a:ext cx="17970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  <a:cs typeface="Arial" charset="0"/>
                <a:sym typeface="Symbol" charset="2"/>
              </a:rPr>
              <a:t></a:t>
            </a:r>
            <a:r>
              <a:rPr lang="it-IT" altLang="it-IT" sz="1600" b="1">
                <a:solidFill>
                  <a:srgbClr val="FF0000"/>
                </a:solidFill>
                <a:cs typeface="Arial" charset="0"/>
                <a:sym typeface="Symbol" charset="2"/>
              </a:rPr>
              <a:t>: </a:t>
            </a:r>
            <a:r>
              <a:rPr lang="it-IT" altLang="it-IT" sz="1600" b="1" smtClean="0">
                <a:solidFill>
                  <a:srgbClr val="FF0000"/>
                </a:solidFill>
                <a:cs typeface="Arial" charset="0"/>
                <a:sym typeface="Symbol" charset="2"/>
              </a:rPr>
              <a:t>0.208 </a:t>
            </a:r>
            <a:r>
              <a:rPr lang="it-IT" altLang="it-IT" sz="1600" b="1">
                <a:solidFill>
                  <a:srgbClr val="FF0000"/>
                </a:solidFill>
                <a:cs typeface="Arial" charset="0"/>
              </a:rPr>
              <a:t>± </a:t>
            </a:r>
            <a:r>
              <a:rPr lang="it-IT" altLang="it-IT" sz="1600" b="1" smtClean="0">
                <a:solidFill>
                  <a:srgbClr val="FF0000"/>
                </a:solidFill>
                <a:cs typeface="Arial" charset="0"/>
              </a:rPr>
              <a:t>0.016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2392363" y="5173663"/>
            <a:ext cx="630237" cy="1101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CasellaDiTesto 17"/>
          <p:cNvSpPr txBox="1">
            <a:spLocks noChangeArrowheads="1"/>
          </p:cNvSpPr>
          <p:nvPr/>
        </p:nvSpPr>
        <p:spPr bwMode="auto">
          <a:xfrm>
            <a:off x="1962150" y="6213475"/>
            <a:ext cx="18351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  <a:cs typeface="Arial" charset="0"/>
              </a:rPr>
              <a:t>β</a:t>
            </a:r>
            <a:r>
              <a:rPr lang="it-IT" altLang="it-IT" sz="1600" b="1">
                <a:solidFill>
                  <a:srgbClr val="FF0000"/>
                </a:solidFill>
                <a:cs typeface="Arial" charset="0"/>
                <a:sym typeface="Symbol" charset="2"/>
              </a:rPr>
              <a:t>: </a:t>
            </a:r>
            <a:r>
              <a:rPr lang="it-IT" altLang="it-IT" sz="1600" b="1" smtClean="0">
                <a:solidFill>
                  <a:srgbClr val="FF0000"/>
                </a:solidFill>
                <a:cs typeface="Arial" charset="0"/>
                <a:sym typeface="Symbol" charset="2"/>
              </a:rPr>
              <a:t>0.020 </a:t>
            </a:r>
            <a:r>
              <a:rPr lang="it-IT" altLang="it-IT" sz="1600" b="1">
                <a:solidFill>
                  <a:srgbClr val="FF0000"/>
                </a:solidFill>
                <a:cs typeface="Arial" charset="0"/>
              </a:rPr>
              <a:t>± </a:t>
            </a:r>
            <a:r>
              <a:rPr lang="it-IT" altLang="it-IT" sz="1600" b="1" smtClean="0">
                <a:solidFill>
                  <a:srgbClr val="FF0000"/>
                </a:solidFill>
                <a:cs typeface="Arial" charset="0"/>
              </a:rPr>
              <a:t>0.003</a:t>
            </a:r>
            <a:endParaRPr lang="it-IT" altLang="it-IT" sz="1600" b="1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779463" y="5137150"/>
            <a:ext cx="630237" cy="1101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10049" y="9525"/>
            <a:ext cx="6264696" cy="5143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it-IT" altLang="it-IT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Confronto dati letteratura </a:t>
            </a:r>
            <a:endParaRPr lang="it-IT" altLang="it-IT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67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it-IT" sz="2000" dirty="0" smtClean="0"/>
              <a:t>Le curve </a:t>
            </a:r>
            <a:r>
              <a:rPr lang="it-IT" sz="2000" dirty="0"/>
              <a:t>di </a:t>
            </a:r>
            <a:r>
              <a:rPr lang="it-IT" sz="2000" dirty="0" smtClean="0"/>
              <a:t>sopravvivenza ottenute nel fascio TOP-IMPLART sono in linea con i dati di letteratura. Anche se: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 I risultati </a:t>
            </a:r>
            <a:r>
              <a:rPr lang="it-IT" sz="2000" dirty="0" smtClean="0"/>
              <a:t>evidenziano </a:t>
            </a:r>
            <a:r>
              <a:rPr lang="it-IT" sz="2000" dirty="0"/>
              <a:t>problemi di riproducibilità </a:t>
            </a:r>
            <a:r>
              <a:rPr lang="it-IT" sz="2000" dirty="0" smtClean="0"/>
              <a:t>del sistema (spread </a:t>
            </a:r>
            <a:r>
              <a:rPr lang="it-IT" sz="2000" dirty="0"/>
              <a:t>dei risultati, </a:t>
            </a:r>
            <a:r>
              <a:rPr lang="it-IT" sz="2000" dirty="0" smtClean="0"/>
              <a:t>variabilità della dose)</a:t>
            </a:r>
            <a:endParaRPr lang="it-IT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/>
              <a:t>Dosimetria con film (</a:t>
            </a:r>
            <a:r>
              <a:rPr lang="it-IT" sz="2000" dirty="0" smtClean="0"/>
              <a:t>off line</a:t>
            </a:r>
            <a:r>
              <a:rPr lang="it-IT" sz="2000" dirty="0"/>
              <a:t>) non </a:t>
            </a:r>
            <a:r>
              <a:rPr lang="it-IT" sz="2000" dirty="0" smtClean="0"/>
              <a:t>idonea. Necessità </a:t>
            </a:r>
            <a:r>
              <a:rPr lang="it-IT" sz="2000" dirty="0" smtClean="0"/>
              <a:t>di un sistema </a:t>
            </a:r>
            <a:r>
              <a:rPr lang="it-IT" sz="2000" dirty="0" smtClean="0"/>
              <a:t>on line.</a:t>
            </a:r>
          </a:p>
          <a:p>
            <a:pPr marL="109728" indent="0">
              <a:buClr>
                <a:schemeClr val="accent6"/>
              </a:buClr>
              <a:buNone/>
            </a:pPr>
            <a:endParaRPr lang="it-IT" sz="2000" dirty="0" smtClean="0"/>
          </a:p>
          <a:p>
            <a:pPr marL="109728" indent="0">
              <a:buClr>
                <a:schemeClr val="accent6"/>
              </a:buClr>
              <a:buNone/>
            </a:pPr>
            <a:endParaRPr lang="it-IT" sz="2000" dirty="0" smtClean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In fase di sviluppo un sistema di misura della </a:t>
            </a:r>
            <a:r>
              <a:rPr lang="it-IT" sz="2000" dirty="0" err="1" smtClean="0"/>
              <a:t>fluenza</a:t>
            </a:r>
            <a:r>
              <a:rPr lang="it-IT" sz="2000" dirty="0" smtClean="0"/>
              <a:t> basato su rivelatori al silicio.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Realizzazione di un sistema automatizzato per il caricamento dei campioni  </a:t>
            </a:r>
            <a:endParaRPr lang="it-IT" sz="2000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Conclusioni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6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o 10"/>
          <p:cNvGrpSpPr>
            <a:grpSpLocks/>
          </p:cNvGrpSpPr>
          <p:nvPr/>
        </p:nvGrpSpPr>
        <p:grpSpPr bwMode="auto">
          <a:xfrm>
            <a:off x="171450" y="2564904"/>
            <a:ext cx="8656638" cy="2204453"/>
            <a:chOff x="170726" y="3557873"/>
            <a:chExt cx="8657909" cy="2203983"/>
          </a:xfrm>
        </p:grpSpPr>
        <p:pic>
          <p:nvPicPr>
            <p:cNvPr id="1639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707" y="3622286"/>
              <a:ext cx="409575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760" y="3615138"/>
              <a:ext cx="280987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89" y="3557873"/>
              <a:ext cx="14001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26" y="3564851"/>
              <a:ext cx="3714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38" y="5466581"/>
              <a:ext cx="8477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ttangolo 17"/>
          <p:cNvSpPr/>
          <p:nvPr/>
        </p:nvSpPr>
        <p:spPr>
          <a:xfrm>
            <a:off x="542925" y="2583373"/>
            <a:ext cx="1455738" cy="18129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662488" y="2580198"/>
            <a:ext cx="1428750" cy="18129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665318" y="1415232"/>
            <a:ext cx="8788400" cy="10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kern="0" dirty="0">
                <a:latin typeface="+mn-lt"/>
              </a:rPr>
              <a:t>Irradiazioni con fasci ad energia più bassa </a:t>
            </a:r>
            <a:r>
              <a:rPr lang="it-IT" sz="2400" kern="0" dirty="0" smtClean="0">
                <a:latin typeface="+mn-lt"/>
              </a:rPr>
              <a:t>per </a:t>
            </a:r>
            <a:r>
              <a:rPr lang="it-IT" sz="2400" kern="0" dirty="0" smtClean="0">
                <a:latin typeface="+mn-lt"/>
              </a:rPr>
              <a:t>ulteriore confronto </a:t>
            </a:r>
            <a:r>
              <a:rPr lang="it-IT" sz="2400" kern="0" dirty="0">
                <a:latin typeface="+mn-lt"/>
              </a:rPr>
              <a:t>con i dati ottenuti ai </a:t>
            </a:r>
            <a:r>
              <a:rPr lang="it-IT" sz="2400" kern="0" dirty="0" smtClean="0">
                <a:latin typeface="+mn-lt"/>
              </a:rPr>
              <a:t>LNL-INFN</a:t>
            </a:r>
            <a:endParaRPr lang="it-IT" sz="2400" kern="0" dirty="0">
              <a:latin typeface="+mn-lt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 bwMode="auto">
          <a:xfrm>
            <a:off x="736655" y="908720"/>
            <a:ext cx="837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kern="0" dirty="0"/>
              <a:t>V</a:t>
            </a:r>
            <a:r>
              <a:rPr lang="it-IT" sz="2400" kern="0" dirty="0" smtClean="0"/>
              <a:t>erifiche dei </a:t>
            </a:r>
            <a:r>
              <a:rPr lang="it-IT" sz="2400" kern="0" dirty="0"/>
              <a:t>dati </a:t>
            </a:r>
            <a:r>
              <a:rPr lang="it-IT" sz="2400" kern="0" dirty="0" smtClean="0"/>
              <a:t>ottenuti </a:t>
            </a:r>
            <a:endParaRPr lang="it-IT" sz="2400" kern="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2400" kern="0" dirty="0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 bwMode="auto">
          <a:xfrm>
            <a:off x="881079" y="5157192"/>
            <a:ext cx="8229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400" kern="0" dirty="0">
                <a:latin typeface="+mn-lt"/>
              </a:rPr>
              <a:t>Esperimenti a diverso </a:t>
            </a:r>
            <a:r>
              <a:rPr lang="it-IT" sz="2400" kern="0" dirty="0" smtClean="0">
                <a:latin typeface="+mn-lt"/>
              </a:rPr>
              <a:t>dose-rate</a:t>
            </a:r>
            <a:endParaRPr lang="it-IT" sz="240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400" i="1" kern="0" dirty="0">
                <a:latin typeface="+mn-lt"/>
              </a:rPr>
              <a:t>Impiego di altre linee cellulari ed altri end </a:t>
            </a:r>
            <a:r>
              <a:rPr lang="it-IT" sz="2400" i="1" kern="0" dirty="0" err="1" smtClean="0">
                <a:latin typeface="+mn-lt"/>
              </a:rPr>
              <a:t>points</a:t>
            </a:r>
            <a:endParaRPr lang="it-IT" sz="24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it-IT" sz="2400" kern="0" dirty="0">
              <a:latin typeface="+mn-lt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37524" y="1003970"/>
            <a:ext cx="393700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251520" y="1558702"/>
            <a:ext cx="393700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7544" y="116632"/>
            <a:ext cx="7772400" cy="514350"/>
          </a:xfrm>
          <a:prstGeom prst="rect">
            <a:avLst/>
          </a:prstGeom>
          <a:ex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Futuro </a:t>
            </a:r>
            <a:endParaRPr lang="it-IT" altLang="it-IT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4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2276872"/>
            <a:ext cx="6178294" cy="72327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/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27196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TOP (Oncological Therapy with Protons) - IMPLART (Intensity Modulated Proton Linear Accelerator for </a:t>
            </a:r>
            <a:r>
              <a:rPr lang="en-US" dirty="0" err="1"/>
              <a:t>RadioTherapy</a:t>
            </a:r>
            <a:r>
              <a:rPr lang="en-US" dirty="0"/>
              <a:t>).</a:t>
            </a:r>
          </a:p>
          <a:p>
            <a:r>
              <a:rPr lang="en-US" dirty="0" err="1" smtClean="0"/>
              <a:t>Collaborazione</a:t>
            </a:r>
            <a:r>
              <a:rPr lang="en-US" dirty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/>
              <a:t>ENEA, ISS e </a:t>
            </a:r>
            <a:r>
              <a:rPr lang="it-IT" dirty="0"/>
              <a:t>Istituto Regina Elena </a:t>
            </a:r>
            <a:r>
              <a:rPr lang="it-IT" dirty="0" smtClean="0"/>
              <a:t>(</a:t>
            </a:r>
            <a:r>
              <a:rPr lang="en-US" dirty="0"/>
              <a:t>IFO)</a:t>
            </a:r>
          </a:p>
          <a:p>
            <a:r>
              <a:rPr lang="it-IT" dirty="0"/>
              <a:t>Il Progetto prevede la realizzazione di un prototipo di acceleratore </a:t>
            </a:r>
            <a:r>
              <a:rPr lang="it-IT" dirty="0" smtClean="0"/>
              <a:t>lineare compatto, energia massima di 230MeV, dedicato </a:t>
            </a:r>
            <a:r>
              <a:rPr lang="it-IT" dirty="0"/>
              <a:t>alla </a:t>
            </a:r>
            <a:r>
              <a:rPr lang="it-IT" dirty="0" err="1" smtClean="0"/>
              <a:t>protonterapia</a:t>
            </a:r>
            <a:r>
              <a:rPr lang="it-IT" dirty="0" smtClean="0"/>
              <a:t>.</a:t>
            </a:r>
          </a:p>
          <a:p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/>
              <a:t>finanziato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FILAS-</a:t>
            </a:r>
            <a:r>
              <a:rPr lang="en-US" dirty="0" err="1"/>
              <a:t>Regione</a:t>
            </a:r>
            <a:r>
              <a:rPr lang="en-US" dirty="0"/>
              <a:t> Lazio.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4000" dirty="0"/>
              <a:t>ACCELERATORE TOP-IMPLART</a:t>
            </a:r>
          </a:p>
        </p:txBody>
      </p:sp>
    </p:spTree>
    <p:extLst>
      <p:ext uri="{BB962C8B-B14F-4D97-AF65-F5344CB8AC3E}">
        <p14:creationId xmlns:p14="http://schemas.microsoft.com/office/powerpoint/2010/main" val="22537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acceleratore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80988" y="3357563"/>
            <a:ext cx="8863012" cy="2159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it-IT" sz="2000" dirty="0" smtClean="0"/>
              <a:t>Peculiarità dell’acceleratore TOP-IMPLART: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modularità della macchina;</a:t>
            </a:r>
            <a:endParaRPr lang="it-IT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Erogazione in modalità impulsata ((1-10)nA per terapia; (0,1-20)</a:t>
            </a:r>
            <a:r>
              <a:rPr lang="it-IT" sz="2000" dirty="0" err="1" smtClean="0"/>
              <a:t>pA</a:t>
            </a:r>
            <a:r>
              <a:rPr lang="it-IT" sz="2000" dirty="0" smtClean="0"/>
              <a:t> </a:t>
            </a:r>
            <a:r>
              <a:rPr lang="it-IT" sz="2000" dirty="0"/>
              <a:t>per </a:t>
            </a:r>
            <a:r>
              <a:rPr lang="it-IT" sz="2000" dirty="0" smtClean="0"/>
              <a:t>radiobiologia));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Possibilità di rapida variazione </a:t>
            </a:r>
            <a:r>
              <a:rPr lang="it-IT" sz="2000" dirty="0" smtClean="0"/>
              <a:t>dell’energia;</a:t>
            </a:r>
            <a:endParaRPr lang="it-IT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Elevata qualità del fascio </a:t>
            </a:r>
            <a:endParaRPr lang="it-IT" sz="2000" dirty="0" smtClean="0"/>
          </a:p>
          <a:p>
            <a:pPr marL="0" lvl="1" indent="0">
              <a:buNone/>
            </a:pPr>
            <a:endParaRPr lang="en-GB" sz="2000" dirty="0" smtClean="0"/>
          </a:p>
        </p:txBody>
      </p:sp>
      <p:grpSp>
        <p:nvGrpSpPr>
          <p:cNvPr id="4" name="Gruppo 26"/>
          <p:cNvGrpSpPr>
            <a:grpSpLocks/>
          </p:cNvGrpSpPr>
          <p:nvPr/>
        </p:nvGrpSpPr>
        <p:grpSpPr bwMode="auto">
          <a:xfrm>
            <a:off x="510266" y="1267618"/>
            <a:ext cx="8351837" cy="2159000"/>
            <a:chOff x="468313" y="44624"/>
            <a:chExt cx="8351837" cy="2159000"/>
          </a:xfrm>
        </p:grpSpPr>
        <p:sp>
          <p:nvSpPr>
            <p:cNvPr id="5" name="AutoShape 46"/>
            <p:cNvSpPr>
              <a:spLocks noChangeArrowheads="1"/>
            </p:cNvSpPr>
            <p:nvPr/>
          </p:nvSpPr>
          <p:spPr bwMode="auto">
            <a:xfrm>
              <a:off x="6802438" y="1557511"/>
              <a:ext cx="2017712" cy="646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Radiobiologia</a:t>
              </a:r>
              <a:endParaRPr lang="en-US" altLang="it-IT" sz="1600" b="1" dirty="0">
                <a:solidFill>
                  <a:srgbClr val="00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Cellulare</a:t>
              </a:r>
              <a:r>
                <a:rPr lang="en-US" altLang="it-IT" sz="1600" b="1" dirty="0">
                  <a:solidFill>
                    <a:srgbClr val="003300"/>
                  </a:solidFill>
                </a:rPr>
                <a:t> &amp; </a:t>
              </a:r>
              <a:r>
                <a:rPr lang="en-US" altLang="it-IT" sz="1600" b="1" dirty="0" err="1">
                  <a:solidFill>
                    <a:srgbClr val="003300"/>
                  </a:solidFill>
                </a:rPr>
                <a:t>Animale</a:t>
              </a:r>
              <a:endParaRPr lang="en-US" altLang="it-IT" sz="1600" b="1" dirty="0">
                <a:solidFill>
                  <a:srgbClr val="003300"/>
                </a:solidFill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547813" y="44624"/>
              <a:ext cx="1655762" cy="18716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99FF6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468313" y="908224"/>
              <a:ext cx="1439862" cy="10080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9FF6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3059113" y="908224"/>
              <a:ext cx="2233612" cy="10080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FF6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rot="-5400000">
              <a:off x="1007269" y="691530"/>
              <a:ext cx="431800" cy="1223962"/>
            </a:xfrm>
            <a:prstGeom prst="can">
              <a:avLst>
                <a:gd name="adj" fmla="val 45524"/>
              </a:avLst>
            </a:prstGeom>
            <a:solidFill>
              <a:srgbClr val="66FF33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080808"/>
                  </a:solidFill>
                </a:rPr>
                <a:t>7 MeV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-5400000">
              <a:off x="4221163" y="762173"/>
              <a:ext cx="431800" cy="1082675"/>
            </a:xfrm>
            <a:prstGeom prst="can">
              <a:avLst>
                <a:gd name="adj" fmla="val 40269"/>
              </a:avLst>
            </a:prstGeom>
            <a:solidFill>
              <a:srgbClr val="CCCC00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 smtClean="0">
                  <a:solidFill>
                    <a:srgbClr val="080808"/>
                  </a:solidFill>
                </a:rPr>
                <a:t>150 MeV</a:t>
              </a:r>
              <a:endParaRPr lang="en-US" altLang="it-IT" sz="1400" b="1" dirty="0">
                <a:solidFill>
                  <a:srgbClr val="080808"/>
                </a:solidFill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5400000">
              <a:off x="3260726" y="835198"/>
              <a:ext cx="431800" cy="936625"/>
            </a:xfrm>
            <a:prstGeom prst="can">
              <a:avLst>
                <a:gd name="adj" fmla="val 53093"/>
              </a:avLst>
            </a:prstGeom>
            <a:solidFill>
              <a:srgbClr val="CCCC00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 smtClean="0">
                  <a:solidFill>
                    <a:srgbClr val="080808"/>
                  </a:solidFill>
                </a:rPr>
                <a:t>35</a:t>
              </a:r>
              <a:r>
                <a:rPr lang="en-US" altLang="it-IT" sz="1400" b="1" dirty="0" smtClean="0">
                  <a:solidFill>
                    <a:srgbClr val="080808"/>
                  </a:solidFill>
                </a:rPr>
                <a:t> </a:t>
              </a:r>
              <a:r>
                <a:rPr lang="en-US" altLang="it-IT" sz="1400" b="1" dirty="0">
                  <a:solidFill>
                    <a:srgbClr val="080808"/>
                  </a:solidFill>
                </a:rPr>
                <a:t>MeV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-5400000">
              <a:off x="5876926" y="727248"/>
              <a:ext cx="431800" cy="1152525"/>
            </a:xfrm>
            <a:prstGeom prst="can">
              <a:avLst>
                <a:gd name="adj" fmla="val 42867"/>
              </a:avLst>
            </a:prstGeom>
            <a:solidFill>
              <a:srgbClr val="FF6600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 smtClean="0">
                  <a:solidFill>
                    <a:srgbClr val="080808"/>
                  </a:solidFill>
                </a:rPr>
                <a:t>230 MeV</a:t>
              </a:r>
              <a:endParaRPr lang="en-US" altLang="it-IT" sz="1400" b="1" dirty="0">
                <a:solidFill>
                  <a:srgbClr val="080808"/>
                </a:solidFill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5508625" y="116061"/>
              <a:ext cx="1512888" cy="646113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solidFill>
                    <a:srgbClr val="003300"/>
                  </a:solidFill>
                </a:rPr>
                <a:t>Tumori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solidFill>
                    <a:srgbClr val="003300"/>
                  </a:solidFill>
                </a:rPr>
                <a:t>Testa Collo</a:t>
              </a:r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2987675" y="116061"/>
              <a:ext cx="2017713" cy="646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Radiobiologia</a:t>
              </a:r>
              <a:endParaRPr lang="en-US" altLang="it-IT" sz="1600" b="1" dirty="0">
                <a:solidFill>
                  <a:srgbClr val="00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Cellulare</a:t>
              </a:r>
              <a:r>
                <a:rPr lang="en-US" altLang="it-IT" sz="1600" b="1" dirty="0">
                  <a:solidFill>
                    <a:srgbClr val="003300"/>
                  </a:solidFill>
                </a:rPr>
                <a:t> &amp; </a:t>
              </a:r>
              <a:r>
                <a:rPr lang="en-US" altLang="it-IT" sz="1600" b="1" dirty="0" err="1">
                  <a:solidFill>
                    <a:srgbClr val="003300"/>
                  </a:solidFill>
                </a:rPr>
                <a:t>Animale</a:t>
              </a:r>
              <a:endParaRPr lang="en-US" altLang="it-IT" sz="1600" b="1" dirty="0">
                <a:solidFill>
                  <a:srgbClr val="003300"/>
                </a:solidFill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1331913" y="116061"/>
              <a:ext cx="1512887" cy="646113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Radiobiologia</a:t>
              </a:r>
              <a:endParaRPr lang="en-US" altLang="it-IT" sz="1600" b="1" dirty="0">
                <a:solidFill>
                  <a:srgbClr val="00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Cellulare</a:t>
              </a:r>
              <a:endParaRPr lang="en-US" altLang="it-IT" sz="1600" b="1" dirty="0">
                <a:solidFill>
                  <a:srgbClr val="003300"/>
                </a:solidFill>
              </a:endParaRPr>
            </a:p>
          </p:txBody>
        </p:sp>
        <p:cxnSp>
          <p:nvCxnSpPr>
            <p:cNvPr id="16" name="AutoShape 23"/>
            <p:cNvCxnSpPr>
              <a:cxnSpLocks noChangeShapeType="1"/>
              <a:stCxn id="9" idx="3"/>
              <a:endCxn id="15" idx="2"/>
            </p:cNvCxnSpPr>
            <p:nvPr/>
          </p:nvCxnSpPr>
          <p:spPr bwMode="auto">
            <a:xfrm flipV="1">
              <a:off x="1835150" y="762174"/>
              <a:ext cx="254000" cy="541337"/>
            </a:xfrm>
            <a:prstGeom prst="curvedConnector2">
              <a:avLst/>
            </a:prstGeom>
            <a:noFill/>
            <a:ln w="25400">
              <a:solidFill>
                <a:srgbClr val="666633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4"/>
            <p:cNvCxnSpPr>
              <a:cxnSpLocks noChangeShapeType="1"/>
              <a:stCxn id="10" idx="3"/>
              <a:endCxn id="14" idx="3"/>
            </p:cNvCxnSpPr>
            <p:nvPr/>
          </p:nvCxnSpPr>
          <p:spPr bwMode="auto">
            <a:xfrm flipV="1">
              <a:off x="4978400" y="439911"/>
              <a:ext cx="26988" cy="862013"/>
            </a:xfrm>
            <a:prstGeom prst="curvedConnector3">
              <a:avLst>
                <a:gd name="adj1" fmla="val 941176"/>
              </a:avLst>
            </a:prstGeom>
            <a:noFill/>
            <a:ln w="25400">
              <a:solidFill>
                <a:srgbClr val="666633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5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978400" y="439911"/>
              <a:ext cx="530225" cy="862013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6633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6"/>
            <p:cNvCxnSpPr>
              <a:cxnSpLocks noChangeShapeType="1"/>
              <a:stCxn id="12" idx="3"/>
              <a:endCxn id="24" idx="1"/>
            </p:cNvCxnSpPr>
            <p:nvPr/>
          </p:nvCxnSpPr>
          <p:spPr bwMode="auto">
            <a:xfrm>
              <a:off x="6669088" y="1301924"/>
              <a:ext cx="422275" cy="158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6633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utoShape 30"/>
            <p:cNvSpPr>
              <a:spLocks noChangeArrowheads="1"/>
            </p:cNvSpPr>
            <p:nvPr/>
          </p:nvSpPr>
          <p:spPr bwMode="auto">
            <a:xfrm rot="-5400000">
              <a:off x="2268538" y="871711"/>
              <a:ext cx="431800" cy="863600"/>
            </a:xfrm>
            <a:prstGeom prst="can">
              <a:avLst>
                <a:gd name="adj" fmla="val 32120"/>
              </a:avLst>
            </a:prstGeom>
            <a:solidFill>
              <a:srgbClr val="CCCC00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 smtClean="0">
                  <a:solidFill>
                    <a:srgbClr val="080808"/>
                  </a:solidFill>
                </a:rPr>
                <a:t>18 </a:t>
              </a:r>
              <a:r>
                <a:rPr lang="en-US" altLang="it-IT" sz="1400" b="1" dirty="0">
                  <a:solidFill>
                    <a:srgbClr val="080808"/>
                  </a:solidFill>
                </a:rPr>
                <a:t>MeV</a:t>
              </a:r>
            </a:p>
          </p:txBody>
        </p:sp>
        <p:cxnSp>
          <p:nvCxnSpPr>
            <p:cNvPr id="21" name="AutoShape 43"/>
            <p:cNvCxnSpPr>
              <a:cxnSpLocks noChangeShapeType="1"/>
              <a:stCxn id="9" idx="3"/>
              <a:endCxn id="20" idx="1"/>
            </p:cNvCxnSpPr>
            <p:nvPr/>
          </p:nvCxnSpPr>
          <p:spPr bwMode="auto">
            <a:xfrm>
              <a:off x="1835150" y="1303511"/>
              <a:ext cx="217488" cy="0"/>
            </a:xfrm>
            <a:prstGeom prst="straightConnector1">
              <a:avLst/>
            </a:prstGeom>
            <a:noFill/>
            <a:ln w="25400">
              <a:solidFill>
                <a:srgbClr val="6666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4"/>
            <p:cNvCxnSpPr>
              <a:cxnSpLocks noChangeShapeType="1"/>
              <a:stCxn id="10" idx="3"/>
              <a:endCxn id="12" idx="1"/>
            </p:cNvCxnSpPr>
            <p:nvPr/>
          </p:nvCxnSpPr>
          <p:spPr bwMode="auto">
            <a:xfrm>
              <a:off x="4978400" y="1301924"/>
              <a:ext cx="538163" cy="1587"/>
            </a:xfrm>
            <a:prstGeom prst="curvedConnector3">
              <a:avLst>
                <a:gd name="adj1" fmla="val 49852"/>
              </a:avLst>
            </a:prstGeom>
            <a:noFill/>
            <a:ln w="25400">
              <a:solidFill>
                <a:srgbClr val="6666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5"/>
            <p:cNvCxnSpPr>
              <a:cxnSpLocks noChangeShapeType="1"/>
              <a:stCxn id="20" idx="3"/>
              <a:endCxn id="15" idx="2"/>
            </p:cNvCxnSpPr>
            <p:nvPr/>
          </p:nvCxnSpPr>
          <p:spPr bwMode="auto">
            <a:xfrm flipH="1" flipV="1">
              <a:off x="2089150" y="762174"/>
              <a:ext cx="827088" cy="541337"/>
            </a:xfrm>
            <a:prstGeom prst="curvedConnector4">
              <a:avLst>
                <a:gd name="adj1" fmla="val -27639"/>
                <a:gd name="adj2" fmla="val 70088"/>
              </a:avLst>
            </a:prstGeom>
            <a:noFill/>
            <a:ln w="19050">
              <a:solidFill>
                <a:srgbClr val="666633"/>
              </a:solidFill>
              <a:prstDash val="dash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7091363" y="979661"/>
              <a:ext cx="1512887" cy="646113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Tumori</a:t>
              </a:r>
              <a:endParaRPr lang="en-US" altLang="it-IT" sz="1600" b="1" dirty="0">
                <a:solidFill>
                  <a:srgbClr val="00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 err="1">
                  <a:solidFill>
                    <a:srgbClr val="003300"/>
                  </a:solidFill>
                </a:rPr>
                <a:t>Profondi</a:t>
              </a:r>
              <a:endParaRPr lang="en-US" altLang="it-IT" sz="16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194785" y="545799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Il </a:t>
            </a:r>
            <a:r>
              <a:rPr lang="en-GB" dirty="0" err="1">
                <a:solidFill>
                  <a:srgbClr val="FFC000"/>
                </a:solidFill>
              </a:rPr>
              <a:t>fascio</a:t>
            </a:r>
            <a:r>
              <a:rPr lang="en-GB" dirty="0">
                <a:solidFill>
                  <a:srgbClr val="FFC000"/>
                </a:solidFill>
              </a:rPr>
              <a:t> di </a:t>
            </a:r>
            <a:r>
              <a:rPr lang="en-GB" dirty="0" err="1">
                <a:solidFill>
                  <a:srgbClr val="FFC000"/>
                </a:solidFill>
              </a:rPr>
              <a:t>protoni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verrà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impiegato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anche</a:t>
            </a:r>
            <a:r>
              <a:rPr lang="en-GB" dirty="0">
                <a:solidFill>
                  <a:srgbClr val="FFC000"/>
                </a:solidFill>
              </a:rPr>
              <a:t> per </a:t>
            </a:r>
            <a:r>
              <a:rPr lang="en-GB" dirty="0" err="1">
                <a:solidFill>
                  <a:srgbClr val="FFC000"/>
                </a:solidFill>
              </a:rPr>
              <a:t>esperimenti</a:t>
            </a:r>
            <a:r>
              <a:rPr lang="en-GB" dirty="0">
                <a:solidFill>
                  <a:srgbClr val="FFC000"/>
                </a:solidFill>
              </a:rPr>
              <a:t> di </a:t>
            </a:r>
            <a:r>
              <a:rPr lang="en-GB" dirty="0" err="1" smtClean="0">
                <a:solidFill>
                  <a:srgbClr val="FFC000"/>
                </a:solidFill>
              </a:rPr>
              <a:t>radiobiologia</a:t>
            </a:r>
            <a:r>
              <a:rPr lang="en-GB" dirty="0" smtClean="0">
                <a:solidFill>
                  <a:srgbClr val="FFC000"/>
                </a:solidFill>
              </a:rPr>
              <a:t> per la  </a:t>
            </a:r>
            <a:r>
              <a:rPr lang="en-GB" dirty="0" err="1" smtClean="0">
                <a:solidFill>
                  <a:srgbClr val="FFC000"/>
                </a:solidFill>
              </a:rPr>
              <a:t>caratterizzazione</a:t>
            </a:r>
            <a:r>
              <a:rPr lang="en-GB" dirty="0" smtClean="0">
                <a:solidFill>
                  <a:srgbClr val="FFC000"/>
                </a:solidFill>
              </a:rPr>
              <a:t> del </a:t>
            </a:r>
            <a:r>
              <a:rPr lang="en-GB" dirty="0" err="1" smtClean="0">
                <a:solidFill>
                  <a:srgbClr val="FFC000"/>
                </a:solidFill>
              </a:rPr>
              <a:t>fascio</a:t>
            </a:r>
            <a:r>
              <a:rPr lang="en-GB" dirty="0" smtClean="0">
                <a:solidFill>
                  <a:srgbClr val="FFC000"/>
                </a:solidFill>
              </a:rPr>
              <a:t> e per </a:t>
            </a:r>
            <a:r>
              <a:rPr lang="en-GB" dirty="0" err="1">
                <a:solidFill>
                  <a:srgbClr val="FFC000"/>
                </a:solidFill>
              </a:rPr>
              <a:t>studi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“in vitro” </a:t>
            </a:r>
            <a:r>
              <a:rPr lang="en-GB" dirty="0" err="1" smtClean="0">
                <a:solidFill>
                  <a:srgbClr val="FFC000"/>
                </a:solidFill>
              </a:rPr>
              <a:t>ed</a:t>
            </a:r>
            <a:r>
              <a:rPr lang="en-GB" dirty="0" smtClean="0">
                <a:solidFill>
                  <a:srgbClr val="FFC000"/>
                </a:solidFill>
              </a:rPr>
              <a:t> “in vivo” sui  </a:t>
            </a:r>
            <a:r>
              <a:rPr lang="en-GB" dirty="0" err="1">
                <a:solidFill>
                  <a:srgbClr val="FFC000"/>
                </a:solidFill>
              </a:rPr>
              <a:t>meccanismi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cellulari</a:t>
            </a:r>
            <a:r>
              <a:rPr lang="en-GB" dirty="0">
                <a:solidFill>
                  <a:srgbClr val="FFC000"/>
                </a:solidFill>
              </a:rPr>
              <a:t>/</a:t>
            </a:r>
            <a:r>
              <a:rPr lang="en-GB" dirty="0" err="1">
                <a:solidFill>
                  <a:srgbClr val="FFC000"/>
                </a:solidFill>
              </a:rPr>
              <a:t>molecolari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 di </a:t>
            </a:r>
            <a:r>
              <a:rPr lang="en-GB" dirty="0" err="1" smtClean="0">
                <a:solidFill>
                  <a:srgbClr val="FFC000"/>
                </a:solidFill>
              </a:rPr>
              <a:t>effetti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biologici</a:t>
            </a:r>
            <a:r>
              <a:rPr lang="en-GB" dirty="0" smtClean="0">
                <a:solidFill>
                  <a:srgbClr val="FFC000"/>
                </a:solidFill>
              </a:rPr>
              <a:t> di </a:t>
            </a:r>
            <a:r>
              <a:rPr lang="en-GB" dirty="0" err="1" smtClean="0">
                <a:solidFill>
                  <a:srgbClr val="FFC000"/>
                </a:solidFill>
              </a:rPr>
              <a:t>protoni</a:t>
            </a:r>
            <a:r>
              <a:rPr lang="en-GB" dirty="0" smtClean="0">
                <a:solidFill>
                  <a:srgbClr val="FFC000"/>
                </a:solidFill>
              </a:rPr>
              <a:t>  di diverse </a:t>
            </a:r>
            <a:r>
              <a:rPr lang="en-GB" dirty="0" err="1" smtClean="0">
                <a:solidFill>
                  <a:srgbClr val="FFC000"/>
                </a:solidFill>
              </a:rPr>
              <a:t>energie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b="29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A che punto siamo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5" y="0"/>
            <a:ext cx="8561667" cy="52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9047" y="5373216"/>
            <a:ext cx="4139952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L</a:t>
            </a:r>
            <a:r>
              <a:rPr lang="it-IT" sz="1600" dirty="0" smtClean="0"/>
              <a:t>’iniettore (</a:t>
            </a:r>
            <a:r>
              <a:rPr lang="it-IT" sz="1600" dirty="0" err="1"/>
              <a:t>AccSys</a:t>
            </a:r>
            <a:r>
              <a:rPr lang="it-IT" sz="1600" dirty="0"/>
              <a:t>-Hitachi </a:t>
            </a:r>
            <a:r>
              <a:rPr lang="it-IT" sz="1600" dirty="0" smtClean="0"/>
              <a:t>), operante a </a:t>
            </a:r>
            <a:r>
              <a:rPr lang="it-IT" sz="1600" dirty="0"/>
              <a:t>425 </a:t>
            </a:r>
            <a:r>
              <a:rPr lang="it-IT" sz="1600" dirty="0" smtClean="0"/>
              <a:t>MHz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4833186" y="5373216"/>
            <a:ext cx="4131302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Serie di moduli acceleranti operanti a più alta frequenza (3GHz):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4301384" y="5527977"/>
            <a:ext cx="432048" cy="21399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2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6480720" cy="43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8363272" cy="11161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000" dirty="0" smtClean="0"/>
              <a:t>Linea verticale </a:t>
            </a:r>
            <a:endParaRPr lang="it-IT" sz="4000" dirty="0"/>
          </a:p>
        </p:txBody>
      </p:sp>
      <p:sp>
        <p:nvSpPr>
          <p:cNvPr id="2" name="Rettangolo 1"/>
          <p:cNvSpPr/>
          <p:nvPr/>
        </p:nvSpPr>
        <p:spPr>
          <a:xfrm>
            <a:off x="179512" y="537321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Linea di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verticale</a:t>
            </a:r>
            <a:r>
              <a:rPr lang="en-US" dirty="0" smtClean="0"/>
              <a:t> per </a:t>
            </a:r>
            <a:r>
              <a:rPr lang="en-US" dirty="0" err="1" smtClean="0"/>
              <a:t>esperimenti</a:t>
            </a:r>
            <a:r>
              <a:rPr lang="en-US" dirty="0" smtClean="0"/>
              <a:t> di </a:t>
            </a:r>
            <a:r>
              <a:rPr lang="en-US" dirty="0" err="1" smtClean="0"/>
              <a:t>radiobiologia</a:t>
            </a:r>
            <a:r>
              <a:rPr lang="en-US" dirty="0" smtClean="0"/>
              <a:t> </a:t>
            </a:r>
            <a:r>
              <a:rPr lang="en-US" dirty="0" err="1" smtClean="0"/>
              <a:t>realizzata</a:t>
            </a:r>
            <a:r>
              <a:rPr lang="en-US" dirty="0" smtClean="0"/>
              <a:t> con un </a:t>
            </a:r>
            <a:r>
              <a:rPr lang="en-US" dirty="0" err="1" smtClean="0"/>
              <a:t>magnete</a:t>
            </a:r>
            <a:r>
              <a:rPr lang="en-US" dirty="0" smtClean="0"/>
              <a:t> di </a:t>
            </a:r>
            <a:r>
              <a:rPr lang="en-US" dirty="0" err="1" smtClean="0"/>
              <a:t>deflessione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la </a:t>
            </a:r>
            <a:r>
              <a:rPr lang="en-US" dirty="0" err="1" smtClean="0"/>
              <a:t>linea</a:t>
            </a:r>
            <a:r>
              <a:rPr lang="en-US" dirty="0" smtClean="0"/>
              <a:t> di </a:t>
            </a:r>
            <a:r>
              <a:rPr lang="en-US" dirty="0" err="1" smtClean="0"/>
              <a:t>fascio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4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757118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Esperimenti di caratterizzazione del fascio di protoni TOP (curve di sopravvivenza): 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dirty="0" smtClean="0"/>
              <a:t>Linee cellulari ben note (V79 e CHO, entrambe derivate da </a:t>
            </a:r>
            <a:r>
              <a:rPr lang="it-IT" dirty="0" err="1" smtClean="0"/>
              <a:t>Hamster</a:t>
            </a:r>
            <a:r>
              <a:rPr lang="it-IT" dirty="0" smtClean="0"/>
              <a:t> cinese): comportamento ben documentato in letteratura in termini dei parametri </a:t>
            </a:r>
            <a:r>
              <a:rPr lang="el-GR" dirty="0" smtClean="0"/>
              <a:t>α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el-GR" dirty="0" smtClean="0"/>
              <a:t>β</a:t>
            </a:r>
            <a:r>
              <a:rPr lang="it-IT" dirty="0" smtClean="0"/>
              <a:t> (per le V79 ampia letteratura di riferimento con fasci di protoni); ottima riproducibilità dei dati sperimentali ottenuti.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Irraggiamenti</a:t>
            </a:r>
            <a:r>
              <a:rPr lang="en-US" dirty="0" smtClean="0"/>
              <a:t> </a:t>
            </a:r>
            <a:r>
              <a:rPr lang="en-US" dirty="0" err="1" smtClean="0"/>
              <a:t>eseguiti</a:t>
            </a:r>
            <a:r>
              <a:rPr lang="en-US" dirty="0" smtClean="0"/>
              <a:t> in aria con </a:t>
            </a:r>
            <a:r>
              <a:rPr lang="en-US" dirty="0" err="1" smtClean="0"/>
              <a:t>protoni</a:t>
            </a:r>
            <a:r>
              <a:rPr lang="en-US" dirty="0"/>
              <a:t> di </a:t>
            </a:r>
            <a:r>
              <a:rPr lang="en-US" dirty="0" smtClean="0"/>
              <a:t>E=5 </a:t>
            </a:r>
            <a:r>
              <a:rPr lang="en-US" dirty="0"/>
              <a:t>MeV </a:t>
            </a:r>
            <a:r>
              <a:rPr lang="en-US" dirty="0" err="1"/>
              <a:t>incidenti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strato</a:t>
            </a:r>
            <a:r>
              <a:rPr lang="en-US" dirty="0"/>
              <a:t> </a:t>
            </a:r>
            <a:r>
              <a:rPr lang="en-US" dirty="0" err="1" smtClean="0"/>
              <a:t>cellulare</a:t>
            </a:r>
            <a:r>
              <a:rPr lang="en-US" dirty="0"/>
              <a:t> </a:t>
            </a:r>
            <a:r>
              <a:rPr lang="en-US" dirty="0" smtClean="0"/>
              <a:t>(LET=7.7 </a:t>
            </a:r>
            <a:r>
              <a:rPr lang="en-US" dirty="0" err="1"/>
              <a:t>keV</a:t>
            </a:r>
            <a:r>
              <a:rPr lang="en-US" dirty="0"/>
              <a:t>/</a:t>
            </a:r>
            <a:r>
              <a:rPr lang="it-IT" dirty="0"/>
              <a:t>μ</a:t>
            </a:r>
            <a:r>
              <a:rPr lang="en-US" dirty="0"/>
              <a:t>m in MS20</a:t>
            </a:r>
            <a:r>
              <a:rPr lang="en-US" dirty="0" smtClean="0"/>
              <a:t>).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urve di </a:t>
            </a:r>
            <a:r>
              <a:rPr lang="en-US" dirty="0" err="1" smtClean="0"/>
              <a:t>sopravvivenza</a:t>
            </a:r>
            <a:r>
              <a:rPr lang="en-US" dirty="0" smtClean="0"/>
              <a:t> </a:t>
            </a:r>
            <a:r>
              <a:rPr lang="en-US" dirty="0" err="1" smtClean="0"/>
              <a:t>clonogenica</a:t>
            </a:r>
            <a:r>
              <a:rPr lang="en-US" dirty="0" smtClean="0"/>
              <a:t> </a:t>
            </a:r>
            <a:r>
              <a:rPr lang="en-US" dirty="0" err="1" smtClean="0"/>
              <a:t>eseguite</a:t>
            </a:r>
            <a:r>
              <a:rPr lang="en-US" dirty="0" smtClean="0"/>
              <a:t> </a:t>
            </a:r>
            <a:r>
              <a:rPr lang="en-US" dirty="0" err="1" smtClean="0"/>
              <a:t>nell’intervallo</a:t>
            </a:r>
            <a:r>
              <a:rPr lang="en-US" dirty="0" smtClean="0"/>
              <a:t> di dose (0,5-8) </a:t>
            </a:r>
            <a:r>
              <a:rPr lang="en-US" dirty="0" err="1" smtClean="0"/>
              <a:t>Gy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Dose </a:t>
            </a:r>
            <a:r>
              <a:rPr lang="en-US" dirty="0" err="1" smtClean="0"/>
              <a:t>rilasciata</a:t>
            </a:r>
            <a:r>
              <a:rPr lang="en-US" dirty="0" smtClean="0"/>
              <a:t> dal </a:t>
            </a:r>
            <a:r>
              <a:rPr lang="en-US" dirty="0" err="1" smtClean="0"/>
              <a:t>fascio</a:t>
            </a:r>
            <a:r>
              <a:rPr lang="en-US" dirty="0" smtClean="0"/>
              <a:t> TOP </a:t>
            </a:r>
            <a:r>
              <a:rPr lang="en-US" dirty="0" err="1" smtClean="0"/>
              <a:t>misurata</a:t>
            </a:r>
            <a:r>
              <a:rPr lang="en-US" dirty="0" smtClean="0"/>
              <a:t> con film </a:t>
            </a:r>
            <a:r>
              <a:rPr lang="en-US" dirty="0" err="1" smtClean="0"/>
              <a:t>gafcromici</a:t>
            </a:r>
            <a:r>
              <a:rPr lang="en-US" dirty="0" smtClean="0"/>
              <a:t> EBT3, </a:t>
            </a:r>
            <a:r>
              <a:rPr lang="en-US" dirty="0" err="1" smtClean="0"/>
              <a:t>tarati</a:t>
            </a:r>
            <a:r>
              <a:rPr lang="en-US" dirty="0" smtClean="0"/>
              <a:t> </a:t>
            </a:r>
            <a:r>
              <a:rPr lang="en-US" dirty="0" err="1" smtClean="0"/>
              <a:t>presso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INFN-LNL.</a:t>
            </a: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Prime misure radiobiologiche</a:t>
            </a:r>
            <a:endParaRPr lang="it-IT" sz="4000" dirty="0"/>
          </a:p>
        </p:txBody>
      </p:sp>
      <p:grpSp>
        <p:nvGrpSpPr>
          <p:cNvPr id="4" name="Gruppo 3"/>
          <p:cNvGrpSpPr/>
          <p:nvPr/>
        </p:nvGrpSpPr>
        <p:grpSpPr>
          <a:xfrm>
            <a:off x="7678043" y="1642484"/>
            <a:ext cx="1323942" cy="2002540"/>
            <a:chOff x="7678043" y="1642484"/>
            <a:chExt cx="1323942" cy="20025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564904"/>
              <a:ext cx="1189625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043" y="1642484"/>
              <a:ext cx="1298505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4355976" y="5229200"/>
            <a:ext cx="4703768" cy="1296144"/>
            <a:chOff x="4355976" y="5229200"/>
            <a:chExt cx="4703768" cy="129614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849" y="5229200"/>
              <a:ext cx="1464895" cy="114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C:\Documents and Settings\deangelis_cinzia\Documenti\My Dropbox\TOP_ISS\irr TOP_ENEA 10apr14\100s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984" y="5788697"/>
              <a:ext cx="810312" cy="73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Documents and Settings\deangelis_cinzia\Documenti\My Dropbox\TOP_ISS\irr TOP_ENEA 10apr14\40s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288" y="5788697"/>
              <a:ext cx="810312" cy="736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Documents and Settings\deangelis_cinzia\Documenti\My Dropbox\TOP_ISS\irr TOP_ENEA 10apr14\10s004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805264"/>
              <a:ext cx="792088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2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50875" y="142875"/>
            <a:ext cx="7772400" cy="514350"/>
          </a:xfrm>
          <a:prstGeom prst="rect">
            <a:avLst/>
          </a:prstGeom>
          <a:ex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Modalità di </a:t>
            </a:r>
            <a:r>
              <a:rPr lang="it-IT" altLang="it-IT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irraggiamento </a:t>
            </a:r>
            <a:endParaRPr lang="it-IT" altLang="it-IT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6"/>
              <p:cNvSpPr txBox="1">
                <a:spLocks noChangeArrowheads="1"/>
              </p:cNvSpPr>
              <p:nvPr/>
            </p:nvSpPr>
            <p:spPr bwMode="auto">
              <a:xfrm>
                <a:off x="152153" y="836712"/>
                <a:ext cx="88519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Cellule </a:t>
                </a:r>
                <a:r>
                  <a:rPr lang="it-IT" altLang="it-IT" sz="2000" dirty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in </a:t>
                </a:r>
                <a:r>
                  <a:rPr lang="it-IT" altLang="it-IT" sz="2000" dirty="0" err="1">
                    <a:solidFill>
                      <a:schemeClr val="tx1"/>
                    </a:solidFill>
                    <a:latin typeface="+mj-lt"/>
                    <a:ea typeface="Osaka" charset="-128"/>
                  </a:rPr>
                  <a:t>monostrato</a:t>
                </a:r>
                <a:r>
                  <a:rPr lang="it-IT" altLang="it-IT" sz="2000" dirty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 </a:t>
                </a:r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adese </a:t>
                </a:r>
                <a:r>
                  <a:rPr lang="it-IT" altLang="it-IT" sz="2000" dirty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su supporto </a:t>
                </a:r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sottile di </a:t>
                </a:r>
                <a:r>
                  <a:rPr lang="it-IT" altLang="it-IT" sz="2000" dirty="0" err="1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mylar</a:t>
                </a:r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 (</a:t>
                </a:r>
                <a:r>
                  <a:rPr lang="it-IT" altLang="it-IT" sz="2000" dirty="0">
                    <a:sym typeface="Symbol" charset="2"/>
                  </a:rPr>
                  <a:t> </a:t>
                </a:r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50</a:t>
                </a:r>
                <a14:m>
                  <m:oMath xmlns:m="http://schemas.openxmlformats.org/officeDocument/2006/math">
                    <m:r>
                      <a:rPr lang="el-GR" altLang="it-IT" sz="2000" b="0" i="1" smtClean="0">
                        <a:solidFill>
                          <a:schemeClr val="tx1"/>
                        </a:solidFill>
                        <a:latin typeface="Cambria Math"/>
                        <a:ea typeface="Osaka" charset="-128"/>
                      </a:rPr>
                      <m:t>𝜇</m:t>
                    </m:r>
                    <m:r>
                      <a:rPr lang="it-IT" altLang="it-IT" sz="2000" b="0" i="1" smtClean="0">
                        <a:solidFill>
                          <a:schemeClr val="tx1"/>
                        </a:solidFill>
                        <a:latin typeface="Cambria Math"/>
                        <a:ea typeface="Osaka" charset="-128"/>
                      </a:rPr>
                      <m:t>𝑚</m:t>
                    </m:r>
                  </m:oMath>
                </a14:m>
                <a:r>
                  <a:rPr lang="it-IT" altLang="it-IT" sz="2000" dirty="0" smtClean="0">
                    <a:solidFill>
                      <a:schemeClr val="tx1"/>
                    </a:solidFill>
                    <a:latin typeface="+mj-lt"/>
                    <a:ea typeface="Osaka" charset="-128"/>
                  </a:rPr>
                  <a:t>).</a:t>
                </a: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it-IT" altLang="it-IT" sz="2000" dirty="0">
                    <a:latin typeface="+mj-lt"/>
                    <a:ea typeface="Osaka" charset="-128"/>
                  </a:rPr>
                  <a:t>Irradiazione, con particelle cariche di bassa energia, in condizioni di “</a:t>
                </a:r>
                <a:r>
                  <a:rPr lang="it-IT" altLang="it-IT" sz="2000" dirty="0" err="1">
                    <a:latin typeface="+mj-lt"/>
                    <a:ea typeface="Osaka" charset="-128"/>
                  </a:rPr>
                  <a:t>track-segment</a:t>
                </a:r>
                <a:r>
                  <a:rPr lang="it-IT" altLang="it-IT" sz="2000" dirty="0">
                    <a:latin typeface="+mj-lt"/>
                    <a:ea typeface="Osaka" charset="-128"/>
                  </a:rPr>
                  <a:t>“ (L = - </a:t>
                </a:r>
                <a:r>
                  <a:rPr lang="it-IT" altLang="it-IT" sz="2000" dirty="0" err="1">
                    <a:latin typeface="+mj-lt"/>
                    <a:ea typeface="Osaka" charset="-128"/>
                  </a:rPr>
                  <a:t>dE</a:t>
                </a:r>
                <a:r>
                  <a:rPr lang="it-IT" altLang="it-IT" sz="2000" dirty="0">
                    <a:latin typeface="+mj-lt"/>
                    <a:ea typeface="Osaka" charset="-128"/>
                  </a:rPr>
                  <a:t>/dx </a:t>
                </a:r>
                <a:r>
                  <a:rPr lang="it-IT" altLang="it-IT" sz="2000" dirty="0">
                    <a:latin typeface="+mj-lt"/>
                    <a:ea typeface="Osaka" charset="-128"/>
                    <a:sym typeface="Symbol" charset="2"/>
                  </a:rPr>
                  <a:t> </a:t>
                </a:r>
                <a:r>
                  <a:rPr lang="it-IT" altLang="it-IT" sz="2000" dirty="0" err="1">
                    <a:latin typeface="+mj-lt"/>
                    <a:ea typeface="Osaka" charset="-128"/>
                    <a:sym typeface="Symbol" charset="2"/>
                  </a:rPr>
                  <a:t>cost</a:t>
                </a:r>
                <a:r>
                  <a:rPr lang="it-IT" altLang="it-IT" sz="2000" dirty="0" smtClean="0">
                    <a:latin typeface="+mj-lt"/>
                    <a:ea typeface="Osaka" charset="-128"/>
                    <a:sym typeface="Symbol" charset="2"/>
                  </a:rPr>
                  <a:t>)</a:t>
                </a:r>
                <a:endParaRPr lang="it-IT" altLang="it-IT" sz="2000" dirty="0">
                  <a:latin typeface="+mj-lt"/>
                  <a:ea typeface="Osaka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512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53" y="836712"/>
                <a:ext cx="8851900" cy="10156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58" t="-5389" r="-689" b="-10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2" y="2204864"/>
            <a:ext cx="12382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907574" y="3214684"/>
            <a:ext cx="5624866" cy="3017164"/>
            <a:chOff x="2204691" y="1606539"/>
            <a:chExt cx="5624866" cy="2410454"/>
          </a:xfrm>
        </p:grpSpPr>
        <p:sp>
          <p:nvSpPr>
            <p:cNvPr id="5126" name="Text Box 34"/>
            <p:cNvSpPr txBox="1">
              <a:spLocks noChangeArrowheads="1"/>
            </p:cNvSpPr>
            <p:nvPr/>
          </p:nvSpPr>
          <p:spPr bwMode="auto">
            <a:xfrm>
              <a:off x="2204691" y="2398322"/>
              <a:ext cx="1867854" cy="29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FFC000"/>
                  </a:solidFill>
                  <a:ea typeface="Osaka" charset="-128"/>
                </a:rPr>
                <a:t>Strato di </a:t>
              </a:r>
              <a:r>
                <a:rPr lang="it-IT" altLang="it-IT" sz="1800" b="1" dirty="0" err="1" smtClean="0">
                  <a:solidFill>
                    <a:srgbClr val="FFC000"/>
                  </a:solidFill>
                  <a:ea typeface="Osaka" charset="-128"/>
                </a:rPr>
                <a:t>mylar</a:t>
              </a:r>
              <a:r>
                <a:rPr lang="it-IT" altLang="it-IT" sz="1800" b="1" dirty="0" smtClean="0">
                  <a:solidFill>
                    <a:srgbClr val="FFC000"/>
                  </a:solidFill>
                  <a:ea typeface="Osaka" charset="-128"/>
                </a:rPr>
                <a:t> </a:t>
              </a:r>
              <a:endParaRPr lang="it-IT" altLang="it-IT" sz="1800" b="1" dirty="0">
                <a:solidFill>
                  <a:srgbClr val="FFC000"/>
                </a:solidFill>
                <a:ea typeface="Osaka" charset="-128"/>
              </a:endParaRPr>
            </a:p>
          </p:txBody>
        </p:sp>
        <p:sp>
          <p:nvSpPr>
            <p:cNvPr id="5127" name="Text Box 35"/>
            <p:cNvSpPr txBox="1">
              <a:spLocks noChangeArrowheads="1"/>
            </p:cNvSpPr>
            <p:nvPr/>
          </p:nvSpPr>
          <p:spPr bwMode="auto">
            <a:xfrm>
              <a:off x="3741378" y="3435968"/>
              <a:ext cx="911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0070C0"/>
                  </a:solidFill>
                  <a:ea typeface="Osaka" charset="-128"/>
                </a:rPr>
                <a:t>cellule adese</a:t>
              </a:r>
            </a:p>
          </p:txBody>
        </p:sp>
        <p:sp>
          <p:nvSpPr>
            <p:cNvPr id="5128" name="Text Box 36"/>
            <p:cNvSpPr txBox="1">
              <a:spLocks noChangeArrowheads="1"/>
            </p:cNvSpPr>
            <p:nvPr/>
          </p:nvSpPr>
          <p:spPr bwMode="auto">
            <a:xfrm>
              <a:off x="3382217" y="1606539"/>
              <a:ext cx="11207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FF0000"/>
                  </a:solidFill>
                  <a:ea typeface="Osaka" charset="-128"/>
                </a:rPr>
                <a:t>nucleo cellulare</a:t>
              </a:r>
            </a:p>
          </p:txBody>
        </p:sp>
        <p:sp>
          <p:nvSpPr>
            <p:cNvPr id="5129" name="Text Box 37"/>
            <p:cNvSpPr txBox="1">
              <a:spLocks noChangeArrowheads="1"/>
            </p:cNvSpPr>
            <p:nvPr/>
          </p:nvSpPr>
          <p:spPr bwMode="auto">
            <a:xfrm>
              <a:off x="6210300" y="3324219"/>
              <a:ext cx="2339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ea typeface="Osaka" charset="-128"/>
                </a:rPr>
                <a:t>p</a:t>
              </a:r>
              <a:endParaRPr lang="it-IT" altLang="it-IT" sz="1600" b="1" dirty="0">
                <a:ea typeface="Osaka" charset="-128"/>
              </a:endParaRPr>
            </a:p>
          </p:txBody>
        </p:sp>
        <p:grpSp>
          <p:nvGrpSpPr>
            <p:cNvPr id="5130" name="Group 41"/>
            <p:cNvGrpSpPr>
              <a:grpSpLocks/>
            </p:cNvGrpSpPr>
            <p:nvPr/>
          </p:nvGrpSpPr>
          <p:grpSpPr bwMode="auto">
            <a:xfrm rot="-5400000">
              <a:off x="5429814" y="926437"/>
              <a:ext cx="1429232" cy="3370255"/>
              <a:chOff x="2294" y="692"/>
              <a:chExt cx="1228" cy="2740"/>
            </a:xfrm>
          </p:grpSpPr>
          <p:pic>
            <p:nvPicPr>
              <p:cNvPr id="5134" name="Picture 4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4" y="732"/>
                <a:ext cx="1228" cy="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5" name="Line 44"/>
              <p:cNvSpPr>
                <a:spLocks noChangeShapeType="1"/>
              </p:cNvSpPr>
              <p:nvPr/>
            </p:nvSpPr>
            <p:spPr bwMode="auto">
              <a:xfrm flipH="1">
                <a:off x="3149" y="692"/>
                <a:ext cx="251" cy="59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131" name="Line 45"/>
            <p:cNvSpPr>
              <a:spLocks noChangeShapeType="1"/>
            </p:cNvSpPr>
            <p:nvPr/>
          </p:nvSpPr>
          <p:spPr bwMode="auto">
            <a:xfrm rot="16200000">
              <a:off x="3948453" y="2414741"/>
              <a:ext cx="1109077" cy="107600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33" name="Line 48"/>
            <p:cNvSpPr>
              <a:spLocks noChangeShapeType="1"/>
            </p:cNvSpPr>
            <p:nvPr/>
          </p:nvSpPr>
          <p:spPr bwMode="auto">
            <a:xfrm rot="5400000" flipV="1">
              <a:off x="4250991" y="2332442"/>
              <a:ext cx="0" cy="504000"/>
            </a:xfrm>
            <a:prstGeom prst="line">
              <a:avLst/>
            </a:prstGeom>
            <a:ln>
              <a:solidFill>
                <a:srgbClr val="FFC000"/>
              </a:solidFill>
              <a:headEnd/>
              <a:tailEnd type="triangle" w="med" len="lg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</p:grpSp>
      <p:cxnSp>
        <p:nvCxnSpPr>
          <p:cNvPr id="8" name="Connettore 2 7"/>
          <p:cNvCxnSpPr>
            <a:stCxn id="11" idx="7"/>
          </p:cNvCxnSpPr>
          <p:nvPr/>
        </p:nvCxnSpPr>
        <p:spPr>
          <a:xfrm flipV="1">
            <a:off x="1603699" y="2640776"/>
            <a:ext cx="2988966" cy="98910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518529" y="4077009"/>
            <a:ext cx="2261383" cy="17114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251520" y="3545518"/>
            <a:ext cx="1584176" cy="576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2883870" y="2483064"/>
            <a:ext cx="6048672" cy="38164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528" y="4238305"/>
            <a:ext cx="1750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b="1" dirty="0" err="1" smtClean="0">
                <a:solidFill>
                  <a:srgbClr val="FF0000"/>
                </a:solidFill>
              </a:rPr>
              <a:t>Portacampioni</a:t>
            </a:r>
            <a:r>
              <a:rPr lang="it-IT" altLang="it-IT" sz="1200" b="1" dirty="0" smtClean="0">
                <a:solidFill>
                  <a:srgbClr val="FF0000"/>
                </a:solidFill>
              </a:rPr>
              <a:t>: </a:t>
            </a:r>
            <a:r>
              <a:rPr lang="it-IT" altLang="it-IT" sz="1200" dirty="0" smtClean="0"/>
              <a:t>cilindro in acciaio </a:t>
            </a:r>
            <a:r>
              <a:rPr lang="it-IT" altLang="it-IT" sz="1200" dirty="0"/>
              <a:t>chirurgico, chiuso nella parte inferiore </a:t>
            </a:r>
            <a:r>
              <a:rPr lang="it-IT" altLang="it-IT" sz="1200" dirty="0" smtClean="0"/>
              <a:t>da </a:t>
            </a:r>
            <a:r>
              <a:rPr lang="it-IT" altLang="it-IT" sz="1200" dirty="0"/>
              <a:t>un foglio di </a:t>
            </a:r>
            <a:r>
              <a:rPr lang="it-IT" altLang="it-IT" sz="1200" dirty="0" err="1"/>
              <a:t>mylar</a:t>
            </a:r>
            <a:r>
              <a:rPr lang="it-IT" altLang="it-IT" sz="1200" dirty="0"/>
              <a:t> </a:t>
            </a:r>
            <a:r>
              <a:rPr lang="it-IT" altLang="it-IT" sz="1200" dirty="0" smtClean="0"/>
              <a:t>(</a:t>
            </a:r>
            <a:r>
              <a:rPr lang="it-IT" altLang="it-IT" sz="1200" dirty="0" smtClean="0">
                <a:sym typeface="Symbol" charset="2"/>
              </a:rPr>
              <a:t></a:t>
            </a:r>
            <a:r>
              <a:rPr lang="it-IT" altLang="it-IT" sz="1200" dirty="0"/>
              <a:t>50 </a:t>
            </a:r>
            <a:r>
              <a:rPr lang="it-IT" altLang="it-IT" sz="1200" dirty="0" smtClean="0">
                <a:latin typeface="Symbol" charset="2"/>
              </a:rPr>
              <a:t>m</a:t>
            </a:r>
            <a:r>
              <a:rPr lang="it-IT" altLang="it-IT" sz="1200" dirty="0" smtClean="0"/>
              <a:t>m) </a:t>
            </a:r>
            <a:r>
              <a:rPr lang="it-IT" altLang="it-IT" sz="1200" dirty="0"/>
              <a:t>sul quale vengono fatte crescere le </a:t>
            </a:r>
            <a:r>
              <a:rPr lang="it-IT" altLang="it-IT" sz="1200" dirty="0" smtClean="0"/>
              <a:t>cellule.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1995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o 48"/>
          <p:cNvGrpSpPr/>
          <p:nvPr/>
        </p:nvGrpSpPr>
        <p:grpSpPr>
          <a:xfrm>
            <a:off x="1475656" y="3933056"/>
            <a:ext cx="6518766" cy="2883474"/>
            <a:chOff x="1835384" y="1273427"/>
            <a:chExt cx="7166838" cy="3291936"/>
          </a:xfrm>
        </p:grpSpPr>
        <p:grpSp>
          <p:nvGrpSpPr>
            <p:cNvPr id="67" name="Gruppo 66"/>
            <p:cNvGrpSpPr/>
            <p:nvPr/>
          </p:nvGrpSpPr>
          <p:grpSpPr>
            <a:xfrm>
              <a:off x="1835384" y="1273427"/>
              <a:ext cx="7166838" cy="3291936"/>
              <a:chOff x="1958080" y="2889033"/>
              <a:chExt cx="7131064" cy="3258593"/>
            </a:xfrm>
          </p:grpSpPr>
          <p:grpSp>
            <p:nvGrpSpPr>
              <p:cNvPr id="58" name="Gruppo 57"/>
              <p:cNvGrpSpPr/>
              <p:nvPr/>
            </p:nvGrpSpPr>
            <p:grpSpPr>
              <a:xfrm>
                <a:off x="1958080" y="2889033"/>
                <a:ext cx="6750844" cy="3258593"/>
                <a:chOff x="2699792" y="2754727"/>
                <a:chExt cx="5834719" cy="2834513"/>
              </a:xfrm>
            </p:grpSpPr>
            <p:pic>
              <p:nvPicPr>
                <p:cNvPr id="56" name="Immagine 55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794690" y="2793706"/>
                  <a:ext cx="5739821" cy="2725984"/>
                </a:xfrm>
                <a:prstGeom prst="rect">
                  <a:avLst/>
                </a:prstGeom>
              </p:spPr>
            </p:pic>
            <p:sp>
              <p:nvSpPr>
                <p:cNvPr id="57" name="Rettangolo 56"/>
                <p:cNvSpPr/>
                <p:nvPr/>
              </p:nvSpPr>
              <p:spPr>
                <a:xfrm>
                  <a:off x="2699792" y="2754727"/>
                  <a:ext cx="3096344" cy="28345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ttangolo 59"/>
                  <p:cNvSpPr/>
                  <p:nvPr/>
                </p:nvSpPr>
                <p:spPr>
                  <a:xfrm rot="1258939">
                    <a:off x="5587929" y="4341957"/>
                    <a:ext cx="3501215" cy="3948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=1163∗</m:t>
                          </m:r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𝑁𝑂𝐷</m:t>
                          </m:r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+3744∗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𝑁𝑂𝐷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it-I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ttangolo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58939">
                    <a:off x="5587929" y="4341957"/>
                    <a:ext cx="3501215" cy="39485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Rettangolo 61"/>
              <p:cNvSpPr/>
              <p:nvPr/>
            </p:nvSpPr>
            <p:spPr>
              <a:xfrm>
                <a:off x="5940152" y="3393708"/>
                <a:ext cx="360040" cy="4780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8" name="Rettangolo 47"/>
            <p:cNvSpPr/>
            <p:nvPr/>
          </p:nvSpPr>
          <p:spPr>
            <a:xfrm>
              <a:off x="6199279" y="1318696"/>
              <a:ext cx="1541073" cy="310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Titolo 1"/>
          <p:cNvSpPr txBox="1">
            <a:spLocks/>
          </p:cNvSpPr>
          <p:nvPr/>
        </p:nvSpPr>
        <p:spPr>
          <a:xfrm>
            <a:off x="457200" y="155690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Dosimetria con EBT3</a:t>
            </a:r>
            <a:endParaRPr lang="it-IT" dirty="0"/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1381596" y="1984806"/>
            <a:ext cx="2470324" cy="2259527"/>
            <a:chOff x="0" y="0"/>
            <a:chExt cx="31978" cy="25788"/>
          </a:xfrm>
        </p:grpSpPr>
        <p:grpSp>
          <p:nvGrpSpPr>
            <p:cNvPr id="3" name="Gruppo 2"/>
            <p:cNvGrpSpPr>
              <a:grpSpLocks noChangeAspect="1"/>
            </p:cNvGrpSpPr>
            <p:nvPr/>
          </p:nvGrpSpPr>
          <p:grpSpPr bwMode="auto">
            <a:xfrm>
              <a:off x="0" y="0"/>
              <a:ext cx="31978" cy="25788"/>
              <a:chOff x="0" y="0"/>
              <a:chExt cx="54288" cy="43782"/>
            </a:xfrm>
          </p:grpSpPr>
          <p:grpSp>
            <p:nvGrpSpPr>
              <p:cNvPr id="7" name="Gruppo 6"/>
              <p:cNvGrpSpPr>
                <a:grpSpLocks/>
              </p:cNvGrpSpPr>
              <p:nvPr/>
            </p:nvGrpSpPr>
            <p:grpSpPr bwMode="auto">
              <a:xfrm>
                <a:off x="0" y="238"/>
                <a:ext cx="54288" cy="43544"/>
                <a:chOff x="0" y="238"/>
                <a:chExt cx="54288" cy="43544"/>
              </a:xfrm>
            </p:grpSpPr>
            <p:grpSp>
              <p:nvGrpSpPr>
                <p:cNvPr id="10" name="Gruppo 9"/>
                <p:cNvGrpSpPr>
                  <a:grpSpLocks/>
                </p:cNvGrpSpPr>
                <p:nvPr/>
              </p:nvGrpSpPr>
              <p:grpSpPr bwMode="auto">
                <a:xfrm>
                  <a:off x="0" y="238"/>
                  <a:ext cx="29609" cy="13303"/>
                  <a:chOff x="0" y="238"/>
                  <a:chExt cx="29609" cy="13302"/>
                </a:xfrm>
              </p:grpSpPr>
              <p:grpSp>
                <p:nvGrpSpPr>
                  <p:cNvPr id="24" name="Gruppo 23"/>
                  <p:cNvGrpSpPr>
                    <a:grpSpLocks/>
                  </p:cNvGrpSpPr>
                  <p:nvPr/>
                </p:nvGrpSpPr>
                <p:grpSpPr bwMode="auto">
                  <a:xfrm>
                    <a:off x="0" y="238"/>
                    <a:ext cx="29609" cy="13302"/>
                    <a:chOff x="0" y="238"/>
                    <a:chExt cx="29609" cy="13301"/>
                  </a:xfrm>
                </p:grpSpPr>
                <p:grpSp>
                  <p:nvGrpSpPr>
                    <p:cNvPr id="26" name="Gruppo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5" y="1297"/>
                      <a:ext cx="27984" cy="11333"/>
                      <a:chOff x="805" y="1297"/>
                      <a:chExt cx="27983" cy="11333"/>
                    </a:xfrm>
                  </p:grpSpPr>
                  <p:grpSp>
                    <p:nvGrpSpPr>
                      <p:cNvPr id="28" name="Gruppo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5" y="1297"/>
                        <a:ext cx="27983" cy="11333"/>
                        <a:chOff x="805" y="1297"/>
                        <a:chExt cx="27982" cy="11333"/>
                      </a:xfrm>
                    </p:grpSpPr>
                    <p:grpSp>
                      <p:nvGrpSpPr>
                        <p:cNvPr id="30" name="Gruppo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5" y="1297"/>
                          <a:ext cx="27982" cy="11333"/>
                          <a:chOff x="805" y="1297"/>
                          <a:chExt cx="27981" cy="11333"/>
                        </a:xfrm>
                      </p:grpSpPr>
                      <p:grpSp>
                        <p:nvGrpSpPr>
                          <p:cNvPr id="32" name="Gruppo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5" y="4707"/>
                            <a:ext cx="27338" cy="7923"/>
                            <a:chOff x="805" y="4707"/>
                            <a:chExt cx="27338" cy="7922"/>
                          </a:xfrm>
                        </p:grpSpPr>
                        <p:grpSp>
                          <p:nvGrpSpPr>
                            <p:cNvPr id="34" name="Gruppo 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9" y="4707"/>
                              <a:ext cx="27294" cy="7922"/>
                              <a:chOff x="849" y="4707"/>
                              <a:chExt cx="27294" cy="7921"/>
                            </a:xfrm>
                          </p:grpSpPr>
                          <p:sp>
                            <p:nvSpPr>
                              <p:cNvPr id="36" name="Memoria ad accesso diretto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983" y="4707"/>
                                <a:ext cx="2689" cy="7921"/>
                              </a:xfrm>
                              <a:prstGeom prst="flowChartMagneticDrum">
                                <a:avLst/>
                              </a:prstGeom>
                              <a:solidFill>
                                <a:srgbClr val="808080"/>
                              </a:solidFill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37" name="Ova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54" y="4707"/>
                                <a:ext cx="1477" cy="792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EAEAEA"/>
                              </a:solidFill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38" name="Oval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101" y="4707"/>
                                <a:ext cx="1476" cy="792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2">
                                  <a:lumMod val="100000"/>
                                  <a:lumOff val="0"/>
                                </a:schemeClr>
                              </a:solidFill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39" name="Memoria ad accesso diretto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7996" y="4707"/>
                                <a:ext cx="6345" cy="7921"/>
                              </a:xfrm>
                              <a:prstGeom prst="flowChartMagneticDrum">
                                <a:avLst/>
                              </a:prstGeom>
                              <a:solidFill>
                                <a:srgbClr val="808080"/>
                              </a:solidFill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40" name="Memoria ad accesso diretto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54" y="4707"/>
                                <a:ext cx="2689" cy="7921"/>
                              </a:xfrm>
                              <a:prstGeom prst="flowChartMagneticDrum">
                                <a:avLst/>
                              </a:prstGeom>
                              <a:solidFill>
                                <a:srgbClr val="808080"/>
                              </a:solidFill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41" name="Oval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99" y="4707"/>
                                <a:ext cx="1477" cy="7921"/>
                              </a:xfrm>
                              <a:prstGeom prst="ellips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cxnSp>
                            <p:nvCxnSpPr>
                              <p:cNvPr id="42" name="Connettore 2 4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849" y="8788"/>
                                <a:ext cx="7556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>
                                    <a:lumMod val="100000"/>
                                    <a:lumOff val="0"/>
                                  </a:schemeClr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</p:grpSp>
                        <p:sp>
                          <p:nvSpPr>
                            <p:cNvPr id="35" name="CasellaDiTesto 3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05" y="4901"/>
                              <a:ext cx="8074" cy="41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none" lIns="91440" tIns="45720" rIns="91440" bIns="45720" anchor="t" anchorCtr="0" upright="1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0"/>
                                </a:spcAft>
                              </a:pPr>
                              <a:r>
                                <a:rPr lang="it-IT" sz="1000" kern="1200" dirty="0" err="1">
                                  <a:solidFill>
                                    <a:srgbClr val="000000"/>
                                  </a:solidFill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beam</a:t>
                              </a:r>
                              <a:endParaRPr lang="it-IT" sz="1200" dirty="0">
                                <a:effectLst/>
                                <a:latin typeface="Calibri"/>
                                <a:ea typeface="Times New Roman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" name="CasellaDiTesto 3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04" y="1297"/>
                            <a:ext cx="20382" cy="4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none" lIns="91440" tIns="45720" rIns="91440" bIns="45720" anchor="t" anchorCtr="0" upright="1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0"/>
                              </a:spcAft>
                            </a:pPr>
                            <a:r>
                              <a:rPr lang="it-IT" sz="1000" b="1" kern="1200">
                                <a:solidFill>
                                  <a:srgbClr val="000000"/>
                                </a:solidFill>
                                <a:effectLst/>
                                <a:latin typeface="Calibri"/>
                                <a:ea typeface="Times New Roman"/>
                                <a:cs typeface="Times New Roman"/>
                              </a:rPr>
                              <a:t>1  2 3   4         5       6</a:t>
                            </a:r>
                            <a:endParaRPr lang="it-IT" sz="1200">
                              <a:effectLst/>
                              <a:latin typeface="Calibri"/>
                              <a:ea typeface="Times New Roman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Ova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00" y="4707"/>
                          <a:ext cx="1476" cy="792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" name="Ova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82" y="5946"/>
                        <a:ext cx="360" cy="54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100000"/>
                          <a:lumOff val="0"/>
                        </a:schemeClr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7" name="Rettangolo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8"/>
                      <a:ext cx="29609" cy="1330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5" name="CasellaDiTesto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" y="680"/>
                    <a:ext cx="3374" cy="4344"/>
                  </a:xfrm>
                  <a:prstGeom prst="rect">
                    <a:avLst/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9525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sp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it-IT" sz="100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a</a:t>
                    </a:r>
                    <a:endParaRPr lang="it-IT" sz="1200">
                      <a:effectLst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" name="Gruppo 10"/>
                <p:cNvGrpSpPr>
                  <a:grpSpLocks/>
                </p:cNvGrpSpPr>
                <p:nvPr/>
              </p:nvGrpSpPr>
              <p:grpSpPr bwMode="auto">
                <a:xfrm>
                  <a:off x="53" y="14333"/>
                  <a:ext cx="45090" cy="29449"/>
                  <a:chOff x="53" y="14333"/>
                  <a:chExt cx="45089" cy="29449"/>
                </a:xfrm>
              </p:grpSpPr>
              <p:pic>
                <p:nvPicPr>
                  <p:cNvPr id="2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6" y="14688"/>
                    <a:ext cx="44386" cy="286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Rettangolo 22"/>
                  <p:cNvSpPr>
                    <a:spLocks noChangeArrowheads="1"/>
                  </p:cNvSpPr>
                  <p:nvPr/>
                </p:nvSpPr>
                <p:spPr bwMode="auto">
                  <a:xfrm>
                    <a:off x="53" y="14333"/>
                    <a:ext cx="45089" cy="294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" name="Gruppo 11"/>
                <p:cNvGrpSpPr>
                  <a:grpSpLocks/>
                </p:cNvGrpSpPr>
                <p:nvPr/>
              </p:nvGrpSpPr>
              <p:grpSpPr bwMode="auto">
                <a:xfrm>
                  <a:off x="46263" y="14333"/>
                  <a:ext cx="8025" cy="29449"/>
                  <a:chOff x="46263" y="14333"/>
                  <a:chExt cx="8025" cy="29449"/>
                </a:xfrm>
              </p:grpSpPr>
              <p:grpSp>
                <p:nvGrpSpPr>
                  <p:cNvPr id="13" name="Gruppo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621" y="17859"/>
                    <a:ext cx="7667" cy="25561"/>
                    <a:chOff x="46621" y="17859"/>
                    <a:chExt cx="8624" cy="28754"/>
                  </a:xfrm>
                </p:grpSpPr>
                <p:pic>
                  <p:nvPicPr>
                    <p:cNvPr id="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grayscl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35628" y="28852"/>
                      <a:ext cx="28754" cy="67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>
                              <a:lumMod val="10000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6" name="CasellaDiTesto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30556"/>
                      <a:ext cx="4731" cy="47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7" name="CasellaDiTesto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35795"/>
                      <a:ext cx="4731" cy="47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8" name="CasellaDiTesto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18635"/>
                      <a:ext cx="4731" cy="47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9" name="CasellaDiTesto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23316"/>
                      <a:ext cx="4731" cy="47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0" name="CasellaDiTesto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27221"/>
                      <a:ext cx="4731" cy="47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1" name="CasellaDiTesto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514" y="40865"/>
                      <a:ext cx="4731" cy="47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it-IT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14" name="Rettangolo 13"/>
                  <p:cNvSpPr>
                    <a:spLocks noChangeArrowheads="1"/>
                  </p:cNvSpPr>
                  <p:nvPr/>
                </p:nvSpPr>
                <p:spPr bwMode="auto">
                  <a:xfrm>
                    <a:off x="46263" y="14333"/>
                    <a:ext cx="6908" cy="294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</p:grpSp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48" t="30943" r="37344" b="22578"/>
              <a:stretch>
                <a:fillRect/>
              </a:stretch>
            </p:blipFill>
            <p:spPr bwMode="auto">
              <a:xfrm rot="8914623">
                <a:off x="35041" y="0"/>
                <a:ext cx="14676" cy="13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ttangolo 8"/>
              <p:cNvSpPr>
                <a:spLocks noChangeArrowheads="1"/>
              </p:cNvSpPr>
              <p:nvPr/>
            </p:nvSpPr>
            <p:spPr bwMode="auto">
              <a:xfrm>
                <a:off x="31066" y="238"/>
                <a:ext cx="22105" cy="13356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it-IT"/>
              </a:p>
            </p:txBody>
          </p:sp>
        </p:grpSp>
        <p:sp>
          <p:nvSpPr>
            <p:cNvPr id="4" name="CasellaDiTesto 87"/>
            <p:cNvSpPr txBox="1">
              <a:spLocks noChangeArrowheads="1"/>
            </p:cNvSpPr>
            <p:nvPr/>
          </p:nvSpPr>
          <p:spPr bwMode="auto">
            <a:xfrm>
              <a:off x="18504" y="425"/>
              <a:ext cx="2032" cy="256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b</a:t>
              </a:r>
              <a:endParaRPr lang="it-IT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" name="CasellaDiTesto 88"/>
            <p:cNvSpPr txBox="1">
              <a:spLocks noChangeArrowheads="1"/>
            </p:cNvSpPr>
            <p:nvPr/>
          </p:nvSpPr>
          <p:spPr bwMode="auto">
            <a:xfrm>
              <a:off x="254" y="8916"/>
              <a:ext cx="1924" cy="256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endParaRPr lang="it-IT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CasellaDiTesto 89"/>
            <p:cNvSpPr txBox="1">
              <a:spLocks noChangeArrowheads="1"/>
            </p:cNvSpPr>
            <p:nvPr/>
          </p:nvSpPr>
          <p:spPr bwMode="auto">
            <a:xfrm>
              <a:off x="28371" y="8656"/>
              <a:ext cx="1924" cy="2559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d</a:t>
              </a:r>
              <a:endParaRPr lang="it-IT" sz="12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6" name="Rettangolo 45"/>
          <p:cNvSpPr/>
          <p:nvPr/>
        </p:nvSpPr>
        <p:spPr>
          <a:xfrm>
            <a:off x="885350" y="1506270"/>
            <a:ext cx="7336878" cy="3385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Stesso set up sperimentale usato per irraggiamento  delle cellule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395537" y="971436"/>
            <a:ext cx="8496944" cy="36933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Taratura EBT3 eseguita presso INFN-LNL in fascio di protoni, E= </a:t>
            </a:r>
            <a:r>
              <a:rPr lang="it-IT" dirty="0" smtClean="0"/>
              <a:t>5MeV</a:t>
            </a:r>
            <a:r>
              <a:rPr lang="it-IT" dirty="0"/>
              <a:t>.</a:t>
            </a:r>
          </a:p>
        </p:txBody>
      </p:sp>
      <p:sp>
        <p:nvSpPr>
          <p:cNvPr id="66" name="Rettangolo 65"/>
          <p:cNvSpPr/>
          <p:nvPr/>
        </p:nvSpPr>
        <p:spPr>
          <a:xfrm>
            <a:off x="2612226" y="5481908"/>
            <a:ext cx="1984553" cy="3385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Curva di taratura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5279642" y="2016725"/>
            <a:ext cx="922085" cy="2458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EBT3 film</a:t>
            </a:r>
            <a:endParaRPr lang="en-US" sz="1000" dirty="0"/>
          </a:p>
        </p:txBody>
      </p:sp>
      <p:grpSp>
        <p:nvGrpSpPr>
          <p:cNvPr id="53" name="Gruppo 52"/>
          <p:cNvGrpSpPr/>
          <p:nvPr/>
        </p:nvGrpSpPr>
        <p:grpSpPr>
          <a:xfrm>
            <a:off x="4353764" y="2002696"/>
            <a:ext cx="2810524" cy="1747874"/>
            <a:chOff x="2256958" y="1954314"/>
            <a:chExt cx="2810524" cy="1747874"/>
          </a:xfrm>
        </p:grpSpPr>
        <p:grpSp>
          <p:nvGrpSpPr>
            <p:cNvPr id="71" name="Gruppo 70"/>
            <p:cNvGrpSpPr/>
            <p:nvPr/>
          </p:nvGrpSpPr>
          <p:grpSpPr>
            <a:xfrm>
              <a:off x="2256958" y="2099017"/>
              <a:ext cx="2810524" cy="1446582"/>
              <a:chOff x="1056361" y="1379571"/>
              <a:chExt cx="2810524" cy="1448593"/>
            </a:xfrm>
          </p:grpSpPr>
          <p:sp>
            <p:nvSpPr>
              <p:cNvPr id="72" name="Rettangolo 71"/>
              <p:cNvSpPr>
                <a:spLocks/>
              </p:cNvSpPr>
              <p:nvPr/>
            </p:nvSpPr>
            <p:spPr>
              <a:xfrm>
                <a:off x="1680205" y="1883390"/>
                <a:ext cx="306000" cy="67327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ttangolo 72"/>
              <p:cNvSpPr/>
              <p:nvPr/>
            </p:nvSpPr>
            <p:spPr>
              <a:xfrm>
                <a:off x="1988575" y="1883390"/>
                <a:ext cx="612000" cy="673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Rettangolo 74"/>
              <p:cNvSpPr/>
              <p:nvPr/>
            </p:nvSpPr>
            <p:spPr>
              <a:xfrm>
                <a:off x="2602570" y="1883390"/>
                <a:ext cx="153000" cy="671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CasellaDiTesto 76"/>
              <p:cNvSpPr txBox="1"/>
              <p:nvPr/>
            </p:nvSpPr>
            <p:spPr>
              <a:xfrm>
                <a:off x="1056361" y="1379571"/>
                <a:ext cx="4860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Mylar</a:t>
                </a:r>
                <a:endParaRPr lang="en-US" sz="1000" dirty="0"/>
              </a:p>
            </p:txBody>
          </p:sp>
          <p:cxnSp>
            <p:nvCxnSpPr>
              <p:cNvPr id="78" name="Connettore 2 77"/>
              <p:cNvCxnSpPr/>
              <p:nvPr/>
            </p:nvCxnSpPr>
            <p:spPr>
              <a:xfrm>
                <a:off x="1335305" y="1599283"/>
                <a:ext cx="541812" cy="453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asellaDiTesto 78"/>
              <p:cNvSpPr txBox="1"/>
              <p:nvPr/>
            </p:nvSpPr>
            <p:spPr>
              <a:xfrm>
                <a:off x="1926643" y="1476172"/>
                <a:ext cx="9220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Active layer</a:t>
                </a:r>
                <a:endParaRPr lang="en-US" sz="1000" dirty="0"/>
              </a:p>
            </p:txBody>
          </p:sp>
          <p:cxnSp>
            <p:nvCxnSpPr>
              <p:cNvPr id="80" name="Connettore 2 79"/>
              <p:cNvCxnSpPr/>
              <p:nvPr/>
            </p:nvCxnSpPr>
            <p:spPr>
              <a:xfrm flipH="1">
                <a:off x="2334884" y="1625792"/>
                <a:ext cx="1027691" cy="8300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2 80"/>
              <p:cNvCxnSpPr/>
              <p:nvPr/>
            </p:nvCxnSpPr>
            <p:spPr>
              <a:xfrm>
                <a:off x="2512048" y="1627803"/>
                <a:ext cx="167022" cy="45157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2 81"/>
              <p:cNvCxnSpPr/>
              <p:nvPr/>
            </p:nvCxnSpPr>
            <p:spPr>
              <a:xfrm>
                <a:off x="1669138" y="2599520"/>
                <a:ext cx="30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CasellaDiTesto 82"/>
              <p:cNvSpPr txBox="1"/>
              <p:nvPr/>
            </p:nvSpPr>
            <p:spPr>
              <a:xfrm>
                <a:off x="1606328" y="2597332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 smtClean="0"/>
                  <a:t>60 </a:t>
                </a:r>
                <a:r>
                  <a:rPr lang="it-IT" sz="900" dirty="0" smtClean="0">
                    <a:latin typeface="Symbol" panose="05050102010706020507" pitchFamily="18" charset="2"/>
                  </a:rPr>
                  <a:t>m</a:t>
                </a:r>
                <a:r>
                  <a:rPr lang="it-IT" sz="900" dirty="0" smtClean="0"/>
                  <a:t>m</a:t>
                </a:r>
                <a:endParaRPr lang="it-IT" sz="900" dirty="0"/>
              </a:p>
            </p:txBody>
          </p:sp>
          <p:cxnSp>
            <p:nvCxnSpPr>
              <p:cNvPr id="84" name="Connettore 2 83"/>
              <p:cNvCxnSpPr/>
              <p:nvPr/>
            </p:nvCxnSpPr>
            <p:spPr>
              <a:xfrm>
                <a:off x="1989058" y="2599520"/>
                <a:ext cx="61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asellaDiTesto 84"/>
              <p:cNvSpPr txBox="1"/>
              <p:nvPr/>
            </p:nvSpPr>
            <p:spPr>
              <a:xfrm>
                <a:off x="2048225" y="2597332"/>
                <a:ext cx="5421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 smtClean="0"/>
                  <a:t>125 </a:t>
                </a:r>
                <a:r>
                  <a:rPr lang="it-IT" sz="900" dirty="0" smtClean="0">
                    <a:latin typeface="Symbol" panose="05050102010706020507" pitchFamily="18" charset="2"/>
                  </a:rPr>
                  <a:t>m</a:t>
                </a:r>
                <a:r>
                  <a:rPr lang="it-IT" sz="900" dirty="0" smtClean="0"/>
                  <a:t>m</a:t>
                </a:r>
                <a:endParaRPr lang="it-IT" sz="900" dirty="0"/>
              </a:p>
            </p:txBody>
          </p:sp>
          <p:cxnSp>
            <p:nvCxnSpPr>
              <p:cNvPr id="86" name="Connettore 2 85"/>
              <p:cNvCxnSpPr/>
              <p:nvPr/>
            </p:nvCxnSpPr>
            <p:spPr>
              <a:xfrm>
                <a:off x="2617847" y="2599520"/>
                <a:ext cx="153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CasellaDiTesto 86"/>
              <p:cNvSpPr txBox="1"/>
              <p:nvPr/>
            </p:nvSpPr>
            <p:spPr>
              <a:xfrm>
                <a:off x="2512048" y="2597332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 smtClean="0"/>
                  <a:t>28 </a:t>
                </a:r>
                <a:r>
                  <a:rPr lang="it-IT" sz="900" dirty="0" smtClean="0">
                    <a:latin typeface="Symbol" panose="05050102010706020507" pitchFamily="18" charset="2"/>
                  </a:rPr>
                  <a:t>m</a:t>
                </a:r>
                <a:r>
                  <a:rPr lang="it-IT" sz="900" dirty="0" smtClean="0"/>
                  <a:t>m</a:t>
                </a:r>
                <a:endParaRPr lang="it-IT" sz="900" dirty="0"/>
              </a:p>
            </p:txBody>
          </p:sp>
          <p:grpSp>
            <p:nvGrpSpPr>
              <p:cNvPr id="88" name="Gruppo 87"/>
              <p:cNvGrpSpPr/>
              <p:nvPr/>
            </p:nvGrpSpPr>
            <p:grpSpPr>
              <a:xfrm>
                <a:off x="1256386" y="2022323"/>
                <a:ext cx="336791" cy="369597"/>
                <a:chOff x="1332586" y="2029875"/>
                <a:chExt cx="336791" cy="369597"/>
              </a:xfrm>
            </p:grpSpPr>
            <p:cxnSp>
              <p:nvCxnSpPr>
                <p:cNvPr id="94" name="Connettore 2 93"/>
                <p:cNvCxnSpPr/>
                <p:nvPr/>
              </p:nvCxnSpPr>
              <p:spPr>
                <a:xfrm>
                  <a:off x="1332586" y="2228436"/>
                  <a:ext cx="33679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ttore 2 94"/>
                <p:cNvCxnSpPr/>
                <p:nvPr/>
              </p:nvCxnSpPr>
              <p:spPr>
                <a:xfrm>
                  <a:off x="1332586" y="2399472"/>
                  <a:ext cx="33679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ttore 2 95"/>
                <p:cNvCxnSpPr/>
                <p:nvPr/>
              </p:nvCxnSpPr>
              <p:spPr>
                <a:xfrm>
                  <a:off x="1332586" y="2029875"/>
                  <a:ext cx="33679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Rettangolo 88"/>
              <p:cNvSpPr/>
              <p:nvPr/>
            </p:nvSpPr>
            <p:spPr>
              <a:xfrm>
                <a:off x="2750575" y="1883390"/>
                <a:ext cx="612000" cy="673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CasellaDiTesto 89"/>
              <p:cNvSpPr txBox="1"/>
              <p:nvPr/>
            </p:nvSpPr>
            <p:spPr>
              <a:xfrm>
                <a:off x="2876900" y="2597332"/>
                <a:ext cx="5421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 smtClean="0"/>
                  <a:t>125 </a:t>
                </a:r>
                <a:r>
                  <a:rPr lang="it-IT" sz="900" dirty="0" smtClean="0">
                    <a:latin typeface="Symbol" panose="05050102010706020507" pitchFamily="18" charset="2"/>
                  </a:rPr>
                  <a:t>m</a:t>
                </a:r>
                <a:r>
                  <a:rPr lang="it-IT" sz="900" dirty="0" smtClean="0"/>
                  <a:t>m</a:t>
                </a:r>
                <a:endParaRPr lang="it-IT" sz="900" dirty="0"/>
              </a:p>
            </p:txBody>
          </p:sp>
          <p:cxnSp>
            <p:nvCxnSpPr>
              <p:cNvPr id="91" name="Connettore 2 90"/>
              <p:cNvCxnSpPr/>
              <p:nvPr/>
            </p:nvCxnSpPr>
            <p:spPr>
              <a:xfrm>
                <a:off x="2761300" y="2599520"/>
                <a:ext cx="61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CasellaDiTesto 91"/>
              <p:cNvSpPr txBox="1"/>
              <p:nvPr/>
            </p:nvSpPr>
            <p:spPr>
              <a:xfrm>
                <a:off x="2835428" y="1381582"/>
                <a:ext cx="10314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Polyester layer</a:t>
                </a:r>
                <a:endParaRPr lang="en-US" sz="1000" dirty="0"/>
              </a:p>
            </p:txBody>
          </p:sp>
          <p:cxnSp>
            <p:nvCxnSpPr>
              <p:cNvPr id="93" name="Connettore 2 92"/>
              <p:cNvCxnSpPr/>
              <p:nvPr/>
            </p:nvCxnSpPr>
            <p:spPr>
              <a:xfrm flipH="1">
                <a:off x="2996476" y="1625792"/>
                <a:ext cx="422560" cy="766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ttangolo 49"/>
            <p:cNvSpPr/>
            <p:nvPr/>
          </p:nvSpPr>
          <p:spPr>
            <a:xfrm>
              <a:off x="2267744" y="1954314"/>
              <a:ext cx="2713552" cy="17478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Freccia circolare a destra 60"/>
          <p:cNvSpPr/>
          <p:nvPr/>
        </p:nvSpPr>
        <p:spPr>
          <a:xfrm>
            <a:off x="1452660" y="4966383"/>
            <a:ext cx="857356" cy="854079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1617786" y="6511120"/>
            <a:ext cx="230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Med</a:t>
            </a:r>
            <a:r>
              <a:rPr lang="it-IT" sz="1200" dirty="0"/>
              <a:t> </a:t>
            </a:r>
            <a:r>
              <a:rPr lang="it-IT" sz="1200" dirty="0" err="1"/>
              <a:t>Phys</a:t>
            </a:r>
            <a:r>
              <a:rPr lang="it-IT" sz="1200" dirty="0"/>
              <a:t> 42, 4678 (2015</a:t>
            </a:r>
            <a:r>
              <a:rPr lang="it-IT" sz="1200" dirty="0" smtClean="0"/>
              <a:t>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775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2233</TotalTime>
  <Words>879</Words>
  <Application>Microsoft Office PowerPoint</Application>
  <PresentationFormat>Presentazione su schermo (4:3)</PresentationFormat>
  <Paragraphs>156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Viale</vt:lpstr>
      <vt:lpstr>ACCELERATORE TOP-IMPLART: dosimetria e caratterizzazione radiobiologica del fascio di protoni di bassa energia</vt:lpstr>
      <vt:lpstr>ACCELERATORE TOP-IMPLART</vt:lpstr>
      <vt:lpstr>Schema acceleratore </vt:lpstr>
      <vt:lpstr>A che punto siamo</vt:lpstr>
      <vt:lpstr>Presentazione standard di PowerPoint</vt:lpstr>
      <vt:lpstr>Linea verticale </vt:lpstr>
      <vt:lpstr>Prime misure radiobiologiche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  <vt:lpstr>Presentazione standard di PowerPoint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Angelis Cinzia</dc:creator>
  <cp:lastModifiedBy>De Angelis Cinzia</cp:lastModifiedBy>
  <cp:revision>151</cp:revision>
  <dcterms:created xsi:type="dcterms:W3CDTF">2015-09-04T14:57:13Z</dcterms:created>
  <dcterms:modified xsi:type="dcterms:W3CDTF">2015-09-18T15:12:37Z</dcterms:modified>
</cp:coreProperties>
</file>