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3" r:id="rId8"/>
    <p:sldId id="265" r:id="rId9"/>
    <p:sldId id="261" r:id="rId10"/>
    <p:sldId id="264" r:id="rId11"/>
    <p:sldId id="266" r:id="rId1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CC"/>
    <a:srgbClr val="0033CC"/>
    <a:srgbClr val="33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47" autoAdjust="0"/>
  </p:normalViewPr>
  <p:slideViewPr>
    <p:cSldViewPr snapToGrid="0">
      <p:cViewPr>
        <p:scale>
          <a:sx n="100" d="100"/>
          <a:sy n="100" d="100"/>
        </p:scale>
        <p:origin x="-894" y="-246"/>
      </p:cViewPr>
      <p:guideLst>
        <p:guide orient="horz" pos="2160"/>
        <p:guide pos="2880"/>
      </p:guideLst>
    </p:cSldViewPr>
  </p:slideViewPr>
  <p:outlineViewPr>
    <p:cViewPr>
      <p:scale>
        <a:sx n="33" d="100"/>
        <a:sy n="33" d="100"/>
      </p:scale>
      <p:origin x="222"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B433F5D-CE08-4E57-B511-4FAF506AF4A6}" type="slidenum">
              <a:rPr lang="it-IT" altLang="it-IT"/>
              <a:pPr>
                <a:defRPr/>
              </a:pPr>
              <a:t>‹N›</a:t>
            </a:fld>
            <a:endParaRPr lang="it-IT" altLang="it-IT"/>
          </a:p>
        </p:txBody>
      </p:sp>
    </p:spTree>
    <p:extLst>
      <p:ext uri="{BB962C8B-B14F-4D97-AF65-F5344CB8AC3E}">
        <p14:creationId xmlns:p14="http://schemas.microsoft.com/office/powerpoint/2010/main" val="2805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A89190E-843B-4D11-832E-82C26339A6F5}" type="slidenum">
              <a:rPr lang="it-IT" altLang="it-IT"/>
              <a:pPr>
                <a:defRPr/>
              </a:pPr>
              <a:t>‹N›</a:t>
            </a:fld>
            <a:endParaRPr lang="it-IT" altLang="it-IT"/>
          </a:p>
        </p:txBody>
      </p:sp>
    </p:spTree>
    <p:extLst>
      <p:ext uri="{BB962C8B-B14F-4D97-AF65-F5344CB8AC3E}">
        <p14:creationId xmlns:p14="http://schemas.microsoft.com/office/powerpoint/2010/main" val="415399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078BE27-8C8F-4C78-AB25-6AC3E38B7829}" type="slidenum">
              <a:rPr lang="it-IT" altLang="it-IT"/>
              <a:pPr>
                <a:defRPr/>
              </a:pPr>
              <a:t>‹N›</a:t>
            </a:fld>
            <a:endParaRPr lang="it-IT" altLang="it-IT"/>
          </a:p>
        </p:txBody>
      </p:sp>
    </p:spTree>
    <p:extLst>
      <p:ext uri="{BB962C8B-B14F-4D97-AF65-F5344CB8AC3E}">
        <p14:creationId xmlns:p14="http://schemas.microsoft.com/office/powerpoint/2010/main" val="423835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BAB0604-38F1-4C27-864F-AF476B8EBCD6}" type="slidenum">
              <a:rPr lang="it-IT" altLang="it-IT"/>
              <a:pPr>
                <a:defRPr/>
              </a:pPr>
              <a:t>‹N›</a:t>
            </a:fld>
            <a:endParaRPr lang="it-IT" altLang="it-IT"/>
          </a:p>
        </p:txBody>
      </p:sp>
    </p:spTree>
    <p:extLst>
      <p:ext uri="{BB962C8B-B14F-4D97-AF65-F5344CB8AC3E}">
        <p14:creationId xmlns:p14="http://schemas.microsoft.com/office/powerpoint/2010/main" val="364337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033FDAD-86FF-411D-BD69-0A908E288AA7}" type="slidenum">
              <a:rPr lang="it-IT" altLang="it-IT"/>
              <a:pPr>
                <a:defRPr/>
              </a:pPr>
              <a:t>‹N›</a:t>
            </a:fld>
            <a:endParaRPr lang="it-IT" altLang="it-IT"/>
          </a:p>
        </p:txBody>
      </p:sp>
    </p:spTree>
    <p:extLst>
      <p:ext uri="{BB962C8B-B14F-4D97-AF65-F5344CB8AC3E}">
        <p14:creationId xmlns:p14="http://schemas.microsoft.com/office/powerpoint/2010/main" val="87841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1EFA5AC-3763-4367-A7BB-7ADE98EA146B}" type="slidenum">
              <a:rPr lang="it-IT" altLang="it-IT"/>
              <a:pPr>
                <a:defRPr/>
              </a:pPr>
              <a:t>‹N›</a:t>
            </a:fld>
            <a:endParaRPr lang="it-IT" altLang="it-IT"/>
          </a:p>
        </p:txBody>
      </p:sp>
    </p:spTree>
    <p:extLst>
      <p:ext uri="{BB962C8B-B14F-4D97-AF65-F5344CB8AC3E}">
        <p14:creationId xmlns:p14="http://schemas.microsoft.com/office/powerpoint/2010/main" val="41856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29FB4B7E-41BD-47A6-9755-9DCBABDFDBF9}" type="slidenum">
              <a:rPr lang="it-IT" altLang="it-IT"/>
              <a:pPr>
                <a:defRPr/>
              </a:pPr>
              <a:t>‹N›</a:t>
            </a:fld>
            <a:endParaRPr lang="it-IT" altLang="it-IT"/>
          </a:p>
        </p:txBody>
      </p:sp>
    </p:spTree>
    <p:extLst>
      <p:ext uri="{BB962C8B-B14F-4D97-AF65-F5344CB8AC3E}">
        <p14:creationId xmlns:p14="http://schemas.microsoft.com/office/powerpoint/2010/main" val="193078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2E35ECAF-7DE5-41E4-96CF-D3B1314E9B64}" type="slidenum">
              <a:rPr lang="it-IT" altLang="it-IT"/>
              <a:pPr>
                <a:defRPr/>
              </a:pPr>
              <a:t>‹N›</a:t>
            </a:fld>
            <a:endParaRPr lang="it-IT" altLang="it-IT"/>
          </a:p>
        </p:txBody>
      </p:sp>
    </p:spTree>
    <p:extLst>
      <p:ext uri="{BB962C8B-B14F-4D97-AF65-F5344CB8AC3E}">
        <p14:creationId xmlns:p14="http://schemas.microsoft.com/office/powerpoint/2010/main" val="87116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AF57CD96-1915-43D4-A138-35E2023BAF6B}" type="slidenum">
              <a:rPr lang="it-IT" altLang="it-IT"/>
              <a:pPr>
                <a:defRPr/>
              </a:pPr>
              <a:t>‹N›</a:t>
            </a:fld>
            <a:endParaRPr lang="it-IT" altLang="it-IT"/>
          </a:p>
        </p:txBody>
      </p:sp>
    </p:spTree>
    <p:extLst>
      <p:ext uri="{BB962C8B-B14F-4D97-AF65-F5344CB8AC3E}">
        <p14:creationId xmlns:p14="http://schemas.microsoft.com/office/powerpoint/2010/main" val="4224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8ABFB760-A65E-4EE0-9CBD-9D09D740E404}" type="slidenum">
              <a:rPr lang="it-IT" altLang="it-IT"/>
              <a:pPr>
                <a:defRPr/>
              </a:pPr>
              <a:t>‹N›</a:t>
            </a:fld>
            <a:endParaRPr lang="it-IT" altLang="it-IT"/>
          </a:p>
        </p:txBody>
      </p:sp>
    </p:spTree>
    <p:extLst>
      <p:ext uri="{BB962C8B-B14F-4D97-AF65-F5344CB8AC3E}">
        <p14:creationId xmlns:p14="http://schemas.microsoft.com/office/powerpoint/2010/main" val="95395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31CCE2E-598E-4334-B8D7-0F4A32611A10}" type="slidenum">
              <a:rPr lang="it-IT" altLang="it-IT"/>
              <a:pPr>
                <a:defRPr/>
              </a:pPr>
              <a:t>‹N›</a:t>
            </a:fld>
            <a:endParaRPr lang="it-IT" altLang="it-IT"/>
          </a:p>
        </p:txBody>
      </p:sp>
    </p:spTree>
    <p:extLst>
      <p:ext uri="{BB962C8B-B14F-4D97-AF65-F5344CB8AC3E}">
        <p14:creationId xmlns:p14="http://schemas.microsoft.com/office/powerpoint/2010/main" val="16926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4A5A361-9308-4EAA-BFD0-5E24D7088AD1}"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79388" y="115888"/>
            <a:ext cx="87852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it-IT" altLang="it-IT" sz="2400" b="1" dirty="0" err="1">
                <a:solidFill>
                  <a:srgbClr val="0000CC"/>
                </a:solidFill>
                <a:effectLst>
                  <a:outerShdw blurRad="38100" dist="38100" dir="2700000" algn="tl">
                    <a:srgbClr val="C0C0C0"/>
                  </a:outerShdw>
                </a:effectLst>
              </a:rPr>
              <a:t>Facility</a:t>
            </a:r>
            <a:r>
              <a:rPr lang="it-IT" altLang="it-IT" sz="2400" b="1" dirty="0">
                <a:solidFill>
                  <a:srgbClr val="0000CC"/>
                </a:solidFill>
                <a:effectLst>
                  <a:outerShdw blurRad="38100" dist="38100" dir="2700000" algn="tl">
                    <a:srgbClr val="C0C0C0"/>
                  </a:outerShdw>
                </a:effectLst>
              </a:rPr>
              <a:t> di irraggiamento di cellule coltivate in vitro con raggi gamma a basso rateo di dose</a:t>
            </a:r>
          </a:p>
        </p:txBody>
      </p:sp>
      <p:sp>
        <p:nvSpPr>
          <p:cNvPr id="2051" name="Rectangle 8"/>
          <p:cNvSpPr>
            <a:spLocks noChangeArrowheads="1"/>
          </p:cNvSpPr>
          <p:nvPr/>
        </p:nvSpPr>
        <p:spPr bwMode="auto">
          <a:xfrm>
            <a:off x="358775" y="1117600"/>
            <a:ext cx="8382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sz="1400" b="1" u="sng" dirty="0"/>
              <a:t>Giuseppe Esposito</a:t>
            </a:r>
            <a:r>
              <a:rPr lang="en-GB" altLang="it-IT" sz="1400" b="1" u="sng" baseline="30000" dirty="0"/>
              <a:t>1,2</a:t>
            </a:r>
            <a:r>
              <a:rPr lang="en-GB" altLang="it-IT" sz="1400" b="1" dirty="0"/>
              <a:t>, Alessandro </a:t>
            </a:r>
            <a:r>
              <a:rPr lang="en-GB" altLang="it-IT" sz="1400" b="1" dirty="0" smtClean="0"/>
              <a:t>Campa</a:t>
            </a:r>
            <a:r>
              <a:rPr lang="en-GB" altLang="it-IT" sz="1400" b="1" baseline="30000" dirty="0" smtClean="0"/>
              <a:t>1,2</a:t>
            </a:r>
            <a:endParaRPr lang="it-IT" altLang="it-IT" sz="1400" b="1" dirty="0"/>
          </a:p>
        </p:txBody>
      </p:sp>
      <p:sp>
        <p:nvSpPr>
          <p:cNvPr id="2" name="Rectangle 9"/>
          <p:cNvSpPr>
            <a:spLocks noChangeArrowheads="1"/>
          </p:cNvSpPr>
          <p:nvPr/>
        </p:nvSpPr>
        <p:spPr bwMode="auto">
          <a:xfrm>
            <a:off x="1636713" y="1489075"/>
            <a:ext cx="57324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it-IT" altLang="it-IT" sz="1200" b="1" i="1" baseline="30000">
                <a:solidFill>
                  <a:srgbClr val="0000CC"/>
                </a:solidFill>
              </a:rPr>
              <a:t>1</a:t>
            </a:r>
            <a:r>
              <a:rPr lang="it-IT" altLang="it-IT" sz="1200" b="1" i="1">
                <a:solidFill>
                  <a:srgbClr val="0000CC"/>
                </a:solidFill>
              </a:rPr>
              <a:t>Dipartimento di Tecnologie e Salute, Istituto Superiore di Sanità, Roma</a:t>
            </a:r>
          </a:p>
          <a:p>
            <a:pPr eaLnBrk="1" hangingPunct="1">
              <a:lnSpc>
                <a:spcPct val="150000"/>
              </a:lnSpc>
              <a:spcBef>
                <a:spcPct val="0"/>
              </a:spcBef>
              <a:buFontTx/>
              <a:buNone/>
            </a:pPr>
            <a:r>
              <a:rPr lang="it-IT" altLang="it-IT" sz="1200" b="1" i="1" baseline="30000">
                <a:solidFill>
                  <a:srgbClr val="0000CC"/>
                </a:solidFill>
              </a:rPr>
              <a:t>2</a:t>
            </a:r>
            <a:r>
              <a:rPr lang="it-IT" altLang="it-IT" sz="1200" b="1" i="1">
                <a:solidFill>
                  <a:srgbClr val="0000CC"/>
                </a:solidFill>
              </a:rPr>
              <a:t>INFN Roma1-Gr. Coll. Sanità, Roma                                               </a:t>
            </a:r>
          </a:p>
        </p:txBody>
      </p:sp>
      <p:pic>
        <p:nvPicPr>
          <p:cNvPr id="2053" name="Picture 6" descr="navi"/>
          <p:cNvPicPr>
            <a:picLocks noChangeAspect="1" noChangeArrowheads="1"/>
          </p:cNvPicPr>
          <p:nvPr/>
        </p:nvPicPr>
        <p:blipFill>
          <a:blip r:embed="rId2">
            <a:extLst>
              <a:ext uri="{28A0092B-C50C-407E-A947-70E740481C1C}">
                <a14:useLocalDpi xmlns:a14="http://schemas.microsoft.com/office/drawing/2010/main" val="0"/>
              </a:ext>
            </a:extLst>
          </a:blip>
          <a:srcRect r="72231"/>
          <a:stretch>
            <a:fillRect/>
          </a:stretch>
        </p:blipFill>
        <p:spPr bwMode="auto">
          <a:xfrm>
            <a:off x="7956550" y="6021388"/>
            <a:ext cx="10795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37798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69"/>
          <p:cNvSpPr>
            <a:spLocks noChangeArrowheads="1"/>
          </p:cNvSpPr>
          <p:nvPr/>
        </p:nvSpPr>
        <p:spPr bwMode="auto">
          <a:xfrm>
            <a:off x="14652625" y="2205038"/>
            <a:ext cx="7400925" cy="17430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8200"/>
          </a:p>
        </p:txBody>
      </p:sp>
      <p:sp>
        <p:nvSpPr>
          <p:cNvPr id="2057" name="Rectangle 13"/>
          <p:cNvSpPr>
            <a:spLocks noChangeArrowheads="1"/>
          </p:cNvSpPr>
          <p:nvPr/>
        </p:nvSpPr>
        <p:spPr bwMode="auto">
          <a:xfrm>
            <a:off x="415925" y="4884738"/>
            <a:ext cx="76152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200000"/>
              </a:lnSpc>
              <a:spcBef>
                <a:spcPct val="0"/>
              </a:spcBef>
              <a:buFontTx/>
              <a:buNone/>
            </a:pPr>
            <a:r>
              <a:rPr lang="it-IT" altLang="it-IT" sz="1600" b="1" dirty="0">
                <a:solidFill>
                  <a:srgbClr val="0000CC"/>
                </a:solidFill>
              </a:rPr>
              <a:t>Dopo alcuni studi di verifica e validazione, la </a:t>
            </a:r>
            <a:r>
              <a:rPr lang="it-IT" altLang="it-IT" sz="1600" b="1" dirty="0" err="1">
                <a:solidFill>
                  <a:srgbClr val="0000CC"/>
                </a:solidFill>
              </a:rPr>
              <a:t>facility</a:t>
            </a:r>
            <a:r>
              <a:rPr lang="it-IT" altLang="it-IT" sz="1600" b="1" dirty="0">
                <a:solidFill>
                  <a:srgbClr val="0000CC"/>
                </a:solidFill>
              </a:rPr>
              <a:t> sarà aperta a tutta la comunità </a:t>
            </a:r>
            <a:r>
              <a:rPr lang="it-IT" altLang="it-IT" sz="1600" b="1" dirty="0" smtClean="0">
                <a:solidFill>
                  <a:srgbClr val="0000CC"/>
                </a:solidFill>
              </a:rPr>
              <a:t>scientifica </a:t>
            </a:r>
            <a:r>
              <a:rPr lang="it-IT" altLang="it-IT" sz="1600" b="1" dirty="0">
                <a:solidFill>
                  <a:srgbClr val="0000CC"/>
                </a:solidFill>
              </a:rPr>
              <a:t>per esperimenti pianificati</a:t>
            </a:r>
          </a:p>
        </p:txBody>
      </p:sp>
      <p:sp>
        <p:nvSpPr>
          <p:cNvPr id="2058" name="Rectangle 13"/>
          <p:cNvSpPr>
            <a:spLocks noChangeArrowheads="1"/>
          </p:cNvSpPr>
          <p:nvPr/>
        </p:nvSpPr>
        <p:spPr bwMode="auto">
          <a:xfrm>
            <a:off x="415925" y="2286000"/>
            <a:ext cx="76152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200000"/>
              </a:lnSpc>
              <a:spcBef>
                <a:spcPct val="0"/>
              </a:spcBef>
              <a:buFontTx/>
              <a:buNone/>
            </a:pPr>
            <a:r>
              <a:rPr lang="it-IT" altLang="it-IT" sz="1600" b="1" dirty="0">
                <a:solidFill>
                  <a:srgbClr val="0000CC"/>
                </a:solidFill>
              </a:rPr>
              <a:t>“LIBIS” è una </a:t>
            </a:r>
            <a:r>
              <a:rPr lang="it-IT" altLang="it-IT" sz="1600" b="1" dirty="0" err="1">
                <a:solidFill>
                  <a:srgbClr val="0000CC"/>
                </a:solidFill>
              </a:rPr>
              <a:t>facility</a:t>
            </a:r>
            <a:r>
              <a:rPr lang="it-IT" altLang="it-IT" sz="1600" b="1" dirty="0">
                <a:solidFill>
                  <a:srgbClr val="0000CC"/>
                </a:solidFill>
              </a:rPr>
              <a:t> di irradiazione con raggi gamma per l’esposizione di cellule coltivate in vitro a bassi ratei di dose</a:t>
            </a:r>
          </a:p>
        </p:txBody>
      </p:sp>
      <p:sp>
        <p:nvSpPr>
          <p:cNvPr id="2059" name="Rectangle 13"/>
          <p:cNvSpPr>
            <a:spLocks noChangeArrowheads="1"/>
          </p:cNvSpPr>
          <p:nvPr/>
        </p:nvSpPr>
        <p:spPr bwMode="auto">
          <a:xfrm>
            <a:off x="415925" y="3421063"/>
            <a:ext cx="7962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200000"/>
              </a:lnSpc>
              <a:spcBef>
                <a:spcPct val="0"/>
              </a:spcBef>
              <a:buFontTx/>
              <a:buNone/>
            </a:pPr>
            <a:r>
              <a:rPr lang="it-IT" altLang="it-IT" sz="1600" b="1" dirty="0">
                <a:solidFill>
                  <a:srgbClr val="0000CC"/>
                </a:solidFill>
              </a:rPr>
              <a:t>Implicazioni sia in radioprotezione che in radioterapia (effetto sui tessuti sani). </a:t>
            </a:r>
          </a:p>
        </p:txBody>
      </p:sp>
      <p:sp>
        <p:nvSpPr>
          <p:cNvPr id="2060" name="Rectangle 13"/>
          <p:cNvSpPr>
            <a:spLocks noChangeArrowheads="1"/>
          </p:cNvSpPr>
          <p:nvPr/>
        </p:nvSpPr>
        <p:spPr bwMode="auto">
          <a:xfrm>
            <a:off x="415925" y="4140200"/>
            <a:ext cx="76152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200000"/>
              </a:lnSpc>
              <a:spcBef>
                <a:spcPct val="0"/>
              </a:spcBef>
              <a:buFontTx/>
              <a:buNone/>
            </a:pPr>
            <a:r>
              <a:rPr lang="it-IT" altLang="it-IT" sz="1600" b="1">
                <a:solidFill>
                  <a:srgbClr val="0000CC"/>
                </a:solidFill>
              </a:rPr>
              <a:t>Tutta la struttura è stata progettata presso l'ISS</a:t>
            </a:r>
          </a:p>
        </p:txBody>
      </p:sp>
      <p:sp>
        <p:nvSpPr>
          <p:cNvPr id="13" name="Rectangle 289"/>
          <p:cNvSpPr>
            <a:spLocks noChangeArrowheads="1"/>
          </p:cNvSpPr>
          <p:nvPr/>
        </p:nvSpPr>
        <p:spPr bwMode="auto">
          <a:xfrm>
            <a:off x="4471988" y="6089650"/>
            <a:ext cx="2366962" cy="646113"/>
          </a:xfrm>
          <a:prstGeom prst="rect">
            <a:avLst/>
          </a:prstGeom>
          <a:solidFill>
            <a:srgbClr val="66FFFF"/>
          </a:solidFill>
          <a:ln w="9525">
            <a:noFill/>
            <a:miter lim="800000"/>
            <a:headEnd/>
            <a:tailEnd/>
          </a:ln>
        </p:spPr>
        <p:txBody>
          <a:bodyPr wrap="none" anchor="ctr">
            <a:spAutoFit/>
          </a:bodyPr>
          <a:lstStyle/>
          <a:p>
            <a:pPr algn="ctr"/>
            <a:r>
              <a:rPr lang="en-GB" altLang="it-IT" sz="1200" b="1" dirty="0" smtClean="0"/>
              <a:t>101° </a:t>
            </a:r>
            <a:r>
              <a:rPr lang="en-GB" altLang="it-IT" sz="1200" b="1" dirty="0" err="1" smtClean="0"/>
              <a:t>Congresso</a:t>
            </a:r>
            <a:r>
              <a:rPr lang="en-GB" altLang="it-IT" sz="1200" b="1" dirty="0" smtClean="0"/>
              <a:t> SIF</a:t>
            </a:r>
            <a:endParaRPr lang="en-GB" altLang="it-IT" sz="1200" b="1" dirty="0"/>
          </a:p>
          <a:p>
            <a:pPr algn="ctr"/>
            <a:r>
              <a:rPr lang="en-GB" altLang="it-IT" sz="1200" b="1" dirty="0" smtClean="0"/>
              <a:t>21-25 </a:t>
            </a:r>
            <a:r>
              <a:rPr lang="en-GB" altLang="it-IT" sz="1200" b="1" dirty="0" err="1"/>
              <a:t>S</a:t>
            </a:r>
            <a:r>
              <a:rPr lang="en-GB" altLang="it-IT" sz="1200" b="1" dirty="0" err="1" smtClean="0"/>
              <a:t>ettembre</a:t>
            </a:r>
            <a:r>
              <a:rPr lang="en-GB" altLang="it-IT" sz="1200" b="1" dirty="0" smtClean="0"/>
              <a:t> 2015</a:t>
            </a:r>
            <a:endParaRPr lang="en-GB" altLang="it-IT" sz="1200" b="1" dirty="0"/>
          </a:p>
          <a:p>
            <a:pPr algn="ctr"/>
            <a:r>
              <a:rPr lang="en-GB" altLang="it-IT" sz="1200" b="1" dirty="0"/>
              <a:t>Sapienza </a:t>
            </a:r>
            <a:r>
              <a:rPr lang="en-GB" altLang="it-IT" sz="1200" b="1" dirty="0" err="1"/>
              <a:t>Università</a:t>
            </a:r>
            <a:r>
              <a:rPr lang="en-GB" altLang="it-IT" sz="1200" b="1" dirty="0"/>
              <a:t> di Roma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142875" y="3236913"/>
            <a:ext cx="876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3600">
                <a:solidFill>
                  <a:srgbClr val="3333CC"/>
                </a:solidFill>
              </a:rPr>
              <a:t>GRAZIE PER LA VOSTRA  ATTENZIONE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2"/>
          <p:cNvSpPr txBox="1">
            <a:spLocks noChangeArrowheads="1"/>
          </p:cNvSpPr>
          <p:nvPr/>
        </p:nvSpPr>
        <p:spPr bwMode="auto">
          <a:xfrm>
            <a:off x="2884298" y="572261"/>
            <a:ext cx="28130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20000"/>
              </a:lnSpc>
              <a:spcBef>
                <a:spcPct val="0"/>
              </a:spcBef>
              <a:buFontTx/>
              <a:buNone/>
            </a:pPr>
            <a:r>
              <a:rPr lang="en-US" altLang="it-IT" sz="1800" b="1" dirty="0">
                <a:solidFill>
                  <a:srgbClr val="CC3300"/>
                </a:solidFill>
              </a:rPr>
              <a:t>Beam profile</a:t>
            </a:r>
          </a:p>
        </p:txBody>
      </p:sp>
      <p:sp>
        <p:nvSpPr>
          <p:cNvPr id="3" name="Text Box 122"/>
          <p:cNvSpPr txBox="1">
            <a:spLocks noChangeArrowheads="1"/>
          </p:cNvSpPr>
          <p:nvPr/>
        </p:nvSpPr>
        <p:spPr bwMode="auto">
          <a:xfrm>
            <a:off x="989975" y="1745423"/>
            <a:ext cx="323215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20000"/>
              </a:lnSpc>
              <a:spcBef>
                <a:spcPct val="0"/>
              </a:spcBef>
              <a:buFontTx/>
              <a:buNone/>
            </a:pPr>
            <a:r>
              <a:rPr lang="it-IT" altLang="it-IT" sz="1200" b="1" dirty="0">
                <a:solidFill>
                  <a:srgbClr val="0000CC"/>
                </a:solidFill>
              </a:rPr>
              <a:t>Distanza sorgente – campione = </a:t>
            </a:r>
            <a:r>
              <a:rPr lang="it-IT" altLang="it-IT" sz="1200" b="1" dirty="0" smtClean="0">
                <a:solidFill>
                  <a:srgbClr val="0000CC"/>
                </a:solidFill>
              </a:rPr>
              <a:t>28 </a:t>
            </a:r>
            <a:r>
              <a:rPr lang="it-IT" altLang="it-IT" sz="1200" b="1" dirty="0">
                <a:solidFill>
                  <a:srgbClr val="0000CC"/>
                </a:solidFill>
              </a:rPr>
              <a:t>cm</a:t>
            </a:r>
          </a:p>
        </p:txBody>
      </p:sp>
      <p:sp>
        <p:nvSpPr>
          <p:cNvPr id="4" name="Text Box 122"/>
          <p:cNvSpPr txBox="1">
            <a:spLocks noChangeArrowheads="1"/>
          </p:cNvSpPr>
          <p:nvPr/>
        </p:nvSpPr>
        <p:spPr bwMode="auto">
          <a:xfrm>
            <a:off x="4575012" y="1745423"/>
            <a:ext cx="35194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20000"/>
              </a:lnSpc>
              <a:spcBef>
                <a:spcPct val="0"/>
              </a:spcBef>
              <a:buFontTx/>
              <a:buNone/>
            </a:pPr>
            <a:r>
              <a:rPr lang="it-IT" altLang="it-IT" sz="1200" b="1" dirty="0">
                <a:solidFill>
                  <a:srgbClr val="0000CC"/>
                </a:solidFill>
              </a:rPr>
              <a:t>Distanza sorgente - campione = </a:t>
            </a:r>
            <a:r>
              <a:rPr lang="it-IT" altLang="it-IT" sz="1200" b="1" dirty="0" smtClean="0">
                <a:solidFill>
                  <a:srgbClr val="0000CC"/>
                </a:solidFill>
              </a:rPr>
              <a:t>125 cm</a:t>
            </a:r>
            <a:endParaRPr lang="it-IT" altLang="it-IT" sz="1200" b="1" dirty="0">
              <a:solidFill>
                <a:srgbClr val="0000CC"/>
              </a:solidFill>
            </a:endParaRPr>
          </a:p>
        </p:txBody>
      </p:sp>
      <p:sp>
        <p:nvSpPr>
          <p:cNvPr id="5" name="Text Box 230"/>
          <p:cNvSpPr txBox="1">
            <a:spLocks noChangeAspect="1" noChangeArrowheads="1"/>
          </p:cNvSpPr>
          <p:nvPr/>
        </p:nvSpPr>
        <p:spPr bwMode="auto">
          <a:xfrm>
            <a:off x="3257229" y="4953592"/>
            <a:ext cx="2152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400" b="1" i="1" dirty="0" smtClean="0">
                <a:solidFill>
                  <a:schemeClr val="accent2"/>
                </a:solidFill>
              </a:rPr>
              <a:t>s</a:t>
            </a:r>
            <a:r>
              <a:rPr lang="it-IT" altLang="it-IT" sz="1400" b="1" dirty="0" smtClean="0">
                <a:solidFill>
                  <a:schemeClr val="accent2"/>
                </a:solidFill>
              </a:rPr>
              <a:t> </a:t>
            </a:r>
            <a:r>
              <a:rPr lang="it-IT" altLang="it-IT" sz="1400" b="1" dirty="0">
                <a:solidFill>
                  <a:schemeClr val="accent2"/>
                </a:solidFill>
              </a:rPr>
              <a:t>= </a:t>
            </a:r>
            <a:r>
              <a:rPr lang="it-IT" altLang="it-IT" sz="1400" b="1" dirty="0" smtClean="0">
                <a:solidFill>
                  <a:schemeClr val="accent2"/>
                </a:solidFill>
              </a:rPr>
              <a:t>Distanza dal centro</a:t>
            </a:r>
          </a:p>
          <a:p>
            <a:pPr eaLnBrk="1" hangingPunct="1">
              <a:spcBef>
                <a:spcPct val="0"/>
              </a:spcBef>
              <a:buFontTx/>
              <a:buNone/>
            </a:pPr>
            <a:r>
              <a:rPr lang="it-IT" altLang="it-IT" sz="1400" b="1" dirty="0">
                <a:solidFill>
                  <a:schemeClr val="accent2"/>
                </a:solidFill>
              </a:rPr>
              <a:t> </a:t>
            </a:r>
            <a:r>
              <a:rPr lang="it-IT" altLang="it-IT" sz="1400" b="1" dirty="0" smtClean="0">
                <a:solidFill>
                  <a:schemeClr val="accent2"/>
                </a:solidFill>
              </a:rPr>
              <a:t>     del campione</a:t>
            </a:r>
            <a:endParaRPr lang="it-IT" altLang="it-IT" sz="1400" b="1" dirty="0">
              <a:solidFill>
                <a:schemeClr val="accent2"/>
              </a:solidFill>
            </a:endParaRPr>
          </a:p>
        </p:txBody>
      </p:sp>
      <p:grpSp>
        <p:nvGrpSpPr>
          <p:cNvPr id="6" name="Gruppo 5"/>
          <p:cNvGrpSpPr/>
          <p:nvPr/>
        </p:nvGrpSpPr>
        <p:grpSpPr>
          <a:xfrm>
            <a:off x="893405" y="2073055"/>
            <a:ext cx="2983636" cy="2467552"/>
            <a:chOff x="1258197" y="846213"/>
            <a:chExt cx="2983636" cy="246755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533" y="846213"/>
              <a:ext cx="2072640"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224"/>
            <p:cNvSpPr txBox="1">
              <a:spLocks noChangeAspect="1" noChangeArrowheads="1"/>
            </p:cNvSpPr>
            <p:nvPr/>
          </p:nvSpPr>
          <p:spPr bwMode="auto">
            <a:xfrm>
              <a:off x="1906770" y="2880500"/>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0</a:t>
              </a:r>
            </a:p>
          </p:txBody>
        </p:sp>
        <p:sp>
          <p:nvSpPr>
            <p:cNvPr id="9" name="Text Box 225"/>
            <p:cNvSpPr txBox="1">
              <a:spLocks noChangeAspect="1" noChangeArrowheads="1"/>
            </p:cNvSpPr>
            <p:nvPr/>
          </p:nvSpPr>
          <p:spPr bwMode="auto">
            <a:xfrm>
              <a:off x="2263932" y="2880500"/>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20</a:t>
              </a:r>
              <a:endParaRPr lang="it-IT" altLang="it-IT" sz="1000" dirty="0"/>
            </a:p>
          </p:txBody>
        </p:sp>
        <p:sp>
          <p:nvSpPr>
            <p:cNvPr id="10" name="Text Box 226"/>
            <p:cNvSpPr txBox="1">
              <a:spLocks noChangeAspect="1" noChangeArrowheads="1"/>
            </p:cNvSpPr>
            <p:nvPr/>
          </p:nvSpPr>
          <p:spPr bwMode="auto">
            <a:xfrm>
              <a:off x="2672035" y="2880500"/>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40</a:t>
              </a:r>
              <a:endParaRPr lang="it-IT" altLang="it-IT" sz="1000" dirty="0"/>
            </a:p>
          </p:txBody>
        </p:sp>
        <p:sp>
          <p:nvSpPr>
            <p:cNvPr id="11" name="Text Box 227"/>
            <p:cNvSpPr txBox="1">
              <a:spLocks noChangeAspect="1" noChangeArrowheads="1"/>
            </p:cNvSpPr>
            <p:nvPr/>
          </p:nvSpPr>
          <p:spPr bwMode="auto">
            <a:xfrm>
              <a:off x="3084075" y="2880500"/>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60</a:t>
              </a:r>
              <a:endParaRPr lang="it-IT" altLang="it-IT" sz="1000" dirty="0"/>
            </a:p>
          </p:txBody>
        </p:sp>
        <p:sp>
          <p:nvSpPr>
            <p:cNvPr id="12" name="Text Box 228"/>
            <p:cNvSpPr txBox="1">
              <a:spLocks noChangeAspect="1" noChangeArrowheads="1"/>
            </p:cNvSpPr>
            <p:nvPr/>
          </p:nvSpPr>
          <p:spPr bwMode="auto">
            <a:xfrm>
              <a:off x="3493004" y="2880500"/>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80</a:t>
              </a:r>
              <a:endParaRPr lang="it-IT" altLang="it-IT" sz="1000" dirty="0"/>
            </a:p>
          </p:txBody>
        </p:sp>
        <p:sp>
          <p:nvSpPr>
            <p:cNvPr id="13" name="Text Box 229"/>
            <p:cNvSpPr txBox="1">
              <a:spLocks noChangeAspect="1" noChangeArrowheads="1"/>
            </p:cNvSpPr>
            <p:nvPr/>
          </p:nvSpPr>
          <p:spPr bwMode="auto">
            <a:xfrm>
              <a:off x="3845571" y="2880500"/>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100</a:t>
              </a:r>
              <a:endParaRPr lang="it-IT" altLang="it-IT" sz="1000" dirty="0"/>
            </a:p>
          </p:txBody>
        </p:sp>
        <p:sp>
          <p:nvSpPr>
            <p:cNvPr id="14" name="Text Box 230"/>
            <p:cNvSpPr txBox="1">
              <a:spLocks noChangeAspect="1" noChangeArrowheads="1"/>
            </p:cNvSpPr>
            <p:nvPr/>
          </p:nvSpPr>
          <p:spPr bwMode="auto">
            <a:xfrm>
              <a:off x="2624192" y="3052155"/>
              <a:ext cx="644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i="1" dirty="0" smtClean="0"/>
                <a:t>s</a:t>
              </a:r>
              <a:r>
                <a:rPr lang="it-IT" altLang="it-IT" sz="1100" b="1" dirty="0" smtClean="0"/>
                <a:t> (mm</a:t>
              </a:r>
              <a:r>
                <a:rPr lang="it-IT" altLang="it-IT" sz="1100" b="1" dirty="0"/>
                <a:t>)</a:t>
              </a:r>
            </a:p>
          </p:txBody>
        </p:sp>
        <p:sp>
          <p:nvSpPr>
            <p:cNvPr id="15" name="Text Box 195"/>
            <p:cNvSpPr txBox="1">
              <a:spLocks noChangeAspect="1" noChangeArrowheads="1"/>
            </p:cNvSpPr>
            <p:nvPr/>
          </p:nvSpPr>
          <p:spPr bwMode="auto">
            <a:xfrm>
              <a:off x="1679270" y="934437"/>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100</a:t>
              </a:r>
            </a:p>
          </p:txBody>
        </p:sp>
        <p:sp>
          <p:nvSpPr>
            <p:cNvPr id="16" name="Text Box 196"/>
            <p:cNvSpPr txBox="1">
              <a:spLocks noChangeAspect="1" noChangeArrowheads="1"/>
            </p:cNvSpPr>
            <p:nvPr/>
          </p:nvSpPr>
          <p:spPr bwMode="auto">
            <a:xfrm>
              <a:off x="1749802" y="1304647"/>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80</a:t>
              </a:r>
            </a:p>
          </p:txBody>
        </p:sp>
        <p:sp>
          <p:nvSpPr>
            <p:cNvPr id="17" name="Text Box 197"/>
            <p:cNvSpPr txBox="1">
              <a:spLocks noChangeAspect="1" noChangeArrowheads="1"/>
            </p:cNvSpPr>
            <p:nvPr/>
          </p:nvSpPr>
          <p:spPr bwMode="auto">
            <a:xfrm>
              <a:off x="1749802" y="1671895"/>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60</a:t>
              </a:r>
            </a:p>
          </p:txBody>
        </p:sp>
        <p:sp>
          <p:nvSpPr>
            <p:cNvPr id="18" name="Text Box 198"/>
            <p:cNvSpPr txBox="1">
              <a:spLocks noChangeAspect="1" noChangeArrowheads="1"/>
            </p:cNvSpPr>
            <p:nvPr/>
          </p:nvSpPr>
          <p:spPr bwMode="auto">
            <a:xfrm>
              <a:off x="1749802" y="2039550"/>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40</a:t>
              </a:r>
            </a:p>
          </p:txBody>
        </p:sp>
        <p:sp>
          <p:nvSpPr>
            <p:cNvPr id="19" name="Text Box 199"/>
            <p:cNvSpPr txBox="1">
              <a:spLocks noChangeAspect="1" noChangeArrowheads="1"/>
            </p:cNvSpPr>
            <p:nvPr/>
          </p:nvSpPr>
          <p:spPr bwMode="auto">
            <a:xfrm>
              <a:off x="1749802" y="2408553"/>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20</a:t>
              </a:r>
            </a:p>
          </p:txBody>
        </p:sp>
        <p:sp>
          <p:nvSpPr>
            <p:cNvPr id="20" name="Text Box 200"/>
            <p:cNvSpPr txBox="1">
              <a:spLocks noChangeAspect="1" noChangeArrowheads="1"/>
            </p:cNvSpPr>
            <p:nvPr/>
          </p:nvSpPr>
          <p:spPr bwMode="auto">
            <a:xfrm>
              <a:off x="1825032" y="2754794"/>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0</a:t>
              </a:r>
            </a:p>
          </p:txBody>
        </p:sp>
        <p:cxnSp>
          <p:nvCxnSpPr>
            <p:cNvPr id="21" name="Connettore 1 20"/>
            <p:cNvCxnSpPr/>
            <p:nvPr/>
          </p:nvCxnSpPr>
          <p:spPr>
            <a:xfrm>
              <a:off x="2034880" y="1210890"/>
              <a:ext cx="201600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uppo 21"/>
            <p:cNvGrpSpPr/>
            <p:nvPr/>
          </p:nvGrpSpPr>
          <p:grpSpPr>
            <a:xfrm>
              <a:off x="1258197" y="1321829"/>
              <a:ext cx="495120" cy="1172060"/>
              <a:chOff x="437423" y="1186480"/>
              <a:chExt cx="495120" cy="1172060"/>
            </a:xfrm>
          </p:grpSpPr>
          <p:sp>
            <p:nvSpPr>
              <p:cNvPr id="23" name="Line 234"/>
              <p:cNvSpPr>
                <a:spLocks noChangeAspect="1" noChangeShapeType="1"/>
              </p:cNvSpPr>
              <p:nvPr/>
            </p:nvSpPr>
            <p:spPr bwMode="auto">
              <a:xfrm rot="16200000" flipV="1">
                <a:off x="364312" y="1944522"/>
                <a:ext cx="6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sz="1100"/>
              </a:p>
            </p:txBody>
          </p:sp>
          <p:sp>
            <p:nvSpPr>
              <p:cNvPr id="24" name="Text Box 235"/>
              <p:cNvSpPr txBox="1">
                <a:spLocks noChangeAspect="1" noChangeArrowheads="1"/>
              </p:cNvSpPr>
              <p:nvPr/>
            </p:nvSpPr>
            <p:spPr bwMode="auto">
              <a:xfrm rot="16200000">
                <a:off x="462445" y="1303179"/>
                <a:ext cx="442686"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a:t>X 100</a:t>
                </a:r>
              </a:p>
            </p:txBody>
          </p:sp>
          <p:sp>
            <p:nvSpPr>
              <p:cNvPr id="25" name="CasellaDiTesto 24"/>
              <p:cNvSpPr txBox="1"/>
              <p:nvPr/>
            </p:nvSpPr>
            <p:spPr>
              <a:xfrm rot="16200000">
                <a:off x="319602" y="1881578"/>
                <a:ext cx="497252" cy="261610"/>
              </a:xfrm>
              <a:prstGeom prst="rect">
                <a:avLst/>
              </a:prstGeom>
              <a:noFill/>
            </p:spPr>
            <p:txBody>
              <a:bodyPr wrap="none" rtlCol="0">
                <a:spAutoFit/>
              </a:bodyPr>
              <a:lstStyle/>
              <a:p>
                <a:r>
                  <a:rPr lang="it-IT" sz="1100" b="1" i="1" dirty="0" smtClean="0">
                    <a:latin typeface="Arial" panose="020B0604020202020204" pitchFamily="34" charset="0"/>
                    <a:cs typeface="Arial" panose="020B0604020202020204" pitchFamily="34" charset="0"/>
                  </a:rPr>
                  <a:t>Ḋ</a:t>
                </a:r>
                <a:r>
                  <a:rPr lang="it-IT" sz="1100" b="1" dirty="0" smtClean="0">
                    <a:latin typeface="Arial" panose="020B0604020202020204" pitchFamily="34" charset="0"/>
                    <a:cs typeface="Arial" panose="020B0604020202020204" pitchFamily="34" charset="0"/>
                  </a:rPr>
                  <a:t> (</a:t>
                </a:r>
                <a:r>
                  <a:rPr lang="it-IT" sz="1100" b="1" i="1" dirty="0" smtClean="0">
                    <a:latin typeface="Arial" panose="020B0604020202020204" pitchFamily="34" charset="0"/>
                    <a:cs typeface="Arial" panose="020B0604020202020204" pitchFamily="34" charset="0"/>
                  </a:rPr>
                  <a:t>s</a:t>
                </a:r>
                <a:r>
                  <a:rPr lang="it-IT" sz="1100" b="1" dirty="0" smtClean="0">
                    <a:latin typeface="Arial" panose="020B0604020202020204" pitchFamily="34" charset="0"/>
                    <a:cs typeface="Arial" panose="020B0604020202020204" pitchFamily="34" charset="0"/>
                  </a:rPr>
                  <a:t>)</a:t>
                </a:r>
                <a:endParaRPr lang="it-IT" sz="1100" b="1" dirty="0">
                  <a:latin typeface="Arial" panose="020B0604020202020204" pitchFamily="34" charset="0"/>
                  <a:cs typeface="Arial" panose="020B0604020202020204" pitchFamily="34" charset="0"/>
                </a:endParaRPr>
              </a:p>
            </p:txBody>
          </p:sp>
          <p:sp>
            <p:nvSpPr>
              <p:cNvPr id="26" name="CasellaDiTesto 25"/>
              <p:cNvSpPr txBox="1"/>
              <p:nvPr/>
            </p:nvSpPr>
            <p:spPr>
              <a:xfrm rot="16200000">
                <a:off x="434490" y="1860487"/>
                <a:ext cx="734496" cy="261610"/>
              </a:xfrm>
              <a:prstGeom prst="rect">
                <a:avLst/>
              </a:prstGeom>
              <a:noFill/>
            </p:spPr>
            <p:txBody>
              <a:bodyPr wrap="none" rtlCol="0">
                <a:spAutoFit/>
              </a:bodyPr>
              <a:lstStyle/>
              <a:p>
                <a:r>
                  <a:rPr lang="it-IT" sz="1100" b="1" i="1" dirty="0" smtClean="0">
                    <a:latin typeface="Arial" panose="020B0604020202020204" pitchFamily="34" charset="0"/>
                    <a:cs typeface="Arial" panose="020B0604020202020204" pitchFamily="34" charset="0"/>
                  </a:rPr>
                  <a:t>Ḋ</a:t>
                </a:r>
                <a:r>
                  <a:rPr lang="it-IT" sz="1100" b="1" dirty="0" smtClean="0">
                    <a:latin typeface="Arial" panose="020B0604020202020204" pitchFamily="34" charset="0"/>
                    <a:cs typeface="Arial" panose="020B0604020202020204" pitchFamily="34" charset="0"/>
                  </a:rPr>
                  <a:t> (</a:t>
                </a:r>
                <a:r>
                  <a:rPr lang="it-IT" sz="1100" b="1" i="1" dirty="0" smtClean="0">
                    <a:latin typeface="Arial" panose="020B0604020202020204" pitchFamily="34" charset="0"/>
                    <a:cs typeface="Arial" panose="020B0604020202020204" pitchFamily="34" charset="0"/>
                  </a:rPr>
                  <a:t>s</a:t>
                </a:r>
                <a:r>
                  <a:rPr lang="it-IT" sz="1100" b="1" dirty="0" smtClean="0">
                    <a:latin typeface="Arial" panose="020B0604020202020204" pitchFamily="34" charset="0"/>
                    <a:cs typeface="Arial" panose="020B0604020202020204" pitchFamily="34" charset="0"/>
                  </a:rPr>
                  <a:t> = 0)</a:t>
                </a:r>
                <a:endParaRPr lang="it-IT" sz="1100" b="1" dirty="0">
                  <a:latin typeface="Arial" panose="020B0604020202020204" pitchFamily="34" charset="0"/>
                  <a:cs typeface="Arial" panose="020B0604020202020204" pitchFamily="34" charset="0"/>
                </a:endParaRPr>
              </a:p>
            </p:txBody>
          </p:sp>
        </p:grpSp>
      </p:grpSp>
      <p:grpSp>
        <p:nvGrpSpPr>
          <p:cNvPr id="27" name="Gruppo 26"/>
          <p:cNvGrpSpPr/>
          <p:nvPr/>
        </p:nvGrpSpPr>
        <p:grpSpPr>
          <a:xfrm>
            <a:off x="4333507" y="2064357"/>
            <a:ext cx="2824449" cy="2476250"/>
            <a:chOff x="3453070" y="4378824"/>
            <a:chExt cx="2824449" cy="2476250"/>
          </a:xfrm>
        </p:grpSpPr>
        <p:pic>
          <p:nvPicPr>
            <p:cNvPr id="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879" y="4378824"/>
              <a:ext cx="2072640" cy="206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 Box 230"/>
            <p:cNvSpPr txBox="1">
              <a:spLocks noChangeAspect="1" noChangeArrowheads="1"/>
            </p:cNvSpPr>
            <p:nvPr/>
          </p:nvSpPr>
          <p:spPr bwMode="auto">
            <a:xfrm>
              <a:off x="4889366" y="6593464"/>
              <a:ext cx="644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i="1" dirty="0" smtClean="0"/>
                <a:t>s </a:t>
              </a:r>
              <a:r>
                <a:rPr lang="it-IT" altLang="it-IT" sz="1100" b="1" dirty="0" smtClean="0"/>
                <a:t>(mm</a:t>
              </a:r>
              <a:r>
                <a:rPr lang="it-IT" altLang="it-IT" sz="1100" b="1" dirty="0"/>
                <a:t>)</a:t>
              </a:r>
            </a:p>
          </p:txBody>
        </p:sp>
        <p:sp>
          <p:nvSpPr>
            <p:cNvPr id="30" name="Text Box 195"/>
            <p:cNvSpPr txBox="1">
              <a:spLocks noChangeAspect="1" noChangeArrowheads="1"/>
            </p:cNvSpPr>
            <p:nvPr/>
          </p:nvSpPr>
          <p:spPr bwMode="auto">
            <a:xfrm>
              <a:off x="3887004" y="4463298"/>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100</a:t>
              </a:r>
            </a:p>
          </p:txBody>
        </p:sp>
        <p:sp>
          <p:nvSpPr>
            <p:cNvPr id="31" name="Text Box 196"/>
            <p:cNvSpPr txBox="1">
              <a:spLocks noChangeAspect="1" noChangeArrowheads="1"/>
            </p:cNvSpPr>
            <p:nvPr/>
          </p:nvSpPr>
          <p:spPr bwMode="auto">
            <a:xfrm>
              <a:off x="3957536" y="4833508"/>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80</a:t>
              </a:r>
            </a:p>
          </p:txBody>
        </p:sp>
        <p:sp>
          <p:nvSpPr>
            <p:cNvPr id="32" name="Text Box 197"/>
            <p:cNvSpPr txBox="1">
              <a:spLocks noChangeAspect="1" noChangeArrowheads="1"/>
            </p:cNvSpPr>
            <p:nvPr/>
          </p:nvSpPr>
          <p:spPr bwMode="auto">
            <a:xfrm>
              <a:off x="3957536" y="5200756"/>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60</a:t>
              </a:r>
            </a:p>
          </p:txBody>
        </p:sp>
        <p:sp>
          <p:nvSpPr>
            <p:cNvPr id="33" name="Text Box 198"/>
            <p:cNvSpPr txBox="1">
              <a:spLocks noChangeAspect="1" noChangeArrowheads="1"/>
            </p:cNvSpPr>
            <p:nvPr/>
          </p:nvSpPr>
          <p:spPr bwMode="auto">
            <a:xfrm>
              <a:off x="3957536" y="5568411"/>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40</a:t>
              </a:r>
            </a:p>
          </p:txBody>
        </p:sp>
        <p:sp>
          <p:nvSpPr>
            <p:cNvPr id="34" name="Text Box 199"/>
            <p:cNvSpPr txBox="1">
              <a:spLocks noChangeAspect="1" noChangeArrowheads="1"/>
            </p:cNvSpPr>
            <p:nvPr/>
          </p:nvSpPr>
          <p:spPr bwMode="auto">
            <a:xfrm>
              <a:off x="3957536" y="5937414"/>
              <a:ext cx="3257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20</a:t>
              </a:r>
            </a:p>
          </p:txBody>
        </p:sp>
        <p:sp>
          <p:nvSpPr>
            <p:cNvPr id="35" name="Text Box 200"/>
            <p:cNvSpPr txBox="1">
              <a:spLocks noChangeAspect="1" noChangeArrowheads="1"/>
            </p:cNvSpPr>
            <p:nvPr/>
          </p:nvSpPr>
          <p:spPr bwMode="auto">
            <a:xfrm>
              <a:off x="4032766" y="6283655"/>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0</a:t>
              </a:r>
            </a:p>
          </p:txBody>
        </p:sp>
        <p:sp>
          <p:nvSpPr>
            <p:cNvPr id="36" name="Text Box 224"/>
            <p:cNvSpPr txBox="1">
              <a:spLocks noChangeAspect="1" noChangeArrowheads="1"/>
            </p:cNvSpPr>
            <p:nvPr/>
          </p:nvSpPr>
          <p:spPr bwMode="auto">
            <a:xfrm>
              <a:off x="4111969" y="6408672"/>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0</a:t>
              </a:r>
            </a:p>
          </p:txBody>
        </p:sp>
        <p:sp>
          <p:nvSpPr>
            <p:cNvPr id="37" name="Text Box 226"/>
            <p:cNvSpPr txBox="1">
              <a:spLocks noChangeAspect="1" noChangeArrowheads="1"/>
            </p:cNvSpPr>
            <p:nvPr/>
          </p:nvSpPr>
          <p:spPr bwMode="auto">
            <a:xfrm>
              <a:off x="4618780" y="6408672"/>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100</a:t>
              </a:r>
              <a:endParaRPr lang="it-IT" altLang="it-IT" sz="1000" dirty="0"/>
            </a:p>
          </p:txBody>
        </p:sp>
        <p:sp>
          <p:nvSpPr>
            <p:cNvPr id="38" name="Text Box 229"/>
            <p:cNvSpPr txBox="1">
              <a:spLocks noChangeAspect="1" noChangeArrowheads="1"/>
            </p:cNvSpPr>
            <p:nvPr/>
          </p:nvSpPr>
          <p:spPr bwMode="auto">
            <a:xfrm>
              <a:off x="5198094" y="6408672"/>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200</a:t>
              </a:r>
              <a:endParaRPr lang="it-IT" altLang="it-IT" sz="1000" dirty="0"/>
            </a:p>
          </p:txBody>
        </p:sp>
        <p:sp>
          <p:nvSpPr>
            <p:cNvPr id="39" name="Text Box 229"/>
            <p:cNvSpPr txBox="1">
              <a:spLocks noChangeAspect="1" noChangeArrowheads="1"/>
            </p:cNvSpPr>
            <p:nvPr/>
          </p:nvSpPr>
          <p:spPr bwMode="auto">
            <a:xfrm>
              <a:off x="5774570" y="6408672"/>
              <a:ext cx="3962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300</a:t>
              </a:r>
              <a:endParaRPr lang="it-IT" altLang="it-IT" sz="1000" dirty="0"/>
            </a:p>
          </p:txBody>
        </p:sp>
        <p:grpSp>
          <p:nvGrpSpPr>
            <p:cNvPr id="40" name="Gruppo 39"/>
            <p:cNvGrpSpPr/>
            <p:nvPr/>
          </p:nvGrpSpPr>
          <p:grpSpPr>
            <a:xfrm>
              <a:off x="3453070" y="4822729"/>
              <a:ext cx="495120" cy="1172060"/>
              <a:chOff x="437423" y="1186480"/>
              <a:chExt cx="495120" cy="1172060"/>
            </a:xfrm>
          </p:grpSpPr>
          <p:sp>
            <p:nvSpPr>
              <p:cNvPr id="42" name="Line 234"/>
              <p:cNvSpPr>
                <a:spLocks noChangeAspect="1" noChangeShapeType="1"/>
              </p:cNvSpPr>
              <p:nvPr/>
            </p:nvSpPr>
            <p:spPr bwMode="auto">
              <a:xfrm rot="16200000" flipV="1">
                <a:off x="364312" y="1944522"/>
                <a:ext cx="6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sz="1100"/>
              </a:p>
            </p:txBody>
          </p:sp>
          <p:sp>
            <p:nvSpPr>
              <p:cNvPr id="43" name="Text Box 235"/>
              <p:cNvSpPr txBox="1">
                <a:spLocks noChangeAspect="1" noChangeArrowheads="1"/>
              </p:cNvSpPr>
              <p:nvPr/>
            </p:nvSpPr>
            <p:spPr bwMode="auto">
              <a:xfrm rot="16200000">
                <a:off x="462445" y="1303179"/>
                <a:ext cx="442686"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a:t>X 100</a:t>
                </a:r>
              </a:p>
            </p:txBody>
          </p:sp>
          <p:sp>
            <p:nvSpPr>
              <p:cNvPr id="44" name="CasellaDiTesto 43"/>
              <p:cNvSpPr txBox="1"/>
              <p:nvPr/>
            </p:nvSpPr>
            <p:spPr>
              <a:xfrm rot="16200000">
                <a:off x="319602" y="1881578"/>
                <a:ext cx="497252" cy="261610"/>
              </a:xfrm>
              <a:prstGeom prst="rect">
                <a:avLst/>
              </a:prstGeom>
              <a:noFill/>
            </p:spPr>
            <p:txBody>
              <a:bodyPr wrap="none" rtlCol="0">
                <a:spAutoFit/>
              </a:bodyPr>
              <a:lstStyle/>
              <a:p>
                <a:r>
                  <a:rPr lang="it-IT" sz="1100" b="1" i="1" dirty="0" smtClean="0">
                    <a:latin typeface="Arial" panose="020B0604020202020204" pitchFamily="34" charset="0"/>
                    <a:cs typeface="Arial" panose="020B0604020202020204" pitchFamily="34" charset="0"/>
                  </a:rPr>
                  <a:t>Ḋ</a:t>
                </a:r>
                <a:r>
                  <a:rPr lang="it-IT" sz="1100" b="1" dirty="0" smtClean="0">
                    <a:latin typeface="Arial" panose="020B0604020202020204" pitchFamily="34" charset="0"/>
                    <a:cs typeface="Arial" panose="020B0604020202020204" pitchFamily="34" charset="0"/>
                  </a:rPr>
                  <a:t> (</a:t>
                </a:r>
                <a:r>
                  <a:rPr lang="it-IT" sz="1100" b="1" i="1" dirty="0" smtClean="0">
                    <a:latin typeface="Arial" panose="020B0604020202020204" pitchFamily="34" charset="0"/>
                    <a:cs typeface="Arial" panose="020B0604020202020204" pitchFamily="34" charset="0"/>
                  </a:rPr>
                  <a:t>s</a:t>
                </a:r>
                <a:r>
                  <a:rPr lang="it-IT" sz="1100" b="1" dirty="0" smtClean="0">
                    <a:latin typeface="Arial" panose="020B0604020202020204" pitchFamily="34" charset="0"/>
                    <a:cs typeface="Arial" panose="020B0604020202020204" pitchFamily="34" charset="0"/>
                  </a:rPr>
                  <a:t>)</a:t>
                </a:r>
                <a:endParaRPr lang="it-IT" sz="1100" b="1" dirty="0">
                  <a:latin typeface="Arial" panose="020B0604020202020204" pitchFamily="34" charset="0"/>
                  <a:cs typeface="Arial" panose="020B0604020202020204" pitchFamily="34" charset="0"/>
                </a:endParaRPr>
              </a:p>
            </p:txBody>
          </p:sp>
          <p:sp>
            <p:nvSpPr>
              <p:cNvPr id="45" name="CasellaDiTesto 44"/>
              <p:cNvSpPr txBox="1"/>
              <p:nvPr/>
            </p:nvSpPr>
            <p:spPr>
              <a:xfrm rot="16200000">
                <a:off x="434490" y="1860487"/>
                <a:ext cx="734496" cy="261610"/>
              </a:xfrm>
              <a:prstGeom prst="rect">
                <a:avLst/>
              </a:prstGeom>
              <a:noFill/>
            </p:spPr>
            <p:txBody>
              <a:bodyPr wrap="none" rtlCol="0">
                <a:spAutoFit/>
              </a:bodyPr>
              <a:lstStyle/>
              <a:p>
                <a:r>
                  <a:rPr lang="it-IT" sz="1100" b="1" i="1" dirty="0" smtClean="0">
                    <a:latin typeface="Arial" panose="020B0604020202020204" pitchFamily="34" charset="0"/>
                    <a:cs typeface="Arial" panose="020B0604020202020204" pitchFamily="34" charset="0"/>
                  </a:rPr>
                  <a:t>Ḋ</a:t>
                </a:r>
                <a:r>
                  <a:rPr lang="it-IT" sz="1100" b="1" dirty="0" smtClean="0">
                    <a:latin typeface="Arial" panose="020B0604020202020204" pitchFamily="34" charset="0"/>
                    <a:cs typeface="Arial" panose="020B0604020202020204" pitchFamily="34" charset="0"/>
                  </a:rPr>
                  <a:t> (</a:t>
                </a:r>
                <a:r>
                  <a:rPr lang="it-IT" sz="1100" b="1" i="1" dirty="0" smtClean="0">
                    <a:latin typeface="Arial" panose="020B0604020202020204" pitchFamily="34" charset="0"/>
                    <a:cs typeface="Arial" panose="020B0604020202020204" pitchFamily="34" charset="0"/>
                  </a:rPr>
                  <a:t>s</a:t>
                </a:r>
                <a:r>
                  <a:rPr lang="it-IT" sz="1100" b="1" dirty="0" smtClean="0">
                    <a:latin typeface="Arial" panose="020B0604020202020204" pitchFamily="34" charset="0"/>
                    <a:cs typeface="Arial" panose="020B0604020202020204" pitchFamily="34" charset="0"/>
                  </a:rPr>
                  <a:t> = 0)</a:t>
                </a:r>
                <a:endParaRPr lang="it-IT" sz="1100" b="1" dirty="0">
                  <a:latin typeface="Arial" panose="020B0604020202020204" pitchFamily="34" charset="0"/>
                  <a:cs typeface="Arial" panose="020B0604020202020204" pitchFamily="34" charset="0"/>
                </a:endParaRPr>
              </a:p>
            </p:txBody>
          </p:sp>
        </p:grpSp>
        <p:cxnSp>
          <p:nvCxnSpPr>
            <p:cNvPr id="41" name="Connettore 1 40"/>
            <p:cNvCxnSpPr/>
            <p:nvPr/>
          </p:nvCxnSpPr>
          <p:spPr>
            <a:xfrm>
              <a:off x="4239054" y="4739435"/>
              <a:ext cx="2016000"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31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2152650" y="0"/>
            <a:ext cx="5173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000" b="1" dirty="0">
                <a:solidFill>
                  <a:srgbClr val="333399"/>
                </a:solidFill>
              </a:rPr>
              <a:t>  Disegno della </a:t>
            </a:r>
            <a:r>
              <a:rPr lang="it-IT" altLang="it-IT" sz="2000" b="1" dirty="0" err="1">
                <a:solidFill>
                  <a:srgbClr val="333399"/>
                </a:solidFill>
              </a:rPr>
              <a:t>facility</a:t>
            </a:r>
            <a:r>
              <a:rPr lang="it-IT" altLang="it-IT" sz="2000" b="1" dirty="0">
                <a:solidFill>
                  <a:srgbClr val="333399"/>
                </a:solidFill>
              </a:rPr>
              <a:t> di irradiazione</a:t>
            </a:r>
          </a:p>
        </p:txBody>
      </p:sp>
      <p:sp>
        <p:nvSpPr>
          <p:cNvPr id="3120" name="Rectangle 74"/>
          <p:cNvSpPr>
            <a:spLocks noChangeArrowheads="1"/>
          </p:cNvSpPr>
          <p:nvPr/>
        </p:nvSpPr>
        <p:spPr bwMode="auto">
          <a:xfrm>
            <a:off x="4920412" y="631825"/>
            <a:ext cx="41402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dirty="0">
                <a:solidFill>
                  <a:srgbClr val="0000CC"/>
                </a:solidFill>
              </a:rPr>
              <a:t>Un irradiatore di piombo (che alloggia una sorgente di </a:t>
            </a:r>
            <a:r>
              <a:rPr lang="it-IT" altLang="it-IT" sz="1600" b="1" baseline="30000" dirty="0">
                <a:solidFill>
                  <a:srgbClr val="0000CC"/>
                </a:solidFill>
              </a:rPr>
              <a:t>137</a:t>
            </a:r>
            <a:r>
              <a:rPr lang="it-IT" altLang="it-IT" sz="1600" b="1" dirty="0">
                <a:solidFill>
                  <a:srgbClr val="0000CC"/>
                </a:solidFill>
              </a:rPr>
              <a:t>Cs) è posto sul fondo di un incubatore cellulare schermato</a:t>
            </a:r>
          </a:p>
        </p:txBody>
      </p:sp>
      <p:sp>
        <p:nvSpPr>
          <p:cNvPr id="3121" name="Rectangle 75"/>
          <p:cNvSpPr>
            <a:spLocks noChangeArrowheads="1"/>
          </p:cNvSpPr>
          <p:nvPr/>
        </p:nvSpPr>
        <p:spPr bwMode="auto">
          <a:xfrm>
            <a:off x="76199" y="619125"/>
            <a:ext cx="4782671" cy="6096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sp>
        <p:nvSpPr>
          <p:cNvPr id="3122" name="Rectangle 79"/>
          <p:cNvSpPr>
            <a:spLocks noChangeArrowheads="1"/>
          </p:cNvSpPr>
          <p:nvPr/>
        </p:nvSpPr>
        <p:spPr bwMode="auto">
          <a:xfrm>
            <a:off x="4929938" y="1877755"/>
            <a:ext cx="4102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dirty="0">
                <a:solidFill>
                  <a:srgbClr val="0000CC"/>
                </a:solidFill>
              </a:rPr>
              <a:t>Quando non in uso per un esperimento, l’irradiatore di piombo è chiuso con un tappo anch’esso di piombo</a:t>
            </a:r>
          </a:p>
        </p:txBody>
      </p:sp>
      <p:sp>
        <p:nvSpPr>
          <p:cNvPr id="3123" name="Rectangle 79"/>
          <p:cNvSpPr>
            <a:spLocks noChangeArrowheads="1"/>
          </p:cNvSpPr>
          <p:nvPr/>
        </p:nvSpPr>
        <p:spPr bwMode="auto">
          <a:xfrm>
            <a:off x="4958513" y="3201988"/>
            <a:ext cx="398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dirty="0">
                <a:solidFill>
                  <a:srgbClr val="0000CC"/>
                </a:solidFill>
              </a:rPr>
              <a:t>La minima e la massima distanza tra la sorgente e il campione cellulare sono </a:t>
            </a:r>
            <a:r>
              <a:rPr lang="it-IT" altLang="it-IT" sz="1600" b="1" dirty="0" smtClean="0">
                <a:solidFill>
                  <a:srgbClr val="0000CC"/>
                </a:solidFill>
              </a:rPr>
              <a:t>28 </a:t>
            </a:r>
            <a:r>
              <a:rPr lang="it-IT" altLang="it-IT" sz="1600" b="1" dirty="0">
                <a:solidFill>
                  <a:srgbClr val="0000CC"/>
                </a:solidFill>
              </a:rPr>
              <a:t>cm e </a:t>
            </a:r>
            <a:r>
              <a:rPr lang="it-IT" altLang="it-IT" sz="1600" b="1" dirty="0" smtClean="0">
                <a:solidFill>
                  <a:srgbClr val="0000CC"/>
                </a:solidFill>
              </a:rPr>
              <a:t>125 cm</a:t>
            </a:r>
            <a:r>
              <a:rPr lang="it-IT" altLang="it-IT" sz="1600" b="1" dirty="0">
                <a:solidFill>
                  <a:srgbClr val="0000CC"/>
                </a:solidFill>
              </a:rPr>
              <a:t>, rispettivamente </a:t>
            </a:r>
          </a:p>
        </p:txBody>
      </p:sp>
      <p:sp>
        <p:nvSpPr>
          <p:cNvPr id="3124" name="Rectangle 79"/>
          <p:cNvSpPr>
            <a:spLocks noChangeArrowheads="1"/>
          </p:cNvSpPr>
          <p:nvPr/>
        </p:nvSpPr>
        <p:spPr bwMode="auto">
          <a:xfrm>
            <a:off x="4958512" y="4601570"/>
            <a:ext cx="40735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dirty="0">
                <a:solidFill>
                  <a:srgbClr val="0000CC"/>
                </a:solidFill>
              </a:rPr>
              <a:t>Ci sono due schermi di piombo laterali con spessore di 3 cm e uno schermo di piombo in alto con spessore di 5 cm. Gli altri due lati sono schermati dalle pareti di calcestruzzo della stanza.</a:t>
            </a:r>
          </a:p>
        </p:txBody>
      </p:sp>
      <p:grpSp>
        <p:nvGrpSpPr>
          <p:cNvPr id="2" name="Gruppo 1"/>
          <p:cNvGrpSpPr/>
          <p:nvPr/>
        </p:nvGrpSpPr>
        <p:grpSpPr>
          <a:xfrm>
            <a:off x="-13949" y="1496495"/>
            <a:ext cx="4647492" cy="4341259"/>
            <a:chOff x="-13949" y="1496495"/>
            <a:chExt cx="4647492" cy="4341259"/>
          </a:xfrm>
        </p:grpSpPr>
        <p:sp>
          <p:nvSpPr>
            <p:cNvPr id="71" name="Rectangle 46" descr="Quadretti"/>
            <p:cNvSpPr>
              <a:spLocks noChangeArrowheads="1"/>
            </p:cNvSpPr>
            <p:nvPr/>
          </p:nvSpPr>
          <p:spPr bwMode="auto">
            <a:xfrm>
              <a:off x="3081653" y="1838508"/>
              <a:ext cx="1551890" cy="3999246"/>
            </a:xfrm>
            <a:prstGeom prst="rect">
              <a:avLst/>
            </a:prstGeom>
            <a:pattFill prst="horzBrick">
              <a:fgClr>
                <a:schemeClr val="tx1"/>
              </a:fgClr>
              <a:bgClr>
                <a:schemeClr val="bg1"/>
              </a:bgClr>
            </a:patt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72" name="Text Box 80"/>
            <p:cNvSpPr txBox="1">
              <a:spLocks noChangeAspect="1" noChangeArrowheads="1"/>
            </p:cNvSpPr>
            <p:nvPr/>
          </p:nvSpPr>
          <p:spPr bwMode="auto">
            <a:xfrm>
              <a:off x="-13949" y="5142630"/>
              <a:ext cx="11229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14600">
                  <a:solidFill>
                    <a:schemeClr val="tx1"/>
                  </a:solidFill>
                  <a:latin typeface="Arial" charset="0"/>
                </a:defRPr>
              </a:lvl1pPr>
              <a:lvl2pPr marL="742950" indent="-285750" defTabSz="4176713" eaLnBrk="0" hangingPunct="0">
                <a:spcBef>
                  <a:spcPct val="20000"/>
                </a:spcBef>
                <a:buChar char="–"/>
                <a:defRPr sz="12800">
                  <a:solidFill>
                    <a:schemeClr val="tx1"/>
                  </a:solidFill>
                  <a:latin typeface="Arial" charset="0"/>
                </a:defRPr>
              </a:lvl2pPr>
              <a:lvl3pPr marL="1143000" indent="-228600" defTabSz="4176713" eaLnBrk="0" hangingPunct="0">
                <a:spcBef>
                  <a:spcPct val="20000"/>
                </a:spcBef>
                <a:buChar char="•"/>
                <a:defRPr sz="11000">
                  <a:solidFill>
                    <a:schemeClr val="tx1"/>
                  </a:solidFill>
                  <a:latin typeface="Arial" charset="0"/>
                </a:defRPr>
              </a:lvl3pPr>
              <a:lvl4pPr marL="1600200" indent="-228600" defTabSz="4176713" eaLnBrk="0" hangingPunct="0">
                <a:spcBef>
                  <a:spcPct val="20000"/>
                </a:spcBef>
                <a:buChar char="–"/>
                <a:defRPr sz="9100">
                  <a:solidFill>
                    <a:schemeClr val="tx1"/>
                  </a:solidFill>
                  <a:latin typeface="Arial" charset="0"/>
                </a:defRPr>
              </a:lvl4pPr>
              <a:lvl5pPr marL="2057400" indent="-228600" defTabSz="4176713" eaLnBrk="0" hangingPunct="0">
                <a:spcBef>
                  <a:spcPct val="20000"/>
                </a:spcBef>
                <a:buChar char="»"/>
                <a:defRPr sz="9100">
                  <a:solidFill>
                    <a:schemeClr val="tx1"/>
                  </a:solidFill>
                  <a:latin typeface="Arial" charset="0"/>
                </a:defRPr>
              </a:lvl5pPr>
              <a:lvl6pPr marL="2514600" indent="-228600" defTabSz="4176713" eaLnBrk="0" fontAlgn="base" hangingPunct="0">
                <a:spcBef>
                  <a:spcPct val="20000"/>
                </a:spcBef>
                <a:spcAft>
                  <a:spcPct val="0"/>
                </a:spcAft>
                <a:buChar char="»"/>
                <a:defRPr sz="9100">
                  <a:solidFill>
                    <a:schemeClr val="tx1"/>
                  </a:solidFill>
                  <a:latin typeface="Arial" charset="0"/>
                </a:defRPr>
              </a:lvl6pPr>
              <a:lvl7pPr marL="2971800" indent="-228600" defTabSz="4176713" eaLnBrk="0" fontAlgn="base" hangingPunct="0">
                <a:spcBef>
                  <a:spcPct val="20000"/>
                </a:spcBef>
                <a:spcAft>
                  <a:spcPct val="0"/>
                </a:spcAft>
                <a:buChar char="»"/>
                <a:defRPr sz="9100">
                  <a:solidFill>
                    <a:schemeClr val="tx1"/>
                  </a:solidFill>
                  <a:latin typeface="Arial" charset="0"/>
                </a:defRPr>
              </a:lvl7pPr>
              <a:lvl8pPr marL="3429000" indent="-228600" defTabSz="4176713" eaLnBrk="0" fontAlgn="base" hangingPunct="0">
                <a:spcBef>
                  <a:spcPct val="20000"/>
                </a:spcBef>
                <a:spcAft>
                  <a:spcPct val="0"/>
                </a:spcAft>
                <a:buChar char="»"/>
                <a:defRPr sz="9100">
                  <a:solidFill>
                    <a:schemeClr val="tx1"/>
                  </a:solidFill>
                  <a:latin typeface="Arial" charset="0"/>
                </a:defRPr>
              </a:lvl8pPr>
              <a:lvl9pPr marL="3886200" indent="-228600" defTabSz="4176713" eaLnBrk="0" fontAlgn="base" hangingPunct="0">
                <a:spcBef>
                  <a:spcPct val="20000"/>
                </a:spcBef>
                <a:spcAft>
                  <a:spcPct val="0"/>
                </a:spcAft>
                <a:buChar char="»"/>
                <a:defRPr sz="9100">
                  <a:solidFill>
                    <a:schemeClr val="tx1"/>
                  </a:solidFill>
                  <a:latin typeface="Arial" charset="0"/>
                </a:defRPr>
              </a:lvl9pPr>
            </a:lstStyle>
            <a:p>
              <a:pPr algn="ctr" eaLnBrk="1" hangingPunct="1">
                <a:spcBef>
                  <a:spcPct val="0"/>
                </a:spcBef>
                <a:buFontTx/>
                <a:buNone/>
              </a:pPr>
              <a:r>
                <a:rPr lang="it-IT" altLang="it-IT" sz="1100" b="1" dirty="0" smtClean="0"/>
                <a:t>Irradiatore di piombo</a:t>
              </a:r>
              <a:endParaRPr lang="it-IT" altLang="it-IT" sz="1100" b="1" dirty="0"/>
            </a:p>
          </p:txBody>
        </p:sp>
        <p:sp>
          <p:nvSpPr>
            <p:cNvPr id="73" name="Text Box 41"/>
            <p:cNvSpPr txBox="1">
              <a:spLocks noChangeAspect="1" noChangeArrowheads="1"/>
            </p:cNvSpPr>
            <p:nvPr/>
          </p:nvSpPr>
          <p:spPr bwMode="auto">
            <a:xfrm>
              <a:off x="2019334" y="4920819"/>
              <a:ext cx="7088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t>280 </a:t>
              </a:r>
              <a:r>
                <a:rPr lang="it-IT" altLang="it-IT" sz="1100" b="1" dirty="0"/>
                <a:t>mm</a:t>
              </a:r>
            </a:p>
          </p:txBody>
        </p:sp>
        <p:sp>
          <p:nvSpPr>
            <p:cNvPr id="74" name="Text Box 43"/>
            <p:cNvSpPr txBox="1">
              <a:spLocks noChangeAspect="1" noChangeArrowheads="1"/>
            </p:cNvSpPr>
            <p:nvPr/>
          </p:nvSpPr>
          <p:spPr bwMode="auto">
            <a:xfrm>
              <a:off x="2047488" y="3814801"/>
              <a:ext cx="7873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t>1247 </a:t>
              </a:r>
              <a:r>
                <a:rPr lang="it-IT" altLang="it-IT" sz="1100" b="1" dirty="0"/>
                <a:t>mm</a:t>
              </a:r>
            </a:p>
          </p:txBody>
        </p:sp>
        <p:sp>
          <p:nvSpPr>
            <p:cNvPr id="75" name="Text Box 51"/>
            <p:cNvSpPr txBox="1">
              <a:spLocks noChangeAspect="1" noChangeArrowheads="1"/>
            </p:cNvSpPr>
            <p:nvPr/>
          </p:nvSpPr>
          <p:spPr bwMode="auto">
            <a:xfrm>
              <a:off x="287683" y="1742386"/>
              <a:ext cx="6303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a:t>50 mm</a:t>
              </a:r>
            </a:p>
          </p:txBody>
        </p:sp>
        <p:sp>
          <p:nvSpPr>
            <p:cNvPr id="76" name="Text Box 55"/>
            <p:cNvSpPr txBox="1">
              <a:spLocks noChangeAspect="1" noChangeArrowheads="1"/>
            </p:cNvSpPr>
            <p:nvPr/>
          </p:nvSpPr>
          <p:spPr bwMode="auto">
            <a:xfrm>
              <a:off x="957546" y="1496495"/>
              <a:ext cx="6303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a:t>30 mm</a:t>
              </a:r>
            </a:p>
          </p:txBody>
        </p:sp>
        <p:sp>
          <p:nvSpPr>
            <p:cNvPr id="77" name="Text Box 56"/>
            <p:cNvSpPr txBox="1">
              <a:spLocks noChangeAspect="1" noChangeArrowheads="1"/>
            </p:cNvSpPr>
            <p:nvPr/>
          </p:nvSpPr>
          <p:spPr bwMode="auto">
            <a:xfrm>
              <a:off x="218202" y="3808010"/>
              <a:ext cx="9060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solidFill>
                    <a:srgbClr val="FF0000"/>
                  </a:solidFill>
                </a:rPr>
                <a:t>Incubatore</a:t>
              </a:r>
              <a:endParaRPr lang="it-IT" altLang="it-IT" sz="1100" b="1" dirty="0">
                <a:solidFill>
                  <a:srgbClr val="FF0000"/>
                </a:solidFill>
              </a:endParaRPr>
            </a:p>
          </p:txBody>
        </p:sp>
        <p:sp>
          <p:nvSpPr>
            <p:cNvPr id="78" name="Line 58"/>
            <p:cNvSpPr>
              <a:spLocks noChangeAspect="1" noChangeShapeType="1"/>
            </p:cNvSpPr>
            <p:nvPr/>
          </p:nvSpPr>
          <p:spPr bwMode="auto">
            <a:xfrm flipV="1">
              <a:off x="853908" y="2425382"/>
              <a:ext cx="242630" cy="262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9" name="Text Box 59"/>
            <p:cNvSpPr txBox="1">
              <a:spLocks noChangeAspect="1" noChangeArrowheads="1"/>
            </p:cNvSpPr>
            <p:nvPr/>
          </p:nvSpPr>
          <p:spPr bwMode="auto">
            <a:xfrm>
              <a:off x="251823" y="2653996"/>
              <a:ext cx="875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algn="ctr" eaLnBrk="1" hangingPunct="1">
                <a:spcBef>
                  <a:spcPct val="0"/>
                </a:spcBef>
                <a:buFontTx/>
                <a:buNone/>
              </a:pPr>
              <a:r>
                <a:rPr lang="it-IT" altLang="it-IT" sz="1100" b="1" dirty="0" smtClean="0">
                  <a:solidFill>
                    <a:srgbClr val="0033CC"/>
                  </a:solidFill>
                </a:rPr>
                <a:t>Schermo di piombo</a:t>
              </a:r>
              <a:endParaRPr lang="it-IT" altLang="it-IT" sz="1100" b="1" dirty="0">
                <a:solidFill>
                  <a:srgbClr val="0033CC"/>
                </a:solidFill>
              </a:endParaRPr>
            </a:p>
          </p:txBody>
        </p:sp>
        <p:sp>
          <p:nvSpPr>
            <p:cNvPr id="80" name="Text Box 63"/>
            <p:cNvSpPr txBox="1">
              <a:spLocks noChangeAspect="1" noChangeArrowheads="1"/>
            </p:cNvSpPr>
            <p:nvPr/>
          </p:nvSpPr>
          <p:spPr bwMode="auto">
            <a:xfrm>
              <a:off x="154349" y="4563031"/>
              <a:ext cx="8077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t>Tappo di piombo</a:t>
              </a:r>
              <a:endParaRPr lang="it-IT" altLang="it-IT" sz="1100" b="1" dirty="0"/>
            </a:p>
          </p:txBody>
        </p:sp>
        <p:sp>
          <p:nvSpPr>
            <p:cNvPr id="81" name="Rectangle 16" descr="Linee verticali ravvicinate"/>
            <p:cNvSpPr>
              <a:spLocks noChangeAspect="1" noChangeArrowheads="1"/>
            </p:cNvSpPr>
            <p:nvPr/>
          </p:nvSpPr>
          <p:spPr bwMode="auto">
            <a:xfrm>
              <a:off x="2042174" y="5404337"/>
              <a:ext cx="158643" cy="18664"/>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2" name="Rectangle 17" descr="Linee orizzontali ravvicinate"/>
            <p:cNvSpPr>
              <a:spLocks noChangeAspect="1" noChangeArrowheads="1"/>
            </p:cNvSpPr>
            <p:nvPr/>
          </p:nvSpPr>
          <p:spPr bwMode="auto">
            <a:xfrm>
              <a:off x="1975813" y="5218737"/>
              <a:ext cx="118204" cy="123779"/>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3" name="Rectangle 18" descr="Linee orizzontali ravvicinate"/>
            <p:cNvSpPr>
              <a:spLocks noChangeAspect="1" noChangeArrowheads="1"/>
            </p:cNvSpPr>
            <p:nvPr/>
          </p:nvSpPr>
          <p:spPr bwMode="auto">
            <a:xfrm>
              <a:off x="2150009" y="5218736"/>
              <a:ext cx="117168" cy="12378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4" name="Rectangle 19" descr="Linee orizzontali ravvicinate"/>
            <p:cNvSpPr>
              <a:spLocks noChangeAspect="1" noChangeArrowheads="1"/>
            </p:cNvSpPr>
            <p:nvPr/>
          </p:nvSpPr>
          <p:spPr bwMode="auto">
            <a:xfrm>
              <a:off x="1974956" y="5344535"/>
              <a:ext cx="291364" cy="58065"/>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grpSp>
          <p:nvGrpSpPr>
            <p:cNvPr id="85" name="Group 22"/>
            <p:cNvGrpSpPr>
              <a:grpSpLocks noChangeAspect="1"/>
            </p:cNvGrpSpPr>
            <p:nvPr/>
          </p:nvGrpSpPr>
          <p:grpSpPr bwMode="auto">
            <a:xfrm>
              <a:off x="2115791" y="5314130"/>
              <a:ext cx="11406" cy="35254"/>
              <a:chOff x="2042" y="2409"/>
              <a:chExt cx="146" cy="408"/>
            </a:xfrm>
          </p:grpSpPr>
          <p:sp>
            <p:nvSpPr>
              <p:cNvPr id="86" name="Rectangle 23"/>
              <p:cNvSpPr>
                <a:spLocks noChangeAspect="1" noChangeArrowheads="1"/>
              </p:cNvSpPr>
              <p:nvPr/>
            </p:nvSpPr>
            <p:spPr bwMode="auto">
              <a:xfrm rot="10800000">
                <a:off x="2043" y="2439"/>
                <a:ext cx="145" cy="172"/>
              </a:xfrm>
              <a:prstGeom prst="rect">
                <a:avLst/>
              </a:prstGeom>
              <a:solidFill>
                <a:schemeClr val="bg1"/>
              </a:solidFill>
              <a:ln w="9525">
                <a:solidFill>
                  <a:schemeClr val="tx1"/>
                </a:solidFill>
                <a:miter lim="800000"/>
                <a:headEnd/>
                <a:tailEnd/>
              </a:ln>
            </p:spPr>
            <p:txBody>
              <a:bodyPr rot="10800000"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7" name="Rectangle 24"/>
              <p:cNvSpPr>
                <a:spLocks noChangeAspect="1" noChangeArrowheads="1"/>
              </p:cNvSpPr>
              <p:nvPr/>
            </p:nvSpPr>
            <p:spPr bwMode="auto">
              <a:xfrm rot="10800000">
                <a:off x="2042" y="2409"/>
                <a:ext cx="145" cy="2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8" name="Rectangle 25"/>
              <p:cNvSpPr>
                <a:spLocks noChangeAspect="1" noChangeArrowheads="1"/>
              </p:cNvSpPr>
              <p:nvPr/>
            </p:nvSpPr>
            <p:spPr bwMode="auto">
              <a:xfrm rot="10800000">
                <a:off x="2070" y="2439"/>
                <a:ext cx="88" cy="88"/>
              </a:xfrm>
              <a:prstGeom prst="rect">
                <a:avLst/>
              </a:prstGeom>
              <a:solidFill>
                <a:srgbClr val="FF3300"/>
              </a:solidFill>
              <a:ln w="9525">
                <a:solidFill>
                  <a:schemeClr val="tx1"/>
                </a:solidFill>
                <a:miter lim="800000"/>
                <a:headEnd/>
                <a:tailEnd/>
              </a:ln>
            </p:spPr>
            <p:txBody>
              <a:bodyPr rot="10800000"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89" name="Rectangle 26"/>
              <p:cNvSpPr>
                <a:spLocks noChangeAspect="1" noChangeArrowheads="1"/>
              </p:cNvSpPr>
              <p:nvPr/>
            </p:nvSpPr>
            <p:spPr bwMode="auto">
              <a:xfrm rot="10800000">
                <a:off x="2073" y="2658"/>
                <a:ext cx="88" cy="1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grpSp>
        <p:sp>
          <p:nvSpPr>
            <p:cNvPr id="90" name="Line 27"/>
            <p:cNvSpPr>
              <a:spLocks noChangeAspect="1" noChangeShapeType="1"/>
            </p:cNvSpPr>
            <p:nvPr/>
          </p:nvSpPr>
          <p:spPr bwMode="auto">
            <a:xfrm>
              <a:off x="1975813" y="5324497"/>
              <a:ext cx="0" cy="248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1" name="Rectangle 28" descr="Puntini ravvicinati"/>
            <p:cNvSpPr>
              <a:spLocks noChangeAspect="1" noChangeArrowheads="1"/>
            </p:cNvSpPr>
            <p:nvPr/>
          </p:nvSpPr>
          <p:spPr bwMode="auto">
            <a:xfrm>
              <a:off x="1173268" y="5440629"/>
              <a:ext cx="1904748" cy="397125"/>
            </a:xfrm>
            <a:prstGeom prst="rect">
              <a:avLst/>
            </a:prstGeom>
            <a:pattFill prst="smConfetti">
              <a:fgClr>
                <a:srgbClr val="FF0000"/>
              </a:fgClr>
              <a:bgClr>
                <a:schemeClr val="bg1"/>
              </a:bgClr>
            </a:pattFill>
            <a:ln w="9525">
              <a:solidFill>
                <a:srgbClr val="FF000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2" name="Rectangle 29"/>
            <p:cNvSpPr>
              <a:spLocks noChangeAspect="1" noChangeArrowheads="1"/>
            </p:cNvSpPr>
            <p:nvPr/>
          </p:nvSpPr>
          <p:spPr bwMode="auto">
            <a:xfrm>
              <a:off x="1171194" y="2513517"/>
              <a:ext cx="1903711" cy="29291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3" name="Rectangle 30" descr="Puntini ravvicinati"/>
            <p:cNvSpPr>
              <a:spLocks noChangeAspect="1" noChangeArrowheads="1"/>
            </p:cNvSpPr>
            <p:nvPr/>
          </p:nvSpPr>
          <p:spPr bwMode="auto">
            <a:xfrm>
              <a:off x="1171194" y="1940123"/>
              <a:ext cx="1903711" cy="579616"/>
            </a:xfrm>
            <a:prstGeom prst="rect">
              <a:avLst/>
            </a:prstGeom>
            <a:pattFill prst="smConfetti">
              <a:fgClr>
                <a:srgbClr val="FF0000"/>
              </a:fgClr>
              <a:bgClr>
                <a:schemeClr val="bg1"/>
              </a:bgClr>
            </a:pattFill>
            <a:ln w="9525">
              <a:solidFill>
                <a:srgbClr val="FF000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4" name="Rectangle 31" descr="Piastrelle"/>
            <p:cNvSpPr>
              <a:spLocks noChangeAspect="1" noChangeArrowheads="1"/>
            </p:cNvSpPr>
            <p:nvPr/>
          </p:nvSpPr>
          <p:spPr bwMode="auto">
            <a:xfrm>
              <a:off x="1171194" y="2515591"/>
              <a:ext cx="176268" cy="2928148"/>
            </a:xfrm>
            <a:prstGeom prst="rect">
              <a:avLst/>
            </a:prstGeom>
            <a:pattFill prst="openDmnd">
              <a:fgClr>
                <a:srgbClr val="FF0000"/>
              </a:fgClr>
              <a:bgClr>
                <a:schemeClr val="bg1"/>
              </a:bgClr>
            </a:pattFill>
            <a:ln w="9525">
              <a:solidFill>
                <a:srgbClr val="FF000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5" name="Rectangle 32" descr="Piastrelle"/>
            <p:cNvSpPr>
              <a:spLocks noChangeAspect="1" noChangeArrowheads="1"/>
            </p:cNvSpPr>
            <p:nvPr/>
          </p:nvSpPr>
          <p:spPr bwMode="auto">
            <a:xfrm>
              <a:off x="2897597" y="2513517"/>
              <a:ext cx="176268" cy="2929186"/>
            </a:xfrm>
            <a:prstGeom prst="rect">
              <a:avLst/>
            </a:prstGeom>
            <a:pattFill prst="openDmnd">
              <a:fgClr>
                <a:srgbClr val="FF0000"/>
              </a:fgClr>
              <a:bgClr>
                <a:schemeClr val="bg1"/>
              </a:bgClr>
            </a:pattFill>
            <a:ln w="9525">
              <a:solidFill>
                <a:srgbClr val="FF000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6" name="Rectangle 33"/>
            <p:cNvSpPr>
              <a:spLocks noChangeAspect="1" noChangeArrowheads="1"/>
            </p:cNvSpPr>
            <p:nvPr/>
          </p:nvSpPr>
          <p:spPr bwMode="auto">
            <a:xfrm>
              <a:off x="2008993" y="4779100"/>
              <a:ext cx="237446" cy="47697"/>
            </a:xfrm>
            <a:prstGeom prst="rect">
              <a:avLst/>
            </a:prstGeom>
            <a:solidFill>
              <a:srgbClr val="00B050"/>
            </a:solidFill>
            <a:ln w="9525">
              <a:solidFill>
                <a:srgbClr val="00B05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7" name="Rectangle 34"/>
            <p:cNvSpPr>
              <a:spLocks noChangeAspect="1" noChangeArrowheads="1"/>
            </p:cNvSpPr>
            <p:nvPr/>
          </p:nvSpPr>
          <p:spPr bwMode="auto">
            <a:xfrm>
              <a:off x="1346427" y="4828869"/>
              <a:ext cx="1551172" cy="18664"/>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98" name="Text Box 35"/>
            <p:cNvSpPr txBox="1">
              <a:spLocks noChangeAspect="1" noChangeArrowheads="1"/>
            </p:cNvSpPr>
            <p:nvPr/>
          </p:nvSpPr>
          <p:spPr bwMode="auto">
            <a:xfrm>
              <a:off x="1727384" y="4517806"/>
              <a:ext cx="8675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solidFill>
                    <a:srgbClr val="00B050"/>
                  </a:solidFill>
                </a:rPr>
                <a:t>Campione</a:t>
              </a:r>
              <a:endParaRPr lang="it-IT" altLang="it-IT" sz="1100" b="1" dirty="0">
                <a:solidFill>
                  <a:srgbClr val="00B050"/>
                </a:solidFill>
              </a:endParaRPr>
            </a:p>
          </p:txBody>
        </p:sp>
        <p:sp>
          <p:nvSpPr>
            <p:cNvPr id="99" name="Rectangle 36"/>
            <p:cNvSpPr>
              <a:spLocks noChangeAspect="1" noChangeArrowheads="1"/>
            </p:cNvSpPr>
            <p:nvPr/>
          </p:nvSpPr>
          <p:spPr bwMode="auto">
            <a:xfrm>
              <a:off x="1359907" y="3180231"/>
              <a:ext cx="1551172" cy="19701"/>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00" name="Rectangle 37"/>
            <p:cNvSpPr>
              <a:spLocks noChangeAspect="1" noChangeArrowheads="1"/>
            </p:cNvSpPr>
            <p:nvPr/>
          </p:nvSpPr>
          <p:spPr bwMode="auto">
            <a:xfrm>
              <a:off x="1647123" y="3125276"/>
              <a:ext cx="946671" cy="48734"/>
            </a:xfrm>
            <a:prstGeom prst="rect">
              <a:avLst/>
            </a:prstGeom>
            <a:solidFill>
              <a:srgbClr val="00B050"/>
            </a:solidFill>
            <a:ln w="9525">
              <a:solidFill>
                <a:srgbClr val="00B050"/>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solidFill>
                  <a:srgbClr val="00B050"/>
                </a:solidFill>
              </a:endParaRPr>
            </a:p>
          </p:txBody>
        </p:sp>
        <p:sp>
          <p:nvSpPr>
            <p:cNvPr id="101" name="Text Box 38"/>
            <p:cNvSpPr txBox="1">
              <a:spLocks noChangeAspect="1" noChangeArrowheads="1"/>
            </p:cNvSpPr>
            <p:nvPr/>
          </p:nvSpPr>
          <p:spPr bwMode="auto">
            <a:xfrm>
              <a:off x="1727384" y="2880572"/>
              <a:ext cx="8675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solidFill>
                    <a:srgbClr val="00B050"/>
                  </a:solidFill>
                </a:rPr>
                <a:t>Campione</a:t>
              </a:r>
              <a:endParaRPr lang="it-IT" altLang="it-IT" sz="1100" b="1" dirty="0">
                <a:solidFill>
                  <a:srgbClr val="00B050"/>
                </a:solidFill>
              </a:endParaRPr>
            </a:p>
          </p:txBody>
        </p:sp>
        <p:sp>
          <p:nvSpPr>
            <p:cNvPr id="102" name="Line 39"/>
            <p:cNvSpPr>
              <a:spLocks noChangeAspect="1" noChangeShapeType="1"/>
            </p:cNvSpPr>
            <p:nvPr/>
          </p:nvSpPr>
          <p:spPr bwMode="auto">
            <a:xfrm>
              <a:off x="2179797" y="5309982"/>
              <a:ext cx="7320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3" name="Line 40"/>
            <p:cNvSpPr>
              <a:spLocks noChangeAspect="1" noChangeShapeType="1"/>
            </p:cNvSpPr>
            <p:nvPr/>
          </p:nvSpPr>
          <p:spPr bwMode="auto">
            <a:xfrm flipH="1">
              <a:off x="2706568" y="4845459"/>
              <a:ext cx="0" cy="460374"/>
            </a:xfrm>
            <a:prstGeom prst="line">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104" name="Line 42"/>
            <p:cNvSpPr>
              <a:spLocks noChangeAspect="1" noChangeShapeType="1"/>
            </p:cNvSpPr>
            <p:nvPr/>
          </p:nvSpPr>
          <p:spPr bwMode="auto">
            <a:xfrm flipH="1">
              <a:off x="2825077" y="3190601"/>
              <a:ext cx="0" cy="2114198"/>
            </a:xfrm>
            <a:prstGeom prst="line">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105" name="Rectangle 44" descr="Quadretti"/>
            <p:cNvSpPr>
              <a:spLocks noChangeAspect="1" noChangeArrowheads="1"/>
            </p:cNvSpPr>
            <p:nvPr/>
          </p:nvSpPr>
          <p:spPr bwMode="auto">
            <a:xfrm>
              <a:off x="1113129" y="1920422"/>
              <a:ext cx="60139" cy="3905926"/>
            </a:xfrm>
            <a:prstGeom prst="rect">
              <a:avLst/>
            </a:prstGeom>
            <a:pattFill prst="trellis">
              <a:fgClr>
                <a:srgbClr val="0000CC"/>
              </a:fgClr>
              <a:bgClr>
                <a:schemeClr val="bg1"/>
              </a:bgClr>
            </a:pattFill>
            <a:ln w="9525">
              <a:solidFill>
                <a:srgbClr val="3333FF"/>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06" name="Rectangle 45" descr="Quadretti"/>
            <p:cNvSpPr>
              <a:spLocks noChangeAspect="1" noChangeArrowheads="1"/>
            </p:cNvSpPr>
            <p:nvPr/>
          </p:nvSpPr>
          <p:spPr bwMode="auto">
            <a:xfrm>
              <a:off x="1113129" y="1837366"/>
              <a:ext cx="1961024" cy="93479"/>
            </a:xfrm>
            <a:prstGeom prst="rect">
              <a:avLst/>
            </a:prstGeom>
            <a:pattFill prst="trellis">
              <a:fgClr>
                <a:srgbClr val="0000CC"/>
              </a:fgClr>
              <a:bgClr>
                <a:schemeClr val="bg1"/>
              </a:bgClr>
            </a:pattFill>
            <a:ln w="9525">
              <a:solidFill>
                <a:srgbClr val="3333FF"/>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07" name="Line 48"/>
            <p:cNvSpPr>
              <a:spLocks noChangeAspect="1" noChangeShapeType="1"/>
            </p:cNvSpPr>
            <p:nvPr/>
          </p:nvSpPr>
          <p:spPr bwMode="auto">
            <a:xfrm>
              <a:off x="926238" y="1848878"/>
              <a:ext cx="22915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8" name="Line 49"/>
            <p:cNvSpPr>
              <a:spLocks noChangeAspect="1" noChangeShapeType="1"/>
            </p:cNvSpPr>
            <p:nvPr/>
          </p:nvSpPr>
          <p:spPr bwMode="auto">
            <a:xfrm>
              <a:off x="929347" y="1933902"/>
              <a:ext cx="2301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9" name="Line 52"/>
            <p:cNvSpPr>
              <a:spLocks noChangeAspect="1" noChangeShapeType="1"/>
            </p:cNvSpPr>
            <p:nvPr/>
          </p:nvSpPr>
          <p:spPr bwMode="auto">
            <a:xfrm>
              <a:off x="1113129" y="1793923"/>
              <a:ext cx="0" cy="1316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10" name="Line 53"/>
            <p:cNvSpPr>
              <a:spLocks noChangeAspect="1" noChangeShapeType="1"/>
            </p:cNvSpPr>
            <p:nvPr/>
          </p:nvSpPr>
          <p:spPr bwMode="auto">
            <a:xfrm>
              <a:off x="1174304" y="1793923"/>
              <a:ext cx="0" cy="1316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11" name="Line 54"/>
            <p:cNvSpPr>
              <a:spLocks noChangeShapeType="1"/>
            </p:cNvSpPr>
            <p:nvPr/>
          </p:nvSpPr>
          <p:spPr bwMode="auto">
            <a:xfrm flipH="1">
              <a:off x="1125984" y="1764148"/>
              <a:ext cx="37897" cy="0"/>
            </a:xfrm>
            <a:prstGeom prst="line">
              <a:avLst/>
            </a:prstGeom>
            <a:noFill/>
            <a:ln w="9525">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it-IT"/>
            </a:p>
          </p:txBody>
        </p:sp>
        <p:grpSp>
          <p:nvGrpSpPr>
            <p:cNvPr id="112" name="Group 64"/>
            <p:cNvGrpSpPr>
              <a:grpSpLocks noChangeAspect="1"/>
            </p:cNvGrpSpPr>
            <p:nvPr/>
          </p:nvGrpSpPr>
          <p:grpSpPr bwMode="auto">
            <a:xfrm>
              <a:off x="1883530" y="5416781"/>
              <a:ext cx="480075" cy="20737"/>
              <a:chOff x="3420" y="5142"/>
              <a:chExt cx="551" cy="23"/>
            </a:xfrm>
            <a:solidFill>
              <a:schemeClr val="tx1"/>
            </a:solidFill>
          </p:grpSpPr>
          <p:sp>
            <p:nvSpPr>
              <p:cNvPr id="113" name="Rectangle 65"/>
              <p:cNvSpPr>
                <a:spLocks noChangeAspect="1" noChangeArrowheads="1"/>
              </p:cNvSpPr>
              <p:nvPr/>
            </p:nvSpPr>
            <p:spPr bwMode="auto">
              <a:xfrm>
                <a:off x="3420" y="5142"/>
                <a:ext cx="181" cy="23"/>
              </a:xfrm>
              <a:prstGeom prst="rect">
                <a:avLst/>
              </a:prstGeom>
              <a:grp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14" name="Rectangle 66"/>
              <p:cNvSpPr>
                <a:spLocks noChangeAspect="1" noChangeArrowheads="1"/>
              </p:cNvSpPr>
              <p:nvPr/>
            </p:nvSpPr>
            <p:spPr bwMode="auto">
              <a:xfrm>
                <a:off x="3790" y="5142"/>
                <a:ext cx="181" cy="23"/>
              </a:xfrm>
              <a:prstGeom prst="rect">
                <a:avLst/>
              </a:prstGeom>
              <a:grp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15" name="Rectangle 67"/>
              <p:cNvSpPr>
                <a:spLocks noChangeAspect="1" noChangeArrowheads="1"/>
              </p:cNvSpPr>
              <p:nvPr/>
            </p:nvSpPr>
            <p:spPr bwMode="auto">
              <a:xfrm>
                <a:off x="3604" y="5154"/>
                <a:ext cx="181" cy="11"/>
              </a:xfrm>
              <a:prstGeom prst="rect">
                <a:avLst/>
              </a:prstGeom>
              <a:grp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grpSp>
        <p:sp>
          <p:nvSpPr>
            <p:cNvPr id="116" name="Rectangle 69" descr="Linee verticali ravvicinate"/>
            <p:cNvSpPr>
              <a:spLocks noChangeAspect="1" noChangeArrowheads="1"/>
            </p:cNvSpPr>
            <p:nvPr/>
          </p:nvSpPr>
          <p:spPr bwMode="auto">
            <a:xfrm>
              <a:off x="1711075" y="5050533"/>
              <a:ext cx="172039" cy="22700"/>
            </a:xfrm>
            <a:prstGeom prst="rect">
              <a:avLst/>
            </a:prstGeom>
            <a:solidFill>
              <a:schemeClr val="tx1"/>
            </a:solidFill>
            <a:ln>
              <a:noFill/>
            </a:ln>
            <a:extLst/>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17" name="Line 70"/>
            <p:cNvSpPr>
              <a:spLocks noChangeAspect="1" noChangeShapeType="1"/>
            </p:cNvSpPr>
            <p:nvPr/>
          </p:nvSpPr>
          <p:spPr bwMode="auto">
            <a:xfrm>
              <a:off x="1710298" y="5047395"/>
              <a:ext cx="1720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8" name="Line 71"/>
            <p:cNvSpPr>
              <a:spLocks noChangeAspect="1" noChangeShapeType="1"/>
            </p:cNvSpPr>
            <p:nvPr/>
          </p:nvSpPr>
          <p:spPr bwMode="auto">
            <a:xfrm>
              <a:off x="1710298" y="5047395"/>
              <a:ext cx="0" cy="2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9" name="Line 72"/>
            <p:cNvSpPr>
              <a:spLocks noChangeAspect="1" noChangeShapeType="1"/>
            </p:cNvSpPr>
            <p:nvPr/>
          </p:nvSpPr>
          <p:spPr bwMode="auto">
            <a:xfrm>
              <a:off x="1883458" y="5047730"/>
              <a:ext cx="0" cy="2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0" name="Line 73"/>
            <p:cNvSpPr>
              <a:spLocks noChangeAspect="1" noChangeShapeType="1"/>
            </p:cNvSpPr>
            <p:nvPr/>
          </p:nvSpPr>
          <p:spPr bwMode="auto">
            <a:xfrm>
              <a:off x="1767893" y="5070087"/>
              <a:ext cx="0" cy="103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1" name="Line 74"/>
            <p:cNvSpPr>
              <a:spLocks noChangeAspect="1" noChangeShapeType="1"/>
            </p:cNvSpPr>
            <p:nvPr/>
          </p:nvSpPr>
          <p:spPr bwMode="auto">
            <a:xfrm>
              <a:off x="1823439" y="5069920"/>
              <a:ext cx="0" cy="103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2" name="Line 76"/>
            <p:cNvSpPr>
              <a:spLocks noChangeAspect="1" noChangeShapeType="1"/>
            </p:cNvSpPr>
            <p:nvPr/>
          </p:nvSpPr>
          <p:spPr bwMode="auto">
            <a:xfrm>
              <a:off x="1823265" y="5070513"/>
              <a:ext cx="601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 name="Rectangle 77" descr="Linee verticali ravvicinate"/>
            <p:cNvSpPr>
              <a:spLocks noChangeAspect="1" noChangeArrowheads="1"/>
            </p:cNvSpPr>
            <p:nvPr/>
          </p:nvSpPr>
          <p:spPr bwMode="auto">
            <a:xfrm>
              <a:off x="1766505" y="5073259"/>
              <a:ext cx="59213" cy="103356"/>
            </a:xfrm>
            <a:prstGeom prst="rect">
              <a:avLst/>
            </a:prstGeom>
            <a:solidFill>
              <a:schemeClr val="tx1"/>
            </a:solidFill>
            <a:ln>
              <a:noFill/>
            </a:ln>
            <a:extLst/>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24" name="Rectangle 78"/>
            <p:cNvSpPr>
              <a:spLocks noChangeAspect="1" noChangeArrowheads="1"/>
            </p:cNvSpPr>
            <p:nvPr/>
          </p:nvSpPr>
          <p:spPr bwMode="auto">
            <a:xfrm>
              <a:off x="1787133" y="5016850"/>
              <a:ext cx="19576" cy="30878"/>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endParaRPr lang="it-IT" altLang="it-IT" sz="8200"/>
            </a:p>
          </p:txBody>
        </p:sp>
        <p:sp>
          <p:nvSpPr>
            <p:cNvPr id="125" name="Line 79"/>
            <p:cNvSpPr>
              <a:spLocks noChangeAspect="1" noChangeShapeType="1"/>
            </p:cNvSpPr>
            <p:nvPr/>
          </p:nvSpPr>
          <p:spPr bwMode="auto">
            <a:xfrm>
              <a:off x="1710298" y="5070346"/>
              <a:ext cx="601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6" name="Line 57"/>
            <p:cNvSpPr>
              <a:spLocks noChangeShapeType="1"/>
            </p:cNvSpPr>
            <p:nvPr/>
          </p:nvSpPr>
          <p:spPr bwMode="auto">
            <a:xfrm>
              <a:off x="794087" y="4802948"/>
              <a:ext cx="865742" cy="2726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7" name="Line 62"/>
            <p:cNvSpPr>
              <a:spLocks noChangeShapeType="1"/>
            </p:cNvSpPr>
            <p:nvPr/>
          </p:nvSpPr>
          <p:spPr bwMode="auto">
            <a:xfrm flipH="1">
              <a:off x="903467" y="5305834"/>
              <a:ext cx="1029896" cy="9539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8" name="Text Box 56"/>
            <p:cNvSpPr txBox="1">
              <a:spLocks noChangeArrowheads="1"/>
            </p:cNvSpPr>
            <p:nvPr/>
          </p:nvSpPr>
          <p:spPr bwMode="auto">
            <a:xfrm>
              <a:off x="3595520" y="3651562"/>
              <a:ext cx="514800" cy="261610"/>
            </a:xfrm>
            <a:prstGeom prst="rect">
              <a:avLst/>
            </a:prstGeom>
            <a:solidFill>
              <a:schemeClr val="bg1"/>
            </a:solidFill>
            <a:ln>
              <a:noFill/>
            </a:ln>
            <a:extLst/>
          </p:spPr>
          <p:txBody>
            <a:bodyPr wrap="squar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en-US" altLang="it-IT" sz="1100" b="1" dirty="0" smtClean="0"/>
                <a:t>Wall</a:t>
              </a:r>
              <a:endParaRPr lang="en-US" altLang="it-IT" sz="1100" b="1" dirty="0"/>
            </a:p>
          </p:txBody>
        </p:sp>
        <p:sp>
          <p:nvSpPr>
            <p:cNvPr id="129" name="Line 57"/>
            <p:cNvSpPr>
              <a:spLocks noChangeShapeType="1"/>
            </p:cNvSpPr>
            <p:nvPr/>
          </p:nvSpPr>
          <p:spPr bwMode="auto">
            <a:xfrm flipV="1">
              <a:off x="794087" y="3553468"/>
              <a:ext cx="503605" cy="2794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0" name="Line 54"/>
            <p:cNvSpPr>
              <a:spLocks noChangeAspect="1" noChangeShapeType="1"/>
            </p:cNvSpPr>
            <p:nvPr/>
          </p:nvSpPr>
          <p:spPr bwMode="auto">
            <a:xfrm>
              <a:off x="3095402" y="1781347"/>
              <a:ext cx="1528377"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131" name="Line 52"/>
            <p:cNvSpPr>
              <a:spLocks noChangeAspect="1" noChangeShapeType="1"/>
            </p:cNvSpPr>
            <p:nvPr/>
          </p:nvSpPr>
          <p:spPr bwMode="auto">
            <a:xfrm>
              <a:off x="3095147" y="1728080"/>
              <a:ext cx="0" cy="1316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 name="Line 53"/>
            <p:cNvSpPr>
              <a:spLocks noChangeAspect="1" noChangeShapeType="1"/>
            </p:cNvSpPr>
            <p:nvPr/>
          </p:nvSpPr>
          <p:spPr bwMode="auto">
            <a:xfrm>
              <a:off x="4630419" y="1728080"/>
              <a:ext cx="0" cy="1316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3" name="Text Box 55"/>
            <p:cNvSpPr txBox="1">
              <a:spLocks noChangeAspect="1" noChangeArrowheads="1"/>
            </p:cNvSpPr>
            <p:nvPr/>
          </p:nvSpPr>
          <p:spPr bwMode="auto">
            <a:xfrm>
              <a:off x="3546476" y="1520014"/>
              <a:ext cx="7873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100" b="1" dirty="0" smtClean="0"/>
                <a:t>1000 </a:t>
              </a:r>
              <a:r>
                <a:rPr lang="it-IT" altLang="it-IT" sz="1100" b="1" dirty="0"/>
                <a:t>mm</a:t>
              </a:r>
            </a:p>
          </p:txBody>
        </p:sp>
        <p:sp>
          <p:nvSpPr>
            <p:cNvPr id="134" name="Line 50"/>
            <p:cNvSpPr>
              <a:spLocks noChangeAspect="1" noChangeShapeType="1"/>
            </p:cNvSpPr>
            <p:nvPr/>
          </p:nvSpPr>
          <p:spPr bwMode="auto">
            <a:xfrm>
              <a:off x="883478" y="1836641"/>
              <a:ext cx="0" cy="113692"/>
            </a:xfrm>
            <a:prstGeom prst="line">
              <a:avLst/>
            </a:prstGeom>
            <a:noFill/>
            <a:ln w="9525">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485787" y="17585"/>
            <a:ext cx="3653744" cy="400110"/>
          </a:xfrm>
          <a:prstGeom prst="rect">
            <a:avLst/>
          </a:prstGeom>
          <a:noFill/>
          <a:ln w="9525">
            <a:noFill/>
            <a:miter lim="800000"/>
            <a:headEnd/>
            <a:tailEnd/>
          </a:ln>
          <a:effectLst>
            <a:innerShdw blurRad="63500" dist="50800" dir="8100000">
              <a:prstClr val="black">
                <a:alpha val="50000"/>
              </a:prstClr>
            </a:innerShdw>
          </a:effectLst>
        </p:spPr>
        <p:txBody>
          <a:bodyPr>
            <a:spAutoFit/>
          </a:bodyPr>
          <a:lstStyle/>
          <a:p>
            <a:pPr defTabSz="4176713">
              <a:spcBef>
                <a:spcPts val="0"/>
              </a:spcBef>
              <a:spcAft>
                <a:spcPts val="0"/>
              </a:spcAft>
              <a:defRPr/>
            </a:pPr>
            <a:r>
              <a:rPr lang="it-IT" sz="2000" b="1" dirty="0">
                <a:solidFill>
                  <a:srgbClr val="333399"/>
                </a:solidFill>
              </a:rPr>
              <a:t>    Simulazioni con Geant4</a:t>
            </a:r>
          </a:p>
        </p:txBody>
      </p:sp>
      <p:sp>
        <p:nvSpPr>
          <p:cNvPr id="4101" name="Text Box 122"/>
          <p:cNvSpPr txBox="1">
            <a:spLocks noChangeArrowheads="1"/>
          </p:cNvSpPr>
          <p:nvPr/>
        </p:nvSpPr>
        <p:spPr bwMode="auto">
          <a:xfrm>
            <a:off x="357188" y="2141882"/>
            <a:ext cx="83169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714375" indent="-714375"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40000"/>
              </a:lnSpc>
              <a:spcBef>
                <a:spcPct val="0"/>
              </a:spcBef>
              <a:buFontTx/>
              <a:buAutoNum type="arabicParenR"/>
            </a:pPr>
            <a:r>
              <a:rPr lang="it-IT" altLang="it-IT" sz="1600" b="1" noProof="1" smtClean="0">
                <a:solidFill>
                  <a:srgbClr val="0000CC"/>
                </a:solidFill>
              </a:rPr>
              <a:t>uniformità di rateo di dose sul campione tale che le variazioni di dose sull’area irradiata siano minori o uguali all’</a:t>
            </a:r>
            <a:r>
              <a:rPr lang="it-IT" altLang="it-IT" sz="1600" b="1" noProof="1" smtClean="0">
                <a:solidFill>
                  <a:srgbClr val="0000CC"/>
                </a:solidFill>
                <a:cs typeface="Arial" charset="0"/>
                <a:sym typeface="Math1" pitchFamily="2" charset="2"/>
              </a:rPr>
              <a:t> </a:t>
            </a:r>
            <a:r>
              <a:rPr lang="it-IT" altLang="it-IT" sz="1600" b="1" noProof="1" smtClean="0">
                <a:solidFill>
                  <a:srgbClr val="0000CC"/>
                </a:solidFill>
                <a:sym typeface="Math1" pitchFamily="2" charset="2"/>
              </a:rPr>
              <a:t>8%</a:t>
            </a:r>
            <a:endParaRPr lang="it-IT" altLang="it-IT" sz="1600" b="1" noProof="1" smtClean="0">
              <a:solidFill>
                <a:srgbClr val="0000CC"/>
              </a:solidFill>
            </a:endParaRPr>
          </a:p>
          <a:p>
            <a:pPr algn="just" eaLnBrk="1" hangingPunct="1">
              <a:lnSpc>
                <a:spcPct val="140000"/>
              </a:lnSpc>
              <a:spcBef>
                <a:spcPct val="0"/>
              </a:spcBef>
              <a:buFontTx/>
              <a:buAutoNum type="arabicParenR"/>
            </a:pPr>
            <a:endParaRPr lang="it-IT" altLang="it-IT" sz="1600" b="1" noProof="1" smtClean="0">
              <a:solidFill>
                <a:srgbClr val="0000CC"/>
              </a:solidFill>
            </a:endParaRPr>
          </a:p>
          <a:p>
            <a:pPr algn="just" eaLnBrk="1" hangingPunct="1">
              <a:lnSpc>
                <a:spcPct val="140000"/>
              </a:lnSpc>
              <a:spcBef>
                <a:spcPct val="0"/>
              </a:spcBef>
              <a:buFontTx/>
              <a:buAutoNum type="arabicParenR"/>
            </a:pPr>
            <a:r>
              <a:rPr lang="it-IT" altLang="it-IT" sz="1600" b="1" noProof="1" smtClean="0">
                <a:solidFill>
                  <a:srgbClr val="0000CC"/>
                </a:solidFill>
              </a:rPr>
              <a:t>percentuale di fotoni con energia di 662 keV incidenti sul campione maggiore dell’ 80%</a:t>
            </a:r>
          </a:p>
          <a:p>
            <a:pPr algn="just" eaLnBrk="1" hangingPunct="1">
              <a:lnSpc>
                <a:spcPct val="140000"/>
              </a:lnSpc>
              <a:spcBef>
                <a:spcPct val="0"/>
              </a:spcBef>
              <a:buFontTx/>
              <a:buAutoNum type="arabicParenR"/>
            </a:pPr>
            <a:endParaRPr lang="it-IT" altLang="it-IT" sz="1600" b="1" noProof="1" smtClean="0">
              <a:solidFill>
                <a:srgbClr val="0000CC"/>
              </a:solidFill>
            </a:endParaRPr>
          </a:p>
          <a:p>
            <a:pPr algn="just" eaLnBrk="1" hangingPunct="1">
              <a:lnSpc>
                <a:spcPct val="140000"/>
              </a:lnSpc>
              <a:spcBef>
                <a:spcPct val="0"/>
              </a:spcBef>
              <a:buFontTx/>
              <a:buAutoNum type="arabicParenR"/>
            </a:pPr>
            <a:r>
              <a:rPr lang="it-IT" altLang="it-IT" sz="1600" b="1" noProof="1" smtClean="0">
                <a:solidFill>
                  <a:srgbClr val="0000CC"/>
                </a:solidFill>
              </a:rPr>
              <a:t>sistema di schermature tale che il contributo al rateo di dose gamma dato dalle sorgenti della facility all’esterno dell’incubatore schermato (nell’area accessibile alle persone) sia un ordine di grandezza minore rispetto al valore del fondo ambientale (0.3 µGy/h)</a:t>
            </a:r>
            <a:endParaRPr lang="it-IT" altLang="it-IT" sz="1600" b="1" noProof="1">
              <a:solidFill>
                <a:srgbClr val="0000CC"/>
              </a:solidFill>
            </a:endParaRPr>
          </a:p>
        </p:txBody>
      </p:sp>
      <p:sp>
        <p:nvSpPr>
          <p:cNvPr id="4103" name="Rettangolo 4"/>
          <p:cNvSpPr>
            <a:spLocks noChangeArrowheads="1"/>
          </p:cNvSpPr>
          <p:nvPr/>
        </p:nvSpPr>
        <p:spPr bwMode="auto">
          <a:xfrm>
            <a:off x="468313" y="971575"/>
            <a:ext cx="7958137"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dirty="0">
                <a:solidFill>
                  <a:srgbClr val="0000CC"/>
                </a:solidFill>
              </a:rPr>
              <a:t>Nella fase di progetto, sono state effettuate simulazioni con </a:t>
            </a:r>
            <a:r>
              <a:rPr lang="it-IT" altLang="it-IT" sz="1600" b="1" dirty="0" err="1">
                <a:solidFill>
                  <a:srgbClr val="0000CC"/>
                </a:solidFill>
              </a:rPr>
              <a:t>Geant</a:t>
            </a:r>
            <a:r>
              <a:rPr lang="it-IT" altLang="it-IT" sz="1600" b="1" dirty="0">
                <a:solidFill>
                  <a:srgbClr val="0000CC"/>
                </a:solidFill>
              </a:rPr>
              <a:t> 4 in modo da ottenere un sistema con le seguenti caratteristiche: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2200275" y="0"/>
            <a:ext cx="450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000" b="1">
                <a:solidFill>
                  <a:srgbClr val="333399"/>
                </a:solidFill>
              </a:rPr>
              <a:t>  Disegno dell’irradiatore di piombo</a:t>
            </a:r>
          </a:p>
        </p:txBody>
      </p:sp>
      <p:sp>
        <p:nvSpPr>
          <p:cNvPr id="5124" name="Rectangle 30"/>
          <p:cNvSpPr>
            <a:spLocks noChangeArrowheads="1"/>
          </p:cNvSpPr>
          <p:nvPr/>
        </p:nvSpPr>
        <p:spPr bwMode="auto">
          <a:xfrm>
            <a:off x="330200" y="4422909"/>
            <a:ext cx="3587750" cy="189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600" b="1" noProof="1" smtClean="0">
                <a:solidFill>
                  <a:srgbClr val="3333CC"/>
                </a:solidFill>
              </a:rPr>
              <a:t>Sono stati costruiti tre irradiatori di piombo, ognuno dei quali contiene una delle tre sorgenti di </a:t>
            </a:r>
            <a:r>
              <a:rPr lang="it-IT" altLang="it-IT" sz="1600" b="1" baseline="30000" noProof="1" smtClean="0">
                <a:solidFill>
                  <a:srgbClr val="3333CC"/>
                </a:solidFill>
              </a:rPr>
              <a:t>137</a:t>
            </a:r>
            <a:r>
              <a:rPr lang="it-IT" altLang="it-IT" sz="1600" b="1" noProof="1" smtClean="0">
                <a:solidFill>
                  <a:srgbClr val="3333CC"/>
                </a:solidFill>
              </a:rPr>
              <a:t>Cs scelte per coprire un ampio range di ratei di dose</a:t>
            </a:r>
            <a:endParaRPr lang="it-IT" altLang="it-IT" sz="1600" b="1" noProof="1">
              <a:solidFill>
                <a:srgbClr val="3333CC"/>
              </a:solidFill>
            </a:endParaRPr>
          </a:p>
        </p:txBody>
      </p:sp>
      <p:grpSp>
        <p:nvGrpSpPr>
          <p:cNvPr id="3" name="Gruppo 2"/>
          <p:cNvGrpSpPr/>
          <p:nvPr/>
        </p:nvGrpSpPr>
        <p:grpSpPr>
          <a:xfrm>
            <a:off x="4198740" y="4244980"/>
            <a:ext cx="4830959" cy="2539157"/>
            <a:chOff x="4198740" y="4283080"/>
            <a:chExt cx="4830959" cy="2539157"/>
          </a:xfrm>
        </p:grpSpPr>
        <p:sp>
          <p:nvSpPr>
            <p:cNvPr id="5128" name="Text Box 106"/>
            <p:cNvSpPr txBox="1">
              <a:spLocks noChangeArrowheads="1"/>
            </p:cNvSpPr>
            <p:nvPr/>
          </p:nvSpPr>
          <p:spPr bwMode="auto">
            <a:xfrm>
              <a:off x="4275552" y="4283080"/>
              <a:ext cx="4754147"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tabLst>
                  <a:tab pos="1352550" algn="r"/>
                  <a:tab pos="2865438" algn="l"/>
                </a:tabLst>
                <a:defRPr sz="3200">
                  <a:solidFill>
                    <a:schemeClr val="tx1"/>
                  </a:solidFill>
                  <a:latin typeface="Arial" charset="0"/>
                </a:defRPr>
              </a:lvl1pPr>
              <a:lvl2pPr marL="742950" indent="-285750" defTabSz="4176713" eaLnBrk="0" hangingPunct="0">
                <a:spcBef>
                  <a:spcPct val="20000"/>
                </a:spcBef>
                <a:buChar char="–"/>
                <a:tabLst>
                  <a:tab pos="1352550" algn="r"/>
                  <a:tab pos="2865438" algn="l"/>
                </a:tabLst>
                <a:defRPr sz="2800">
                  <a:solidFill>
                    <a:schemeClr val="tx1"/>
                  </a:solidFill>
                  <a:latin typeface="Arial" charset="0"/>
                </a:defRPr>
              </a:lvl2pPr>
              <a:lvl3pPr marL="1143000" indent="-228600" defTabSz="4176713" eaLnBrk="0" hangingPunct="0">
                <a:spcBef>
                  <a:spcPct val="20000"/>
                </a:spcBef>
                <a:buChar char="•"/>
                <a:tabLst>
                  <a:tab pos="1352550" algn="r"/>
                  <a:tab pos="2865438" algn="l"/>
                </a:tabLst>
                <a:defRPr sz="2400">
                  <a:solidFill>
                    <a:schemeClr val="tx1"/>
                  </a:solidFill>
                  <a:latin typeface="Arial" charset="0"/>
                </a:defRPr>
              </a:lvl3pPr>
              <a:lvl4pPr marL="1600200" indent="-228600" defTabSz="4176713" eaLnBrk="0" hangingPunct="0">
                <a:spcBef>
                  <a:spcPct val="20000"/>
                </a:spcBef>
                <a:buChar char="–"/>
                <a:tabLst>
                  <a:tab pos="1352550" algn="r"/>
                  <a:tab pos="2865438" algn="l"/>
                </a:tabLst>
                <a:defRPr sz="2000">
                  <a:solidFill>
                    <a:schemeClr val="tx1"/>
                  </a:solidFill>
                  <a:latin typeface="Arial" charset="0"/>
                </a:defRPr>
              </a:lvl4pPr>
              <a:lvl5pPr marL="2057400" indent="-228600" defTabSz="4176713" eaLnBrk="0" hangingPunct="0">
                <a:spcBef>
                  <a:spcPct val="20000"/>
                </a:spcBef>
                <a:buChar char="»"/>
                <a:tabLst>
                  <a:tab pos="1352550" algn="r"/>
                  <a:tab pos="2865438" algn="l"/>
                </a:tabLst>
                <a:defRPr sz="2000">
                  <a:solidFill>
                    <a:schemeClr val="tx1"/>
                  </a:solidFill>
                  <a:latin typeface="Arial" charset="0"/>
                </a:defRPr>
              </a:lvl5pPr>
              <a:lvl6pPr marL="25146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6pPr>
              <a:lvl7pPr marL="29718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7pPr>
              <a:lvl8pPr marL="34290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8pPr>
              <a:lvl9pPr marL="38862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FF0000"/>
                  </a:solidFill>
                </a:rPr>
                <a:t>	              </a:t>
              </a:r>
              <a:r>
                <a:rPr lang="it-IT" altLang="it-IT" sz="1500" b="1" dirty="0">
                  <a:solidFill>
                    <a:srgbClr val="0000CC"/>
                  </a:solidFill>
                </a:rPr>
                <a:t>            </a:t>
              </a:r>
              <a:r>
                <a:rPr lang="it-IT" altLang="it-IT" sz="1500" b="1" dirty="0" smtClean="0">
                  <a:solidFill>
                    <a:srgbClr val="0000CC"/>
                  </a:solidFill>
                </a:rPr>
                <a:t>2 </a:t>
              </a:r>
              <a:r>
                <a:rPr lang="it-IT" altLang="it-IT" sz="1500" b="1" dirty="0">
                  <a:solidFill>
                    <a:srgbClr val="0000CC"/>
                  </a:solidFill>
                </a:rPr>
                <a:t>µ</a:t>
              </a:r>
              <a:r>
                <a:rPr lang="it-IT" altLang="it-IT" sz="1500" b="1" dirty="0" err="1">
                  <a:solidFill>
                    <a:srgbClr val="0000CC"/>
                  </a:solidFill>
                </a:rPr>
                <a:t>Gy</a:t>
              </a:r>
              <a:r>
                <a:rPr lang="it-IT" altLang="it-IT" sz="1500" b="1" dirty="0">
                  <a:solidFill>
                    <a:srgbClr val="0000CC"/>
                  </a:solidFill>
                </a:rPr>
                <a:t>/h       (</a:t>
              </a:r>
              <a:r>
                <a:rPr lang="it-IT" altLang="it-IT" sz="1500" b="1" dirty="0" smtClean="0">
                  <a:solidFill>
                    <a:srgbClr val="0000CC"/>
                  </a:solidFill>
                </a:rPr>
                <a:t>125 cm </a:t>
              </a:r>
              <a:r>
                <a:rPr lang="it-IT" altLang="it-IT" sz="1500" b="1" dirty="0">
                  <a:solidFill>
                    <a:srgbClr val="0000CC"/>
                  </a:solidFill>
                </a:rPr>
                <a:t>di distanza)</a:t>
              </a:r>
            </a:p>
            <a:p>
              <a:pPr algn="just" eaLnBrk="1" hangingPunct="1">
                <a:lnSpc>
                  <a:spcPct val="150000"/>
                </a:lnSpc>
                <a:spcBef>
                  <a:spcPct val="0"/>
                </a:spcBef>
                <a:buFontTx/>
                <a:buNone/>
              </a:pPr>
              <a:r>
                <a:rPr lang="it-IT" altLang="it-IT" sz="1500" b="1" dirty="0">
                  <a:solidFill>
                    <a:srgbClr val="0000CC"/>
                  </a:solidFill>
                </a:rPr>
                <a:t>	                          </a:t>
              </a:r>
              <a:r>
                <a:rPr lang="it-IT" altLang="it-IT" sz="1500" b="1" dirty="0" smtClean="0">
                  <a:solidFill>
                    <a:srgbClr val="0000CC"/>
                  </a:solidFill>
                </a:rPr>
                <a:t>40 </a:t>
              </a:r>
              <a:r>
                <a:rPr lang="it-IT" altLang="it-IT" sz="1500" b="1" dirty="0">
                  <a:solidFill>
                    <a:srgbClr val="0000CC"/>
                  </a:solidFill>
                </a:rPr>
                <a:t>µ</a:t>
              </a:r>
              <a:r>
                <a:rPr lang="it-IT" altLang="it-IT" sz="1500" b="1" dirty="0" err="1">
                  <a:solidFill>
                    <a:srgbClr val="0000CC"/>
                  </a:solidFill>
                </a:rPr>
                <a:t>Gy</a:t>
              </a:r>
              <a:r>
                <a:rPr lang="it-IT" altLang="it-IT" sz="1500" b="1" dirty="0">
                  <a:solidFill>
                    <a:srgbClr val="0000CC"/>
                  </a:solidFill>
                </a:rPr>
                <a:t>/h     (</a:t>
              </a:r>
              <a:r>
                <a:rPr lang="it-IT" altLang="it-IT" sz="1500" b="1" dirty="0" smtClean="0">
                  <a:solidFill>
                    <a:srgbClr val="0000CC"/>
                  </a:solidFill>
                </a:rPr>
                <a:t>28 </a:t>
              </a:r>
              <a:r>
                <a:rPr lang="it-IT" altLang="it-IT" sz="1500" b="1" dirty="0">
                  <a:solidFill>
                    <a:srgbClr val="0000CC"/>
                  </a:solidFill>
                </a:rPr>
                <a:t>cm di distanza)</a:t>
              </a:r>
            </a:p>
            <a:p>
              <a:pPr algn="just" eaLnBrk="1" hangingPunct="1">
                <a:lnSpc>
                  <a:spcPct val="150000"/>
                </a:lnSpc>
                <a:spcBef>
                  <a:spcPct val="0"/>
                </a:spcBef>
                <a:buFontTx/>
                <a:buNone/>
              </a:pPr>
              <a:endParaRPr lang="it-IT" altLang="it-IT" sz="800" b="1" dirty="0">
                <a:solidFill>
                  <a:srgbClr val="0000CC"/>
                </a:solidFill>
              </a:endParaRPr>
            </a:p>
            <a:p>
              <a:pPr algn="just" eaLnBrk="1" hangingPunct="1">
                <a:lnSpc>
                  <a:spcPct val="150000"/>
                </a:lnSpc>
                <a:spcBef>
                  <a:spcPct val="0"/>
                </a:spcBef>
                <a:buFontTx/>
                <a:buNone/>
              </a:pPr>
              <a:r>
                <a:rPr lang="it-IT" altLang="it-IT" sz="1500" b="1" dirty="0">
                  <a:solidFill>
                    <a:srgbClr val="FF0000"/>
                  </a:solidFill>
                </a:rPr>
                <a:t>	                          </a:t>
              </a:r>
              <a:r>
                <a:rPr lang="it-IT" altLang="it-IT" sz="1500" b="1" dirty="0" smtClean="0">
                  <a:solidFill>
                    <a:srgbClr val="0000CC"/>
                  </a:solidFill>
                </a:rPr>
                <a:t>40 </a:t>
              </a:r>
              <a:r>
                <a:rPr lang="it-IT" altLang="it-IT" sz="1500" b="1" dirty="0">
                  <a:solidFill>
                    <a:srgbClr val="0000CC"/>
                  </a:solidFill>
                </a:rPr>
                <a:t>µ</a:t>
              </a:r>
              <a:r>
                <a:rPr lang="it-IT" altLang="it-IT" sz="1500" b="1" dirty="0" err="1">
                  <a:solidFill>
                    <a:srgbClr val="0000CC"/>
                  </a:solidFill>
                </a:rPr>
                <a:t>Gy</a:t>
              </a:r>
              <a:r>
                <a:rPr lang="it-IT" altLang="it-IT" sz="1500" b="1" dirty="0">
                  <a:solidFill>
                    <a:srgbClr val="0000CC"/>
                  </a:solidFill>
                </a:rPr>
                <a:t>/h      (</a:t>
              </a:r>
              <a:r>
                <a:rPr lang="it-IT" altLang="it-IT" sz="1500" b="1" dirty="0" smtClean="0">
                  <a:solidFill>
                    <a:srgbClr val="0000CC"/>
                  </a:solidFill>
                </a:rPr>
                <a:t>125 cm </a:t>
              </a:r>
              <a:r>
                <a:rPr lang="it-IT" altLang="it-IT" sz="1500" b="1" dirty="0">
                  <a:solidFill>
                    <a:srgbClr val="0000CC"/>
                  </a:solidFill>
                </a:rPr>
                <a:t>di distanza)</a:t>
              </a:r>
            </a:p>
            <a:p>
              <a:pPr algn="just" eaLnBrk="1" hangingPunct="1">
                <a:lnSpc>
                  <a:spcPct val="150000"/>
                </a:lnSpc>
                <a:spcBef>
                  <a:spcPct val="0"/>
                </a:spcBef>
                <a:buFontTx/>
                <a:buNone/>
              </a:pPr>
              <a:r>
                <a:rPr lang="it-IT" altLang="it-IT" sz="1500" b="1" dirty="0">
                  <a:solidFill>
                    <a:srgbClr val="0000CC"/>
                  </a:solidFill>
                </a:rPr>
                <a:t>	                          </a:t>
              </a:r>
              <a:r>
                <a:rPr lang="it-IT" altLang="it-IT" sz="1500" b="1" dirty="0" smtClean="0">
                  <a:solidFill>
                    <a:srgbClr val="0000CC"/>
                  </a:solidFill>
                </a:rPr>
                <a:t>793 </a:t>
              </a:r>
              <a:r>
                <a:rPr lang="it-IT" altLang="it-IT" sz="1500" b="1" dirty="0">
                  <a:solidFill>
                    <a:srgbClr val="0000CC"/>
                  </a:solidFill>
                </a:rPr>
                <a:t>µ</a:t>
              </a:r>
              <a:r>
                <a:rPr lang="it-IT" altLang="it-IT" sz="1500" b="1" dirty="0" err="1">
                  <a:solidFill>
                    <a:srgbClr val="0000CC"/>
                  </a:solidFill>
                </a:rPr>
                <a:t>Gy</a:t>
              </a:r>
              <a:r>
                <a:rPr lang="it-IT" altLang="it-IT" sz="1500" b="1" dirty="0">
                  <a:solidFill>
                    <a:srgbClr val="0000CC"/>
                  </a:solidFill>
                </a:rPr>
                <a:t>/h    (</a:t>
              </a:r>
              <a:r>
                <a:rPr lang="it-IT" altLang="it-IT" sz="1500" b="1" dirty="0" smtClean="0">
                  <a:solidFill>
                    <a:srgbClr val="0000CC"/>
                  </a:solidFill>
                </a:rPr>
                <a:t>28 </a:t>
              </a:r>
              <a:r>
                <a:rPr lang="it-IT" altLang="it-IT" sz="1500" b="1" dirty="0">
                  <a:solidFill>
                    <a:srgbClr val="0000CC"/>
                  </a:solidFill>
                </a:rPr>
                <a:t>cm di distanza)</a:t>
              </a:r>
            </a:p>
            <a:p>
              <a:pPr algn="just" eaLnBrk="1" hangingPunct="1">
                <a:lnSpc>
                  <a:spcPct val="150000"/>
                </a:lnSpc>
                <a:spcBef>
                  <a:spcPct val="0"/>
                </a:spcBef>
                <a:buFontTx/>
                <a:buNone/>
              </a:pPr>
              <a:endParaRPr lang="it-IT" altLang="it-IT" sz="800" b="1" dirty="0">
                <a:solidFill>
                  <a:srgbClr val="0000CC"/>
                </a:solidFill>
              </a:endParaRPr>
            </a:p>
            <a:p>
              <a:pPr algn="just" eaLnBrk="1" hangingPunct="1">
                <a:lnSpc>
                  <a:spcPct val="150000"/>
                </a:lnSpc>
                <a:spcBef>
                  <a:spcPct val="0"/>
                </a:spcBef>
                <a:buFontTx/>
                <a:buNone/>
              </a:pPr>
              <a:r>
                <a:rPr lang="it-IT" altLang="it-IT" sz="1500" b="1" dirty="0">
                  <a:solidFill>
                    <a:srgbClr val="FF0000"/>
                  </a:solidFill>
                </a:rPr>
                <a:t>	</a:t>
              </a:r>
              <a:r>
                <a:rPr lang="it-IT" altLang="it-IT" sz="1500" b="1" dirty="0">
                  <a:solidFill>
                    <a:srgbClr val="0000CC"/>
                  </a:solidFill>
                </a:rPr>
                <a:t>                          </a:t>
              </a:r>
              <a:r>
                <a:rPr lang="it-IT" altLang="it-IT" sz="1500" b="1" dirty="0" smtClean="0">
                  <a:solidFill>
                    <a:srgbClr val="0000CC"/>
                  </a:solidFill>
                </a:rPr>
                <a:t>1 </a:t>
              </a:r>
              <a:r>
                <a:rPr lang="it-IT" altLang="it-IT" sz="1500" b="1" dirty="0" err="1">
                  <a:solidFill>
                    <a:srgbClr val="0000CC"/>
                  </a:solidFill>
                </a:rPr>
                <a:t>mGy</a:t>
              </a:r>
              <a:r>
                <a:rPr lang="it-IT" altLang="it-IT" sz="1500" b="1" dirty="0">
                  <a:solidFill>
                    <a:srgbClr val="0000CC"/>
                  </a:solidFill>
                </a:rPr>
                <a:t>/h    (</a:t>
              </a:r>
              <a:r>
                <a:rPr lang="it-IT" altLang="it-IT" sz="1500" b="1" dirty="0" smtClean="0">
                  <a:solidFill>
                    <a:srgbClr val="0000CC"/>
                  </a:solidFill>
                </a:rPr>
                <a:t>125 cm </a:t>
              </a:r>
              <a:r>
                <a:rPr lang="it-IT" altLang="it-IT" sz="1500" b="1" dirty="0">
                  <a:solidFill>
                    <a:srgbClr val="0000CC"/>
                  </a:solidFill>
                </a:rPr>
                <a:t>di distanza)</a:t>
              </a:r>
            </a:p>
            <a:p>
              <a:pPr algn="just" eaLnBrk="1" hangingPunct="1">
                <a:lnSpc>
                  <a:spcPct val="150000"/>
                </a:lnSpc>
                <a:spcBef>
                  <a:spcPct val="0"/>
                </a:spcBef>
                <a:buFontTx/>
                <a:buNone/>
              </a:pPr>
              <a:r>
                <a:rPr lang="it-IT" altLang="it-IT" sz="1500" b="1" dirty="0">
                  <a:solidFill>
                    <a:srgbClr val="0000CC"/>
                  </a:solidFill>
                </a:rPr>
                <a:t>	                          </a:t>
              </a:r>
              <a:r>
                <a:rPr lang="it-IT" altLang="it-IT" sz="1500" b="1" dirty="0" smtClean="0">
                  <a:solidFill>
                    <a:srgbClr val="0000CC"/>
                  </a:solidFill>
                </a:rPr>
                <a:t>20 </a:t>
              </a:r>
              <a:r>
                <a:rPr lang="it-IT" altLang="it-IT" sz="1500" b="1" dirty="0" err="1">
                  <a:solidFill>
                    <a:srgbClr val="0000CC"/>
                  </a:solidFill>
                </a:rPr>
                <a:t>mGy</a:t>
              </a:r>
              <a:r>
                <a:rPr lang="it-IT" altLang="it-IT" sz="1500" b="1" dirty="0">
                  <a:solidFill>
                    <a:srgbClr val="0000CC"/>
                  </a:solidFill>
                </a:rPr>
                <a:t>/h     (</a:t>
              </a:r>
              <a:r>
                <a:rPr lang="it-IT" altLang="it-IT" sz="1500" b="1" dirty="0" smtClean="0">
                  <a:solidFill>
                    <a:srgbClr val="0000CC"/>
                  </a:solidFill>
                </a:rPr>
                <a:t>28 </a:t>
              </a:r>
              <a:r>
                <a:rPr lang="it-IT" altLang="it-IT" sz="1500" b="1" dirty="0">
                  <a:solidFill>
                    <a:srgbClr val="0000CC"/>
                  </a:solidFill>
                </a:rPr>
                <a:t>cm di distanza)</a:t>
              </a:r>
            </a:p>
          </p:txBody>
        </p:sp>
        <p:sp>
          <p:nvSpPr>
            <p:cNvPr id="5129" name="Line 39"/>
            <p:cNvSpPr>
              <a:spLocks noChangeShapeType="1"/>
            </p:cNvSpPr>
            <p:nvPr/>
          </p:nvSpPr>
          <p:spPr bwMode="auto">
            <a:xfrm>
              <a:off x="5184250" y="5548950"/>
              <a:ext cx="379457" cy="95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30" name="Line 40"/>
            <p:cNvSpPr>
              <a:spLocks noChangeShapeType="1"/>
            </p:cNvSpPr>
            <p:nvPr/>
          </p:nvSpPr>
          <p:spPr bwMode="auto">
            <a:xfrm>
              <a:off x="5184250" y="6421246"/>
              <a:ext cx="379457" cy="95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31" name="Line 36"/>
            <p:cNvSpPr>
              <a:spLocks noChangeShapeType="1"/>
            </p:cNvSpPr>
            <p:nvPr/>
          </p:nvSpPr>
          <p:spPr bwMode="auto">
            <a:xfrm>
              <a:off x="5184250" y="4683192"/>
              <a:ext cx="379457" cy="95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32" name="Text Box 106"/>
            <p:cNvSpPr txBox="1">
              <a:spLocks noChangeArrowheads="1"/>
            </p:cNvSpPr>
            <p:nvPr/>
          </p:nvSpPr>
          <p:spPr bwMode="auto">
            <a:xfrm>
              <a:off x="4198740" y="6188640"/>
              <a:ext cx="1090007" cy="3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tabLst>
                  <a:tab pos="1352550" algn="r"/>
                  <a:tab pos="2865438" algn="l"/>
                </a:tabLst>
                <a:defRPr sz="3200">
                  <a:solidFill>
                    <a:schemeClr val="tx1"/>
                  </a:solidFill>
                  <a:latin typeface="Arial" charset="0"/>
                </a:defRPr>
              </a:lvl1pPr>
              <a:lvl2pPr marL="742950" indent="-285750" defTabSz="4176713" eaLnBrk="0" hangingPunct="0">
                <a:spcBef>
                  <a:spcPct val="20000"/>
                </a:spcBef>
                <a:buChar char="–"/>
                <a:tabLst>
                  <a:tab pos="1352550" algn="r"/>
                  <a:tab pos="2865438" algn="l"/>
                </a:tabLst>
                <a:defRPr sz="2800">
                  <a:solidFill>
                    <a:schemeClr val="tx1"/>
                  </a:solidFill>
                  <a:latin typeface="Arial" charset="0"/>
                </a:defRPr>
              </a:lvl2pPr>
              <a:lvl3pPr marL="1143000" indent="-228600" defTabSz="4176713" eaLnBrk="0" hangingPunct="0">
                <a:spcBef>
                  <a:spcPct val="20000"/>
                </a:spcBef>
                <a:buChar char="•"/>
                <a:tabLst>
                  <a:tab pos="1352550" algn="r"/>
                  <a:tab pos="2865438" algn="l"/>
                </a:tabLst>
                <a:defRPr sz="2400">
                  <a:solidFill>
                    <a:schemeClr val="tx1"/>
                  </a:solidFill>
                  <a:latin typeface="Arial" charset="0"/>
                </a:defRPr>
              </a:lvl3pPr>
              <a:lvl4pPr marL="1600200" indent="-228600" defTabSz="4176713" eaLnBrk="0" hangingPunct="0">
                <a:spcBef>
                  <a:spcPct val="20000"/>
                </a:spcBef>
                <a:buChar char="–"/>
                <a:tabLst>
                  <a:tab pos="1352550" algn="r"/>
                  <a:tab pos="2865438" algn="l"/>
                </a:tabLst>
                <a:defRPr sz="2000">
                  <a:solidFill>
                    <a:schemeClr val="tx1"/>
                  </a:solidFill>
                  <a:latin typeface="Arial" charset="0"/>
                </a:defRPr>
              </a:lvl4pPr>
              <a:lvl5pPr marL="2057400" indent="-228600" defTabSz="4176713" eaLnBrk="0" hangingPunct="0">
                <a:spcBef>
                  <a:spcPct val="20000"/>
                </a:spcBef>
                <a:buChar char="»"/>
                <a:tabLst>
                  <a:tab pos="1352550" algn="r"/>
                  <a:tab pos="2865438" algn="l"/>
                </a:tabLst>
                <a:defRPr sz="2000">
                  <a:solidFill>
                    <a:schemeClr val="tx1"/>
                  </a:solidFill>
                  <a:latin typeface="Arial" charset="0"/>
                </a:defRPr>
              </a:lvl5pPr>
              <a:lvl6pPr marL="25146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6pPr>
              <a:lvl7pPr marL="29718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7pPr>
              <a:lvl8pPr marL="34290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8pPr>
              <a:lvl9pPr marL="38862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FF0000"/>
                  </a:solidFill>
                </a:rPr>
                <a:t>18.5</a:t>
              </a:r>
              <a:r>
                <a:rPr lang="it-IT" altLang="it-IT" sz="1500" b="1" dirty="0">
                  <a:solidFill>
                    <a:srgbClr val="0000CC"/>
                  </a:solidFill>
                </a:rPr>
                <a:t> </a:t>
              </a:r>
              <a:r>
                <a:rPr lang="it-IT" altLang="it-IT" sz="1500" b="1" dirty="0" err="1">
                  <a:solidFill>
                    <a:srgbClr val="FF0000"/>
                  </a:solidFill>
                </a:rPr>
                <a:t>GBq</a:t>
              </a:r>
              <a:r>
                <a:rPr lang="it-IT" altLang="it-IT" sz="1500" b="1" dirty="0">
                  <a:solidFill>
                    <a:srgbClr val="0000CC"/>
                  </a:solidFill>
                </a:rPr>
                <a:t> </a:t>
              </a:r>
            </a:p>
          </p:txBody>
        </p:sp>
        <p:sp>
          <p:nvSpPr>
            <p:cNvPr id="5133" name="Text Box 106"/>
            <p:cNvSpPr txBox="1">
              <a:spLocks noChangeArrowheads="1"/>
            </p:cNvSpPr>
            <p:nvPr/>
          </p:nvSpPr>
          <p:spPr bwMode="auto">
            <a:xfrm>
              <a:off x="4208671" y="4426775"/>
              <a:ext cx="946726" cy="3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tabLst>
                  <a:tab pos="1352550" algn="r"/>
                  <a:tab pos="2865438" algn="l"/>
                </a:tabLst>
                <a:defRPr sz="3200">
                  <a:solidFill>
                    <a:schemeClr val="tx1"/>
                  </a:solidFill>
                  <a:latin typeface="Arial" charset="0"/>
                </a:defRPr>
              </a:lvl1pPr>
              <a:lvl2pPr marL="742950" indent="-285750" defTabSz="4176713" eaLnBrk="0" hangingPunct="0">
                <a:spcBef>
                  <a:spcPct val="20000"/>
                </a:spcBef>
                <a:buChar char="–"/>
                <a:tabLst>
                  <a:tab pos="1352550" algn="r"/>
                  <a:tab pos="2865438" algn="l"/>
                </a:tabLst>
                <a:defRPr sz="2800">
                  <a:solidFill>
                    <a:schemeClr val="tx1"/>
                  </a:solidFill>
                  <a:latin typeface="Arial" charset="0"/>
                </a:defRPr>
              </a:lvl2pPr>
              <a:lvl3pPr marL="1143000" indent="-228600" defTabSz="4176713" eaLnBrk="0" hangingPunct="0">
                <a:spcBef>
                  <a:spcPct val="20000"/>
                </a:spcBef>
                <a:buChar char="•"/>
                <a:tabLst>
                  <a:tab pos="1352550" algn="r"/>
                  <a:tab pos="2865438" algn="l"/>
                </a:tabLst>
                <a:defRPr sz="2400">
                  <a:solidFill>
                    <a:schemeClr val="tx1"/>
                  </a:solidFill>
                  <a:latin typeface="Arial" charset="0"/>
                </a:defRPr>
              </a:lvl3pPr>
              <a:lvl4pPr marL="1600200" indent="-228600" defTabSz="4176713" eaLnBrk="0" hangingPunct="0">
                <a:spcBef>
                  <a:spcPct val="20000"/>
                </a:spcBef>
                <a:buChar char="–"/>
                <a:tabLst>
                  <a:tab pos="1352550" algn="r"/>
                  <a:tab pos="2865438" algn="l"/>
                </a:tabLst>
                <a:defRPr sz="2000">
                  <a:solidFill>
                    <a:schemeClr val="tx1"/>
                  </a:solidFill>
                  <a:latin typeface="Arial" charset="0"/>
                </a:defRPr>
              </a:lvl4pPr>
              <a:lvl5pPr marL="2057400" indent="-228600" defTabSz="4176713" eaLnBrk="0" hangingPunct="0">
                <a:spcBef>
                  <a:spcPct val="20000"/>
                </a:spcBef>
                <a:buChar char="»"/>
                <a:tabLst>
                  <a:tab pos="1352550" algn="r"/>
                  <a:tab pos="2865438" algn="l"/>
                </a:tabLst>
                <a:defRPr sz="2000">
                  <a:solidFill>
                    <a:schemeClr val="tx1"/>
                  </a:solidFill>
                  <a:latin typeface="Arial" charset="0"/>
                </a:defRPr>
              </a:lvl5pPr>
              <a:lvl6pPr marL="25146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6pPr>
              <a:lvl7pPr marL="29718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7pPr>
              <a:lvl8pPr marL="34290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8pPr>
              <a:lvl9pPr marL="38862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smtClean="0">
                  <a:solidFill>
                    <a:srgbClr val="FF0000"/>
                  </a:solidFill>
                </a:rPr>
                <a:t>37</a:t>
              </a:r>
              <a:r>
                <a:rPr lang="it-IT" altLang="it-IT" sz="1500" b="1" dirty="0" smtClean="0">
                  <a:solidFill>
                    <a:srgbClr val="0000CC"/>
                  </a:solidFill>
                </a:rPr>
                <a:t> </a:t>
              </a:r>
              <a:r>
                <a:rPr lang="it-IT" altLang="it-IT" sz="1500" b="1" dirty="0" err="1">
                  <a:solidFill>
                    <a:srgbClr val="FF0000"/>
                  </a:solidFill>
                </a:rPr>
                <a:t>MBq</a:t>
              </a:r>
              <a:endParaRPr lang="it-IT" altLang="it-IT" sz="1500" b="1" dirty="0">
                <a:solidFill>
                  <a:srgbClr val="0000CC"/>
                </a:solidFill>
              </a:endParaRPr>
            </a:p>
          </p:txBody>
        </p:sp>
        <p:sp>
          <p:nvSpPr>
            <p:cNvPr id="5134" name="Text Box 106"/>
            <p:cNvSpPr txBox="1">
              <a:spLocks noChangeArrowheads="1"/>
            </p:cNvSpPr>
            <p:nvPr/>
          </p:nvSpPr>
          <p:spPr bwMode="auto">
            <a:xfrm>
              <a:off x="4207987" y="5303836"/>
              <a:ext cx="1080760" cy="3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76713" eaLnBrk="0" hangingPunct="0">
                <a:spcBef>
                  <a:spcPct val="20000"/>
                </a:spcBef>
                <a:buChar char="•"/>
                <a:tabLst>
                  <a:tab pos="1352550" algn="r"/>
                  <a:tab pos="2865438" algn="l"/>
                </a:tabLst>
                <a:defRPr sz="3200">
                  <a:solidFill>
                    <a:schemeClr val="tx1"/>
                  </a:solidFill>
                  <a:latin typeface="Arial" charset="0"/>
                </a:defRPr>
              </a:lvl1pPr>
              <a:lvl2pPr marL="742950" indent="-285750" defTabSz="4176713" eaLnBrk="0" hangingPunct="0">
                <a:spcBef>
                  <a:spcPct val="20000"/>
                </a:spcBef>
                <a:buChar char="–"/>
                <a:tabLst>
                  <a:tab pos="1352550" algn="r"/>
                  <a:tab pos="2865438" algn="l"/>
                </a:tabLst>
                <a:defRPr sz="2800">
                  <a:solidFill>
                    <a:schemeClr val="tx1"/>
                  </a:solidFill>
                  <a:latin typeface="Arial" charset="0"/>
                </a:defRPr>
              </a:lvl2pPr>
              <a:lvl3pPr marL="1143000" indent="-228600" defTabSz="4176713" eaLnBrk="0" hangingPunct="0">
                <a:spcBef>
                  <a:spcPct val="20000"/>
                </a:spcBef>
                <a:buChar char="•"/>
                <a:tabLst>
                  <a:tab pos="1352550" algn="r"/>
                  <a:tab pos="2865438" algn="l"/>
                </a:tabLst>
                <a:defRPr sz="2400">
                  <a:solidFill>
                    <a:schemeClr val="tx1"/>
                  </a:solidFill>
                  <a:latin typeface="Arial" charset="0"/>
                </a:defRPr>
              </a:lvl3pPr>
              <a:lvl4pPr marL="1600200" indent="-228600" defTabSz="4176713" eaLnBrk="0" hangingPunct="0">
                <a:spcBef>
                  <a:spcPct val="20000"/>
                </a:spcBef>
                <a:buChar char="–"/>
                <a:tabLst>
                  <a:tab pos="1352550" algn="r"/>
                  <a:tab pos="2865438" algn="l"/>
                </a:tabLst>
                <a:defRPr sz="2000">
                  <a:solidFill>
                    <a:schemeClr val="tx1"/>
                  </a:solidFill>
                  <a:latin typeface="Arial" charset="0"/>
                </a:defRPr>
              </a:lvl4pPr>
              <a:lvl5pPr marL="2057400" indent="-228600" defTabSz="4176713" eaLnBrk="0" hangingPunct="0">
                <a:spcBef>
                  <a:spcPct val="20000"/>
                </a:spcBef>
                <a:buChar char="»"/>
                <a:tabLst>
                  <a:tab pos="1352550" algn="r"/>
                  <a:tab pos="2865438" algn="l"/>
                </a:tabLst>
                <a:defRPr sz="2000">
                  <a:solidFill>
                    <a:schemeClr val="tx1"/>
                  </a:solidFill>
                  <a:latin typeface="Arial" charset="0"/>
                </a:defRPr>
              </a:lvl5pPr>
              <a:lvl6pPr marL="25146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6pPr>
              <a:lvl7pPr marL="29718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7pPr>
              <a:lvl8pPr marL="34290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8pPr>
              <a:lvl9pPr marL="3886200" indent="-228600" defTabSz="4176713" eaLnBrk="0" fontAlgn="base" hangingPunct="0">
                <a:spcBef>
                  <a:spcPct val="20000"/>
                </a:spcBef>
                <a:spcAft>
                  <a:spcPct val="0"/>
                </a:spcAft>
                <a:buChar char="»"/>
                <a:tabLst>
                  <a:tab pos="1352550" algn="r"/>
                  <a:tab pos="2865438" algn="l"/>
                </a:tabLst>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FF0000"/>
                  </a:solidFill>
                </a:rPr>
                <a:t>740</a:t>
              </a:r>
              <a:r>
                <a:rPr lang="it-IT" altLang="it-IT" sz="1500" b="1" dirty="0">
                  <a:solidFill>
                    <a:srgbClr val="0000CC"/>
                  </a:solidFill>
                </a:rPr>
                <a:t> </a:t>
              </a:r>
              <a:r>
                <a:rPr lang="it-IT" altLang="it-IT" sz="1500" b="1" dirty="0" err="1">
                  <a:solidFill>
                    <a:srgbClr val="FF0000"/>
                  </a:solidFill>
                </a:rPr>
                <a:t>MBq</a:t>
              </a:r>
              <a:r>
                <a:rPr lang="it-IT" altLang="it-IT" sz="1500" b="1" dirty="0">
                  <a:solidFill>
                    <a:srgbClr val="0000CC"/>
                  </a:solidFill>
                </a:rPr>
                <a:t> </a:t>
              </a:r>
            </a:p>
          </p:txBody>
        </p:sp>
      </p:grpSp>
      <p:grpSp>
        <p:nvGrpSpPr>
          <p:cNvPr id="2" name="Gruppo 1"/>
          <p:cNvGrpSpPr>
            <a:grpSpLocks noChangeAspect="1"/>
          </p:cNvGrpSpPr>
          <p:nvPr/>
        </p:nvGrpSpPr>
        <p:grpSpPr>
          <a:xfrm>
            <a:off x="1387253" y="523875"/>
            <a:ext cx="5725797" cy="3533691"/>
            <a:chOff x="161925" y="604838"/>
            <a:chExt cx="5193467" cy="3205162"/>
          </a:xfrm>
        </p:grpSpPr>
        <p:sp>
          <p:nvSpPr>
            <p:cNvPr id="57" name="Rectangle 129"/>
            <p:cNvSpPr>
              <a:spLocks noChangeAspect="1" noChangeArrowheads="1"/>
            </p:cNvSpPr>
            <p:nvPr/>
          </p:nvSpPr>
          <p:spPr bwMode="auto">
            <a:xfrm>
              <a:off x="161925" y="604838"/>
              <a:ext cx="5193467" cy="3205162"/>
            </a:xfrm>
            <a:prstGeom prst="rect">
              <a:avLst/>
            </a:prstGeom>
            <a:noFill/>
            <a:ln w="57150">
              <a:solidFill>
                <a:srgbClr val="0000CC"/>
              </a:solidFill>
              <a:miter lim="800000"/>
              <a:headEnd/>
              <a:tailEnd/>
            </a:ln>
          </p:spPr>
          <p:txBody>
            <a:bodyPr wrap="none" anchor="ctr"/>
            <a:lstStyle/>
            <a:p>
              <a:endParaRPr lang="it-IT" altLang="it-IT" sz="8200"/>
            </a:p>
          </p:txBody>
        </p:sp>
        <p:pic>
          <p:nvPicPr>
            <p:cNvPr id="5156"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62" y="721386"/>
              <a:ext cx="5018532"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83"/>
          <p:cNvGrpSpPr>
            <a:grpSpLocks noChangeAspect="1"/>
          </p:cNvGrpSpPr>
          <p:nvPr/>
        </p:nvGrpSpPr>
        <p:grpSpPr bwMode="auto">
          <a:xfrm>
            <a:off x="3405188" y="617538"/>
            <a:ext cx="1612900" cy="1433512"/>
            <a:chOff x="2930" y="17964"/>
            <a:chExt cx="1642" cy="1459"/>
          </a:xfrm>
        </p:grpSpPr>
        <p:pic>
          <p:nvPicPr>
            <p:cNvPr id="6159" name="Picture 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 y="17967"/>
              <a:ext cx="1641"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Rectangle 261"/>
            <p:cNvSpPr>
              <a:spLocks noChangeArrowheads="1"/>
            </p:cNvSpPr>
            <p:nvPr/>
          </p:nvSpPr>
          <p:spPr bwMode="auto">
            <a:xfrm>
              <a:off x="2930" y="17964"/>
              <a:ext cx="1636" cy="1456"/>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8200"/>
            </a:p>
          </p:txBody>
        </p:sp>
      </p:grpSp>
      <p:grpSp>
        <p:nvGrpSpPr>
          <p:cNvPr id="6147" name="Group 282"/>
          <p:cNvGrpSpPr>
            <a:grpSpLocks noChangeAspect="1"/>
          </p:cNvGrpSpPr>
          <p:nvPr/>
        </p:nvGrpSpPr>
        <p:grpSpPr bwMode="auto">
          <a:xfrm>
            <a:off x="5280025" y="630238"/>
            <a:ext cx="1914525" cy="1206500"/>
            <a:chOff x="2708" y="16452"/>
            <a:chExt cx="2181" cy="1374"/>
          </a:xfrm>
        </p:grpSpPr>
        <p:pic>
          <p:nvPicPr>
            <p:cNvPr id="6157" name="Picture 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 y="16452"/>
              <a:ext cx="2178"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262"/>
            <p:cNvSpPr>
              <a:spLocks noChangeAspect="1" noChangeArrowheads="1"/>
            </p:cNvSpPr>
            <p:nvPr/>
          </p:nvSpPr>
          <p:spPr bwMode="auto">
            <a:xfrm>
              <a:off x="2708" y="16454"/>
              <a:ext cx="2181" cy="136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8200"/>
            </a:p>
          </p:txBody>
        </p:sp>
      </p:grpSp>
      <p:sp>
        <p:nvSpPr>
          <p:cNvPr id="6148" name="Rettangolo 9"/>
          <p:cNvSpPr>
            <a:spLocks noChangeArrowheads="1"/>
          </p:cNvSpPr>
          <p:nvPr/>
        </p:nvSpPr>
        <p:spPr bwMode="auto">
          <a:xfrm>
            <a:off x="3022600" y="-15875"/>
            <a:ext cx="318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000" b="1">
                <a:solidFill>
                  <a:srgbClr val="333399"/>
                </a:solidFill>
              </a:rPr>
              <a:t>Sistema di irradiazione 1</a:t>
            </a:r>
            <a:endParaRPr lang="it-IT" altLang="it-IT" sz="2000">
              <a:solidFill>
                <a:srgbClr val="333399"/>
              </a:solidFill>
            </a:endParaRPr>
          </a:p>
        </p:txBody>
      </p:sp>
      <p:grpSp>
        <p:nvGrpSpPr>
          <p:cNvPr id="6149" name="Gruppo 21"/>
          <p:cNvGrpSpPr>
            <a:grpSpLocks noChangeAspect="1"/>
          </p:cNvGrpSpPr>
          <p:nvPr/>
        </p:nvGrpSpPr>
        <p:grpSpPr bwMode="auto">
          <a:xfrm>
            <a:off x="122238" y="465138"/>
            <a:ext cx="3289300" cy="4765675"/>
            <a:chOff x="114305" y="1139098"/>
            <a:chExt cx="3536498" cy="5124286"/>
          </a:xfrm>
        </p:grpSpPr>
        <p:pic>
          <p:nvPicPr>
            <p:cNvPr id="6153"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5" y="1139098"/>
              <a:ext cx="3092381" cy="5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1"/>
            <p:cNvCxnSpPr/>
            <p:nvPr/>
          </p:nvCxnSpPr>
          <p:spPr>
            <a:xfrm flipV="1">
              <a:off x="1449026" y="1302966"/>
              <a:ext cx="2201777" cy="33831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660669" y="2844348"/>
              <a:ext cx="1985013" cy="20705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1239088" y="4686155"/>
              <a:ext cx="421581" cy="4574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6150" name="Text Box 126"/>
          <p:cNvSpPr txBox="1">
            <a:spLocks noChangeArrowheads="1"/>
          </p:cNvSpPr>
          <p:nvPr/>
        </p:nvSpPr>
        <p:spPr bwMode="auto">
          <a:xfrm>
            <a:off x="3168649" y="2266950"/>
            <a:ext cx="3285195" cy="38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Due schermi di piombo laterali: </a:t>
            </a:r>
          </a:p>
          <a:p>
            <a:pPr algn="just" eaLnBrk="1" hangingPunct="1">
              <a:lnSpc>
                <a:spcPct val="150000"/>
              </a:lnSpc>
              <a:spcBef>
                <a:spcPct val="0"/>
              </a:spcBef>
              <a:buFontTx/>
              <a:buNone/>
            </a:pPr>
            <a:r>
              <a:rPr lang="it-IT" altLang="it-IT" sz="1500" b="1" dirty="0">
                <a:solidFill>
                  <a:srgbClr val="0000CC"/>
                </a:solidFill>
              </a:rPr>
              <a:t>spessore = 3 cm </a:t>
            </a:r>
          </a:p>
          <a:p>
            <a:pPr algn="just" eaLnBrk="1" hangingPunct="1">
              <a:lnSpc>
                <a:spcPct val="150000"/>
              </a:lnSpc>
              <a:spcBef>
                <a:spcPct val="0"/>
              </a:spcBef>
              <a:buFontTx/>
              <a:buNone/>
            </a:pPr>
            <a:r>
              <a:rPr lang="it-IT" altLang="it-IT" sz="1500" b="1" dirty="0">
                <a:solidFill>
                  <a:srgbClr val="0000CC"/>
                </a:solidFill>
              </a:rPr>
              <a:t>altezza =  203 cm </a:t>
            </a:r>
          </a:p>
          <a:p>
            <a:pPr algn="just" eaLnBrk="1" hangingPunct="1">
              <a:lnSpc>
                <a:spcPct val="150000"/>
              </a:lnSpc>
              <a:spcBef>
                <a:spcPct val="0"/>
              </a:spcBef>
              <a:buFontTx/>
              <a:buNone/>
            </a:pPr>
            <a:r>
              <a:rPr lang="it-IT" altLang="it-IT" sz="1500" b="1" dirty="0">
                <a:solidFill>
                  <a:srgbClr val="0000CC"/>
                </a:solidFill>
              </a:rPr>
              <a:t>larghezza = 97 cm e 84 cm </a:t>
            </a:r>
          </a:p>
          <a:p>
            <a:pPr algn="just" eaLnBrk="1" hangingPunct="1">
              <a:lnSpc>
                <a:spcPct val="150000"/>
              </a:lnSpc>
              <a:spcBef>
                <a:spcPct val="0"/>
              </a:spcBef>
              <a:buFontTx/>
              <a:buNone/>
            </a:pPr>
            <a:r>
              <a:rPr lang="it-IT" altLang="it-IT" sz="1500" b="1" dirty="0">
                <a:solidFill>
                  <a:srgbClr val="0000CC"/>
                </a:solidFill>
              </a:rPr>
              <a:t>Le pareti di calcestruzzo della stanza schermano gli altri due lati</a:t>
            </a:r>
          </a:p>
          <a:p>
            <a:pPr algn="just" eaLnBrk="1" hangingPunct="1">
              <a:lnSpc>
                <a:spcPct val="150000"/>
              </a:lnSpc>
              <a:spcBef>
                <a:spcPct val="0"/>
              </a:spcBef>
              <a:buFontTx/>
              <a:buAutoNum type="arabicParenR"/>
            </a:pPr>
            <a:endParaRPr lang="it-IT" altLang="it-IT" sz="1000" b="1" dirty="0">
              <a:solidFill>
                <a:srgbClr val="0000CC"/>
              </a:solidFill>
            </a:endParaRPr>
          </a:p>
          <a:p>
            <a:pPr algn="just" eaLnBrk="1" hangingPunct="1">
              <a:lnSpc>
                <a:spcPct val="150000"/>
              </a:lnSpc>
              <a:spcBef>
                <a:spcPct val="0"/>
              </a:spcBef>
              <a:buFontTx/>
              <a:buNone/>
            </a:pPr>
            <a:r>
              <a:rPr lang="it-IT" altLang="it-IT" sz="1500" b="1" dirty="0">
                <a:solidFill>
                  <a:srgbClr val="0000CC"/>
                </a:solidFill>
              </a:rPr>
              <a:t>Uno schermo di piombo in alto:</a:t>
            </a:r>
          </a:p>
          <a:p>
            <a:pPr algn="just" eaLnBrk="1" hangingPunct="1">
              <a:lnSpc>
                <a:spcPct val="150000"/>
              </a:lnSpc>
              <a:spcBef>
                <a:spcPct val="0"/>
              </a:spcBef>
              <a:buFontTx/>
              <a:buNone/>
            </a:pPr>
            <a:r>
              <a:rPr lang="it-IT" altLang="it-IT" sz="1500" b="1" dirty="0">
                <a:solidFill>
                  <a:srgbClr val="0000CC"/>
                </a:solidFill>
              </a:rPr>
              <a:t>spessore = 5 cm </a:t>
            </a:r>
          </a:p>
          <a:p>
            <a:pPr algn="just" eaLnBrk="1" hangingPunct="1">
              <a:lnSpc>
                <a:spcPct val="150000"/>
              </a:lnSpc>
              <a:spcBef>
                <a:spcPct val="0"/>
              </a:spcBef>
              <a:buFontTx/>
              <a:buNone/>
            </a:pPr>
            <a:r>
              <a:rPr lang="it-IT" altLang="it-IT" sz="1500" b="1" dirty="0">
                <a:solidFill>
                  <a:srgbClr val="0000CC"/>
                </a:solidFill>
              </a:rPr>
              <a:t>larghezza = 97 cm</a:t>
            </a:r>
          </a:p>
          <a:p>
            <a:pPr algn="just" eaLnBrk="1" hangingPunct="1">
              <a:lnSpc>
                <a:spcPct val="150000"/>
              </a:lnSpc>
              <a:spcBef>
                <a:spcPct val="0"/>
              </a:spcBef>
              <a:buFontTx/>
              <a:buNone/>
            </a:pPr>
            <a:r>
              <a:rPr lang="it-IT" altLang="it-IT" sz="1500" b="1" dirty="0">
                <a:solidFill>
                  <a:srgbClr val="0000CC"/>
                </a:solidFill>
              </a:rPr>
              <a:t>profondità =  84 cm </a:t>
            </a:r>
          </a:p>
        </p:txBody>
      </p:sp>
      <p:pic>
        <p:nvPicPr>
          <p:cNvPr id="17" name="Picture 2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2895" y="2235993"/>
            <a:ext cx="2571750" cy="4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400050"/>
            <a:ext cx="258921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20688"/>
            <a:ext cx="25892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26"/>
          <p:cNvSpPr txBox="1">
            <a:spLocks noChangeArrowheads="1"/>
          </p:cNvSpPr>
          <p:nvPr/>
        </p:nvSpPr>
        <p:spPr bwMode="auto">
          <a:xfrm>
            <a:off x="5497512" y="422275"/>
            <a:ext cx="3494088" cy="143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Quando non in uso i tre irradiatori sono collocati all’interno di un’apposita cassaforte schermata con piombo</a:t>
            </a:r>
          </a:p>
        </p:txBody>
      </p:sp>
      <p:pic>
        <p:nvPicPr>
          <p:cNvPr id="71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2508250"/>
            <a:ext cx="2109788" cy="207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4" name="Text Box 126"/>
          <p:cNvSpPr txBox="1">
            <a:spLocks noChangeArrowheads="1"/>
          </p:cNvSpPr>
          <p:nvPr/>
        </p:nvSpPr>
        <p:spPr bwMode="auto">
          <a:xfrm>
            <a:off x="5402263" y="2487613"/>
            <a:ext cx="3598862"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Per realizzare un esperimento uno dei tre irradiatori viene portato con l’aiuto di un carrello all’interno dell’incubatore che si trova a pochi metri dalla cassaforte</a:t>
            </a:r>
          </a:p>
        </p:txBody>
      </p:sp>
      <p:pic>
        <p:nvPicPr>
          <p:cNvPr id="71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 y="4721225"/>
            <a:ext cx="167005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38" y="4724400"/>
            <a:ext cx="14446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8" name="Text Box 126"/>
          <p:cNvSpPr txBox="1">
            <a:spLocks noChangeArrowheads="1"/>
          </p:cNvSpPr>
          <p:nvPr/>
        </p:nvSpPr>
        <p:spPr bwMode="auto">
          <a:xfrm>
            <a:off x="6005513" y="4581813"/>
            <a:ext cx="3005137"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Dopo il posizionamento del  campione cellulare all’interno dell’incubatore il tappo sarà rimosso usando un sistema di movimentazione controllato da remoto</a:t>
            </a:r>
          </a:p>
        </p:txBody>
      </p:sp>
      <p:pic>
        <p:nvPicPr>
          <p:cNvPr id="71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950" y="4865688"/>
            <a:ext cx="20145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Rettangolo 9"/>
          <p:cNvSpPr>
            <a:spLocks noChangeArrowheads="1"/>
          </p:cNvSpPr>
          <p:nvPr/>
        </p:nvSpPr>
        <p:spPr bwMode="auto">
          <a:xfrm>
            <a:off x="3022600" y="-15875"/>
            <a:ext cx="318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000" b="1">
                <a:solidFill>
                  <a:srgbClr val="333399"/>
                </a:solidFill>
              </a:rPr>
              <a:t>Sistema di irradiazione 2</a:t>
            </a:r>
            <a:endParaRPr lang="it-IT" altLang="it-IT" sz="2000">
              <a:solidFill>
                <a:srgbClr val="333399"/>
              </a:solidFil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8550" y="2487613"/>
            <a:ext cx="2757488"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ppt_x"/>
                                          </p:val>
                                        </p:tav>
                                        <p:tav tm="100000">
                                          <p:val>
                                            <p:strVal val="#ppt_x"/>
                                          </p:val>
                                        </p:tav>
                                      </p:tavLst>
                                    </p:anim>
                                    <p:anim calcmode="lin" valueType="num">
                                      <p:cBhvr additive="base">
                                        <p:cTn id="1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additive="base">
                                        <p:cTn id="21" dur="500" fill="hold"/>
                                        <p:tgtEl>
                                          <p:spTgt spid="7173"/>
                                        </p:tgtEl>
                                        <p:attrNameLst>
                                          <p:attrName>ppt_x</p:attrName>
                                        </p:attrNameLst>
                                      </p:cBhvr>
                                      <p:tavLst>
                                        <p:tav tm="0">
                                          <p:val>
                                            <p:strVal val="#ppt_x"/>
                                          </p:val>
                                        </p:tav>
                                        <p:tav tm="100000">
                                          <p:val>
                                            <p:strVal val="#ppt_x"/>
                                          </p:val>
                                        </p:tav>
                                      </p:tavLst>
                                    </p:anim>
                                    <p:anim calcmode="lin" valueType="num">
                                      <p:cBhvr additive="base">
                                        <p:cTn id="22" dur="500" fill="hold"/>
                                        <p:tgtEl>
                                          <p:spTgt spid="717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74"/>
                                        </p:tgtEl>
                                        <p:attrNameLst>
                                          <p:attrName>style.visibility</p:attrName>
                                        </p:attrNameLst>
                                      </p:cBhvr>
                                      <p:to>
                                        <p:strVal val="visible"/>
                                      </p:to>
                                    </p:set>
                                    <p:anim calcmode="lin" valueType="num">
                                      <p:cBhvr additive="base">
                                        <p:cTn id="29" dur="500" fill="hold"/>
                                        <p:tgtEl>
                                          <p:spTgt spid="7174"/>
                                        </p:tgtEl>
                                        <p:attrNameLst>
                                          <p:attrName>ppt_x</p:attrName>
                                        </p:attrNameLst>
                                      </p:cBhvr>
                                      <p:tavLst>
                                        <p:tav tm="0">
                                          <p:val>
                                            <p:strVal val="#ppt_x"/>
                                          </p:val>
                                        </p:tav>
                                        <p:tav tm="100000">
                                          <p:val>
                                            <p:strVal val="#ppt_x"/>
                                          </p:val>
                                        </p:tav>
                                      </p:tavLst>
                                    </p:anim>
                                    <p:anim calcmode="lin" valueType="num">
                                      <p:cBhvr additive="base">
                                        <p:cTn id="3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176"/>
                                        </p:tgtEl>
                                        <p:attrNameLst>
                                          <p:attrName>style.visibility</p:attrName>
                                        </p:attrNameLst>
                                      </p:cBhvr>
                                      <p:to>
                                        <p:strVal val="visible"/>
                                      </p:to>
                                    </p:set>
                                    <p:anim calcmode="lin" valueType="num">
                                      <p:cBhvr additive="base">
                                        <p:cTn id="35" dur="500" fill="hold"/>
                                        <p:tgtEl>
                                          <p:spTgt spid="7176"/>
                                        </p:tgtEl>
                                        <p:attrNameLst>
                                          <p:attrName>ppt_x</p:attrName>
                                        </p:attrNameLst>
                                      </p:cBhvr>
                                      <p:tavLst>
                                        <p:tav tm="0">
                                          <p:val>
                                            <p:strVal val="#ppt_x"/>
                                          </p:val>
                                        </p:tav>
                                        <p:tav tm="100000">
                                          <p:val>
                                            <p:strVal val="#ppt_x"/>
                                          </p:val>
                                        </p:tav>
                                      </p:tavLst>
                                    </p:anim>
                                    <p:anim calcmode="lin" valueType="num">
                                      <p:cBhvr additive="base">
                                        <p:cTn id="36" dur="500" fill="hold"/>
                                        <p:tgtEl>
                                          <p:spTgt spid="71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78"/>
                                        </p:tgtEl>
                                        <p:attrNameLst>
                                          <p:attrName>style.visibility</p:attrName>
                                        </p:attrNameLst>
                                      </p:cBhvr>
                                      <p:to>
                                        <p:strVal val="visible"/>
                                      </p:to>
                                    </p:set>
                                    <p:anim calcmode="lin" valueType="num">
                                      <p:cBhvr additive="base">
                                        <p:cTn id="39" dur="500" fill="hold"/>
                                        <p:tgtEl>
                                          <p:spTgt spid="7178"/>
                                        </p:tgtEl>
                                        <p:attrNameLst>
                                          <p:attrName>ppt_x</p:attrName>
                                        </p:attrNameLst>
                                      </p:cBhvr>
                                      <p:tavLst>
                                        <p:tav tm="0">
                                          <p:val>
                                            <p:strVal val="#ppt_x"/>
                                          </p:val>
                                        </p:tav>
                                        <p:tav tm="100000">
                                          <p:val>
                                            <p:strVal val="#ppt_x"/>
                                          </p:val>
                                        </p:tav>
                                      </p:tavLst>
                                    </p:anim>
                                    <p:anim calcmode="lin" valueType="num">
                                      <p:cBhvr additive="base">
                                        <p:cTn id="40"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177"/>
                                        </p:tgtEl>
                                        <p:attrNameLst>
                                          <p:attrName>style.visibility</p:attrName>
                                        </p:attrNameLst>
                                      </p:cBhvr>
                                      <p:to>
                                        <p:strVal val="visible"/>
                                      </p:to>
                                    </p:set>
                                    <p:anim calcmode="lin" valueType="num">
                                      <p:cBhvr additive="base">
                                        <p:cTn id="45" dur="500" fill="hold"/>
                                        <p:tgtEl>
                                          <p:spTgt spid="7177"/>
                                        </p:tgtEl>
                                        <p:attrNameLst>
                                          <p:attrName>ppt_x</p:attrName>
                                        </p:attrNameLst>
                                      </p:cBhvr>
                                      <p:tavLst>
                                        <p:tav tm="0">
                                          <p:val>
                                            <p:strVal val="#ppt_x"/>
                                          </p:val>
                                        </p:tav>
                                        <p:tav tm="100000">
                                          <p:val>
                                            <p:strVal val="#ppt_x"/>
                                          </p:val>
                                        </p:tav>
                                      </p:tavLst>
                                    </p:anim>
                                    <p:anim calcmode="lin" valueType="num">
                                      <p:cBhvr additive="base">
                                        <p:cTn id="46" dur="500" fill="hold"/>
                                        <p:tgtEl>
                                          <p:spTgt spid="717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ppt_x"/>
                                          </p:val>
                                        </p:tav>
                                        <p:tav tm="100000">
                                          <p:val>
                                            <p:strVal val="#ppt_x"/>
                                          </p:val>
                                        </p:tav>
                                      </p:tavLst>
                                    </p:anim>
                                    <p:anim calcmode="lin" valueType="num">
                                      <p:cBhvr additive="base">
                                        <p:cTn id="5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2171" y="2427923"/>
            <a:ext cx="3750183" cy="279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26"/>
          <p:cNvSpPr txBox="1">
            <a:spLocks noChangeArrowheads="1"/>
          </p:cNvSpPr>
          <p:nvPr/>
        </p:nvSpPr>
        <p:spPr bwMode="auto">
          <a:xfrm>
            <a:off x="47625" y="1333500"/>
            <a:ext cx="8466138" cy="3512052"/>
          </a:xfrm>
          <a:prstGeom prst="rect">
            <a:avLst/>
          </a:prstGeom>
          <a:noFill/>
          <a:ln>
            <a:noFill/>
          </a:ln>
          <a:extLst/>
        </p:spPr>
        <p:txBody>
          <a:bodyPr>
            <a:spAutoFit/>
          </a:bodyPr>
          <a:lstStyle>
            <a:defPPr>
              <a:defRPr lang="it-IT"/>
            </a:defPPr>
            <a:lvl1pPr algn="l" rtl="0" fontAlgn="base">
              <a:spcBef>
                <a:spcPct val="0"/>
              </a:spcBef>
              <a:spcAft>
                <a:spcPct val="0"/>
              </a:spcAft>
              <a:defRPr sz="8200" kern="1200">
                <a:solidFill>
                  <a:schemeClr val="tx1"/>
                </a:solidFill>
                <a:latin typeface="Arial" charset="0"/>
                <a:ea typeface="+mn-ea"/>
                <a:cs typeface="+mn-cs"/>
              </a:defRPr>
            </a:lvl1pPr>
            <a:lvl2pPr marL="457200" algn="l" rtl="0" fontAlgn="base">
              <a:spcBef>
                <a:spcPct val="0"/>
              </a:spcBef>
              <a:spcAft>
                <a:spcPct val="0"/>
              </a:spcAft>
              <a:defRPr sz="8200" kern="1200">
                <a:solidFill>
                  <a:schemeClr val="tx1"/>
                </a:solidFill>
                <a:latin typeface="Arial" charset="0"/>
                <a:ea typeface="+mn-ea"/>
                <a:cs typeface="+mn-cs"/>
              </a:defRPr>
            </a:lvl2pPr>
            <a:lvl3pPr marL="914400" algn="l" rtl="0" fontAlgn="base">
              <a:spcBef>
                <a:spcPct val="0"/>
              </a:spcBef>
              <a:spcAft>
                <a:spcPct val="0"/>
              </a:spcAft>
              <a:defRPr sz="8200" kern="1200">
                <a:solidFill>
                  <a:schemeClr val="tx1"/>
                </a:solidFill>
                <a:latin typeface="Arial" charset="0"/>
                <a:ea typeface="+mn-ea"/>
                <a:cs typeface="+mn-cs"/>
              </a:defRPr>
            </a:lvl3pPr>
            <a:lvl4pPr marL="1371600" algn="l" rtl="0" fontAlgn="base">
              <a:spcBef>
                <a:spcPct val="0"/>
              </a:spcBef>
              <a:spcAft>
                <a:spcPct val="0"/>
              </a:spcAft>
              <a:defRPr sz="8200" kern="1200">
                <a:solidFill>
                  <a:schemeClr val="tx1"/>
                </a:solidFill>
                <a:latin typeface="Arial" charset="0"/>
                <a:ea typeface="+mn-ea"/>
                <a:cs typeface="+mn-cs"/>
              </a:defRPr>
            </a:lvl4pPr>
            <a:lvl5pPr marL="1828800" algn="l"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a:lstStyle>
          <a:p>
            <a:pPr algn="just">
              <a:lnSpc>
                <a:spcPct val="150000"/>
              </a:lnSpc>
              <a:defRPr/>
            </a:pPr>
            <a:r>
              <a:rPr lang="it-IT" altLang="it-IT" sz="1500" b="1" dirty="0" smtClean="0">
                <a:solidFill>
                  <a:srgbClr val="0000CC"/>
                </a:solidFill>
              </a:rPr>
              <a:t>Al fine di verificare il corretto funzionamento del sistema di movimentazione elettronico del tappo sono stati usati due sistemi all’interno dell’incubatore:</a:t>
            </a:r>
          </a:p>
          <a:p>
            <a:pPr algn="just">
              <a:lnSpc>
                <a:spcPct val="150000"/>
              </a:lnSpc>
              <a:defRPr/>
            </a:pPr>
            <a:endParaRPr lang="it-IT" altLang="it-IT" sz="1500" b="1" dirty="0" smtClean="0">
              <a:solidFill>
                <a:srgbClr val="0000CC"/>
              </a:solidFill>
            </a:endParaRPr>
          </a:p>
          <a:p>
            <a:pPr algn="just">
              <a:lnSpc>
                <a:spcPct val="150000"/>
              </a:lnSpc>
              <a:defRPr/>
            </a:pPr>
            <a:endParaRPr lang="it-IT" altLang="it-IT" sz="1500" b="1" dirty="0" smtClean="0">
              <a:solidFill>
                <a:srgbClr val="0000CC"/>
              </a:solidFill>
            </a:endParaRPr>
          </a:p>
          <a:p>
            <a:pPr algn="just">
              <a:lnSpc>
                <a:spcPct val="150000"/>
              </a:lnSpc>
              <a:defRPr/>
            </a:pPr>
            <a:endParaRPr lang="it-IT" altLang="it-IT" sz="1500" b="1" dirty="0" smtClean="0">
              <a:solidFill>
                <a:srgbClr val="0000CC"/>
              </a:solidFill>
            </a:endParaRPr>
          </a:p>
          <a:p>
            <a:pPr algn="just">
              <a:lnSpc>
                <a:spcPct val="150000"/>
              </a:lnSpc>
              <a:defRPr/>
            </a:pPr>
            <a:endParaRPr lang="it-IT" altLang="it-IT" sz="1500" b="1" dirty="0" smtClean="0">
              <a:solidFill>
                <a:srgbClr val="0000CC"/>
              </a:solidFill>
            </a:endParaRPr>
          </a:p>
          <a:p>
            <a:pPr marL="457200" indent="-457200" algn="just">
              <a:lnSpc>
                <a:spcPct val="150000"/>
              </a:lnSpc>
              <a:buFontTx/>
              <a:buAutoNum type="arabicParenR"/>
              <a:defRPr/>
            </a:pPr>
            <a:r>
              <a:rPr lang="it-IT" altLang="it-IT" sz="1500" b="1" dirty="0" smtClean="0">
                <a:solidFill>
                  <a:srgbClr val="0000CC"/>
                </a:solidFill>
              </a:rPr>
              <a:t>un rivelatore di raggi gamma (AMP-50)</a:t>
            </a:r>
          </a:p>
          <a:p>
            <a:pPr marL="457200" indent="-457200" algn="just">
              <a:lnSpc>
                <a:spcPct val="150000"/>
              </a:lnSpc>
              <a:buFontTx/>
              <a:buAutoNum type="arabicParenR"/>
              <a:defRPr/>
            </a:pPr>
            <a:endParaRPr lang="it-IT" altLang="it-IT" sz="1500" b="1" dirty="0" smtClean="0">
              <a:solidFill>
                <a:srgbClr val="0000CC"/>
              </a:solidFill>
            </a:endParaRPr>
          </a:p>
          <a:p>
            <a:pPr marL="457200" indent="-457200" algn="just">
              <a:lnSpc>
                <a:spcPct val="150000"/>
              </a:lnSpc>
              <a:buFontTx/>
              <a:buAutoNum type="arabicParenR"/>
              <a:defRPr/>
            </a:pPr>
            <a:endParaRPr lang="it-IT" altLang="it-IT" sz="1500" b="1" dirty="0" smtClean="0">
              <a:solidFill>
                <a:srgbClr val="0000CC"/>
              </a:solidFill>
            </a:endParaRPr>
          </a:p>
          <a:p>
            <a:pPr marL="457200" indent="-457200" algn="just">
              <a:lnSpc>
                <a:spcPct val="150000"/>
              </a:lnSpc>
              <a:buFontTx/>
              <a:buAutoNum type="arabicParenR"/>
              <a:defRPr/>
            </a:pPr>
            <a:r>
              <a:rPr lang="it-IT" altLang="it-IT" sz="1500" b="1" dirty="0" smtClean="0">
                <a:solidFill>
                  <a:srgbClr val="0000CC"/>
                </a:solidFill>
              </a:rPr>
              <a:t>una telecamera ad infrarossi</a:t>
            </a:r>
          </a:p>
        </p:txBody>
      </p:sp>
      <p:sp>
        <p:nvSpPr>
          <p:cNvPr id="8195" name="Text Box 122"/>
          <p:cNvSpPr txBox="1">
            <a:spLocks noChangeArrowheads="1"/>
          </p:cNvSpPr>
          <p:nvPr/>
        </p:nvSpPr>
        <p:spPr bwMode="auto">
          <a:xfrm>
            <a:off x="2205038" y="7938"/>
            <a:ext cx="451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20000"/>
              </a:lnSpc>
              <a:spcBef>
                <a:spcPct val="0"/>
              </a:spcBef>
              <a:buFontTx/>
              <a:buNone/>
            </a:pPr>
            <a:r>
              <a:rPr lang="it-IT" altLang="it-IT" sz="2000" b="1" dirty="0">
                <a:solidFill>
                  <a:srgbClr val="CC3300"/>
                </a:solidFill>
              </a:rPr>
              <a:t>Sistemi di sicurezza e di controllo</a:t>
            </a:r>
          </a:p>
        </p:txBody>
      </p:sp>
      <p:cxnSp>
        <p:nvCxnSpPr>
          <p:cNvPr id="8197" name="Connettore 2 4"/>
          <p:cNvCxnSpPr>
            <a:cxnSpLocks noChangeShapeType="1"/>
          </p:cNvCxnSpPr>
          <p:nvPr/>
        </p:nvCxnSpPr>
        <p:spPr bwMode="auto">
          <a:xfrm flipV="1">
            <a:off x="5092700" y="2943225"/>
            <a:ext cx="879474" cy="276228"/>
          </a:xfrm>
          <a:prstGeom prst="straightConnector1">
            <a:avLst/>
          </a:prstGeom>
          <a:noFill/>
          <a:ln w="19050" algn="ctr">
            <a:solidFill>
              <a:srgbClr val="FF0000"/>
            </a:solidFill>
            <a:round/>
            <a:headEnd type="none" w="lg" len="sm"/>
            <a:tailEnd type="arrow" w="lg" len="med"/>
          </a:ln>
          <a:extLst>
            <a:ext uri="{909E8E84-426E-40DD-AFC4-6F175D3DCCD1}">
              <a14:hiddenFill xmlns:a14="http://schemas.microsoft.com/office/drawing/2010/main">
                <a:noFill/>
              </a14:hiddenFill>
            </a:ext>
          </a:extLst>
        </p:spPr>
      </p:cxnSp>
      <p:cxnSp>
        <p:nvCxnSpPr>
          <p:cNvPr id="8198" name="Connettore 2 5"/>
          <p:cNvCxnSpPr>
            <a:cxnSpLocks/>
          </p:cNvCxnSpPr>
          <p:nvPr/>
        </p:nvCxnSpPr>
        <p:spPr bwMode="auto">
          <a:xfrm flipV="1">
            <a:off x="3267075" y="3823717"/>
            <a:ext cx="2695574" cy="814958"/>
          </a:xfrm>
          <a:prstGeom prst="straightConnector1">
            <a:avLst/>
          </a:prstGeom>
          <a:noFill/>
          <a:ln w="19050" algn="ctr">
            <a:solidFill>
              <a:srgbClr val="00B050"/>
            </a:solidFill>
            <a:round/>
            <a:headEnd type="none" w="lg" len="sm"/>
            <a:tailEnd type="arrow" w="lg" len="med"/>
          </a:ln>
          <a:extLst>
            <a:ext uri="{909E8E84-426E-40DD-AFC4-6F175D3DCCD1}">
              <a14:hiddenFill xmlns:a14="http://schemas.microsoft.com/office/drawing/2010/main">
                <a:noFill/>
              </a14:hiddenFill>
            </a:ext>
          </a:extLst>
        </p:spPr>
      </p:cxnSp>
      <p:pic>
        <p:nvPicPr>
          <p:cNvPr id="819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2" y="2779715"/>
            <a:ext cx="884100" cy="117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Ovale 6"/>
          <p:cNvSpPr>
            <a:spLocks noChangeArrowheads="1"/>
          </p:cNvSpPr>
          <p:nvPr/>
        </p:nvSpPr>
        <p:spPr bwMode="auto">
          <a:xfrm>
            <a:off x="5991224" y="2638425"/>
            <a:ext cx="471205" cy="50006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8200"/>
          </a:p>
        </p:txBody>
      </p:sp>
      <p:sp>
        <p:nvSpPr>
          <p:cNvPr id="8201" name="Ovale 7"/>
          <p:cNvSpPr>
            <a:spLocks noChangeArrowheads="1"/>
          </p:cNvSpPr>
          <p:nvPr/>
        </p:nvSpPr>
        <p:spPr bwMode="auto">
          <a:xfrm>
            <a:off x="6081428" y="3457575"/>
            <a:ext cx="595597" cy="549275"/>
          </a:xfrm>
          <a:prstGeom prst="ellipse">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8200"/>
          </a:p>
        </p:txBody>
      </p:sp>
      <p:sp>
        <p:nvSpPr>
          <p:cNvPr id="8202" name="Text Box 126"/>
          <p:cNvSpPr txBox="1">
            <a:spLocks noChangeArrowheads="1"/>
          </p:cNvSpPr>
          <p:nvPr/>
        </p:nvSpPr>
        <p:spPr bwMode="auto">
          <a:xfrm>
            <a:off x="96838" y="461963"/>
            <a:ext cx="83327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Durante un esperimento la porta schermata dell’incubatore viene chiusa con </a:t>
            </a:r>
            <a:r>
              <a:rPr lang="it-IT" altLang="it-IT" sz="1500" b="1" dirty="0" smtClean="0">
                <a:solidFill>
                  <a:srgbClr val="0000CC"/>
                </a:solidFill>
              </a:rPr>
              <a:t>una serratura elettronica</a:t>
            </a:r>
            <a:endParaRPr lang="it-IT" altLang="it-IT" sz="1500" b="1" dirty="0">
              <a:solidFill>
                <a:srgbClr val="0000CC"/>
              </a:solidFill>
            </a:endParaRPr>
          </a:p>
        </p:txBody>
      </p:sp>
      <p:sp>
        <p:nvSpPr>
          <p:cNvPr id="8203" name="Text Box 126"/>
          <p:cNvSpPr txBox="1">
            <a:spLocks noChangeArrowheads="1"/>
          </p:cNvSpPr>
          <p:nvPr/>
        </p:nvSpPr>
        <p:spPr bwMode="auto">
          <a:xfrm>
            <a:off x="379411" y="5524500"/>
            <a:ext cx="8340726"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a:solidFill>
                  <a:srgbClr val="0000CC"/>
                </a:solidFill>
              </a:rPr>
              <a:t>Un box di misura connesso con il rivelatore gamma può essere letto dall’esterno dell’incubatore schermato. Inoltre un monitor esterno all’incubatore schermato connesso con la telecamera ad infrarossi permette di osservare l’apertura e la chiusura del tappo</a:t>
            </a:r>
          </a:p>
        </p:txBody>
      </p:sp>
      <p:sp>
        <p:nvSpPr>
          <p:cNvPr id="18" name="Text Box 126"/>
          <p:cNvSpPr txBox="1">
            <a:spLocks noChangeArrowheads="1"/>
          </p:cNvSpPr>
          <p:nvPr/>
        </p:nvSpPr>
        <p:spPr bwMode="auto">
          <a:xfrm>
            <a:off x="4009560" y="2458086"/>
            <a:ext cx="1367767" cy="3351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200" b="1" dirty="0" smtClean="0"/>
              <a:t>Box di misura</a:t>
            </a:r>
            <a:endParaRPr lang="it-IT" altLang="it-IT"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uppo 75"/>
          <p:cNvGrpSpPr/>
          <p:nvPr/>
        </p:nvGrpSpPr>
        <p:grpSpPr>
          <a:xfrm>
            <a:off x="3756712" y="4165747"/>
            <a:ext cx="1894811" cy="1860077"/>
            <a:chOff x="3756712" y="4165747"/>
            <a:chExt cx="1894811" cy="1860077"/>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6712" y="4165747"/>
              <a:ext cx="1872096" cy="186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ttore 1 18"/>
            <p:cNvCxnSpPr/>
            <p:nvPr/>
          </p:nvCxnSpPr>
          <p:spPr>
            <a:xfrm flipV="1">
              <a:off x="3767950" y="5084056"/>
              <a:ext cx="1845446" cy="1"/>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5466020" y="5110262"/>
              <a:ext cx="185503" cy="190575"/>
            </a:xfrm>
            <a:prstGeom prst="rect">
              <a:avLst/>
            </a:prstGeom>
            <a:noFill/>
          </p:spPr>
          <p:txBody>
            <a:bodyPr wrap="none" rtlCol="0">
              <a:spAutoFit/>
            </a:bodyPr>
            <a:lstStyle/>
            <a:p>
              <a:r>
                <a:rPr lang="it-IT" sz="1200" b="1" dirty="0" smtClean="0">
                  <a:latin typeface="Arial" panose="020B0604020202020204" pitchFamily="34" charset="0"/>
                  <a:cs typeface="Arial" panose="020B0604020202020204" pitchFamily="34" charset="0"/>
                </a:rPr>
                <a:t>s</a:t>
              </a:r>
              <a:endParaRPr lang="it-IT" sz="1200" b="1" dirty="0">
                <a:latin typeface="Arial" panose="020B0604020202020204" pitchFamily="34" charset="0"/>
                <a:cs typeface="Arial" panose="020B0604020202020204" pitchFamily="34" charset="0"/>
              </a:endParaRPr>
            </a:p>
          </p:txBody>
        </p:sp>
        <p:sp>
          <p:nvSpPr>
            <p:cNvPr id="21" name="Rettangolo 20"/>
            <p:cNvSpPr/>
            <p:nvPr/>
          </p:nvSpPr>
          <p:spPr>
            <a:xfrm>
              <a:off x="4648003"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4559024"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4470408"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4381793"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4290028"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4206199"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4117584"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4028969"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940354"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3851739" y="5038314"/>
              <a:ext cx="88422"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3766204" y="5038314"/>
              <a:ext cx="86688" cy="9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5528266"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p:nvSpPr>
          <p:spPr>
            <a:xfrm>
              <a:off x="5439650"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p:cNvSpPr/>
            <p:nvPr/>
          </p:nvSpPr>
          <p:spPr>
            <a:xfrm>
              <a:off x="5351035"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5264057"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5175441"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p:cNvSpPr/>
            <p:nvPr/>
          </p:nvSpPr>
          <p:spPr>
            <a:xfrm>
              <a:off x="5086826"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4998211"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p:cNvSpPr/>
            <p:nvPr/>
          </p:nvSpPr>
          <p:spPr>
            <a:xfrm>
              <a:off x="4909595"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4820980" y="5039846"/>
              <a:ext cx="88422"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p:cNvSpPr/>
            <p:nvPr/>
          </p:nvSpPr>
          <p:spPr>
            <a:xfrm>
              <a:off x="4735445" y="5039846"/>
              <a:ext cx="86688" cy="88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5" name="Text Box 122"/>
          <p:cNvSpPr txBox="1">
            <a:spLocks noChangeArrowheads="1"/>
          </p:cNvSpPr>
          <p:nvPr/>
        </p:nvSpPr>
        <p:spPr bwMode="auto">
          <a:xfrm>
            <a:off x="5326611" y="2898915"/>
            <a:ext cx="283391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20000"/>
              </a:lnSpc>
              <a:spcBef>
                <a:spcPct val="0"/>
              </a:spcBef>
              <a:buFontTx/>
              <a:buNone/>
            </a:pPr>
            <a:r>
              <a:rPr lang="it-IT" altLang="it-IT" sz="1200" b="1" i="1" dirty="0" smtClean="0"/>
              <a:t>d</a:t>
            </a:r>
            <a:r>
              <a:rPr lang="it-IT" altLang="it-IT" sz="1200" b="1" dirty="0" smtClean="0"/>
              <a:t> = Distanza </a:t>
            </a:r>
            <a:r>
              <a:rPr lang="it-IT" altLang="it-IT" sz="1200" b="1" dirty="0"/>
              <a:t>sorgente – </a:t>
            </a:r>
            <a:r>
              <a:rPr lang="it-IT" altLang="it-IT" sz="1200" b="1" dirty="0" smtClean="0"/>
              <a:t>campione</a:t>
            </a:r>
            <a:endParaRPr lang="it-IT" altLang="it-IT" sz="1200" b="1" dirty="0"/>
          </a:p>
        </p:txBody>
      </p:sp>
      <p:sp>
        <p:nvSpPr>
          <p:cNvPr id="46" name="Text Box 230"/>
          <p:cNvSpPr txBox="1">
            <a:spLocks noChangeAspect="1" noChangeArrowheads="1"/>
          </p:cNvSpPr>
          <p:nvPr/>
        </p:nvSpPr>
        <p:spPr bwMode="auto">
          <a:xfrm>
            <a:off x="6064334" y="6415748"/>
            <a:ext cx="2909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200" b="1" i="1" dirty="0" smtClean="0"/>
              <a:t>s</a:t>
            </a:r>
            <a:r>
              <a:rPr lang="it-IT" altLang="it-IT" sz="1200" b="1" dirty="0" smtClean="0"/>
              <a:t> </a:t>
            </a:r>
            <a:r>
              <a:rPr lang="it-IT" altLang="it-IT" sz="1200" b="1" dirty="0"/>
              <a:t>= </a:t>
            </a:r>
            <a:r>
              <a:rPr lang="it-IT" altLang="it-IT" sz="1200" b="1" dirty="0" smtClean="0"/>
              <a:t>Distanza dal centro della pellicola</a:t>
            </a:r>
            <a:endParaRPr lang="it-IT" altLang="it-IT" sz="1200" b="1" dirty="0"/>
          </a:p>
        </p:txBody>
      </p:sp>
      <p:sp>
        <p:nvSpPr>
          <p:cNvPr id="48" name="Text Box 122"/>
          <p:cNvSpPr txBox="1">
            <a:spLocks noChangeArrowheads="1"/>
          </p:cNvSpPr>
          <p:nvPr/>
        </p:nvSpPr>
        <p:spPr bwMode="auto">
          <a:xfrm>
            <a:off x="1702997" y="-45852"/>
            <a:ext cx="5580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20000"/>
              </a:lnSpc>
              <a:spcBef>
                <a:spcPct val="0"/>
              </a:spcBef>
              <a:buNone/>
            </a:pPr>
            <a:r>
              <a:rPr lang="it-IT" altLang="it-IT" sz="2000" b="1" dirty="0" smtClean="0">
                <a:solidFill>
                  <a:srgbClr val="00B050"/>
                </a:solidFill>
              </a:rPr>
              <a:t>Confronto tra </a:t>
            </a:r>
            <a:r>
              <a:rPr lang="it-IT" altLang="it-IT" sz="2000" b="1" dirty="0">
                <a:solidFill>
                  <a:srgbClr val="00B050"/>
                </a:solidFill>
              </a:rPr>
              <a:t>risultati </a:t>
            </a:r>
            <a:r>
              <a:rPr lang="it-IT" altLang="it-IT" sz="2000" b="1" dirty="0" smtClean="0">
                <a:solidFill>
                  <a:srgbClr val="00B050"/>
                </a:solidFill>
              </a:rPr>
              <a:t>misurati e simulati</a:t>
            </a:r>
            <a:endParaRPr lang="it-IT" altLang="it-IT" sz="2000" b="1" dirty="0">
              <a:solidFill>
                <a:srgbClr val="00B050"/>
              </a:solidFill>
            </a:endParaRPr>
          </a:p>
        </p:txBody>
      </p:sp>
      <p:grpSp>
        <p:nvGrpSpPr>
          <p:cNvPr id="56" name="Gruppo 55"/>
          <p:cNvGrpSpPr>
            <a:grpSpLocks noChangeAspect="1"/>
          </p:cNvGrpSpPr>
          <p:nvPr/>
        </p:nvGrpSpPr>
        <p:grpSpPr>
          <a:xfrm>
            <a:off x="5153822" y="580923"/>
            <a:ext cx="2971760" cy="2267471"/>
            <a:chOff x="2288028" y="652643"/>
            <a:chExt cx="3161449" cy="2412203"/>
          </a:xfrm>
        </p:grpSpPr>
        <p:cxnSp>
          <p:nvCxnSpPr>
            <p:cNvPr id="44" name="Connettore 1 43"/>
            <p:cNvCxnSpPr/>
            <p:nvPr/>
          </p:nvCxnSpPr>
          <p:spPr>
            <a:xfrm>
              <a:off x="2288028" y="672351"/>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2288028" y="1075765"/>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a:off x="2288028" y="1577789"/>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2288028" y="2070847"/>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2288028" y="2572871"/>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2288028" y="3064846"/>
              <a:ext cx="314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2345012" y="717176"/>
              <a:ext cx="646331" cy="276999"/>
            </a:xfrm>
            <a:prstGeom prst="rect">
              <a:avLst/>
            </a:prstGeom>
            <a:noFill/>
          </p:spPr>
          <p:txBody>
            <a:bodyPr wrap="none" rtlCol="0">
              <a:spAutoFit/>
            </a:bodyPr>
            <a:lstStyle/>
            <a:p>
              <a:r>
                <a:rPr lang="it-IT" sz="1200" b="1" i="1" noProof="1" smtClean="0"/>
                <a:t>d</a:t>
              </a:r>
              <a:r>
                <a:rPr lang="it-IT" sz="1200" b="1" noProof="1" smtClean="0"/>
                <a:t> (cm)</a:t>
              </a:r>
              <a:endParaRPr lang="it-IT" sz="1200" b="1" noProof="1"/>
            </a:p>
          </p:txBody>
        </p:sp>
        <p:sp>
          <p:nvSpPr>
            <p:cNvPr id="49" name="CasellaDiTesto 48"/>
            <p:cNvSpPr txBox="1"/>
            <p:nvPr/>
          </p:nvSpPr>
          <p:spPr>
            <a:xfrm>
              <a:off x="3199071" y="652643"/>
              <a:ext cx="1067023" cy="369332"/>
            </a:xfrm>
            <a:prstGeom prst="rect">
              <a:avLst/>
            </a:prstGeom>
            <a:noFill/>
          </p:spPr>
          <p:txBody>
            <a:bodyPr wrap="none" rtlCol="0">
              <a:spAutoFit/>
            </a:bodyPr>
            <a:lstStyle/>
            <a:p>
              <a:r>
                <a:rPr lang="it-IT" sz="1400" b="1" i="1" noProof="1" smtClean="0">
                  <a:latin typeface="Calibri"/>
                </a:rPr>
                <a:t>Ḋ</a:t>
              </a:r>
              <a:r>
                <a:rPr lang="it-IT" sz="1400" b="1" i="1" baseline="-25000" noProof="1" smtClean="0">
                  <a:latin typeface="Calibri"/>
                </a:rPr>
                <a:t>exp</a:t>
              </a:r>
              <a:r>
                <a:rPr lang="it-IT" b="1" noProof="1" smtClean="0">
                  <a:latin typeface="Calibri"/>
                </a:rPr>
                <a:t> </a:t>
              </a:r>
              <a:r>
                <a:rPr lang="it-IT" sz="1200" b="1" noProof="1" smtClean="0">
                  <a:latin typeface="Calibri"/>
                </a:rPr>
                <a:t>(mGy/h)</a:t>
              </a:r>
              <a:endParaRPr lang="it-IT" sz="1200" b="1" noProof="1"/>
            </a:p>
          </p:txBody>
        </p:sp>
        <p:sp>
          <p:nvSpPr>
            <p:cNvPr id="58" name="CasellaDiTesto 57"/>
            <p:cNvSpPr txBox="1"/>
            <p:nvPr/>
          </p:nvSpPr>
          <p:spPr>
            <a:xfrm>
              <a:off x="4385403" y="652643"/>
              <a:ext cx="1064074" cy="369332"/>
            </a:xfrm>
            <a:prstGeom prst="rect">
              <a:avLst/>
            </a:prstGeom>
            <a:noFill/>
          </p:spPr>
          <p:txBody>
            <a:bodyPr wrap="none" rtlCol="0">
              <a:spAutoFit/>
            </a:bodyPr>
            <a:lstStyle/>
            <a:p>
              <a:r>
                <a:rPr lang="it-IT" sz="1400" b="1" i="1" noProof="1" smtClean="0">
                  <a:latin typeface="Calibri"/>
                </a:rPr>
                <a:t>Ḋ</a:t>
              </a:r>
              <a:r>
                <a:rPr lang="it-IT" sz="1400" b="1" i="1" baseline="-25000" noProof="1" smtClean="0">
                  <a:latin typeface="Calibri"/>
                </a:rPr>
                <a:t>sim</a:t>
              </a:r>
              <a:r>
                <a:rPr lang="it-IT" b="1" noProof="1" smtClean="0">
                  <a:latin typeface="Calibri"/>
                </a:rPr>
                <a:t> </a:t>
              </a:r>
              <a:r>
                <a:rPr lang="it-IT" sz="1200" b="1" noProof="1" smtClean="0">
                  <a:latin typeface="Calibri"/>
                </a:rPr>
                <a:t>(mGy/h)</a:t>
              </a:r>
              <a:endParaRPr lang="it-IT" sz="1200" b="1" noProof="1"/>
            </a:p>
          </p:txBody>
        </p:sp>
        <p:sp>
          <p:nvSpPr>
            <p:cNvPr id="50" name="CasellaDiTesto 49"/>
            <p:cNvSpPr txBox="1"/>
            <p:nvPr/>
          </p:nvSpPr>
          <p:spPr>
            <a:xfrm>
              <a:off x="2448032" y="1177533"/>
              <a:ext cx="354584" cy="276999"/>
            </a:xfrm>
            <a:prstGeom prst="rect">
              <a:avLst/>
            </a:prstGeom>
            <a:noFill/>
          </p:spPr>
          <p:txBody>
            <a:bodyPr wrap="none" rtlCol="0">
              <a:spAutoFit/>
            </a:bodyPr>
            <a:lstStyle/>
            <a:p>
              <a:r>
                <a:rPr lang="it-IT" sz="1200" noProof="1" smtClean="0"/>
                <a:t>54</a:t>
              </a:r>
              <a:endParaRPr lang="it-IT" sz="1200" noProof="1"/>
            </a:p>
          </p:txBody>
        </p:sp>
        <p:sp>
          <p:nvSpPr>
            <p:cNvPr id="60" name="CasellaDiTesto 59"/>
            <p:cNvSpPr txBox="1"/>
            <p:nvPr/>
          </p:nvSpPr>
          <p:spPr>
            <a:xfrm>
              <a:off x="2448032" y="1693923"/>
              <a:ext cx="354584" cy="276999"/>
            </a:xfrm>
            <a:prstGeom prst="rect">
              <a:avLst/>
            </a:prstGeom>
            <a:noFill/>
          </p:spPr>
          <p:txBody>
            <a:bodyPr wrap="none" rtlCol="0">
              <a:spAutoFit/>
            </a:bodyPr>
            <a:lstStyle/>
            <a:p>
              <a:r>
                <a:rPr lang="it-IT" sz="1200" noProof="1" smtClean="0"/>
                <a:t>84</a:t>
              </a:r>
              <a:endParaRPr lang="it-IT" sz="1200" noProof="1"/>
            </a:p>
          </p:txBody>
        </p:sp>
        <p:sp>
          <p:nvSpPr>
            <p:cNvPr id="61" name="CasellaDiTesto 60"/>
            <p:cNvSpPr txBox="1"/>
            <p:nvPr/>
          </p:nvSpPr>
          <p:spPr>
            <a:xfrm>
              <a:off x="2421137" y="2189636"/>
              <a:ext cx="439544" cy="276999"/>
            </a:xfrm>
            <a:prstGeom prst="rect">
              <a:avLst/>
            </a:prstGeom>
            <a:noFill/>
          </p:spPr>
          <p:txBody>
            <a:bodyPr wrap="none" rtlCol="0">
              <a:spAutoFit/>
            </a:bodyPr>
            <a:lstStyle/>
            <a:p>
              <a:r>
                <a:rPr lang="it-IT" sz="1200" noProof="1" smtClean="0"/>
                <a:t>105</a:t>
              </a:r>
              <a:endParaRPr lang="it-IT" sz="1200" noProof="1"/>
            </a:p>
          </p:txBody>
        </p:sp>
        <p:sp>
          <p:nvSpPr>
            <p:cNvPr id="62" name="CasellaDiTesto 61"/>
            <p:cNvSpPr txBox="1"/>
            <p:nvPr/>
          </p:nvSpPr>
          <p:spPr>
            <a:xfrm>
              <a:off x="2421137" y="2684038"/>
              <a:ext cx="439544" cy="276999"/>
            </a:xfrm>
            <a:prstGeom prst="rect">
              <a:avLst/>
            </a:prstGeom>
            <a:noFill/>
          </p:spPr>
          <p:txBody>
            <a:bodyPr wrap="none" rtlCol="0">
              <a:spAutoFit/>
            </a:bodyPr>
            <a:lstStyle/>
            <a:p>
              <a:r>
                <a:rPr lang="it-IT" sz="1200" noProof="1" smtClean="0"/>
                <a:t>125</a:t>
              </a:r>
              <a:endParaRPr lang="it-IT" sz="1200" noProof="1"/>
            </a:p>
          </p:txBody>
        </p:sp>
        <p:sp>
          <p:nvSpPr>
            <p:cNvPr id="63" name="CasellaDiTesto 62"/>
            <p:cNvSpPr txBox="1"/>
            <p:nvPr/>
          </p:nvSpPr>
          <p:spPr>
            <a:xfrm>
              <a:off x="3296307" y="1177533"/>
              <a:ext cx="952505" cy="276999"/>
            </a:xfrm>
            <a:prstGeom prst="rect">
              <a:avLst/>
            </a:prstGeom>
            <a:noFill/>
          </p:spPr>
          <p:txBody>
            <a:bodyPr wrap="none" rtlCol="0">
              <a:spAutoFit/>
            </a:bodyPr>
            <a:lstStyle/>
            <a:p>
              <a:r>
                <a:rPr lang="it-IT" sz="1200" noProof="1" smtClean="0"/>
                <a:t>5.07 ± 0.30</a:t>
              </a:r>
              <a:endParaRPr lang="it-IT" sz="1200" noProof="1"/>
            </a:p>
          </p:txBody>
        </p:sp>
        <p:sp>
          <p:nvSpPr>
            <p:cNvPr id="64" name="CasellaDiTesto 63"/>
            <p:cNvSpPr txBox="1"/>
            <p:nvPr/>
          </p:nvSpPr>
          <p:spPr>
            <a:xfrm>
              <a:off x="3296307" y="1693923"/>
              <a:ext cx="941091" cy="276999"/>
            </a:xfrm>
            <a:prstGeom prst="rect">
              <a:avLst/>
            </a:prstGeom>
            <a:noFill/>
          </p:spPr>
          <p:txBody>
            <a:bodyPr wrap="none" rtlCol="0">
              <a:spAutoFit/>
            </a:bodyPr>
            <a:lstStyle/>
            <a:p>
              <a:r>
                <a:rPr lang="it-IT" sz="1200" noProof="1" smtClean="0"/>
                <a:t>2.11 ± 0.13</a:t>
              </a:r>
              <a:endParaRPr lang="it-IT" sz="1200" noProof="1"/>
            </a:p>
          </p:txBody>
        </p:sp>
        <p:sp>
          <p:nvSpPr>
            <p:cNvPr id="65" name="CasellaDiTesto 64"/>
            <p:cNvSpPr txBox="1"/>
            <p:nvPr/>
          </p:nvSpPr>
          <p:spPr>
            <a:xfrm>
              <a:off x="3296307" y="2189636"/>
              <a:ext cx="952505" cy="276999"/>
            </a:xfrm>
            <a:prstGeom prst="rect">
              <a:avLst/>
            </a:prstGeom>
            <a:noFill/>
          </p:spPr>
          <p:txBody>
            <a:bodyPr wrap="none" rtlCol="0">
              <a:spAutoFit/>
            </a:bodyPr>
            <a:lstStyle/>
            <a:p>
              <a:r>
                <a:rPr lang="it-IT" sz="1200" noProof="1" smtClean="0"/>
                <a:t>1.36 ± 0.08</a:t>
              </a:r>
              <a:endParaRPr lang="it-IT" sz="1200" noProof="1"/>
            </a:p>
          </p:txBody>
        </p:sp>
        <p:sp>
          <p:nvSpPr>
            <p:cNvPr id="66" name="CasellaDiTesto 65"/>
            <p:cNvSpPr txBox="1"/>
            <p:nvPr/>
          </p:nvSpPr>
          <p:spPr>
            <a:xfrm>
              <a:off x="3296307" y="2684038"/>
              <a:ext cx="952505" cy="276999"/>
            </a:xfrm>
            <a:prstGeom prst="rect">
              <a:avLst/>
            </a:prstGeom>
            <a:noFill/>
          </p:spPr>
          <p:txBody>
            <a:bodyPr wrap="none" rtlCol="0">
              <a:spAutoFit/>
            </a:bodyPr>
            <a:lstStyle/>
            <a:p>
              <a:r>
                <a:rPr lang="it-IT" sz="1200" noProof="1" smtClean="0"/>
                <a:t>0.96 ± 0.06</a:t>
              </a:r>
              <a:endParaRPr lang="it-IT" sz="1200" noProof="1"/>
            </a:p>
          </p:txBody>
        </p:sp>
        <p:sp>
          <p:nvSpPr>
            <p:cNvPr id="67" name="CasellaDiTesto 66"/>
            <p:cNvSpPr txBox="1"/>
            <p:nvPr/>
          </p:nvSpPr>
          <p:spPr>
            <a:xfrm>
              <a:off x="4651744" y="1177533"/>
              <a:ext cx="482824" cy="276999"/>
            </a:xfrm>
            <a:prstGeom prst="rect">
              <a:avLst/>
            </a:prstGeom>
            <a:noFill/>
          </p:spPr>
          <p:txBody>
            <a:bodyPr wrap="none" rtlCol="0">
              <a:spAutoFit/>
            </a:bodyPr>
            <a:lstStyle/>
            <a:p>
              <a:r>
                <a:rPr lang="it-IT" sz="1200" noProof="1" smtClean="0"/>
                <a:t>4.96</a:t>
              </a:r>
              <a:endParaRPr lang="it-IT" sz="1200" noProof="1"/>
            </a:p>
          </p:txBody>
        </p:sp>
        <p:sp>
          <p:nvSpPr>
            <p:cNvPr id="68" name="CasellaDiTesto 67"/>
            <p:cNvSpPr txBox="1"/>
            <p:nvPr/>
          </p:nvSpPr>
          <p:spPr>
            <a:xfrm>
              <a:off x="4651744" y="1693923"/>
              <a:ext cx="482824" cy="276999"/>
            </a:xfrm>
            <a:prstGeom prst="rect">
              <a:avLst/>
            </a:prstGeom>
            <a:noFill/>
          </p:spPr>
          <p:txBody>
            <a:bodyPr wrap="none" rtlCol="0">
              <a:spAutoFit/>
            </a:bodyPr>
            <a:lstStyle/>
            <a:p>
              <a:r>
                <a:rPr lang="it-IT" sz="1200" noProof="1" smtClean="0"/>
                <a:t>2.02</a:t>
              </a:r>
              <a:endParaRPr lang="it-IT" sz="1200" noProof="1"/>
            </a:p>
          </p:txBody>
        </p:sp>
        <p:sp>
          <p:nvSpPr>
            <p:cNvPr id="69" name="CasellaDiTesto 68"/>
            <p:cNvSpPr txBox="1"/>
            <p:nvPr/>
          </p:nvSpPr>
          <p:spPr>
            <a:xfrm>
              <a:off x="4651744" y="2189636"/>
              <a:ext cx="482824" cy="276999"/>
            </a:xfrm>
            <a:prstGeom prst="rect">
              <a:avLst/>
            </a:prstGeom>
            <a:noFill/>
          </p:spPr>
          <p:txBody>
            <a:bodyPr wrap="none" rtlCol="0">
              <a:spAutoFit/>
            </a:bodyPr>
            <a:lstStyle/>
            <a:p>
              <a:r>
                <a:rPr lang="it-IT" sz="1200" noProof="1" smtClean="0"/>
                <a:t>1.33</a:t>
              </a:r>
              <a:endParaRPr lang="it-IT" sz="1200" noProof="1"/>
            </a:p>
          </p:txBody>
        </p:sp>
        <p:sp>
          <p:nvSpPr>
            <p:cNvPr id="70" name="CasellaDiTesto 69"/>
            <p:cNvSpPr txBox="1"/>
            <p:nvPr/>
          </p:nvSpPr>
          <p:spPr>
            <a:xfrm>
              <a:off x="4651744" y="2684038"/>
              <a:ext cx="482824" cy="276999"/>
            </a:xfrm>
            <a:prstGeom prst="rect">
              <a:avLst/>
            </a:prstGeom>
            <a:noFill/>
          </p:spPr>
          <p:txBody>
            <a:bodyPr wrap="none" rtlCol="0">
              <a:spAutoFit/>
            </a:bodyPr>
            <a:lstStyle/>
            <a:p>
              <a:r>
                <a:rPr lang="it-IT" sz="1200" noProof="1" smtClean="0"/>
                <a:t>0.92</a:t>
              </a:r>
              <a:endParaRPr lang="it-IT" sz="1200" noProof="1"/>
            </a:p>
          </p:txBody>
        </p:sp>
      </p:grpSp>
      <p:sp>
        <p:nvSpPr>
          <p:cNvPr id="72" name="Text Box 126"/>
          <p:cNvSpPr txBox="1">
            <a:spLocks noChangeArrowheads="1"/>
          </p:cNvSpPr>
          <p:nvPr/>
        </p:nvSpPr>
        <p:spPr bwMode="auto">
          <a:xfrm>
            <a:off x="286035" y="894027"/>
            <a:ext cx="4154339" cy="143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smtClean="0">
                <a:solidFill>
                  <a:srgbClr val="0000CC"/>
                </a:solidFill>
              </a:rPr>
              <a:t>Le misure di rateo di dose sono state effettuate usando l’ AMP-50 posto a varie distanze </a:t>
            </a:r>
            <a:r>
              <a:rPr lang="it-IT" altLang="it-IT" sz="1500" b="1" i="1" dirty="0" smtClean="0">
                <a:solidFill>
                  <a:srgbClr val="0000CC"/>
                </a:solidFill>
              </a:rPr>
              <a:t>d</a:t>
            </a:r>
            <a:r>
              <a:rPr lang="it-IT" altLang="it-IT" sz="1500" b="1" dirty="0" smtClean="0">
                <a:solidFill>
                  <a:srgbClr val="0000CC"/>
                </a:solidFill>
              </a:rPr>
              <a:t> dalla sorgente e considerando la sorgente con attività 18.5 </a:t>
            </a:r>
            <a:r>
              <a:rPr lang="it-IT" altLang="it-IT" sz="1500" b="1" dirty="0" err="1" smtClean="0">
                <a:solidFill>
                  <a:srgbClr val="0000CC"/>
                </a:solidFill>
              </a:rPr>
              <a:t>GBq</a:t>
            </a:r>
            <a:r>
              <a:rPr lang="it-IT" altLang="it-IT" sz="1500" b="1" dirty="0" smtClean="0">
                <a:solidFill>
                  <a:srgbClr val="0000CC"/>
                </a:solidFill>
              </a:rPr>
              <a:t>. </a:t>
            </a:r>
            <a:endParaRPr lang="it-IT" altLang="it-IT" sz="1500" b="1" dirty="0">
              <a:solidFill>
                <a:srgbClr val="0000CC"/>
              </a:solidFill>
            </a:endParaRPr>
          </a:p>
        </p:txBody>
      </p:sp>
      <p:sp>
        <p:nvSpPr>
          <p:cNvPr id="57" name="CasellaDiTesto 56"/>
          <p:cNvSpPr txBox="1"/>
          <p:nvPr/>
        </p:nvSpPr>
        <p:spPr>
          <a:xfrm>
            <a:off x="5575465" y="3810722"/>
            <a:ext cx="906017" cy="276999"/>
          </a:xfrm>
          <a:prstGeom prst="rect">
            <a:avLst/>
          </a:prstGeom>
          <a:noFill/>
        </p:spPr>
        <p:txBody>
          <a:bodyPr wrap="none" rtlCol="0">
            <a:spAutoFit/>
          </a:bodyPr>
          <a:lstStyle/>
          <a:p>
            <a:r>
              <a:rPr lang="it-IT" sz="1200" b="1" dirty="0" smtClean="0"/>
              <a:t>d = 54 cm</a:t>
            </a:r>
            <a:endParaRPr lang="it-IT" sz="1200" b="1" dirty="0"/>
          </a:p>
        </p:txBody>
      </p:sp>
      <p:sp>
        <p:nvSpPr>
          <p:cNvPr id="74" name="Text Box 126"/>
          <p:cNvSpPr txBox="1">
            <a:spLocks noChangeArrowheads="1"/>
          </p:cNvSpPr>
          <p:nvPr/>
        </p:nvSpPr>
        <p:spPr bwMode="auto">
          <a:xfrm>
            <a:off x="119346" y="3879391"/>
            <a:ext cx="3224489"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50000"/>
              </a:lnSpc>
              <a:spcBef>
                <a:spcPct val="0"/>
              </a:spcBef>
              <a:buFontTx/>
              <a:buNone/>
            </a:pPr>
            <a:r>
              <a:rPr lang="it-IT" altLang="it-IT" sz="1500" b="1" dirty="0" smtClean="0">
                <a:solidFill>
                  <a:srgbClr val="0000CC"/>
                </a:solidFill>
              </a:rPr>
              <a:t>L’uniformità della dose sull’area del campione è stata misurata </a:t>
            </a:r>
            <a:r>
              <a:rPr lang="it-IT" altLang="it-IT" sz="1500" b="1" dirty="0">
                <a:solidFill>
                  <a:srgbClr val="0000CC"/>
                </a:solidFill>
              </a:rPr>
              <a:t>usando pellicole </a:t>
            </a:r>
            <a:r>
              <a:rPr lang="it-IT" altLang="it-IT" sz="1500" b="1" dirty="0" err="1">
                <a:solidFill>
                  <a:srgbClr val="0000CC"/>
                </a:solidFill>
              </a:rPr>
              <a:t>gafcromiche</a:t>
            </a:r>
            <a:r>
              <a:rPr lang="it-IT" altLang="it-IT" sz="1500" b="1" dirty="0">
                <a:solidFill>
                  <a:srgbClr val="0000CC"/>
                </a:solidFill>
              </a:rPr>
              <a:t> </a:t>
            </a:r>
            <a:r>
              <a:rPr lang="it-IT" altLang="it-IT" sz="1500" b="1" dirty="0" smtClean="0">
                <a:solidFill>
                  <a:srgbClr val="0000CC"/>
                </a:solidFill>
              </a:rPr>
              <a:t>EBT3 poste </a:t>
            </a:r>
            <a:r>
              <a:rPr lang="it-IT" altLang="it-IT" sz="1500" b="1" dirty="0">
                <a:solidFill>
                  <a:srgbClr val="0000CC"/>
                </a:solidFill>
              </a:rPr>
              <a:t>alla </a:t>
            </a:r>
            <a:r>
              <a:rPr lang="it-IT" altLang="it-IT" sz="1500" b="1" dirty="0" smtClean="0">
                <a:solidFill>
                  <a:srgbClr val="0000CC"/>
                </a:solidFill>
              </a:rPr>
              <a:t>distanza di 54 cm dalla sorgente e considerando la sorgente con attività 18.5 </a:t>
            </a:r>
            <a:r>
              <a:rPr lang="it-IT" altLang="it-IT" sz="1500" b="1" dirty="0" err="1" smtClean="0">
                <a:solidFill>
                  <a:srgbClr val="0000CC"/>
                </a:solidFill>
              </a:rPr>
              <a:t>GBq</a:t>
            </a:r>
            <a:r>
              <a:rPr lang="it-IT" altLang="it-IT" sz="1500" b="1" dirty="0" smtClean="0">
                <a:solidFill>
                  <a:srgbClr val="0000CC"/>
                </a:solidFill>
              </a:rPr>
              <a:t>. </a:t>
            </a:r>
            <a:endParaRPr lang="it-IT" altLang="it-IT" sz="1500" b="1" dirty="0">
              <a:solidFill>
                <a:srgbClr val="0000CC"/>
              </a:solidFill>
            </a:endParaRPr>
          </a:p>
        </p:txBody>
      </p:sp>
      <p:grpSp>
        <p:nvGrpSpPr>
          <p:cNvPr id="75" name="Gruppo 74"/>
          <p:cNvGrpSpPr/>
          <p:nvPr/>
        </p:nvGrpSpPr>
        <p:grpSpPr>
          <a:xfrm>
            <a:off x="6070685" y="3989103"/>
            <a:ext cx="2653339" cy="2424243"/>
            <a:chOff x="6070685" y="3989103"/>
            <a:chExt cx="2653339" cy="2424243"/>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991" y="3989103"/>
              <a:ext cx="208788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24"/>
            <p:cNvSpPr txBox="1">
              <a:spLocks noChangeAspect="1" noChangeArrowheads="1"/>
            </p:cNvSpPr>
            <p:nvPr/>
          </p:nvSpPr>
          <p:spPr bwMode="auto">
            <a:xfrm>
              <a:off x="6338482" y="6026616"/>
              <a:ext cx="379848"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- 160</a:t>
              </a:r>
              <a:endParaRPr lang="it-IT" altLang="it-IT" sz="1000" dirty="0"/>
            </a:p>
          </p:txBody>
        </p:sp>
        <p:sp>
          <p:nvSpPr>
            <p:cNvPr id="5" name="Text Box 225"/>
            <p:cNvSpPr txBox="1">
              <a:spLocks noChangeAspect="1" noChangeArrowheads="1"/>
            </p:cNvSpPr>
            <p:nvPr/>
          </p:nvSpPr>
          <p:spPr bwMode="auto">
            <a:xfrm>
              <a:off x="6865686" y="6026616"/>
              <a:ext cx="323422"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- 80</a:t>
              </a:r>
              <a:endParaRPr lang="it-IT" altLang="it-IT" sz="1000" dirty="0"/>
            </a:p>
          </p:txBody>
        </p:sp>
        <p:sp>
          <p:nvSpPr>
            <p:cNvPr id="6" name="Text Box 230"/>
            <p:cNvSpPr txBox="1">
              <a:spLocks noChangeAspect="1" noChangeArrowheads="1"/>
            </p:cNvSpPr>
            <p:nvPr/>
          </p:nvSpPr>
          <p:spPr bwMode="auto">
            <a:xfrm>
              <a:off x="7229249" y="6136347"/>
              <a:ext cx="663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200" i="1" dirty="0" smtClean="0"/>
                <a:t>s</a:t>
              </a:r>
              <a:r>
                <a:rPr lang="it-IT" altLang="it-IT" sz="1200" dirty="0" smtClean="0"/>
                <a:t> (mm</a:t>
              </a:r>
              <a:r>
                <a:rPr lang="it-IT" altLang="it-IT" sz="1200" dirty="0"/>
                <a:t>)</a:t>
              </a:r>
            </a:p>
          </p:txBody>
        </p:sp>
        <p:sp>
          <p:nvSpPr>
            <p:cNvPr id="7" name="Text Box 200"/>
            <p:cNvSpPr txBox="1">
              <a:spLocks noChangeAspect="1" noChangeArrowheads="1"/>
            </p:cNvSpPr>
            <p:nvPr/>
          </p:nvSpPr>
          <p:spPr bwMode="auto">
            <a:xfrm>
              <a:off x="6399286" y="5892674"/>
              <a:ext cx="204158"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a:t>0</a:t>
              </a:r>
            </a:p>
          </p:txBody>
        </p:sp>
        <p:sp>
          <p:nvSpPr>
            <p:cNvPr id="8" name="Rettangolo 7"/>
            <p:cNvSpPr/>
            <p:nvPr/>
          </p:nvSpPr>
          <p:spPr>
            <a:xfrm>
              <a:off x="6322938" y="5589152"/>
              <a:ext cx="260584" cy="196977"/>
            </a:xfrm>
            <a:prstGeom prst="rect">
              <a:avLst/>
            </a:prstGeom>
          </p:spPr>
          <p:txBody>
            <a:bodyPr wrap="none">
              <a:spAutoFit/>
            </a:bodyPr>
            <a:lstStyle/>
            <a:p>
              <a:pPr>
                <a:spcBef>
                  <a:spcPct val="0"/>
                </a:spcBef>
              </a:pPr>
              <a:r>
                <a:rPr lang="it-IT" altLang="it-IT" sz="1000" dirty="0" smtClean="0">
                  <a:latin typeface="Arial" panose="020B0604020202020204" pitchFamily="34" charset="0"/>
                  <a:cs typeface="Arial" panose="020B0604020202020204" pitchFamily="34" charset="0"/>
                </a:rPr>
                <a:t>20</a:t>
              </a:r>
            </a:p>
          </p:txBody>
        </p:sp>
        <p:sp>
          <p:nvSpPr>
            <p:cNvPr id="9" name="Text Box 225"/>
            <p:cNvSpPr txBox="1">
              <a:spLocks noChangeAspect="1" noChangeArrowheads="1"/>
            </p:cNvSpPr>
            <p:nvPr/>
          </p:nvSpPr>
          <p:spPr bwMode="auto">
            <a:xfrm>
              <a:off x="7492993" y="6026616"/>
              <a:ext cx="204158"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0</a:t>
              </a:r>
              <a:endParaRPr lang="it-IT" altLang="it-IT" sz="1000" dirty="0"/>
            </a:p>
          </p:txBody>
        </p:sp>
        <p:sp>
          <p:nvSpPr>
            <p:cNvPr id="10" name="Text Box 224"/>
            <p:cNvSpPr txBox="1">
              <a:spLocks noChangeAspect="1" noChangeArrowheads="1"/>
            </p:cNvSpPr>
            <p:nvPr/>
          </p:nvSpPr>
          <p:spPr bwMode="auto">
            <a:xfrm>
              <a:off x="8407014" y="6026616"/>
              <a:ext cx="317010"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160</a:t>
              </a:r>
              <a:endParaRPr lang="it-IT" altLang="it-IT" sz="1000" dirty="0"/>
            </a:p>
          </p:txBody>
        </p:sp>
        <p:sp>
          <p:nvSpPr>
            <p:cNvPr id="11" name="Text Box 225"/>
            <p:cNvSpPr txBox="1">
              <a:spLocks noChangeAspect="1" noChangeArrowheads="1"/>
            </p:cNvSpPr>
            <p:nvPr/>
          </p:nvSpPr>
          <p:spPr bwMode="auto">
            <a:xfrm>
              <a:off x="7962207" y="6026616"/>
              <a:ext cx="260584"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Arial" charset="0"/>
                </a:defRPr>
              </a:lvl1pPr>
              <a:lvl2pPr marL="742950" indent="-285750" eaLnBrk="0" hangingPunct="0">
                <a:spcBef>
                  <a:spcPct val="20000"/>
                </a:spcBef>
                <a:buChar char="–"/>
                <a:defRPr sz="12800">
                  <a:solidFill>
                    <a:schemeClr val="tx1"/>
                  </a:solidFill>
                  <a:latin typeface="Arial" charset="0"/>
                </a:defRPr>
              </a:lvl2pPr>
              <a:lvl3pPr marL="1143000" indent="-228600" eaLnBrk="0" hangingPunct="0">
                <a:spcBef>
                  <a:spcPct val="20000"/>
                </a:spcBef>
                <a:buChar char="•"/>
                <a:defRPr sz="11000">
                  <a:solidFill>
                    <a:schemeClr val="tx1"/>
                  </a:solidFill>
                  <a:latin typeface="Arial" charset="0"/>
                </a:defRPr>
              </a:lvl3pPr>
              <a:lvl4pPr marL="1600200" indent="-228600" eaLnBrk="0" hangingPunct="0">
                <a:spcBef>
                  <a:spcPct val="20000"/>
                </a:spcBef>
                <a:buChar char="–"/>
                <a:defRPr sz="9100">
                  <a:solidFill>
                    <a:schemeClr val="tx1"/>
                  </a:solidFill>
                  <a:latin typeface="Arial" charset="0"/>
                </a:defRPr>
              </a:lvl4pPr>
              <a:lvl5pPr marL="2057400" indent="-228600" eaLnBrk="0" hangingPunct="0">
                <a:spcBef>
                  <a:spcPct val="20000"/>
                </a:spcBef>
                <a:buChar char="»"/>
                <a:defRPr sz="9100">
                  <a:solidFill>
                    <a:schemeClr val="tx1"/>
                  </a:solidFill>
                  <a:latin typeface="Arial" charset="0"/>
                </a:defRPr>
              </a:lvl5pPr>
              <a:lvl6pPr marL="2514600" indent="-228600" eaLnBrk="0" fontAlgn="base" hangingPunct="0">
                <a:spcBef>
                  <a:spcPct val="20000"/>
                </a:spcBef>
                <a:spcAft>
                  <a:spcPct val="0"/>
                </a:spcAft>
                <a:buChar char="»"/>
                <a:defRPr sz="9100">
                  <a:solidFill>
                    <a:schemeClr val="tx1"/>
                  </a:solidFill>
                  <a:latin typeface="Arial" charset="0"/>
                </a:defRPr>
              </a:lvl6pPr>
              <a:lvl7pPr marL="2971800" indent="-228600" eaLnBrk="0" fontAlgn="base" hangingPunct="0">
                <a:spcBef>
                  <a:spcPct val="20000"/>
                </a:spcBef>
                <a:spcAft>
                  <a:spcPct val="0"/>
                </a:spcAft>
                <a:buChar char="»"/>
                <a:defRPr sz="9100">
                  <a:solidFill>
                    <a:schemeClr val="tx1"/>
                  </a:solidFill>
                  <a:latin typeface="Arial" charset="0"/>
                </a:defRPr>
              </a:lvl7pPr>
              <a:lvl8pPr marL="3429000" indent="-228600" eaLnBrk="0" fontAlgn="base" hangingPunct="0">
                <a:spcBef>
                  <a:spcPct val="20000"/>
                </a:spcBef>
                <a:spcAft>
                  <a:spcPct val="0"/>
                </a:spcAft>
                <a:buChar char="»"/>
                <a:defRPr sz="9100">
                  <a:solidFill>
                    <a:schemeClr val="tx1"/>
                  </a:solidFill>
                  <a:latin typeface="Arial" charset="0"/>
                </a:defRPr>
              </a:lvl8pPr>
              <a:lvl9pPr marL="3886200" indent="-228600" eaLnBrk="0" fontAlgn="base" hangingPunct="0">
                <a:spcBef>
                  <a:spcPct val="20000"/>
                </a:spcBef>
                <a:spcAft>
                  <a:spcPct val="0"/>
                </a:spcAft>
                <a:buChar char="»"/>
                <a:defRPr sz="9100">
                  <a:solidFill>
                    <a:schemeClr val="tx1"/>
                  </a:solidFill>
                  <a:latin typeface="Arial" charset="0"/>
                </a:defRPr>
              </a:lvl9pPr>
            </a:lstStyle>
            <a:p>
              <a:pPr eaLnBrk="1" hangingPunct="1">
                <a:spcBef>
                  <a:spcPct val="0"/>
                </a:spcBef>
                <a:buFontTx/>
                <a:buNone/>
              </a:pPr>
              <a:r>
                <a:rPr lang="it-IT" altLang="it-IT" sz="1000" dirty="0" smtClean="0"/>
                <a:t>80</a:t>
              </a:r>
              <a:endParaRPr lang="it-IT" altLang="it-IT" sz="1000" dirty="0"/>
            </a:p>
          </p:txBody>
        </p:sp>
        <p:sp>
          <p:nvSpPr>
            <p:cNvPr id="12" name="Rettangolo 11"/>
            <p:cNvSpPr/>
            <p:nvPr/>
          </p:nvSpPr>
          <p:spPr>
            <a:xfrm>
              <a:off x="6322938" y="5241532"/>
              <a:ext cx="260584" cy="196977"/>
            </a:xfrm>
            <a:prstGeom prst="rect">
              <a:avLst/>
            </a:prstGeom>
          </p:spPr>
          <p:txBody>
            <a:bodyPr wrap="none">
              <a:spAutoFit/>
            </a:bodyPr>
            <a:lstStyle/>
            <a:p>
              <a:pPr>
                <a:spcBef>
                  <a:spcPct val="0"/>
                </a:spcBef>
              </a:pPr>
              <a:r>
                <a:rPr lang="it-IT" altLang="it-IT" sz="1000" dirty="0" smtClean="0">
                  <a:latin typeface="Arial" panose="020B0604020202020204" pitchFamily="34" charset="0"/>
                  <a:cs typeface="Arial" panose="020B0604020202020204" pitchFamily="34" charset="0"/>
                </a:rPr>
                <a:t>40</a:t>
              </a:r>
            </a:p>
          </p:txBody>
        </p:sp>
        <p:sp>
          <p:nvSpPr>
            <p:cNvPr id="13" name="Rettangolo 12"/>
            <p:cNvSpPr/>
            <p:nvPr/>
          </p:nvSpPr>
          <p:spPr>
            <a:xfrm>
              <a:off x="6322938" y="4913103"/>
              <a:ext cx="260584" cy="196977"/>
            </a:xfrm>
            <a:prstGeom prst="rect">
              <a:avLst/>
            </a:prstGeom>
          </p:spPr>
          <p:txBody>
            <a:bodyPr wrap="none">
              <a:spAutoFit/>
            </a:bodyPr>
            <a:lstStyle/>
            <a:p>
              <a:pPr>
                <a:spcBef>
                  <a:spcPct val="0"/>
                </a:spcBef>
              </a:pPr>
              <a:r>
                <a:rPr lang="it-IT" altLang="it-IT" sz="1000" dirty="0" smtClean="0">
                  <a:latin typeface="Arial" panose="020B0604020202020204" pitchFamily="34" charset="0"/>
                  <a:cs typeface="Arial" panose="020B0604020202020204" pitchFamily="34" charset="0"/>
                </a:rPr>
                <a:t>60</a:t>
              </a:r>
            </a:p>
          </p:txBody>
        </p:sp>
        <p:sp>
          <p:nvSpPr>
            <p:cNvPr id="14" name="Rettangolo 13"/>
            <p:cNvSpPr/>
            <p:nvPr/>
          </p:nvSpPr>
          <p:spPr>
            <a:xfrm>
              <a:off x="6322938" y="4576406"/>
              <a:ext cx="260584" cy="196977"/>
            </a:xfrm>
            <a:prstGeom prst="rect">
              <a:avLst/>
            </a:prstGeom>
          </p:spPr>
          <p:txBody>
            <a:bodyPr wrap="none">
              <a:spAutoFit/>
            </a:bodyPr>
            <a:lstStyle/>
            <a:p>
              <a:pPr>
                <a:spcBef>
                  <a:spcPct val="0"/>
                </a:spcBef>
              </a:pPr>
              <a:r>
                <a:rPr lang="it-IT" altLang="it-IT" sz="1000" dirty="0" smtClean="0">
                  <a:latin typeface="Arial" panose="020B0604020202020204" pitchFamily="34" charset="0"/>
                  <a:cs typeface="Arial" panose="020B0604020202020204" pitchFamily="34" charset="0"/>
                </a:rPr>
                <a:t>80</a:t>
              </a:r>
            </a:p>
          </p:txBody>
        </p:sp>
        <p:sp>
          <p:nvSpPr>
            <p:cNvPr id="15" name="Rettangolo 14"/>
            <p:cNvSpPr/>
            <p:nvPr/>
          </p:nvSpPr>
          <p:spPr>
            <a:xfrm>
              <a:off x="6266513" y="4244439"/>
              <a:ext cx="317010" cy="196977"/>
            </a:xfrm>
            <a:prstGeom prst="rect">
              <a:avLst/>
            </a:prstGeom>
          </p:spPr>
          <p:txBody>
            <a:bodyPr wrap="none">
              <a:spAutoFit/>
            </a:bodyPr>
            <a:lstStyle/>
            <a:p>
              <a:pPr>
                <a:spcBef>
                  <a:spcPct val="0"/>
                </a:spcBef>
              </a:pPr>
              <a:r>
                <a:rPr lang="it-IT" altLang="it-IT" sz="1000" dirty="0" smtClean="0">
                  <a:latin typeface="Arial" panose="020B0604020202020204" pitchFamily="34" charset="0"/>
                  <a:cs typeface="Arial" panose="020B0604020202020204" pitchFamily="34" charset="0"/>
                </a:rPr>
                <a:t>100</a:t>
              </a:r>
            </a:p>
          </p:txBody>
        </p:sp>
        <p:sp>
          <p:nvSpPr>
            <p:cNvPr id="16" name="CasellaDiTesto 15"/>
            <p:cNvSpPr txBox="1"/>
            <p:nvPr/>
          </p:nvSpPr>
          <p:spPr>
            <a:xfrm rot="16200000">
              <a:off x="5324503" y="4896658"/>
              <a:ext cx="1769363"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Relative beam profile</a:t>
              </a:r>
              <a:endParaRPr lang="en-US" sz="1200" dirty="0">
                <a:latin typeface="Arial" panose="020B0604020202020204" pitchFamily="34" charset="0"/>
                <a:cs typeface="Arial" panose="020B0604020202020204" pitchFamily="34" charset="0"/>
              </a:endParaRPr>
            </a:p>
          </p:txBody>
        </p:sp>
        <p:grpSp>
          <p:nvGrpSpPr>
            <p:cNvPr id="43" name="Gruppo 42"/>
            <p:cNvGrpSpPr/>
            <p:nvPr/>
          </p:nvGrpSpPr>
          <p:grpSpPr>
            <a:xfrm>
              <a:off x="7360018" y="5205672"/>
              <a:ext cx="1232098" cy="454668"/>
              <a:chOff x="7557248" y="5331182"/>
              <a:chExt cx="1232098" cy="454668"/>
            </a:xfrm>
          </p:grpSpPr>
          <p:sp>
            <p:nvSpPr>
              <p:cNvPr id="2" name="Ovale 1"/>
              <p:cNvSpPr>
                <a:spLocks/>
              </p:cNvSpPr>
              <p:nvPr/>
            </p:nvSpPr>
            <p:spPr>
              <a:xfrm>
                <a:off x="7557248" y="5634156"/>
                <a:ext cx="54000" cy="5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p:cNvSpPr>
                <a:spLocks/>
              </p:cNvSpPr>
              <p:nvPr/>
            </p:nvSpPr>
            <p:spPr>
              <a:xfrm>
                <a:off x="7557248" y="5454851"/>
                <a:ext cx="54000" cy="54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p:cNvSpPr txBox="1"/>
              <p:nvPr/>
            </p:nvSpPr>
            <p:spPr>
              <a:xfrm>
                <a:off x="7653475" y="5508851"/>
                <a:ext cx="865943" cy="276999"/>
              </a:xfrm>
              <a:prstGeom prst="rect">
                <a:avLst/>
              </a:prstGeom>
              <a:noFill/>
            </p:spPr>
            <p:txBody>
              <a:bodyPr wrap="none" rtlCol="0">
                <a:spAutoFit/>
              </a:bodyPr>
              <a:lstStyle/>
              <a:p>
                <a:r>
                  <a:rPr lang="en-US" sz="1200" dirty="0" smtClean="0"/>
                  <a:t>Simulated</a:t>
                </a:r>
                <a:endParaRPr lang="en-US" sz="1200" dirty="0"/>
              </a:p>
            </p:txBody>
          </p:sp>
          <p:sp>
            <p:nvSpPr>
              <p:cNvPr id="73" name="CasellaDiTesto 72"/>
              <p:cNvSpPr txBox="1"/>
              <p:nvPr/>
            </p:nvSpPr>
            <p:spPr>
              <a:xfrm>
                <a:off x="7639897" y="5331182"/>
                <a:ext cx="1149449" cy="276999"/>
              </a:xfrm>
              <a:prstGeom prst="rect">
                <a:avLst/>
              </a:prstGeom>
              <a:noFill/>
            </p:spPr>
            <p:txBody>
              <a:bodyPr wrap="square" rtlCol="0">
                <a:spAutoFit/>
              </a:bodyPr>
              <a:lstStyle/>
              <a:p>
                <a:r>
                  <a:rPr lang="en-US" sz="1200" dirty="0" smtClean="0"/>
                  <a:t>Experimental</a:t>
                </a:r>
                <a:endParaRPr lang="en-US" sz="1200" dirty="0"/>
              </a:p>
            </p:txBody>
          </p:sp>
        </p:grpSp>
      </p:grpSp>
    </p:spTree>
    <p:extLst>
      <p:ext uri="{BB962C8B-B14F-4D97-AF65-F5344CB8AC3E}">
        <p14:creationId xmlns:p14="http://schemas.microsoft.com/office/powerpoint/2010/main" val="639354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649708" y="335414"/>
            <a:ext cx="3777997" cy="400110"/>
          </a:xfrm>
          <a:prstGeom prst="rect">
            <a:avLst/>
          </a:prstGeom>
          <a:noFill/>
          <a:ln w="9525">
            <a:noFill/>
            <a:miter lim="800000"/>
            <a:headEnd/>
            <a:tailEnd/>
          </a:ln>
          <a:effectLst>
            <a:innerShdw blurRad="63500" dist="50800" dir="8100000">
              <a:prstClr val="black">
                <a:alpha val="50000"/>
              </a:prstClr>
            </a:innerShdw>
          </a:effectLst>
        </p:spPr>
        <p:txBody>
          <a:bodyPr>
            <a:spAutoFit/>
          </a:bodyPr>
          <a:lstStyle/>
          <a:p>
            <a:pPr defTabSz="4176713">
              <a:spcBef>
                <a:spcPts val="0"/>
              </a:spcBef>
              <a:spcAft>
                <a:spcPts val="0"/>
              </a:spcAft>
              <a:defRPr/>
            </a:pPr>
            <a:r>
              <a:rPr lang="it-IT" sz="2000" b="1" dirty="0">
                <a:solidFill>
                  <a:srgbClr val="333399"/>
                </a:solidFill>
              </a:rPr>
              <a:t>Possibili utilizzi della </a:t>
            </a:r>
            <a:r>
              <a:rPr lang="it-IT" sz="2000" b="1" dirty="0" err="1">
                <a:solidFill>
                  <a:srgbClr val="333399"/>
                </a:solidFill>
              </a:rPr>
              <a:t>facility</a:t>
            </a:r>
            <a:endParaRPr lang="it-IT" sz="2000" b="1" dirty="0">
              <a:solidFill>
                <a:srgbClr val="333399"/>
              </a:solidFill>
            </a:endParaRPr>
          </a:p>
        </p:txBody>
      </p:sp>
      <p:sp>
        <p:nvSpPr>
          <p:cNvPr id="9221" name="Text Box 12"/>
          <p:cNvSpPr txBox="1">
            <a:spLocks noChangeArrowheads="1"/>
          </p:cNvSpPr>
          <p:nvPr/>
        </p:nvSpPr>
        <p:spPr bwMode="auto">
          <a:xfrm>
            <a:off x="263525" y="1115370"/>
            <a:ext cx="835977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marL="342900" indent="-342900" defTabSz="4176713" eaLnBrk="0" hangingPunct="0">
              <a:spcBef>
                <a:spcPct val="20000"/>
              </a:spcBef>
              <a:buChar char="•"/>
              <a:defRPr sz="3200">
                <a:solidFill>
                  <a:schemeClr val="tx1"/>
                </a:solidFill>
                <a:latin typeface="Arial" charset="0"/>
              </a:defRPr>
            </a:lvl1pPr>
            <a:lvl2pPr marL="742950" indent="-285750" defTabSz="4176713" eaLnBrk="0" hangingPunct="0">
              <a:spcBef>
                <a:spcPct val="20000"/>
              </a:spcBef>
              <a:buChar char="–"/>
              <a:defRPr sz="2800">
                <a:solidFill>
                  <a:schemeClr val="tx1"/>
                </a:solidFill>
                <a:latin typeface="Arial" charset="0"/>
              </a:defRPr>
            </a:lvl2pPr>
            <a:lvl3pPr marL="1143000" indent="-228600" defTabSz="4176713" eaLnBrk="0" hangingPunct="0">
              <a:spcBef>
                <a:spcPct val="20000"/>
              </a:spcBef>
              <a:buChar char="•"/>
              <a:defRPr sz="2400">
                <a:solidFill>
                  <a:schemeClr val="tx1"/>
                </a:solidFill>
                <a:latin typeface="Arial" charset="0"/>
              </a:defRPr>
            </a:lvl3pPr>
            <a:lvl4pPr marL="1600200" indent="-228600" defTabSz="4176713" eaLnBrk="0" hangingPunct="0">
              <a:spcBef>
                <a:spcPct val="20000"/>
              </a:spcBef>
              <a:buChar char="–"/>
              <a:defRPr sz="2000">
                <a:solidFill>
                  <a:schemeClr val="tx1"/>
                </a:solidFill>
                <a:latin typeface="Arial" charset="0"/>
              </a:defRPr>
            </a:lvl4pPr>
            <a:lvl5pPr marL="2057400" indent="-228600" defTabSz="4176713" eaLnBrk="0" hangingPunct="0">
              <a:spcBef>
                <a:spcPct val="20000"/>
              </a:spcBef>
              <a:buChar char="»"/>
              <a:defRPr sz="2000">
                <a:solidFill>
                  <a:schemeClr val="tx1"/>
                </a:solidFill>
                <a:latin typeface="Arial" charset="0"/>
              </a:defRPr>
            </a:lvl5pPr>
            <a:lvl6pPr marL="2514600" indent="-228600" defTabSz="4176713" eaLnBrk="0" fontAlgn="base" hangingPunct="0">
              <a:spcBef>
                <a:spcPct val="20000"/>
              </a:spcBef>
              <a:spcAft>
                <a:spcPct val="0"/>
              </a:spcAft>
              <a:buChar char="»"/>
              <a:defRPr sz="2000">
                <a:solidFill>
                  <a:schemeClr val="tx1"/>
                </a:solidFill>
                <a:latin typeface="Arial" charset="0"/>
              </a:defRPr>
            </a:lvl6pPr>
            <a:lvl7pPr marL="2971800" indent="-228600" defTabSz="4176713" eaLnBrk="0" fontAlgn="base" hangingPunct="0">
              <a:spcBef>
                <a:spcPct val="20000"/>
              </a:spcBef>
              <a:spcAft>
                <a:spcPct val="0"/>
              </a:spcAft>
              <a:buChar char="»"/>
              <a:defRPr sz="2000">
                <a:solidFill>
                  <a:schemeClr val="tx1"/>
                </a:solidFill>
                <a:latin typeface="Arial" charset="0"/>
              </a:defRPr>
            </a:lvl7pPr>
            <a:lvl8pPr marL="3429000" indent="-228600" defTabSz="4176713" eaLnBrk="0" fontAlgn="base" hangingPunct="0">
              <a:spcBef>
                <a:spcPct val="20000"/>
              </a:spcBef>
              <a:spcAft>
                <a:spcPct val="0"/>
              </a:spcAft>
              <a:buChar char="»"/>
              <a:defRPr sz="2000">
                <a:solidFill>
                  <a:schemeClr val="tx1"/>
                </a:solidFill>
                <a:latin typeface="Arial" charset="0"/>
              </a:defRPr>
            </a:lvl8pPr>
            <a:lvl9pPr marL="3886200" indent="-228600" defTabSz="4176713"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200000"/>
              </a:lnSpc>
              <a:spcBef>
                <a:spcPct val="0"/>
              </a:spcBef>
              <a:buFontTx/>
              <a:buAutoNum type="arabicParenR"/>
            </a:pPr>
            <a:r>
              <a:rPr lang="it-IT" altLang="it-IT" sz="1600" b="1" dirty="0" smtClean="0">
                <a:solidFill>
                  <a:srgbClr val="3333CC"/>
                </a:solidFill>
              </a:rPr>
              <a:t>Confronto </a:t>
            </a:r>
            <a:r>
              <a:rPr lang="it-IT" altLang="it-IT" sz="1600" b="1" dirty="0">
                <a:solidFill>
                  <a:srgbClr val="3333CC"/>
                </a:solidFill>
              </a:rPr>
              <a:t>dell’efficacia biologica di esposizioni croniche di raggi gamma con quella di esposizioni acute di raggi gamma, usando la </a:t>
            </a:r>
            <a:r>
              <a:rPr lang="it-IT" altLang="it-IT" sz="1600" b="1" dirty="0" err="1">
                <a:solidFill>
                  <a:srgbClr val="3333CC"/>
                </a:solidFill>
              </a:rPr>
              <a:t>facility</a:t>
            </a:r>
            <a:r>
              <a:rPr lang="it-IT" altLang="it-IT" sz="1600" b="1" dirty="0">
                <a:solidFill>
                  <a:srgbClr val="3333CC"/>
                </a:solidFill>
              </a:rPr>
              <a:t> LIBIS e la gamma </a:t>
            </a:r>
            <a:r>
              <a:rPr lang="it-IT" altLang="it-IT" sz="1600" b="1" dirty="0" err="1">
                <a:solidFill>
                  <a:srgbClr val="3333CC"/>
                </a:solidFill>
              </a:rPr>
              <a:t>cell</a:t>
            </a:r>
            <a:r>
              <a:rPr lang="it-IT" altLang="it-IT" sz="1600" b="1" dirty="0">
                <a:solidFill>
                  <a:srgbClr val="3333CC"/>
                </a:solidFill>
              </a:rPr>
              <a:t> di Cs-137 presente all’ISS (circa </a:t>
            </a:r>
            <a:r>
              <a:rPr lang="it-IT" altLang="it-IT" sz="1600" b="1" dirty="0" smtClean="0">
                <a:solidFill>
                  <a:srgbClr val="3333CC"/>
                </a:solidFill>
              </a:rPr>
              <a:t>0.8 </a:t>
            </a:r>
            <a:r>
              <a:rPr lang="it-IT" altLang="it-IT" sz="1600" b="1" dirty="0" err="1">
                <a:solidFill>
                  <a:srgbClr val="3333CC"/>
                </a:solidFill>
              </a:rPr>
              <a:t>Gy</a:t>
            </a:r>
            <a:r>
              <a:rPr lang="it-IT" altLang="it-IT" sz="1600" b="1" dirty="0">
                <a:solidFill>
                  <a:srgbClr val="3333CC"/>
                </a:solidFill>
              </a:rPr>
              <a:t>/</a:t>
            </a:r>
            <a:r>
              <a:rPr lang="it-IT" altLang="it-IT" sz="1600" b="1" dirty="0" err="1">
                <a:solidFill>
                  <a:srgbClr val="3333CC"/>
                </a:solidFill>
              </a:rPr>
              <a:t>min</a:t>
            </a:r>
            <a:r>
              <a:rPr lang="it-IT" altLang="it-IT" sz="1600" b="1" dirty="0" smtClean="0">
                <a:solidFill>
                  <a:srgbClr val="3333CC"/>
                </a:solidFill>
              </a:rPr>
              <a:t>)</a:t>
            </a:r>
          </a:p>
          <a:p>
            <a:pPr algn="just" eaLnBrk="1" hangingPunct="1">
              <a:lnSpc>
                <a:spcPct val="200000"/>
              </a:lnSpc>
              <a:spcBef>
                <a:spcPct val="0"/>
              </a:spcBef>
              <a:buFontTx/>
              <a:buAutoNum type="arabicParenR"/>
            </a:pPr>
            <a:endParaRPr lang="it-IT" altLang="it-IT" sz="1050" b="1" dirty="0">
              <a:solidFill>
                <a:srgbClr val="3333CC"/>
              </a:solidFill>
            </a:endParaRPr>
          </a:p>
          <a:p>
            <a:pPr algn="just" eaLnBrk="1" hangingPunct="1">
              <a:lnSpc>
                <a:spcPct val="200000"/>
              </a:lnSpc>
              <a:spcBef>
                <a:spcPct val="0"/>
              </a:spcBef>
              <a:buFontTx/>
              <a:buAutoNum type="arabicParenR"/>
            </a:pPr>
            <a:r>
              <a:rPr lang="it-IT" altLang="it-IT" sz="1600" b="1" dirty="0">
                <a:solidFill>
                  <a:srgbClr val="3333CC"/>
                </a:solidFill>
              </a:rPr>
              <a:t>Confronto dell’efficacia biologica di esposizioni croniche in funzione delle qualità della radiazione, usando LIBIS e l’irradiatore di particelle alfa sviluppato all’ISS (</a:t>
            </a:r>
            <a:r>
              <a:rPr lang="it-IT" altLang="it-IT" sz="1600" b="1" i="1" dirty="0">
                <a:solidFill>
                  <a:srgbClr val="3333CC"/>
                </a:solidFill>
              </a:rPr>
              <a:t>Esposito et al., </a:t>
            </a:r>
            <a:r>
              <a:rPr lang="it-IT" altLang="it-IT" sz="1600" b="1" i="1" dirty="0" err="1">
                <a:solidFill>
                  <a:srgbClr val="3333CC"/>
                </a:solidFill>
              </a:rPr>
              <a:t>Radiat</a:t>
            </a:r>
            <a:r>
              <a:rPr lang="it-IT" altLang="it-IT" sz="1600" b="1" i="1" dirty="0">
                <a:solidFill>
                  <a:srgbClr val="3333CC"/>
                </a:solidFill>
              </a:rPr>
              <a:t>. Res. 2009</a:t>
            </a:r>
            <a:r>
              <a:rPr lang="it-IT" altLang="it-IT" sz="1600" b="1" dirty="0" smtClean="0">
                <a:solidFill>
                  <a:srgbClr val="3333CC"/>
                </a:solidFill>
              </a:rPr>
              <a:t>)</a:t>
            </a:r>
          </a:p>
          <a:p>
            <a:pPr algn="just" eaLnBrk="1" hangingPunct="1">
              <a:lnSpc>
                <a:spcPct val="200000"/>
              </a:lnSpc>
              <a:spcBef>
                <a:spcPct val="0"/>
              </a:spcBef>
              <a:buFontTx/>
              <a:buAutoNum type="arabicParenR"/>
            </a:pPr>
            <a:endParaRPr lang="it-IT" altLang="it-IT" sz="1050" b="1" i="1" dirty="0">
              <a:solidFill>
                <a:srgbClr val="3333CC"/>
              </a:solidFill>
            </a:endParaRPr>
          </a:p>
          <a:p>
            <a:pPr algn="just" eaLnBrk="1" hangingPunct="1">
              <a:lnSpc>
                <a:spcPct val="200000"/>
              </a:lnSpc>
              <a:spcBef>
                <a:spcPct val="0"/>
              </a:spcBef>
              <a:buFontTx/>
              <a:buAutoNum type="arabicParenR"/>
            </a:pPr>
            <a:r>
              <a:rPr lang="it-IT" altLang="it-IT" sz="1600" b="1" dirty="0">
                <a:solidFill>
                  <a:srgbClr val="3333CC"/>
                </a:solidFill>
              </a:rPr>
              <a:t>Studi di irradiazioni sequenziali irradiando lo stesso campione con due tipi di radiazione (gamma-alfa; alfa-gamma</a:t>
            </a:r>
            <a:r>
              <a:rPr lang="it-IT" altLang="it-IT" sz="1600" b="1" dirty="0" smtClean="0">
                <a:solidFill>
                  <a:srgbClr val="3333CC"/>
                </a:solidFill>
              </a:rPr>
              <a:t>)</a:t>
            </a:r>
            <a:endParaRPr lang="it-IT" altLang="it-IT" sz="1600" b="1" dirty="0">
              <a:solidFill>
                <a:srgbClr val="3333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3214</TotalTime>
  <Words>914</Words>
  <Application>Microsoft Office PowerPoint</Application>
  <PresentationFormat>Presentazione su schermo (4:3)</PresentationFormat>
  <Paragraphs>155</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Giuseppe</dc:creator>
  <cp:lastModifiedBy>Giuseppe</cp:lastModifiedBy>
  <cp:revision>142</cp:revision>
  <dcterms:created xsi:type="dcterms:W3CDTF">2014-05-06T14:29:57Z</dcterms:created>
  <dcterms:modified xsi:type="dcterms:W3CDTF">2015-09-17T09:13:38Z</dcterms:modified>
</cp:coreProperties>
</file>