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64" r:id="rId4"/>
    <p:sldId id="265" r:id="rId5"/>
    <p:sldId id="274" r:id="rId6"/>
    <p:sldId id="275" r:id="rId7"/>
    <p:sldId id="261" r:id="rId8"/>
    <p:sldId id="266" r:id="rId9"/>
    <p:sldId id="260" r:id="rId10"/>
    <p:sldId id="263" r:id="rId11"/>
    <p:sldId id="270" r:id="rId12"/>
    <p:sldId id="272" r:id="rId13"/>
    <p:sldId id="269" r:id="rId14"/>
    <p:sldId id="268" r:id="rId15"/>
    <p:sldId id="271" r:id="rId16"/>
    <p:sldId id="267" r:id="rId17"/>
    <p:sldId id="262" r:id="rId1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66FF"/>
    <a:srgbClr val="CC00CC"/>
    <a:srgbClr val="FF66FF"/>
    <a:srgbClr val="003366"/>
    <a:srgbClr val="006699"/>
    <a:srgbClr val="FF6600"/>
    <a:srgbClr val="33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 varScale="1">
        <p:scale>
          <a:sx n="80" d="100"/>
          <a:sy n="80" d="100"/>
        </p:scale>
        <p:origin x="-80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CAAA91-51E4-4321-A66F-FBFB2B7E664E}" type="datetimeFigureOut">
              <a:rPr lang="it-IT"/>
              <a:pPr>
                <a:defRPr/>
              </a:pPr>
              <a:t>20/09/2015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1DD5AE-8A05-4C94-8C4E-96C82A62E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CC63E19-8CFF-47DC-BCE0-E850B3360959}" type="datetimeFigureOut">
              <a:rPr lang="en-GB"/>
              <a:pPr>
                <a:defRPr/>
              </a:pPr>
              <a:t>20/09/2015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B3D023-9433-444B-9192-28415A70F41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B4A1FC-26B5-47FD-B72A-FB1D16E6050F}" type="slidenum">
              <a:rPr lang="en-GB" smtClean="0">
                <a:latin typeface="Arial" pitchFamily="34" charset="0"/>
              </a:rPr>
              <a:pPr>
                <a:defRPr/>
              </a:pPr>
              <a:t>1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37E629-7847-47ED-915C-2E66073988CD}" type="slidenum">
              <a:rPr lang="en-GB" smtClean="0">
                <a:latin typeface="Arial" pitchFamily="34" charset="0"/>
              </a:rPr>
              <a:pPr>
                <a:defRPr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8745BEB-6B20-4266-B77F-FBC6B49E90B7}" type="slidenum">
              <a:rPr lang="en-GB" smtClean="0">
                <a:latin typeface="Arial" pitchFamily="34" charset="0"/>
              </a:rPr>
              <a:pPr>
                <a:defRPr/>
              </a:pPr>
              <a:t>11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1E5658-46DB-4A4C-9914-846180F1ED9D}" type="slidenum">
              <a:rPr lang="en-GB" smtClean="0">
                <a:latin typeface="Arial" pitchFamily="34" charset="0"/>
              </a:rPr>
              <a:pPr>
                <a:defRPr/>
              </a:pPr>
              <a:t>12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A11E29F-689D-4324-B102-C57D05DDC3DD}" type="slidenum">
              <a:rPr lang="en-GB" smtClean="0">
                <a:latin typeface="Arial" pitchFamily="34" charset="0"/>
              </a:rPr>
              <a:pPr>
                <a:defRPr/>
              </a:pPr>
              <a:t>13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0988EE-A2DD-4206-AEC8-121EE0A7784D}" type="slidenum">
              <a:rPr lang="en-GB" smtClean="0">
                <a:latin typeface="Arial" pitchFamily="34" charset="0"/>
              </a:rPr>
              <a:pPr>
                <a:defRPr/>
              </a:pPr>
              <a:t>14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FD7F075-A8E4-4CA8-9090-B8B5E5DDAD12}" type="slidenum">
              <a:rPr lang="en-GB" smtClean="0">
                <a:latin typeface="Arial" pitchFamily="34" charset="0"/>
              </a:rPr>
              <a:pPr>
                <a:defRPr/>
              </a:pPr>
              <a:t>15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E2373A-C883-498C-A7BC-392BAC3507BC}" type="slidenum">
              <a:rPr lang="en-GB" smtClean="0">
                <a:latin typeface="Arial" pitchFamily="34" charset="0"/>
              </a:rPr>
              <a:pPr>
                <a:defRPr/>
              </a:pPr>
              <a:t>16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4B1AE8-60D1-4C3B-9A2D-193F55F4DA4D}" type="slidenum">
              <a:rPr lang="en-GB" smtClean="0">
                <a:latin typeface="Arial" pitchFamily="34" charset="0"/>
              </a:rPr>
              <a:pPr>
                <a:defRPr/>
              </a:pPr>
              <a:t>17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7200D0-9EAD-4B70-8869-D0A501D3D75B}" type="slidenum">
              <a:rPr lang="en-GB" smtClean="0">
                <a:latin typeface="Arial" pitchFamily="34" charset="0"/>
              </a:rPr>
              <a:pPr>
                <a:defRPr/>
              </a:pPr>
              <a:t>2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DB720B7-E78C-4BBF-BAFE-B7863EDBD038}" type="slidenum">
              <a:rPr lang="en-GB" smtClean="0">
                <a:latin typeface="Arial" pitchFamily="34" charset="0"/>
              </a:rPr>
              <a:pPr>
                <a:defRPr/>
              </a:pPr>
              <a:t>3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1CD1C59-B367-42FB-9BC4-687E7163EE1C}" type="slidenum">
              <a:rPr lang="en-GB" smtClean="0">
                <a:latin typeface="Arial" pitchFamily="34" charset="0"/>
              </a:rPr>
              <a:pPr>
                <a:defRPr/>
              </a:pPr>
              <a:t>4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F5BAC6-04B8-445A-B14A-0F1E5653E9CF}" type="slidenum">
              <a:rPr lang="en-GB" smtClean="0">
                <a:latin typeface="Arial" pitchFamily="34" charset="0"/>
              </a:rPr>
              <a:pPr>
                <a:defRPr/>
              </a:pPr>
              <a:t>5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1E168C-391A-44FF-AB90-5DB51BFFD5F0}" type="slidenum">
              <a:rPr lang="en-GB" smtClean="0">
                <a:latin typeface="Arial" pitchFamily="34" charset="0"/>
              </a:rPr>
              <a:pPr>
                <a:defRPr/>
              </a:pPr>
              <a:t>6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226F5D2-E465-46EC-B37D-1E2248DC1304}" type="slidenum">
              <a:rPr lang="en-GB" smtClean="0">
                <a:latin typeface="Arial" pitchFamily="34" charset="0"/>
              </a:rPr>
              <a:pPr>
                <a:defRPr/>
              </a:pPr>
              <a:t>7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77DDA4-C892-4B37-ABF3-13A6777203A3}" type="slidenum">
              <a:rPr lang="en-GB" smtClean="0">
                <a:latin typeface="Arial" pitchFamily="34" charset="0"/>
              </a:rPr>
              <a:pPr>
                <a:defRPr/>
              </a:pPr>
              <a:t>8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DF4B5A6-6909-4235-8281-2A9CAA50AC28}" type="slidenum">
              <a:rPr lang="en-GB" smtClean="0">
                <a:latin typeface="Arial" pitchFamily="34" charset="0"/>
              </a:rPr>
              <a:pPr>
                <a:defRPr/>
              </a:pPr>
              <a:t>9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0A1C4-5D9D-4DC8-B81B-8D5FE436DF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6396-770B-4FF8-B82C-3326641B6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8D96-0A1B-44DB-B870-6F26EB5857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93A42-7E03-4FE1-AA7B-C327C8FBD2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7D682-C3EB-4214-B11E-F067D235DA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323BA-0851-48C4-A923-716304D36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ED4E3-6006-4B64-9950-D4CC011E0F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B736-F5A3-46B4-8E1E-D62AC29250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F5CF-7E06-4EE0-A001-5CDDDA1A66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1AD8-DA5B-453B-B9C5-1B13569EC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7D7C1-520E-4BAA-AF74-DAC4624494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CB2BCE-89B6-484F-9B3E-515CAA8207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10" Type="http://schemas.openxmlformats.org/officeDocument/2006/relationships/image" Target="../media/image33.jpe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4570" t="1063" r="2854" b="367"/>
          <a:stretch/>
        </p:blipFill>
        <p:spPr>
          <a:xfrm>
            <a:off x="128343" y="151496"/>
            <a:ext cx="8921797" cy="6156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1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1908175" y="65833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2054" name="CasellaDiTesto 1"/>
          <p:cNvSpPr txBox="1">
            <a:spLocks noChangeArrowheads="1"/>
          </p:cNvSpPr>
          <p:nvPr/>
        </p:nvSpPr>
        <p:spPr bwMode="auto">
          <a:xfrm>
            <a:off x="611188" y="4149725"/>
            <a:ext cx="684053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MV Boli" pitchFamily="2" charset="0"/>
              </a:rPr>
              <a:t>TES as NIR Photon Number Resolving Detector (PNRD)</a:t>
            </a:r>
            <a:endParaRPr lang="it-IT" sz="3200" b="1">
              <a:solidFill>
                <a:srgbClr val="FFC000"/>
              </a:solidFill>
              <a:latin typeface="MV Boli" pitchFamily="2" charset="0"/>
            </a:endParaRPr>
          </a:p>
          <a:p>
            <a:pPr algn="ctr"/>
            <a:endParaRPr lang="en-GB" sz="3200" b="1">
              <a:solidFill>
                <a:srgbClr val="FFC000"/>
              </a:solidFill>
              <a:latin typeface="MV Boli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3213" y="765175"/>
            <a:ext cx="56165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1">
                    <a:lumMod val="90000"/>
                  </a:schemeClr>
                </a:solidFill>
                <a:latin typeface="MV Boli" pitchFamily="2" charset="0"/>
                <a:cs typeface="MV Boli" pitchFamily="2" charset="0"/>
              </a:rPr>
              <a:t>Silvia </a:t>
            </a:r>
            <a:r>
              <a:rPr lang="it-IT" dirty="0" err="1">
                <a:solidFill>
                  <a:schemeClr val="accent1">
                    <a:lumMod val="90000"/>
                  </a:schemeClr>
                </a:solidFill>
                <a:latin typeface="MV Boli" pitchFamily="2" charset="0"/>
                <a:cs typeface="MV Boli" pitchFamily="2" charset="0"/>
              </a:rPr>
              <a:t>Giomi</a:t>
            </a:r>
            <a:endParaRPr lang="it-IT" dirty="0">
              <a:solidFill>
                <a:schemeClr val="accent1">
                  <a:lumMod val="90000"/>
                </a:schemeClr>
              </a:solidFill>
              <a:latin typeface="MV Boli" pitchFamily="2" charset="0"/>
              <a:cs typeface="MV Boli" pitchFamily="2" charset="0"/>
            </a:endParaRPr>
          </a:p>
          <a:p>
            <a:pPr>
              <a:defRPr/>
            </a:pPr>
            <a:r>
              <a:rPr lang="it-IT" dirty="0">
                <a:solidFill>
                  <a:schemeClr val="accent1">
                    <a:lumMod val="90000"/>
                  </a:schemeClr>
                </a:solidFill>
                <a:latin typeface="MV Boli" pitchFamily="2" charset="0"/>
                <a:cs typeface="MV Boli" pitchFamily="2" charset="0"/>
              </a:rPr>
              <a:t>Istituto Nazionale di Ricerca Metrologica (</a:t>
            </a:r>
            <a:r>
              <a:rPr lang="it-IT" dirty="0" err="1">
                <a:solidFill>
                  <a:schemeClr val="accent1">
                    <a:lumMod val="90000"/>
                  </a:schemeClr>
                </a:solidFill>
                <a:latin typeface="MV Boli" pitchFamily="2" charset="0"/>
                <a:cs typeface="MV Boli" pitchFamily="2" charset="0"/>
              </a:rPr>
              <a:t>INRiM</a:t>
            </a:r>
            <a:r>
              <a:rPr lang="it-IT" dirty="0">
                <a:solidFill>
                  <a:schemeClr val="accent1">
                    <a:lumMod val="90000"/>
                  </a:schemeClr>
                </a:solidFill>
                <a:latin typeface="MV Boli" pitchFamily="2" charset="0"/>
                <a:cs typeface="MV Boli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l="24570" t="1063" r="2854" b="367"/>
          <a:stretch/>
        </p:blipFill>
        <p:spPr>
          <a:xfrm>
            <a:off x="35496" y="-27384"/>
            <a:ext cx="9050140" cy="64166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267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356737" y="1340585"/>
            <a:ext cx="6684845" cy="43810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Experimental set-up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grpSp>
        <p:nvGrpSpPr>
          <p:cNvPr id="2" name="Gruppo 2050"/>
          <p:cNvGrpSpPr>
            <a:grpSpLocks/>
          </p:cNvGrpSpPr>
          <p:nvPr/>
        </p:nvGrpSpPr>
        <p:grpSpPr bwMode="auto">
          <a:xfrm>
            <a:off x="2301875" y="1928813"/>
            <a:ext cx="4879975" cy="3203575"/>
            <a:chOff x="2301946" y="1929597"/>
            <a:chExt cx="4880398" cy="3203004"/>
          </a:xfrm>
        </p:grpSpPr>
        <p:pic>
          <p:nvPicPr>
            <p:cNvPr id="11274" name="Picture 6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01946" y="1929597"/>
              <a:ext cx="4880398" cy="3203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75" name="Gruppo 1"/>
            <p:cNvGrpSpPr>
              <a:grpSpLocks/>
            </p:cNvGrpSpPr>
            <p:nvPr/>
          </p:nvGrpSpPr>
          <p:grpSpPr bwMode="auto">
            <a:xfrm>
              <a:off x="3921369" y="2296164"/>
              <a:ext cx="2909940" cy="2140947"/>
              <a:chOff x="3707904" y="2780928"/>
              <a:chExt cx="2909940" cy="2140947"/>
            </a:xfrm>
          </p:grpSpPr>
          <p:cxnSp>
            <p:nvCxnSpPr>
              <p:cNvPr id="5" name="Connettore 2 4"/>
              <p:cNvCxnSpPr/>
              <p:nvPr/>
            </p:nvCxnSpPr>
            <p:spPr>
              <a:xfrm flipH="1" flipV="1">
                <a:off x="3852347" y="2781008"/>
                <a:ext cx="663632" cy="4317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 flipH="1" flipV="1">
                <a:off x="3782490" y="2906399"/>
                <a:ext cx="1038315" cy="73170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13"/>
              <p:cNvCxnSpPr/>
              <p:nvPr/>
            </p:nvCxnSpPr>
            <p:spPr>
              <a:xfrm flipH="1" flipV="1">
                <a:off x="3707871" y="3122260"/>
                <a:ext cx="1397121" cy="10062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80" name="CasellaDiTesto 5"/>
              <p:cNvSpPr txBox="1">
                <a:spLocks noChangeArrowheads="1"/>
              </p:cNvSpPr>
              <p:nvPr/>
            </p:nvSpPr>
            <p:spPr bwMode="auto">
              <a:xfrm>
                <a:off x="4572045" y="3102522"/>
                <a:ext cx="15121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600">
                    <a:latin typeface="MV Boli" pitchFamily="2" charset="0"/>
                  </a:rPr>
                  <a:t>0 photons</a:t>
                </a:r>
              </a:p>
            </p:txBody>
          </p:sp>
          <p:sp>
            <p:nvSpPr>
              <p:cNvPr id="11281" name="CasellaDiTesto 15"/>
              <p:cNvSpPr txBox="1">
                <a:spLocks noChangeArrowheads="1"/>
              </p:cNvSpPr>
              <p:nvPr/>
            </p:nvSpPr>
            <p:spPr bwMode="auto">
              <a:xfrm>
                <a:off x="4788024" y="3441076"/>
                <a:ext cx="15121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600">
                    <a:latin typeface="MV Boli" pitchFamily="2" charset="0"/>
                  </a:rPr>
                  <a:t>1 photon</a:t>
                </a:r>
              </a:p>
            </p:txBody>
          </p:sp>
          <p:sp>
            <p:nvSpPr>
              <p:cNvPr id="11282" name="CasellaDiTesto 16"/>
              <p:cNvSpPr txBox="1">
                <a:spLocks noChangeArrowheads="1"/>
              </p:cNvSpPr>
              <p:nvPr/>
            </p:nvSpPr>
            <p:spPr bwMode="auto">
              <a:xfrm>
                <a:off x="5105676" y="3887265"/>
                <a:ext cx="15121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600">
                    <a:latin typeface="MV Boli" pitchFamily="2" charset="0"/>
                  </a:rPr>
                  <a:t>2 photons</a:t>
                </a:r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H="1">
                <a:off x="4212740" y="3638105"/>
                <a:ext cx="608066" cy="8380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/>
              <p:cNvCxnSpPr/>
              <p:nvPr/>
            </p:nvCxnSpPr>
            <p:spPr>
              <a:xfrm flipH="1">
                <a:off x="3707871" y="3212731"/>
                <a:ext cx="808108" cy="10808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flipH="1">
                <a:off x="4646165" y="4130142"/>
                <a:ext cx="458827" cy="6301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 flipH="1" flipV="1">
                <a:off x="3782490" y="3409546"/>
                <a:ext cx="1609864" cy="11300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2 31"/>
              <p:cNvCxnSpPr/>
              <p:nvPr/>
            </p:nvCxnSpPr>
            <p:spPr>
              <a:xfrm flipH="1">
                <a:off x="5104992" y="4512662"/>
                <a:ext cx="287363" cy="4095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76" name="Rettangolo 2049"/>
            <p:cNvSpPr>
              <a:spLocks noChangeArrowheads="1"/>
            </p:cNvSpPr>
            <p:nvPr/>
          </p:nvSpPr>
          <p:spPr bwMode="auto">
            <a:xfrm>
              <a:off x="5678937" y="3862841"/>
              <a:ext cx="11769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>
                  <a:latin typeface="MV Boli" pitchFamily="2" charset="0"/>
                </a:rPr>
                <a:t>3 photons</a:t>
              </a:r>
            </a:p>
          </p:txBody>
        </p:sp>
      </p:grpSp>
      <p:sp>
        <p:nvSpPr>
          <p:cNvPr id="11273" name="CasellaDiTesto 23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9/15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497" y="1"/>
            <a:ext cx="9095744" cy="63813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1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well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TESs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count photons?</a:t>
            </a:r>
          </a:p>
        </p:txBody>
      </p:sp>
      <p:sp>
        <p:nvSpPr>
          <p:cNvPr id="12294" name="CasellaDiTesto 15"/>
          <p:cNvSpPr txBox="1">
            <a:spLocks noChangeAspect="1"/>
          </p:cNvSpPr>
          <p:nvPr/>
        </p:nvSpPr>
        <p:spPr bwMode="auto">
          <a:xfrm>
            <a:off x="541338" y="1628775"/>
            <a:ext cx="4010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u="sng">
                <a:solidFill>
                  <a:schemeClr val="bg1"/>
                </a:solidFill>
                <a:latin typeface="MV Boli" pitchFamily="2" charset="0"/>
              </a:rPr>
              <a:t>Ti/Au TES 10 µm x 10 µm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11188" y="2924175"/>
            <a:ext cx="16573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kern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  <a:sym typeface="Symbol" panose="05050102010706020507" pitchFamily="18" charset="2"/>
              </a:rPr>
              <a:t></a:t>
            </a:r>
            <a:r>
              <a:rPr lang="it-IT" kern="0" baseline="-25000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eff</a:t>
            </a:r>
            <a:r>
              <a:rPr lang="it-IT" kern="0" baseline="-25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it-IT" kern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= 4 </a:t>
            </a:r>
            <a:r>
              <a:rPr lang="en-US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µ</a:t>
            </a:r>
            <a:r>
              <a:rPr lang="it-IT" kern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</a:p>
        </p:txBody>
      </p:sp>
      <p:sp>
        <p:nvSpPr>
          <p:cNvPr id="12296" name="Rettangolo 17"/>
          <p:cNvSpPr>
            <a:spLocks noChangeArrowheads="1"/>
          </p:cNvSpPr>
          <p:nvPr/>
        </p:nvSpPr>
        <p:spPr bwMode="auto">
          <a:xfrm>
            <a:off x="525463" y="3525838"/>
            <a:ext cx="2678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  <a:latin typeface="Times New Roman" pitchFamily="18" charset="0"/>
              </a:rPr>
              <a:t>Δ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E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FWHM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= 0.113 eV </a:t>
            </a:r>
          </a:p>
          <a:p>
            <a:r>
              <a:rPr lang="it-IT">
                <a:solidFill>
                  <a:schemeClr val="bg1"/>
                </a:solidFill>
                <a:latin typeface="MV Boli" pitchFamily="2" charset="0"/>
              </a:rPr>
              <a:t>         @1570 nm</a:t>
            </a:r>
          </a:p>
        </p:txBody>
      </p:sp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12298" name="Rettangolo 5"/>
          <p:cNvSpPr>
            <a:spLocks noChangeArrowheads="1"/>
          </p:cNvSpPr>
          <p:nvPr/>
        </p:nvSpPr>
        <p:spPr bwMode="auto">
          <a:xfrm>
            <a:off x="611188" y="2420938"/>
            <a:ext cx="1528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MV Boli" pitchFamily="2" charset="0"/>
              </a:rPr>
              <a:t>T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c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~ 106 mK</a:t>
            </a:r>
            <a:endParaRPr lang="it-IT"/>
          </a:p>
        </p:txBody>
      </p:sp>
      <p:sp>
        <p:nvSpPr>
          <p:cNvPr id="12299" name="CasellaDiTesto 13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10/15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484438" y="5610225"/>
            <a:ext cx="6445250" cy="339725"/>
          </a:xfrm>
          <a:prstGeom prst="rect">
            <a:avLst/>
          </a:prstGeom>
          <a:solidFill>
            <a:schemeClr val="bg2">
              <a:lumMod val="50000"/>
              <a:alpha val="5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 err="1">
                <a:latin typeface="MV Boli" pitchFamily="2" charset="0"/>
                <a:cs typeface="MV Boli" pitchFamily="2" charset="0"/>
              </a:rPr>
              <a:t>L.Lolli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i="1" dirty="0" err="1">
                <a:latin typeface="MV Boli" pitchFamily="2" charset="0"/>
                <a:cs typeface="MV Boli" pitchFamily="2" charset="0"/>
              </a:rPr>
              <a:t>et</a:t>
            </a:r>
            <a:r>
              <a:rPr lang="it-IT" sz="1600" i="1" dirty="0">
                <a:latin typeface="MV Boli" pitchFamily="2" charset="0"/>
                <a:cs typeface="MV Boli" pitchFamily="2" charset="0"/>
              </a:rPr>
              <a:t> al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b="1" dirty="0" err="1">
                <a:latin typeface="MV Boli" pitchFamily="2" charset="0"/>
                <a:cs typeface="MV Boli" pitchFamily="2" charset="0"/>
              </a:rPr>
              <a:t>arXiv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:1306.5385v1 [</a:t>
            </a:r>
            <a:r>
              <a:rPr lang="it-IT" sz="1600" b="1" dirty="0" err="1">
                <a:latin typeface="MV Boli" pitchFamily="2" charset="0"/>
                <a:cs typeface="MV Boli" pitchFamily="2" charset="0"/>
              </a:rPr>
              <a:t>physics.ins-det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], </a:t>
            </a:r>
            <a:r>
              <a:rPr lang="it-IT" sz="1600" dirty="0" err="1">
                <a:latin typeface="MV Boli" pitchFamily="2" charset="0"/>
                <a:cs typeface="MV Boli" pitchFamily="2" charset="0"/>
              </a:rPr>
              <a:t>June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2013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987675" y="5661025"/>
            <a:ext cx="51133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it-IT" dirty="0">
              <a:noFill/>
              <a:latin typeface="Arial" charset="0"/>
              <a:cs typeface="+mn-cs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07904" y="1988840"/>
            <a:ext cx="5000365" cy="36151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Immagine 7" descr="018pulse.jpg"/>
          <p:cNvPicPr>
            <a:picLocks noChangeAspect="1"/>
          </p:cNvPicPr>
          <p:nvPr/>
        </p:nvPicPr>
        <p:blipFill rotWithShape="1">
          <a:blip r:embed="rId7" cstate="print"/>
          <a:srcRect l="5927" t="8463" r="5071" b="6460"/>
          <a:stretch/>
        </p:blipFill>
        <p:spPr bwMode="auto">
          <a:xfrm>
            <a:off x="5220072" y="1196752"/>
            <a:ext cx="3474176" cy="248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cxnSp>
        <p:nvCxnSpPr>
          <p:cNvPr id="3" name="Connettore 2 2"/>
          <p:cNvCxnSpPr/>
          <p:nvPr/>
        </p:nvCxnSpPr>
        <p:spPr>
          <a:xfrm>
            <a:off x="4716463" y="3789363"/>
            <a:ext cx="563562" cy="0"/>
          </a:xfrm>
          <a:prstGeom prst="straightConnector1">
            <a:avLst/>
          </a:prstGeom>
          <a:ln w="28575">
            <a:solidFill>
              <a:srgbClr val="33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496" y="7392"/>
            <a:ext cx="9034043" cy="63739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15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well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TESs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count photons?</a:t>
            </a:r>
          </a:p>
        </p:txBody>
      </p:sp>
      <p:sp>
        <p:nvSpPr>
          <p:cNvPr id="13318" name="CasellaDiTesto 15"/>
          <p:cNvSpPr txBox="1">
            <a:spLocks noChangeAspect="1"/>
          </p:cNvSpPr>
          <p:nvPr/>
        </p:nvSpPr>
        <p:spPr bwMode="auto">
          <a:xfrm>
            <a:off x="479425" y="1557338"/>
            <a:ext cx="4008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u="sng">
                <a:solidFill>
                  <a:schemeClr val="bg1"/>
                </a:solidFill>
                <a:latin typeface="MV Boli" pitchFamily="2" charset="0"/>
              </a:rPr>
              <a:t>Ti/Au TES 10 µm x 10 µm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33413" y="4268788"/>
            <a:ext cx="16557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kern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  <a:sym typeface="Symbol" panose="05050102010706020507" pitchFamily="18" charset="2"/>
              </a:rPr>
              <a:t></a:t>
            </a:r>
            <a:r>
              <a:rPr lang="it-IT" kern="0" baseline="-25000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eff</a:t>
            </a:r>
            <a:r>
              <a:rPr lang="it-IT" kern="0" baseline="-25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it-IT" kern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= 186 ns</a:t>
            </a:r>
          </a:p>
        </p:txBody>
      </p:sp>
      <p:sp>
        <p:nvSpPr>
          <p:cNvPr id="13320" name="Rettangolo 14"/>
          <p:cNvSpPr>
            <a:spLocks noChangeArrowheads="1"/>
          </p:cNvSpPr>
          <p:nvPr/>
        </p:nvSpPr>
        <p:spPr bwMode="auto">
          <a:xfrm>
            <a:off x="611188" y="4941888"/>
            <a:ext cx="3744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bg1"/>
                </a:solidFill>
                <a:latin typeface="Times New Roman" pitchFamily="18" charset="0"/>
              </a:rPr>
              <a:t>Δ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E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FWHM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= 0.263 eV @1535 nm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4131865" cy="2988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13323" name="Rettangolo 1"/>
          <p:cNvSpPr>
            <a:spLocks noChangeArrowheads="1"/>
          </p:cNvSpPr>
          <p:nvPr/>
        </p:nvSpPr>
        <p:spPr bwMode="auto">
          <a:xfrm>
            <a:off x="620713" y="3716338"/>
            <a:ext cx="159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MV Boli" pitchFamily="2" charset="0"/>
              </a:rPr>
              <a:t>T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c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~ 300 mK</a:t>
            </a:r>
            <a:endParaRPr lang="it-IT"/>
          </a:p>
        </p:txBody>
      </p:sp>
      <p:sp>
        <p:nvSpPr>
          <p:cNvPr id="13324" name="CasellaDiTesto 13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11/15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268538" y="5683250"/>
            <a:ext cx="6624637" cy="338138"/>
          </a:xfrm>
          <a:prstGeom prst="rect">
            <a:avLst/>
          </a:prstGeom>
          <a:solidFill>
            <a:schemeClr val="bg2">
              <a:lumMod val="50000"/>
              <a:alpha val="5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 err="1">
                <a:latin typeface="MV Boli" pitchFamily="2" charset="0"/>
                <a:cs typeface="MV Boli" pitchFamily="2" charset="0"/>
              </a:rPr>
              <a:t>L.Lolli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i="1" dirty="0" err="1">
                <a:latin typeface="MV Boli" pitchFamily="2" charset="0"/>
                <a:cs typeface="MV Boli" pitchFamily="2" charset="0"/>
              </a:rPr>
              <a:t>et</a:t>
            </a:r>
            <a:r>
              <a:rPr lang="it-IT" sz="1600" i="1" dirty="0">
                <a:latin typeface="MV Boli" pitchFamily="2" charset="0"/>
                <a:cs typeface="MV Boli" pitchFamily="2" charset="0"/>
              </a:rPr>
              <a:t> al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IEEE </a:t>
            </a:r>
            <a:r>
              <a:rPr lang="it-IT" sz="1600" b="1" dirty="0" err="1">
                <a:latin typeface="MV Boli" pitchFamily="2" charset="0"/>
                <a:cs typeface="MV Boli" pitchFamily="2" charset="0"/>
              </a:rPr>
              <a:t>Trans.Appl.Supercond.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, 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vol.23, n.3, </a:t>
            </a:r>
            <a:r>
              <a:rPr lang="it-IT" sz="1600" dirty="0" err="1">
                <a:latin typeface="MV Boli" pitchFamily="2" charset="0"/>
                <a:cs typeface="MV Boli" pitchFamily="2" charset="0"/>
              </a:rPr>
              <a:t>June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2013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823699" cy="2736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496" y="7392"/>
            <a:ext cx="9106051" cy="63739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339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well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TESs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count photons?</a:t>
            </a:r>
          </a:p>
        </p:txBody>
      </p:sp>
      <p:grpSp>
        <p:nvGrpSpPr>
          <p:cNvPr id="14342" name="Gruppo 8"/>
          <p:cNvGrpSpPr>
            <a:grpSpLocks/>
          </p:cNvGrpSpPr>
          <p:nvPr/>
        </p:nvGrpSpPr>
        <p:grpSpPr bwMode="auto">
          <a:xfrm>
            <a:off x="614363" y="1412875"/>
            <a:ext cx="8134350" cy="4248150"/>
            <a:chOff x="813617" y="2160637"/>
            <a:chExt cx="8015763" cy="2935464"/>
          </a:xfrm>
        </p:grpSpPr>
        <p:grpSp>
          <p:nvGrpSpPr>
            <p:cNvPr id="14347" name="Gruppo 9"/>
            <p:cNvGrpSpPr>
              <a:grpSpLocks/>
            </p:cNvGrpSpPr>
            <p:nvPr/>
          </p:nvGrpSpPr>
          <p:grpSpPr bwMode="auto">
            <a:xfrm>
              <a:off x="813617" y="2160637"/>
              <a:ext cx="8015763" cy="2935464"/>
              <a:chOff x="813617" y="2160637"/>
              <a:chExt cx="8015763" cy="2935464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4064994" y="2160637"/>
                <a:ext cx="4764386" cy="2935464"/>
              </a:xfrm>
              <a:prstGeom prst="rect">
                <a:avLst/>
              </a:prstGeom>
              <a:effectLst>
                <a:softEdge rad="31750"/>
              </a:effectLst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837082" y="3444080"/>
                <a:ext cx="1656654" cy="3685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kern="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  <a:sym typeface="Symbol" panose="05050102010706020507" pitchFamily="18" charset="2"/>
                  </a:rPr>
                  <a:t></a:t>
                </a:r>
                <a:r>
                  <a:rPr lang="it-IT" kern="0" baseline="-25000" dirty="0" err="1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eff</a:t>
                </a:r>
                <a:r>
                  <a:rPr lang="it-IT" kern="0" baseline="-2500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 </a:t>
                </a:r>
                <a:r>
                  <a:rPr lang="it-IT" kern="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= 168 ns</a:t>
                </a:r>
              </a:p>
            </p:txBody>
          </p:sp>
          <p:sp>
            <p:nvSpPr>
              <p:cNvPr id="14351" name="Rettangolo 15"/>
              <p:cNvSpPr>
                <a:spLocks noChangeArrowheads="1"/>
              </p:cNvSpPr>
              <p:nvPr/>
            </p:nvSpPr>
            <p:spPr bwMode="auto">
              <a:xfrm>
                <a:off x="813617" y="3812658"/>
                <a:ext cx="3737247" cy="369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l-GR">
                    <a:solidFill>
                      <a:schemeClr val="bg1"/>
                    </a:solidFill>
                    <a:latin typeface="Times New Roman" pitchFamily="18" charset="0"/>
                  </a:rPr>
                  <a:t>Δ</a:t>
                </a: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E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FWHM</a:t>
                </a: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= 0.19 eV @1545 nm</a:t>
                </a:r>
              </a:p>
            </p:txBody>
          </p:sp>
        </p:grpSp>
        <p:sp>
          <p:nvSpPr>
            <p:cNvPr id="14348" name="CasellaDiTesto 10"/>
            <p:cNvSpPr txBox="1">
              <a:spLocks noChangeAspect="1"/>
            </p:cNvSpPr>
            <p:nvPr/>
          </p:nvSpPr>
          <p:spPr bwMode="auto">
            <a:xfrm>
              <a:off x="813618" y="2318362"/>
              <a:ext cx="4009273" cy="24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u="sng">
                  <a:solidFill>
                    <a:schemeClr val="bg1"/>
                  </a:solidFill>
                  <a:latin typeface="MV Boli" pitchFamily="2" charset="0"/>
                </a:rPr>
                <a:t>Ti TES 2 µm x 2 µm</a:t>
              </a:r>
            </a:p>
          </p:txBody>
        </p:sp>
      </p:grpSp>
      <p:sp>
        <p:nvSpPr>
          <p:cNvPr id="14343" name="Rettangolo 1"/>
          <p:cNvSpPr>
            <a:spLocks noChangeArrowheads="1"/>
          </p:cNvSpPr>
          <p:nvPr/>
        </p:nvSpPr>
        <p:spPr bwMode="auto">
          <a:xfrm>
            <a:off x="614363" y="2708275"/>
            <a:ext cx="1576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MV Boli" pitchFamily="2" charset="0"/>
              </a:rPr>
              <a:t>T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c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~ 470 mK</a:t>
            </a:r>
            <a:endParaRPr lang="it-IT"/>
          </a:p>
        </p:txBody>
      </p:sp>
      <p:sp>
        <p:nvSpPr>
          <p:cNvPr id="14344" name="CasellaDiTesto 17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12/15</a:t>
            </a:r>
          </a:p>
        </p:txBody>
      </p:sp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195513" y="5661025"/>
            <a:ext cx="6948487" cy="338138"/>
          </a:xfrm>
          <a:prstGeom prst="rect">
            <a:avLst/>
          </a:prstGeom>
          <a:solidFill>
            <a:schemeClr val="bg2">
              <a:lumMod val="50000"/>
              <a:alpha val="5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 err="1">
                <a:latin typeface="MV Boli" pitchFamily="2" charset="0"/>
                <a:cs typeface="MV Boli" pitchFamily="2" charset="0"/>
              </a:rPr>
              <a:t>C.Portesi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i="1" dirty="0" err="1">
                <a:latin typeface="MV Boli" pitchFamily="2" charset="0"/>
                <a:cs typeface="MV Boli" pitchFamily="2" charset="0"/>
              </a:rPr>
              <a:t>et</a:t>
            </a:r>
            <a:r>
              <a:rPr lang="it-IT" sz="1600" i="1" dirty="0">
                <a:latin typeface="MV Boli" pitchFamily="2" charset="0"/>
                <a:cs typeface="MV Boli" pitchFamily="2" charset="0"/>
              </a:rPr>
              <a:t> al 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IEEE </a:t>
            </a:r>
            <a:r>
              <a:rPr lang="it-IT" sz="1600" b="1" dirty="0" err="1">
                <a:latin typeface="MV Boli" pitchFamily="2" charset="0"/>
                <a:cs typeface="MV Boli" pitchFamily="2" charset="0"/>
              </a:rPr>
              <a:t>Trans.Appl.Supercond.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, 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vol.25, n.3, </a:t>
            </a:r>
            <a:r>
              <a:rPr lang="it-IT" sz="1600" dirty="0" err="1">
                <a:latin typeface="MV Boli" pitchFamily="2" charset="0"/>
                <a:cs typeface="MV Boli" pitchFamily="2" charset="0"/>
              </a:rPr>
              <a:t>June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3739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363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well </a:t>
            </a: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TESs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count photons?</a:t>
            </a:r>
          </a:p>
        </p:txBody>
      </p:sp>
      <p:grpSp>
        <p:nvGrpSpPr>
          <p:cNvPr id="15366" name="Gruppo 10"/>
          <p:cNvGrpSpPr>
            <a:grpSpLocks/>
          </p:cNvGrpSpPr>
          <p:nvPr/>
        </p:nvGrpSpPr>
        <p:grpSpPr bwMode="auto">
          <a:xfrm>
            <a:off x="546100" y="1530350"/>
            <a:ext cx="8243888" cy="4211638"/>
            <a:chOff x="664762" y="2644628"/>
            <a:chExt cx="8052836" cy="3434055"/>
          </a:xfrm>
        </p:grpSpPr>
        <p:grpSp>
          <p:nvGrpSpPr>
            <p:cNvPr id="15371" name="Gruppo 4"/>
            <p:cNvGrpSpPr>
              <a:grpSpLocks/>
            </p:cNvGrpSpPr>
            <p:nvPr/>
          </p:nvGrpSpPr>
          <p:grpSpPr bwMode="auto">
            <a:xfrm>
              <a:off x="664762" y="2644628"/>
              <a:ext cx="8052836" cy="3434055"/>
              <a:chOff x="720524" y="2759465"/>
              <a:chExt cx="8226520" cy="3434055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/>
                </a:extLst>
              </a:blip>
              <a:stretch>
                <a:fillRect/>
              </a:stretch>
            </p:blipFill>
            <p:spPr>
              <a:xfrm>
                <a:off x="4091310" y="2759465"/>
                <a:ext cx="4855734" cy="3434055"/>
              </a:xfrm>
              <a:prstGeom prst="rect">
                <a:avLst/>
              </a:prstGeom>
              <a:effectLst>
                <a:softEdge rad="31750"/>
              </a:effectLst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764880" y="4350288"/>
                <a:ext cx="1655443" cy="3689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kern="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  <a:sym typeface="Symbol" panose="05050102010706020507" pitchFamily="18" charset="2"/>
                  </a:rPr>
                  <a:t></a:t>
                </a:r>
                <a:r>
                  <a:rPr lang="it-IT" kern="0" baseline="-25000" dirty="0" err="1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eff</a:t>
                </a:r>
                <a:r>
                  <a:rPr lang="it-IT" kern="0" baseline="-2500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 </a:t>
                </a:r>
                <a:r>
                  <a:rPr lang="it-IT" kern="0" dirty="0">
                    <a:solidFill>
                      <a:schemeClr val="bg1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= 147 ns</a:t>
                </a:r>
              </a:p>
            </p:txBody>
          </p:sp>
          <p:sp>
            <p:nvSpPr>
              <p:cNvPr id="15375" name="Rettangolo 2"/>
              <p:cNvSpPr>
                <a:spLocks noChangeArrowheads="1"/>
              </p:cNvSpPr>
              <p:nvPr/>
            </p:nvSpPr>
            <p:spPr bwMode="auto">
              <a:xfrm>
                <a:off x="720524" y="4853811"/>
                <a:ext cx="3737023" cy="37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l-GR">
                    <a:solidFill>
                      <a:schemeClr val="bg1"/>
                    </a:solidFill>
                    <a:latin typeface="Times New Roman" pitchFamily="18" charset="0"/>
                  </a:rPr>
                  <a:t>Δ</a:t>
                </a: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E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FWHM</a:t>
                </a: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= 0.12 eV @1545 nm</a:t>
                </a:r>
              </a:p>
            </p:txBody>
          </p:sp>
        </p:grpSp>
        <p:sp>
          <p:nvSpPr>
            <p:cNvPr id="15372" name="CasellaDiTesto 19"/>
            <p:cNvSpPr txBox="1">
              <a:spLocks noChangeAspect="1"/>
            </p:cNvSpPr>
            <p:nvPr/>
          </p:nvSpPr>
          <p:spPr bwMode="auto">
            <a:xfrm>
              <a:off x="699263" y="2666581"/>
              <a:ext cx="4009273" cy="276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u="sng">
                  <a:solidFill>
                    <a:schemeClr val="bg1"/>
                  </a:solidFill>
                  <a:latin typeface="MV Boli" pitchFamily="2" charset="0"/>
                </a:rPr>
                <a:t>Ti TES 1 µm x 1 µm</a:t>
              </a:r>
            </a:p>
          </p:txBody>
        </p:sp>
      </p:grp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 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15368" name="Rettangolo 1"/>
          <p:cNvSpPr>
            <a:spLocks noChangeArrowheads="1"/>
          </p:cNvSpPr>
          <p:nvPr/>
        </p:nvSpPr>
        <p:spPr bwMode="auto">
          <a:xfrm>
            <a:off x="622300" y="2924175"/>
            <a:ext cx="157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MV Boli" pitchFamily="2" charset="0"/>
              </a:rPr>
              <a:t>T</a:t>
            </a:r>
            <a:r>
              <a:rPr lang="it-IT" baseline="-25000">
                <a:solidFill>
                  <a:schemeClr val="bg1"/>
                </a:solidFill>
                <a:latin typeface="MV Boli" pitchFamily="2" charset="0"/>
              </a:rPr>
              <a:t>c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~ 470 mK</a:t>
            </a:r>
            <a:endParaRPr lang="it-IT"/>
          </a:p>
        </p:txBody>
      </p:sp>
      <p:sp>
        <p:nvSpPr>
          <p:cNvPr id="15369" name="CasellaDiTesto 15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13/15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195513" y="5661025"/>
            <a:ext cx="6948487" cy="338138"/>
          </a:xfrm>
          <a:prstGeom prst="rect">
            <a:avLst/>
          </a:prstGeom>
          <a:solidFill>
            <a:schemeClr val="bg2">
              <a:lumMod val="50000"/>
              <a:alpha val="5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 err="1">
                <a:latin typeface="MV Boli" pitchFamily="2" charset="0"/>
                <a:cs typeface="MV Boli" pitchFamily="2" charset="0"/>
              </a:rPr>
              <a:t>C.Portesi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</a:t>
            </a:r>
            <a:r>
              <a:rPr lang="it-IT" sz="1600" i="1" dirty="0" err="1">
                <a:latin typeface="MV Boli" pitchFamily="2" charset="0"/>
                <a:cs typeface="MV Boli" pitchFamily="2" charset="0"/>
              </a:rPr>
              <a:t>et</a:t>
            </a:r>
            <a:r>
              <a:rPr lang="it-IT" sz="1600" i="1" dirty="0">
                <a:latin typeface="MV Boli" pitchFamily="2" charset="0"/>
                <a:cs typeface="MV Boli" pitchFamily="2" charset="0"/>
              </a:rPr>
              <a:t> al 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IEEE </a:t>
            </a:r>
            <a:r>
              <a:rPr lang="it-IT" sz="1600" b="1" dirty="0" err="1">
                <a:latin typeface="MV Boli" pitchFamily="2" charset="0"/>
                <a:cs typeface="MV Boli" pitchFamily="2" charset="0"/>
              </a:rPr>
              <a:t>Trans.Appl.Supercond.</a:t>
            </a:r>
            <a:r>
              <a:rPr lang="it-IT" sz="1600" b="1" dirty="0">
                <a:latin typeface="MV Boli" pitchFamily="2" charset="0"/>
                <a:cs typeface="MV Boli" pitchFamily="2" charset="0"/>
              </a:rPr>
              <a:t>, 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vol.25, n.3, </a:t>
            </a:r>
            <a:r>
              <a:rPr lang="it-IT" sz="1600" dirty="0" err="1">
                <a:latin typeface="MV Boli" pitchFamily="2" charset="0"/>
                <a:cs typeface="MV Boli" pitchFamily="2" charset="0"/>
              </a:rPr>
              <a:t>June</a:t>
            </a:r>
            <a:r>
              <a:rPr lang="it-IT" sz="1600" dirty="0">
                <a:latin typeface="MV Boli" pitchFamily="2" charset="0"/>
                <a:cs typeface="MV Boli" pitchFamily="2" charset="0"/>
              </a:rPr>
              <a:t>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9140825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Future with photons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7445" t="9128" r="2004" b="12131"/>
          <a:stretch/>
        </p:blipFill>
        <p:spPr>
          <a:xfrm>
            <a:off x="928704" y="1142529"/>
            <a:ext cx="7507107" cy="4896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Ovale 1"/>
          <p:cNvSpPr/>
          <p:nvPr/>
        </p:nvSpPr>
        <p:spPr bwMode="auto">
          <a:xfrm>
            <a:off x="2484438" y="4078288"/>
            <a:ext cx="1766887" cy="95408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noFill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3913188" y="1955800"/>
            <a:ext cx="1766887" cy="95408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noFill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5580063" y="2324100"/>
            <a:ext cx="1766887" cy="95408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noFill/>
            </a:endParaRPr>
          </a:p>
        </p:txBody>
      </p:sp>
      <p:sp>
        <p:nvSpPr>
          <p:cNvPr id="16394" name="CasellaDiTesto 13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14/15</a:t>
            </a:r>
          </a:p>
        </p:txBody>
      </p:sp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6512" y="0"/>
            <a:ext cx="9101416" cy="63813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411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Which applications are TESs useful for? 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3232150"/>
            <a:ext cx="2890838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Quantum </a:t>
            </a: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metrology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Quantum </a:t>
            </a: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optics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Quantum </a:t>
            </a: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imaging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Quantum </a:t>
            </a: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mechanics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Quantum information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it-IT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8313" y="4581525"/>
            <a:ext cx="30956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Material </a:t>
            </a: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analysis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Astronomy</a:t>
            </a:r>
            <a:endParaRPr lang="it-IT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grpSp>
        <p:nvGrpSpPr>
          <p:cNvPr id="2" name="Gruppo 9"/>
          <p:cNvGrpSpPr>
            <a:grpSpLocks/>
          </p:cNvGrpSpPr>
          <p:nvPr/>
        </p:nvGrpSpPr>
        <p:grpSpPr bwMode="auto">
          <a:xfrm>
            <a:off x="3603625" y="3152775"/>
            <a:ext cx="5445125" cy="954088"/>
            <a:chOff x="3903653" y="4336312"/>
            <a:chExt cx="5443914" cy="954108"/>
          </a:xfrm>
        </p:grpSpPr>
        <p:sp>
          <p:nvSpPr>
            <p:cNvPr id="17431" name="Rettangolo 6"/>
            <p:cNvSpPr>
              <a:spLocks noChangeArrowheads="1"/>
            </p:cNvSpPr>
            <p:nvPr/>
          </p:nvSpPr>
          <p:spPr bwMode="auto">
            <a:xfrm>
              <a:off x="3903653" y="4336312"/>
              <a:ext cx="544391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00B0F0"/>
                  </a:solidFill>
                  <a:latin typeface="MV Boli" pitchFamily="2" charset="0"/>
                </a:rPr>
                <a:t>Characterization of single photon source NV centers in nano-diamond from PTB</a:t>
              </a:r>
              <a:endParaRPr lang="en-US">
                <a:solidFill>
                  <a:srgbClr val="00B0F0"/>
                </a:solidFill>
                <a:latin typeface="MV Boli" pitchFamily="2" charset="0"/>
              </a:endParaRPr>
            </a:p>
          </p:txBody>
        </p:sp>
        <p:sp>
          <p:nvSpPr>
            <p:cNvPr id="17432" name="CasellaDiTesto 17"/>
            <p:cNvSpPr txBox="1">
              <a:spLocks noChangeArrowheads="1"/>
            </p:cNvSpPr>
            <p:nvPr/>
          </p:nvSpPr>
          <p:spPr bwMode="auto">
            <a:xfrm>
              <a:off x="4076908" y="4982643"/>
              <a:ext cx="48990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rgbClr val="00B0F0"/>
                  </a:solidFill>
                  <a:latin typeface="MV Boli" pitchFamily="2" charset="0"/>
                </a:rPr>
                <a:t>W. Schmunk et al, METROLOGIA (2012) </a:t>
              </a:r>
              <a:r>
                <a:rPr lang="it-IT" sz="1400" b="1">
                  <a:solidFill>
                    <a:srgbClr val="00B0F0"/>
                  </a:solidFill>
                  <a:latin typeface="MV Boli" pitchFamily="2" charset="0"/>
                </a:rPr>
                <a:t>49, </a:t>
              </a:r>
              <a:r>
                <a:rPr lang="it-IT" sz="1400">
                  <a:solidFill>
                    <a:srgbClr val="00B0F0"/>
                  </a:solidFill>
                  <a:latin typeface="MV Boli" pitchFamily="2" charset="0"/>
                </a:rPr>
                <a:t>56-160</a:t>
              </a:r>
            </a:p>
          </p:txBody>
        </p:sp>
      </p:grpSp>
      <p:grpSp>
        <p:nvGrpSpPr>
          <p:cNvPr id="3" name="Gruppo 13"/>
          <p:cNvGrpSpPr>
            <a:grpSpLocks/>
          </p:cNvGrpSpPr>
          <p:nvPr/>
        </p:nvGrpSpPr>
        <p:grpSpPr bwMode="auto">
          <a:xfrm>
            <a:off x="3497263" y="4827588"/>
            <a:ext cx="5670550" cy="938212"/>
            <a:chOff x="3496996" y="4827178"/>
            <a:chExt cx="5670376" cy="938719"/>
          </a:xfrm>
        </p:grpSpPr>
        <p:sp>
          <p:nvSpPr>
            <p:cNvPr id="17429" name="Rettangolo 8"/>
            <p:cNvSpPr>
              <a:spLocks noChangeArrowheads="1"/>
            </p:cNvSpPr>
            <p:nvPr/>
          </p:nvSpPr>
          <p:spPr bwMode="auto">
            <a:xfrm>
              <a:off x="3496996" y="4827178"/>
              <a:ext cx="567037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MV Boli" pitchFamily="2" charset="0"/>
                </a:rPr>
                <a:t>Validation of </a:t>
              </a:r>
              <a:r>
                <a:rPr lang="en-US">
                  <a:latin typeface="MV Boli" pitchFamily="2" charset="0"/>
                </a:rPr>
                <a:t>first experimental tomography of</a:t>
              </a:r>
            </a:p>
            <a:p>
              <a:r>
                <a:rPr lang="en-US">
                  <a:latin typeface="MV Boli" pitchFamily="2" charset="0"/>
                </a:rPr>
                <a:t>the positive operator-valued measure (POVM)</a:t>
              </a:r>
            </a:p>
          </p:txBody>
        </p:sp>
        <p:sp>
          <p:nvSpPr>
            <p:cNvPr id="17430" name="CasellaDiTesto 18"/>
            <p:cNvSpPr txBox="1">
              <a:spLocks noChangeArrowheads="1"/>
            </p:cNvSpPr>
            <p:nvPr/>
          </p:nvSpPr>
          <p:spPr bwMode="auto">
            <a:xfrm>
              <a:off x="3604393" y="5458120"/>
              <a:ext cx="4477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MV Boli" pitchFamily="2" charset="0"/>
                </a:rPr>
                <a:t>G. Brida et al, New J. Phys. (2013) 14 085001</a:t>
              </a:r>
            </a:p>
          </p:txBody>
        </p:sp>
      </p:grpSp>
      <p:grpSp>
        <p:nvGrpSpPr>
          <p:cNvPr id="5" name="Gruppo 10"/>
          <p:cNvGrpSpPr>
            <a:grpSpLocks/>
          </p:cNvGrpSpPr>
          <p:nvPr/>
        </p:nvGrpSpPr>
        <p:grpSpPr bwMode="auto">
          <a:xfrm>
            <a:off x="836613" y="2232025"/>
            <a:ext cx="7407275" cy="608013"/>
            <a:chOff x="395536" y="3645024"/>
            <a:chExt cx="5511931" cy="609316"/>
          </a:xfrm>
        </p:grpSpPr>
        <p:sp>
          <p:nvSpPr>
            <p:cNvPr id="17427" name="CasellaDiTesto 19"/>
            <p:cNvSpPr txBox="1">
              <a:spLocks noChangeArrowheads="1"/>
            </p:cNvSpPr>
            <p:nvPr/>
          </p:nvSpPr>
          <p:spPr bwMode="auto">
            <a:xfrm>
              <a:off x="395536" y="3645024"/>
              <a:ext cx="5511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MV Boli" pitchFamily="2" charset="0"/>
                </a:rPr>
                <a:t>Characterization of single photon source in </a:t>
              </a:r>
              <a:r>
                <a:rPr lang="en-GB" i="1">
                  <a:latin typeface="MV Boli" pitchFamily="2" charset="0"/>
                </a:rPr>
                <a:t>Quantum Optics Group</a:t>
              </a:r>
              <a:endParaRPr lang="en-US" i="1">
                <a:latin typeface="MV Boli" pitchFamily="2" charset="0"/>
              </a:endParaRPr>
            </a:p>
          </p:txBody>
        </p:sp>
        <p:sp>
          <p:nvSpPr>
            <p:cNvPr id="17428" name="CasellaDiTesto 20"/>
            <p:cNvSpPr txBox="1">
              <a:spLocks noChangeArrowheads="1"/>
            </p:cNvSpPr>
            <p:nvPr/>
          </p:nvSpPr>
          <p:spPr bwMode="auto">
            <a:xfrm>
              <a:off x="500877" y="3946563"/>
              <a:ext cx="39793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MV Boli" pitchFamily="2" charset="0"/>
                </a:rPr>
                <a:t>L. LOLLI et al, Int. J. Quantum Inform. (2011) 09, 405 </a:t>
              </a:r>
              <a:endParaRPr lang="it-IT" sz="1400">
                <a:latin typeface="MV Boli" pitchFamily="2" charset="0"/>
              </a:endParaRPr>
            </a:p>
          </p:txBody>
        </p:sp>
      </p:grpSp>
      <p:grpSp>
        <p:nvGrpSpPr>
          <p:cNvPr id="7" name="Gruppo 14"/>
          <p:cNvGrpSpPr>
            <a:grpSpLocks/>
          </p:cNvGrpSpPr>
          <p:nvPr/>
        </p:nvGrpSpPr>
        <p:grpSpPr bwMode="auto">
          <a:xfrm>
            <a:off x="727075" y="1344613"/>
            <a:ext cx="7412038" cy="647700"/>
            <a:chOff x="3347864" y="1369041"/>
            <a:chExt cx="5330502" cy="939498"/>
          </a:xfrm>
        </p:grpSpPr>
        <p:sp>
          <p:nvSpPr>
            <p:cNvPr id="17425" name="CasellaDiTesto 25"/>
            <p:cNvSpPr txBox="1">
              <a:spLocks noChangeArrowheads="1"/>
            </p:cNvSpPr>
            <p:nvPr/>
          </p:nvSpPr>
          <p:spPr bwMode="auto">
            <a:xfrm>
              <a:off x="3347864" y="1369041"/>
              <a:ext cx="4679766" cy="53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00B0F0"/>
                  </a:solidFill>
                  <a:latin typeface="MV Boli" pitchFamily="2" charset="0"/>
                </a:rPr>
                <a:t>Validation of innovative absolute calibration technique</a:t>
              </a:r>
              <a:endParaRPr lang="en-US">
                <a:solidFill>
                  <a:srgbClr val="00B0F0"/>
                </a:solidFill>
                <a:latin typeface="MV Boli" pitchFamily="2" charset="0"/>
              </a:endParaRPr>
            </a:p>
          </p:txBody>
        </p:sp>
        <p:sp>
          <p:nvSpPr>
            <p:cNvPr id="17426" name="CasellaDiTesto 26"/>
            <p:cNvSpPr txBox="1">
              <a:spLocks noChangeArrowheads="1"/>
            </p:cNvSpPr>
            <p:nvPr/>
          </p:nvSpPr>
          <p:spPr bwMode="auto">
            <a:xfrm>
              <a:off x="3437682" y="1861482"/>
              <a:ext cx="5240684" cy="447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>
                  <a:solidFill>
                    <a:srgbClr val="00B0F0"/>
                  </a:solidFill>
                  <a:latin typeface="MV Boli" pitchFamily="2" charset="0"/>
                </a:rPr>
                <a:t>A. Avella et al, Optics Express (2011) </a:t>
              </a:r>
              <a:r>
                <a:rPr lang="fr-FR" sz="1400" b="1">
                  <a:solidFill>
                    <a:srgbClr val="00B0F0"/>
                  </a:solidFill>
                  <a:latin typeface="MV Boli" pitchFamily="2" charset="0"/>
                </a:rPr>
                <a:t>19,</a:t>
              </a:r>
              <a:r>
                <a:rPr lang="fr-FR" sz="1400">
                  <a:solidFill>
                    <a:srgbClr val="00B0F0"/>
                  </a:solidFill>
                  <a:latin typeface="MV Boli" pitchFamily="2" charset="0"/>
                </a:rPr>
                <a:t> 23249-23257</a:t>
              </a:r>
              <a:endParaRPr lang="it-IT" sz="1400">
                <a:solidFill>
                  <a:srgbClr val="00B0F0"/>
                </a:solidFill>
                <a:latin typeface="MV Boli" pitchFamily="2" charset="0"/>
              </a:endParaRPr>
            </a:p>
          </p:txBody>
        </p:sp>
      </p:grpSp>
      <p:grpSp>
        <p:nvGrpSpPr>
          <p:cNvPr id="8" name="Gruppo 1"/>
          <p:cNvGrpSpPr>
            <a:grpSpLocks/>
          </p:cNvGrpSpPr>
          <p:nvPr/>
        </p:nvGrpSpPr>
        <p:grpSpPr bwMode="auto">
          <a:xfrm>
            <a:off x="395288" y="3068638"/>
            <a:ext cx="4138612" cy="1589087"/>
            <a:chOff x="357749" y="3116755"/>
            <a:chExt cx="4137760" cy="1612916"/>
          </a:xfrm>
        </p:grpSpPr>
        <p:sp>
          <p:nvSpPr>
            <p:cNvPr id="22" name="Rettangolo 21"/>
            <p:cNvSpPr/>
            <p:nvPr/>
          </p:nvSpPr>
          <p:spPr>
            <a:xfrm>
              <a:off x="357749" y="3116755"/>
              <a:ext cx="2990234" cy="156941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424" name="CasellaDiTesto 22"/>
            <p:cNvSpPr txBox="1">
              <a:spLocks noChangeArrowheads="1"/>
            </p:cNvSpPr>
            <p:nvPr/>
          </p:nvSpPr>
          <p:spPr bwMode="auto">
            <a:xfrm>
              <a:off x="3326937" y="4360339"/>
              <a:ext cx="11685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rgbClr val="FFC000"/>
                  </a:solidFill>
                  <a:latin typeface="MV Boli" pitchFamily="2" charset="0"/>
                </a:rPr>
                <a:t>@INRiM</a:t>
              </a:r>
            </a:p>
          </p:txBody>
        </p:sp>
      </p:grpSp>
      <p:sp>
        <p:nvSpPr>
          <p:cNvPr id="17421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17422" name="CasellaDiTesto 23"/>
          <p:cNvSpPr txBox="1">
            <a:spLocks noChangeArrowheads="1"/>
          </p:cNvSpPr>
          <p:nvPr/>
        </p:nvSpPr>
        <p:spPr bwMode="auto">
          <a:xfrm>
            <a:off x="-36513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15/15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4570" t="1063" r="2854" b="367"/>
          <a:stretch/>
        </p:blipFill>
        <p:spPr>
          <a:xfrm>
            <a:off x="128343" y="286501"/>
            <a:ext cx="8921797" cy="6156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435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908175" y="65833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>
                <a:solidFill>
                  <a:schemeClr val="bg1"/>
                </a:solidFill>
              </a:rPr>
              <a:t>S.Giomi - CI Congresso Nazionale SIF, 21-25/09/2015, Roma</a:t>
            </a:r>
          </a:p>
        </p:txBody>
      </p:sp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8438" name="CasellaDiTesto 6"/>
          <p:cNvSpPr txBox="1">
            <a:spLocks noChangeArrowheads="1"/>
          </p:cNvSpPr>
          <p:nvPr/>
        </p:nvSpPr>
        <p:spPr bwMode="auto">
          <a:xfrm>
            <a:off x="611188" y="4508500"/>
            <a:ext cx="68405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MV Boli" pitchFamily="2" charset="0"/>
              </a:rPr>
              <a:t>Thanks for your attention</a:t>
            </a:r>
            <a:endParaRPr lang="it-IT" sz="3200" b="1">
              <a:solidFill>
                <a:srgbClr val="FFC000"/>
              </a:solidFill>
              <a:latin typeface="MV Boli" pitchFamily="2" charset="0"/>
            </a:endParaRPr>
          </a:p>
          <a:p>
            <a:pPr algn="ctr"/>
            <a:endParaRPr lang="en-GB" sz="3200" b="1">
              <a:solidFill>
                <a:srgbClr val="FFC000"/>
              </a:solidFill>
              <a:latin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FOLDER striscia ester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19800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l="24570" t="1063" r="2854" b="367"/>
          <a:stretch/>
        </p:blipFill>
        <p:spPr>
          <a:xfrm>
            <a:off x="1" y="-27384"/>
            <a:ext cx="9143999" cy="63412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7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What is a Transition-Edge Sensor (TES)?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Text Box 452"/>
          <p:cNvSpPr txBox="1">
            <a:spLocks noChangeAspect="1" noChangeArrowheads="1"/>
          </p:cNvSpPr>
          <p:nvPr/>
        </p:nvSpPr>
        <p:spPr bwMode="auto">
          <a:xfrm>
            <a:off x="467544" y="1277231"/>
            <a:ext cx="828092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lIns="76197" tIns="0" rIns="76197" bIns="0" anchor="ctr">
            <a:spAutoFit/>
          </a:bodyPr>
          <a:lstStyle/>
          <a:p>
            <a:pPr algn="ctr" defTabSz="32542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37611" algn="l"/>
              </a:tabLst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TES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device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made by a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superconducting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film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operated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in the temperature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region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normal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and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superconducting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state</a:t>
            </a:r>
          </a:p>
        </p:txBody>
      </p:sp>
      <p:grpSp>
        <p:nvGrpSpPr>
          <p:cNvPr id="2" name="Gruppo 35"/>
          <p:cNvGrpSpPr>
            <a:grpSpLocks/>
          </p:cNvGrpSpPr>
          <p:nvPr/>
        </p:nvGrpSpPr>
        <p:grpSpPr bwMode="auto">
          <a:xfrm>
            <a:off x="592138" y="4259263"/>
            <a:ext cx="7894637" cy="919162"/>
            <a:chOff x="592225" y="4259559"/>
            <a:chExt cx="7895330" cy="918814"/>
          </a:xfrm>
        </p:grpSpPr>
        <p:pic>
          <p:nvPicPr>
            <p:cNvPr id="309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55008" y="4260734"/>
              <a:ext cx="3532547" cy="9176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3097" name="Gruppo 18"/>
            <p:cNvGrpSpPr>
              <a:grpSpLocks noChangeAspect="1"/>
            </p:cNvGrpSpPr>
            <p:nvPr/>
          </p:nvGrpSpPr>
          <p:grpSpPr bwMode="auto">
            <a:xfrm>
              <a:off x="592225" y="4259559"/>
              <a:ext cx="3612317" cy="845130"/>
              <a:chOff x="2160650" y="2607940"/>
              <a:chExt cx="5038725" cy="1181100"/>
            </a:xfrm>
          </p:grpSpPr>
          <p:pic>
            <p:nvPicPr>
              <p:cNvPr id="3098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60650" y="2607940"/>
                <a:ext cx="5038725" cy="1181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4" name="Rettangolo 23"/>
              <p:cNvSpPr/>
              <p:nvPr/>
            </p:nvSpPr>
            <p:spPr>
              <a:xfrm>
                <a:off x="3653261" y="3169030"/>
                <a:ext cx="1760571" cy="8205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5" name="Rettangolo 24"/>
              <p:cNvSpPr/>
              <p:nvPr/>
            </p:nvSpPr>
            <p:spPr>
              <a:xfrm>
                <a:off x="3135055" y="2607940"/>
                <a:ext cx="2285422" cy="5610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6" name="Rettangolo 25"/>
              <p:cNvSpPr/>
              <p:nvPr/>
            </p:nvSpPr>
            <p:spPr>
              <a:xfrm>
                <a:off x="5218951" y="2607940"/>
                <a:ext cx="504919" cy="4612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7" name="Rettangolo 26"/>
              <p:cNvSpPr/>
              <p:nvPr/>
            </p:nvSpPr>
            <p:spPr>
              <a:xfrm>
                <a:off x="4931059" y="2678908"/>
                <a:ext cx="504919" cy="463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grpSp>
        <p:nvGrpSpPr>
          <p:cNvPr id="4" name="Gruppo 34"/>
          <p:cNvGrpSpPr>
            <a:grpSpLocks/>
          </p:cNvGrpSpPr>
          <p:nvPr/>
        </p:nvGrpSpPr>
        <p:grpSpPr bwMode="auto">
          <a:xfrm>
            <a:off x="323850" y="2349500"/>
            <a:ext cx="8424863" cy="1619250"/>
            <a:chOff x="323528" y="2348880"/>
            <a:chExt cx="8424936" cy="1620008"/>
          </a:xfrm>
        </p:grpSpPr>
        <p:grpSp>
          <p:nvGrpSpPr>
            <p:cNvPr id="3085" name="Gruppo 31"/>
            <p:cNvGrpSpPr>
              <a:grpSpLocks/>
            </p:cNvGrpSpPr>
            <p:nvPr/>
          </p:nvGrpSpPr>
          <p:grpSpPr bwMode="auto">
            <a:xfrm>
              <a:off x="6948264" y="2348880"/>
              <a:ext cx="1800200" cy="1584176"/>
              <a:chOff x="5382090" y="1662245"/>
              <a:chExt cx="1512168" cy="1552281"/>
            </a:xfrm>
          </p:grpSpPr>
          <p:pic>
            <p:nvPicPr>
              <p:cNvPr id="3094" name="Picture 3" descr="C:\Users\eugenio\Dropbox\TES_EBL\TES EBL 131113\1x1_002.t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2735" t="35545" r="33395" b="27647"/>
              <a:stretch>
                <a:fillRect/>
              </a:stretch>
            </p:blipFill>
            <p:spPr bwMode="auto">
              <a:xfrm>
                <a:off x="5382090" y="1662245"/>
                <a:ext cx="1512168" cy="1513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5" name="Picture 4" descr="C:\Users\eugenio\Dropbox\TES_EBL\TES EBL 131113\1x1_002.t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93353"/>
              <a:stretch>
                <a:fillRect/>
              </a:stretch>
            </p:blipFill>
            <p:spPr bwMode="auto">
              <a:xfrm>
                <a:off x="5382090" y="3121984"/>
                <a:ext cx="1512168" cy="92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86" name="Picture 2" descr="C:\Users\eugenio\Dropbox\TES_EBL\TES EBL 131113\2x2_006.t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16016" y="2348880"/>
              <a:ext cx="1872208" cy="1597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87" name="Gruppo 1"/>
            <p:cNvGrpSpPr>
              <a:grpSpLocks/>
            </p:cNvGrpSpPr>
            <p:nvPr/>
          </p:nvGrpSpPr>
          <p:grpSpPr bwMode="auto">
            <a:xfrm>
              <a:off x="323528" y="2420888"/>
              <a:ext cx="8285981" cy="1548000"/>
              <a:chOff x="340336" y="2321912"/>
              <a:chExt cx="8285981" cy="1548000"/>
            </a:xfrm>
          </p:grpSpPr>
          <p:pic>
            <p:nvPicPr>
              <p:cNvPr id="3088" name="Immagine 67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2344" y="2321912"/>
                <a:ext cx="1728192" cy="15340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9" name="Immagine 51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72584" y="2321912"/>
                <a:ext cx="1800199" cy="15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340336" y="3258439"/>
                <a:ext cx="1589102" cy="4590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latin typeface="MV Boli" pitchFamily="2" charset="0"/>
                    <a:cs typeface="MV Boli" pitchFamily="2" charset="0"/>
                  </a:rPr>
                  <a:t>Active area</a:t>
                </a: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latin typeface="MV Boli" pitchFamily="2" charset="0"/>
                    <a:cs typeface="MV Boli" pitchFamily="2" charset="0"/>
                  </a:rPr>
                  <a:t>10 µm x 10 µm</a:t>
                </a:r>
                <a:endParaRPr lang="en-GB" sz="1200" b="1" kern="0" baseline="33000" dirty="0">
                  <a:latin typeface="MV Boli" pitchFamily="2" charset="0"/>
                  <a:cs typeface="MV Boli" pitchFamily="2" charset="0"/>
                </a:endParaRPr>
              </a:p>
            </p:txBody>
          </p:sp>
          <p:sp>
            <p:nvSpPr>
              <p:cNvPr id="65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2643819" y="3329909"/>
                <a:ext cx="1589101" cy="4605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latin typeface="MV Boli" pitchFamily="2" charset="0"/>
                    <a:cs typeface="MV Boli" pitchFamily="2" charset="0"/>
                  </a:rPr>
                  <a:t>Active area</a:t>
                </a: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latin typeface="MV Boli" pitchFamily="2" charset="0"/>
                    <a:cs typeface="MV Boli" pitchFamily="2" charset="0"/>
                  </a:rPr>
                  <a:t>5 µm x 5 µm</a:t>
                </a:r>
                <a:endParaRPr lang="en-GB" sz="1200" b="1" kern="0" baseline="33000" dirty="0">
                  <a:latin typeface="MV Boli" pitchFamily="2" charset="0"/>
                  <a:cs typeface="MV Boli" pitchFamily="2" charset="0"/>
                </a:endParaRPr>
              </a:p>
            </p:txBody>
          </p:sp>
          <p:sp>
            <p:nvSpPr>
              <p:cNvPr id="66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875863" y="3329909"/>
                <a:ext cx="1589101" cy="4605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solidFill>
                      <a:schemeClr val="accent3">
                        <a:lumMod val="75000"/>
                      </a:schemeClr>
                    </a:solidFill>
                    <a:latin typeface="MV Boli" pitchFamily="2" charset="0"/>
                    <a:cs typeface="MV Boli" pitchFamily="2" charset="0"/>
                  </a:rPr>
                  <a:t>Active area</a:t>
                </a: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solidFill>
                      <a:schemeClr val="accent3">
                        <a:lumMod val="75000"/>
                      </a:schemeClr>
                    </a:solidFill>
                    <a:latin typeface="MV Boli" pitchFamily="2" charset="0"/>
                    <a:cs typeface="MV Boli" pitchFamily="2" charset="0"/>
                  </a:rPr>
                  <a:t>2 µm x 2 µm</a:t>
                </a:r>
                <a:endParaRPr lang="en-GB" sz="1200" b="1" kern="0" baseline="33000" dirty="0">
                  <a:solidFill>
                    <a:schemeClr val="accent3">
                      <a:lumMod val="75000"/>
                    </a:schemeClr>
                  </a:solidFill>
                  <a:latin typeface="MV Boli" pitchFamily="2" charset="0"/>
                  <a:cs typeface="MV Boli" pitchFamily="2" charset="0"/>
                </a:endParaRPr>
              </a:p>
            </p:txBody>
          </p:sp>
          <p:sp>
            <p:nvSpPr>
              <p:cNvPr id="16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7036469" y="3329909"/>
                <a:ext cx="1589102" cy="4605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solidFill>
                      <a:schemeClr val="accent3">
                        <a:lumMod val="75000"/>
                      </a:schemeClr>
                    </a:solidFill>
                    <a:latin typeface="MV Boli" pitchFamily="2" charset="0"/>
                    <a:cs typeface="MV Boli" pitchFamily="2" charset="0"/>
                  </a:rPr>
                  <a:t>Active area</a:t>
                </a: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  <a:defRPr/>
                </a:pPr>
                <a:r>
                  <a:rPr lang="en-GB" sz="1200" b="1" kern="0" dirty="0">
                    <a:solidFill>
                      <a:schemeClr val="accent3">
                        <a:lumMod val="75000"/>
                      </a:schemeClr>
                    </a:solidFill>
                    <a:latin typeface="MV Boli" pitchFamily="2" charset="0"/>
                    <a:cs typeface="MV Boli" pitchFamily="2" charset="0"/>
                  </a:rPr>
                  <a:t>1 µm x 1 µm</a:t>
                </a:r>
                <a:endParaRPr lang="en-GB" sz="1200" b="1" kern="0" baseline="33000" dirty="0">
                  <a:solidFill>
                    <a:schemeClr val="accent3">
                      <a:lumMod val="75000"/>
                    </a:schemeClr>
                  </a:solidFill>
                  <a:latin typeface="MV Boli" pitchFamily="2" charset="0"/>
                  <a:cs typeface="MV Boli" pitchFamily="2" charset="0"/>
                </a:endParaRPr>
              </a:p>
            </p:txBody>
          </p:sp>
        </p:grpSp>
      </p:grpSp>
      <p:sp>
        <p:nvSpPr>
          <p:cNvPr id="3083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3084" name="CasellaDiTesto 29"/>
          <p:cNvSpPr txBox="1">
            <a:spLocks noChangeArrowheads="1"/>
          </p:cNvSpPr>
          <p:nvPr/>
        </p:nvSpPr>
        <p:spPr bwMode="auto">
          <a:xfrm>
            <a:off x="0" y="6623050"/>
            <a:ext cx="539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1/15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5496" y="-27384"/>
            <a:ext cx="9144000" cy="63813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9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04" name="Text Box 452"/>
          <p:cNvSpPr txBox="1">
            <a:spLocks noChangeAspect="1" noChangeArrowheads="1"/>
          </p:cNvSpPr>
          <p:nvPr/>
        </p:nvSpPr>
        <p:spPr bwMode="auto">
          <a:xfrm>
            <a:off x="438870" y="1301263"/>
            <a:ext cx="828092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lIns="76197" tIns="0" rIns="76197" bIns="0" anchor="ctr">
            <a:spAutoFit/>
          </a:bodyPr>
          <a:lstStyle/>
          <a:p>
            <a:pPr algn="ctr" defTabSz="32542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37611" algn="l"/>
              </a:tabLst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TES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device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made by a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superconducting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film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operated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in the temperature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region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normal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and the </a:t>
            </a: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superconducting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state</a:t>
            </a:r>
          </a:p>
        </p:txBody>
      </p:sp>
      <p:sp>
        <p:nvSpPr>
          <p:cNvPr id="105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does TES work?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4105" name="Text Box 7"/>
          <p:cNvSpPr txBox="1">
            <a:spLocks noChangeArrowheads="1"/>
          </p:cNvSpPr>
          <p:nvPr/>
        </p:nvSpPr>
        <p:spPr bwMode="auto">
          <a:xfrm>
            <a:off x="21240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1116013" y="2205038"/>
            <a:ext cx="7716837" cy="3116262"/>
            <a:chOff x="3017735" y="2118981"/>
            <a:chExt cx="7717041" cy="3116900"/>
          </a:xfrm>
        </p:grpSpPr>
        <p:grpSp>
          <p:nvGrpSpPr>
            <p:cNvPr id="4132" name="Gruppo 8"/>
            <p:cNvGrpSpPr>
              <a:grpSpLocks/>
            </p:cNvGrpSpPr>
            <p:nvPr/>
          </p:nvGrpSpPr>
          <p:grpSpPr bwMode="auto">
            <a:xfrm>
              <a:off x="3017735" y="2118981"/>
              <a:ext cx="7717041" cy="3116900"/>
              <a:chOff x="1460620" y="1939071"/>
              <a:chExt cx="7717041" cy="3116900"/>
            </a:xfrm>
          </p:grpSpPr>
          <p:grpSp>
            <p:nvGrpSpPr>
              <p:cNvPr id="4134" name="Gruppo 20"/>
              <p:cNvGrpSpPr>
                <a:grpSpLocks/>
              </p:cNvGrpSpPr>
              <p:nvPr/>
            </p:nvGrpSpPr>
            <p:grpSpPr bwMode="auto">
              <a:xfrm>
                <a:off x="4686656" y="1939071"/>
                <a:ext cx="4491005" cy="3116900"/>
                <a:chOff x="4633832" y="4346852"/>
                <a:chExt cx="4491005" cy="3116900"/>
              </a:xfrm>
            </p:grpSpPr>
            <p:pic>
              <p:nvPicPr>
                <p:cNvPr id="17" name="Immagine 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/>
                  </a:extLst>
                </a:blip>
                <a:stretch>
                  <a:fillRect/>
                </a:stretch>
              </p:blipFill>
              <p:spPr>
                <a:xfrm>
                  <a:off x="4633832" y="4346852"/>
                  <a:ext cx="4205544" cy="3116900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sp>
              <p:nvSpPr>
                <p:cNvPr id="4139" name="CasellaDiTesto 173"/>
                <p:cNvSpPr txBox="1">
                  <a:spLocks noChangeAspect="1"/>
                </p:cNvSpPr>
                <p:nvPr/>
              </p:nvSpPr>
              <p:spPr bwMode="auto">
                <a:xfrm>
                  <a:off x="5115564" y="4516129"/>
                  <a:ext cx="400927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>
                      <a:latin typeface="MV Boli" pitchFamily="2" charset="0"/>
                    </a:rPr>
                    <a:t>Ti TES 1 µm x 1 µm</a:t>
                  </a:r>
                </a:p>
              </p:txBody>
            </p:sp>
          </p:grpSp>
          <p:grpSp>
            <p:nvGrpSpPr>
              <p:cNvPr id="4135" name="Gruppo 26"/>
              <p:cNvGrpSpPr>
                <a:grpSpLocks noChangeAspect="1"/>
              </p:cNvGrpSpPr>
              <p:nvPr/>
            </p:nvGrpSpPr>
            <p:grpSpPr bwMode="auto">
              <a:xfrm>
                <a:off x="1460620" y="3785445"/>
                <a:ext cx="3612317" cy="852336"/>
                <a:chOff x="-2752999" y="2608779"/>
                <a:chExt cx="5038725" cy="1191170"/>
              </a:xfrm>
            </p:grpSpPr>
            <p:pic>
              <p:nvPicPr>
                <p:cNvPr id="4136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-2752999" y="2618849"/>
                  <a:ext cx="5038725" cy="118110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31" name="Rettangolo 30"/>
                <p:cNvSpPr/>
                <p:nvPr/>
              </p:nvSpPr>
              <p:spPr>
                <a:xfrm>
                  <a:off x="-1884946" y="2609151"/>
                  <a:ext cx="3022682" cy="570294"/>
                </a:xfrm>
                <a:custGeom>
                  <a:avLst/>
                  <a:gdLst>
                    <a:gd name="connsiteX0" fmla="*/ 0 w 1754048"/>
                    <a:gd name="connsiteY0" fmla="*/ 0 h 400748"/>
                    <a:gd name="connsiteX1" fmla="*/ 1754048 w 1754048"/>
                    <a:gd name="connsiteY1" fmla="*/ 0 h 400748"/>
                    <a:gd name="connsiteX2" fmla="*/ 1754048 w 1754048"/>
                    <a:gd name="connsiteY2" fmla="*/ 400748 h 400748"/>
                    <a:gd name="connsiteX3" fmla="*/ 0 w 1754048"/>
                    <a:gd name="connsiteY3" fmla="*/ 400748 h 400748"/>
                    <a:gd name="connsiteX4" fmla="*/ 0 w 1754048"/>
                    <a:gd name="connsiteY4" fmla="*/ 0 h 400748"/>
                    <a:gd name="connsiteX0" fmla="*/ 0 w 2076777"/>
                    <a:gd name="connsiteY0" fmla="*/ 0 h 400748"/>
                    <a:gd name="connsiteX1" fmla="*/ 2076777 w 2076777"/>
                    <a:gd name="connsiteY1" fmla="*/ 76840 h 400748"/>
                    <a:gd name="connsiteX2" fmla="*/ 1754048 w 2076777"/>
                    <a:gd name="connsiteY2" fmla="*/ 400748 h 400748"/>
                    <a:gd name="connsiteX3" fmla="*/ 0 w 2076777"/>
                    <a:gd name="connsiteY3" fmla="*/ 400748 h 400748"/>
                    <a:gd name="connsiteX4" fmla="*/ 0 w 2076777"/>
                    <a:gd name="connsiteY4" fmla="*/ 0 h 400748"/>
                    <a:gd name="connsiteX0" fmla="*/ 0 w 2084461"/>
                    <a:gd name="connsiteY0" fmla="*/ 0 h 400748"/>
                    <a:gd name="connsiteX1" fmla="*/ 2084461 w 2084461"/>
                    <a:gd name="connsiteY1" fmla="*/ 46104 h 400748"/>
                    <a:gd name="connsiteX2" fmla="*/ 1754048 w 2084461"/>
                    <a:gd name="connsiteY2" fmla="*/ 400748 h 400748"/>
                    <a:gd name="connsiteX3" fmla="*/ 0 w 2084461"/>
                    <a:gd name="connsiteY3" fmla="*/ 400748 h 400748"/>
                    <a:gd name="connsiteX4" fmla="*/ 0 w 2084461"/>
                    <a:gd name="connsiteY4" fmla="*/ 0 h 400748"/>
                    <a:gd name="connsiteX0" fmla="*/ 0 w 2122086"/>
                    <a:gd name="connsiteY0" fmla="*/ 7685 h 408433"/>
                    <a:gd name="connsiteX1" fmla="*/ 2122086 w 2122086"/>
                    <a:gd name="connsiteY1" fmla="*/ 0 h 408433"/>
                    <a:gd name="connsiteX2" fmla="*/ 1754048 w 2122086"/>
                    <a:gd name="connsiteY2" fmla="*/ 408433 h 408433"/>
                    <a:gd name="connsiteX3" fmla="*/ 0 w 2122086"/>
                    <a:gd name="connsiteY3" fmla="*/ 408433 h 408433"/>
                    <a:gd name="connsiteX4" fmla="*/ 0 w 2122086"/>
                    <a:gd name="connsiteY4" fmla="*/ 7685 h 408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2086" h="408433">
                      <a:moveTo>
                        <a:pt x="0" y="7685"/>
                      </a:moveTo>
                      <a:lnTo>
                        <a:pt x="2122086" y="0"/>
                      </a:lnTo>
                      <a:lnTo>
                        <a:pt x="1754048" y="408433"/>
                      </a:lnTo>
                      <a:lnTo>
                        <a:pt x="0" y="408433"/>
                      </a:lnTo>
                      <a:lnTo>
                        <a:pt x="0" y="76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</p:grpSp>
        <p:sp>
          <p:nvSpPr>
            <p:cNvPr id="10" name="Ovale 9"/>
            <p:cNvSpPr/>
            <p:nvPr/>
          </p:nvSpPr>
          <p:spPr>
            <a:xfrm>
              <a:off x="7045328" y="2760462"/>
              <a:ext cx="1008090" cy="431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6" name="Gruppo 50"/>
          <p:cNvGrpSpPr>
            <a:grpSpLocks/>
          </p:cNvGrpSpPr>
          <p:nvPr/>
        </p:nvGrpSpPr>
        <p:grpSpPr bwMode="auto">
          <a:xfrm>
            <a:off x="179388" y="2420938"/>
            <a:ext cx="4356100" cy="2238375"/>
            <a:chOff x="179512" y="2420888"/>
            <a:chExt cx="4355226" cy="2238263"/>
          </a:xfrm>
        </p:grpSpPr>
        <p:sp>
          <p:nvSpPr>
            <p:cNvPr id="96" name="Figura a mano libera 95"/>
            <p:cNvSpPr/>
            <p:nvPr/>
          </p:nvSpPr>
          <p:spPr>
            <a:xfrm>
              <a:off x="1352439" y="2795519"/>
              <a:ext cx="2680750" cy="1530273"/>
            </a:xfrm>
            <a:custGeom>
              <a:avLst/>
              <a:gdLst>
                <a:gd name="connsiteX0" fmla="*/ 2328263 w 2328263"/>
                <a:gd name="connsiteY0" fmla="*/ 19709 h 1674118"/>
                <a:gd name="connsiteX1" fmla="*/ 1567543 w 2328263"/>
                <a:gd name="connsiteY1" fmla="*/ 35077 h 1674118"/>
                <a:gd name="connsiteX2" fmla="*/ 1337022 w 2328263"/>
                <a:gd name="connsiteY2" fmla="*/ 342439 h 1674118"/>
                <a:gd name="connsiteX3" fmla="*/ 1091133 w 2328263"/>
                <a:gd name="connsiteY3" fmla="*/ 1487360 h 1674118"/>
                <a:gd name="connsiteX4" fmla="*/ 0 w 2328263"/>
                <a:gd name="connsiteY4" fmla="*/ 1671777 h 1674118"/>
                <a:gd name="connsiteX5" fmla="*/ 0 w 2328263"/>
                <a:gd name="connsiteY5" fmla="*/ 1671777 h 1674118"/>
                <a:gd name="connsiteX6" fmla="*/ 0 w 2328263"/>
                <a:gd name="connsiteY6" fmla="*/ 1671777 h 167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8263" h="1674118">
                  <a:moveTo>
                    <a:pt x="2328263" y="19709"/>
                  </a:moveTo>
                  <a:cubicBezTo>
                    <a:pt x="2030506" y="499"/>
                    <a:pt x="1732750" y="-18711"/>
                    <a:pt x="1567543" y="35077"/>
                  </a:cubicBezTo>
                  <a:cubicBezTo>
                    <a:pt x="1402336" y="88865"/>
                    <a:pt x="1416424" y="100392"/>
                    <a:pt x="1337022" y="342439"/>
                  </a:cubicBezTo>
                  <a:cubicBezTo>
                    <a:pt x="1257620" y="584486"/>
                    <a:pt x="1313970" y="1265804"/>
                    <a:pt x="1091133" y="1487360"/>
                  </a:cubicBezTo>
                  <a:cubicBezTo>
                    <a:pt x="868296" y="1708916"/>
                    <a:pt x="0" y="1671777"/>
                    <a:pt x="0" y="1671777"/>
                  </a:cubicBezTo>
                  <a:lnTo>
                    <a:pt x="0" y="1671777"/>
                  </a:lnTo>
                  <a:lnTo>
                    <a:pt x="0" y="1671777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4125" name="Gruppo 97"/>
            <p:cNvGrpSpPr>
              <a:grpSpLocks/>
            </p:cNvGrpSpPr>
            <p:nvPr/>
          </p:nvGrpSpPr>
          <p:grpSpPr bwMode="auto">
            <a:xfrm flipV="1">
              <a:off x="179512" y="2420888"/>
              <a:ext cx="3900133" cy="1928253"/>
              <a:chOff x="4783723" y="3252854"/>
              <a:chExt cx="3900133" cy="1940154"/>
            </a:xfrm>
          </p:grpSpPr>
          <p:sp>
            <p:nvSpPr>
              <p:cNvPr id="4129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4783723" y="4547580"/>
                <a:ext cx="1137841" cy="2649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en-GB">
                    <a:solidFill>
                      <a:schemeClr val="bg1"/>
                    </a:solidFill>
                    <a:latin typeface="MV Boli" pitchFamily="2" charset="0"/>
                  </a:rPr>
                  <a:t>R</a:t>
                </a:r>
                <a:r>
                  <a:rPr lang="en-GB" baseline="-25000">
                    <a:solidFill>
                      <a:schemeClr val="bg1"/>
                    </a:solidFill>
                    <a:latin typeface="MV Boli" pitchFamily="2" charset="0"/>
                  </a:rPr>
                  <a:t>tes   </a:t>
                </a:r>
              </a:p>
            </p:txBody>
          </p:sp>
          <p:cxnSp>
            <p:nvCxnSpPr>
              <p:cNvPr id="102" name="Connettore 2 101"/>
              <p:cNvCxnSpPr/>
              <p:nvPr/>
            </p:nvCxnSpPr>
            <p:spPr>
              <a:xfrm>
                <a:off x="5934429" y="3258777"/>
                <a:ext cx="0" cy="19342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3" name="Connettore 2 102"/>
              <p:cNvCxnSpPr/>
              <p:nvPr/>
            </p:nvCxnSpPr>
            <p:spPr>
              <a:xfrm>
                <a:off x="5921732" y="3252388"/>
                <a:ext cx="276169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4126" name="Text Box 13"/>
            <p:cNvSpPr txBox="1">
              <a:spLocks noChangeArrowheads="1"/>
            </p:cNvSpPr>
            <p:nvPr/>
          </p:nvSpPr>
          <p:spPr bwMode="auto">
            <a:xfrm rot="10800000" flipV="1">
              <a:off x="3752729" y="4395797"/>
              <a:ext cx="561776" cy="2633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T (mK)</a:t>
              </a:r>
            </a:p>
          </p:txBody>
        </p:sp>
        <p:sp>
          <p:nvSpPr>
            <p:cNvPr id="4127" name="Rettangolo 1"/>
            <p:cNvSpPr>
              <a:spLocks noChangeArrowheads="1"/>
            </p:cNvSpPr>
            <p:nvPr/>
          </p:nvSpPr>
          <p:spPr bwMode="auto">
            <a:xfrm>
              <a:off x="599735" y="2812484"/>
              <a:ext cx="801823" cy="3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(m</a:t>
              </a:r>
              <a:r>
                <a:rPr lang="el-GR">
                  <a:solidFill>
                    <a:schemeClr val="bg1"/>
                  </a:solidFill>
                  <a:latin typeface="MV Boli" pitchFamily="2" charset="0"/>
                  <a:ea typeface="Adobe Arabic"/>
                  <a:cs typeface="Adobe Arabic"/>
                </a:rPr>
                <a:t>Ω</a:t>
              </a: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)</a:t>
              </a:r>
              <a:endParaRPr lang="it-IT"/>
            </a:p>
          </p:txBody>
        </p:sp>
        <p:sp>
          <p:nvSpPr>
            <p:cNvPr id="4128" name="Rettangolo 37"/>
            <p:cNvSpPr>
              <a:spLocks noChangeArrowheads="1"/>
            </p:cNvSpPr>
            <p:nvPr/>
          </p:nvSpPr>
          <p:spPr bwMode="auto">
            <a:xfrm>
              <a:off x="4067944" y="2564904"/>
              <a:ext cx="466794" cy="3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en-GB" baseline="-25000">
                  <a:solidFill>
                    <a:schemeClr val="bg1"/>
                  </a:solidFill>
                  <a:latin typeface="MV Boli" pitchFamily="2" charset="0"/>
                </a:rPr>
                <a:t>N</a:t>
              </a:r>
              <a:endParaRPr lang="it-IT"/>
            </a:p>
          </p:txBody>
        </p:sp>
      </p:grp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181100" y="4999038"/>
            <a:ext cx="31670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V Boli" pitchFamily="2" charset="0"/>
              </a:rPr>
              <a:t>T</a:t>
            </a:r>
            <a:r>
              <a:rPr lang="en-GB" baseline="-25000">
                <a:solidFill>
                  <a:schemeClr val="bg1"/>
                </a:solidFill>
                <a:latin typeface="MV Boli" pitchFamily="2" charset="0"/>
              </a:rPr>
              <a:t>c </a:t>
            </a:r>
            <a:r>
              <a:rPr lang="it-IT">
                <a:solidFill>
                  <a:schemeClr val="bg1"/>
                </a:solidFill>
                <a:latin typeface="MV Boli" pitchFamily="2" charset="0"/>
              </a:rPr>
              <a:t>: Critical Temperature</a:t>
            </a:r>
          </a:p>
          <a:p>
            <a:r>
              <a:rPr lang="en-GB">
                <a:solidFill>
                  <a:schemeClr val="bg1"/>
                </a:solidFill>
                <a:latin typeface="MV Boli" pitchFamily="2" charset="0"/>
              </a:rPr>
              <a:t>R</a:t>
            </a:r>
            <a:r>
              <a:rPr lang="en-GB" baseline="-25000">
                <a:solidFill>
                  <a:schemeClr val="bg1"/>
                </a:solidFill>
                <a:latin typeface="MV Boli" pitchFamily="2" charset="0"/>
              </a:rPr>
              <a:t>N</a:t>
            </a:r>
            <a:r>
              <a:rPr lang="en-GB">
                <a:solidFill>
                  <a:schemeClr val="bg1"/>
                </a:solidFill>
                <a:latin typeface="MV Boli" pitchFamily="2" charset="0"/>
              </a:rPr>
              <a:t>: Normal Resistance</a:t>
            </a:r>
            <a:endParaRPr lang="it-IT"/>
          </a:p>
          <a:p>
            <a:endParaRPr lang="it-IT">
              <a:solidFill>
                <a:schemeClr val="bg1"/>
              </a:solidFill>
              <a:latin typeface="MV Boli" pitchFamily="2" charset="0"/>
            </a:endParaRPr>
          </a:p>
        </p:txBody>
      </p:sp>
      <p:sp>
        <p:nvSpPr>
          <p:cNvPr id="4109" name="CasellaDiTesto 36"/>
          <p:cNvSpPr txBox="1">
            <a:spLocks noChangeArrowheads="1"/>
          </p:cNvSpPr>
          <p:nvPr/>
        </p:nvSpPr>
        <p:spPr bwMode="auto">
          <a:xfrm>
            <a:off x="0" y="6597650"/>
            <a:ext cx="6111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2/15</a:t>
            </a:r>
          </a:p>
        </p:txBody>
      </p:sp>
      <p:grpSp>
        <p:nvGrpSpPr>
          <p:cNvPr id="9" name="Gruppo 48"/>
          <p:cNvGrpSpPr>
            <a:grpSpLocks/>
          </p:cNvGrpSpPr>
          <p:nvPr/>
        </p:nvGrpSpPr>
        <p:grpSpPr bwMode="auto">
          <a:xfrm>
            <a:off x="1331913" y="3500438"/>
            <a:ext cx="2338387" cy="368300"/>
            <a:chOff x="5148064" y="3423259"/>
            <a:chExt cx="2338640" cy="367067"/>
          </a:xfrm>
        </p:grpSpPr>
        <p:cxnSp>
          <p:nvCxnSpPr>
            <p:cNvPr id="40" name="Connettore 1 39"/>
            <p:cNvCxnSpPr/>
            <p:nvPr/>
          </p:nvCxnSpPr>
          <p:spPr>
            <a:xfrm>
              <a:off x="5148064" y="3529265"/>
              <a:ext cx="1511464" cy="0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3" name="Rettangolo 38"/>
            <p:cNvSpPr>
              <a:spLocks noChangeArrowheads="1"/>
            </p:cNvSpPr>
            <p:nvPr/>
          </p:nvSpPr>
          <p:spPr bwMode="auto">
            <a:xfrm>
              <a:off x="6672057" y="3423259"/>
              <a:ext cx="814647" cy="36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B0F0"/>
                  </a:solidFill>
                  <a:latin typeface="MV Boli" pitchFamily="2" charset="0"/>
                </a:rPr>
                <a:t>R</a:t>
              </a:r>
              <a:r>
                <a:rPr lang="en-GB" baseline="-25000">
                  <a:solidFill>
                    <a:srgbClr val="00B0F0"/>
                  </a:solidFill>
                  <a:latin typeface="MV Boli" pitchFamily="2" charset="0"/>
                </a:rPr>
                <a:t>N </a:t>
              </a:r>
              <a:r>
                <a:rPr lang="en-GB">
                  <a:solidFill>
                    <a:srgbClr val="00B0F0"/>
                  </a:solidFill>
                  <a:latin typeface="MV Boli" pitchFamily="2" charset="0"/>
                </a:rPr>
                <a:t>/2</a:t>
              </a:r>
              <a:endParaRPr lang="it-IT">
                <a:solidFill>
                  <a:srgbClr val="00B0F0"/>
                </a:solidFill>
              </a:endParaRPr>
            </a:p>
          </p:txBody>
        </p:sp>
      </p:grpSp>
      <p:grpSp>
        <p:nvGrpSpPr>
          <p:cNvPr id="12" name="Gruppo 49"/>
          <p:cNvGrpSpPr>
            <a:grpSpLocks/>
          </p:cNvGrpSpPr>
          <p:nvPr/>
        </p:nvGrpSpPr>
        <p:grpSpPr bwMode="auto">
          <a:xfrm>
            <a:off x="2827338" y="2617788"/>
            <a:ext cx="665162" cy="2179637"/>
            <a:chOff x="2843808" y="2636912"/>
            <a:chExt cx="665289" cy="2179429"/>
          </a:xfrm>
        </p:grpSpPr>
        <p:sp>
          <p:nvSpPr>
            <p:cNvPr id="4119" name="Text Box 13"/>
            <p:cNvSpPr txBox="1">
              <a:spLocks noChangeArrowheads="1"/>
            </p:cNvSpPr>
            <p:nvPr/>
          </p:nvSpPr>
          <p:spPr bwMode="auto">
            <a:xfrm rot="10800000" flipV="1">
              <a:off x="2947321" y="4552987"/>
              <a:ext cx="561776" cy="2633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lang="en-GB">
                  <a:solidFill>
                    <a:srgbClr val="00B0F0"/>
                  </a:solidFill>
                  <a:latin typeface="MV Boli" pitchFamily="2" charset="0"/>
                </a:rPr>
                <a:t>T</a:t>
              </a:r>
              <a:r>
                <a:rPr lang="en-GB" baseline="-25000">
                  <a:solidFill>
                    <a:srgbClr val="00B0F0"/>
                  </a:solidFill>
                  <a:latin typeface="MV Boli" pitchFamily="2" charset="0"/>
                </a:rPr>
                <a:t>c</a:t>
              </a:r>
            </a:p>
          </p:txBody>
        </p:sp>
        <p:cxnSp>
          <p:nvCxnSpPr>
            <p:cNvPr id="11" name="Connettore 4 10"/>
            <p:cNvCxnSpPr/>
            <p:nvPr/>
          </p:nvCxnSpPr>
          <p:spPr>
            <a:xfrm rot="10800000">
              <a:off x="2885091" y="4352835"/>
              <a:ext cx="163543" cy="349217"/>
            </a:xfrm>
            <a:prstGeom prst="bentConnector2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>
              <a:off x="2843808" y="2636912"/>
              <a:ext cx="0" cy="1688939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1116013" y="2133600"/>
            <a:ext cx="7720012" cy="3132138"/>
            <a:chOff x="2854185" y="2201521"/>
            <a:chExt cx="7720743" cy="3133603"/>
          </a:xfrm>
        </p:grpSpPr>
        <p:grpSp>
          <p:nvGrpSpPr>
            <p:cNvPr id="4113" name="Gruppo 5"/>
            <p:cNvGrpSpPr>
              <a:grpSpLocks/>
            </p:cNvGrpSpPr>
            <p:nvPr/>
          </p:nvGrpSpPr>
          <p:grpSpPr bwMode="auto">
            <a:xfrm>
              <a:off x="2854185" y="2201521"/>
              <a:ext cx="7720743" cy="3133603"/>
              <a:chOff x="2916908" y="2478851"/>
              <a:chExt cx="7720743" cy="3133603"/>
            </a:xfrm>
          </p:grpSpPr>
          <p:grpSp>
            <p:nvGrpSpPr>
              <p:cNvPr id="4115" name="Gruppo 18"/>
              <p:cNvGrpSpPr>
                <a:grpSpLocks/>
              </p:cNvGrpSpPr>
              <p:nvPr/>
            </p:nvGrpSpPr>
            <p:grpSpPr bwMode="auto">
              <a:xfrm>
                <a:off x="6162755" y="2478851"/>
                <a:ext cx="4474896" cy="3133603"/>
                <a:chOff x="4627707" y="2764159"/>
                <a:chExt cx="4474896" cy="3133603"/>
              </a:xfrm>
            </p:grpSpPr>
            <p:pic>
              <p:nvPicPr>
                <p:cNvPr id="172" name="Picture 59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/>
                  </a:extLst>
                </a:blip>
                <a:srcRect t="9182" b="375"/>
                <a:stretch/>
              </p:blipFill>
              <p:spPr bwMode="auto">
                <a:xfrm>
                  <a:off x="4627707" y="2764159"/>
                  <a:ext cx="4176464" cy="313360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  <a:softEdge rad="31750"/>
                </a:effectLst>
                <a:extLst>
                  <a:ext uri="{909E8E84-426E-40DD-AFC4-6F175D3DCCD1}"/>
                  <a:ext uri="{91240B29-F687-4F45-9708-019B960494DF}"/>
                </a:extLst>
              </p:spPr>
            </p:pic>
            <p:sp>
              <p:nvSpPr>
                <p:cNvPr id="4118" name="CasellaDiTesto 172"/>
                <p:cNvSpPr txBox="1">
                  <a:spLocks noChangeAspect="1"/>
                </p:cNvSpPr>
                <p:nvPr/>
              </p:nvSpPr>
              <p:spPr bwMode="auto">
                <a:xfrm>
                  <a:off x="5093330" y="2899182"/>
                  <a:ext cx="400927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>
                      <a:latin typeface="MV Boli" pitchFamily="2" charset="0"/>
                    </a:rPr>
                    <a:t>Ti/Au 10 µm x 10 µm</a:t>
                  </a:r>
                </a:p>
              </p:txBody>
            </p:sp>
          </p:grpSp>
          <p:pic>
            <p:nvPicPr>
              <p:cNvPr id="4116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16908" y="4291541"/>
                <a:ext cx="3532547" cy="91763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41" name="Ovale 40"/>
            <p:cNvSpPr/>
            <p:nvPr/>
          </p:nvSpPr>
          <p:spPr>
            <a:xfrm>
              <a:off x="8460178" y="3711940"/>
              <a:ext cx="1509856" cy="603532"/>
            </a:xfrm>
            <a:prstGeom prst="ellipse">
              <a:avLst/>
            </a:prstGeom>
            <a:noFill/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804" y="17536"/>
            <a:ext cx="9144000" cy="63637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23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57" name="object 10"/>
          <p:cNvSpPr txBox="1">
            <a:spLocks/>
          </p:cNvSpPr>
          <p:nvPr/>
        </p:nvSpPr>
        <p:spPr bwMode="auto">
          <a:xfrm>
            <a:off x="2070100" y="133350"/>
            <a:ext cx="6570663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does TES work?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211" name="CasellaDiTesto 2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97804" y="2989094"/>
            <a:ext cx="3948132" cy="808235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grpSp>
        <p:nvGrpSpPr>
          <p:cNvPr id="5128" name="Gruppo 7"/>
          <p:cNvGrpSpPr>
            <a:grpSpLocks/>
          </p:cNvGrpSpPr>
          <p:nvPr/>
        </p:nvGrpSpPr>
        <p:grpSpPr bwMode="auto">
          <a:xfrm>
            <a:off x="323850" y="2492375"/>
            <a:ext cx="3986213" cy="2352675"/>
            <a:chOff x="324284" y="1630065"/>
            <a:chExt cx="3986428" cy="2351946"/>
          </a:xfrm>
        </p:grpSpPr>
        <p:sp>
          <p:nvSpPr>
            <p:cNvPr id="5219" name="Rettangolo 4"/>
            <p:cNvSpPr>
              <a:spLocks noChangeArrowheads="1"/>
            </p:cNvSpPr>
            <p:nvPr/>
          </p:nvSpPr>
          <p:spPr bwMode="auto">
            <a:xfrm>
              <a:off x="756332" y="1834224"/>
              <a:ext cx="8018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(m</a:t>
              </a:r>
              <a:r>
                <a:rPr lang="el-GR">
                  <a:solidFill>
                    <a:schemeClr val="bg1"/>
                  </a:solidFill>
                  <a:latin typeface="MV Boli" pitchFamily="2" charset="0"/>
                  <a:ea typeface="Adobe Arabic"/>
                  <a:cs typeface="Adobe Arabic"/>
                </a:rPr>
                <a:t>Ω</a:t>
              </a: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)</a:t>
              </a:r>
              <a:endParaRPr lang="it-IT"/>
            </a:p>
          </p:txBody>
        </p:sp>
        <p:grpSp>
          <p:nvGrpSpPr>
            <p:cNvPr id="5220" name="Gruppo 1"/>
            <p:cNvGrpSpPr>
              <a:grpSpLocks/>
            </p:cNvGrpSpPr>
            <p:nvPr/>
          </p:nvGrpSpPr>
          <p:grpSpPr bwMode="auto">
            <a:xfrm>
              <a:off x="324284" y="1630065"/>
              <a:ext cx="3986428" cy="2351946"/>
              <a:chOff x="24293" y="1769588"/>
              <a:chExt cx="3986428" cy="2351946"/>
            </a:xfrm>
          </p:grpSpPr>
          <p:grpSp>
            <p:nvGrpSpPr>
              <p:cNvPr id="5221" name="Gruppo 77"/>
              <p:cNvGrpSpPr>
                <a:grpSpLocks/>
              </p:cNvGrpSpPr>
              <p:nvPr/>
            </p:nvGrpSpPr>
            <p:grpSpPr bwMode="auto">
              <a:xfrm flipV="1">
                <a:off x="24293" y="1769588"/>
                <a:ext cx="3986428" cy="1944239"/>
                <a:chOff x="4764861" y="3261608"/>
                <a:chExt cx="3986428" cy="1944239"/>
              </a:xfrm>
            </p:grpSpPr>
            <p:sp>
              <p:nvSpPr>
                <p:cNvPr id="5224" name="Text Box 1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764861" y="4709649"/>
                  <a:ext cx="561776" cy="26497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5000" rIns="90000" bIns="45000"/>
                <a:lstStyle/>
                <a:p>
                  <a:pPr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</a:pPr>
                  <a:r>
                    <a:rPr lang="en-GB">
                      <a:solidFill>
                        <a:schemeClr val="bg1"/>
                      </a:solidFill>
                      <a:latin typeface="MV Boli" pitchFamily="2" charset="0"/>
                    </a:rPr>
                    <a:t>R</a:t>
                  </a:r>
                  <a:r>
                    <a:rPr lang="en-GB" baseline="-25000">
                      <a:solidFill>
                        <a:schemeClr val="bg1"/>
                      </a:solidFill>
                      <a:latin typeface="MV Boli" pitchFamily="2" charset="0"/>
                    </a:rPr>
                    <a:t>tes</a:t>
                  </a:r>
                </a:p>
              </p:txBody>
            </p:sp>
            <p:cxnSp>
              <p:nvCxnSpPr>
                <p:cNvPr id="80" name="Connettore 2 79"/>
                <p:cNvCxnSpPr/>
                <p:nvPr/>
              </p:nvCxnSpPr>
              <p:spPr>
                <a:xfrm>
                  <a:off x="5988890" y="3272872"/>
                  <a:ext cx="0" cy="193297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ttore 2 80"/>
                <p:cNvCxnSpPr/>
                <p:nvPr/>
              </p:nvCxnSpPr>
              <p:spPr>
                <a:xfrm>
                  <a:off x="5988890" y="3261762"/>
                  <a:ext cx="2762399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Figura a mano libera 81"/>
              <p:cNvSpPr/>
              <p:nvPr/>
            </p:nvSpPr>
            <p:spPr>
              <a:xfrm>
                <a:off x="1264198" y="2158405"/>
                <a:ext cx="2679845" cy="1540984"/>
              </a:xfrm>
              <a:custGeom>
                <a:avLst/>
                <a:gdLst>
                  <a:gd name="connsiteX0" fmla="*/ 2328263 w 2328263"/>
                  <a:gd name="connsiteY0" fmla="*/ 19709 h 1674118"/>
                  <a:gd name="connsiteX1" fmla="*/ 1567543 w 2328263"/>
                  <a:gd name="connsiteY1" fmla="*/ 35077 h 1674118"/>
                  <a:gd name="connsiteX2" fmla="*/ 1337022 w 2328263"/>
                  <a:gd name="connsiteY2" fmla="*/ 342439 h 1674118"/>
                  <a:gd name="connsiteX3" fmla="*/ 1091133 w 2328263"/>
                  <a:gd name="connsiteY3" fmla="*/ 1487360 h 1674118"/>
                  <a:gd name="connsiteX4" fmla="*/ 0 w 2328263"/>
                  <a:gd name="connsiteY4" fmla="*/ 1671777 h 1674118"/>
                  <a:gd name="connsiteX5" fmla="*/ 0 w 2328263"/>
                  <a:gd name="connsiteY5" fmla="*/ 1671777 h 1674118"/>
                  <a:gd name="connsiteX6" fmla="*/ 0 w 2328263"/>
                  <a:gd name="connsiteY6" fmla="*/ 1671777 h 167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8263" h="1674118">
                    <a:moveTo>
                      <a:pt x="2328263" y="19709"/>
                    </a:moveTo>
                    <a:cubicBezTo>
                      <a:pt x="2030506" y="499"/>
                      <a:pt x="1732750" y="-18711"/>
                      <a:pt x="1567543" y="35077"/>
                    </a:cubicBezTo>
                    <a:cubicBezTo>
                      <a:pt x="1402336" y="88865"/>
                      <a:pt x="1416424" y="100392"/>
                      <a:pt x="1337022" y="342439"/>
                    </a:cubicBezTo>
                    <a:cubicBezTo>
                      <a:pt x="1257620" y="584486"/>
                      <a:pt x="1313970" y="1265804"/>
                      <a:pt x="1091133" y="1487360"/>
                    </a:cubicBezTo>
                    <a:cubicBezTo>
                      <a:pt x="868296" y="1708916"/>
                      <a:pt x="0" y="1671777"/>
                      <a:pt x="0" y="1671777"/>
                    </a:cubicBezTo>
                    <a:lnTo>
                      <a:pt x="0" y="1671777"/>
                    </a:lnTo>
                    <a:lnTo>
                      <a:pt x="0" y="167177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23" name="Text Box 13"/>
              <p:cNvSpPr txBox="1">
                <a:spLocks noChangeArrowheads="1"/>
              </p:cNvSpPr>
              <p:nvPr/>
            </p:nvSpPr>
            <p:spPr bwMode="auto">
              <a:xfrm rot="10800000" flipV="1">
                <a:off x="3256157" y="3856555"/>
                <a:ext cx="561776" cy="2649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en-GB">
                    <a:solidFill>
                      <a:schemeClr val="bg1"/>
                    </a:solidFill>
                    <a:latin typeface="MV Boli" pitchFamily="2" charset="0"/>
                  </a:rPr>
                  <a:t>T (mK)</a:t>
                </a:r>
              </a:p>
            </p:txBody>
          </p:sp>
        </p:grpSp>
      </p:grpSp>
      <p:grpSp>
        <p:nvGrpSpPr>
          <p:cNvPr id="5" name="Gruppo 285"/>
          <p:cNvGrpSpPr>
            <a:grpSpLocks noChangeAspect="1"/>
          </p:cNvGrpSpPr>
          <p:nvPr/>
        </p:nvGrpSpPr>
        <p:grpSpPr bwMode="auto">
          <a:xfrm>
            <a:off x="1417638" y="1700213"/>
            <a:ext cx="6705600" cy="3529012"/>
            <a:chOff x="1115616" y="1052735"/>
            <a:chExt cx="6022094" cy="3168353"/>
          </a:xfrm>
        </p:grpSpPr>
        <p:sp>
          <p:nvSpPr>
            <p:cNvPr id="287" name="Rettangolo 286"/>
            <p:cNvSpPr/>
            <p:nvPr/>
          </p:nvSpPr>
          <p:spPr>
            <a:xfrm>
              <a:off x="1115616" y="1052735"/>
              <a:ext cx="5688632" cy="31683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34" name="CasellaDiTesto 261"/>
            <p:cNvSpPr txBox="1">
              <a:spLocks noChangeArrowheads="1"/>
            </p:cNvSpPr>
            <p:nvPr/>
          </p:nvSpPr>
          <p:spPr bwMode="auto">
            <a:xfrm>
              <a:off x="1168318" y="2087414"/>
              <a:ext cx="1675464" cy="36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8953" tIns="44476" rIns="88953" bIns="44476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MV Boli" pitchFamily="2" charset="0"/>
                </a:rPr>
                <a:t>Voltage bias</a:t>
              </a:r>
              <a:endParaRPr lang="en-US" sz="1900" i="1">
                <a:solidFill>
                  <a:schemeClr val="bg1"/>
                </a:solidFill>
                <a:latin typeface="MV Boli" pitchFamily="2" charset="0"/>
              </a:endParaRPr>
            </a:p>
          </p:txBody>
        </p:sp>
        <p:cxnSp>
          <p:nvCxnSpPr>
            <p:cNvPr id="289" name="Connettore 1 288"/>
            <p:cNvCxnSpPr>
              <a:endCxn id="290" idx="0"/>
            </p:cNvCxnSpPr>
            <p:nvPr/>
          </p:nvCxnSpPr>
          <p:spPr>
            <a:xfrm>
              <a:off x="3321150" y="1303581"/>
              <a:ext cx="1426" cy="3306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e 289"/>
            <p:cNvSpPr>
              <a:spLocks noChangeAspect="1"/>
            </p:cNvSpPr>
            <p:nvPr/>
          </p:nvSpPr>
          <p:spPr>
            <a:xfrm>
              <a:off x="3178582" y="1634241"/>
              <a:ext cx="287988" cy="27079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291" name="Connettore 1 290"/>
            <p:cNvCxnSpPr/>
            <p:nvPr/>
          </p:nvCxnSpPr>
          <p:spPr>
            <a:xfrm>
              <a:off x="3322577" y="1927845"/>
              <a:ext cx="0" cy="21949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1 291"/>
            <p:cNvCxnSpPr/>
            <p:nvPr/>
          </p:nvCxnSpPr>
          <p:spPr>
            <a:xfrm>
              <a:off x="2673889" y="2145909"/>
              <a:ext cx="898182" cy="14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ttore 1 292"/>
            <p:cNvCxnSpPr/>
            <p:nvPr/>
          </p:nvCxnSpPr>
          <p:spPr>
            <a:xfrm>
              <a:off x="2679592" y="2147335"/>
              <a:ext cx="0" cy="5558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ttore 1 293"/>
            <p:cNvCxnSpPr/>
            <p:nvPr/>
          </p:nvCxnSpPr>
          <p:spPr>
            <a:xfrm flipH="1">
              <a:off x="2683870" y="3008192"/>
              <a:ext cx="4277" cy="57295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1" name="Gruppo 294"/>
            <p:cNvGrpSpPr>
              <a:grpSpLocks noChangeAspect="1"/>
            </p:cNvGrpSpPr>
            <p:nvPr/>
          </p:nvGrpSpPr>
          <p:grpSpPr bwMode="auto">
            <a:xfrm>
              <a:off x="2651265" y="2707480"/>
              <a:ext cx="96408" cy="300148"/>
              <a:chOff x="5694182" y="3789040"/>
              <a:chExt cx="131415" cy="435036"/>
            </a:xfrm>
          </p:grpSpPr>
          <p:grpSp>
            <p:nvGrpSpPr>
              <p:cNvPr id="5211" name="Gruppo 372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78" name="Connettore 1 377"/>
                <p:cNvCxnSpPr/>
                <p:nvPr/>
              </p:nvCxnSpPr>
              <p:spPr>
                <a:xfrm>
                  <a:off x="5723079" y="3789014"/>
                  <a:ext cx="102998" cy="7230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Connettore 1 378"/>
                <p:cNvCxnSpPr/>
                <p:nvPr/>
              </p:nvCxnSpPr>
              <p:spPr>
                <a:xfrm>
                  <a:off x="5701701" y="3935685"/>
                  <a:ext cx="108829" cy="7436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Connettore 1 379"/>
                <p:cNvCxnSpPr/>
                <p:nvPr/>
              </p:nvCxnSpPr>
              <p:spPr>
                <a:xfrm flipV="1">
                  <a:off x="5707532" y="3861317"/>
                  <a:ext cx="102998" cy="7436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12" name="Gruppo 373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75" name="Connettore 1 374"/>
                <p:cNvCxnSpPr/>
                <p:nvPr/>
              </p:nvCxnSpPr>
              <p:spPr>
                <a:xfrm>
                  <a:off x="5722853" y="3792535"/>
                  <a:ext cx="102999" cy="7230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Connettore 1 375"/>
                <p:cNvCxnSpPr/>
                <p:nvPr/>
              </p:nvCxnSpPr>
              <p:spPr>
                <a:xfrm>
                  <a:off x="5701476" y="3935074"/>
                  <a:ext cx="108829" cy="7230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Connettore 1 376"/>
                <p:cNvCxnSpPr/>
                <p:nvPr/>
              </p:nvCxnSpPr>
              <p:spPr>
                <a:xfrm flipV="1">
                  <a:off x="5707306" y="3864837"/>
                  <a:ext cx="102999" cy="7023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42" name="Gruppo 295"/>
            <p:cNvGrpSpPr>
              <a:grpSpLocks noChangeAspect="1"/>
            </p:cNvGrpSpPr>
            <p:nvPr/>
          </p:nvGrpSpPr>
          <p:grpSpPr bwMode="auto">
            <a:xfrm rot="5400000">
              <a:off x="3625508" y="2055426"/>
              <a:ext cx="91754" cy="223404"/>
              <a:chOff x="5694182" y="3789040"/>
              <a:chExt cx="131415" cy="435036"/>
            </a:xfrm>
          </p:grpSpPr>
          <p:grpSp>
            <p:nvGrpSpPr>
              <p:cNvPr id="5203" name="Gruppo 364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70" name="Connettore 1 369"/>
                <p:cNvCxnSpPr/>
                <p:nvPr/>
              </p:nvCxnSpPr>
              <p:spPr>
                <a:xfrm>
                  <a:off x="5725416" y="3783515"/>
                  <a:ext cx="100026" cy="7218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Connettore 1 370"/>
                <p:cNvCxnSpPr/>
                <p:nvPr/>
              </p:nvCxnSpPr>
              <p:spPr>
                <a:xfrm>
                  <a:off x="5702963" y="3933433"/>
                  <a:ext cx="106149" cy="7495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Connettore 1 371"/>
                <p:cNvCxnSpPr/>
                <p:nvPr/>
              </p:nvCxnSpPr>
              <p:spPr>
                <a:xfrm flipV="1">
                  <a:off x="5709086" y="3861250"/>
                  <a:ext cx="100026" cy="7495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4" name="Gruppo 365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67" name="Connettore 1 366"/>
                <p:cNvCxnSpPr/>
                <p:nvPr/>
              </p:nvCxnSpPr>
              <p:spPr>
                <a:xfrm>
                  <a:off x="5724958" y="3788097"/>
                  <a:ext cx="100025" cy="7218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Connettore 1 367"/>
                <p:cNvCxnSpPr/>
                <p:nvPr/>
              </p:nvCxnSpPr>
              <p:spPr>
                <a:xfrm>
                  <a:off x="5702503" y="3929684"/>
                  <a:ext cx="106149" cy="7218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Connettore 1 368"/>
                <p:cNvCxnSpPr/>
                <p:nvPr/>
              </p:nvCxnSpPr>
              <p:spPr>
                <a:xfrm flipV="1">
                  <a:off x="5708626" y="3863056"/>
                  <a:ext cx="100025" cy="6940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97" name="Connettore 1 296"/>
            <p:cNvCxnSpPr/>
            <p:nvPr/>
          </p:nvCxnSpPr>
          <p:spPr>
            <a:xfrm>
              <a:off x="3788775" y="2141634"/>
              <a:ext cx="146846" cy="28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ttore 1 297"/>
            <p:cNvCxnSpPr/>
            <p:nvPr/>
          </p:nvCxnSpPr>
          <p:spPr>
            <a:xfrm>
              <a:off x="3929918" y="2131657"/>
              <a:ext cx="0" cy="3292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5" name="Gruppo 298"/>
            <p:cNvGrpSpPr>
              <a:grpSpLocks noChangeAspect="1"/>
            </p:cNvGrpSpPr>
            <p:nvPr/>
          </p:nvGrpSpPr>
          <p:grpSpPr bwMode="auto">
            <a:xfrm>
              <a:off x="3902159" y="3081411"/>
              <a:ext cx="96408" cy="300148"/>
              <a:chOff x="5694182" y="3789040"/>
              <a:chExt cx="131415" cy="435036"/>
            </a:xfrm>
          </p:grpSpPr>
          <p:grpSp>
            <p:nvGrpSpPr>
              <p:cNvPr id="5195" name="Gruppo 356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62" name="Connettore 1 361"/>
                <p:cNvCxnSpPr/>
                <p:nvPr/>
              </p:nvCxnSpPr>
              <p:spPr>
                <a:xfrm>
                  <a:off x="5724248" y="3788270"/>
                  <a:ext cx="101055" cy="7230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Connettore 1 362"/>
                <p:cNvCxnSpPr/>
                <p:nvPr/>
              </p:nvCxnSpPr>
              <p:spPr>
                <a:xfrm>
                  <a:off x="5702871" y="3934941"/>
                  <a:ext cx="106886" cy="7230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Connettore 1 363"/>
                <p:cNvCxnSpPr/>
                <p:nvPr/>
              </p:nvCxnSpPr>
              <p:spPr>
                <a:xfrm flipV="1">
                  <a:off x="5708701" y="3860573"/>
                  <a:ext cx="101055" cy="7436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96" name="Gruppo 357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59" name="Connettore 1 358"/>
                <p:cNvCxnSpPr/>
                <p:nvPr/>
              </p:nvCxnSpPr>
              <p:spPr>
                <a:xfrm>
                  <a:off x="5723628" y="3789724"/>
                  <a:ext cx="101055" cy="7230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Connettore 1 359"/>
                <p:cNvCxnSpPr/>
                <p:nvPr/>
              </p:nvCxnSpPr>
              <p:spPr>
                <a:xfrm>
                  <a:off x="5702250" y="3934329"/>
                  <a:ext cx="106886" cy="7230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Connettore 1 360"/>
                <p:cNvCxnSpPr/>
                <p:nvPr/>
              </p:nvCxnSpPr>
              <p:spPr>
                <a:xfrm flipV="1">
                  <a:off x="5708081" y="3862027"/>
                  <a:ext cx="101055" cy="7230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0" name="Connettore 1 299"/>
            <p:cNvCxnSpPr/>
            <p:nvPr/>
          </p:nvCxnSpPr>
          <p:spPr>
            <a:xfrm>
              <a:off x="2682444" y="3585422"/>
              <a:ext cx="124604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ttore 1 300"/>
            <p:cNvCxnSpPr/>
            <p:nvPr/>
          </p:nvCxnSpPr>
          <p:spPr>
            <a:xfrm>
              <a:off x="3928492" y="3381610"/>
              <a:ext cx="0" cy="2038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ttore 2 301"/>
            <p:cNvCxnSpPr/>
            <p:nvPr/>
          </p:nvCxnSpPr>
          <p:spPr>
            <a:xfrm flipV="1">
              <a:off x="3783072" y="3106535"/>
              <a:ext cx="369253" cy="25084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ttore 2 302"/>
            <p:cNvCxnSpPr/>
            <p:nvPr/>
          </p:nvCxnSpPr>
          <p:spPr>
            <a:xfrm>
              <a:off x="3051696" y="1565829"/>
              <a:ext cx="0" cy="407624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Arco 303"/>
            <p:cNvSpPr/>
            <p:nvPr/>
          </p:nvSpPr>
          <p:spPr>
            <a:xfrm>
              <a:off x="2991818" y="2449490"/>
              <a:ext cx="366401" cy="832352"/>
            </a:xfrm>
            <a:prstGeom prst="arc">
              <a:avLst>
                <a:gd name="adj1" fmla="val 15236773"/>
                <a:gd name="adj2" fmla="val 0"/>
              </a:avLst>
            </a:prstGeom>
            <a:ln w="127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305" name="Connettore 1 304"/>
            <p:cNvCxnSpPr/>
            <p:nvPr/>
          </p:nvCxnSpPr>
          <p:spPr>
            <a:xfrm>
              <a:off x="3322577" y="3581147"/>
              <a:ext cx="0" cy="1567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ttore 1 305"/>
            <p:cNvCxnSpPr/>
            <p:nvPr/>
          </p:nvCxnSpPr>
          <p:spPr>
            <a:xfrm flipV="1">
              <a:off x="3105872" y="3737925"/>
              <a:ext cx="45336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ttore 1 306"/>
            <p:cNvCxnSpPr/>
            <p:nvPr/>
          </p:nvCxnSpPr>
          <p:spPr>
            <a:xfrm>
              <a:off x="3185711" y="3813464"/>
              <a:ext cx="31079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4" name="CasellaDiTesto 307"/>
            <p:cNvSpPr txBox="1">
              <a:spLocks noChangeArrowheads="1"/>
            </p:cNvSpPr>
            <p:nvPr/>
          </p:nvSpPr>
          <p:spPr bwMode="auto">
            <a:xfrm>
              <a:off x="2372681" y="1594108"/>
              <a:ext cx="675543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I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bias</a:t>
              </a:r>
              <a:endParaRPr lang="it-IT">
                <a:solidFill>
                  <a:schemeClr val="bg1"/>
                </a:solidFill>
                <a:latin typeface="MV Boli" pitchFamily="2" charset="0"/>
              </a:endParaRPr>
            </a:p>
          </p:txBody>
        </p:sp>
        <p:sp>
          <p:nvSpPr>
            <p:cNvPr id="5155" name="Rettangolo 308"/>
            <p:cNvSpPr>
              <a:spLocks noChangeArrowheads="1"/>
            </p:cNvSpPr>
            <p:nvPr/>
          </p:nvSpPr>
          <p:spPr bwMode="auto">
            <a:xfrm>
              <a:off x="2974017" y="2716166"/>
              <a:ext cx="531436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I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tes</a:t>
              </a:r>
              <a:endParaRPr lang="it-IT"/>
            </a:p>
          </p:txBody>
        </p:sp>
        <p:sp>
          <p:nvSpPr>
            <p:cNvPr id="5156" name="Rettangolo 309"/>
            <p:cNvSpPr>
              <a:spLocks noChangeArrowheads="1"/>
            </p:cNvSpPr>
            <p:nvPr/>
          </p:nvSpPr>
          <p:spPr bwMode="auto">
            <a:xfrm>
              <a:off x="1978875" y="2681822"/>
              <a:ext cx="550192" cy="35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sh</a:t>
              </a:r>
              <a:r>
                <a:rPr lang="it-IT" sz="1200" baseline="-25000">
                  <a:solidFill>
                    <a:schemeClr val="bg1"/>
                  </a:solidFill>
                  <a:latin typeface="MV Boli" pitchFamily="2" charset="0"/>
                </a:rPr>
                <a:t> </a:t>
              </a:r>
              <a:endParaRPr lang="it-IT" sz="1200"/>
            </a:p>
          </p:txBody>
        </p:sp>
        <p:sp>
          <p:nvSpPr>
            <p:cNvPr id="5157" name="Rettangolo 310"/>
            <p:cNvSpPr>
              <a:spLocks noChangeArrowheads="1"/>
            </p:cNvSpPr>
            <p:nvPr/>
          </p:nvSpPr>
          <p:spPr bwMode="auto">
            <a:xfrm>
              <a:off x="4044563" y="3141702"/>
              <a:ext cx="572900" cy="35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tes</a:t>
              </a:r>
              <a:endParaRPr lang="it-IT"/>
            </a:p>
          </p:txBody>
        </p:sp>
        <p:sp>
          <p:nvSpPr>
            <p:cNvPr id="5158" name="Rettangolo 311"/>
            <p:cNvSpPr>
              <a:spLocks noChangeArrowheads="1"/>
            </p:cNvSpPr>
            <p:nvPr/>
          </p:nvSpPr>
          <p:spPr bwMode="auto">
            <a:xfrm>
              <a:off x="3540772" y="1713582"/>
              <a:ext cx="484629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p</a:t>
              </a:r>
              <a:endParaRPr lang="it-IT"/>
            </a:p>
          </p:txBody>
        </p:sp>
        <p:grpSp>
          <p:nvGrpSpPr>
            <p:cNvPr id="5159" name="Gruppo 312"/>
            <p:cNvGrpSpPr>
              <a:grpSpLocks/>
            </p:cNvGrpSpPr>
            <p:nvPr/>
          </p:nvGrpSpPr>
          <p:grpSpPr bwMode="auto">
            <a:xfrm>
              <a:off x="3783088" y="2484972"/>
              <a:ext cx="286126" cy="621042"/>
              <a:chOff x="3755050" y="3073171"/>
              <a:chExt cx="282770" cy="621042"/>
            </a:xfrm>
          </p:grpSpPr>
          <p:grpSp>
            <p:nvGrpSpPr>
              <p:cNvPr id="16" name="Gruppo 350"/>
              <p:cNvGrpSpPr>
                <a:grpSpLocks noChangeAspect="1"/>
              </p:cNvGrpSpPr>
              <p:nvPr/>
            </p:nvGrpSpPr>
            <p:grpSpPr>
              <a:xfrm>
                <a:off x="3755050" y="3073171"/>
                <a:ext cx="282770" cy="309215"/>
                <a:chOff x="6950679" y="3553349"/>
                <a:chExt cx="589203" cy="429034"/>
              </a:xfrm>
              <a:noFill/>
            </p:grpSpPr>
            <p:sp>
              <p:nvSpPr>
                <p:cNvPr id="353" name="Ovale 352"/>
                <p:cNvSpPr/>
                <p:nvPr/>
              </p:nvSpPr>
              <p:spPr>
                <a:xfrm>
                  <a:off x="6950679" y="3553349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354" name="Ovale 353"/>
                <p:cNvSpPr/>
                <p:nvPr/>
              </p:nvSpPr>
              <p:spPr>
                <a:xfrm>
                  <a:off x="6963818" y="3649595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355" name="Ovale 354"/>
                <p:cNvSpPr/>
                <p:nvPr/>
              </p:nvSpPr>
              <p:spPr>
                <a:xfrm>
                  <a:off x="6963818" y="3756618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356" name="Ovale 355"/>
                <p:cNvSpPr/>
                <p:nvPr/>
              </p:nvSpPr>
              <p:spPr>
                <a:xfrm>
                  <a:off x="6963818" y="3873056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cxnSp>
            <p:nvCxnSpPr>
              <p:cNvPr id="352" name="Connettore 1 351"/>
              <p:cNvCxnSpPr>
                <a:stCxn id="356" idx="4"/>
              </p:cNvCxnSpPr>
              <p:nvPr/>
            </p:nvCxnSpPr>
            <p:spPr>
              <a:xfrm flipH="1">
                <a:off x="3898749" y="3382602"/>
                <a:ext cx="1409" cy="31213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60" name="Gruppo 313"/>
            <p:cNvGrpSpPr>
              <a:grpSpLocks/>
            </p:cNvGrpSpPr>
            <p:nvPr/>
          </p:nvGrpSpPr>
          <p:grpSpPr bwMode="auto">
            <a:xfrm>
              <a:off x="4114285" y="1220804"/>
              <a:ext cx="3023425" cy="2745863"/>
              <a:chOff x="4072769" y="1915462"/>
              <a:chExt cx="2987965" cy="2745863"/>
            </a:xfrm>
          </p:grpSpPr>
          <p:sp>
            <p:nvSpPr>
              <p:cNvPr id="5161" name="Rettangolo 314"/>
              <p:cNvSpPr>
                <a:spLocks noChangeArrowheads="1"/>
              </p:cNvSpPr>
              <p:nvPr/>
            </p:nvSpPr>
            <p:spPr bwMode="auto">
              <a:xfrm>
                <a:off x="4072769" y="3082062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L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in</a:t>
                </a:r>
                <a:endParaRPr lang="it-IT" baseline="-25000"/>
              </a:p>
            </p:txBody>
          </p:sp>
          <p:sp>
            <p:nvSpPr>
              <p:cNvPr id="5162" name="Text Box 13"/>
              <p:cNvSpPr txBox="1">
                <a:spLocks noChangeArrowheads="1"/>
              </p:cNvSpPr>
              <p:nvPr/>
            </p:nvSpPr>
            <p:spPr bwMode="auto">
              <a:xfrm rot="10800000" flipV="1">
                <a:off x="5826710" y="1941395"/>
                <a:ext cx="561776" cy="25216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V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en-GB">
                  <a:solidFill>
                    <a:schemeClr val="bg1"/>
                  </a:solidFill>
                  <a:latin typeface="MV Boli" pitchFamily="2" charset="0"/>
                </a:endParaRPr>
              </a:p>
            </p:txBody>
          </p:sp>
          <p:grpSp>
            <p:nvGrpSpPr>
              <p:cNvPr id="5163" name="Gruppo 316"/>
              <p:cNvGrpSpPr>
                <a:grpSpLocks/>
              </p:cNvGrpSpPr>
              <p:nvPr/>
            </p:nvGrpSpPr>
            <p:grpSpPr bwMode="auto">
              <a:xfrm>
                <a:off x="5403833" y="3201293"/>
                <a:ext cx="282770" cy="895067"/>
                <a:chOff x="3755050" y="3073171"/>
                <a:chExt cx="282770" cy="895067"/>
              </a:xfrm>
            </p:grpSpPr>
            <p:grpSp>
              <p:nvGrpSpPr>
                <p:cNvPr id="19" name="Gruppo 344"/>
                <p:cNvGrpSpPr>
                  <a:grpSpLocks noChangeAspect="1"/>
                </p:cNvGrpSpPr>
                <p:nvPr/>
              </p:nvGrpSpPr>
              <p:grpSpPr>
                <a:xfrm>
                  <a:off x="3755050" y="3073171"/>
                  <a:ext cx="282770" cy="309215"/>
                  <a:chOff x="6950679" y="3553349"/>
                  <a:chExt cx="589203" cy="429034"/>
                </a:xfrm>
                <a:noFill/>
              </p:grpSpPr>
              <p:sp>
                <p:nvSpPr>
                  <p:cNvPr id="347" name="Ovale 346"/>
                  <p:cNvSpPr/>
                  <p:nvPr/>
                </p:nvSpPr>
                <p:spPr>
                  <a:xfrm>
                    <a:off x="6950679" y="3553349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348" name="Ovale 347"/>
                  <p:cNvSpPr/>
                  <p:nvPr/>
                </p:nvSpPr>
                <p:spPr>
                  <a:xfrm>
                    <a:off x="6963818" y="3649595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349" name="Ovale 348"/>
                  <p:cNvSpPr/>
                  <p:nvPr/>
                </p:nvSpPr>
                <p:spPr>
                  <a:xfrm>
                    <a:off x="6963818" y="3756618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350" name="Ovale 349"/>
                  <p:cNvSpPr/>
                  <p:nvPr/>
                </p:nvSpPr>
                <p:spPr>
                  <a:xfrm>
                    <a:off x="6963818" y="3873056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cxnSp>
              <p:nvCxnSpPr>
                <p:cNvPr id="346" name="Connettore 1 345"/>
                <p:cNvCxnSpPr>
                  <a:stCxn id="350" idx="4"/>
                </p:cNvCxnSpPr>
                <p:nvPr/>
              </p:nvCxnSpPr>
              <p:spPr>
                <a:xfrm>
                  <a:off x="3900132" y="3382317"/>
                  <a:ext cx="11272" cy="58578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64" name="CasellaDiTesto 317"/>
              <p:cNvSpPr txBox="1">
                <a:spLocks noChangeArrowheads="1"/>
              </p:cNvSpPr>
              <p:nvPr/>
            </p:nvSpPr>
            <p:spPr bwMode="auto">
              <a:xfrm>
                <a:off x="4312472" y="4322771"/>
                <a:ext cx="27482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600">
                    <a:solidFill>
                      <a:schemeClr val="bg1"/>
                    </a:solidFill>
                    <a:latin typeface="MV Boli" pitchFamily="2" charset="0"/>
                  </a:rPr>
                  <a:t>DC-SQUID sensor</a:t>
                </a:r>
              </a:p>
            </p:txBody>
          </p:sp>
          <p:sp>
            <p:nvSpPr>
              <p:cNvPr id="319" name="Ovale 318"/>
              <p:cNvSpPr>
                <a:spLocks noChangeAspect="1"/>
              </p:cNvSpPr>
              <p:nvPr/>
            </p:nvSpPr>
            <p:spPr>
              <a:xfrm>
                <a:off x="4579548" y="3072885"/>
                <a:ext cx="529770" cy="50311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0" name="Per 319"/>
              <p:cNvSpPr/>
              <p:nvPr/>
            </p:nvSpPr>
            <p:spPr>
              <a:xfrm>
                <a:off x="4941652" y="3241065"/>
                <a:ext cx="287429" cy="236593"/>
              </a:xfrm>
              <a:prstGeom prst="mathMultipl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1" name="Per 320"/>
              <p:cNvSpPr/>
              <p:nvPr/>
            </p:nvSpPr>
            <p:spPr>
              <a:xfrm>
                <a:off x="4435834" y="3241065"/>
                <a:ext cx="287429" cy="236593"/>
              </a:xfrm>
              <a:prstGeom prst="mathMultipl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322" name="Connettore 1 321"/>
              <p:cNvCxnSpPr>
                <a:endCxn id="319" idx="0"/>
              </p:cNvCxnSpPr>
              <p:nvPr/>
            </p:nvCxnSpPr>
            <p:spPr>
              <a:xfrm>
                <a:off x="4844433" y="2069501"/>
                <a:ext cx="0" cy="100338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ttore 1 322"/>
              <p:cNvCxnSpPr/>
              <p:nvPr/>
            </p:nvCxnSpPr>
            <p:spPr>
              <a:xfrm>
                <a:off x="4859932" y="3588829"/>
                <a:ext cx="0" cy="51594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nettore 1 323"/>
              <p:cNvCxnSpPr/>
              <p:nvPr/>
            </p:nvCxnSpPr>
            <p:spPr>
              <a:xfrm flipV="1">
                <a:off x="4838797" y="2069501"/>
                <a:ext cx="10285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nettore 1 324"/>
              <p:cNvCxnSpPr/>
              <p:nvPr/>
            </p:nvCxnSpPr>
            <p:spPr>
              <a:xfrm>
                <a:off x="5509464" y="2083754"/>
                <a:ext cx="1409" cy="33066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72" name="Gruppo 325"/>
              <p:cNvGrpSpPr>
                <a:grpSpLocks noChangeAspect="1"/>
              </p:cNvGrpSpPr>
              <p:nvPr/>
            </p:nvGrpSpPr>
            <p:grpSpPr bwMode="auto">
              <a:xfrm>
                <a:off x="5486724" y="2408772"/>
                <a:ext cx="95277" cy="300148"/>
                <a:chOff x="5694182" y="3789040"/>
                <a:chExt cx="131415" cy="435036"/>
              </a:xfrm>
            </p:grpSpPr>
            <p:grpSp>
              <p:nvGrpSpPr>
                <p:cNvPr id="5183" name="Gruppo 336"/>
                <p:cNvGrpSpPr>
                  <a:grpSpLocks/>
                </p:cNvGrpSpPr>
                <p:nvPr/>
              </p:nvGrpSpPr>
              <p:grpSpPr bwMode="auto">
                <a:xfrm>
                  <a:off x="5701983" y="3789040"/>
                  <a:ext cx="123614" cy="217518"/>
                  <a:chOff x="5701983" y="3789040"/>
                  <a:chExt cx="123614" cy="217518"/>
                </a:xfrm>
              </p:grpSpPr>
              <p:cxnSp>
                <p:nvCxnSpPr>
                  <p:cNvPr id="342" name="Connettore 1 341"/>
                  <p:cNvCxnSpPr/>
                  <p:nvPr/>
                </p:nvCxnSpPr>
                <p:spPr>
                  <a:xfrm>
                    <a:off x="5723605" y="3788955"/>
                    <a:ext cx="101055" cy="72302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Connettore 1 342"/>
                  <p:cNvCxnSpPr/>
                  <p:nvPr/>
                </p:nvCxnSpPr>
                <p:spPr>
                  <a:xfrm>
                    <a:off x="5702228" y="3935625"/>
                    <a:ext cx="106886" cy="74368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Connettore 1 343"/>
                  <p:cNvCxnSpPr/>
                  <p:nvPr/>
                </p:nvCxnSpPr>
                <p:spPr>
                  <a:xfrm flipV="1">
                    <a:off x="5708059" y="3861257"/>
                    <a:ext cx="101055" cy="74368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84" name="Gruppo 337"/>
                <p:cNvGrpSpPr>
                  <a:grpSpLocks/>
                </p:cNvGrpSpPr>
                <p:nvPr/>
              </p:nvGrpSpPr>
              <p:grpSpPr bwMode="auto">
                <a:xfrm flipH="1">
                  <a:off x="5694182" y="4006558"/>
                  <a:ext cx="123614" cy="217518"/>
                  <a:chOff x="5701983" y="3789040"/>
                  <a:chExt cx="123614" cy="217518"/>
                </a:xfrm>
              </p:grpSpPr>
              <p:cxnSp>
                <p:nvCxnSpPr>
                  <p:cNvPr id="339" name="Connettore 1 338"/>
                  <p:cNvCxnSpPr/>
                  <p:nvPr/>
                </p:nvCxnSpPr>
                <p:spPr>
                  <a:xfrm>
                    <a:off x="5724270" y="3792475"/>
                    <a:ext cx="101055" cy="7230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Connettore 1 339"/>
                  <p:cNvCxnSpPr/>
                  <p:nvPr/>
                </p:nvCxnSpPr>
                <p:spPr>
                  <a:xfrm>
                    <a:off x="5702893" y="3935015"/>
                    <a:ext cx="106886" cy="72302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Connettore 1 340"/>
                  <p:cNvCxnSpPr/>
                  <p:nvPr/>
                </p:nvCxnSpPr>
                <p:spPr>
                  <a:xfrm flipV="1">
                    <a:off x="5708723" y="3864778"/>
                    <a:ext cx="101055" cy="7023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27" name="Connettore 1 326"/>
              <p:cNvCxnSpPr>
                <a:cxnSpLocks noChangeAspect="1"/>
              </p:cNvCxnSpPr>
              <p:nvPr/>
            </p:nvCxnSpPr>
            <p:spPr>
              <a:xfrm rot="2700000">
                <a:off x="5361788" y="2798970"/>
                <a:ext cx="323534" cy="32406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74" name="Gruppo 327"/>
              <p:cNvGrpSpPr>
                <a:grpSpLocks/>
              </p:cNvGrpSpPr>
              <p:nvPr/>
            </p:nvGrpSpPr>
            <p:grpSpPr bwMode="auto">
              <a:xfrm>
                <a:off x="5301709" y="4121538"/>
                <a:ext cx="448015" cy="76464"/>
                <a:chOff x="5280058" y="4121538"/>
                <a:chExt cx="448015" cy="76464"/>
              </a:xfrm>
            </p:grpSpPr>
            <p:cxnSp>
              <p:nvCxnSpPr>
                <p:cNvPr id="335" name="Connettore 1 334"/>
                <p:cNvCxnSpPr/>
                <p:nvPr/>
              </p:nvCxnSpPr>
              <p:spPr>
                <a:xfrm flipV="1">
                  <a:off x="5277878" y="4119026"/>
                  <a:ext cx="448051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Connettore 1 335"/>
                <p:cNvCxnSpPr/>
                <p:nvPr/>
              </p:nvCxnSpPr>
              <p:spPr>
                <a:xfrm>
                  <a:off x="5348326" y="4197415"/>
                  <a:ext cx="30715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75" name="Gruppo 328"/>
              <p:cNvGrpSpPr>
                <a:grpSpLocks/>
              </p:cNvGrpSpPr>
              <p:nvPr/>
            </p:nvGrpSpPr>
            <p:grpSpPr bwMode="auto">
              <a:xfrm>
                <a:off x="4629150" y="4121896"/>
                <a:ext cx="448015" cy="76464"/>
                <a:chOff x="5280058" y="4121538"/>
                <a:chExt cx="448015" cy="76464"/>
              </a:xfrm>
            </p:grpSpPr>
            <p:cxnSp>
              <p:nvCxnSpPr>
                <p:cNvPr id="333" name="Connettore 1 332"/>
                <p:cNvCxnSpPr/>
                <p:nvPr/>
              </p:nvCxnSpPr>
              <p:spPr>
                <a:xfrm flipV="1">
                  <a:off x="5279770" y="4121518"/>
                  <a:ext cx="448051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Connettore 1 333"/>
                <p:cNvCxnSpPr/>
                <p:nvPr/>
              </p:nvCxnSpPr>
              <p:spPr>
                <a:xfrm>
                  <a:off x="5350219" y="4195632"/>
                  <a:ext cx="307154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0" name="Triangolo isoscele 329"/>
              <p:cNvSpPr/>
              <p:nvPr/>
            </p:nvSpPr>
            <p:spPr>
              <a:xfrm rot="5400000">
                <a:off x="5041337" y="1925787"/>
                <a:ext cx="307856" cy="28742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177" name="Rettangolo 330"/>
              <p:cNvSpPr>
                <a:spLocks noChangeArrowheads="1"/>
              </p:cNvSpPr>
              <p:nvPr/>
            </p:nvSpPr>
            <p:spPr bwMode="auto">
              <a:xfrm>
                <a:off x="5763028" y="3182926"/>
                <a:ext cx="5725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L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it-IT"/>
              </a:p>
            </p:txBody>
          </p:sp>
          <p:sp>
            <p:nvSpPr>
              <p:cNvPr id="5178" name="Rettangolo 331"/>
              <p:cNvSpPr>
                <a:spLocks noChangeArrowheads="1"/>
              </p:cNvSpPr>
              <p:nvPr/>
            </p:nvSpPr>
            <p:spPr bwMode="auto">
              <a:xfrm>
                <a:off x="5752609" y="2382280"/>
                <a:ext cx="593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R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it-IT"/>
              </a:p>
            </p:txBody>
          </p:sp>
        </p:grpSp>
      </p:grpSp>
      <p:sp>
        <p:nvSpPr>
          <p:cNvPr id="5130" name="CasellaDiTesto 111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3/15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18122" cy="63900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47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57" name="object 10"/>
          <p:cNvSpPr txBox="1">
            <a:spLocks/>
          </p:cNvSpPr>
          <p:nvPr/>
        </p:nvSpPr>
        <p:spPr bwMode="auto">
          <a:xfrm>
            <a:off x="2070100" y="133350"/>
            <a:ext cx="6570663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does TES work?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213" name="CasellaDiTesto 2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4497" y="1747352"/>
            <a:ext cx="4705004" cy="1088375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060575" y="6596063"/>
            <a:ext cx="4895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grpSp>
        <p:nvGrpSpPr>
          <p:cNvPr id="2" name="Gruppo 21"/>
          <p:cNvGrpSpPr>
            <a:grpSpLocks/>
          </p:cNvGrpSpPr>
          <p:nvPr/>
        </p:nvGrpSpPr>
        <p:grpSpPr bwMode="auto">
          <a:xfrm>
            <a:off x="4254500" y="1785938"/>
            <a:ext cx="4152900" cy="1049337"/>
            <a:chOff x="5557126" y="1687614"/>
            <a:chExt cx="4152768" cy="1050026"/>
          </a:xfrm>
        </p:grpSpPr>
        <p:cxnSp>
          <p:nvCxnSpPr>
            <p:cNvPr id="19" name="Connettore 1 18"/>
            <p:cNvCxnSpPr/>
            <p:nvPr/>
          </p:nvCxnSpPr>
          <p:spPr>
            <a:xfrm flipV="1">
              <a:off x="8892358" y="1700322"/>
              <a:ext cx="817536" cy="51945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/>
          </p:nvCxnSpPr>
          <p:spPr>
            <a:xfrm flipV="1">
              <a:off x="5606337" y="2219775"/>
              <a:ext cx="817536" cy="51786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/>
          </p:nvCxnSpPr>
          <p:spPr>
            <a:xfrm flipV="1">
              <a:off x="5557126" y="1687614"/>
              <a:ext cx="817537" cy="51786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53" name="Gruppo 149"/>
          <p:cNvGrpSpPr>
            <a:grpSpLocks noChangeAspect="1"/>
          </p:cNvGrpSpPr>
          <p:nvPr/>
        </p:nvGrpSpPr>
        <p:grpSpPr bwMode="auto">
          <a:xfrm>
            <a:off x="4816475" y="3068638"/>
            <a:ext cx="3927475" cy="2447925"/>
            <a:chOff x="1918848" y="1104327"/>
            <a:chExt cx="5041503" cy="3168353"/>
          </a:xfrm>
        </p:grpSpPr>
        <p:sp>
          <p:nvSpPr>
            <p:cNvPr id="152" name="Rettangolo 151"/>
            <p:cNvSpPr/>
            <p:nvPr/>
          </p:nvSpPr>
          <p:spPr>
            <a:xfrm>
              <a:off x="1918848" y="1104327"/>
              <a:ext cx="5041503" cy="31683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54" name="Connettore 1 153"/>
            <p:cNvCxnSpPr>
              <a:endCxn id="155" idx="0"/>
            </p:cNvCxnSpPr>
            <p:nvPr/>
          </p:nvCxnSpPr>
          <p:spPr>
            <a:xfrm>
              <a:off x="3320850" y="1303633"/>
              <a:ext cx="2038" cy="3308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e 154"/>
            <p:cNvSpPr>
              <a:spLocks noChangeAspect="1"/>
            </p:cNvSpPr>
            <p:nvPr/>
          </p:nvSpPr>
          <p:spPr>
            <a:xfrm>
              <a:off x="3178205" y="1634441"/>
              <a:ext cx="287330" cy="26916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58" name="Connettore 1 157"/>
            <p:cNvCxnSpPr/>
            <p:nvPr/>
          </p:nvCxnSpPr>
          <p:spPr>
            <a:xfrm>
              <a:off x="3322889" y="1928263"/>
              <a:ext cx="0" cy="21985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/>
          </p:nvCxnSpPr>
          <p:spPr>
            <a:xfrm>
              <a:off x="2672832" y="2146061"/>
              <a:ext cx="898668" cy="205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/>
          </p:nvCxnSpPr>
          <p:spPr>
            <a:xfrm>
              <a:off x="2678946" y="2148116"/>
              <a:ext cx="0" cy="5547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/>
          </p:nvCxnSpPr>
          <p:spPr>
            <a:xfrm flipH="1">
              <a:off x="2685059" y="3006983"/>
              <a:ext cx="2038" cy="5732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95" name="Gruppo 161"/>
            <p:cNvGrpSpPr>
              <a:grpSpLocks noChangeAspect="1"/>
            </p:cNvGrpSpPr>
            <p:nvPr/>
          </p:nvGrpSpPr>
          <p:grpSpPr bwMode="auto">
            <a:xfrm>
              <a:off x="2651265" y="2707480"/>
              <a:ext cx="96408" cy="300148"/>
              <a:chOff x="5694182" y="3789040"/>
              <a:chExt cx="131415" cy="435036"/>
            </a:xfrm>
          </p:grpSpPr>
          <p:grpSp>
            <p:nvGrpSpPr>
              <p:cNvPr id="6264" name="Gruppo 313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19" name="Connettore 1 318"/>
                <p:cNvCxnSpPr/>
                <p:nvPr/>
              </p:nvCxnSpPr>
              <p:spPr>
                <a:xfrm>
                  <a:off x="5723580" y="3788338"/>
                  <a:ext cx="102776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Connettore 1 319"/>
                <p:cNvCxnSpPr/>
                <p:nvPr/>
              </p:nvCxnSpPr>
              <p:spPr>
                <a:xfrm>
                  <a:off x="5701358" y="3934264"/>
                  <a:ext cx="108332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Connettore 1 320"/>
                <p:cNvCxnSpPr/>
                <p:nvPr/>
              </p:nvCxnSpPr>
              <p:spPr>
                <a:xfrm flipV="1">
                  <a:off x="5706914" y="3859813"/>
                  <a:ext cx="102776" cy="7445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65" name="Gruppo 314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16" name="Connettore 1 315"/>
                <p:cNvCxnSpPr/>
                <p:nvPr/>
              </p:nvCxnSpPr>
              <p:spPr>
                <a:xfrm>
                  <a:off x="5723979" y="3788220"/>
                  <a:ext cx="102775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Connettore 1 316"/>
                <p:cNvCxnSpPr/>
                <p:nvPr/>
              </p:nvCxnSpPr>
              <p:spPr>
                <a:xfrm>
                  <a:off x="5701757" y="3934148"/>
                  <a:ext cx="108330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Connettore 1 317"/>
                <p:cNvCxnSpPr/>
                <p:nvPr/>
              </p:nvCxnSpPr>
              <p:spPr>
                <a:xfrm flipV="1">
                  <a:off x="5707313" y="3859694"/>
                  <a:ext cx="102775" cy="7445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96" name="Gruppo 162"/>
            <p:cNvGrpSpPr>
              <a:grpSpLocks noChangeAspect="1"/>
            </p:cNvGrpSpPr>
            <p:nvPr/>
          </p:nvGrpSpPr>
          <p:grpSpPr bwMode="auto">
            <a:xfrm rot="5400000">
              <a:off x="3625508" y="2055426"/>
              <a:ext cx="91754" cy="223404"/>
              <a:chOff x="5694182" y="3789040"/>
              <a:chExt cx="131415" cy="435036"/>
            </a:xfrm>
          </p:grpSpPr>
          <p:grpSp>
            <p:nvGrpSpPr>
              <p:cNvPr id="6256" name="Gruppo 305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11" name="Connettore 1 310"/>
                <p:cNvCxnSpPr/>
                <p:nvPr/>
              </p:nvCxnSpPr>
              <p:spPr>
                <a:xfrm>
                  <a:off x="5726773" y="3788373"/>
                  <a:ext cx="100056" cy="7142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Connettore 1 311"/>
                <p:cNvCxnSpPr/>
                <p:nvPr/>
              </p:nvCxnSpPr>
              <p:spPr>
                <a:xfrm>
                  <a:off x="5703231" y="3935198"/>
                  <a:ext cx="108884" cy="7142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Connettore 1 312"/>
                <p:cNvCxnSpPr/>
                <p:nvPr/>
              </p:nvCxnSpPr>
              <p:spPr>
                <a:xfrm flipV="1">
                  <a:off x="5709115" y="3867736"/>
                  <a:ext cx="102998" cy="7539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57" name="Gruppo 306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08" name="Connettore 1 307"/>
                <p:cNvCxnSpPr/>
                <p:nvPr/>
              </p:nvCxnSpPr>
              <p:spPr>
                <a:xfrm>
                  <a:off x="5725320" y="3789107"/>
                  <a:ext cx="100056" cy="7142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Connettore 1 308"/>
                <p:cNvCxnSpPr/>
                <p:nvPr/>
              </p:nvCxnSpPr>
              <p:spPr>
                <a:xfrm>
                  <a:off x="5701777" y="3935930"/>
                  <a:ext cx="108884" cy="7142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Connettore 1 309"/>
                <p:cNvCxnSpPr/>
                <p:nvPr/>
              </p:nvCxnSpPr>
              <p:spPr>
                <a:xfrm flipV="1">
                  <a:off x="5707663" y="3868472"/>
                  <a:ext cx="102998" cy="75395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4" name="Connettore 1 163"/>
            <p:cNvCxnSpPr/>
            <p:nvPr/>
          </p:nvCxnSpPr>
          <p:spPr>
            <a:xfrm>
              <a:off x="3789543" y="2141952"/>
              <a:ext cx="146721" cy="205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/>
          </p:nvCxnSpPr>
          <p:spPr>
            <a:xfrm>
              <a:off x="3930152" y="2131679"/>
              <a:ext cx="0" cy="32875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99" name="Gruppo 165"/>
            <p:cNvGrpSpPr>
              <a:grpSpLocks noChangeAspect="1"/>
            </p:cNvGrpSpPr>
            <p:nvPr/>
          </p:nvGrpSpPr>
          <p:grpSpPr bwMode="auto">
            <a:xfrm>
              <a:off x="3902159" y="3081411"/>
              <a:ext cx="96408" cy="300148"/>
              <a:chOff x="5694182" y="3789040"/>
              <a:chExt cx="131415" cy="435036"/>
            </a:xfrm>
          </p:grpSpPr>
          <p:grpSp>
            <p:nvGrpSpPr>
              <p:cNvPr id="6248" name="Gruppo 297"/>
              <p:cNvGrpSpPr>
                <a:grpSpLocks/>
              </p:cNvGrpSpPr>
              <p:nvPr/>
            </p:nvGrpSpPr>
            <p:grpSpPr bwMode="auto">
              <a:xfrm>
                <a:off x="5701983" y="3789040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03" name="Connettore 1 302"/>
                <p:cNvCxnSpPr/>
                <p:nvPr/>
              </p:nvCxnSpPr>
              <p:spPr>
                <a:xfrm>
                  <a:off x="5724005" y="3788374"/>
                  <a:ext cx="102776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Connettore 1 303"/>
                <p:cNvCxnSpPr/>
                <p:nvPr/>
              </p:nvCxnSpPr>
              <p:spPr>
                <a:xfrm>
                  <a:off x="5701784" y="3934300"/>
                  <a:ext cx="108332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Connettore 1 304"/>
                <p:cNvCxnSpPr/>
                <p:nvPr/>
              </p:nvCxnSpPr>
              <p:spPr>
                <a:xfrm flipV="1">
                  <a:off x="5707339" y="3859848"/>
                  <a:ext cx="102776" cy="7445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9" name="Gruppo 298"/>
              <p:cNvGrpSpPr>
                <a:grpSpLocks/>
              </p:cNvGrpSpPr>
              <p:nvPr/>
            </p:nvGrpSpPr>
            <p:grpSpPr bwMode="auto">
              <a:xfrm flipH="1">
                <a:off x="5694182" y="4006558"/>
                <a:ext cx="123614" cy="217518"/>
                <a:chOff x="5701983" y="3789040"/>
                <a:chExt cx="123614" cy="217518"/>
              </a:xfrm>
            </p:grpSpPr>
            <p:cxnSp>
              <p:nvCxnSpPr>
                <p:cNvPr id="300" name="Connettore 1 299"/>
                <p:cNvCxnSpPr/>
                <p:nvPr/>
              </p:nvCxnSpPr>
              <p:spPr>
                <a:xfrm>
                  <a:off x="5723554" y="3788256"/>
                  <a:ext cx="102775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Connettore 1 300"/>
                <p:cNvCxnSpPr/>
                <p:nvPr/>
              </p:nvCxnSpPr>
              <p:spPr>
                <a:xfrm>
                  <a:off x="5701332" y="3934183"/>
                  <a:ext cx="108330" cy="7147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Connettore 1 301"/>
                <p:cNvCxnSpPr/>
                <p:nvPr/>
              </p:nvCxnSpPr>
              <p:spPr>
                <a:xfrm flipV="1">
                  <a:off x="5706888" y="3859730"/>
                  <a:ext cx="102775" cy="7445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7" name="Connettore 1 166"/>
            <p:cNvCxnSpPr/>
            <p:nvPr/>
          </p:nvCxnSpPr>
          <p:spPr>
            <a:xfrm>
              <a:off x="2683021" y="3586409"/>
              <a:ext cx="124509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/>
          </p:nvCxnSpPr>
          <p:spPr>
            <a:xfrm>
              <a:off x="3928113" y="3380939"/>
              <a:ext cx="0" cy="2054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2 168"/>
            <p:cNvCxnSpPr/>
            <p:nvPr/>
          </p:nvCxnSpPr>
          <p:spPr>
            <a:xfrm flipV="1">
              <a:off x="3783430" y="3105608"/>
              <a:ext cx="368840" cy="25067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2 169"/>
            <p:cNvCxnSpPr/>
            <p:nvPr/>
          </p:nvCxnSpPr>
          <p:spPr>
            <a:xfrm>
              <a:off x="3051862" y="1566635"/>
              <a:ext cx="0" cy="406831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Arco 170"/>
            <p:cNvSpPr/>
            <p:nvPr/>
          </p:nvSpPr>
          <p:spPr>
            <a:xfrm>
              <a:off x="2992766" y="2448103"/>
              <a:ext cx="364765" cy="832154"/>
            </a:xfrm>
            <a:prstGeom prst="arc">
              <a:avLst>
                <a:gd name="adj1" fmla="val 15236773"/>
                <a:gd name="adj2" fmla="val 0"/>
              </a:avLst>
            </a:prstGeom>
            <a:ln w="127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72" name="Connettore 1 171"/>
            <p:cNvCxnSpPr/>
            <p:nvPr/>
          </p:nvCxnSpPr>
          <p:spPr>
            <a:xfrm>
              <a:off x="3322889" y="3580244"/>
              <a:ext cx="0" cy="15821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/>
          </p:nvCxnSpPr>
          <p:spPr>
            <a:xfrm flipV="1">
              <a:off x="3106883" y="3738457"/>
              <a:ext cx="45239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>
            <a:xfrm>
              <a:off x="3186356" y="3812426"/>
              <a:ext cx="30974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8" name="CasellaDiTesto 174"/>
            <p:cNvSpPr txBox="1">
              <a:spLocks noChangeArrowheads="1"/>
            </p:cNvSpPr>
            <p:nvPr/>
          </p:nvSpPr>
          <p:spPr bwMode="auto">
            <a:xfrm>
              <a:off x="2372681" y="1594108"/>
              <a:ext cx="675543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I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bias</a:t>
              </a:r>
              <a:endParaRPr lang="it-IT">
                <a:solidFill>
                  <a:schemeClr val="bg1"/>
                </a:solidFill>
                <a:latin typeface="MV Boli" pitchFamily="2" charset="0"/>
              </a:endParaRPr>
            </a:p>
          </p:txBody>
        </p:sp>
        <p:sp>
          <p:nvSpPr>
            <p:cNvPr id="6209" name="Rettangolo 175"/>
            <p:cNvSpPr>
              <a:spLocks noChangeArrowheads="1"/>
            </p:cNvSpPr>
            <p:nvPr/>
          </p:nvSpPr>
          <p:spPr bwMode="auto">
            <a:xfrm>
              <a:off x="2974017" y="2716166"/>
              <a:ext cx="531436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I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tes</a:t>
              </a:r>
              <a:endParaRPr lang="it-IT"/>
            </a:p>
          </p:txBody>
        </p:sp>
        <p:sp>
          <p:nvSpPr>
            <p:cNvPr id="6210" name="Rettangolo 176"/>
            <p:cNvSpPr>
              <a:spLocks noChangeArrowheads="1"/>
            </p:cNvSpPr>
            <p:nvPr/>
          </p:nvSpPr>
          <p:spPr bwMode="auto">
            <a:xfrm>
              <a:off x="1978875" y="2681822"/>
              <a:ext cx="550192" cy="35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sh</a:t>
              </a:r>
              <a:r>
                <a:rPr lang="it-IT" sz="1200" baseline="-25000">
                  <a:solidFill>
                    <a:schemeClr val="bg1"/>
                  </a:solidFill>
                  <a:latin typeface="MV Boli" pitchFamily="2" charset="0"/>
                </a:rPr>
                <a:t> </a:t>
              </a:r>
              <a:endParaRPr lang="it-IT" sz="1200"/>
            </a:p>
          </p:txBody>
        </p:sp>
        <p:sp>
          <p:nvSpPr>
            <p:cNvPr id="6211" name="Rettangolo 177"/>
            <p:cNvSpPr>
              <a:spLocks noChangeArrowheads="1"/>
            </p:cNvSpPr>
            <p:nvPr/>
          </p:nvSpPr>
          <p:spPr bwMode="auto">
            <a:xfrm>
              <a:off x="4044563" y="3141702"/>
              <a:ext cx="572900" cy="35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tes</a:t>
              </a:r>
              <a:endParaRPr lang="it-IT"/>
            </a:p>
          </p:txBody>
        </p:sp>
        <p:sp>
          <p:nvSpPr>
            <p:cNvPr id="6212" name="Rettangolo 178"/>
            <p:cNvSpPr>
              <a:spLocks noChangeArrowheads="1"/>
            </p:cNvSpPr>
            <p:nvPr/>
          </p:nvSpPr>
          <p:spPr bwMode="auto">
            <a:xfrm>
              <a:off x="3546554" y="1569961"/>
              <a:ext cx="484629" cy="39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it-IT" baseline="-25000">
                  <a:solidFill>
                    <a:schemeClr val="bg1"/>
                  </a:solidFill>
                  <a:latin typeface="MV Boli" pitchFamily="2" charset="0"/>
                </a:rPr>
                <a:t>p</a:t>
              </a:r>
              <a:endParaRPr lang="it-IT"/>
            </a:p>
          </p:txBody>
        </p:sp>
        <p:grpSp>
          <p:nvGrpSpPr>
            <p:cNvPr id="6213" name="Gruppo 179"/>
            <p:cNvGrpSpPr>
              <a:grpSpLocks/>
            </p:cNvGrpSpPr>
            <p:nvPr/>
          </p:nvGrpSpPr>
          <p:grpSpPr bwMode="auto">
            <a:xfrm>
              <a:off x="3783088" y="2484972"/>
              <a:ext cx="286126" cy="621042"/>
              <a:chOff x="3755050" y="3073171"/>
              <a:chExt cx="282770" cy="621042"/>
            </a:xfrm>
          </p:grpSpPr>
          <p:grpSp>
            <p:nvGrpSpPr>
              <p:cNvPr id="17" name="Gruppo 291"/>
              <p:cNvGrpSpPr>
                <a:grpSpLocks noChangeAspect="1"/>
              </p:cNvGrpSpPr>
              <p:nvPr/>
            </p:nvGrpSpPr>
            <p:grpSpPr>
              <a:xfrm>
                <a:off x="3755050" y="3073171"/>
                <a:ext cx="282770" cy="309215"/>
                <a:chOff x="6950679" y="3553349"/>
                <a:chExt cx="589203" cy="429034"/>
              </a:xfrm>
              <a:noFill/>
            </p:grpSpPr>
            <p:sp>
              <p:nvSpPr>
                <p:cNvPr id="294" name="Ovale 293"/>
                <p:cNvSpPr/>
                <p:nvPr/>
              </p:nvSpPr>
              <p:spPr>
                <a:xfrm>
                  <a:off x="6950679" y="3553349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95" name="Ovale 294"/>
                <p:cNvSpPr/>
                <p:nvPr/>
              </p:nvSpPr>
              <p:spPr>
                <a:xfrm>
                  <a:off x="6963818" y="3649595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96" name="Ovale 295"/>
                <p:cNvSpPr/>
                <p:nvPr/>
              </p:nvSpPr>
              <p:spPr>
                <a:xfrm>
                  <a:off x="6963818" y="3756618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97" name="Ovale 296"/>
                <p:cNvSpPr/>
                <p:nvPr/>
              </p:nvSpPr>
              <p:spPr>
                <a:xfrm>
                  <a:off x="6963818" y="3873056"/>
                  <a:ext cx="576064" cy="109327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cxnSp>
            <p:nvCxnSpPr>
              <p:cNvPr id="293" name="Connettore 1 292"/>
              <p:cNvCxnSpPr>
                <a:stCxn id="297" idx="4"/>
              </p:cNvCxnSpPr>
              <p:nvPr/>
            </p:nvCxnSpPr>
            <p:spPr>
              <a:xfrm flipH="1">
                <a:off x="3898375" y="3381493"/>
                <a:ext cx="2015" cy="31231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4" name="Gruppo 180"/>
            <p:cNvGrpSpPr>
              <a:grpSpLocks/>
            </p:cNvGrpSpPr>
            <p:nvPr/>
          </p:nvGrpSpPr>
          <p:grpSpPr bwMode="auto">
            <a:xfrm>
              <a:off x="4114284" y="1220804"/>
              <a:ext cx="2300250" cy="2282898"/>
              <a:chOff x="4072769" y="1915462"/>
              <a:chExt cx="2273272" cy="2282898"/>
            </a:xfrm>
          </p:grpSpPr>
          <p:sp>
            <p:nvSpPr>
              <p:cNvPr id="6215" name="Rettangolo 181"/>
              <p:cNvSpPr>
                <a:spLocks noChangeArrowheads="1"/>
              </p:cNvSpPr>
              <p:nvPr/>
            </p:nvSpPr>
            <p:spPr bwMode="auto">
              <a:xfrm>
                <a:off x="4072769" y="3082062"/>
                <a:ext cx="447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L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in</a:t>
                </a:r>
                <a:endParaRPr lang="it-IT" baseline="-25000"/>
              </a:p>
            </p:txBody>
          </p:sp>
          <p:sp>
            <p:nvSpPr>
              <p:cNvPr id="6216" name="Text Box 13"/>
              <p:cNvSpPr txBox="1">
                <a:spLocks noChangeArrowheads="1"/>
              </p:cNvSpPr>
              <p:nvPr/>
            </p:nvSpPr>
            <p:spPr bwMode="auto">
              <a:xfrm rot="10800000" flipV="1">
                <a:off x="5738416" y="1936087"/>
                <a:ext cx="561776" cy="25216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V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en-GB">
                  <a:solidFill>
                    <a:schemeClr val="bg1"/>
                  </a:solidFill>
                  <a:latin typeface="MV Boli" pitchFamily="2" charset="0"/>
                </a:endParaRPr>
              </a:p>
            </p:txBody>
          </p:sp>
          <p:grpSp>
            <p:nvGrpSpPr>
              <p:cNvPr id="6217" name="Gruppo 183"/>
              <p:cNvGrpSpPr>
                <a:grpSpLocks/>
              </p:cNvGrpSpPr>
              <p:nvPr/>
            </p:nvGrpSpPr>
            <p:grpSpPr bwMode="auto">
              <a:xfrm>
                <a:off x="5403833" y="3201293"/>
                <a:ext cx="282770" cy="895067"/>
                <a:chOff x="3755050" y="3073171"/>
                <a:chExt cx="282770" cy="895067"/>
              </a:xfrm>
            </p:grpSpPr>
            <p:grpSp>
              <p:nvGrpSpPr>
                <p:cNvPr id="21" name="Gruppo 285"/>
                <p:cNvGrpSpPr>
                  <a:grpSpLocks noChangeAspect="1"/>
                </p:cNvGrpSpPr>
                <p:nvPr/>
              </p:nvGrpSpPr>
              <p:grpSpPr>
                <a:xfrm>
                  <a:off x="3755050" y="3073171"/>
                  <a:ext cx="282770" cy="309215"/>
                  <a:chOff x="6950679" y="3553349"/>
                  <a:chExt cx="589203" cy="429034"/>
                </a:xfrm>
                <a:noFill/>
              </p:grpSpPr>
              <p:sp>
                <p:nvSpPr>
                  <p:cNvPr id="288" name="Ovale 287"/>
                  <p:cNvSpPr/>
                  <p:nvPr/>
                </p:nvSpPr>
                <p:spPr>
                  <a:xfrm>
                    <a:off x="6950679" y="3553349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289" name="Ovale 288"/>
                  <p:cNvSpPr/>
                  <p:nvPr/>
                </p:nvSpPr>
                <p:spPr>
                  <a:xfrm>
                    <a:off x="6963818" y="3649595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290" name="Ovale 289"/>
                  <p:cNvSpPr/>
                  <p:nvPr/>
                </p:nvSpPr>
                <p:spPr>
                  <a:xfrm>
                    <a:off x="6963818" y="3756618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291" name="Ovale 290"/>
                  <p:cNvSpPr/>
                  <p:nvPr/>
                </p:nvSpPr>
                <p:spPr>
                  <a:xfrm>
                    <a:off x="6963818" y="3873056"/>
                    <a:ext cx="576064" cy="109327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cxnSp>
              <p:nvCxnSpPr>
                <p:cNvPr id="287" name="Connettore 1 286"/>
                <p:cNvCxnSpPr>
                  <a:stCxn id="291" idx="4"/>
                </p:cNvCxnSpPr>
                <p:nvPr/>
              </p:nvCxnSpPr>
              <p:spPr>
                <a:xfrm>
                  <a:off x="3897435" y="3382430"/>
                  <a:ext cx="10069" cy="58559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Ovale 185"/>
              <p:cNvSpPr>
                <a:spLocks noChangeAspect="1"/>
              </p:cNvSpPr>
              <p:nvPr/>
            </p:nvSpPr>
            <p:spPr>
              <a:xfrm>
                <a:off x="4579548" y="3072901"/>
                <a:ext cx="529653" cy="50545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87" name="Per 186"/>
              <p:cNvSpPr/>
              <p:nvPr/>
            </p:nvSpPr>
            <p:spPr>
              <a:xfrm>
                <a:off x="4942049" y="3241387"/>
                <a:ext cx="287986" cy="236290"/>
              </a:xfrm>
              <a:prstGeom prst="mathMultipl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88" name="Per 187"/>
              <p:cNvSpPr/>
              <p:nvPr/>
            </p:nvSpPr>
            <p:spPr>
              <a:xfrm>
                <a:off x="4434548" y="3241387"/>
                <a:ext cx="287986" cy="236290"/>
              </a:xfrm>
              <a:prstGeom prst="mathMultipl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89" name="Connettore 1 188"/>
              <p:cNvCxnSpPr>
                <a:endCxn id="186" idx="0"/>
              </p:cNvCxnSpPr>
              <p:nvPr/>
            </p:nvCxnSpPr>
            <p:spPr>
              <a:xfrm>
                <a:off x="4843368" y="2070206"/>
                <a:ext cx="0" cy="100269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ttore 1 189"/>
              <p:cNvCxnSpPr/>
              <p:nvPr/>
            </p:nvCxnSpPr>
            <p:spPr>
              <a:xfrm>
                <a:off x="4859479" y="3588631"/>
                <a:ext cx="0" cy="51778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ttore 1 190"/>
              <p:cNvCxnSpPr/>
              <p:nvPr/>
            </p:nvCxnSpPr>
            <p:spPr>
              <a:xfrm flipV="1">
                <a:off x="4837327" y="2070206"/>
                <a:ext cx="103111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ttore 1 191"/>
              <p:cNvCxnSpPr/>
              <p:nvPr/>
            </p:nvCxnSpPr>
            <p:spPr>
              <a:xfrm>
                <a:off x="5509967" y="2084588"/>
                <a:ext cx="2013" cy="33080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25" name="Gruppo 192"/>
              <p:cNvGrpSpPr>
                <a:grpSpLocks noChangeAspect="1"/>
              </p:cNvGrpSpPr>
              <p:nvPr/>
            </p:nvGrpSpPr>
            <p:grpSpPr bwMode="auto">
              <a:xfrm>
                <a:off x="5486724" y="2408772"/>
                <a:ext cx="95277" cy="300148"/>
                <a:chOff x="5694182" y="3789040"/>
                <a:chExt cx="131415" cy="435036"/>
              </a:xfrm>
            </p:grpSpPr>
            <p:grpSp>
              <p:nvGrpSpPr>
                <p:cNvPr id="6236" name="Gruppo 203"/>
                <p:cNvGrpSpPr>
                  <a:grpSpLocks/>
                </p:cNvGrpSpPr>
                <p:nvPr/>
              </p:nvGrpSpPr>
              <p:grpSpPr bwMode="auto">
                <a:xfrm>
                  <a:off x="5701983" y="3789040"/>
                  <a:ext cx="123614" cy="217518"/>
                  <a:chOff x="5701983" y="3789040"/>
                  <a:chExt cx="123614" cy="217518"/>
                </a:xfrm>
              </p:grpSpPr>
              <p:cxnSp>
                <p:nvCxnSpPr>
                  <p:cNvPr id="209" name="Connettore 1 208"/>
                  <p:cNvCxnSpPr/>
                  <p:nvPr/>
                </p:nvCxnSpPr>
                <p:spPr>
                  <a:xfrm>
                    <a:off x="5723463" y="3789706"/>
                    <a:ext cx="102778" cy="7147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Connettore 1 209"/>
                  <p:cNvCxnSpPr/>
                  <p:nvPr/>
                </p:nvCxnSpPr>
                <p:spPr>
                  <a:xfrm>
                    <a:off x="5701241" y="3935633"/>
                    <a:ext cx="108333" cy="7147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Connettore 1 284"/>
                  <p:cNvCxnSpPr/>
                  <p:nvPr/>
                </p:nvCxnSpPr>
                <p:spPr>
                  <a:xfrm flipV="1">
                    <a:off x="5706797" y="3861180"/>
                    <a:ext cx="102778" cy="74453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37" name="Gruppo 204"/>
                <p:cNvGrpSpPr>
                  <a:grpSpLocks/>
                </p:cNvGrpSpPr>
                <p:nvPr/>
              </p:nvGrpSpPr>
              <p:grpSpPr bwMode="auto">
                <a:xfrm flipH="1">
                  <a:off x="5694182" y="4006558"/>
                  <a:ext cx="123614" cy="217518"/>
                  <a:chOff x="5701983" y="3789040"/>
                  <a:chExt cx="123614" cy="217518"/>
                </a:xfrm>
              </p:grpSpPr>
              <p:cxnSp>
                <p:nvCxnSpPr>
                  <p:cNvPr id="206" name="Connettore 1 205"/>
                  <p:cNvCxnSpPr/>
                  <p:nvPr/>
                </p:nvCxnSpPr>
                <p:spPr>
                  <a:xfrm>
                    <a:off x="5724095" y="3789590"/>
                    <a:ext cx="102776" cy="7147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Connettore 1 206"/>
                  <p:cNvCxnSpPr/>
                  <p:nvPr/>
                </p:nvCxnSpPr>
                <p:spPr>
                  <a:xfrm>
                    <a:off x="5701873" y="3935515"/>
                    <a:ext cx="108332" cy="7147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Connettore 1 207"/>
                  <p:cNvCxnSpPr/>
                  <p:nvPr/>
                </p:nvCxnSpPr>
                <p:spPr>
                  <a:xfrm flipV="1">
                    <a:off x="5707428" y="3861064"/>
                    <a:ext cx="102776" cy="7445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94" name="Connettore 1 193"/>
              <p:cNvCxnSpPr>
                <a:cxnSpLocks noChangeAspect="1"/>
              </p:cNvCxnSpPr>
              <p:nvPr/>
            </p:nvCxnSpPr>
            <p:spPr>
              <a:xfrm rot="2700000">
                <a:off x="5360736" y="2799829"/>
                <a:ext cx="324643" cy="32423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27" name="Gruppo 194"/>
              <p:cNvGrpSpPr>
                <a:grpSpLocks/>
              </p:cNvGrpSpPr>
              <p:nvPr/>
            </p:nvGrpSpPr>
            <p:grpSpPr bwMode="auto">
              <a:xfrm>
                <a:off x="5301709" y="4121538"/>
                <a:ext cx="448015" cy="76464"/>
                <a:chOff x="5280058" y="4121538"/>
                <a:chExt cx="448015" cy="76464"/>
              </a:xfrm>
            </p:grpSpPr>
            <p:cxnSp>
              <p:nvCxnSpPr>
                <p:cNvPr id="202" name="Connettore 1 201"/>
                <p:cNvCxnSpPr/>
                <p:nvPr/>
              </p:nvCxnSpPr>
              <p:spPr>
                <a:xfrm flipV="1">
                  <a:off x="5276857" y="4124910"/>
                  <a:ext cx="451112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ttore 1 202"/>
                <p:cNvCxnSpPr/>
                <p:nvPr/>
              </p:nvCxnSpPr>
              <p:spPr>
                <a:xfrm>
                  <a:off x="5347344" y="4198880"/>
                  <a:ext cx="310139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8" name="Gruppo 195"/>
              <p:cNvGrpSpPr>
                <a:grpSpLocks/>
              </p:cNvGrpSpPr>
              <p:nvPr/>
            </p:nvGrpSpPr>
            <p:grpSpPr bwMode="auto">
              <a:xfrm>
                <a:off x="4629150" y="4121896"/>
                <a:ext cx="448015" cy="76464"/>
                <a:chOff x="5280058" y="4121538"/>
                <a:chExt cx="448015" cy="76464"/>
              </a:xfrm>
            </p:grpSpPr>
            <p:cxnSp>
              <p:nvCxnSpPr>
                <p:cNvPr id="200" name="Connettore 1 199"/>
                <p:cNvCxnSpPr/>
                <p:nvPr/>
              </p:nvCxnSpPr>
              <p:spPr>
                <a:xfrm flipV="1">
                  <a:off x="5276775" y="4122496"/>
                  <a:ext cx="451112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Connettore 1 200"/>
                <p:cNvCxnSpPr/>
                <p:nvPr/>
              </p:nvCxnSpPr>
              <p:spPr>
                <a:xfrm>
                  <a:off x="5347262" y="4198521"/>
                  <a:ext cx="310139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7" name="Triangolo isoscele 196"/>
              <p:cNvSpPr/>
              <p:nvPr/>
            </p:nvSpPr>
            <p:spPr>
              <a:xfrm rot="5400000">
                <a:off x="5040689" y="1926213"/>
                <a:ext cx="308206" cy="28798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230" name="Rettangolo 197"/>
              <p:cNvSpPr>
                <a:spLocks noChangeArrowheads="1"/>
              </p:cNvSpPr>
              <p:nvPr/>
            </p:nvSpPr>
            <p:spPr bwMode="auto">
              <a:xfrm>
                <a:off x="5763028" y="3182926"/>
                <a:ext cx="5725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L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it-IT"/>
              </a:p>
            </p:txBody>
          </p:sp>
          <p:sp>
            <p:nvSpPr>
              <p:cNvPr id="6231" name="Rettangolo 198"/>
              <p:cNvSpPr>
                <a:spLocks noChangeArrowheads="1"/>
              </p:cNvSpPr>
              <p:nvPr/>
            </p:nvSpPr>
            <p:spPr bwMode="auto">
              <a:xfrm>
                <a:off x="5752609" y="2382280"/>
                <a:ext cx="593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MV Boli" pitchFamily="2" charset="0"/>
                  </a:rPr>
                  <a:t>R</a:t>
                </a:r>
                <a:r>
                  <a:rPr lang="it-IT" baseline="-25000">
                    <a:solidFill>
                      <a:schemeClr val="bg1"/>
                    </a:solidFill>
                    <a:latin typeface="MV Boli" pitchFamily="2" charset="0"/>
                  </a:rPr>
                  <a:t>out</a:t>
                </a:r>
                <a:endParaRPr lang="it-IT"/>
              </a:p>
            </p:txBody>
          </p:sp>
        </p:grpSp>
      </p:grpSp>
      <p:grpSp>
        <p:nvGrpSpPr>
          <p:cNvPr id="27" name="Gruppo 9"/>
          <p:cNvGrpSpPr>
            <a:grpSpLocks/>
          </p:cNvGrpSpPr>
          <p:nvPr/>
        </p:nvGrpSpPr>
        <p:grpSpPr bwMode="auto">
          <a:xfrm>
            <a:off x="163513" y="3041650"/>
            <a:ext cx="6353175" cy="3001963"/>
            <a:chOff x="134374" y="2534796"/>
            <a:chExt cx="6353156" cy="3001982"/>
          </a:xfrm>
        </p:grpSpPr>
        <p:sp>
          <p:nvSpPr>
            <p:cNvPr id="6174" name="Rettangolo 4"/>
            <p:cNvSpPr>
              <a:spLocks noChangeArrowheads="1"/>
            </p:cNvSpPr>
            <p:nvPr/>
          </p:nvSpPr>
          <p:spPr bwMode="auto">
            <a:xfrm>
              <a:off x="5769064" y="5127456"/>
              <a:ext cx="718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(µA)</a:t>
              </a:r>
              <a:endParaRPr lang="it-IT"/>
            </a:p>
          </p:txBody>
        </p:sp>
        <p:sp>
          <p:nvSpPr>
            <p:cNvPr id="6175" name="Rettangolo 7"/>
            <p:cNvSpPr>
              <a:spLocks noChangeArrowheads="1"/>
            </p:cNvSpPr>
            <p:nvPr/>
          </p:nvSpPr>
          <p:spPr bwMode="auto">
            <a:xfrm>
              <a:off x="519365" y="3023800"/>
              <a:ext cx="718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(µA)</a:t>
              </a:r>
              <a:endParaRPr lang="it-IT"/>
            </a:p>
          </p:txBody>
        </p:sp>
        <p:grpSp>
          <p:nvGrpSpPr>
            <p:cNvPr id="6176" name="Gruppo 16"/>
            <p:cNvGrpSpPr>
              <a:grpSpLocks noChangeAspect="1"/>
            </p:cNvGrpSpPr>
            <p:nvPr/>
          </p:nvGrpSpPr>
          <p:grpSpPr bwMode="auto">
            <a:xfrm>
              <a:off x="134374" y="2534796"/>
              <a:ext cx="5793921" cy="3001982"/>
              <a:chOff x="5128277" y="3725350"/>
              <a:chExt cx="3887158" cy="1982280"/>
            </a:xfrm>
          </p:grpSpPr>
          <p:grpSp>
            <p:nvGrpSpPr>
              <p:cNvPr id="6177" name="Gruppo 142"/>
              <p:cNvGrpSpPr>
                <a:grpSpLocks/>
              </p:cNvGrpSpPr>
              <p:nvPr/>
            </p:nvGrpSpPr>
            <p:grpSpPr bwMode="auto">
              <a:xfrm flipV="1">
                <a:off x="5128277" y="3725350"/>
                <a:ext cx="3441630" cy="1933181"/>
                <a:chOff x="5242226" y="3259827"/>
                <a:chExt cx="3441630" cy="1933181"/>
              </a:xfrm>
            </p:grpSpPr>
            <p:sp>
              <p:nvSpPr>
                <p:cNvPr id="6183" name="Text Box 1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242226" y="4684234"/>
                  <a:ext cx="561776" cy="26497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5000" rIns="90000" bIns="45000"/>
                <a:lstStyle/>
                <a:p>
                  <a:pPr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</a:pPr>
                  <a:endParaRPr lang="en-GB" baseline="-25000">
                    <a:solidFill>
                      <a:schemeClr val="bg1"/>
                    </a:solidFill>
                    <a:latin typeface="MV Boli" pitchFamily="2" charset="0"/>
                  </a:endParaRPr>
                </a:p>
              </p:txBody>
            </p:sp>
            <p:cxnSp>
              <p:nvCxnSpPr>
                <p:cNvPr id="145" name="Connettore 2 144"/>
                <p:cNvCxnSpPr/>
                <p:nvPr/>
              </p:nvCxnSpPr>
              <p:spPr>
                <a:xfrm>
                  <a:off x="5934512" y="3259997"/>
                  <a:ext cx="0" cy="193301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ttore 2 145"/>
                <p:cNvCxnSpPr/>
                <p:nvPr/>
              </p:nvCxnSpPr>
              <p:spPr>
                <a:xfrm>
                  <a:off x="5921731" y="3273625"/>
                  <a:ext cx="2763818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8" name="Gruppo 13"/>
              <p:cNvGrpSpPr>
                <a:grpSpLocks/>
              </p:cNvGrpSpPr>
              <p:nvPr/>
            </p:nvGrpSpPr>
            <p:grpSpPr bwMode="auto">
              <a:xfrm>
                <a:off x="5161305" y="4013585"/>
                <a:ext cx="3854130" cy="1694045"/>
                <a:chOff x="5161305" y="4013585"/>
                <a:chExt cx="3854130" cy="1694045"/>
              </a:xfrm>
            </p:grpSpPr>
            <p:sp>
              <p:nvSpPr>
                <p:cNvPr id="4" name="Figura a mano libera 3"/>
                <p:cNvSpPr/>
                <p:nvPr/>
              </p:nvSpPr>
              <p:spPr>
                <a:xfrm>
                  <a:off x="5855709" y="4013625"/>
                  <a:ext cx="449453" cy="1595468"/>
                </a:xfrm>
                <a:custGeom>
                  <a:avLst/>
                  <a:gdLst>
                    <a:gd name="connsiteX0" fmla="*/ 0 w 577516"/>
                    <a:gd name="connsiteY0" fmla="*/ 1925052 h 1925052"/>
                    <a:gd name="connsiteX1" fmla="*/ 548640 w 577516"/>
                    <a:gd name="connsiteY1" fmla="*/ 134753 h 1925052"/>
                    <a:gd name="connsiteX2" fmla="*/ 548640 w 577516"/>
                    <a:gd name="connsiteY2" fmla="*/ 134753 h 1925052"/>
                    <a:gd name="connsiteX3" fmla="*/ 577516 w 577516"/>
                    <a:gd name="connsiteY3" fmla="*/ 0 h 1925052"/>
                    <a:gd name="connsiteX4" fmla="*/ 577516 w 577516"/>
                    <a:gd name="connsiteY4" fmla="*/ 0 h 192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7516" h="1925052">
                      <a:moveTo>
                        <a:pt x="0" y="1925052"/>
                      </a:moveTo>
                      <a:lnTo>
                        <a:pt x="548640" y="134753"/>
                      </a:lnTo>
                      <a:lnTo>
                        <a:pt x="548640" y="134753"/>
                      </a:lnTo>
                      <a:lnTo>
                        <a:pt x="577516" y="0"/>
                      </a:lnTo>
                      <a:lnTo>
                        <a:pt x="57751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6" name="Figura a mano libera 5"/>
                <p:cNvSpPr/>
                <p:nvPr/>
              </p:nvSpPr>
              <p:spPr>
                <a:xfrm>
                  <a:off x="6305163" y="4013625"/>
                  <a:ext cx="2129045" cy="1117457"/>
                </a:xfrm>
                <a:custGeom>
                  <a:avLst/>
                  <a:gdLst>
                    <a:gd name="connsiteX0" fmla="*/ 10986 w 2128544"/>
                    <a:gd name="connsiteY0" fmla="*/ 0 h 1117406"/>
                    <a:gd name="connsiteX1" fmla="*/ 318994 w 2128544"/>
                    <a:gd name="connsiteY1" fmla="*/ 1116530 h 1117406"/>
                    <a:gd name="connsiteX2" fmla="*/ 2128544 w 2128544"/>
                    <a:gd name="connsiteY2" fmla="*/ 202130 h 1117406"/>
                    <a:gd name="connsiteX3" fmla="*/ 2128544 w 2128544"/>
                    <a:gd name="connsiteY3" fmla="*/ 202130 h 1117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544" h="1117406">
                      <a:moveTo>
                        <a:pt x="10986" y="0"/>
                      </a:moveTo>
                      <a:cubicBezTo>
                        <a:pt x="-11473" y="541421"/>
                        <a:pt x="-33932" y="1082842"/>
                        <a:pt x="318994" y="1116530"/>
                      </a:cubicBezTo>
                      <a:cubicBezTo>
                        <a:pt x="671920" y="1150218"/>
                        <a:pt x="2128544" y="202130"/>
                        <a:pt x="2128544" y="202130"/>
                      </a:cubicBezTo>
                      <a:lnTo>
                        <a:pt x="2128544" y="20213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  <p:sp>
              <p:nvSpPr>
                <p:cNvPr id="6181" name="Rettangolo 6"/>
                <p:cNvSpPr>
                  <a:spLocks noChangeArrowheads="1"/>
                </p:cNvSpPr>
                <p:nvPr/>
              </p:nvSpPr>
              <p:spPr bwMode="auto">
                <a:xfrm>
                  <a:off x="5161305" y="4047925"/>
                  <a:ext cx="47320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  <a:latin typeface="MV Boli" pitchFamily="2" charset="0"/>
                    </a:rPr>
                    <a:t>I</a:t>
                  </a:r>
                  <a:r>
                    <a:rPr lang="it-IT" baseline="-25000">
                      <a:solidFill>
                        <a:schemeClr val="bg1"/>
                      </a:solidFill>
                      <a:latin typeface="MV Boli" pitchFamily="2" charset="0"/>
                    </a:rPr>
                    <a:t>tes</a:t>
                  </a:r>
                  <a:endParaRPr lang="it-IT"/>
                </a:p>
              </p:txBody>
            </p:sp>
            <p:sp>
              <p:nvSpPr>
                <p:cNvPr id="6182" name="CasellaDiTesto 150"/>
                <p:cNvSpPr txBox="1">
                  <a:spLocks noChangeArrowheads="1"/>
                </p:cNvSpPr>
                <p:nvPr/>
              </p:nvSpPr>
              <p:spPr bwMode="auto">
                <a:xfrm>
                  <a:off x="8612534" y="5463751"/>
                  <a:ext cx="402901" cy="2438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  <a:latin typeface="MV Boli" pitchFamily="2" charset="0"/>
                    </a:rPr>
                    <a:t>I</a:t>
                  </a:r>
                  <a:r>
                    <a:rPr lang="it-IT" baseline="-25000">
                      <a:solidFill>
                        <a:schemeClr val="bg1"/>
                      </a:solidFill>
                      <a:latin typeface="MV Boli" pitchFamily="2" charset="0"/>
                    </a:rPr>
                    <a:t>bias</a:t>
                  </a:r>
                  <a:endParaRPr lang="it-IT">
                    <a:solidFill>
                      <a:schemeClr val="bg1"/>
                    </a:solidFill>
                    <a:latin typeface="MV Boli" pitchFamily="2" charset="0"/>
                  </a:endParaRPr>
                </a:p>
              </p:txBody>
            </p:sp>
          </p:grpSp>
        </p:grpSp>
      </p:grpSp>
      <p:grpSp>
        <p:nvGrpSpPr>
          <p:cNvPr id="6155" name="Gruppo 321"/>
          <p:cNvGrpSpPr>
            <a:grpSpLocks/>
          </p:cNvGrpSpPr>
          <p:nvPr/>
        </p:nvGrpSpPr>
        <p:grpSpPr bwMode="auto">
          <a:xfrm>
            <a:off x="179388" y="1101725"/>
            <a:ext cx="3917950" cy="2338388"/>
            <a:chOff x="325638" y="1642904"/>
            <a:chExt cx="3917641" cy="2339107"/>
          </a:xfrm>
        </p:grpSpPr>
        <p:grpSp>
          <p:nvGrpSpPr>
            <p:cNvPr id="6166" name="Gruppo 322"/>
            <p:cNvGrpSpPr>
              <a:grpSpLocks/>
            </p:cNvGrpSpPr>
            <p:nvPr/>
          </p:nvGrpSpPr>
          <p:grpSpPr bwMode="auto">
            <a:xfrm>
              <a:off x="325638" y="1642904"/>
              <a:ext cx="3917641" cy="2339107"/>
              <a:chOff x="25647" y="1782427"/>
              <a:chExt cx="3917641" cy="2339107"/>
            </a:xfrm>
          </p:grpSpPr>
          <p:grpSp>
            <p:nvGrpSpPr>
              <p:cNvPr id="6168" name="Gruppo 324"/>
              <p:cNvGrpSpPr>
                <a:grpSpLocks/>
              </p:cNvGrpSpPr>
              <p:nvPr/>
            </p:nvGrpSpPr>
            <p:grpSpPr bwMode="auto">
              <a:xfrm flipV="1">
                <a:off x="25647" y="1782427"/>
                <a:ext cx="3917641" cy="1940154"/>
                <a:chOff x="4766215" y="3252854"/>
                <a:chExt cx="3917641" cy="1940154"/>
              </a:xfrm>
            </p:grpSpPr>
            <p:sp>
              <p:nvSpPr>
                <p:cNvPr id="6171" name="Text Box 1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4766215" y="4709649"/>
                  <a:ext cx="561776" cy="26497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5000" rIns="90000" bIns="45000"/>
                <a:lstStyle/>
                <a:p>
                  <a:pPr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</a:pPr>
                  <a:r>
                    <a:rPr lang="en-GB">
                      <a:solidFill>
                        <a:schemeClr val="bg1"/>
                      </a:solidFill>
                      <a:latin typeface="MV Boli" pitchFamily="2" charset="0"/>
                    </a:rPr>
                    <a:t>R</a:t>
                  </a:r>
                  <a:r>
                    <a:rPr lang="en-GB" baseline="-25000">
                      <a:solidFill>
                        <a:schemeClr val="bg1"/>
                      </a:solidFill>
                      <a:latin typeface="MV Boli" pitchFamily="2" charset="0"/>
                    </a:rPr>
                    <a:t>tes</a:t>
                  </a:r>
                </a:p>
              </p:txBody>
            </p:sp>
            <p:cxnSp>
              <p:nvCxnSpPr>
                <p:cNvPr id="329" name="Connettore 2 328"/>
                <p:cNvCxnSpPr/>
                <p:nvPr/>
              </p:nvCxnSpPr>
              <p:spPr>
                <a:xfrm>
                  <a:off x="5934523" y="3258839"/>
                  <a:ext cx="0" cy="193416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Connettore 2 329"/>
                <p:cNvCxnSpPr/>
                <p:nvPr/>
              </p:nvCxnSpPr>
              <p:spPr>
                <a:xfrm>
                  <a:off x="5921824" y="3252487"/>
                  <a:ext cx="2762032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6" name="Figura a mano libera 325"/>
              <p:cNvSpPr/>
              <p:nvPr/>
            </p:nvSpPr>
            <p:spPr>
              <a:xfrm>
                <a:off x="1255862" y="2109553"/>
                <a:ext cx="2681077" cy="1540348"/>
              </a:xfrm>
              <a:custGeom>
                <a:avLst/>
                <a:gdLst>
                  <a:gd name="connsiteX0" fmla="*/ 2328263 w 2328263"/>
                  <a:gd name="connsiteY0" fmla="*/ 19709 h 1674118"/>
                  <a:gd name="connsiteX1" fmla="*/ 1567543 w 2328263"/>
                  <a:gd name="connsiteY1" fmla="*/ 35077 h 1674118"/>
                  <a:gd name="connsiteX2" fmla="*/ 1337022 w 2328263"/>
                  <a:gd name="connsiteY2" fmla="*/ 342439 h 1674118"/>
                  <a:gd name="connsiteX3" fmla="*/ 1091133 w 2328263"/>
                  <a:gd name="connsiteY3" fmla="*/ 1487360 h 1674118"/>
                  <a:gd name="connsiteX4" fmla="*/ 0 w 2328263"/>
                  <a:gd name="connsiteY4" fmla="*/ 1671777 h 1674118"/>
                  <a:gd name="connsiteX5" fmla="*/ 0 w 2328263"/>
                  <a:gd name="connsiteY5" fmla="*/ 1671777 h 1674118"/>
                  <a:gd name="connsiteX6" fmla="*/ 0 w 2328263"/>
                  <a:gd name="connsiteY6" fmla="*/ 1671777 h 167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8263" h="1674118">
                    <a:moveTo>
                      <a:pt x="2328263" y="19709"/>
                    </a:moveTo>
                    <a:cubicBezTo>
                      <a:pt x="2030506" y="499"/>
                      <a:pt x="1732750" y="-18711"/>
                      <a:pt x="1567543" y="35077"/>
                    </a:cubicBezTo>
                    <a:cubicBezTo>
                      <a:pt x="1402336" y="88865"/>
                      <a:pt x="1416424" y="100392"/>
                      <a:pt x="1337022" y="342439"/>
                    </a:cubicBezTo>
                    <a:cubicBezTo>
                      <a:pt x="1257620" y="584486"/>
                      <a:pt x="1313970" y="1265804"/>
                      <a:pt x="1091133" y="1487360"/>
                    </a:cubicBezTo>
                    <a:cubicBezTo>
                      <a:pt x="868296" y="1708916"/>
                      <a:pt x="0" y="1671777"/>
                      <a:pt x="0" y="1671777"/>
                    </a:cubicBezTo>
                    <a:lnTo>
                      <a:pt x="0" y="1671777"/>
                    </a:lnTo>
                    <a:lnTo>
                      <a:pt x="0" y="167177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170" name="Text Box 13"/>
              <p:cNvSpPr txBox="1">
                <a:spLocks noChangeArrowheads="1"/>
              </p:cNvSpPr>
              <p:nvPr/>
            </p:nvSpPr>
            <p:spPr bwMode="auto">
              <a:xfrm rot="10800000" flipV="1">
                <a:off x="3256157" y="3856555"/>
                <a:ext cx="561776" cy="2649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en-GB">
                    <a:solidFill>
                      <a:schemeClr val="bg1"/>
                    </a:solidFill>
                    <a:latin typeface="MV Boli" pitchFamily="2" charset="0"/>
                  </a:rPr>
                  <a:t>T (mK)</a:t>
                </a:r>
              </a:p>
            </p:txBody>
          </p:sp>
        </p:grpSp>
        <p:sp>
          <p:nvSpPr>
            <p:cNvPr id="6167" name="Rettangolo 323"/>
            <p:cNvSpPr>
              <a:spLocks noChangeArrowheads="1"/>
            </p:cNvSpPr>
            <p:nvPr/>
          </p:nvSpPr>
          <p:spPr bwMode="auto">
            <a:xfrm>
              <a:off x="757686" y="1834224"/>
              <a:ext cx="8018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(m</a:t>
              </a:r>
              <a:r>
                <a:rPr lang="el-GR">
                  <a:solidFill>
                    <a:schemeClr val="bg1"/>
                  </a:solidFill>
                  <a:latin typeface="MV Boli" pitchFamily="2" charset="0"/>
                  <a:ea typeface="Adobe Arabic"/>
                  <a:cs typeface="Adobe Arabic"/>
                </a:rPr>
                <a:t>Ω</a:t>
              </a: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)</a:t>
              </a:r>
              <a:endParaRPr lang="it-IT"/>
            </a:p>
          </p:txBody>
        </p:sp>
      </p:grpSp>
      <p:grpSp>
        <p:nvGrpSpPr>
          <p:cNvPr id="130" name="Gruppo 2051"/>
          <p:cNvGrpSpPr>
            <a:grpSpLocks/>
          </p:cNvGrpSpPr>
          <p:nvPr/>
        </p:nvGrpSpPr>
        <p:grpSpPr bwMode="auto">
          <a:xfrm>
            <a:off x="1246188" y="2957513"/>
            <a:ext cx="920750" cy="2936875"/>
            <a:chOff x="1246632" y="2956905"/>
            <a:chExt cx="920555" cy="2937370"/>
          </a:xfrm>
        </p:grpSpPr>
        <p:cxnSp>
          <p:nvCxnSpPr>
            <p:cNvPr id="16" name="Connettore 1 15"/>
            <p:cNvCxnSpPr>
              <a:stCxn id="4" idx="0"/>
            </p:cNvCxnSpPr>
            <p:nvPr/>
          </p:nvCxnSpPr>
          <p:spPr>
            <a:xfrm flipV="1">
              <a:off x="1246632" y="3477693"/>
              <a:ext cx="690416" cy="2416582"/>
            </a:xfrm>
            <a:prstGeom prst="line">
              <a:avLst/>
            </a:prstGeom>
            <a:ln w="76200">
              <a:solidFill>
                <a:srgbClr val="00B0F0">
                  <a:alpha val="6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Connettore 1 2050"/>
            <p:cNvCxnSpPr/>
            <p:nvPr/>
          </p:nvCxnSpPr>
          <p:spPr>
            <a:xfrm>
              <a:off x="1318054" y="2956905"/>
              <a:ext cx="849133" cy="0"/>
            </a:xfrm>
            <a:prstGeom prst="line">
              <a:avLst/>
            </a:prstGeom>
            <a:ln w="76200">
              <a:solidFill>
                <a:srgbClr val="00B0F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uppo 2058"/>
          <p:cNvGrpSpPr>
            <a:grpSpLocks/>
          </p:cNvGrpSpPr>
          <p:nvPr/>
        </p:nvGrpSpPr>
        <p:grpSpPr bwMode="auto">
          <a:xfrm>
            <a:off x="1917700" y="1484313"/>
            <a:ext cx="1285875" cy="3687762"/>
            <a:chOff x="1917321" y="1484784"/>
            <a:chExt cx="1286527" cy="3686546"/>
          </a:xfrm>
        </p:grpSpPr>
        <p:sp>
          <p:nvSpPr>
            <p:cNvPr id="2056" name="Figura a mano libera 2055"/>
            <p:cNvSpPr/>
            <p:nvPr/>
          </p:nvSpPr>
          <p:spPr>
            <a:xfrm>
              <a:off x="2123801" y="1484784"/>
              <a:ext cx="1080047" cy="1439387"/>
            </a:xfrm>
            <a:custGeom>
              <a:avLst/>
              <a:gdLst>
                <a:gd name="connsiteX0" fmla="*/ 0 w 974856"/>
                <a:gd name="connsiteY0" fmla="*/ 1466603 h 1479654"/>
                <a:gd name="connsiteX1" fmla="*/ 521435 w 974856"/>
                <a:gd name="connsiteY1" fmla="*/ 1300348 h 1479654"/>
                <a:gd name="connsiteX2" fmla="*/ 763260 w 974856"/>
                <a:gd name="connsiteY2" fmla="*/ 212137 h 1479654"/>
                <a:gd name="connsiteX3" fmla="*/ 974856 w 974856"/>
                <a:gd name="connsiteY3" fmla="*/ 540 h 147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856" h="1479654">
                  <a:moveTo>
                    <a:pt x="0" y="1466603"/>
                  </a:moveTo>
                  <a:cubicBezTo>
                    <a:pt x="197112" y="1488014"/>
                    <a:pt x="394225" y="1509426"/>
                    <a:pt x="521435" y="1300348"/>
                  </a:cubicBezTo>
                  <a:cubicBezTo>
                    <a:pt x="648645" y="1091270"/>
                    <a:pt x="687690" y="428772"/>
                    <a:pt x="763260" y="212137"/>
                  </a:cubicBezTo>
                  <a:cubicBezTo>
                    <a:pt x="838830" y="-4498"/>
                    <a:pt x="906843" y="-1979"/>
                    <a:pt x="974856" y="540"/>
                  </a:cubicBezTo>
                </a:path>
              </a:pathLst>
            </a:custGeom>
            <a:noFill/>
            <a:ln w="76200">
              <a:solidFill>
                <a:srgbClr val="0066FF">
                  <a:alpha val="6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58" name="Figura a mano libera 2057"/>
            <p:cNvSpPr/>
            <p:nvPr/>
          </p:nvSpPr>
          <p:spPr>
            <a:xfrm>
              <a:off x="1917321" y="3498657"/>
              <a:ext cx="1053047" cy="1672673"/>
            </a:xfrm>
            <a:custGeom>
              <a:avLst/>
              <a:gdLst>
                <a:gd name="connsiteX0" fmla="*/ 24834 w 1052590"/>
                <a:gd name="connsiteY0" fmla="*/ 0 h 1672428"/>
                <a:gd name="connsiteX1" fmla="*/ 32391 w 1052590"/>
                <a:gd name="connsiteY1" fmla="*/ 1171339 h 1672428"/>
                <a:gd name="connsiteX2" fmla="*/ 342229 w 1052590"/>
                <a:gd name="connsiteY2" fmla="*/ 1654989 h 1672428"/>
                <a:gd name="connsiteX3" fmla="*/ 1052590 w 1052590"/>
                <a:gd name="connsiteY3" fmla="*/ 1518962 h 16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590" h="1672428">
                  <a:moveTo>
                    <a:pt x="24834" y="0"/>
                  </a:moveTo>
                  <a:cubicBezTo>
                    <a:pt x="2163" y="447754"/>
                    <a:pt x="-20508" y="895508"/>
                    <a:pt x="32391" y="1171339"/>
                  </a:cubicBezTo>
                  <a:cubicBezTo>
                    <a:pt x="85290" y="1447170"/>
                    <a:pt x="172196" y="1597052"/>
                    <a:pt x="342229" y="1654989"/>
                  </a:cubicBezTo>
                  <a:cubicBezTo>
                    <a:pt x="512262" y="1712926"/>
                    <a:pt x="782426" y="1615944"/>
                    <a:pt x="1052590" y="1518962"/>
                  </a:cubicBezTo>
                </a:path>
              </a:pathLst>
            </a:custGeom>
            <a:noFill/>
            <a:ln w="76200">
              <a:solidFill>
                <a:srgbClr val="0066FF">
                  <a:alpha val="6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32" name="Gruppo 2063"/>
          <p:cNvGrpSpPr>
            <a:grpSpLocks/>
          </p:cNvGrpSpPr>
          <p:nvPr/>
        </p:nvGrpSpPr>
        <p:grpSpPr bwMode="auto">
          <a:xfrm>
            <a:off x="3016250" y="1484313"/>
            <a:ext cx="2073275" cy="3516312"/>
            <a:chOff x="3016959" y="1484784"/>
            <a:chExt cx="2072839" cy="3516035"/>
          </a:xfrm>
        </p:grpSpPr>
        <p:cxnSp>
          <p:nvCxnSpPr>
            <p:cNvPr id="2061" name="Connettore 1 2060"/>
            <p:cNvCxnSpPr/>
            <p:nvPr/>
          </p:nvCxnSpPr>
          <p:spPr>
            <a:xfrm flipV="1">
              <a:off x="3204245" y="1484784"/>
              <a:ext cx="936428" cy="0"/>
            </a:xfrm>
            <a:prstGeom prst="line">
              <a:avLst/>
            </a:prstGeom>
            <a:ln w="76200">
              <a:solidFill>
                <a:srgbClr val="3333CC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ttore 1 331"/>
            <p:cNvCxnSpPr>
              <a:endCxn id="6" idx="2"/>
            </p:cNvCxnSpPr>
            <p:nvPr/>
          </p:nvCxnSpPr>
          <p:spPr>
            <a:xfrm flipV="1">
              <a:off x="3016959" y="3783303"/>
              <a:ext cx="2072839" cy="1217516"/>
            </a:xfrm>
            <a:prstGeom prst="line">
              <a:avLst/>
            </a:prstGeom>
            <a:ln w="76200">
              <a:solidFill>
                <a:srgbClr val="3333CC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9" name="CasellaDiTesto 135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4/15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60" y="17536"/>
            <a:ext cx="9144000" cy="63637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1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57" name="object 10"/>
          <p:cNvSpPr txBox="1">
            <a:spLocks/>
          </p:cNvSpPr>
          <p:nvPr/>
        </p:nvSpPr>
        <p:spPr bwMode="auto">
          <a:xfrm>
            <a:off x="2070100" y="133350"/>
            <a:ext cx="6570663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does TES work?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 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5" name="Rettangolo 4"/>
          <p:cNvSpPr/>
          <p:nvPr/>
        </p:nvSpPr>
        <p:spPr>
          <a:xfrm>
            <a:off x="3779838" y="1268413"/>
            <a:ext cx="4824412" cy="2784475"/>
          </a:xfrm>
          <a:prstGeom prst="rect">
            <a:avLst/>
          </a:prstGeom>
          <a:solidFill>
            <a:schemeClr val="bg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7176" name="Gruppo 102"/>
          <p:cNvGrpSpPr>
            <a:grpSpLocks/>
          </p:cNvGrpSpPr>
          <p:nvPr/>
        </p:nvGrpSpPr>
        <p:grpSpPr bwMode="auto">
          <a:xfrm flipV="1">
            <a:off x="3935413" y="1474788"/>
            <a:ext cx="3948112" cy="1939925"/>
            <a:chOff x="4736739" y="3252854"/>
            <a:chExt cx="3947117" cy="1940154"/>
          </a:xfrm>
        </p:grpSpPr>
        <p:sp>
          <p:nvSpPr>
            <p:cNvPr id="7212" name="Text Box 13"/>
            <p:cNvSpPr txBox="1">
              <a:spLocks noChangeArrowheads="1"/>
            </p:cNvSpPr>
            <p:nvPr/>
          </p:nvSpPr>
          <p:spPr bwMode="auto">
            <a:xfrm rot="10800000">
              <a:off x="4736739" y="4664169"/>
              <a:ext cx="561776" cy="2649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R</a:t>
              </a:r>
              <a:r>
                <a:rPr lang="en-GB" baseline="-25000">
                  <a:solidFill>
                    <a:schemeClr val="bg1"/>
                  </a:solidFill>
                  <a:latin typeface="MV Boli" pitchFamily="2" charset="0"/>
                </a:rPr>
                <a:t>tes</a:t>
              </a:r>
            </a:p>
          </p:txBody>
        </p:sp>
        <p:cxnSp>
          <p:nvCxnSpPr>
            <p:cNvPr id="121" name="Connettore 2 120"/>
            <p:cNvCxnSpPr/>
            <p:nvPr/>
          </p:nvCxnSpPr>
          <p:spPr>
            <a:xfrm>
              <a:off x="5934999" y="3259205"/>
              <a:ext cx="0" cy="19338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2" name="Connettore 2 121"/>
            <p:cNvCxnSpPr/>
            <p:nvPr/>
          </p:nvCxnSpPr>
          <p:spPr>
            <a:xfrm>
              <a:off x="5922302" y="3252854"/>
              <a:ext cx="276155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4" name="Figura a mano libera 103"/>
          <p:cNvSpPr/>
          <p:nvPr/>
        </p:nvSpPr>
        <p:spPr>
          <a:xfrm>
            <a:off x="5167313" y="1851025"/>
            <a:ext cx="2681287" cy="1541463"/>
          </a:xfrm>
          <a:custGeom>
            <a:avLst/>
            <a:gdLst>
              <a:gd name="connsiteX0" fmla="*/ 2328263 w 2328263"/>
              <a:gd name="connsiteY0" fmla="*/ 19709 h 1674118"/>
              <a:gd name="connsiteX1" fmla="*/ 1567543 w 2328263"/>
              <a:gd name="connsiteY1" fmla="*/ 35077 h 1674118"/>
              <a:gd name="connsiteX2" fmla="*/ 1337022 w 2328263"/>
              <a:gd name="connsiteY2" fmla="*/ 342439 h 1674118"/>
              <a:gd name="connsiteX3" fmla="*/ 1091133 w 2328263"/>
              <a:gd name="connsiteY3" fmla="*/ 1487360 h 1674118"/>
              <a:gd name="connsiteX4" fmla="*/ 0 w 2328263"/>
              <a:gd name="connsiteY4" fmla="*/ 1671777 h 1674118"/>
              <a:gd name="connsiteX5" fmla="*/ 0 w 2328263"/>
              <a:gd name="connsiteY5" fmla="*/ 1671777 h 1674118"/>
              <a:gd name="connsiteX6" fmla="*/ 0 w 2328263"/>
              <a:gd name="connsiteY6" fmla="*/ 1671777 h 167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8263" h="1674118">
                <a:moveTo>
                  <a:pt x="2328263" y="19709"/>
                </a:moveTo>
                <a:cubicBezTo>
                  <a:pt x="2030506" y="499"/>
                  <a:pt x="1732750" y="-18711"/>
                  <a:pt x="1567543" y="35077"/>
                </a:cubicBezTo>
                <a:cubicBezTo>
                  <a:pt x="1402336" y="88865"/>
                  <a:pt x="1416424" y="100392"/>
                  <a:pt x="1337022" y="342439"/>
                </a:cubicBezTo>
                <a:cubicBezTo>
                  <a:pt x="1257620" y="584486"/>
                  <a:pt x="1313970" y="1265804"/>
                  <a:pt x="1091133" y="1487360"/>
                </a:cubicBezTo>
                <a:cubicBezTo>
                  <a:pt x="868296" y="1708916"/>
                  <a:pt x="0" y="1671777"/>
                  <a:pt x="0" y="1671777"/>
                </a:cubicBezTo>
                <a:lnTo>
                  <a:pt x="0" y="1671777"/>
                </a:lnTo>
                <a:lnTo>
                  <a:pt x="0" y="167177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104"/>
          <p:cNvGrpSpPr>
            <a:grpSpLocks/>
          </p:cNvGrpSpPr>
          <p:nvPr/>
        </p:nvGrpSpPr>
        <p:grpSpPr bwMode="auto">
          <a:xfrm>
            <a:off x="5867400" y="1501775"/>
            <a:ext cx="2787650" cy="1927225"/>
            <a:chOff x="1791431" y="1358600"/>
            <a:chExt cx="2787375" cy="1926384"/>
          </a:xfrm>
        </p:grpSpPr>
        <p:cxnSp>
          <p:nvCxnSpPr>
            <p:cNvPr id="116" name="Connettore 1 115"/>
            <p:cNvCxnSpPr/>
            <p:nvPr/>
          </p:nvCxnSpPr>
          <p:spPr>
            <a:xfrm>
              <a:off x="2089852" y="1728327"/>
              <a:ext cx="0" cy="1556657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2769235" y="1728327"/>
              <a:ext cx="9524" cy="1556657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CasellaDiTesto 21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91431" y="1358600"/>
              <a:ext cx="1439693" cy="369332"/>
            </a:xfrm>
            <a:prstGeom prst="rect">
              <a:avLst/>
            </a:prstGeom>
            <a:blipFill rotWithShape="1">
              <a:blip r:embed="rId6" cstate="print"/>
              <a:stretch>
                <a:fillRect t="-4918" r="-3390" b="-27869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  <p:sp>
          <p:nvSpPr>
            <p:cNvPr id="218" name="CasellaDiTesto 21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788275" y="2094373"/>
              <a:ext cx="1790531" cy="683842"/>
            </a:xfrm>
            <a:prstGeom prst="rect">
              <a:avLst/>
            </a:prstGeom>
            <a:blipFill rotWithShape="1">
              <a:blip r:embed="rId7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</p:grpSp>
      <p:grpSp>
        <p:nvGrpSpPr>
          <p:cNvPr id="4" name="Gruppo 105"/>
          <p:cNvGrpSpPr>
            <a:grpSpLocks/>
          </p:cNvGrpSpPr>
          <p:nvPr/>
        </p:nvGrpSpPr>
        <p:grpSpPr bwMode="auto">
          <a:xfrm>
            <a:off x="4592638" y="2347913"/>
            <a:ext cx="2424112" cy="1412875"/>
            <a:chOff x="517510" y="2115326"/>
            <a:chExt cx="2424195" cy="1412465"/>
          </a:xfrm>
        </p:grpSpPr>
        <p:grpSp>
          <p:nvGrpSpPr>
            <p:cNvPr id="7200" name="Gruppo 107"/>
            <p:cNvGrpSpPr>
              <a:grpSpLocks/>
            </p:cNvGrpSpPr>
            <p:nvPr/>
          </p:nvGrpSpPr>
          <p:grpSpPr bwMode="auto">
            <a:xfrm>
              <a:off x="1161568" y="2115326"/>
              <a:ext cx="1415356" cy="438476"/>
              <a:chOff x="1116697" y="2503916"/>
              <a:chExt cx="1415356" cy="438476"/>
            </a:xfrm>
          </p:grpSpPr>
          <p:sp>
            <p:nvSpPr>
              <p:cNvPr id="7206" name="Text Box 23"/>
              <p:cNvSpPr txBox="1">
                <a:spLocks noChangeArrowheads="1"/>
              </p:cNvSpPr>
              <p:nvPr/>
            </p:nvSpPr>
            <p:spPr bwMode="auto">
              <a:xfrm>
                <a:off x="1116697" y="2503916"/>
                <a:ext cx="1014413" cy="30129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1639" tIns="40820" rIns="81639" bIns="4082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en-GB" sz="1400" b="1">
                    <a:solidFill>
                      <a:srgbClr val="00B0F0"/>
                    </a:solidFill>
                    <a:latin typeface="MV Boli" pitchFamily="2" charset="0"/>
                  </a:rPr>
                  <a:t>Working Point</a:t>
                </a:r>
              </a:p>
            </p:txBody>
          </p:sp>
          <p:sp>
            <p:nvSpPr>
              <p:cNvPr id="115" name="Ovale 114"/>
              <p:cNvSpPr>
                <a:spLocks noChangeAspect="1"/>
              </p:cNvSpPr>
              <p:nvPr/>
            </p:nvSpPr>
            <p:spPr>
              <a:xfrm>
                <a:off x="2423742" y="2845129"/>
                <a:ext cx="107954" cy="9681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7201" name="Gruppo 108"/>
            <p:cNvGrpSpPr>
              <a:grpSpLocks/>
            </p:cNvGrpSpPr>
            <p:nvPr/>
          </p:nvGrpSpPr>
          <p:grpSpPr bwMode="auto">
            <a:xfrm>
              <a:off x="517510" y="2272904"/>
              <a:ext cx="2424195" cy="1254887"/>
              <a:chOff x="517510" y="2272904"/>
              <a:chExt cx="2424195" cy="1254887"/>
            </a:xfrm>
          </p:grpSpPr>
          <p:sp>
            <p:nvSpPr>
              <p:cNvPr id="23" name="Rettango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61" y="3158459"/>
                <a:ext cx="527644" cy="369332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it-IT">
                    <a:noFill/>
                    <a:latin typeface="Arial" charset="0"/>
                    <a:cs typeface="+mn-cs"/>
                  </a:rPr>
                  <a:t> </a:t>
                </a:r>
              </a:p>
            </p:txBody>
          </p:sp>
          <p:sp>
            <p:nvSpPr>
              <p:cNvPr id="24" name="Rettango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10" y="2272904"/>
                <a:ext cx="540468" cy="369332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b="-1667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it-IT">
                    <a:noFill/>
                    <a:latin typeface="Arial" charset="0"/>
                    <a:cs typeface="+mn-cs"/>
                  </a:rPr>
                  <a:t> </a:t>
                </a:r>
              </a:p>
            </p:txBody>
          </p:sp>
          <p:cxnSp>
            <p:nvCxnSpPr>
              <p:cNvPr id="112" name="Connettore 1 111"/>
              <p:cNvCxnSpPr>
                <a:stCxn id="115" idx="5"/>
              </p:cNvCxnSpPr>
              <p:nvPr/>
            </p:nvCxnSpPr>
            <p:spPr>
              <a:xfrm>
                <a:off x="2560692" y="2539065"/>
                <a:ext cx="0" cy="618945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112"/>
              <p:cNvCxnSpPr/>
              <p:nvPr/>
            </p:nvCxnSpPr>
            <p:spPr>
              <a:xfrm flipH="1">
                <a:off x="1046165" y="2505737"/>
                <a:ext cx="1514527" cy="0"/>
              </a:xfrm>
              <a:prstGeom prst="line">
                <a:avLst/>
              </a:prstGeom>
              <a:ln w="127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80" name="Rettangolo 106"/>
          <p:cNvSpPr>
            <a:spLocks noChangeArrowheads="1"/>
          </p:cNvSpPr>
          <p:nvPr/>
        </p:nvSpPr>
        <p:spPr bwMode="auto">
          <a:xfrm>
            <a:off x="4346575" y="1738313"/>
            <a:ext cx="801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V Boli" pitchFamily="2" charset="0"/>
              </a:rPr>
              <a:t>(m</a:t>
            </a:r>
            <a:r>
              <a:rPr lang="el-GR">
                <a:solidFill>
                  <a:schemeClr val="bg1"/>
                </a:solidFill>
                <a:latin typeface="MV Boli" pitchFamily="2" charset="0"/>
                <a:ea typeface="Adobe Arabic"/>
                <a:cs typeface="Adobe Arabic"/>
              </a:rPr>
              <a:t>Ω</a:t>
            </a:r>
            <a:r>
              <a:rPr lang="en-GB">
                <a:solidFill>
                  <a:schemeClr val="bg1"/>
                </a:solidFill>
                <a:latin typeface="MV Boli" pitchFamily="2" charset="0"/>
              </a:rPr>
              <a:t>)</a:t>
            </a:r>
            <a:endParaRPr lang="it-IT"/>
          </a:p>
        </p:txBody>
      </p:sp>
      <p:grpSp>
        <p:nvGrpSpPr>
          <p:cNvPr id="7181" name="Gruppo 63"/>
          <p:cNvGrpSpPr>
            <a:grpSpLocks noChangeAspect="1"/>
          </p:cNvGrpSpPr>
          <p:nvPr/>
        </p:nvGrpSpPr>
        <p:grpSpPr bwMode="auto">
          <a:xfrm>
            <a:off x="134938" y="2535238"/>
            <a:ext cx="4924425" cy="3167062"/>
            <a:chOff x="134374" y="2534796"/>
            <a:chExt cx="5129849" cy="3300251"/>
          </a:xfrm>
        </p:grpSpPr>
        <p:sp>
          <p:nvSpPr>
            <p:cNvPr id="7188" name="Rettangolo 64"/>
            <p:cNvSpPr>
              <a:spLocks noChangeArrowheads="1"/>
            </p:cNvSpPr>
            <p:nvPr/>
          </p:nvSpPr>
          <p:spPr bwMode="auto">
            <a:xfrm>
              <a:off x="4342659" y="5462421"/>
              <a:ext cx="718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(µA)</a:t>
              </a:r>
              <a:endParaRPr lang="it-IT"/>
            </a:p>
          </p:txBody>
        </p:sp>
        <p:sp>
          <p:nvSpPr>
            <p:cNvPr id="7189" name="Rettangolo 65"/>
            <p:cNvSpPr>
              <a:spLocks noChangeArrowheads="1"/>
            </p:cNvSpPr>
            <p:nvPr/>
          </p:nvSpPr>
          <p:spPr bwMode="auto">
            <a:xfrm>
              <a:off x="519365" y="3023800"/>
              <a:ext cx="718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(µA)</a:t>
              </a:r>
              <a:endParaRPr lang="it-IT"/>
            </a:p>
          </p:txBody>
        </p:sp>
        <p:grpSp>
          <p:nvGrpSpPr>
            <p:cNvPr id="7190" name="Gruppo 66"/>
            <p:cNvGrpSpPr>
              <a:grpSpLocks noChangeAspect="1"/>
            </p:cNvGrpSpPr>
            <p:nvPr/>
          </p:nvGrpSpPr>
          <p:grpSpPr bwMode="auto">
            <a:xfrm>
              <a:off x="134374" y="2534796"/>
              <a:ext cx="5129849" cy="3300251"/>
              <a:chOff x="5128277" y="3725350"/>
              <a:chExt cx="3441630" cy="2179234"/>
            </a:xfrm>
          </p:grpSpPr>
          <p:grpSp>
            <p:nvGrpSpPr>
              <p:cNvPr id="7191" name="Gruppo 67"/>
              <p:cNvGrpSpPr>
                <a:grpSpLocks/>
              </p:cNvGrpSpPr>
              <p:nvPr/>
            </p:nvGrpSpPr>
            <p:grpSpPr bwMode="auto">
              <a:xfrm flipV="1">
                <a:off x="5128277" y="3725350"/>
                <a:ext cx="3441630" cy="1933181"/>
                <a:chOff x="5242226" y="3259827"/>
                <a:chExt cx="3441630" cy="1933181"/>
              </a:xfrm>
            </p:grpSpPr>
            <p:sp>
              <p:nvSpPr>
                <p:cNvPr id="7197" name="Text Box 13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5242226" y="4684234"/>
                  <a:ext cx="561776" cy="26497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5000" rIns="90000" bIns="45000"/>
                <a:lstStyle/>
                <a:p>
                  <a:pPr>
                    <a:tabLst>
                      <a:tab pos="0" algn="l"/>
                      <a:tab pos="404813" algn="l"/>
                      <a:tab pos="812800" algn="l"/>
                      <a:tab pos="1220788" algn="l"/>
                      <a:tab pos="1627188" algn="l"/>
                      <a:tab pos="2035175" algn="l"/>
                      <a:tab pos="2443163" algn="l"/>
                      <a:tab pos="2851150" algn="l"/>
                      <a:tab pos="3257550" algn="l"/>
                      <a:tab pos="3665538" algn="l"/>
                      <a:tab pos="4073525" algn="l"/>
                      <a:tab pos="4479925" algn="l"/>
                      <a:tab pos="4887913" algn="l"/>
                      <a:tab pos="5295900" algn="l"/>
                      <a:tab pos="5703888" algn="l"/>
                      <a:tab pos="6110288" algn="l"/>
                      <a:tab pos="6518275" algn="l"/>
                      <a:tab pos="6926263" algn="l"/>
                      <a:tab pos="7332663" algn="l"/>
                      <a:tab pos="7740650" algn="l"/>
                      <a:tab pos="8148638" algn="l"/>
                    </a:tabLst>
                  </a:pPr>
                  <a:endParaRPr lang="en-GB" baseline="-25000">
                    <a:solidFill>
                      <a:schemeClr val="bg1"/>
                    </a:solidFill>
                    <a:latin typeface="MV Boli" pitchFamily="2" charset="0"/>
                  </a:endParaRPr>
                </a:p>
              </p:txBody>
            </p:sp>
            <p:cxnSp>
              <p:nvCxnSpPr>
                <p:cNvPr id="75" name="Connettore 2 74"/>
                <p:cNvCxnSpPr/>
                <p:nvPr/>
              </p:nvCxnSpPr>
              <p:spPr>
                <a:xfrm>
                  <a:off x="5934546" y="3259552"/>
                  <a:ext cx="0" cy="1933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ttore 2 75"/>
                <p:cNvCxnSpPr/>
                <p:nvPr/>
              </p:nvCxnSpPr>
              <p:spPr>
                <a:xfrm>
                  <a:off x="5921232" y="3272660"/>
                  <a:ext cx="2762624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92" name="Gruppo 68"/>
              <p:cNvGrpSpPr>
                <a:grpSpLocks/>
              </p:cNvGrpSpPr>
              <p:nvPr/>
            </p:nvGrpSpPr>
            <p:grpSpPr bwMode="auto">
              <a:xfrm>
                <a:off x="5161305" y="4013585"/>
                <a:ext cx="3272343" cy="1890999"/>
                <a:chOff x="5161305" y="4013585"/>
                <a:chExt cx="3272343" cy="1890999"/>
              </a:xfrm>
            </p:grpSpPr>
            <p:sp>
              <p:nvSpPr>
                <p:cNvPr id="70" name="Figura a mano libera 69"/>
                <p:cNvSpPr/>
                <p:nvPr/>
              </p:nvSpPr>
              <p:spPr>
                <a:xfrm>
                  <a:off x="5854991" y="4013730"/>
                  <a:ext cx="450452" cy="1595920"/>
                </a:xfrm>
                <a:custGeom>
                  <a:avLst/>
                  <a:gdLst>
                    <a:gd name="connsiteX0" fmla="*/ 0 w 577516"/>
                    <a:gd name="connsiteY0" fmla="*/ 1925052 h 1925052"/>
                    <a:gd name="connsiteX1" fmla="*/ 548640 w 577516"/>
                    <a:gd name="connsiteY1" fmla="*/ 134753 h 1925052"/>
                    <a:gd name="connsiteX2" fmla="*/ 548640 w 577516"/>
                    <a:gd name="connsiteY2" fmla="*/ 134753 h 1925052"/>
                    <a:gd name="connsiteX3" fmla="*/ 577516 w 577516"/>
                    <a:gd name="connsiteY3" fmla="*/ 0 h 1925052"/>
                    <a:gd name="connsiteX4" fmla="*/ 577516 w 577516"/>
                    <a:gd name="connsiteY4" fmla="*/ 0 h 192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7516" h="1925052">
                      <a:moveTo>
                        <a:pt x="0" y="1925052"/>
                      </a:moveTo>
                      <a:lnTo>
                        <a:pt x="548640" y="134753"/>
                      </a:lnTo>
                      <a:lnTo>
                        <a:pt x="548640" y="134753"/>
                      </a:lnTo>
                      <a:lnTo>
                        <a:pt x="577516" y="0"/>
                      </a:lnTo>
                      <a:lnTo>
                        <a:pt x="57751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71" name="Figura a mano libera 70"/>
                <p:cNvSpPr/>
                <p:nvPr/>
              </p:nvSpPr>
              <p:spPr>
                <a:xfrm>
                  <a:off x="6305443" y="4013730"/>
                  <a:ext cx="2127997" cy="1117472"/>
                </a:xfrm>
                <a:custGeom>
                  <a:avLst/>
                  <a:gdLst>
                    <a:gd name="connsiteX0" fmla="*/ 10986 w 2128544"/>
                    <a:gd name="connsiteY0" fmla="*/ 0 h 1117406"/>
                    <a:gd name="connsiteX1" fmla="*/ 318994 w 2128544"/>
                    <a:gd name="connsiteY1" fmla="*/ 1116530 h 1117406"/>
                    <a:gd name="connsiteX2" fmla="*/ 2128544 w 2128544"/>
                    <a:gd name="connsiteY2" fmla="*/ 202130 h 1117406"/>
                    <a:gd name="connsiteX3" fmla="*/ 2128544 w 2128544"/>
                    <a:gd name="connsiteY3" fmla="*/ 202130 h 1117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544" h="1117406">
                      <a:moveTo>
                        <a:pt x="10986" y="0"/>
                      </a:moveTo>
                      <a:cubicBezTo>
                        <a:pt x="-11473" y="541421"/>
                        <a:pt x="-33932" y="1082842"/>
                        <a:pt x="318994" y="1116530"/>
                      </a:cubicBezTo>
                      <a:cubicBezTo>
                        <a:pt x="671920" y="1150218"/>
                        <a:pt x="2128544" y="202130"/>
                        <a:pt x="2128544" y="202130"/>
                      </a:cubicBezTo>
                      <a:lnTo>
                        <a:pt x="2128544" y="20213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  <p:sp>
              <p:nvSpPr>
                <p:cNvPr id="7195" name="Rettangolo 71"/>
                <p:cNvSpPr>
                  <a:spLocks noChangeArrowheads="1"/>
                </p:cNvSpPr>
                <p:nvPr/>
              </p:nvSpPr>
              <p:spPr bwMode="auto">
                <a:xfrm>
                  <a:off x="5161305" y="4047925"/>
                  <a:ext cx="47320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  <a:latin typeface="MV Boli" pitchFamily="2" charset="0"/>
                    </a:rPr>
                    <a:t>I</a:t>
                  </a:r>
                  <a:r>
                    <a:rPr lang="it-IT" baseline="-25000">
                      <a:solidFill>
                        <a:schemeClr val="bg1"/>
                      </a:solidFill>
                      <a:latin typeface="MV Boli" pitchFamily="2" charset="0"/>
                    </a:rPr>
                    <a:t>tes</a:t>
                  </a:r>
                  <a:endParaRPr lang="it-IT"/>
                </a:p>
              </p:txBody>
            </p:sp>
            <p:sp>
              <p:nvSpPr>
                <p:cNvPr id="7196" name="CasellaDiTesto 72"/>
                <p:cNvSpPr txBox="1">
                  <a:spLocks noChangeArrowheads="1"/>
                </p:cNvSpPr>
                <p:nvPr/>
              </p:nvSpPr>
              <p:spPr bwMode="auto">
                <a:xfrm>
                  <a:off x="7670699" y="5660705"/>
                  <a:ext cx="402901" cy="2438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  <a:latin typeface="MV Boli" pitchFamily="2" charset="0"/>
                    </a:rPr>
                    <a:t>I</a:t>
                  </a:r>
                  <a:r>
                    <a:rPr lang="it-IT" baseline="-25000">
                      <a:solidFill>
                        <a:schemeClr val="bg1"/>
                      </a:solidFill>
                      <a:latin typeface="MV Boli" pitchFamily="2" charset="0"/>
                    </a:rPr>
                    <a:t>bias</a:t>
                  </a:r>
                  <a:endParaRPr lang="it-IT">
                    <a:solidFill>
                      <a:schemeClr val="bg1"/>
                    </a:solidFill>
                    <a:latin typeface="MV Boli" pitchFamily="2" charset="0"/>
                  </a:endParaRPr>
                </a:p>
              </p:txBody>
            </p:sp>
          </p:grpSp>
        </p:grpSp>
      </p:grpSp>
      <p:grpSp>
        <p:nvGrpSpPr>
          <p:cNvPr id="12" name="Gruppo 46"/>
          <p:cNvGrpSpPr>
            <a:grpSpLocks/>
          </p:cNvGrpSpPr>
          <p:nvPr/>
        </p:nvGrpSpPr>
        <p:grpSpPr bwMode="auto">
          <a:xfrm>
            <a:off x="1128713" y="2921000"/>
            <a:ext cx="2830512" cy="2365375"/>
            <a:chOff x="6719658" y="4818319"/>
            <a:chExt cx="2044134" cy="1778375"/>
          </a:xfrm>
        </p:grpSpPr>
        <p:sp>
          <p:nvSpPr>
            <p:cNvPr id="7185" name="Text Box 23"/>
            <p:cNvSpPr txBox="1">
              <a:spLocks noChangeArrowheads="1"/>
            </p:cNvSpPr>
            <p:nvPr/>
          </p:nvSpPr>
          <p:spPr bwMode="auto">
            <a:xfrm>
              <a:off x="7599682" y="6167675"/>
              <a:ext cx="1014413" cy="301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lang="en-GB" sz="1400" b="1">
                  <a:solidFill>
                    <a:srgbClr val="00B0F0"/>
                  </a:solidFill>
                  <a:latin typeface="MV Boli" pitchFamily="2" charset="0"/>
                </a:rPr>
                <a:t>Working Point</a:t>
              </a:r>
            </a:p>
          </p:txBody>
        </p:sp>
        <p:sp>
          <p:nvSpPr>
            <p:cNvPr id="49" name="Ovale 48"/>
            <p:cNvSpPr>
              <a:spLocks noChangeAspect="1"/>
            </p:cNvSpPr>
            <p:nvPr/>
          </p:nvSpPr>
          <p:spPr>
            <a:xfrm>
              <a:off x="7347917" y="5968892"/>
              <a:ext cx="107767" cy="9667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50" name="Connettore 1 49"/>
            <p:cNvCxnSpPr/>
            <p:nvPr/>
          </p:nvCxnSpPr>
          <p:spPr>
            <a:xfrm flipH="1">
              <a:off x="6719658" y="4818319"/>
              <a:ext cx="2044134" cy="177837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83" name="CasellaDiTesto 45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5/15</a:t>
            </a:r>
          </a:p>
        </p:txBody>
      </p:sp>
      <p:sp>
        <p:nvSpPr>
          <p:cNvPr id="7184" name="Rettangolo 1"/>
          <p:cNvSpPr>
            <a:spLocks noChangeArrowheads="1"/>
          </p:cNvSpPr>
          <p:nvPr/>
        </p:nvSpPr>
        <p:spPr bwMode="auto">
          <a:xfrm>
            <a:off x="7235825" y="3573463"/>
            <a:ext cx="1047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>
                <a:solidFill>
                  <a:schemeClr val="bg1"/>
                </a:solidFill>
                <a:latin typeface="MV Boli" pitchFamily="2" charset="0"/>
              </a:rPr>
              <a:t>T (mK)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l="24570" t="1063" r="2854" b="367"/>
          <a:stretch/>
        </p:blipFill>
        <p:spPr>
          <a:xfrm>
            <a:off x="0" y="0"/>
            <a:ext cx="9160036" cy="63709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5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5076825" y="2997200"/>
            <a:ext cx="2695575" cy="1936750"/>
            <a:chOff x="4101" y="2854"/>
            <a:chExt cx="1872" cy="1345"/>
          </a:xfrm>
        </p:grpSpPr>
        <p:sp>
          <p:nvSpPr>
            <p:cNvPr id="8245" name="Text Box 12"/>
            <p:cNvSpPr txBox="1">
              <a:spLocks noChangeArrowheads="1"/>
            </p:cNvSpPr>
            <p:nvPr/>
          </p:nvSpPr>
          <p:spPr bwMode="auto">
            <a:xfrm>
              <a:off x="5622" y="2854"/>
              <a:ext cx="351" cy="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r>
                <a:rPr lang="en-GB" i="1">
                  <a:solidFill>
                    <a:schemeClr val="bg1"/>
                  </a:solidFill>
                  <a:latin typeface="MV Boli" pitchFamily="2" charset="0"/>
                </a:rPr>
                <a:t>t</a:t>
              </a:r>
              <a:r>
                <a:rPr lang="en-GB">
                  <a:solidFill>
                    <a:schemeClr val="bg1"/>
                  </a:solidFill>
                  <a:latin typeface="MV Boli" pitchFamily="2" charset="0"/>
                </a:rPr>
                <a:t> (µs)</a:t>
              </a:r>
            </a:p>
          </p:txBody>
        </p:sp>
        <p:sp>
          <p:nvSpPr>
            <p:cNvPr id="8246" name="Text Box 13"/>
            <p:cNvSpPr txBox="1">
              <a:spLocks noChangeArrowheads="1"/>
            </p:cNvSpPr>
            <p:nvPr/>
          </p:nvSpPr>
          <p:spPr bwMode="auto">
            <a:xfrm>
              <a:off x="4101" y="4015"/>
              <a:ext cx="227" cy="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</a:pPr>
              <a:endParaRPr lang="en-GB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Freeform 7"/>
          <p:cNvSpPr>
            <a:spLocks noChangeArrowheads="1"/>
          </p:cNvSpPr>
          <p:nvPr/>
        </p:nvSpPr>
        <p:spPr bwMode="auto">
          <a:xfrm>
            <a:off x="5183188" y="3525838"/>
            <a:ext cx="2273300" cy="982662"/>
          </a:xfrm>
          <a:custGeom>
            <a:avLst/>
            <a:gdLst>
              <a:gd name="T0" fmla="*/ 0 w 6501"/>
              <a:gd name="T1" fmla="*/ 0 h 2501"/>
              <a:gd name="T2" fmla="*/ 2147483647 w 6501"/>
              <a:gd name="T3" fmla="*/ 2147483647 h 2501"/>
              <a:gd name="T4" fmla="*/ 2147483647 w 6501"/>
              <a:gd name="T5" fmla="*/ 0 h 2501"/>
              <a:gd name="T6" fmla="*/ 2147483647 w 6501"/>
              <a:gd name="T7" fmla="*/ 0 h 2501"/>
              <a:gd name="T8" fmla="*/ 0 60000 65536"/>
              <a:gd name="T9" fmla="*/ 0 60000 65536"/>
              <a:gd name="T10" fmla="*/ 0 60000 65536"/>
              <a:gd name="T11" fmla="*/ 0 60000 65536"/>
              <a:gd name="T12" fmla="*/ 0 w 6501"/>
              <a:gd name="T13" fmla="*/ 0 h 2501"/>
              <a:gd name="T14" fmla="*/ 6501 w 6501"/>
              <a:gd name="T15" fmla="*/ 2501 h 2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1" h="2501">
                <a:moveTo>
                  <a:pt x="0" y="0"/>
                </a:moveTo>
                <a:cubicBezTo>
                  <a:pt x="0" y="1500"/>
                  <a:pt x="0" y="2500"/>
                  <a:pt x="1000" y="1500"/>
                </a:cubicBezTo>
                <a:cubicBezTo>
                  <a:pt x="2000" y="500"/>
                  <a:pt x="3500" y="0"/>
                  <a:pt x="5000" y="0"/>
                </a:cubicBezTo>
                <a:cubicBezTo>
                  <a:pt x="6500" y="0"/>
                  <a:pt x="6000" y="0"/>
                  <a:pt x="6000" y="0"/>
                </a:cubicBezTo>
              </a:path>
            </a:pathLst>
          </a:custGeom>
          <a:noFill/>
          <a:ln w="36000">
            <a:solidFill>
              <a:srgbClr val="DC23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cxnSp>
        <p:nvCxnSpPr>
          <p:cNvPr id="2053" name="Connettore 2 2052"/>
          <p:cNvCxnSpPr/>
          <p:nvPr/>
        </p:nvCxnSpPr>
        <p:spPr>
          <a:xfrm>
            <a:off x="5060950" y="3487738"/>
            <a:ext cx="0" cy="1933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5040313" y="3506788"/>
            <a:ext cx="276225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9" name="Freeform 7"/>
          <p:cNvSpPr>
            <a:spLocks noChangeArrowheads="1"/>
          </p:cNvSpPr>
          <p:nvPr/>
        </p:nvSpPr>
        <p:spPr bwMode="auto">
          <a:xfrm>
            <a:off x="5195888" y="3525838"/>
            <a:ext cx="2160587" cy="1703387"/>
          </a:xfrm>
          <a:custGeom>
            <a:avLst/>
            <a:gdLst>
              <a:gd name="T0" fmla="*/ 0 w 6501"/>
              <a:gd name="T1" fmla="*/ 0 h 2501"/>
              <a:gd name="T2" fmla="*/ 2147483647 w 6501"/>
              <a:gd name="T3" fmla="*/ 2147483647 h 2501"/>
              <a:gd name="T4" fmla="*/ 2147483647 w 6501"/>
              <a:gd name="T5" fmla="*/ 0 h 2501"/>
              <a:gd name="T6" fmla="*/ 2147483647 w 6501"/>
              <a:gd name="T7" fmla="*/ 0 h 2501"/>
              <a:gd name="T8" fmla="*/ 0 60000 65536"/>
              <a:gd name="T9" fmla="*/ 0 60000 65536"/>
              <a:gd name="T10" fmla="*/ 0 60000 65536"/>
              <a:gd name="T11" fmla="*/ 0 60000 65536"/>
              <a:gd name="T12" fmla="*/ 0 w 6501"/>
              <a:gd name="T13" fmla="*/ 0 h 2501"/>
              <a:gd name="T14" fmla="*/ 6501 w 6501"/>
              <a:gd name="T15" fmla="*/ 2501 h 2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1" h="2501">
                <a:moveTo>
                  <a:pt x="0" y="0"/>
                </a:moveTo>
                <a:cubicBezTo>
                  <a:pt x="0" y="1500"/>
                  <a:pt x="0" y="2500"/>
                  <a:pt x="1000" y="1500"/>
                </a:cubicBezTo>
                <a:cubicBezTo>
                  <a:pt x="2000" y="500"/>
                  <a:pt x="3500" y="0"/>
                  <a:pt x="5000" y="0"/>
                </a:cubicBezTo>
                <a:cubicBezTo>
                  <a:pt x="6500" y="0"/>
                  <a:pt x="6000" y="0"/>
                  <a:pt x="6000" y="0"/>
                </a:cubicBezTo>
              </a:path>
            </a:pathLst>
          </a:custGeom>
          <a:noFill/>
          <a:ln w="36000">
            <a:solidFill>
              <a:srgbClr val="DC23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grpSp>
        <p:nvGrpSpPr>
          <p:cNvPr id="8202" name="Gruppo 4"/>
          <p:cNvGrpSpPr>
            <a:grpSpLocks/>
          </p:cNvGrpSpPr>
          <p:nvPr/>
        </p:nvGrpSpPr>
        <p:grpSpPr bwMode="auto">
          <a:xfrm>
            <a:off x="250825" y="1484313"/>
            <a:ext cx="4608513" cy="2386012"/>
            <a:chOff x="14936" y="1494586"/>
            <a:chExt cx="4608512" cy="2385556"/>
          </a:xfrm>
        </p:grpSpPr>
        <p:sp>
          <p:nvSpPr>
            <p:cNvPr id="8239" name="CasellaDiTesto 40"/>
            <p:cNvSpPr txBox="1">
              <a:spLocks noChangeArrowheads="1"/>
            </p:cNvSpPr>
            <p:nvPr/>
          </p:nvSpPr>
          <p:spPr bwMode="auto">
            <a:xfrm>
              <a:off x="3255296" y="3510810"/>
              <a:ext cx="1368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MV Boli" pitchFamily="2" charset="0"/>
                </a:rPr>
                <a:t>T (mK)</a:t>
              </a:r>
            </a:p>
          </p:txBody>
        </p:sp>
        <p:grpSp>
          <p:nvGrpSpPr>
            <p:cNvPr id="8240" name="Gruppo 94"/>
            <p:cNvGrpSpPr>
              <a:grpSpLocks/>
            </p:cNvGrpSpPr>
            <p:nvPr/>
          </p:nvGrpSpPr>
          <p:grpSpPr bwMode="auto">
            <a:xfrm flipV="1">
              <a:off x="14936" y="1494586"/>
              <a:ext cx="3986428" cy="1944216"/>
              <a:chOff x="4810178" y="3320800"/>
              <a:chExt cx="3986428" cy="1944216"/>
            </a:xfrm>
          </p:grpSpPr>
          <p:sp>
            <p:nvSpPr>
              <p:cNvPr id="8242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4810178" y="4784013"/>
                <a:ext cx="561776" cy="2649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5000" rIns="90000" bIns="4500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r>
                  <a:rPr lang="en-GB">
                    <a:solidFill>
                      <a:schemeClr val="bg1"/>
                    </a:solidFill>
                    <a:latin typeface="MV Boli" pitchFamily="2" charset="0"/>
                  </a:rPr>
                  <a:t>R</a:t>
                </a:r>
                <a:r>
                  <a:rPr lang="en-GB" baseline="-25000">
                    <a:solidFill>
                      <a:schemeClr val="bg1"/>
                    </a:solidFill>
                    <a:latin typeface="MV Boli" pitchFamily="2" charset="0"/>
                  </a:rPr>
                  <a:t>tes</a:t>
                </a:r>
              </a:p>
            </p:txBody>
          </p:sp>
          <p:cxnSp>
            <p:nvCxnSpPr>
              <p:cNvPr id="98" name="Connettore 2 97"/>
              <p:cNvCxnSpPr/>
              <p:nvPr/>
            </p:nvCxnSpPr>
            <p:spPr>
              <a:xfrm>
                <a:off x="6034141" y="3331811"/>
                <a:ext cx="0" cy="19332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9" name="Connettore 2 98"/>
              <p:cNvCxnSpPr/>
              <p:nvPr/>
            </p:nvCxnSpPr>
            <p:spPr>
              <a:xfrm>
                <a:off x="6034141" y="3320701"/>
                <a:ext cx="2762249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2088" name="Figura a mano libera 2087"/>
            <p:cNvSpPr/>
            <p:nvPr/>
          </p:nvSpPr>
          <p:spPr>
            <a:xfrm>
              <a:off x="1238899" y="1710445"/>
              <a:ext cx="2681286" cy="1674492"/>
            </a:xfrm>
            <a:custGeom>
              <a:avLst/>
              <a:gdLst>
                <a:gd name="connsiteX0" fmla="*/ 2328263 w 2328263"/>
                <a:gd name="connsiteY0" fmla="*/ 19709 h 1674118"/>
                <a:gd name="connsiteX1" fmla="*/ 1567543 w 2328263"/>
                <a:gd name="connsiteY1" fmla="*/ 35077 h 1674118"/>
                <a:gd name="connsiteX2" fmla="*/ 1337022 w 2328263"/>
                <a:gd name="connsiteY2" fmla="*/ 342439 h 1674118"/>
                <a:gd name="connsiteX3" fmla="*/ 1091133 w 2328263"/>
                <a:gd name="connsiteY3" fmla="*/ 1487360 h 1674118"/>
                <a:gd name="connsiteX4" fmla="*/ 0 w 2328263"/>
                <a:gd name="connsiteY4" fmla="*/ 1671777 h 1674118"/>
                <a:gd name="connsiteX5" fmla="*/ 0 w 2328263"/>
                <a:gd name="connsiteY5" fmla="*/ 1671777 h 1674118"/>
                <a:gd name="connsiteX6" fmla="*/ 0 w 2328263"/>
                <a:gd name="connsiteY6" fmla="*/ 1671777 h 167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8263" h="1674118">
                  <a:moveTo>
                    <a:pt x="2328263" y="19709"/>
                  </a:moveTo>
                  <a:cubicBezTo>
                    <a:pt x="2030506" y="499"/>
                    <a:pt x="1732750" y="-18711"/>
                    <a:pt x="1567543" y="35077"/>
                  </a:cubicBezTo>
                  <a:cubicBezTo>
                    <a:pt x="1402336" y="88865"/>
                    <a:pt x="1416424" y="100392"/>
                    <a:pt x="1337022" y="342439"/>
                  </a:cubicBezTo>
                  <a:cubicBezTo>
                    <a:pt x="1257620" y="584486"/>
                    <a:pt x="1313970" y="1265804"/>
                    <a:pt x="1091133" y="1487360"/>
                  </a:cubicBezTo>
                  <a:cubicBezTo>
                    <a:pt x="868296" y="1708916"/>
                    <a:pt x="0" y="1671777"/>
                    <a:pt x="0" y="1671777"/>
                  </a:cubicBezTo>
                  <a:lnTo>
                    <a:pt x="0" y="1671777"/>
                  </a:lnTo>
                  <a:lnTo>
                    <a:pt x="0" y="1671777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32" name="Ovale 31"/>
          <p:cNvSpPr>
            <a:spLocks noChangeAspect="1"/>
          </p:cNvSpPr>
          <p:nvPr/>
        </p:nvSpPr>
        <p:spPr>
          <a:xfrm>
            <a:off x="2808288" y="2924175"/>
            <a:ext cx="107950" cy="1095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7" name="Gruppo 59"/>
          <p:cNvGrpSpPr>
            <a:grpSpLocks/>
          </p:cNvGrpSpPr>
          <p:nvPr/>
        </p:nvGrpSpPr>
        <p:grpSpPr bwMode="auto">
          <a:xfrm>
            <a:off x="1776413" y="1490663"/>
            <a:ext cx="935037" cy="938212"/>
            <a:chOff x="1115616" y="3178318"/>
            <a:chExt cx="934527" cy="937552"/>
          </a:xfrm>
        </p:grpSpPr>
        <p:grpSp>
          <p:nvGrpSpPr>
            <p:cNvPr id="8232" name="Gruppo 60"/>
            <p:cNvGrpSpPr>
              <a:grpSpLocks/>
            </p:cNvGrpSpPr>
            <p:nvPr/>
          </p:nvGrpSpPr>
          <p:grpSpPr bwMode="auto">
            <a:xfrm>
              <a:off x="1115616" y="3178318"/>
              <a:ext cx="929859" cy="937552"/>
              <a:chOff x="1149255" y="3229538"/>
              <a:chExt cx="896220" cy="886332"/>
            </a:xfrm>
          </p:grpSpPr>
          <p:sp>
            <p:nvSpPr>
              <p:cNvPr id="8236" name="Freeform 21"/>
              <p:cNvSpPr>
                <a:spLocks noChangeAspect="1"/>
              </p:cNvSpPr>
              <p:nvPr/>
            </p:nvSpPr>
            <p:spPr bwMode="auto">
              <a:xfrm rot="1829882">
                <a:off x="1623241" y="3820380"/>
                <a:ext cx="422234" cy="295490"/>
              </a:xfrm>
              <a:custGeom>
                <a:avLst/>
                <a:gdLst>
                  <a:gd name="T0" fmla="*/ 2147483647 w 272"/>
                  <a:gd name="T1" fmla="*/ 0 h 192"/>
                  <a:gd name="T2" fmla="*/ 2147483647 w 272"/>
                  <a:gd name="T3" fmla="*/ 2147483647 h 192"/>
                  <a:gd name="T4" fmla="*/ 2147483647 w 272"/>
                  <a:gd name="T5" fmla="*/ 2147483647 h 192"/>
                  <a:gd name="T6" fmla="*/ 2147483647 w 272"/>
                  <a:gd name="T7" fmla="*/ 2147483647 h 192"/>
                  <a:gd name="T8" fmla="*/ 2147483647 w 272"/>
                  <a:gd name="T9" fmla="*/ 2147483647 h 192"/>
                  <a:gd name="T10" fmla="*/ 2147483647 w 272"/>
                  <a:gd name="T11" fmla="*/ 2147483647 h 192"/>
                  <a:gd name="T12" fmla="*/ 2147483647 w 272"/>
                  <a:gd name="T13" fmla="*/ 2147483647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2"/>
                  <a:gd name="T22" fmla="*/ 0 h 192"/>
                  <a:gd name="T23" fmla="*/ 272 w 2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2" h="192">
                    <a:moveTo>
                      <a:pt x="16" y="0"/>
                    </a:moveTo>
                    <a:cubicBezTo>
                      <a:pt x="8" y="44"/>
                      <a:pt x="0" y="88"/>
                      <a:pt x="16" y="96"/>
                    </a:cubicBezTo>
                    <a:cubicBezTo>
                      <a:pt x="32" y="104"/>
                      <a:pt x="96" y="40"/>
                      <a:pt x="112" y="48"/>
                    </a:cubicBezTo>
                    <a:cubicBezTo>
                      <a:pt x="128" y="56"/>
                      <a:pt x="104" y="128"/>
                      <a:pt x="112" y="144"/>
                    </a:cubicBezTo>
                    <a:cubicBezTo>
                      <a:pt x="120" y="160"/>
                      <a:pt x="144" y="144"/>
                      <a:pt x="160" y="144"/>
                    </a:cubicBezTo>
                    <a:cubicBezTo>
                      <a:pt x="176" y="144"/>
                      <a:pt x="192" y="136"/>
                      <a:pt x="208" y="144"/>
                    </a:cubicBezTo>
                    <a:cubicBezTo>
                      <a:pt x="224" y="152"/>
                      <a:pt x="272" y="184"/>
                      <a:pt x="256" y="19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8237" name="Picture 482" descr="C:\Programmi\Microsoft Office\MEDIA\OFFICE12\Bullets\BD21294_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flipV="1">
                <a:off x="1553396" y="3583768"/>
                <a:ext cx="137310" cy="13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38" name="Text Box 22"/>
              <p:cNvSpPr txBox="1">
                <a:spLocks noChangeArrowheads="1"/>
              </p:cNvSpPr>
              <p:nvPr/>
            </p:nvSpPr>
            <p:spPr bwMode="auto">
              <a:xfrm>
                <a:off x="1149255" y="3229538"/>
                <a:ext cx="434975" cy="26828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1639" tIns="40820" rIns="81639" bIns="40820"/>
              <a:lstStyle/>
              <a:p>
                <a:pPr>
                  <a:tabLst>
                    <a:tab pos="0" algn="l"/>
                    <a:tab pos="404813" algn="l"/>
                    <a:tab pos="812800" algn="l"/>
                    <a:tab pos="1220788" algn="l"/>
                    <a:tab pos="1627188" algn="l"/>
                    <a:tab pos="2035175" algn="l"/>
                    <a:tab pos="2443163" algn="l"/>
                    <a:tab pos="2851150" algn="l"/>
                    <a:tab pos="3257550" algn="l"/>
                    <a:tab pos="3665538" algn="l"/>
                    <a:tab pos="4073525" algn="l"/>
                    <a:tab pos="4479925" algn="l"/>
                    <a:tab pos="4887913" algn="l"/>
                    <a:tab pos="5295900" algn="l"/>
                    <a:tab pos="5703888" algn="l"/>
                    <a:tab pos="6110288" algn="l"/>
                    <a:tab pos="6518275" algn="l"/>
                    <a:tab pos="6926263" algn="l"/>
                    <a:tab pos="7332663" algn="l"/>
                    <a:tab pos="7740650" algn="l"/>
                    <a:tab pos="8148638" algn="l"/>
                  </a:tabLst>
                </a:pPr>
                <a:endParaRPr lang="en-GB" sz="1400" b="1">
                  <a:solidFill>
                    <a:srgbClr val="FF0000"/>
                  </a:solidFill>
                  <a:latin typeface="MV Boli" pitchFamily="2" charset="0"/>
                </a:endParaRPr>
              </a:p>
            </p:txBody>
          </p:sp>
        </p:grpSp>
        <p:grpSp>
          <p:nvGrpSpPr>
            <p:cNvPr id="8233" name="Gruppo 61"/>
            <p:cNvGrpSpPr>
              <a:grpSpLocks noChangeAspect="1"/>
            </p:cNvGrpSpPr>
            <p:nvPr/>
          </p:nvGrpSpPr>
          <p:grpSpPr bwMode="auto">
            <a:xfrm>
              <a:off x="1829791" y="3698318"/>
              <a:ext cx="220352" cy="324000"/>
              <a:chOff x="1826434" y="3861048"/>
              <a:chExt cx="1377414" cy="2025352"/>
            </a:xfrm>
          </p:grpSpPr>
          <p:sp>
            <p:nvSpPr>
              <p:cNvPr id="64" name="Arco 63"/>
              <p:cNvSpPr/>
              <p:nvPr/>
            </p:nvSpPr>
            <p:spPr>
              <a:xfrm flipH="1">
                <a:off x="2479836" y="3863134"/>
                <a:ext cx="724012" cy="2013071"/>
              </a:xfrm>
              <a:prstGeom prst="arc">
                <a:avLst>
                  <a:gd name="adj1" fmla="val 15520700"/>
                  <a:gd name="adj2" fmla="val 21030799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5" name="Arco 64"/>
              <p:cNvSpPr/>
              <p:nvPr/>
            </p:nvSpPr>
            <p:spPr>
              <a:xfrm>
                <a:off x="1825247" y="3873048"/>
                <a:ext cx="654589" cy="2013077"/>
              </a:xfrm>
              <a:prstGeom prst="arc">
                <a:avLst>
                  <a:gd name="adj1" fmla="val 15520700"/>
                  <a:gd name="adj2" fmla="val 744706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grpSp>
        <p:nvGrpSpPr>
          <p:cNvPr id="11" name="Gruppo 5"/>
          <p:cNvGrpSpPr>
            <a:grpSpLocks/>
          </p:cNvGrpSpPr>
          <p:nvPr/>
        </p:nvGrpSpPr>
        <p:grpSpPr bwMode="auto">
          <a:xfrm>
            <a:off x="1938338" y="2244725"/>
            <a:ext cx="528637" cy="776288"/>
            <a:chOff x="1942149" y="2334040"/>
            <a:chExt cx="530002" cy="775279"/>
          </a:xfrm>
        </p:grpSpPr>
        <p:grpSp>
          <p:nvGrpSpPr>
            <p:cNvPr id="8226" name="Gruppo 16"/>
            <p:cNvGrpSpPr>
              <a:grpSpLocks/>
            </p:cNvGrpSpPr>
            <p:nvPr/>
          </p:nvGrpSpPr>
          <p:grpSpPr bwMode="auto">
            <a:xfrm>
              <a:off x="1966266" y="2334040"/>
              <a:ext cx="505885" cy="505636"/>
              <a:chOff x="1557891" y="3583770"/>
              <a:chExt cx="487584" cy="478013"/>
            </a:xfrm>
          </p:grpSpPr>
          <p:sp>
            <p:nvSpPr>
              <p:cNvPr id="8230" name="Freeform 21"/>
              <p:cNvSpPr>
                <a:spLocks/>
              </p:cNvSpPr>
              <p:nvPr/>
            </p:nvSpPr>
            <p:spPr bwMode="auto">
              <a:xfrm rot="1829882">
                <a:off x="1623241" y="3766293"/>
                <a:ext cx="422234" cy="295490"/>
              </a:xfrm>
              <a:custGeom>
                <a:avLst/>
                <a:gdLst>
                  <a:gd name="T0" fmla="*/ 2147483647 w 272"/>
                  <a:gd name="T1" fmla="*/ 0 h 192"/>
                  <a:gd name="T2" fmla="*/ 2147483647 w 272"/>
                  <a:gd name="T3" fmla="*/ 2147483647 h 192"/>
                  <a:gd name="T4" fmla="*/ 2147483647 w 272"/>
                  <a:gd name="T5" fmla="*/ 2147483647 h 192"/>
                  <a:gd name="T6" fmla="*/ 2147483647 w 272"/>
                  <a:gd name="T7" fmla="*/ 2147483647 h 192"/>
                  <a:gd name="T8" fmla="*/ 2147483647 w 272"/>
                  <a:gd name="T9" fmla="*/ 2147483647 h 192"/>
                  <a:gd name="T10" fmla="*/ 2147483647 w 272"/>
                  <a:gd name="T11" fmla="*/ 2147483647 h 192"/>
                  <a:gd name="T12" fmla="*/ 2147483647 w 272"/>
                  <a:gd name="T13" fmla="*/ 2147483647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2"/>
                  <a:gd name="T22" fmla="*/ 0 h 192"/>
                  <a:gd name="T23" fmla="*/ 272 w 2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2" h="192">
                    <a:moveTo>
                      <a:pt x="16" y="0"/>
                    </a:moveTo>
                    <a:cubicBezTo>
                      <a:pt x="8" y="44"/>
                      <a:pt x="0" y="88"/>
                      <a:pt x="16" y="96"/>
                    </a:cubicBezTo>
                    <a:cubicBezTo>
                      <a:pt x="32" y="104"/>
                      <a:pt x="96" y="40"/>
                      <a:pt x="112" y="48"/>
                    </a:cubicBezTo>
                    <a:cubicBezTo>
                      <a:pt x="128" y="56"/>
                      <a:pt x="104" y="128"/>
                      <a:pt x="112" y="144"/>
                    </a:cubicBezTo>
                    <a:cubicBezTo>
                      <a:pt x="120" y="160"/>
                      <a:pt x="144" y="144"/>
                      <a:pt x="160" y="144"/>
                    </a:cubicBezTo>
                    <a:cubicBezTo>
                      <a:pt x="176" y="144"/>
                      <a:pt x="192" y="136"/>
                      <a:pt x="208" y="144"/>
                    </a:cubicBezTo>
                    <a:cubicBezTo>
                      <a:pt x="224" y="152"/>
                      <a:pt x="272" y="184"/>
                      <a:pt x="256" y="192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8231" name="Picture 482" descr="C:\Programmi\Microsoft Office\MEDIA\OFFICE12\Bullets\BD21294_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flipV="1">
                <a:off x="1557891" y="3583770"/>
                <a:ext cx="61781" cy="61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227" name="Gruppo 24"/>
            <p:cNvGrpSpPr>
              <a:grpSpLocks noChangeAspect="1"/>
            </p:cNvGrpSpPr>
            <p:nvPr/>
          </p:nvGrpSpPr>
          <p:grpSpPr bwMode="auto">
            <a:xfrm>
              <a:off x="1942149" y="2785319"/>
              <a:ext cx="220352" cy="324000"/>
              <a:chOff x="1826434" y="3861048"/>
              <a:chExt cx="1377414" cy="2025352"/>
            </a:xfrm>
          </p:grpSpPr>
          <p:sp>
            <p:nvSpPr>
              <p:cNvPr id="24" name="Arco 23"/>
              <p:cNvSpPr/>
              <p:nvPr/>
            </p:nvSpPr>
            <p:spPr>
              <a:xfrm flipH="1">
                <a:off x="2483072" y="3864619"/>
                <a:ext cx="716332" cy="2011867"/>
              </a:xfrm>
              <a:prstGeom prst="arc">
                <a:avLst>
                  <a:gd name="adj1" fmla="val 15520700"/>
                  <a:gd name="adj2" fmla="val 2103079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9" name="Arco 28"/>
              <p:cNvSpPr/>
              <p:nvPr/>
            </p:nvSpPr>
            <p:spPr>
              <a:xfrm>
                <a:off x="1826434" y="3874527"/>
                <a:ext cx="656638" cy="2011873"/>
              </a:xfrm>
              <a:prstGeom prst="arc">
                <a:avLst>
                  <a:gd name="adj1" fmla="val 15520700"/>
                  <a:gd name="adj2" fmla="val 74470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grpSp>
        <p:nvGrpSpPr>
          <p:cNvPr id="14" name="Gruppo 8"/>
          <p:cNvGrpSpPr>
            <a:grpSpLocks/>
          </p:cNvGrpSpPr>
          <p:nvPr/>
        </p:nvGrpSpPr>
        <p:grpSpPr bwMode="auto">
          <a:xfrm>
            <a:off x="2843213" y="2708275"/>
            <a:ext cx="236537" cy="487363"/>
            <a:chOff x="2618999" y="2698088"/>
            <a:chExt cx="236313" cy="487369"/>
          </a:xfrm>
        </p:grpSpPr>
        <p:cxnSp>
          <p:nvCxnSpPr>
            <p:cNvPr id="27" name="Connettore 2 26"/>
            <p:cNvCxnSpPr/>
            <p:nvPr/>
          </p:nvCxnSpPr>
          <p:spPr>
            <a:xfrm flipV="1">
              <a:off x="2764911" y="2698088"/>
              <a:ext cx="90401" cy="487369"/>
            </a:xfrm>
            <a:prstGeom prst="straightConnector1">
              <a:avLst/>
            </a:prstGeom>
            <a:ln w="19050" cap="rnd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e 33"/>
            <p:cNvSpPr>
              <a:spLocks noChangeAspect="1"/>
            </p:cNvSpPr>
            <p:nvPr/>
          </p:nvSpPr>
          <p:spPr>
            <a:xfrm>
              <a:off x="2618999" y="2745714"/>
              <a:ext cx="107848" cy="1079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5" name="Gruppo 10"/>
          <p:cNvGrpSpPr>
            <a:grpSpLocks/>
          </p:cNvGrpSpPr>
          <p:nvPr/>
        </p:nvGrpSpPr>
        <p:grpSpPr bwMode="auto">
          <a:xfrm>
            <a:off x="2916238" y="2349500"/>
            <a:ext cx="555625" cy="781050"/>
            <a:chOff x="2936440" y="5050072"/>
            <a:chExt cx="555594" cy="781718"/>
          </a:xfrm>
        </p:grpSpPr>
        <p:sp>
          <p:nvSpPr>
            <p:cNvPr id="70" name="Ovale 69"/>
            <p:cNvSpPr>
              <a:spLocks noChangeAspect="1"/>
            </p:cNvSpPr>
            <p:nvPr/>
          </p:nvSpPr>
          <p:spPr>
            <a:xfrm>
              <a:off x="2936440" y="5142226"/>
              <a:ext cx="107944" cy="10804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060" name="Connettore 2 2059"/>
            <p:cNvCxnSpPr/>
            <p:nvPr/>
          </p:nvCxnSpPr>
          <p:spPr>
            <a:xfrm rot="21540000" flipV="1">
              <a:off x="3330118" y="5050072"/>
              <a:ext cx="161916" cy="781718"/>
            </a:xfrm>
            <a:prstGeom prst="straightConnector1">
              <a:avLst/>
            </a:prstGeom>
            <a:ln w="19050" cap="rnd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does TES work?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16" name="Gruppo 56"/>
          <p:cNvGrpSpPr>
            <a:grpSpLocks/>
          </p:cNvGrpSpPr>
          <p:nvPr/>
        </p:nvGrpSpPr>
        <p:grpSpPr bwMode="auto">
          <a:xfrm>
            <a:off x="5219700" y="3860800"/>
            <a:ext cx="2516188" cy="401638"/>
            <a:chOff x="1115616" y="4077072"/>
            <a:chExt cx="2515868" cy="401072"/>
          </a:xfrm>
        </p:grpSpPr>
        <p:sp>
          <p:nvSpPr>
            <p:cNvPr id="2" name="Rettangolo 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108649" y="4077072"/>
              <a:ext cx="522835" cy="401072"/>
            </a:xfrm>
            <a:prstGeom prst="rect">
              <a:avLst/>
            </a:prstGeom>
            <a:blipFill rotWithShape="1">
              <a:blip r:embed="rId7" cstate="print"/>
              <a:stretch>
                <a:fillRect b="-909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  <p:cxnSp>
          <p:nvCxnSpPr>
            <p:cNvPr id="47" name="Connettore 2 46"/>
            <p:cNvCxnSpPr/>
            <p:nvPr/>
          </p:nvCxnSpPr>
          <p:spPr>
            <a:xfrm flipH="1">
              <a:off x="1115616" y="4232428"/>
              <a:ext cx="1907932" cy="0"/>
            </a:xfrm>
            <a:prstGeom prst="straightConnector1">
              <a:avLst/>
            </a:prstGeom>
            <a:ln w="19050" cap="rnd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57"/>
          <p:cNvGrpSpPr>
            <a:grpSpLocks/>
          </p:cNvGrpSpPr>
          <p:nvPr/>
        </p:nvGrpSpPr>
        <p:grpSpPr bwMode="auto">
          <a:xfrm>
            <a:off x="5580063" y="4365625"/>
            <a:ext cx="2208212" cy="398463"/>
            <a:chOff x="1644486" y="4622924"/>
            <a:chExt cx="2208128" cy="399468"/>
          </a:xfrm>
        </p:grpSpPr>
        <p:sp>
          <p:nvSpPr>
            <p:cNvPr id="3" name="Rettangolo 2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156654" y="4622924"/>
              <a:ext cx="695960" cy="399468"/>
            </a:xfrm>
            <a:prstGeom prst="rect">
              <a:avLst/>
            </a:prstGeom>
            <a:blipFill rotWithShape="1">
              <a:blip r:embed="rId8" cstate="print"/>
              <a:stretch>
                <a:fillRect b="-606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  <p:cxnSp>
          <p:nvCxnSpPr>
            <p:cNvPr id="51" name="Connettore 2 50"/>
            <p:cNvCxnSpPr/>
            <p:nvPr/>
          </p:nvCxnSpPr>
          <p:spPr>
            <a:xfrm flipH="1" flipV="1">
              <a:off x="1644486" y="4809130"/>
              <a:ext cx="1298526" cy="0"/>
            </a:xfrm>
            <a:prstGeom prst="straightConnector1">
              <a:avLst/>
            </a:prstGeom>
            <a:ln w="19050" cap="rnd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2056"/>
          <p:cNvGrpSpPr>
            <a:grpSpLocks/>
          </p:cNvGrpSpPr>
          <p:nvPr/>
        </p:nvGrpSpPr>
        <p:grpSpPr bwMode="auto">
          <a:xfrm>
            <a:off x="4591050" y="1428750"/>
            <a:ext cx="3455988" cy="1604963"/>
            <a:chOff x="4591034" y="1428814"/>
            <a:chExt cx="3456384" cy="1605341"/>
          </a:xfrm>
        </p:grpSpPr>
        <p:sp>
          <p:nvSpPr>
            <p:cNvPr id="44" name="CasellaDiTesto 4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44121" y="1428814"/>
              <a:ext cx="1305549" cy="691087"/>
            </a:xfrm>
            <a:prstGeom prst="rect">
              <a:avLst/>
            </a:prstGeom>
            <a:blipFill rotWithShape="1">
              <a:blip r:embed="rId9" cstate="print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  <p:sp>
          <p:nvSpPr>
            <p:cNvPr id="2052" name="CasellaDiTesto 205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591034" y="2348518"/>
              <a:ext cx="3456384" cy="685637"/>
            </a:xfrm>
            <a:prstGeom prst="rect">
              <a:avLst/>
            </a:prstGeom>
            <a:blipFill rotWithShape="1">
              <a:blip r:embed="rId10" cstate="print"/>
              <a:stretch>
                <a:fillRect t="-2655" b="-11504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  <a:latin typeface="Arial" charset="0"/>
                  <a:cs typeface="+mn-cs"/>
                </a:rPr>
                <a:t> </a:t>
              </a:r>
            </a:p>
          </p:txBody>
        </p:sp>
      </p:grpSp>
      <p:sp>
        <p:nvSpPr>
          <p:cNvPr id="8212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8213" name="CasellaDiTesto 51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6/15</a:t>
            </a:r>
          </a:p>
        </p:txBody>
      </p:sp>
      <p:sp>
        <p:nvSpPr>
          <p:cNvPr id="8214" name="Rettangolo 53"/>
          <p:cNvSpPr>
            <a:spLocks noChangeArrowheads="1"/>
          </p:cNvSpPr>
          <p:nvPr/>
        </p:nvSpPr>
        <p:spPr bwMode="auto">
          <a:xfrm>
            <a:off x="684213" y="1700213"/>
            <a:ext cx="801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MV Boli" pitchFamily="2" charset="0"/>
              </a:rPr>
              <a:t>(m</a:t>
            </a:r>
            <a:r>
              <a:rPr lang="el-GR">
                <a:solidFill>
                  <a:schemeClr val="bg1"/>
                </a:solidFill>
                <a:latin typeface="MV Boli" pitchFamily="2" charset="0"/>
                <a:ea typeface="Adobe Arabic"/>
                <a:cs typeface="Adobe Arabic"/>
              </a:rPr>
              <a:t>Ω</a:t>
            </a:r>
            <a:r>
              <a:rPr lang="en-GB">
                <a:solidFill>
                  <a:schemeClr val="bg1"/>
                </a:solidFill>
                <a:latin typeface="MV Boli" pitchFamily="2" charset="0"/>
              </a:rPr>
              <a:t>)</a:t>
            </a:r>
            <a:endParaRPr lang="it-IT"/>
          </a:p>
        </p:txBody>
      </p:sp>
      <p:sp>
        <p:nvSpPr>
          <p:cNvPr id="8215" name="Rettangolo 54"/>
          <p:cNvSpPr>
            <a:spLocks noChangeArrowheads="1"/>
          </p:cNvSpPr>
          <p:nvPr/>
        </p:nvSpPr>
        <p:spPr bwMode="auto">
          <a:xfrm>
            <a:off x="3851275" y="4868863"/>
            <a:ext cx="111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>
                <a:solidFill>
                  <a:schemeClr val="bg1"/>
                </a:solidFill>
                <a:latin typeface="MV Boli" pitchFamily="2" charset="0"/>
              </a:rPr>
              <a:t>I</a:t>
            </a:r>
            <a:r>
              <a:rPr lang="en-GB" baseline="-25000">
                <a:solidFill>
                  <a:schemeClr val="bg1"/>
                </a:solidFill>
                <a:latin typeface="MV Boli" pitchFamily="2" charset="0"/>
              </a:rPr>
              <a:t>tes</a:t>
            </a:r>
            <a:r>
              <a:rPr lang="en-GB">
                <a:solidFill>
                  <a:schemeClr val="bg1"/>
                </a:solidFill>
                <a:latin typeface="MV Boli" pitchFamily="2" charset="0"/>
              </a:rPr>
              <a:t> (µA)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562" y="0"/>
            <a:ext cx="9112066" cy="63739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9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95313" y="3797300"/>
            <a:ext cx="27511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Energy Resolution</a:t>
            </a:r>
            <a:endParaRPr lang="el-GR" sz="2200" dirty="0">
              <a:solidFill>
                <a:schemeClr val="bg1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20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How well TESs count photons?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2" name="Gruppo 9"/>
          <p:cNvGrpSpPr>
            <a:grpSpLocks/>
          </p:cNvGrpSpPr>
          <p:nvPr/>
        </p:nvGrpSpPr>
        <p:grpSpPr bwMode="auto">
          <a:xfrm>
            <a:off x="569913" y="2924175"/>
            <a:ext cx="8034337" cy="463550"/>
            <a:chOff x="570651" y="2924944"/>
            <a:chExt cx="8033797" cy="462547"/>
          </a:xfrm>
        </p:grpSpPr>
        <p:sp>
          <p:nvSpPr>
            <p:cNvPr id="9237" name="Rettangolo 4"/>
            <p:cNvSpPr>
              <a:spLocks noChangeArrowheads="1"/>
            </p:cNvSpPr>
            <p:nvPr/>
          </p:nvSpPr>
          <p:spPr bwMode="auto">
            <a:xfrm>
              <a:off x="570651" y="2924944"/>
              <a:ext cx="3248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  <a:latin typeface="MV Boli" pitchFamily="2" charset="0"/>
                </a:rPr>
                <a:t>Working at higher T</a:t>
              </a:r>
              <a:r>
                <a:rPr lang="it-IT" sz="2400" baseline="-25000">
                  <a:solidFill>
                    <a:schemeClr val="bg1"/>
                  </a:solidFill>
                  <a:latin typeface="MV Boli" pitchFamily="2" charset="0"/>
                </a:rPr>
                <a:t>c</a:t>
              </a:r>
            </a:p>
          </p:txBody>
        </p:sp>
        <p:sp>
          <p:nvSpPr>
            <p:cNvPr id="9238" name="Rettangolo 6"/>
            <p:cNvSpPr>
              <a:spLocks noChangeArrowheads="1"/>
            </p:cNvSpPr>
            <p:nvPr/>
          </p:nvSpPr>
          <p:spPr bwMode="auto">
            <a:xfrm>
              <a:off x="5109581" y="2925826"/>
              <a:ext cx="34948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  <a:latin typeface="MV Boli" pitchFamily="2" charset="0"/>
                </a:rPr>
                <a:t>shorter Response Time</a:t>
              </a:r>
            </a:p>
          </p:txBody>
        </p:sp>
        <p:sp>
          <p:nvSpPr>
            <p:cNvPr id="9" name="Freccia a destra 8"/>
            <p:cNvSpPr/>
            <p:nvPr/>
          </p:nvSpPr>
          <p:spPr>
            <a:xfrm>
              <a:off x="4140698" y="3034245"/>
              <a:ext cx="792110" cy="159990"/>
            </a:xfrm>
            <a:prstGeom prst="rightArrow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10"/>
          <p:cNvGrpSpPr>
            <a:grpSpLocks/>
          </p:cNvGrpSpPr>
          <p:nvPr/>
        </p:nvGrpSpPr>
        <p:grpSpPr bwMode="auto">
          <a:xfrm>
            <a:off x="782638" y="5157788"/>
            <a:ext cx="8126412" cy="460375"/>
            <a:chOff x="782681" y="5157189"/>
            <a:chExt cx="8126561" cy="461667"/>
          </a:xfrm>
        </p:grpSpPr>
        <p:sp>
          <p:nvSpPr>
            <p:cNvPr id="9234" name="CasellaDiTesto 2"/>
            <p:cNvSpPr txBox="1">
              <a:spLocks noChangeArrowheads="1"/>
            </p:cNvSpPr>
            <p:nvPr/>
          </p:nvSpPr>
          <p:spPr bwMode="auto">
            <a:xfrm>
              <a:off x="782681" y="5157191"/>
              <a:ext cx="48865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  <a:latin typeface="MV Boli" pitchFamily="2" charset="0"/>
                </a:rPr>
                <a:t>Smaller size TESs</a:t>
              </a:r>
            </a:p>
          </p:txBody>
        </p:sp>
        <p:sp>
          <p:nvSpPr>
            <p:cNvPr id="9235" name="Rettangolo 3"/>
            <p:cNvSpPr>
              <a:spLocks noChangeArrowheads="1"/>
            </p:cNvSpPr>
            <p:nvPr/>
          </p:nvSpPr>
          <p:spPr bwMode="auto">
            <a:xfrm>
              <a:off x="4804786" y="5157189"/>
              <a:ext cx="41044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  <a:latin typeface="MV Boli" pitchFamily="2" charset="0"/>
                </a:rPr>
                <a:t>higher Energy Resolution</a:t>
              </a:r>
            </a:p>
          </p:txBody>
        </p:sp>
        <p:sp>
          <p:nvSpPr>
            <p:cNvPr id="21" name="Freccia a destra 20"/>
            <p:cNvSpPr/>
            <p:nvPr/>
          </p:nvSpPr>
          <p:spPr>
            <a:xfrm>
              <a:off x="3759298" y="5257482"/>
              <a:ext cx="792178" cy="159196"/>
            </a:xfrm>
            <a:prstGeom prst="rightArrow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2087563" y="6608763"/>
            <a:ext cx="48974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sp>
        <p:nvSpPr>
          <p:cNvPr id="9226" name="CasellaDiTesto 21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7/15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276600" y="3860800"/>
            <a:ext cx="4967288" cy="1081088"/>
          </a:xfrm>
          <a:prstGeom prst="rect">
            <a:avLst/>
          </a:prstGeom>
          <a:solidFill>
            <a:schemeClr val="accent3">
              <a:lumMod val="6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3276600" y="1773238"/>
            <a:ext cx="4967288" cy="1079500"/>
          </a:xfrm>
          <a:prstGeom prst="rect">
            <a:avLst/>
          </a:prstGeom>
          <a:solidFill>
            <a:schemeClr val="accent3">
              <a:lumMod val="6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CasellaDiTesto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47084" y="3861048"/>
            <a:ext cx="4600875" cy="905633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 dirty="0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24" name="CasellaDiTesto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47084" y="1753170"/>
            <a:ext cx="4601260" cy="109671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 dirty="0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58800" y="1736725"/>
            <a:ext cx="404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Effective Response Time</a:t>
            </a:r>
            <a:endParaRPr lang="el-GR" sz="2200" dirty="0">
              <a:solidFill>
                <a:schemeClr val="bg1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7235825" y="1989138"/>
            <a:ext cx="720725" cy="7191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7164388" y="4076700"/>
            <a:ext cx="720725" cy="7207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l="24570" t="1063" r="2854" b="367"/>
          <a:stretch/>
        </p:blipFill>
        <p:spPr>
          <a:xfrm>
            <a:off x="46930" y="-27384"/>
            <a:ext cx="9050140" cy="64425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43" name="Picture 6" descr="FOLDER striscia est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3613"/>
            <a:ext cx="91440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http://www.inrim.it/local/LogoTemplate/logo/INRIM_logo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343" y="151496"/>
            <a:ext cx="1667913" cy="93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sp>
        <p:nvSpPr>
          <p:cNvPr id="12" name="object 10"/>
          <p:cNvSpPr txBox="1">
            <a:spLocks/>
          </p:cNvSpPr>
          <p:nvPr/>
        </p:nvSpPr>
        <p:spPr bwMode="auto">
          <a:xfrm>
            <a:off x="2033588" y="166688"/>
            <a:ext cx="6570662" cy="971550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  <a:extLst>
            <a:ext uri="{AF507438-7753-43E0-B8FC-AC1667EBCBE1}"/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accent5">
                    <a:lumMod val="25000"/>
                  </a:schemeClr>
                </a:solidFill>
                <a:latin typeface="MV Boli" pitchFamily="2" charset="0"/>
                <a:cs typeface="MV Boli" pitchFamily="2" charset="0"/>
              </a:rPr>
              <a:t>Experimental set-up</a:t>
            </a:r>
            <a:endParaRPr lang="en-US" sz="2400" b="1" dirty="0">
              <a:solidFill>
                <a:schemeClr val="accent5">
                  <a:lumMod val="2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2060575" y="6608763"/>
            <a:ext cx="489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it-IT" sz="1200" i="1">
                <a:solidFill>
                  <a:schemeClr val="bg1"/>
                </a:solidFill>
                <a:latin typeface="MV Boli" pitchFamily="2" charset="0"/>
              </a:rPr>
              <a:t>S.Giomi</a:t>
            </a:r>
            <a:r>
              <a:rPr lang="it-IT" sz="1200">
                <a:solidFill>
                  <a:schemeClr val="bg1"/>
                </a:solidFill>
              </a:rPr>
              <a:t>  </a:t>
            </a:r>
            <a:r>
              <a:rPr lang="it-IT" sz="1200" b="1">
                <a:solidFill>
                  <a:schemeClr val="bg1"/>
                </a:solidFill>
                <a:latin typeface="MV Boli" pitchFamily="2" charset="0"/>
              </a:rPr>
              <a:t>- CI Congresso Nazionale SIF,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>
                <a:solidFill>
                  <a:schemeClr val="bg1"/>
                </a:solidFill>
                <a:latin typeface="MV Boli" pitchFamily="2" charset="0"/>
              </a:rPr>
              <a:t>21-25/09/2015, Roma</a:t>
            </a:r>
          </a:p>
        </p:txBody>
      </p:sp>
      <p:grpSp>
        <p:nvGrpSpPr>
          <p:cNvPr id="10247" name="Gruppo 17"/>
          <p:cNvGrpSpPr>
            <a:grpSpLocks/>
          </p:cNvGrpSpPr>
          <p:nvPr/>
        </p:nvGrpSpPr>
        <p:grpSpPr bwMode="auto">
          <a:xfrm>
            <a:off x="1476375" y="1731963"/>
            <a:ext cx="6788150" cy="2590800"/>
            <a:chOff x="1475656" y="2052317"/>
            <a:chExt cx="6789643" cy="2592000"/>
          </a:xfrm>
        </p:grpSpPr>
        <p:grpSp>
          <p:nvGrpSpPr>
            <p:cNvPr id="10255" name="Gruppo 12"/>
            <p:cNvGrpSpPr>
              <a:grpSpLocks/>
            </p:cNvGrpSpPr>
            <p:nvPr/>
          </p:nvGrpSpPr>
          <p:grpSpPr bwMode="auto">
            <a:xfrm>
              <a:off x="1475656" y="2052317"/>
              <a:ext cx="6789643" cy="2592000"/>
              <a:chOff x="1475656" y="2068501"/>
              <a:chExt cx="6789643" cy="2592000"/>
            </a:xfrm>
          </p:grpSpPr>
          <p:pic>
            <p:nvPicPr>
              <p:cNvPr id="8" name="Picture 52" descr="C:\Users\lapo\Conference\LTD15\TiAu300311#5T1T2tif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/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475656" y="2068501"/>
                <a:ext cx="4556490" cy="259200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/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/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13170" y="2878177"/>
                <a:ext cx="1152129" cy="9726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31750"/>
              </a:effectLst>
              <a:extLst>
                <a:ext uri="{909E8E84-426E-40DD-AFC4-6F175D3DCCD1}"/>
                <a:ext uri="{91240B29-F687-4F45-9708-019B960494DF}"/>
              </a:extLst>
            </p:spPr>
          </p:pic>
          <p:cxnSp>
            <p:nvCxnSpPr>
              <p:cNvPr id="4" name="Connettore 2 3"/>
              <p:cNvCxnSpPr/>
              <p:nvPr/>
            </p:nvCxnSpPr>
            <p:spPr>
              <a:xfrm flipH="1">
                <a:off x="5940688" y="3364501"/>
                <a:ext cx="1151191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 Box 10"/>
            <p:cNvSpPr txBox="1">
              <a:spLocks noChangeAspect="1" noChangeArrowheads="1"/>
            </p:cNvSpPr>
            <p:nvPr/>
          </p:nvSpPr>
          <p:spPr bwMode="auto">
            <a:xfrm>
              <a:off x="4351251" y="2708258"/>
              <a:ext cx="1589437" cy="460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/>
              </a:pPr>
              <a:r>
                <a:rPr lang="en-GB" sz="1200" b="1" kern="0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Active area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/>
              </a:pPr>
              <a:r>
                <a:rPr lang="en-GB" sz="1200" b="1" kern="0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10 µm x 10 µm</a:t>
              </a:r>
              <a:endParaRPr lang="en-GB" sz="1200" b="1" kern="0" baseline="33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3" name="Text Box 10"/>
            <p:cNvSpPr txBox="1">
              <a:spLocks noChangeAspect="1" noChangeArrowheads="1"/>
            </p:cNvSpPr>
            <p:nvPr/>
          </p:nvSpPr>
          <p:spPr bwMode="auto">
            <a:xfrm>
              <a:off x="2339446" y="2708258"/>
              <a:ext cx="1589438" cy="460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/>
              </a:pPr>
              <a:r>
                <a:rPr lang="en-GB" sz="1200" b="1" kern="0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Active area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/>
              </a:pPr>
              <a:r>
                <a:rPr lang="en-GB" sz="1200" b="1" kern="0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20 µm x 20 µm</a:t>
              </a:r>
              <a:endParaRPr lang="en-GB" sz="1200" b="1" kern="0" baseline="33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6" name="Gruppo 15"/>
          <p:cNvGrpSpPr>
            <a:grpSpLocks/>
          </p:cNvGrpSpPr>
          <p:nvPr/>
        </p:nvGrpSpPr>
        <p:grpSpPr bwMode="auto">
          <a:xfrm>
            <a:off x="2051050" y="1412875"/>
            <a:ext cx="5645150" cy="3671888"/>
            <a:chOff x="2051213" y="1686581"/>
            <a:chExt cx="5644622" cy="3672407"/>
          </a:xfrm>
        </p:grpSpPr>
        <p:pic>
          <p:nvPicPr>
            <p:cNvPr id="9" name="Picture 2" descr="C:\Documents and Settings\Administrator\Documenti\Dropbox\Tes e fibra incollati 27-11-14\DSC_2650_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1213" y="1686581"/>
              <a:ext cx="5644622" cy="3672407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10253" name="CasellaDiTesto 4"/>
            <p:cNvSpPr txBox="1">
              <a:spLocks noChangeArrowheads="1"/>
            </p:cNvSpPr>
            <p:nvPr/>
          </p:nvSpPr>
          <p:spPr bwMode="auto">
            <a:xfrm>
              <a:off x="4444752" y="4797152"/>
              <a:ext cx="2511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MV Boli" pitchFamily="2" charset="0"/>
                </a:rPr>
                <a:t>Optical Fiber</a:t>
              </a:r>
            </a:p>
          </p:txBody>
        </p:sp>
        <p:cxnSp>
          <p:nvCxnSpPr>
            <p:cNvPr id="7" name="Connettore 2 6"/>
            <p:cNvCxnSpPr/>
            <p:nvPr/>
          </p:nvCxnSpPr>
          <p:spPr>
            <a:xfrm flipH="1" flipV="1">
              <a:off x="4571927" y="2478856"/>
              <a:ext cx="747643" cy="23180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3864767" cy="467170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15816" y="1052736"/>
            <a:ext cx="3889257" cy="512869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251" name="CasellaDiTesto 19"/>
          <p:cNvSpPr txBox="1">
            <a:spLocks noChangeArrowheads="1"/>
          </p:cNvSpPr>
          <p:nvPr/>
        </p:nvSpPr>
        <p:spPr bwMode="auto">
          <a:xfrm>
            <a:off x="0" y="6623050"/>
            <a:ext cx="611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>
                <a:solidFill>
                  <a:schemeClr val="bg1"/>
                </a:solidFill>
              </a:rPr>
              <a:t>8/15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resentation SIF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SIF</Template>
  <TotalTime>2089</TotalTime>
  <Words>795</Words>
  <Application>Microsoft Office PowerPoint</Application>
  <PresentationFormat>Presentazione su schermo (4:3)</PresentationFormat>
  <Paragraphs>197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Calibri</vt:lpstr>
      <vt:lpstr>MV Boli</vt:lpstr>
      <vt:lpstr>Adobe Arabic</vt:lpstr>
      <vt:lpstr>Times New Roman</vt:lpstr>
      <vt:lpstr>Monotype Sorts</vt:lpstr>
      <vt:lpstr>Symbol</vt:lpstr>
      <vt:lpstr>Presentation SIF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</dc:creator>
  <cp:lastModifiedBy>Giomi</cp:lastModifiedBy>
  <cp:revision>139</cp:revision>
  <dcterms:created xsi:type="dcterms:W3CDTF">2015-09-15T10:20:24Z</dcterms:created>
  <dcterms:modified xsi:type="dcterms:W3CDTF">2015-09-20T08:51:54Z</dcterms:modified>
</cp:coreProperties>
</file>