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66" r:id="rId3"/>
    <p:sldId id="267" r:id="rId4"/>
    <p:sldId id="278" r:id="rId5"/>
    <p:sldId id="263" r:id="rId6"/>
    <p:sldId id="261" r:id="rId7"/>
    <p:sldId id="274" r:id="rId8"/>
    <p:sldId id="275" r:id="rId9"/>
    <p:sldId id="264" r:id="rId10"/>
    <p:sldId id="276" r:id="rId11"/>
    <p:sldId id="271" r:id="rId12"/>
    <p:sldId id="270" r:id="rId13"/>
    <p:sldId id="269" r:id="rId14"/>
    <p:sldId id="277" r:id="rId15"/>
    <p:sldId id="265" r:id="rId16"/>
    <p:sldId id="268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>
      <p:cViewPr varScale="1">
        <p:scale>
          <a:sx n="106" d="100"/>
          <a:sy n="106" d="100"/>
        </p:scale>
        <p:origin x="13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778F-B216-4A80-A464-8119A6761CBC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03D5-39CA-4D2D-9F1C-8DC814AA935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83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03D5-39CA-4D2D-9F1C-8DC814AA935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47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03D5-39CA-4D2D-9F1C-8DC814AA935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24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03D5-39CA-4D2D-9F1C-8DC814AA935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1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03D5-39CA-4D2D-9F1C-8DC814AA935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78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43808" y="6570472"/>
            <a:ext cx="3456384" cy="283464"/>
          </a:xfrm>
        </p:spPr>
        <p:txBody>
          <a:bodyPr/>
          <a:lstStyle>
            <a:lvl1pPr algn="ctr">
              <a:defRPr sz="1100">
                <a:latin typeface="Comic Sans MS" panose="030F0702030302020204" pitchFamily="66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0225AB-F384-4758-9883-D006C213246B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376AB0-C753-407C-A56C-B890AA8FFE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64060" y="3929066"/>
            <a:ext cx="5572164" cy="1000132"/>
          </a:xfrm>
        </p:spPr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Liccioli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M.E. Fedi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Mazzinghi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 Ruberto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Scirè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Calabrisotto</a:t>
            </a:r>
            <a:r>
              <a:rPr lang="it-I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0" y="5786454"/>
            <a:ext cx="914400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INFN sezione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Firenze;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Dipartimento di Chimica Ugo </a:t>
            </a:r>
            <a:r>
              <a:rPr kumimoji="0" lang="it-IT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Schiff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Università degli Studi di Firenze;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Dipartimento di Studi Umanistici, Università Ca’ </a:t>
            </a:r>
            <a:r>
              <a:rPr kumimoji="0" lang="it-IT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Foscari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Venezia</a:t>
            </a:r>
            <a:endParaRPr kumimoji="0" lang="it-IT" b="0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627784" y="142876"/>
            <a:ext cx="3888432" cy="9286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Roma,  22 Settembre 2015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101° Congresso SIF</a:t>
            </a:r>
            <a:endParaRPr kumimoji="0" lang="it-IT" sz="2800" b="0" i="0" u="none" strike="noStrike" kern="120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72396" y="71414"/>
            <a:ext cx="1500198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100" dirty="0" smtClean="0">
              <a:latin typeface="Modern No. 20" pitchFamily="18" charset="0"/>
            </a:endParaRPr>
          </a:p>
          <a:p>
            <a:pPr algn="ctr"/>
            <a:endParaRPr lang="it-IT" sz="1100" dirty="0" smtClean="0">
              <a:latin typeface="Modern No. 20" pitchFamily="18" charset="0"/>
            </a:endParaRPr>
          </a:p>
          <a:p>
            <a:pPr algn="ctr"/>
            <a:endParaRPr lang="it-IT" sz="1100" dirty="0" smtClean="0">
              <a:latin typeface="Modern No. 20" pitchFamily="18" charset="0"/>
            </a:endParaRPr>
          </a:p>
          <a:p>
            <a:pPr algn="ctr"/>
            <a:endParaRPr lang="it-IT" sz="1100" dirty="0" smtClean="0">
              <a:latin typeface="Modern No. 20" pitchFamily="18" charset="0"/>
            </a:endParaRPr>
          </a:p>
          <a:p>
            <a:pPr algn="ctr"/>
            <a:endParaRPr lang="it-IT" sz="1100" dirty="0" smtClean="0">
              <a:latin typeface="Modern No. 20" pitchFamily="18" charset="0"/>
            </a:endParaRPr>
          </a:p>
          <a:p>
            <a:pPr algn="ctr"/>
            <a:endParaRPr lang="it-IT" sz="1000" dirty="0" smtClean="0">
              <a:latin typeface="Modern No. 20" pitchFamily="18" charset="0"/>
            </a:endParaRPr>
          </a:p>
          <a:p>
            <a:pPr algn="ctr"/>
            <a:r>
              <a:rPr lang="it-IT" sz="1000" dirty="0" smtClean="0">
                <a:latin typeface="Modern No. 20" pitchFamily="18" charset="0"/>
              </a:rPr>
              <a:t>Società Italiana di Fisica</a:t>
            </a:r>
            <a:endParaRPr lang="it-IT" sz="1000" dirty="0">
              <a:latin typeface="Modern No. 20" pitchFamily="18" charset="0"/>
            </a:endParaRPr>
          </a:p>
        </p:txBody>
      </p:sp>
      <p:pic>
        <p:nvPicPr>
          <p:cNvPr id="8" name="Immagine 7" descr="logo s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42852"/>
            <a:ext cx="1381124" cy="98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414"/>
            <a:ext cx="1501200" cy="13572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428596" y="1500174"/>
            <a:ext cx="8458200" cy="175577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La datazione con </a:t>
            </a:r>
            <a:r>
              <a:rPr kumimoji="0" lang="it-IT" sz="4000" b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14</a:t>
            </a:r>
            <a:r>
              <a:rPr kumimoji="0" lang="it-IT" sz="40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 di reperti ossei restaurati con </a:t>
            </a:r>
            <a:r>
              <a:rPr kumimoji="0" lang="it-IT" sz="40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Paraloid</a:t>
            </a:r>
            <a:r>
              <a:rPr kumimoji="0" lang="it-IT" sz="40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B72</a:t>
            </a:r>
            <a:endParaRPr kumimoji="0" lang="it-IT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44568"/>
              </p:ext>
            </p:extLst>
          </p:nvPr>
        </p:nvGraphicFramePr>
        <p:xfrm>
          <a:off x="251520" y="1052737"/>
          <a:ext cx="8640960" cy="4839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/>
                <a:gridCol w="1584176"/>
                <a:gridCol w="2592288"/>
                <a:gridCol w="2664296"/>
              </a:tblGrid>
              <a:tr h="115212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CAMPIONI</a:t>
                      </a:r>
                      <a:endParaRPr lang="it-I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it-IT" sz="1800" b="1" i="0" u="none" strike="noStrik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it-IT" sz="18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C]</a:t>
                      </a:r>
                    </a:p>
                    <a:p>
                      <a:pPr algn="ctr"/>
                      <a:r>
                        <a:rPr lang="it-IT" sz="18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800" b="1" i="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pMC</a:t>
                      </a:r>
                      <a:r>
                        <a:rPr lang="it-IT" sz="18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CONTAMINAZIONE</a:t>
                      </a:r>
                    </a:p>
                    <a:p>
                      <a:pPr algn="ctr"/>
                      <a:r>
                        <a:rPr lang="it-I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fossile</a:t>
                      </a:r>
                      <a:endParaRPr lang="it-I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INVECCHIAMENTO</a:t>
                      </a:r>
                      <a:r>
                        <a:rPr lang="it-IT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APPARENTE</a:t>
                      </a:r>
                    </a:p>
                    <a:p>
                      <a:pPr algn="ctr"/>
                      <a:r>
                        <a:rPr lang="it-IT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(anni)</a:t>
                      </a:r>
                      <a:endParaRPr lang="it-I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</a:tr>
              <a:tr h="421216"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ULNA</a:t>
                      </a:r>
                      <a:r>
                        <a:rPr lang="it-IT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rif</a:t>
                      </a:r>
                      <a:endParaRPr lang="it-IT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87.60±0.45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5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ULNA </a:t>
                      </a:r>
                      <a:r>
                        <a:rPr lang="it-IT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Paraloid</a:t>
                      </a:r>
                      <a:endParaRPr lang="it-IT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14Fi2841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56.55±0.44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5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ULNA </a:t>
                      </a:r>
                      <a:r>
                        <a:rPr lang="it-IT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Paraloid</a:t>
                      </a:r>
                      <a:endParaRPr lang="it-IT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14Fi2843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83.23±1.66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11"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OMERO</a:t>
                      </a:r>
                    </a:p>
                    <a:p>
                      <a:pPr algn="l"/>
                      <a:r>
                        <a:rPr lang="it-IT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rif</a:t>
                      </a:r>
                      <a:endParaRPr lang="it-IT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88.25±0.40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990">
                <a:tc>
                  <a:txBody>
                    <a:bodyPr/>
                    <a:lstStyle/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OMERO</a:t>
                      </a:r>
                      <a:r>
                        <a:rPr lang="it-IT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Paraloid</a:t>
                      </a:r>
                      <a:endParaRPr lang="it-IT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14Fi2855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82.95±0.54</a:t>
                      </a:r>
                      <a:endParaRPr lang="it-IT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3657620" y="2643946"/>
            <a:ext cx="2556496" cy="3221594"/>
            <a:chOff x="3635400" y="2636912"/>
            <a:chExt cx="2556496" cy="3221594"/>
          </a:xfrm>
        </p:grpSpPr>
        <p:sp>
          <p:nvSpPr>
            <p:cNvPr id="11" name="Rettangolo 10"/>
            <p:cNvSpPr/>
            <p:nvPr/>
          </p:nvSpPr>
          <p:spPr>
            <a:xfrm>
              <a:off x="3635896" y="2636912"/>
              <a:ext cx="2556000" cy="7920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635896" y="3483394"/>
              <a:ext cx="2556000" cy="7920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635400" y="5019706"/>
              <a:ext cx="2556000" cy="8388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041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20900" y="960892"/>
            <a:ext cx="8815596" cy="5408451"/>
            <a:chOff x="220900" y="960892"/>
            <a:chExt cx="8815596" cy="5408451"/>
          </a:xfrm>
        </p:grpSpPr>
        <p:grpSp>
          <p:nvGrpSpPr>
            <p:cNvPr id="9" name="Gruppo 8"/>
            <p:cNvGrpSpPr/>
            <p:nvPr/>
          </p:nvGrpSpPr>
          <p:grpSpPr>
            <a:xfrm>
              <a:off x="220900" y="960892"/>
              <a:ext cx="8815596" cy="5408451"/>
              <a:chOff x="682147" y="-1679878"/>
              <a:chExt cx="8815596" cy="5408451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1771355" y="-832919"/>
                <a:ext cx="7726388" cy="4561492"/>
                <a:chOff x="1771355" y="-832919"/>
                <a:chExt cx="7726388" cy="4561492"/>
              </a:xfrm>
            </p:grpSpPr>
            <p:pic>
              <p:nvPicPr>
                <p:cNvPr id="5" name="Immagine 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6253" b="8684"/>
                <a:stretch/>
              </p:blipFill>
              <p:spPr>
                <a:xfrm>
                  <a:off x="1771355" y="-832919"/>
                  <a:ext cx="7632848" cy="4561492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CasellaDiTesto 10"/>
                <p:cNvSpPr txBox="1"/>
                <p:nvPr/>
              </p:nvSpPr>
              <p:spPr>
                <a:xfrm>
                  <a:off x="9137703" y="-374395"/>
                  <a:ext cx="3600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050" dirty="0" smtClean="0">
                      <a:latin typeface="Modern No. 20" panose="02070704070505020303" pitchFamily="18" charset="0"/>
                    </a:rPr>
                    <a:t>T%</a:t>
                  </a:r>
                  <a:endParaRPr lang="it-IT" sz="1050" dirty="0">
                    <a:latin typeface="Modern No. 20" panose="02070704070505020303" pitchFamily="18" charset="0"/>
                  </a:endParaRPr>
                </a:p>
              </p:txBody>
            </p:sp>
          </p:grpSp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147" y="-1679878"/>
                <a:ext cx="1512168" cy="143628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" name="Gruppo 9"/>
            <p:cNvGrpSpPr/>
            <p:nvPr/>
          </p:nvGrpSpPr>
          <p:grpSpPr>
            <a:xfrm>
              <a:off x="2966292" y="5229200"/>
              <a:ext cx="4342012" cy="727637"/>
              <a:chOff x="3059832" y="5272745"/>
              <a:chExt cx="4342012" cy="727637"/>
            </a:xfrm>
          </p:grpSpPr>
          <p:sp>
            <p:nvSpPr>
              <p:cNvPr id="7" name="CasellaDiTesto 6"/>
              <p:cNvSpPr txBox="1"/>
              <p:nvPr/>
            </p:nvSpPr>
            <p:spPr>
              <a:xfrm>
                <a:off x="3258438" y="5292497"/>
                <a:ext cx="11190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C-H </a:t>
                </a:r>
              </a:p>
              <a:p>
                <a:r>
                  <a:rPr lang="it-IT" sz="1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2930 cm</a:t>
                </a:r>
                <a:r>
                  <a:rPr lang="it-IT" sz="1600" baseline="300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it-IT" sz="1600" baseline="30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6321724" y="541560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C=O </a:t>
                </a:r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1740 </a:t>
                </a:r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it-IT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it-IT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>
                <a:off x="3059832" y="5272745"/>
                <a:ext cx="36004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>
                <a:off x="5868144" y="5589240"/>
                <a:ext cx="36004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asellaDiTesto 2"/>
          <p:cNvSpPr txBox="1"/>
          <p:nvPr/>
        </p:nvSpPr>
        <p:spPr>
          <a:xfrm>
            <a:off x="1754979" y="13947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SPETTRO FT-IR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105957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Bande collagene: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Ammide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1650 cm</a:t>
            </a:r>
            <a:r>
              <a:rPr lang="it-IT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Ammide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1550 cm </a:t>
            </a:r>
            <a:r>
              <a:rPr lang="it-IT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Ammide </a:t>
            </a:r>
            <a:r>
              <a:rPr lang="it-IT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1451 cm</a:t>
            </a:r>
            <a:r>
              <a:rPr lang="it-IT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it-IT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4602" y="798335"/>
            <a:ext cx="8832941" cy="4214841"/>
            <a:chOff x="54602" y="798335"/>
            <a:chExt cx="8832941" cy="4214841"/>
          </a:xfrm>
        </p:grpSpPr>
        <p:grpSp>
          <p:nvGrpSpPr>
            <p:cNvPr id="8" name="Gruppo 7"/>
            <p:cNvGrpSpPr/>
            <p:nvPr/>
          </p:nvGrpSpPr>
          <p:grpSpPr>
            <a:xfrm>
              <a:off x="54602" y="798335"/>
              <a:ext cx="8832941" cy="4214841"/>
              <a:chOff x="142844" y="729849"/>
              <a:chExt cx="8832941" cy="4214841"/>
            </a:xfrm>
          </p:grpSpPr>
          <p:grpSp>
            <p:nvGrpSpPr>
              <p:cNvPr id="5" name="Gruppo 4"/>
              <p:cNvGrpSpPr/>
              <p:nvPr/>
            </p:nvGrpSpPr>
            <p:grpSpPr>
              <a:xfrm>
                <a:off x="142844" y="729849"/>
                <a:ext cx="8832941" cy="4214841"/>
                <a:chOff x="142844" y="729849"/>
                <a:chExt cx="8832941" cy="4214841"/>
              </a:xfrm>
            </p:grpSpPr>
            <p:sp>
              <p:nvSpPr>
                <p:cNvPr id="6" name="Rettangolo 5"/>
                <p:cNvSpPr/>
                <p:nvPr/>
              </p:nvSpPr>
              <p:spPr>
                <a:xfrm>
                  <a:off x="168216" y="729849"/>
                  <a:ext cx="8807569" cy="421484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0" name="CasellaDiTesto 9"/>
                <p:cNvSpPr txBox="1"/>
                <p:nvPr/>
              </p:nvSpPr>
              <p:spPr>
                <a:xfrm>
                  <a:off x="142844" y="857233"/>
                  <a:ext cx="29289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SPETTRO FT-IR ULNA </a:t>
                  </a:r>
                  <a:endParaRPr lang="it-IT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282" y="1285860"/>
                  <a:ext cx="8715436" cy="36107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" name="Gruppo 6"/>
              <p:cNvGrpSpPr/>
              <p:nvPr/>
            </p:nvGrpSpPr>
            <p:grpSpPr>
              <a:xfrm>
                <a:off x="8112174" y="3945111"/>
                <a:ext cx="811105" cy="633775"/>
                <a:chOff x="7927912" y="5632486"/>
                <a:chExt cx="906624" cy="633775"/>
              </a:xfrm>
            </p:grpSpPr>
            <p:sp>
              <p:nvSpPr>
                <p:cNvPr id="3" name="CasellaDiTesto 2"/>
                <p:cNvSpPr txBox="1"/>
                <p:nvPr/>
              </p:nvSpPr>
              <p:spPr>
                <a:xfrm>
                  <a:off x="7927912" y="5632486"/>
                  <a:ext cx="906623" cy="23083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ULNA</a:t>
                  </a: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7930912" y="5896929"/>
                  <a:ext cx="903624" cy="36933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ULNA PARALOID</a:t>
                  </a:r>
                </a:p>
              </p:txBody>
            </p:sp>
          </p:grpSp>
        </p:grpSp>
        <p:grpSp>
          <p:nvGrpSpPr>
            <p:cNvPr id="15" name="Gruppo 14"/>
            <p:cNvGrpSpPr/>
            <p:nvPr/>
          </p:nvGrpSpPr>
          <p:grpSpPr>
            <a:xfrm>
              <a:off x="4669764" y="2584221"/>
              <a:ext cx="990182" cy="2016224"/>
              <a:chOff x="4788024" y="2420888"/>
              <a:chExt cx="990182" cy="2016224"/>
            </a:xfrm>
          </p:grpSpPr>
          <p:sp>
            <p:nvSpPr>
              <p:cNvPr id="16" name="Freccia in su 15"/>
              <p:cNvSpPr/>
              <p:nvPr/>
            </p:nvSpPr>
            <p:spPr>
              <a:xfrm>
                <a:off x="5292080" y="4077072"/>
                <a:ext cx="72008" cy="360040"/>
              </a:xfrm>
              <a:prstGeom prst="upArrow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Freccia in su 16"/>
              <p:cNvSpPr/>
              <p:nvPr/>
            </p:nvSpPr>
            <p:spPr>
              <a:xfrm>
                <a:off x="5535287" y="3744215"/>
                <a:ext cx="72008" cy="36004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Freccia in su 17"/>
              <p:cNvSpPr/>
              <p:nvPr/>
            </p:nvSpPr>
            <p:spPr>
              <a:xfrm>
                <a:off x="5706198" y="3429288"/>
                <a:ext cx="72008" cy="36004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Freccia curva 18"/>
              <p:cNvSpPr/>
              <p:nvPr/>
            </p:nvSpPr>
            <p:spPr>
              <a:xfrm>
                <a:off x="4788024" y="3356992"/>
                <a:ext cx="288032" cy="360040"/>
              </a:xfrm>
              <a:prstGeom prst="bentArrow">
                <a:avLst>
                  <a:gd name="adj1" fmla="val 10475"/>
                  <a:gd name="adj2" fmla="val 22925"/>
                  <a:gd name="adj3" fmla="val 31225"/>
                  <a:gd name="adj4" fmla="val 0"/>
                </a:avLst>
              </a:prstGeom>
              <a:solidFill>
                <a:srgbClr val="FC6248"/>
              </a:solidFill>
              <a:ln w="28575">
                <a:solidFill>
                  <a:srgbClr val="FC62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ccia curva 19"/>
              <p:cNvSpPr/>
              <p:nvPr/>
            </p:nvSpPr>
            <p:spPr>
              <a:xfrm>
                <a:off x="4788024" y="2420888"/>
                <a:ext cx="316835" cy="360040"/>
              </a:xfrm>
              <a:prstGeom prst="bentArrow">
                <a:avLst>
                  <a:gd name="adj1" fmla="val 10475"/>
                  <a:gd name="adj2" fmla="val 22925"/>
                  <a:gd name="adj3" fmla="val 31225"/>
                  <a:gd name="adj4" fmla="val 0"/>
                </a:avLst>
              </a:prstGeom>
              <a:solidFill>
                <a:srgbClr val="FC6248"/>
              </a:solidFill>
              <a:ln w="28575">
                <a:solidFill>
                  <a:srgbClr val="FC62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8205"/>
            <a:ext cx="7398547" cy="44037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3" y="1093394"/>
            <a:ext cx="2914141" cy="15729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uppo 9"/>
          <p:cNvGrpSpPr/>
          <p:nvPr/>
        </p:nvGrpSpPr>
        <p:grpSpPr>
          <a:xfrm>
            <a:off x="2808012" y="4324682"/>
            <a:ext cx="6048672" cy="519598"/>
            <a:chOff x="3059832" y="4077072"/>
            <a:chExt cx="5472608" cy="461360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3059832" y="4077072"/>
              <a:ext cx="5472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3059832" y="4538432"/>
              <a:ext cx="5472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7" y="6429396"/>
            <a:ext cx="3278547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50536"/>
            <a:ext cx="7394845" cy="44028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349438"/>
            <a:ext cx="2880321" cy="14265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0" name="Gruppo 19"/>
          <p:cNvGrpSpPr/>
          <p:nvPr/>
        </p:nvGrpSpPr>
        <p:grpSpPr>
          <a:xfrm>
            <a:off x="2831856" y="4354882"/>
            <a:ext cx="6048672" cy="519598"/>
            <a:chOff x="3059832" y="4077072"/>
            <a:chExt cx="5472608" cy="461360"/>
          </a:xfrm>
        </p:grpSpPr>
        <p:cxnSp>
          <p:nvCxnSpPr>
            <p:cNvPr id="21" name="Connettore 1 20"/>
            <p:cNvCxnSpPr/>
            <p:nvPr/>
          </p:nvCxnSpPr>
          <p:spPr>
            <a:xfrm>
              <a:off x="3059832" y="4077072"/>
              <a:ext cx="5472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3059832" y="4538432"/>
              <a:ext cx="5472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7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671571"/>
            <a:ext cx="91440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caratterizzazione preliminare dei contaminanti:</a:t>
            </a:r>
          </a:p>
          <a:p>
            <a:pPr lvl="1">
              <a:spcAft>
                <a:spcPts val="1000"/>
              </a:spcAft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limitazione tecnica FT-IR</a:t>
            </a:r>
          </a:p>
          <a:p>
            <a:pPr lvl="1">
              <a:spcAft>
                <a:spcPts val="2000"/>
              </a:spcAft>
            </a:pP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limitazione </a:t>
            </a: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rapporto 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C/N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nuovo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-trattamento per i campioni di ossa contaminati:</a:t>
            </a:r>
          </a:p>
          <a:p>
            <a:pPr marL="0" lvl="1"/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applicare </a:t>
            </a:r>
            <a:r>
              <a:rPr lang="it-IT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-trattamento già usato per campioni di legno</a:t>
            </a:r>
            <a:endParaRPr lang="it-IT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38" y="980728"/>
            <a:ext cx="4116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Concludendo…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83668" y="4994012"/>
            <a:ext cx="59766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….CAMPIONAMENTO ACCURATO</a:t>
            </a:r>
            <a:endParaRPr lang="it-IT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0893" y="2357430"/>
            <a:ext cx="1402215" cy="357190"/>
          </a:xfrm>
        </p:spPr>
        <p:txBody>
          <a:bodyPr>
            <a:noAutofit/>
          </a:bodyPr>
          <a:lstStyle/>
          <a:p>
            <a:r>
              <a:rPr lang="it-IT" sz="2000" i="1" dirty="0" smtClean="0">
                <a:latin typeface="Comic Sans MS" panose="030F0702030302020204" pitchFamily="66" charset="0"/>
              </a:rPr>
              <a:t>GRAZIE !</a:t>
            </a:r>
            <a:endParaRPr lang="it-IT" sz="2000" i="1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15834" y="6429396"/>
            <a:ext cx="3312332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78866" y="3786190"/>
            <a:ext cx="2186269" cy="3571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liccioli@fi.infn.it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32" y="428604"/>
            <a:ext cx="5060047" cy="35719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896722" y="6429396"/>
            <a:ext cx="3350556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1100" dirty="0" smtClean="0">
                <a:solidFill>
                  <a:srgbClr val="424456"/>
                </a:solidFill>
                <a:latin typeface="Comic Sans MS" panose="030F0702030302020204" pitchFamily="66" charset="0"/>
              </a:rPr>
              <a:t>Roma, 22 settembre 2015 – 101° Congresso SIF</a:t>
            </a:r>
            <a:endParaRPr lang="it-IT" sz="1100" dirty="0">
              <a:solidFill>
                <a:srgbClr val="42445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>
          <a:xfrm>
            <a:off x="1799692" y="980728"/>
            <a:ext cx="5544616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Clr>
                <a:srgbClr val="A04DA3"/>
              </a:buClr>
              <a:buFont typeface="Georgia"/>
              <a:buNone/>
            </a:pP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è un radioisotopo del carbonio 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9772" y="162880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+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it-IT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it-IT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vita media </a:t>
            </a:r>
            <a:r>
              <a:rPr lang="el-G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8033 anni</a:t>
            </a:r>
            <a:endParaRPr lang="it-IT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7524" y="249289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natura si raggiunge una condizione di </a:t>
            </a:r>
            <a:r>
              <a:rPr 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equilibrio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 la continua formazione di radiocarbonio e il suo decadimento</a:t>
            </a:r>
            <a:endParaRPr lang="it-IT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9792" y="321297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sz="2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C] = </a:t>
            </a:r>
            <a:r>
              <a:rPr lang="it-IT" sz="2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C</a:t>
            </a:r>
            <a:r>
              <a:rPr lang="it-IT" sz="20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it-IT" sz="2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lang="it-IT" sz="20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~ </a:t>
            </a:r>
            <a:r>
              <a:rPr 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∙ 10</a:t>
            </a:r>
            <a:r>
              <a:rPr lang="it-IT" sz="20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508518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non esistono altri meccanismi di formazione o di assunzione del carbonio, si può considerare l’organismo come un</a:t>
            </a:r>
            <a:r>
              <a:rPr lang="it-IT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sistema chiuso</a:t>
            </a:r>
            <a:endParaRPr lang="it-IT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391980" y="436510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364502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momento della morte di ogni organismo, lo scambio con l’ambiente esterno si interrompe</a:t>
            </a:r>
            <a:endParaRPr lang="it-IT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74867" y="5199583"/>
            <a:ext cx="239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sz="2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C]</a:t>
            </a:r>
            <a:r>
              <a:rPr lang="it-IT" sz="24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</a:t>
            </a:r>
            <a:r>
              <a:rPr lang="it-IT" sz="2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C]</a:t>
            </a:r>
            <a:r>
              <a:rPr lang="it-IT" sz="24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-t/</a:t>
            </a:r>
            <a:r>
              <a:rPr lang="el-GR" sz="2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it-IT" sz="2400" b="1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077072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:</a:t>
            </a:r>
          </a:p>
          <a:p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sz="1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C]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la concentrazione di </a:t>
            </a:r>
            <a:r>
              <a:rPr lang="it-IT" sz="1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al tempo t;</a:t>
            </a:r>
          </a:p>
          <a:p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sz="1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C]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è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concentrazione al momento della morte dell’organismo;</a:t>
            </a:r>
          </a:p>
          <a:p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è il tempo trascorso dalla morte dell’organismo;</a:t>
            </a:r>
          </a:p>
          <a:p>
            <a:r>
              <a:rPr lang="el-G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 media dell’isotopo</a:t>
            </a:r>
          </a:p>
          <a:p>
            <a:endParaRPr 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9030" y="5805264"/>
            <a:ext cx="1745940" cy="875868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5831632" y="5694347"/>
            <a:ext cx="313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t=età convenzionale di radiocarbonio</a:t>
            </a:r>
          </a:p>
          <a:p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(anni Before Present-1950)</a:t>
            </a:r>
            <a:endParaRPr lang="it-IT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nello 16"/>
          <p:cNvSpPr/>
          <p:nvPr/>
        </p:nvSpPr>
        <p:spPr>
          <a:xfrm>
            <a:off x="3563888" y="6021288"/>
            <a:ext cx="360040" cy="288032"/>
          </a:xfrm>
          <a:prstGeom prst="donut">
            <a:avLst>
              <a:gd name="adj" fmla="val 4907"/>
            </a:avLst>
          </a:prstGeom>
          <a:solidFill>
            <a:srgbClr val="4A206A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Anello 17"/>
          <p:cNvSpPr/>
          <p:nvPr/>
        </p:nvSpPr>
        <p:spPr>
          <a:xfrm>
            <a:off x="4283968" y="5085184"/>
            <a:ext cx="936104" cy="792088"/>
          </a:xfrm>
          <a:prstGeom prst="donut">
            <a:avLst>
              <a:gd name="adj" fmla="val 490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9" name="Anello 18"/>
          <p:cNvSpPr/>
          <p:nvPr/>
        </p:nvSpPr>
        <p:spPr>
          <a:xfrm>
            <a:off x="3347864" y="5085184"/>
            <a:ext cx="936104" cy="792088"/>
          </a:xfrm>
          <a:prstGeom prst="donut">
            <a:avLst>
              <a:gd name="adj" fmla="val 490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/>
      <p:bldP spid="13" grpId="0"/>
      <p:bldP spid="16" grpId="0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27407" y="6429396"/>
            <a:ext cx="3289187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2860" y="1142984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IMPORTANZA DEL PRE-TRATTAMENTO 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7224" y="1844824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evitare alterazioni della concentrazione originale di </a:t>
            </a:r>
            <a:r>
              <a:rPr lang="it-IT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del reperto da datare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po 13"/>
          <p:cNvGrpSpPr/>
          <p:nvPr/>
        </p:nvGrpSpPr>
        <p:grpSpPr>
          <a:xfrm>
            <a:off x="464315" y="3212976"/>
            <a:ext cx="8215370" cy="3071834"/>
            <a:chOff x="518025" y="2950973"/>
            <a:chExt cx="8215370" cy="3071834"/>
          </a:xfrm>
        </p:grpSpPr>
        <p:sp>
          <p:nvSpPr>
            <p:cNvPr id="11" name="Angolo ripiegato 10"/>
            <p:cNvSpPr/>
            <p:nvPr/>
          </p:nvSpPr>
          <p:spPr>
            <a:xfrm>
              <a:off x="518025" y="2950973"/>
              <a:ext cx="8215370" cy="307183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536017" y="3143248"/>
              <a:ext cx="40719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CONTAMINAZIONI</a:t>
              </a:r>
              <a:endParaRPr lang="it-IT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857884" y="3857628"/>
              <a:ext cx="2786082" cy="1384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Antropogeniche</a:t>
              </a:r>
            </a:p>
            <a:p>
              <a:r>
                <a:rPr lang="it-I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-operazioni di restauro</a:t>
              </a:r>
              <a:endParaRPr 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42910" y="3857628"/>
              <a:ext cx="3137002" cy="1384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Naturali</a:t>
              </a:r>
            </a:p>
            <a:p>
              <a:r>
                <a:rPr lang="it-I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-carbonato di calcio</a:t>
              </a:r>
            </a:p>
            <a:p>
              <a:r>
                <a:rPr lang="it-I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-acidi umici</a:t>
              </a:r>
              <a:endParaRPr 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Ovale 14"/>
          <p:cNvSpPr/>
          <p:nvPr/>
        </p:nvSpPr>
        <p:spPr>
          <a:xfrm rot="20832201">
            <a:off x="3033957" y="4001535"/>
            <a:ext cx="3455165" cy="210444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Modern No. 20" pitchFamily="18" charset="0"/>
              </a:rPr>
              <a:t>PRE-TRATTAMENTO ACIDO-BASE-ACIDO</a:t>
            </a:r>
          </a:p>
          <a:p>
            <a:pPr algn="ctr"/>
            <a:r>
              <a:rPr lang="it-IT" dirty="0" smtClean="0">
                <a:latin typeface="Modern No. 20" pitchFamily="18" charset="0"/>
              </a:rPr>
              <a:t>(A-B-A)</a:t>
            </a:r>
            <a:endParaRPr lang="it-IT" dirty="0"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57232" y="857232"/>
            <a:ext cx="7429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 USATI NEL RESTAURO</a:t>
            </a: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2352" y="1999083"/>
            <a:ext cx="28575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Sostanze proteiche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52120" y="1999083"/>
            <a:ext cx="26414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Prodotti sintetici  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56802" y="3002489"/>
            <a:ext cx="2836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Paraloid</a:t>
            </a:r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B72</a:t>
            </a:r>
            <a:r>
              <a:rPr lang="it-IT" sz="28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K60</a:t>
            </a:r>
            <a:r>
              <a:rPr lang="it-IT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Beva371</a:t>
            </a:r>
            <a:r>
              <a:rPr lang="it-IT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Vinavil</a:t>
            </a:r>
            <a:r>
              <a:rPr lang="it-IT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it-IT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2352" y="3002489"/>
            <a:ext cx="278551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 animali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Uovo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Caseina (latte)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Fumetto 2 6"/>
          <p:cNvSpPr/>
          <p:nvPr/>
        </p:nvSpPr>
        <p:spPr>
          <a:xfrm>
            <a:off x="251520" y="823527"/>
            <a:ext cx="3744416" cy="1844824"/>
          </a:xfrm>
          <a:prstGeom prst="wedgeRoundRectCallout">
            <a:avLst>
              <a:gd name="adj1" fmla="val 28491"/>
              <a:gd name="adj2" fmla="val 595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prodotti usati nel restauro "moderno" vengono rimossi con il </a:t>
            </a:r>
            <a:r>
              <a:rPr lang="it-IT" sz="2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-trattamento standard?</a:t>
            </a:r>
          </a:p>
        </p:txBody>
      </p:sp>
      <p:sp>
        <p:nvSpPr>
          <p:cNvPr id="16" name="Fumetto 2 15"/>
          <p:cNvSpPr/>
          <p:nvPr/>
        </p:nvSpPr>
        <p:spPr>
          <a:xfrm>
            <a:off x="5004048" y="4653136"/>
            <a:ext cx="3744416" cy="1584176"/>
          </a:xfrm>
          <a:prstGeom prst="wedgeRoundRectCallout">
            <a:avLst>
              <a:gd name="adj1" fmla="val -30504"/>
              <a:gd name="adj2" fmla="val -665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possibile </a:t>
            </a:r>
            <a:r>
              <a:rPr lang="it-IT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caratterizzarne </a:t>
            </a:r>
            <a:r>
              <a:rPr lang="it-IT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priori la </a:t>
            </a:r>
            <a:r>
              <a:rPr lang="it-IT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presenza nei reperti?</a:t>
            </a:r>
            <a:endParaRPr lang="it-IT" sz="2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39279" y="3027330"/>
            <a:ext cx="32043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400" dirty="0" smtClean="0"/>
          </a:p>
          <a:p>
            <a:pPr algn="ctr"/>
            <a:r>
              <a:rPr lang="it-IT" sz="2400" dirty="0" smtClean="0"/>
              <a:t>CONTAMINAZIONI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529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1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1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1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1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100" dirty="0" smtClean="0">
                <a:latin typeface="Comic Sans MS" panose="030F0702030302020204" pitchFamily="66" charset="0"/>
              </a:rPr>
              <a:t> B72</a:t>
            </a:r>
            <a:endParaRPr lang="it-IT" sz="11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004734" y="6429396"/>
            <a:ext cx="3134532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85984" y="928670"/>
            <a:ext cx="4500594" cy="52322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PARALOID B72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1556792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Resina acrilica: copolimero di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etilmetacrilato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metacrilato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Utilizzata nel restauro per le proprietà consolidanti su molti supporti come: </a:t>
            </a:r>
          </a:p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legno, stoffa, ossa, pitture murali…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29011"/>
            <a:ext cx="2657475" cy="2524125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1666334" y="5715838"/>
            <a:ext cx="648642" cy="12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285720" y="1555436"/>
            <a:ext cx="8572560" cy="3445200"/>
            <a:chOff x="285720" y="1000108"/>
            <a:chExt cx="8572560" cy="3445200"/>
          </a:xfrm>
        </p:grpSpPr>
        <p:pic>
          <p:nvPicPr>
            <p:cNvPr id="5" name="Picture 4" descr="IMG_009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3" t="7808" r="5342" b="14841"/>
            <a:stretch>
              <a:fillRect/>
            </a:stretch>
          </p:blipFill>
          <p:spPr bwMode="auto">
            <a:xfrm>
              <a:off x="285720" y="1000108"/>
              <a:ext cx="4000528" cy="344482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G_0105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0" t="15394" r="13679" b="14635"/>
            <a:stretch>
              <a:fillRect/>
            </a:stretch>
          </p:blipFill>
          <p:spPr bwMode="auto">
            <a:xfrm>
              <a:off x="4357686" y="1000108"/>
              <a:ext cx="4500594" cy="3445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85721" y="2500306"/>
            <a:ext cx="7572427" cy="3643337"/>
            <a:chOff x="285721" y="2500306"/>
            <a:chExt cx="7572427" cy="3643337"/>
          </a:xfrm>
        </p:grpSpPr>
        <p:grpSp>
          <p:nvGrpSpPr>
            <p:cNvPr id="17" name="Gruppo 16"/>
            <p:cNvGrpSpPr/>
            <p:nvPr/>
          </p:nvGrpSpPr>
          <p:grpSpPr>
            <a:xfrm>
              <a:off x="285721" y="2500306"/>
              <a:ext cx="5774506" cy="3643337"/>
              <a:chOff x="285721" y="2500306"/>
              <a:chExt cx="5774506" cy="3643337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571472" y="3071810"/>
                <a:ext cx="273781" cy="2857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2214546" y="2500306"/>
                <a:ext cx="285752" cy="285752"/>
              </a:xfrm>
              <a:prstGeom prst="ellips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8" name="Gruppo 7"/>
              <p:cNvGrpSpPr/>
              <p:nvPr/>
            </p:nvGrpSpPr>
            <p:grpSpPr>
              <a:xfrm>
                <a:off x="285721" y="5312646"/>
                <a:ext cx="4000528" cy="830997"/>
                <a:chOff x="5157029" y="4766151"/>
                <a:chExt cx="3099392" cy="571688"/>
              </a:xfrm>
            </p:grpSpPr>
            <p:cxnSp>
              <p:nvCxnSpPr>
                <p:cNvPr id="9" name="Connettore 1 8"/>
                <p:cNvCxnSpPr/>
                <p:nvPr/>
              </p:nvCxnSpPr>
              <p:spPr>
                <a:xfrm>
                  <a:off x="5157029" y="5066948"/>
                  <a:ext cx="360040" cy="0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ttore 1 9"/>
                <p:cNvCxnSpPr/>
                <p:nvPr/>
              </p:nvCxnSpPr>
              <p:spPr>
                <a:xfrm>
                  <a:off x="5160076" y="4895525"/>
                  <a:ext cx="36004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/>
                <p:cNvSpPr txBox="1"/>
                <p:nvPr/>
              </p:nvSpPr>
              <p:spPr>
                <a:xfrm>
                  <a:off x="5520117" y="4766151"/>
                  <a:ext cx="2736304" cy="571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zona restaurata con </a:t>
                  </a:r>
                  <a:r>
                    <a:rPr lang="it-IT" sz="16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Paraloid</a:t>
                  </a:r>
                  <a:r>
                    <a:rPr lang="it-IT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B72</a:t>
                  </a:r>
                </a:p>
                <a:p>
                  <a:r>
                    <a:rPr lang="it-IT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zona non restaurata</a:t>
                  </a:r>
                  <a:endParaRPr lang="it-IT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Ovale 13"/>
              <p:cNvSpPr/>
              <p:nvPr/>
            </p:nvSpPr>
            <p:spPr>
              <a:xfrm>
                <a:off x="5786446" y="4143380"/>
                <a:ext cx="273781" cy="2857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Ovale 14"/>
            <p:cNvSpPr/>
            <p:nvPr/>
          </p:nvSpPr>
          <p:spPr>
            <a:xfrm>
              <a:off x="7572396" y="3143248"/>
              <a:ext cx="285752" cy="285752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7" y="6429396"/>
            <a:ext cx="3278547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2672" y="980728"/>
            <a:ext cx="8719808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PRE-TRATTAMENTO CAMPIONI DI OSSO: </a:t>
            </a:r>
          </a:p>
          <a:p>
            <a:pPr algn="ctr">
              <a:spcAft>
                <a:spcPts val="1500"/>
              </a:spcAft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ESTRAZIONE DEL COLLAGENE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Pulizia meccanica con bisturi e pinzette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Polverizzazione del campione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Attacco acido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1M fino alla completa dissoluzione della matrice minerale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Attacco basico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0.1M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Attacco acido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a gelatina (stufa 80°C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09334" y="3933567"/>
            <a:ext cx="8183146" cy="2495829"/>
            <a:chOff x="709334" y="3933567"/>
            <a:chExt cx="8183146" cy="249582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23" t="2693"/>
            <a:stretch/>
          </p:blipFill>
          <p:spPr>
            <a:xfrm>
              <a:off x="5739977" y="3933567"/>
              <a:ext cx="3152503" cy="2495829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Freccia ad arco 8"/>
            <p:cNvSpPr/>
            <p:nvPr/>
          </p:nvSpPr>
          <p:spPr>
            <a:xfrm rot="14451205" flipH="1">
              <a:off x="3992952" y="4670749"/>
              <a:ext cx="1079249" cy="1800200"/>
            </a:xfrm>
            <a:prstGeom prst="circularArrow">
              <a:avLst>
                <a:gd name="adj1" fmla="val 12500"/>
                <a:gd name="adj2" fmla="val 3192178"/>
                <a:gd name="adj3" fmla="val 20457681"/>
                <a:gd name="adj4" fmla="val 13971174"/>
                <a:gd name="adj5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09334" y="4942355"/>
              <a:ext cx="484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GRAFITIZZAZIONE CAMPIONE OTTENUTO</a:t>
              </a:r>
            </a:p>
            <a:p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2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008" y="910461"/>
            <a:ext cx="6372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INFN-LABEC (Laboratorio per l’Ambiente e i Beni Culturali)  Firenze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19" y="1415855"/>
            <a:ext cx="6408712" cy="501354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17032"/>
            <a:ext cx="3361677" cy="252125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uppo 22"/>
          <p:cNvGrpSpPr/>
          <p:nvPr/>
        </p:nvGrpSpPr>
        <p:grpSpPr>
          <a:xfrm>
            <a:off x="539552" y="3240626"/>
            <a:ext cx="7560840" cy="471272"/>
            <a:chOff x="539552" y="3240626"/>
            <a:chExt cx="7560840" cy="471272"/>
          </a:xfrm>
        </p:grpSpPr>
        <p:cxnSp>
          <p:nvCxnSpPr>
            <p:cNvPr id="15" name="Connettore 1 14"/>
            <p:cNvCxnSpPr/>
            <p:nvPr/>
          </p:nvCxnSpPr>
          <p:spPr>
            <a:xfrm flipH="1">
              <a:off x="539552" y="3240626"/>
              <a:ext cx="7560840" cy="46617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H="1">
              <a:off x="3901230" y="3245760"/>
              <a:ext cx="4199162" cy="46613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8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" y="428604"/>
            <a:ext cx="5429288" cy="357190"/>
          </a:xfrm>
        </p:spPr>
        <p:txBody>
          <a:bodyPr>
            <a:no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La datazione con </a:t>
            </a:r>
            <a:r>
              <a:rPr lang="it-IT" sz="1200" baseline="30000" dirty="0" smtClean="0">
                <a:latin typeface="Comic Sans MS" panose="030F0702030302020204" pitchFamily="66" charset="0"/>
              </a:rPr>
              <a:t>14</a:t>
            </a:r>
            <a:r>
              <a:rPr lang="it-IT" sz="1200" dirty="0" smtClean="0">
                <a:latin typeface="Comic Sans MS" panose="030F0702030302020204" pitchFamily="66" charset="0"/>
              </a:rPr>
              <a:t>C di reperti ossei restaurati con </a:t>
            </a:r>
            <a:r>
              <a:rPr lang="it-IT" sz="1200" dirty="0" err="1" smtClean="0">
                <a:latin typeface="Comic Sans MS" panose="030F0702030302020204" pitchFamily="66" charset="0"/>
              </a:rPr>
              <a:t>Paraloid</a:t>
            </a:r>
            <a:r>
              <a:rPr lang="it-IT" sz="1200" dirty="0" smtClean="0">
                <a:latin typeface="Comic Sans MS" panose="030F0702030302020204" pitchFamily="66" charset="0"/>
              </a:rPr>
              <a:t> B72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32726" y="6429396"/>
            <a:ext cx="3278548" cy="4286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Roma, 22 settembre 2015 – 101° Congresso SIF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6431" y="928101"/>
            <a:ext cx="8471139" cy="55252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408588" y="1518984"/>
            <a:ext cx="8326825" cy="4286280"/>
            <a:chOff x="408588" y="1518984"/>
            <a:chExt cx="8326825" cy="4286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88" y="1518984"/>
              <a:ext cx="8326825" cy="4286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2051720" y="1709517"/>
              <a:ext cx="846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ULNA</a:t>
              </a:r>
              <a:endPara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816171" y="1844824"/>
              <a:ext cx="1259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ULNA PARALOID</a:t>
              </a:r>
              <a:endPara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088346" y="1673941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OMERO</a:t>
              </a:r>
              <a:endPara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452320" y="1968721"/>
              <a:ext cx="1163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OMERO</a:t>
              </a:r>
            </a:p>
            <a:p>
              <a:pPr algn="ctr"/>
              <a:r>
                <a:rPr lang="it-IT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PARALOID</a:t>
              </a:r>
              <a:endPara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Nuvola 7"/>
          <p:cNvSpPr/>
          <p:nvPr/>
        </p:nvSpPr>
        <p:spPr>
          <a:xfrm>
            <a:off x="5076057" y="3356992"/>
            <a:ext cx="4032447" cy="2088232"/>
          </a:xfrm>
          <a:prstGeom prst="cloud">
            <a:avLst/>
          </a:prstGeom>
          <a:gradFill flip="none" rotWithShape="1">
            <a:gsLst>
              <a:gs pos="0">
                <a:srgbClr val="FC6248">
                  <a:shade val="30000"/>
                  <a:satMod val="115000"/>
                </a:srgbClr>
              </a:gs>
              <a:gs pos="50000">
                <a:srgbClr val="FC6248">
                  <a:shade val="67500"/>
                  <a:satMod val="115000"/>
                </a:srgbClr>
              </a:gs>
              <a:gs pos="100000">
                <a:srgbClr val="FC624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CONTAMINAZIONE </a:t>
            </a:r>
          </a:p>
          <a:p>
            <a:pPr algn="ctr"/>
            <a:r>
              <a:rPr lang="it-IT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FOSSILE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2394</TotalTime>
  <Words>861</Words>
  <Application>Microsoft Office PowerPoint</Application>
  <PresentationFormat>Presentazione su schermo (4:3)</PresentationFormat>
  <Paragraphs>174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Calibri</vt:lpstr>
      <vt:lpstr>Comic Sans MS</vt:lpstr>
      <vt:lpstr>Georgia</vt:lpstr>
      <vt:lpstr>Modern No. 20</vt:lpstr>
      <vt:lpstr>Symbol</vt:lpstr>
      <vt:lpstr>Times New Roman</vt:lpstr>
      <vt:lpstr>Trebuchet MS</vt:lpstr>
      <vt:lpstr>Wingdings</vt:lpstr>
      <vt:lpstr>Wingdings 2</vt:lpstr>
      <vt:lpstr>Tramonto</vt:lpstr>
      <vt:lpstr>Presentazione standard di PowerPoint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La datazione con 14C di reperti ossei restaurati con Paraloid B72</vt:lpstr>
      <vt:lpstr>GRAZIE !</vt:lpstr>
      <vt:lpstr>La datazione con 14C di reperti ossei restaurati con Paraloid B72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</dc:creator>
  <cp:lastModifiedBy>USEROLI</cp:lastModifiedBy>
  <cp:revision>116</cp:revision>
  <dcterms:created xsi:type="dcterms:W3CDTF">2015-09-03T14:03:54Z</dcterms:created>
  <dcterms:modified xsi:type="dcterms:W3CDTF">2015-09-21T09:19:08Z</dcterms:modified>
</cp:coreProperties>
</file>