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0" r:id="rId3"/>
    <p:sldId id="265" r:id="rId4"/>
    <p:sldId id="258" r:id="rId5"/>
    <p:sldId id="266" r:id="rId6"/>
    <p:sldId id="267" r:id="rId7"/>
    <p:sldId id="264" r:id="rId8"/>
    <p:sldId id="268" r:id="rId9"/>
    <p:sldId id="269" r:id="rId10"/>
    <p:sldId id="270" r:id="rId11"/>
    <p:sldId id="261" r:id="rId12"/>
    <p:sldId id="263" r:id="rId13"/>
    <p:sldId id="271" r:id="rId14"/>
    <p:sldId id="257" r:id="rId15"/>
    <p:sldId id="272" r:id="rId16"/>
    <p:sldId id="273"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B3FF"/>
    <a:srgbClr val="00FF00"/>
    <a:srgbClr val="9966FF"/>
    <a:srgbClr val="FFFFFF"/>
    <a:srgbClr val="0000FF"/>
    <a:srgbClr val="2D53F7"/>
    <a:srgbClr val="F5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818" autoAdjust="0"/>
  </p:normalViewPr>
  <p:slideViewPr>
    <p:cSldViewPr snapToGrid="0">
      <p:cViewPr varScale="1">
        <p:scale>
          <a:sx n="95" d="100"/>
          <a:sy n="95" d="100"/>
        </p:scale>
        <p:origin x="11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1EC12-A937-4FBE-834D-9A26B156AB95}" type="datetimeFigureOut">
              <a:rPr lang="it-IT" smtClean="0"/>
              <a:t>22/09/2015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2AF2A-8C2F-4E09-8FA7-2009F8A9F638}" type="slidenum">
              <a:rPr lang="it-IT" smtClean="0"/>
              <a:t>‹N›</a:t>
            </a:fld>
            <a:endParaRPr lang="it-IT"/>
          </a:p>
        </p:txBody>
      </p:sp>
    </p:spTree>
    <p:extLst>
      <p:ext uri="{BB962C8B-B14F-4D97-AF65-F5344CB8AC3E}">
        <p14:creationId xmlns:p14="http://schemas.microsoft.com/office/powerpoint/2010/main" val="401275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Abstract:</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 small library of six polarity-sensitive fluorescent dyes, nicknamed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MediaChrom</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was prepared. This class of dyes is characterized by a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pyrimidoindolone</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core fitted out with a conjugated push-pull system, and a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carboxy</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-linker for a conceivable coupling with biomolecules. The optimized eight-step synthetic strategy involves a highly chemo- and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regio</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-selective gold catalyzed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cycloisomerization</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reaction. The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photophysical</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properties of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MediaChrom</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dyes have been in-depth evaluated. In particular, the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MediaChrom</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bearing a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diethylamino</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as electron-donating group and a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trifluoromethyl</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as electron-withdrawing group displays the most interesting and advantageous spectroscopic features (e.g. absorption and emission in the visible range and a good quantum yield). Promising results in terms of sensitivity have been obtained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in vitro</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on this dye as membrane/lipophilic probe and as peptide fluorescent label.</a:t>
            </a:r>
            <a:endParaRPr lang="it-IT" sz="1200" dirty="0" smtClean="0">
              <a:effectLst/>
              <a:latin typeface="Arial" panose="020B0604020202020204" pitchFamily="34" charset="0"/>
              <a:ea typeface="MS Mincho" panose="02020609040205080304" pitchFamily="49" charset="-128"/>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1</a:t>
            </a:fld>
            <a:endParaRPr lang="it-IT"/>
          </a:p>
        </p:txBody>
      </p:sp>
    </p:spTree>
    <p:extLst>
      <p:ext uri="{BB962C8B-B14F-4D97-AF65-F5344CB8AC3E}">
        <p14:creationId xmlns:p14="http://schemas.microsoft.com/office/powerpoint/2010/main" val="377816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Interaction of human serum albumin with liposomes of saturated and unsaturated lipids with different phase transition temperatures: a spectroscopic investigation by membrane probe PRODAN: </a:t>
            </a:r>
            <a:r>
              <a:rPr lang="en-US" sz="1200" b="1" i="0" kern="1200" dirty="0" err="1" smtClean="0">
                <a:solidFill>
                  <a:schemeClr val="tx1"/>
                </a:solidFill>
                <a:effectLst/>
                <a:latin typeface="+mn-lt"/>
                <a:ea typeface="+mn-ea"/>
                <a:cs typeface="+mn-cs"/>
              </a:rPr>
              <a:t>grafico</a:t>
            </a:r>
            <a:r>
              <a:rPr lang="en-US" sz="1200" b="1" i="0" kern="1200" dirty="0" smtClean="0">
                <a:solidFill>
                  <a:schemeClr val="tx1"/>
                </a:solidFill>
                <a:effectLst/>
                <a:latin typeface="+mn-lt"/>
                <a:ea typeface="+mn-ea"/>
                <a:cs typeface="+mn-cs"/>
              </a:rPr>
              <a:t> a dx</a:t>
            </a:r>
          </a:p>
          <a:p>
            <a:endParaRPr lang="de-DE" dirty="0" smtClean="0">
              <a:latin typeface="Times New Roman" panose="02020603050405020304" pitchFamily="18" charset="0"/>
              <a:ea typeface="MS Mincho" panose="02020609040205080304" pitchFamily="49" charset="-128"/>
            </a:endParaRPr>
          </a:p>
          <a:p>
            <a:endParaRPr lang="de-DE" dirty="0" smtClean="0">
              <a:latin typeface="Times New Roman" panose="02020603050405020304" pitchFamily="18" charset="0"/>
              <a:ea typeface="MS Mincho" panose="02020609040205080304" pitchFamily="49" charset="-128"/>
            </a:endParaRPr>
          </a:p>
          <a:p>
            <a:r>
              <a:rPr lang="de-DE" dirty="0" err="1" smtClean="0">
                <a:latin typeface="Times New Roman" panose="02020603050405020304" pitchFamily="18" charset="0"/>
                <a:ea typeface="MS Mincho" panose="02020609040205080304" pitchFamily="49" charset="-128"/>
              </a:rPr>
              <a:t>Two</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main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classes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of</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polarity</a:t>
            </a:r>
            <a:r>
              <a:rPr lang="de-DE" dirty="0" smtClean="0">
                <a:latin typeface="Times New Roman" panose="02020603050405020304" pitchFamily="18" charset="0"/>
                <a:ea typeface="MS Mincho" panose="02020609040205080304" pitchFamily="49" charset="-128"/>
              </a:rPr>
              <a:t>-sensitive </a:t>
            </a:r>
            <a:r>
              <a:rPr lang="de-DE" dirty="0" err="1" smtClean="0">
                <a:latin typeface="Times New Roman" panose="02020603050405020304" pitchFamily="18" charset="0"/>
                <a:ea typeface="MS Mincho" panose="02020609040205080304" pitchFamily="49" charset="-128"/>
              </a:rPr>
              <a:t>dyes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are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available</a:t>
            </a:r>
            <a:r>
              <a:rPr lang="de-DE" dirty="0" smtClean="0">
                <a:latin typeface="Times New Roman" panose="02020603050405020304" pitchFamily="18" charset="0"/>
                <a:ea typeface="MS Mincho" panose="02020609040205080304" pitchFamily="49" charset="-128"/>
              </a:rPr>
              <a:t>, single-band </a:t>
            </a:r>
            <a:r>
              <a:rPr lang="de-DE" dirty="0" err="1" smtClean="0">
                <a:latin typeface="Times New Roman" panose="02020603050405020304" pitchFamily="18" charset="0"/>
                <a:ea typeface="MS Mincho" panose="02020609040205080304" pitchFamily="49" charset="-128"/>
              </a:rPr>
              <a:t>and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two</a:t>
            </a:r>
            <a:r>
              <a:rPr lang="de-DE" dirty="0" smtClean="0">
                <a:latin typeface="Times New Roman" panose="02020603050405020304" pitchFamily="18" charset="0"/>
                <a:ea typeface="MS Mincho" panose="02020609040205080304" pitchFamily="49" charset="-128"/>
              </a:rPr>
              <a:t>-band </a:t>
            </a:r>
            <a:r>
              <a:rPr lang="de-DE" dirty="0" err="1" smtClean="0">
                <a:latin typeface="Times New Roman" panose="02020603050405020304" pitchFamily="18" charset="0"/>
                <a:ea typeface="MS Mincho" panose="02020609040205080304" pitchFamily="49" charset="-128"/>
              </a:rPr>
              <a:t>solvatochromic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dyes</a:t>
            </a:r>
            <a:r>
              <a:rPr lang="de-DE" dirty="0" smtClean="0">
                <a:latin typeface="Times New Roman" panose="02020603050405020304" pitchFamily="18" charset="0"/>
                <a:ea typeface="MS Mincho" panose="02020609040205080304" pitchFamily="49" charset="-128"/>
              </a:rPr>
              <a:t>.</a:t>
            </a:r>
            <a:r>
              <a:rPr lang="de-DE" baseline="30000" dirty="0" smtClean="0">
                <a:latin typeface="Times New Roman" panose="02020603050405020304" pitchFamily="18" charset="0"/>
                <a:ea typeface="MS Mincho" panose="02020609040205080304" pitchFamily="49" charset="-128"/>
              </a:rPr>
              <a:t>[6,7]</a:t>
            </a:r>
            <a:r>
              <a:rPr lang="de-DE" dirty="0" smtClean="0">
                <a:latin typeface="Times New Roman" panose="02020603050405020304" pitchFamily="18" charset="0"/>
                <a:ea typeface="MS Mincho" panose="02020609040205080304" pitchFamily="49" charset="-128"/>
              </a:rPr>
              <a:t> The </a:t>
            </a:r>
            <a:r>
              <a:rPr lang="de-DE" dirty="0" err="1" smtClean="0">
                <a:latin typeface="Times New Roman" panose="02020603050405020304" pitchFamily="18" charset="0"/>
                <a:ea typeface="MS Mincho" panose="02020609040205080304" pitchFamily="49" charset="-128"/>
              </a:rPr>
              <a:t>former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are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most</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used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because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latter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suffer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from</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poor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photostability</a:t>
            </a:r>
            <a:r>
              <a:rPr lang="de-DE" dirty="0" smtClean="0">
                <a:latin typeface="Times New Roman" panose="02020603050405020304" pitchFamily="18" charset="0"/>
                <a:ea typeface="MS Mincho" panose="02020609040205080304" pitchFamily="49" charset="-128"/>
              </a:rPr>
              <a:t>.</a:t>
            </a:r>
            <a:r>
              <a:rPr lang="de-DE" baseline="30000" dirty="0" smtClean="0">
                <a:latin typeface="Times New Roman" panose="02020603050405020304" pitchFamily="18" charset="0"/>
                <a:ea typeface="MS Mincho" panose="02020609040205080304" pitchFamily="49" charset="-128"/>
              </a:rPr>
              <a:t> [8]</a:t>
            </a:r>
            <a:r>
              <a:rPr lang="de-DE" dirty="0" smtClean="0">
                <a:latin typeface="Times New Roman" panose="02020603050405020304" pitchFamily="18" charset="0"/>
                <a:ea typeface="MS Mincho" panose="02020609040205080304" pitchFamily="49" charset="-128"/>
              </a:rPr>
              <a:t> Single-band </a:t>
            </a:r>
            <a:r>
              <a:rPr lang="de-DE" dirty="0" err="1" smtClean="0">
                <a:latin typeface="Times New Roman" panose="02020603050405020304" pitchFamily="18" charset="0"/>
                <a:ea typeface="MS Mincho" panose="02020609040205080304" pitchFamily="49" charset="-128"/>
              </a:rPr>
              <a:t>solvatochromic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dyes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are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usually</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characterized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a rigid </a:t>
            </a:r>
            <a:r>
              <a:rPr lang="de-DE" dirty="0" err="1" smtClean="0">
                <a:latin typeface="Times New Roman" panose="02020603050405020304" pitchFamily="18" charset="0"/>
                <a:ea typeface="MS Mincho" panose="02020609040205080304" pitchFamily="49" charset="-128"/>
              </a:rPr>
              <a:t>aromatic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backbone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bearing</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conjugated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acceptor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and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donor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groups</a:t>
            </a:r>
            <a:r>
              <a:rPr lang="de-DE" dirty="0" smtClean="0">
                <a:latin typeface="Times New Roman" panose="02020603050405020304" pitchFamily="18" charset="0"/>
                <a:ea typeface="MS Mincho" panose="02020609040205080304" pitchFamily="49" charset="-128"/>
              </a:rPr>
              <a:t>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opposite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sides</a:t>
            </a:r>
            <a:r>
              <a:rPr lang="de-DE" dirty="0" smtClean="0">
                <a:latin typeface="Times New Roman" panose="02020603050405020304" pitchFamily="18" charset="0"/>
                <a:ea typeface="MS Mincho" panose="02020609040205080304" pitchFamily="49" charset="-128"/>
              </a:rPr>
              <a:t>. In </a:t>
            </a:r>
            <a:r>
              <a:rPr lang="de-DE" dirty="0" err="1" smtClean="0">
                <a:latin typeface="Times New Roman" panose="02020603050405020304" pitchFamily="18" charset="0"/>
                <a:ea typeface="MS Mincho" panose="02020609040205080304" pitchFamily="49" charset="-128"/>
              </a:rPr>
              <a:t>these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molecules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dipole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moment</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increases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electronic </a:t>
            </a:r>
            <a:r>
              <a:rPr lang="de-DE" dirty="0" err="1" smtClean="0">
                <a:latin typeface="Times New Roman" panose="02020603050405020304" pitchFamily="18" charset="0"/>
                <a:ea typeface="MS Mincho" panose="02020609040205080304" pitchFamily="49" charset="-128"/>
              </a:rPr>
              <a:t>excitation</a:t>
            </a:r>
            <a:r>
              <a:rPr lang="de-DE" dirty="0" smtClean="0">
                <a:latin typeface="Times New Roman" panose="02020603050405020304" pitchFamily="18" charset="0"/>
                <a:ea typeface="MS Mincho" panose="02020609040205080304" pitchFamily="49" charset="-128"/>
              </a:rPr>
              <a:t> due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an </a:t>
            </a:r>
            <a:r>
              <a:rPr lang="de-DE" dirty="0" err="1" smtClean="0">
                <a:latin typeface="Times New Roman" panose="02020603050405020304" pitchFamily="18" charset="0"/>
                <a:ea typeface="MS Mincho" panose="02020609040205080304" pitchFamily="49" charset="-128"/>
              </a:rPr>
              <a:t>intramolecular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charge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transfer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from</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donating</a:t>
            </a:r>
            <a:r>
              <a:rPr lang="de-DE" dirty="0" smtClean="0">
                <a:latin typeface="Times New Roman" panose="02020603050405020304" pitchFamily="18" charset="0"/>
                <a:ea typeface="MS Mincho" panose="02020609040205080304" pitchFamily="49" charset="-128"/>
              </a:rPr>
              <a:t> (ED)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withdrawing</a:t>
            </a:r>
            <a:r>
              <a:rPr lang="de-DE" dirty="0" smtClean="0">
                <a:latin typeface="Times New Roman" panose="02020603050405020304" pitchFamily="18" charset="0"/>
                <a:ea typeface="MS Mincho" panose="02020609040205080304" pitchFamily="49" charset="-128"/>
              </a:rPr>
              <a:t> (EW) </a:t>
            </a:r>
            <a:r>
              <a:rPr lang="de-DE" dirty="0" err="1" smtClean="0">
                <a:latin typeface="Times New Roman" panose="02020603050405020304" pitchFamily="18" charset="0"/>
                <a:ea typeface="MS Mincho" panose="02020609040205080304" pitchFamily="49" charset="-128"/>
              </a:rPr>
              <a:t>group</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If</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their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excited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states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are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stabilized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dipole</a:t>
            </a:r>
            <a:r>
              <a:rPr lang="de-DE" dirty="0" smtClean="0">
                <a:latin typeface="Times New Roman" panose="02020603050405020304" pitchFamily="18" charset="0"/>
                <a:ea typeface="MS Mincho" panose="02020609040205080304" pitchFamily="49" charset="-128"/>
              </a:rPr>
              <a:t>-dipole </a:t>
            </a:r>
            <a:r>
              <a:rPr lang="de-DE" dirty="0" err="1" smtClean="0">
                <a:latin typeface="Times New Roman" panose="02020603050405020304" pitchFamily="18" charset="0"/>
                <a:ea typeface="MS Mincho" panose="02020609040205080304" pitchFamily="49" charset="-128"/>
              </a:rPr>
              <a:t>or</a:t>
            </a:r>
            <a:r>
              <a:rPr lang="de-DE" dirty="0" smtClean="0">
                <a:latin typeface="Times New Roman" panose="02020603050405020304" pitchFamily="18" charset="0"/>
                <a:ea typeface="MS Mincho" panose="02020609040205080304" pitchFamily="49" charset="-128"/>
              </a:rPr>
              <a:t> H-</a:t>
            </a:r>
            <a:r>
              <a:rPr lang="de-DE" dirty="0" err="1" smtClean="0">
                <a:latin typeface="Times New Roman" panose="02020603050405020304" pitchFamily="18" charset="0"/>
                <a:ea typeface="MS Mincho" panose="02020609040205080304" pitchFamily="49" charset="-128"/>
              </a:rPr>
              <a:t>bonding</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interactions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with</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surrounding</a:t>
            </a:r>
            <a:r>
              <a:rPr lang="de-DE" dirty="0" smtClean="0">
                <a:latin typeface="Times New Roman" panose="02020603050405020304" pitchFamily="18" charset="0"/>
                <a:ea typeface="MS Mincho" panose="02020609040205080304" pitchFamily="49" charset="-128"/>
              </a:rPr>
              <a:t> medium, </a:t>
            </a:r>
            <a:r>
              <a:rPr lang="de-DE" dirty="0" err="1" smtClean="0">
                <a:latin typeface="Times New Roman" panose="02020603050405020304" pitchFamily="18" charset="0"/>
                <a:ea typeface="MS Mincho" panose="02020609040205080304" pitchFamily="49" charset="-128"/>
              </a:rPr>
              <a:t>these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dyes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exhibit</a:t>
            </a:r>
            <a:r>
              <a:rPr lang="de-DE" dirty="0" smtClean="0">
                <a:latin typeface="Times New Roman" panose="02020603050405020304" pitchFamily="18" charset="0"/>
                <a:ea typeface="MS Mincho" panose="02020609040205080304" pitchFamily="49" charset="-128"/>
              </a:rPr>
              <a:t> a </a:t>
            </a:r>
            <a:r>
              <a:rPr lang="de-DE" dirty="0" err="1" smtClean="0">
                <a:latin typeface="Times New Roman" panose="02020603050405020304" pitchFamily="18" charset="0"/>
                <a:ea typeface="MS Mincho" panose="02020609040205080304" pitchFamily="49" charset="-128"/>
              </a:rPr>
              <a:t>bathochromic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effect</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of</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their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emission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spectrum</a:t>
            </a:r>
            <a:r>
              <a:rPr lang="de-DE" dirty="0" smtClean="0">
                <a:latin typeface="Times New Roman" panose="02020603050405020304" pitchFamily="18" charset="0"/>
                <a:ea typeface="MS Mincho" panose="02020609040205080304" pitchFamily="49" charset="-128"/>
              </a:rPr>
              <a:t> in </a:t>
            </a:r>
            <a:r>
              <a:rPr lang="de-DE" dirty="0" err="1" smtClean="0">
                <a:latin typeface="Times New Roman" panose="02020603050405020304" pitchFamily="18" charset="0"/>
                <a:ea typeface="MS Mincho" panose="02020609040205080304" pitchFamily="49" charset="-128"/>
              </a:rPr>
              <a:t>response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an </a:t>
            </a:r>
            <a:r>
              <a:rPr lang="de-DE" dirty="0" err="1" smtClean="0">
                <a:latin typeface="Times New Roman" panose="02020603050405020304" pitchFamily="18" charset="0"/>
                <a:ea typeface="MS Mincho" panose="02020609040205080304" pitchFamily="49" charset="-128"/>
              </a:rPr>
              <a:t>increase</a:t>
            </a:r>
            <a:r>
              <a:rPr lang="de-DE" dirty="0" smtClean="0">
                <a:latin typeface="Times New Roman" panose="02020603050405020304" pitchFamily="18" charset="0"/>
                <a:ea typeface="MS Mincho" panose="02020609040205080304" pitchFamily="49" charset="-128"/>
              </a:rPr>
              <a:t> in solvent </a:t>
            </a:r>
            <a:r>
              <a:rPr lang="de-DE" dirty="0" err="1" smtClean="0">
                <a:latin typeface="Times New Roman" panose="02020603050405020304" pitchFamily="18" charset="0"/>
                <a:ea typeface="MS Mincho" panose="02020609040205080304" pitchFamily="49" charset="-128"/>
              </a:rPr>
              <a:t>polarity</a:t>
            </a:r>
            <a:r>
              <a:rPr lang="de-DE" dirty="0" smtClean="0">
                <a:latin typeface="Times New Roman" panose="02020603050405020304" pitchFamily="18" charset="0"/>
                <a:ea typeface="MS Mincho" panose="02020609040205080304" pitchFamily="49" charset="-128"/>
              </a:rPr>
              <a:t> (positive </a:t>
            </a:r>
            <a:r>
              <a:rPr lang="de-DE" dirty="0" err="1" smtClean="0">
                <a:latin typeface="Times New Roman" panose="02020603050405020304" pitchFamily="18" charset="0"/>
                <a:ea typeface="MS Mincho" panose="02020609040205080304" pitchFamily="49" charset="-128"/>
              </a:rPr>
              <a:t>solvatochromism</a:t>
            </a:r>
            <a:endParaRPr lang="de-DE" dirty="0" smtClean="0">
              <a:latin typeface="Times New Roman" panose="02020603050405020304" pitchFamily="18" charset="0"/>
              <a:ea typeface="MS Mincho" panose="02020609040205080304" pitchFamily="49" charset="-128"/>
            </a:endParaRPr>
          </a:p>
          <a:p>
            <a:endParaRPr lang="de-DE" dirty="0" smtClean="0">
              <a:latin typeface="Times New Roman" panose="02020603050405020304" pitchFamily="18" charset="0"/>
              <a:ea typeface="MS Mincho" panose="02020609040205080304" pitchFamily="49"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exhibit NLO behavior an organic molecule must possess a highly polarizable electron cloud. Such molecules typically have a p-conjugated framework, end-capped by electron-withdrawing (EW) and electron-donating (ED) groups in order to enhance the polarizability and </a:t>
            </a:r>
            <a:r>
              <a:rPr lang="en-US" dirty="0" err="1" smtClean="0"/>
              <a:t>hyperpolarizability</a:t>
            </a:r>
            <a:r>
              <a:rPr lang="en-US" dirty="0" smtClean="0"/>
              <a:t>. A general structure of </a:t>
            </a:r>
            <a:r>
              <a:rPr lang="en-US" dirty="0" err="1" smtClean="0"/>
              <a:t>donor±acceptor</a:t>
            </a:r>
            <a:r>
              <a:rPr lang="en-US" dirty="0" smtClean="0"/>
              <a:t> p organic molecules, usually referred to as push-pull derivatives, is for instance 1. The degree of the ground-state polarization depends on the relative contribution of the two limit forms, 1a (neutral and aromatic) and 1b (dipolar and </a:t>
            </a:r>
            <a:r>
              <a:rPr lang="en-US" dirty="0" err="1" smtClean="0"/>
              <a:t>quinoid</a:t>
            </a:r>
            <a:r>
              <a:rPr lang="en-US" dirty="0" smtClean="0"/>
              <a:t>).</a:t>
            </a:r>
            <a:endParaRPr lang="it-IT" dirty="0" smtClean="0"/>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3</a:t>
            </a:fld>
            <a:endParaRPr lang="it-IT"/>
          </a:p>
        </p:txBody>
      </p:sp>
    </p:spTree>
    <p:extLst>
      <p:ext uri="{BB962C8B-B14F-4D97-AF65-F5344CB8AC3E}">
        <p14:creationId xmlns:p14="http://schemas.microsoft.com/office/powerpoint/2010/main" val="305901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smtClean="0">
                <a:latin typeface="Times New Roman" panose="02020603050405020304" pitchFamily="18" charset="0"/>
                <a:ea typeface="MS Mincho" panose="02020609040205080304" pitchFamily="49" charset="-128"/>
              </a:rPr>
              <a:t>Usually</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characterized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a rigid </a:t>
            </a:r>
            <a:r>
              <a:rPr lang="de-DE" dirty="0" err="1" smtClean="0">
                <a:latin typeface="Times New Roman" panose="02020603050405020304" pitchFamily="18" charset="0"/>
                <a:ea typeface="MS Mincho" panose="02020609040205080304" pitchFamily="49" charset="-128"/>
              </a:rPr>
              <a:t>aromatic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backbone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bearing</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conjugated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acceptor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and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donor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groups</a:t>
            </a:r>
            <a:r>
              <a:rPr lang="de-DE" dirty="0" smtClean="0">
                <a:latin typeface="Times New Roman" panose="02020603050405020304" pitchFamily="18" charset="0"/>
                <a:ea typeface="MS Mincho" panose="02020609040205080304" pitchFamily="49" charset="-128"/>
              </a:rPr>
              <a:t>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opposite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sides</a:t>
            </a:r>
            <a:r>
              <a:rPr lang="de-DE" dirty="0" smtClean="0">
                <a:latin typeface="Times New Roman" panose="02020603050405020304" pitchFamily="18" charset="0"/>
                <a:ea typeface="MS Mincho" panose="02020609040205080304" pitchFamily="49" charset="-128"/>
              </a:rPr>
              <a:t>. In </a:t>
            </a:r>
            <a:r>
              <a:rPr lang="de-DE" dirty="0" err="1" smtClean="0">
                <a:latin typeface="Times New Roman" panose="02020603050405020304" pitchFamily="18" charset="0"/>
                <a:ea typeface="MS Mincho" panose="02020609040205080304" pitchFamily="49" charset="-128"/>
              </a:rPr>
              <a:t>these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molecules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dipole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moment</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increases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electronic </a:t>
            </a:r>
            <a:r>
              <a:rPr lang="de-DE" dirty="0" err="1" smtClean="0">
                <a:latin typeface="Times New Roman" panose="02020603050405020304" pitchFamily="18" charset="0"/>
                <a:ea typeface="MS Mincho" panose="02020609040205080304" pitchFamily="49" charset="-128"/>
              </a:rPr>
              <a:t>excitation</a:t>
            </a:r>
            <a:r>
              <a:rPr lang="de-DE" dirty="0" smtClean="0">
                <a:latin typeface="Times New Roman" panose="02020603050405020304" pitchFamily="18" charset="0"/>
                <a:ea typeface="MS Mincho" panose="02020609040205080304" pitchFamily="49" charset="-128"/>
              </a:rPr>
              <a:t> due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an </a:t>
            </a:r>
            <a:r>
              <a:rPr lang="de-DE" dirty="0" err="1" smtClean="0">
                <a:latin typeface="Times New Roman" panose="02020603050405020304" pitchFamily="18" charset="0"/>
                <a:ea typeface="MS Mincho" panose="02020609040205080304" pitchFamily="49" charset="-128"/>
              </a:rPr>
              <a:t>intramolecular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charge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transfer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from</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donating</a:t>
            </a:r>
            <a:r>
              <a:rPr lang="de-DE" dirty="0" smtClean="0">
                <a:latin typeface="Times New Roman" panose="02020603050405020304" pitchFamily="18" charset="0"/>
                <a:ea typeface="MS Mincho" panose="02020609040205080304" pitchFamily="49" charset="-128"/>
              </a:rPr>
              <a:t> (ED)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electron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withdrawing</a:t>
            </a:r>
            <a:r>
              <a:rPr lang="de-DE" dirty="0" smtClean="0">
                <a:latin typeface="Times New Roman" panose="02020603050405020304" pitchFamily="18" charset="0"/>
                <a:ea typeface="MS Mincho" panose="02020609040205080304" pitchFamily="49" charset="-128"/>
              </a:rPr>
              <a:t> (EW) </a:t>
            </a:r>
            <a:r>
              <a:rPr lang="de-DE" dirty="0" err="1" smtClean="0">
                <a:latin typeface="Times New Roman" panose="02020603050405020304" pitchFamily="18" charset="0"/>
                <a:ea typeface="MS Mincho" panose="02020609040205080304" pitchFamily="49" charset="-128"/>
              </a:rPr>
              <a:t>group</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If</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their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excited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states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are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stabilized</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by</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dipole</a:t>
            </a:r>
            <a:r>
              <a:rPr lang="de-DE" dirty="0" smtClean="0">
                <a:latin typeface="Times New Roman" panose="02020603050405020304" pitchFamily="18" charset="0"/>
                <a:ea typeface="MS Mincho" panose="02020609040205080304" pitchFamily="49" charset="-128"/>
              </a:rPr>
              <a:t>-dipole </a:t>
            </a:r>
            <a:r>
              <a:rPr lang="de-DE" dirty="0" err="1" smtClean="0">
                <a:latin typeface="Times New Roman" panose="02020603050405020304" pitchFamily="18" charset="0"/>
                <a:ea typeface="MS Mincho" panose="02020609040205080304" pitchFamily="49" charset="-128"/>
              </a:rPr>
              <a:t>or</a:t>
            </a:r>
            <a:r>
              <a:rPr lang="de-DE" dirty="0" smtClean="0">
                <a:latin typeface="Times New Roman" panose="02020603050405020304" pitchFamily="18" charset="0"/>
                <a:ea typeface="MS Mincho" panose="02020609040205080304" pitchFamily="49" charset="-128"/>
              </a:rPr>
              <a:t> H-</a:t>
            </a:r>
            <a:r>
              <a:rPr lang="de-DE" dirty="0" err="1" smtClean="0">
                <a:latin typeface="Times New Roman" panose="02020603050405020304" pitchFamily="18" charset="0"/>
                <a:ea typeface="MS Mincho" panose="02020609040205080304" pitchFamily="49" charset="-128"/>
              </a:rPr>
              <a:t>bonding</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interactions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with</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surrounding</a:t>
            </a:r>
            <a:r>
              <a:rPr lang="de-DE" dirty="0" smtClean="0">
                <a:latin typeface="Times New Roman" panose="02020603050405020304" pitchFamily="18" charset="0"/>
                <a:ea typeface="MS Mincho" panose="02020609040205080304" pitchFamily="49" charset="-128"/>
              </a:rPr>
              <a:t> medium, </a:t>
            </a:r>
            <a:r>
              <a:rPr lang="de-DE" dirty="0" err="1" smtClean="0">
                <a:latin typeface="Times New Roman" panose="02020603050405020304" pitchFamily="18" charset="0"/>
                <a:ea typeface="MS Mincho" panose="02020609040205080304" pitchFamily="49" charset="-128"/>
              </a:rPr>
              <a:t>these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dyes</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exhibit</a:t>
            </a:r>
            <a:r>
              <a:rPr lang="de-DE" dirty="0" smtClean="0">
                <a:latin typeface="Times New Roman" panose="02020603050405020304" pitchFamily="18" charset="0"/>
                <a:ea typeface="MS Mincho" panose="02020609040205080304" pitchFamily="49" charset="-128"/>
              </a:rPr>
              <a:t> a </a:t>
            </a:r>
            <a:r>
              <a:rPr lang="de-DE" dirty="0" err="1" smtClean="0">
                <a:latin typeface="Times New Roman" panose="02020603050405020304" pitchFamily="18" charset="0"/>
                <a:ea typeface="MS Mincho" panose="02020609040205080304" pitchFamily="49" charset="-128"/>
              </a:rPr>
              <a:t>bathochromic</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effect</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of</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their</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emission</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spectrum</a:t>
            </a:r>
            <a:r>
              <a:rPr lang="de-DE" dirty="0" smtClean="0">
                <a:latin typeface="Times New Roman" panose="02020603050405020304" pitchFamily="18" charset="0"/>
                <a:ea typeface="MS Mincho" panose="02020609040205080304" pitchFamily="49" charset="-128"/>
              </a:rPr>
              <a:t> in </a:t>
            </a:r>
            <a:r>
              <a:rPr lang="de-DE" dirty="0" err="1" smtClean="0">
                <a:latin typeface="Times New Roman" panose="02020603050405020304" pitchFamily="18" charset="0"/>
                <a:ea typeface="MS Mincho" panose="02020609040205080304" pitchFamily="49" charset="-128"/>
              </a:rPr>
              <a:t>response</a:t>
            </a:r>
            <a:r>
              <a:rPr lang="de-DE" dirty="0" smtClean="0">
                <a:latin typeface="Times New Roman" panose="02020603050405020304" pitchFamily="18" charset="0"/>
                <a:ea typeface="MS Mincho" panose="02020609040205080304" pitchFamily="49" charset="-128"/>
              </a:rPr>
              <a:t> </a:t>
            </a:r>
            <a:r>
              <a:rPr lang="de-DE" dirty="0" err="1" smtClean="0">
                <a:latin typeface="Times New Roman" panose="02020603050405020304" pitchFamily="18" charset="0"/>
                <a:ea typeface="MS Mincho" panose="02020609040205080304" pitchFamily="49" charset="-128"/>
              </a:rPr>
              <a:t>to</a:t>
            </a:r>
            <a:r>
              <a:rPr lang="de-DE" dirty="0" smtClean="0">
                <a:latin typeface="Times New Roman" panose="02020603050405020304" pitchFamily="18" charset="0"/>
                <a:ea typeface="MS Mincho" panose="02020609040205080304" pitchFamily="49" charset="-128"/>
              </a:rPr>
              <a:t> an </a:t>
            </a:r>
            <a:r>
              <a:rPr lang="de-DE" dirty="0" err="1" smtClean="0">
                <a:latin typeface="Times New Roman" panose="02020603050405020304" pitchFamily="18" charset="0"/>
                <a:ea typeface="MS Mincho" panose="02020609040205080304" pitchFamily="49" charset="-128"/>
              </a:rPr>
              <a:t>increase</a:t>
            </a:r>
            <a:r>
              <a:rPr lang="de-DE" dirty="0" smtClean="0">
                <a:latin typeface="Times New Roman" panose="02020603050405020304" pitchFamily="18" charset="0"/>
                <a:ea typeface="MS Mincho" panose="02020609040205080304" pitchFamily="49" charset="-128"/>
              </a:rPr>
              <a:t> in solvent </a:t>
            </a:r>
            <a:r>
              <a:rPr lang="de-DE" dirty="0" err="1" smtClean="0">
                <a:latin typeface="Times New Roman" panose="02020603050405020304" pitchFamily="18" charset="0"/>
                <a:ea typeface="MS Mincho" panose="02020609040205080304" pitchFamily="49" charset="-128"/>
              </a:rPr>
              <a:t>polarity</a:t>
            </a:r>
            <a:r>
              <a:rPr lang="de-DE" dirty="0" smtClean="0">
                <a:latin typeface="Times New Roman" panose="02020603050405020304" pitchFamily="18" charset="0"/>
                <a:ea typeface="MS Mincho" panose="02020609040205080304" pitchFamily="49" charset="-128"/>
              </a:rPr>
              <a:t> (positive </a:t>
            </a:r>
            <a:r>
              <a:rPr lang="de-DE" dirty="0" err="1" smtClean="0">
                <a:latin typeface="Times New Roman" panose="02020603050405020304" pitchFamily="18" charset="0"/>
                <a:ea typeface="MS Mincho" panose="02020609040205080304" pitchFamily="49" charset="-128"/>
              </a:rPr>
              <a:t>solvatochromism</a:t>
            </a:r>
            <a:endParaRPr lang="it-IT" dirty="0" smtClean="0"/>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4</a:t>
            </a:fld>
            <a:endParaRPr lang="it-IT"/>
          </a:p>
        </p:txBody>
      </p:sp>
    </p:spTree>
    <p:extLst>
      <p:ext uri="{BB962C8B-B14F-4D97-AF65-F5344CB8AC3E}">
        <p14:creationId xmlns:p14="http://schemas.microsoft.com/office/powerpoint/2010/main" val="237457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6</a:t>
            </a:fld>
            <a:endParaRPr lang="it-IT"/>
          </a:p>
        </p:txBody>
      </p:sp>
    </p:spTree>
    <p:extLst>
      <p:ext uri="{BB962C8B-B14F-4D97-AF65-F5344CB8AC3E}">
        <p14:creationId xmlns:p14="http://schemas.microsoft.com/office/powerpoint/2010/main" val="238754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8</a:t>
            </a:fld>
            <a:endParaRPr lang="it-IT"/>
          </a:p>
        </p:txBody>
      </p:sp>
    </p:spTree>
    <p:extLst>
      <p:ext uri="{BB962C8B-B14F-4D97-AF65-F5344CB8AC3E}">
        <p14:creationId xmlns:p14="http://schemas.microsoft.com/office/powerpoint/2010/main" val="307356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describe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quantitatively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effects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physical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properties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solvent on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fluorescent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emission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spectra</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dye</a:t>
            </a:r>
            <a:r>
              <a:rPr lang="de-DE" sz="1200" kern="1200" dirty="0" smtClean="0">
                <a:solidFill>
                  <a:schemeClr val="tx1"/>
                </a:solidFill>
                <a:effectLst/>
                <a:latin typeface="+mn-lt"/>
                <a:ea typeface="+mn-ea"/>
                <a:cs typeface="+mn-cs"/>
              </a:rPr>
              <a:t>, Lippert-</a:t>
            </a:r>
            <a:r>
              <a:rPr lang="de-DE" sz="1200" kern="1200" dirty="0" err="1" smtClean="0">
                <a:solidFill>
                  <a:schemeClr val="tx1"/>
                </a:solidFill>
                <a:effectLst/>
                <a:latin typeface="+mn-lt"/>
                <a:ea typeface="+mn-ea"/>
                <a:cs typeface="+mn-cs"/>
              </a:rPr>
              <a:t>Mataga</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equation</a:t>
            </a:r>
            <a:r>
              <a:rPr lang="de-DE" sz="1200" kern="1200" dirty="0" smtClean="0">
                <a:solidFill>
                  <a:schemeClr val="tx1"/>
                </a:solidFill>
                <a:effectLst/>
                <a:latin typeface="+mn-lt"/>
                <a:ea typeface="+mn-ea"/>
                <a:cs typeface="+mn-cs"/>
              </a:rPr>
              <a:t> was </a:t>
            </a:r>
            <a:r>
              <a:rPr lang="de-DE" sz="1200" kern="1200" dirty="0" err="1" smtClean="0">
                <a:solidFill>
                  <a:schemeClr val="tx1"/>
                </a:solidFill>
                <a:effectLst/>
                <a:latin typeface="+mn-lt"/>
                <a:ea typeface="+mn-ea"/>
                <a:cs typeface="+mn-cs"/>
              </a:rPr>
              <a:t>used</a:t>
            </a:r>
            <a:r>
              <a:rPr lang="de-DE" sz="1200" kern="1200" dirty="0" smtClean="0">
                <a:solidFill>
                  <a:schemeClr val="tx1"/>
                </a:solidFill>
                <a:effectLst/>
                <a:latin typeface="+mn-lt"/>
                <a:ea typeface="+mn-ea"/>
                <a:cs typeface="+mn-cs"/>
              </a:rPr>
              <a:t>.</a:t>
            </a:r>
            <a:r>
              <a:rPr lang="de-DE" sz="1200" kern="1200" baseline="30000" dirty="0" smtClean="0">
                <a:solidFill>
                  <a:schemeClr val="tx1"/>
                </a:solidFill>
                <a:effectLst/>
                <a:latin typeface="+mn-lt"/>
                <a:ea typeface="+mn-ea"/>
                <a:cs typeface="+mn-cs"/>
              </a:rPr>
              <a:t>[39]</a:t>
            </a:r>
            <a:r>
              <a:rPr lang="de-DE" sz="1200" kern="1200" dirty="0" smtClean="0">
                <a:solidFill>
                  <a:schemeClr val="tx1"/>
                </a:solidFill>
                <a:effectLst/>
                <a:latin typeface="+mn-lt"/>
                <a:ea typeface="+mn-ea"/>
                <a:cs typeface="+mn-cs"/>
              </a:rPr>
              <a:t> This </a:t>
            </a:r>
            <a:r>
              <a:rPr lang="de-DE" sz="1200" kern="1200" dirty="0" err="1" smtClean="0">
                <a:solidFill>
                  <a:schemeClr val="tx1"/>
                </a:solidFill>
                <a:effectLst/>
                <a:latin typeface="+mn-lt"/>
                <a:ea typeface="+mn-ea"/>
                <a:cs typeface="+mn-cs"/>
              </a:rPr>
              <a:t>correlation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based</a:t>
            </a:r>
            <a:r>
              <a:rPr lang="de-DE" sz="1200" kern="1200" dirty="0" smtClean="0">
                <a:solidFill>
                  <a:schemeClr val="tx1"/>
                </a:solidFill>
                <a:effectLst/>
                <a:latin typeface="+mn-lt"/>
                <a:ea typeface="+mn-ea"/>
                <a:cs typeface="+mn-cs"/>
              </a:rPr>
              <a:t> on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assumption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solvent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 </a:t>
            </a:r>
            <a:r>
              <a:rPr lang="de-DE" sz="1200" kern="1200" dirty="0" err="1" smtClean="0">
                <a:solidFill>
                  <a:schemeClr val="tx1"/>
                </a:solidFill>
                <a:effectLst/>
                <a:latin typeface="+mn-lt"/>
                <a:ea typeface="+mn-ea"/>
                <a:cs typeface="+mn-cs"/>
              </a:rPr>
              <a:t>continuum</a:t>
            </a:r>
            <a:r>
              <a:rPr lang="de-DE" sz="1200" kern="1200" dirty="0" smtClean="0">
                <a:solidFill>
                  <a:schemeClr val="tx1"/>
                </a:solidFill>
                <a:effectLst/>
                <a:latin typeface="+mn-lt"/>
                <a:ea typeface="+mn-ea"/>
                <a:cs typeface="+mn-cs"/>
              </a:rPr>
              <a:t> in </a:t>
            </a:r>
            <a:r>
              <a:rPr lang="de-DE" sz="1200" kern="1200" dirty="0" err="1" smtClean="0">
                <a:solidFill>
                  <a:schemeClr val="tx1"/>
                </a:solidFill>
                <a:effectLst/>
                <a:latin typeface="+mn-lt"/>
                <a:ea typeface="+mn-ea"/>
                <a:cs typeface="+mn-cs"/>
              </a:rPr>
              <a:t>which</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fluorophore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contained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solvent-</a:t>
            </a:r>
            <a:r>
              <a:rPr lang="de-DE" sz="1200" kern="1200" dirty="0" err="1" smtClean="0">
                <a:solidFill>
                  <a:schemeClr val="tx1"/>
                </a:solidFill>
                <a:effectLst/>
                <a:latin typeface="+mn-lt"/>
                <a:ea typeface="+mn-ea"/>
                <a:cs typeface="+mn-cs"/>
              </a:rPr>
              <a:t>specific</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interactions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are</a:t>
            </a:r>
            <a:r>
              <a:rPr lang="de-DE" sz="1200" kern="1200" dirty="0" smtClean="0">
                <a:solidFill>
                  <a:schemeClr val="tx1"/>
                </a:solidFill>
                <a:effectLst/>
                <a:latin typeface="+mn-lt"/>
                <a:ea typeface="+mn-ea"/>
                <a:cs typeface="+mn-cs"/>
              </a:rPr>
              <a:t> not </a:t>
            </a:r>
            <a:r>
              <a:rPr lang="de-DE" sz="1200" kern="1200" dirty="0" err="1" smtClean="0">
                <a:solidFill>
                  <a:schemeClr val="tx1"/>
                </a:solidFill>
                <a:effectLst/>
                <a:latin typeface="+mn-lt"/>
                <a:ea typeface="+mn-ea"/>
                <a:cs typeface="+mn-cs"/>
              </a:rPr>
              <a:t>considered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can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approximated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energy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difference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between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ground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excited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states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 </a:t>
            </a:r>
            <a:r>
              <a:rPr lang="de-DE" sz="1200" kern="1200" dirty="0" err="1" smtClean="0">
                <a:solidFill>
                  <a:schemeClr val="tx1"/>
                </a:solidFill>
                <a:effectLst/>
                <a:latin typeface="+mn-lt"/>
                <a:ea typeface="+mn-ea"/>
                <a:cs typeface="+mn-cs"/>
              </a:rPr>
              <a:t>property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refractive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index</a:t>
            </a:r>
            <a:r>
              <a:rPr lang="de-DE" sz="1200" kern="1200" dirty="0" smtClean="0">
                <a:solidFill>
                  <a:schemeClr val="tx1"/>
                </a:solidFill>
                <a:effectLst/>
                <a:latin typeface="+mn-lt"/>
                <a:ea typeface="+mn-ea"/>
                <a:cs typeface="+mn-cs"/>
              </a:rPr>
              <a:t> (n)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dielectric</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constant</a:t>
            </a:r>
            <a:r>
              <a:rPr lang="de-DE" sz="1200"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sym typeface="Symbol" panose="05050102010706020507" pitchFamily="18" charset="2"/>
              </a:rPr>
              <a:t></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of</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solvents</a:t>
            </a:r>
            <a:r>
              <a:rPr lang="de-DE" sz="1200" kern="1200" dirty="0" smtClean="0">
                <a:solidFill>
                  <a:schemeClr val="tx1"/>
                </a:solidFill>
                <a:effectLst/>
                <a:latin typeface="+mn-lt"/>
                <a:ea typeface="+mn-ea"/>
                <a:cs typeface="+mn-cs"/>
              </a:rPr>
              <a:t>. In </a:t>
            </a:r>
            <a:r>
              <a:rPr lang="de-DE" sz="1200" kern="1200" dirty="0" err="1" smtClean="0">
                <a:solidFill>
                  <a:schemeClr val="tx1"/>
                </a:solidFill>
                <a:effectLst/>
                <a:latin typeface="+mn-lt"/>
                <a:ea typeface="+mn-ea"/>
                <a:cs typeface="+mn-cs"/>
              </a:rPr>
              <a:t>Figure</a:t>
            </a:r>
            <a:r>
              <a:rPr lang="de-DE" sz="1200" kern="1200" dirty="0" smtClean="0">
                <a:solidFill>
                  <a:schemeClr val="tx1"/>
                </a:solidFill>
                <a:effectLst/>
                <a:latin typeface="+mn-lt"/>
                <a:ea typeface="+mn-ea"/>
                <a:cs typeface="+mn-cs"/>
              </a:rPr>
              <a:t> 4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orientational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polarizability</a:t>
            </a:r>
            <a:r>
              <a:rPr lang="de-DE" sz="1200"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sym typeface="Symbol" panose="05050102010706020507" pitchFamily="18" charset="2"/>
              </a:rPr>
              <a:t></a:t>
            </a:r>
            <a:r>
              <a:rPr lang="de-DE" sz="1200" kern="1200" dirty="0" smtClean="0">
                <a:solidFill>
                  <a:schemeClr val="tx1"/>
                </a:solidFill>
                <a:effectLst/>
                <a:latin typeface="+mn-lt"/>
                <a:ea typeface="+mn-ea"/>
                <a:cs typeface="+mn-cs"/>
              </a:rPr>
              <a:t>f) </a:t>
            </a:r>
            <a:r>
              <a:rPr lang="de-DE" sz="1200" kern="1200" dirty="0" err="1" smtClean="0">
                <a:solidFill>
                  <a:schemeClr val="tx1"/>
                </a:solidFill>
                <a:effectLst/>
                <a:latin typeface="+mn-lt"/>
                <a:ea typeface="+mn-ea"/>
                <a:cs typeface="+mn-cs"/>
              </a:rPr>
              <a:t>is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plotted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against</a:t>
            </a:r>
            <a:r>
              <a:rPr lang="de-DE" sz="1200" kern="1200" dirty="0" smtClean="0">
                <a:solidFill>
                  <a:schemeClr val="tx1"/>
                </a:solidFill>
                <a:effectLst/>
                <a:latin typeface="+mn-lt"/>
                <a:ea typeface="+mn-ea"/>
                <a:cs typeface="+mn-cs"/>
              </a:rPr>
              <a:t> Stokes </a:t>
            </a:r>
            <a:r>
              <a:rPr lang="de-DE" sz="1200" kern="1200" dirty="0" err="1" smtClean="0">
                <a:solidFill>
                  <a:schemeClr val="tx1"/>
                </a:solidFill>
                <a:effectLst/>
                <a:latin typeface="+mn-lt"/>
                <a:ea typeface="+mn-ea"/>
                <a:cs typeface="+mn-cs"/>
              </a:rPr>
              <a:t>shift</a:t>
            </a:r>
            <a:r>
              <a:rPr lang="de-DE" sz="1200" kern="1200" dirty="0" smtClean="0">
                <a:solidFill>
                  <a:schemeClr val="tx1"/>
                </a:solidFill>
                <a:effectLst/>
                <a:latin typeface="+mn-lt"/>
                <a:ea typeface="+mn-ea"/>
                <a:cs typeface="+mn-cs"/>
              </a:rPr>
              <a:t> (in cm</a:t>
            </a:r>
            <a:r>
              <a:rPr lang="de-DE" sz="1200" kern="1200" baseline="30000" dirty="0" smtClean="0">
                <a:solidFill>
                  <a:schemeClr val="tx1"/>
                </a:solidFill>
                <a:effectLst/>
                <a:latin typeface="+mn-lt"/>
                <a:ea typeface="+mn-ea"/>
                <a:cs typeface="+mn-cs"/>
              </a:rPr>
              <a:t>-1</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MediaChrom</a:t>
            </a:r>
            <a:r>
              <a:rPr lang="de-DE" sz="1200" kern="120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15c</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compared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to</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Prodan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under</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the</a:t>
            </a:r>
            <a:r>
              <a:rPr lang="de-DE" sz="1200" kern="1200" dirty="0" smtClean="0">
                <a:solidFill>
                  <a:schemeClr val="tx1"/>
                </a:solidFill>
                <a:effectLst/>
                <a:latin typeface="+mn-lt"/>
                <a:ea typeface="+mn-ea"/>
                <a:cs typeface="+mn-cs"/>
              </a:rPr>
              <a:t> same experimental </a:t>
            </a:r>
            <a:r>
              <a:rPr lang="de-DE" sz="1200" kern="1200" dirty="0" err="1" smtClean="0">
                <a:solidFill>
                  <a:schemeClr val="tx1"/>
                </a:solidFill>
                <a:effectLst/>
                <a:latin typeface="+mn-lt"/>
                <a:ea typeface="+mn-ea"/>
                <a:cs typeface="+mn-cs"/>
              </a:rPr>
              <a:t>conditions</a:t>
            </a:r>
            <a:r>
              <a:rPr lang="de-DE" sz="1200" kern="1200" dirty="0" smtClean="0">
                <a:solidFill>
                  <a:schemeClr val="tx1"/>
                </a:solidFill>
                <a:effectLst/>
                <a:latin typeface="+mn-lt"/>
                <a:ea typeface="+mn-ea"/>
                <a:cs typeface="+mn-cs"/>
              </a:rPr>
              <a:t>.</a:t>
            </a:r>
          </a:p>
          <a:p>
            <a:endParaRPr lang="it-IT" dirty="0" smtClean="0"/>
          </a:p>
          <a:p>
            <a:r>
              <a:rPr lang="en-US" sz="1200" kern="1200" dirty="0" smtClean="0">
                <a:solidFill>
                  <a:schemeClr val="tx1"/>
                </a:solidFill>
                <a:effectLst/>
                <a:latin typeface="+mn-lt"/>
                <a:ea typeface="+mn-ea"/>
                <a:cs typeface="+mn-cs"/>
              </a:rPr>
              <a:t>For both fluorophores, a clear dependence of the Stokes shift on </a:t>
            </a:r>
            <a:r>
              <a:rPr lang="en-US" sz="1200" kern="1200" dirty="0" err="1" smtClean="0">
                <a:solidFill>
                  <a:schemeClr val="tx1"/>
                </a:solidFill>
                <a:effectLst/>
                <a:latin typeface="+mn-lt"/>
                <a:ea typeface="+mn-ea"/>
                <a:cs typeface="+mn-cs"/>
              </a:rPr>
              <a:t>orientational</a:t>
            </a:r>
            <a:r>
              <a:rPr lang="en-US" sz="1200" kern="1200" dirty="0" smtClean="0">
                <a:solidFill>
                  <a:schemeClr val="tx1"/>
                </a:solidFill>
                <a:effectLst/>
                <a:latin typeface="+mn-lt"/>
                <a:ea typeface="+mn-ea"/>
                <a:cs typeface="+mn-cs"/>
              </a:rPr>
              <a:t> polarizability of the solvent was observed. As </a:t>
            </a:r>
            <a:r>
              <a:rPr lang="en-US" sz="1200" kern="1200" dirty="0" err="1" smtClean="0">
                <a:solidFill>
                  <a:schemeClr val="tx1"/>
                </a:solidFill>
                <a:effectLst/>
                <a:latin typeface="+mn-lt"/>
                <a:ea typeface="+mn-ea"/>
                <a:cs typeface="+mn-cs"/>
              </a:rPr>
              <a:t>Lippert-Mataga</a:t>
            </a:r>
            <a:r>
              <a:rPr lang="en-US" sz="1200" kern="1200" dirty="0" smtClean="0">
                <a:solidFill>
                  <a:schemeClr val="tx1"/>
                </a:solidFill>
                <a:effectLst/>
                <a:latin typeface="+mn-lt"/>
                <a:ea typeface="+mn-ea"/>
                <a:cs typeface="+mn-cs"/>
              </a:rPr>
              <a:t> equation usually well describes fluorophores behavior in aprotic solvents, only data for both dyes in aprotic solvents were used to fit and determine the change in dipole moment upon excitation (</a:t>
            </a:r>
            <a:r>
              <a:rPr lang="en-US" sz="1200" kern="1200" dirty="0" smtClean="0">
                <a:solidFill>
                  <a:schemeClr val="tx1"/>
                </a:solidFill>
                <a:effectLst/>
                <a:latin typeface="+mn-lt"/>
                <a:ea typeface="+mn-ea"/>
                <a:cs typeface="+mn-cs"/>
                <a:sym typeface="Symbol" panose="05050102010706020507" pitchFamily="18" charset="2"/>
              </a:rPr>
              <a:t></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sym typeface="Symbol" panose="05050102010706020507" pitchFamily="18" charset="2"/>
              </a:rPr>
              <a:t></a:t>
            </a:r>
            <a:r>
              <a:rPr lang="en-US" sz="1200"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MediaChrom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15c</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Prodan</a:t>
            </a:r>
            <a:r>
              <a:rPr lang="en-US" sz="1200" kern="1200" dirty="0" smtClean="0">
                <a:solidFill>
                  <a:schemeClr val="tx1"/>
                </a:solidFill>
                <a:effectLst/>
                <a:latin typeface="+mn-lt"/>
                <a:ea typeface="+mn-ea"/>
                <a:cs typeface="+mn-cs"/>
              </a:rPr>
              <a:t> Stokes shifts showed a well-defined dependence to </a:t>
            </a:r>
            <a:r>
              <a:rPr lang="en-US" sz="1200" kern="1200" dirty="0" err="1" smtClean="0">
                <a:solidFill>
                  <a:schemeClr val="tx1"/>
                </a:solidFill>
                <a:effectLst/>
                <a:latin typeface="+mn-lt"/>
                <a:ea typeface="+mn-ea"/>
                <a:cs typeface="+mn-cs"/>
              </a:rPr>
              <a:t>orientational</a:t>
            </a:r>
            <a:r>
              <a:rPr lang="en-US" sz="1200" kern="1200" dirty="0" smtClean="0">
                <a:solidFill>
                  <a:schemeClr val="tx1"/>
                </a:solidFill>
                <a:effectLst/>
                <a:latin typeface="+mn-lt"/>
                <a:ea typeface="+mn-ea"/>
                <a:cs typeface="+mn-cs"/>
              </a:rPr>
              <a:t> polarizability, considering all solvents. In particular, data obtained in aprotic solvents showed a good correlation, with a (</a:t>
            </a:r>
            <a:r>
              <a:rPr lang="en-US" sz="1200" kern="1200" dirty="0" smtClean="0">
                <a:solidFill>
                  <a:schemeClr val="tx1"/>
                </a:solidFill>
                <a:effectLst/>
                <a:latin typeface="+mn-lt"/>
                <a:ea typeface="+mn-ea"/>
                <a:cs typeface="+mn-cs"/>
                <a:sym typeface="Symbol" panose="05050102010706020507" pitchFamily="18" charset="2"/>
              </a:rPr>
              <a:t></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sym typeface="Symbol" panose="05050102010706020507" pitchFamily="18" charset="2"/>
              </a:rPr>
              <a:t></a:t>
            </a:r>
            <a:r>
              <a:rPr lang="en-US" sz="1200" kern="1200" dirty="0" smtClean="0">
                <a:solidFill>
                  <a:schemeClr val="tx1"/>
                </a:solidFill>
                <a:effectLst/>
                <a:latin typeface="+mn-lt"/>
                <a:ea typeface="+mn-ea"/>
                <a:cs typeface="+mn-cs"/>
              </a:rPr>
              <a:t>) of 13.3 </a:t>
            </a:r>
            <a:r>
              <a:rPr lang="en-US" sz="1200" kern="1200" dirty="0" smtClean="0">
                <a:solidFill>
                  <a:schemeClr val="tx1"/>
                </a:solidFill>
                <a:effectLst/>
                <a:latin typeface="+mn-lt"/>
                <a:ea typeface="+mn-ea"/>
                <a:cs typeface="+mn-cs"/>
                <a:sym typeface="Symbol" panose="05050102010706020507" pitchFamily="18" charset="2"/>
              </a:rPr>
              <a:t></a:t>
            </a:r>
            <a:r>
              <a:rPr lang="en-US" sz="1200" kern="1200" dirty="0" smtClean="0">
                <a:solidFill>
                  <a:schemeClr val="tx1"/>
                </a:solidFill>
                <a:effectLst/>
                <a:latin typeface="+mn-lt"/>
                <a:ea typeface="+mn-ea"/>
                <a:cs typeface="+mn-cs"/>
              </a:rPr>
              <a:t> 0.6 and 8.1 </a:t>
            </a:r>
            <a:r>
              <a:rPr lang="en-US" sz="1200" kern="1200" dirty="0" smtClean="0">
                <a:solidFill>
                  <a:schemeClr val="tx1"/>
                </a:solidFill>
                <a:effectLst/>
                <a:latin typeface="+mn-lt"/>
                <a:ea typeface="+mn-ea"/>
                <a:cs typeface="+mn-cs"/>
                <a:sym typeface="Symbol" panose="05050102010706020507" pitchFamily="18" charset="2"/>
              </a:rPr>
              <a:t></a:t>
            </a:r>
            <a:r>
              <a:rPr lang="en-US" sz="1200" kern="1200" dirty="0" smtClean="0">
                <a:solidFill>
                  <a:schemeClr val="tx1"/>
                </a:solidFill>
                <a:effectLst/>
                <a:latin typeface="+mn-lt"/>
                <a:ea typeface="+mn-ea"/>
                <a:cs typeface="+mn-cs"/>
              </a:rPr>
              <a:t> 0.4 Debye, respectively. For all other </a:t>
            </a:r>
            <a:r>
              <a:rPr lang="en-US" sz="1200" kern="1200" dirty="0" err="1" smtClean="0">
                <a:solidFill>
                  <a:schemeClr val="tx1"/>
                </a:solidFill>
                <a:effectLst/>
                <a:latin typeface="+mn-lt"/>
                <a:ea typeface="+mn-ea"/>
                <a:cs typeface="+mn-cs"/>
              </a:rPr>
              <a:t>MediaChrom</a:t>
            </a:r>
            <a:r>
              <a:rPr lang="en-US" sz="1200" kern="1200" dirty="0" smtClean="0">
                <a:solidFill>
                  <a:schemeClr val="tx1"/>
                </a:solidFill>
                <a:effectLst/>
                <a:latin typeface="+mn-lt"/>
                <a:ea typeface="+mn-ea"/>
                <a:cs typeface="+mn-cs"/>
              </a:rPr>
              <a:t> dyes, which showed similar </a:t>
            </a:r>
            <a:r>
              <a:rPr lang="en-US" sz="1200" kern="1200" dirty="0" err="1" smtClean="0">
                <a:solidFill>
                  <a:schemeClr val="tx1"/>
                </a:solidFill>
                <a:effectLst/>
                <a:latin typeface="+mn-lt"/>
                <a:ea typeface="+mn-ea"/>
                <a:cs typeface="+mn-cs"/>
              </a:rPr>
              <a:t>solvatochromic</a:t>
            </a:r>
            <a:r>
              <a:rPr lang="en-US" sz="1200" kern="1200" dirty="0" smtClean="0">
                <a:solidFill>
                  <a:schemeClr val="tx1"/>
                </a:solidFill>
                <a:effectLst/>
                <a:latin typeface="+mn-lt"/>
                <a:ea typeface="+mn-ea"/>
                <a:cs typeface="+mn-cs"/>
              </a:rPr>
              <a:t> shifts, the dipole moment changes fall in the 13.0-13.4 Debye range (see table S2 in SI). This finding demonstrates that, regardless the substituent pattern, the charge transfer process is similar. Moreover, the differences in the Stokes shift suggests an effect of substituents on the non-emitting energy loss in the excited state. </a:t>
            </a:r>
          </a:p>
          <a:p>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9</a:t>
            </a:fld>
            <a:endParaRPr lang="it-IT"/>
          </a:p>
        </p:txBody>
      </p:sp>
    </p:spTree>
    <p:extLst>
      <p:ext uri="{BB962C8B-B14F-4D97-AF65-F5344CB8AC3E}">
        <p14:creationId xmlns:p14="http://schemas.microsoft.com/office/powerpoint/2010/main" val="334372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Fluorescence spectra of 1.6 </a:t>
            </a:r>
            <a:r>
              <a:rPr lang="en-US" sz="1200" kern="1200" dirty="0" smtClean="0">
                <a:solidFill>
                  <a:schemeClr val="tx1"/>
                </a:solidFill>
                <a:effectLst/>
                <a:latin typeface="+mn-lt"/>
                <a:ea typeface="+mn-ea"/>
                <a:cs typeface="+mn-cs"/>
                <a:sym typeface="Symbol" panose="05050102010706020507" pitchFamily="18" charset="2"/>
              </a:rPr>
              <a:t></a:t>
            </a:r>
            <a:r>
              <a:rPr lang="en-US" sz="1200" kern="1200" dirty="0" smtClean="0">
                <a:solidFill>
                  <a:schemeClr val="tx1"/>
                </a:solidFill>
                <a:effectLst/>
                <a:latin typeface="+mn-lt"/>
                <a:ea typeface="+mn-ea"/>
                <a:cs typeface="+mn-cs"/>
              </a:rPr>
              <a:t>g/mL </a:t>
            </a:r>
            <a:r>
              <a:rPr lang="en-US" sz="1200" kern="1200" dirty="0" err="1" smtClean="0">
                <a:solidFill>
                  <a:schemeClr val="tx1"/>
                </a:solidFill>
                <a:effectLst/>
                <a:latin typeface="+mn-lt"/>
                <a:ea typeface="+mn-ea"/>
                <a:cs typeface="+mn-cs"/>
              </a:rPr>
              <a:t>MediaChrom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15c</a:t>
            </a:r>
            <a:r>
              <a:rPr lang="en-US" sz="1200" kern="1200" dirty="0" smtClean="0">
                <a:solidFill>
                  <a:schemeClr val="tx1"/>
                </a:solidFill>
                <a:effectLst/>
                <a:latin typeface="+mn-lt"/>
                <a:ea typeface="+mn-ea"/>
                <a:cs typeface="+mn-cs"/>
              </a:rPr>
              <a:t> (A) and </a:t>
            </a:r>
            <a:r>
              <a:rPr lang="en-US" sz="1200" kern="1200" dirty="0" err="1" smtClean="0">
                <a:solidFill>
                  <a:schemeClr val="tx1"/>
                </a:solidFill>
                <a:effectLst/>
                <a:latin typeface="+mn-lt"/>
                <a:ea typeface="+mn-ea"/>
                <a:cs typeface="+mn-cs"/>
              </a:rPr>
              <a:t>Prodan</a:t>
            </a:r>
            <a:r>
              <a:rPr lang="en-US" sz="1200" kern="1200" dirty="0" smtClean="0">
                <a:solidFill>
                  <a:schemeClr val="tx1"/>
                </a:solidFill>
                <a:effectLst/>
                <a:latin typeface="+mn-lt"/>
                <a:ea typeface="+mn-ea"/>
                <a:cs typeface="+mn-cs"/>
              </a:rPr>
              <a:t> (B) in DPPC vesicles at different temperatures: 20°C (black lines) and 37°C (red lines).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10</a:t>
            </a:fld>
            <a:endParaRPr lang="it-IT"/>
          </a:p>
        </p:txBody>
      </p:sp>
    </p:spTree>
    <p:extLst>
      <p:ext uri="{BB962C8B-B14F-4D97-AF65-F5344CB8AC3E}">
        <p14:creationId xmlns:p14="http://schemas.microsoft.com/office/powerpoint/2010/main" val="58722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11</a:t>
            </a:fld>
            <a:endParaRPr lang="it-IT"/>
          </a:p>
        </p:txBody>
      </p:sp>
    </p:spTree>
    <p:extLst>
      <p:ext uri="{BB962C8B-B14F-4D97-AF65-F5344CB8AC3E}">
        <p14:creationId xmlns:p14="http://schemas.microsoft.com/office/powerpoint/2010/main" val="146646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Photodegradation</a:t>
            </a:r>
            <a:r>
              <a:rPr lang="en-US" sz="1200" kern="1200" dirty="0" smtClean="0">
                <a:solidFill>
                  <a:schemeClr val="tx1"/>
                </a:solidFill>
                <a:effectLst/>
                <a:latin typeface="+mn-lt"/>
                <a:ea typeface="+mn-ea"/>
                <a:cs typeface="+mn-cs"/>
              </a:rPr>
              <a:t> test for </a:t>
            </a:r>
            <a:r>
              <a:rPr lang="en-US" sz="1200" kern="1200" dirty="0" err="1" smtClean="0">
                <a:solidFill>
                  <a:schemeClr val="tx1"/>
                </a:solidFill>
                <a:effectLst/>
                <a:latin typeface="+mn-lt"/>
                <a:ea typeface="+mn-ea"/>
                <a:cs typeface="+mn-cs"/>
              </a:rPr>
              <a:t>MediaChrom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15c </a:t>
            </a:r>
            <a:r>
              <a:rPr lang="en-US" sz="1200" kern="1200" dirty="0" smtClean="0">
                <a:solidFill>
                  <a:schemeClr val="tx1"/>
                </a:solidFill>
                <a:effectLst/>
                <a:latin typeface="+mn-lt"/>
                <a:ea typeface="+mn-ea"/>
                <a:cs typeface="+mn-cs"/>
              </a:rPr>
              <a:t>(red line) and </a:t>
            </a:r>
            <a:r>
              <a:rPr lang="en-US" sz="1200" kern="1200" dirty="0" err="1" smtClean="0">
                <a:solidFill>
                  <a:schemeClr val="tx1"/>
                </a:solidFill>
                <a:effectLst/>
                <a:latin typeface="+mn-lt"/>
                <a:ea typeface="+mn-ea"/>
                <a:cs typeface="+mn-cs"/>
              </a:rPr>
              <a:t>Prodan</a:t>
            </a:r>
            <a:r>
              <a:rPr lang="en-US" sz="1200" kern="1200" dirty="0" smtClean="0">
                <a:solidFill>
                  <a:schemeClr val="tx1"/>
                </a:solidFill>
                <a:effectLst/>
                <a:latin typeface="+mn-lt"/>
                <a:ea typeface="+mn-ea"/>
                <a:cs typeface="+mn-cs"/>
              </a:rPr>
              <a:t> (black line).</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0322AF2A-8C2F-4E09-8FA7-2009F8A9F638}" type="slidenum">
              <a:rPr lang="it-IT" smtClean="0"/>
              <a:t>13</a:t>
            </a:fld>
            <a:endParaRPr lang="it-IT"/>
          </a:p>
        </p:txBody>
      </p:sp>
    </p:spTree>
    <p:extLst>
      <p:ext uri="{BB962C8B-B14F-4D97-AF65-F5344CB8AC3E}">
        <p14:creationId xmlns:p14="http://schemas.microsoft.com/office/powerpoint/2010/main" val="236451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FD3CC33-597F-4DDD-A0E3-CA6DB397A832}" type="datetimeFigureOut">
              <a:rPr lang="it-IT" smtClean="0"/>
              <a:t>22/09/2015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59166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D3CC33-597F-4DDD-A0E3-CA6DB397A832}" type="datetimeFigureOut">
              <a:rPr lang="it-IT" smtClean="0"/>
              <a:t>22/09/2015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3810061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D3CC33-597F-4DDD-A0E3-CA6DB397A832}" type="datetimeFigureOut">
              <a:rPr lang="it-IT" smtClean="0"/>
              <a:t>22/09/2015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117907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FD3CC33-597F-4DDD-A0E3-CA6DB397A832}" type="datetimeFigureOut">
              <a:rPr lang="it-IT" smtClean="0"/>
              <a:t>22/09/2015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41698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FD3CC33-597F-4DDD-A0E3-CA6DB397A832}" type="datetimeFigureOut">
              <a:rPr lang="it-IT" smtClean="0"/>
              <a:t>22/09/2015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425163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FD3CC33-597F-4DDD-A0E3-CA6DB397A832}" type="datetimeFigureOut">
              <a:rPr lang="it-IT" smtClean="0"/>
              <a:t>22/09/2015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327335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FD3CC33-597F-4DDD-A0E3-CA6DB397A832}" type="datetimeFigureOut">
              <a:rPr lang="it-IT" smtClean="0"/>
              <a:t>22/09/2015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243139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FD3CC33-597F-4DDD-A0E3-CA6DB397A832}" type="datetimeFigureOut">
              <a:rPr lang="it-IT" smtClean="0"/>
              <a:t>22/09/2015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237846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FD3CC33-597F-4DDD-A0E3-CA6DB397A832}" type="datetimeFigureOut">
              <a:rPr lang="it-IT" smtClean="0"/>
              <a:t>22/09/2015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349475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FD3CC33-597F-4DDD-A0E3-CA6DB397A832}" type="datetimeFigureOut">
              <a:rPr lang="it-IT" smtClean="0"/>
              <a:t>22/09/2015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324714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FD3CC33-597F-4DDD-A0E3-CA6DB397A832}" type="datetimeFigureOut">
              <a:rPr lang="it-IT" smtClean="0"/>
              <a:t>22/09/2015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9DBAA8A-048E-4CB9-8C4C-EFC185829323}" type="slidenum">
              <a:rPr lang="it-IT" smtClean="0"/>
              <a:t>‹N›</a:t>
            </a:fld>
            <a:endParaRPr lang="it-IT"/>
          </a:p>
        </p:txBody>
      </p:sp>
    </p:spTree>
    <p:extLst>
      <p:ext uri="{BB962C8B-B14F-4D97-AF65-F5344CB8AC3E}">
        <p14:creationId xmlns:p14="http://schemas.microsoft.com/office/powerpoint/2010/main" val="15391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3CC33-597F-4DDD-A0E3-CA6DB397A832}" type="datetimeFigureOut">
              <a:rPr lang="it-IT" smtClean="0"/>
              <a:t>22/09/2015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A8A-048E-4CB9-8C4C-EFC185829323}" type="slidenum">
              <a:rPr lang="it-IT" smtClean="0"/>
              <a:t>‹N›</a:t>
            </a:fld>
            <a:endParaRPr lang="it-IT"/>
          </a:p>
        </p:txBody>
      </p:sp>
    </p:spTree>
    <p:extLst>
      <p:ext uri="{BB962C8B-B14F-4D97-AF65-F5344CB8AC3E}">
        <p14:creationId xmlns:p14="http://schemas.microsoft.com/office/powerpoint/2010/main" val="2668642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17.w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0.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64641" y="611887"/>
            <a:ext cx="10289510" cy="5417060"/>
          </a:xfrm>
          <a:prstGeom prst="rect">
            <a:avLst/>
          </a:prstGeom>
        </p:spPr>
        <p:txBody>
          <a:bodyPr wrap="square">
            <a:spAutoFit/>
          </a:bodyPr>
          <a:lstStyle/>
          <a:p>
            <a:pPr algn="ctr">
              <a:lnSpc>
                <a:spcPct val="107000"/>
              </a:lnSpc>
              <a:spcAft>
                <a:spcPts val="800"/>
              </a:spcAft>
            </a:pPr>
            <a:r>
              <a:rPr lang="en-US" sz="4800" b="1" dirty="0" err="1"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rPr>
              <a:t>MediaChrom</a:t>
            </a:r>
            <a:r>
              <a:rPr lang="en-US" sz="4800" b="1" dirty="0"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rPr>
              <a:t>: a new class of versatile polarity-sensitive dyes for imaging applications</a:t>
            </a:r>
          </a:p>
          <a:p>
            <a:pPr algn="ctr">
              <a:lnSpc>
                <a:spcPct val="107000"/>
              </a:lnSpc>
              <a:spcAft>
                <a:spcPts val="800"/>
              </a:spcAft>
            </a:pPr>
            <a:endParaRPr lang="it-IT"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32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4000" b="1" dirty="0" smtClean="0">
                <a:solidFill>
                  <a:srgbClr val="09B3FF"/>
                </a:solidFill>
                <a:latin typeface="Calibri" panose="020F0502020204030204" pitchFamily="34" charset="0"/>
                <a:ea typeface="Calibri" panose="020F0502020204030204" pitchFamily="34" charset="0"/>
                <a:cs typeface="Times New Roman" panose="02020603050405020304" pitchFamily="18" charset="0"/>
              </a:rPr>
              <a:t>Luca Ronda</a:t>
            </a:r>
            <a:endParaRPr lang="it-IT" dirty="0" smtClean="0">
              <a:solidFill>
                <a:srgbClr val="09B3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dirty="0" smtClean="0">
              <a:solidFill>
                <a:srgbClr val="09B3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b="1" dirty="0" err="1"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rPr>
              <a:t>Department</a:t>
            </a:r>
            <a:r>
              <a:rPr lang="it-IT" b="1" dirty="0"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rPr>
              <a:t> of </a:t>
            </a:r>
            <a:r>
              <a:rPr lang="it-IT" b="1" dirty="0" err="1"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rPr>
              <a:t>Neurosciences</a:t>
            </a:r>
            <a:endParaRPr lang="it-IT" b="1" dirty="0" smtClean="0">
              <a:solidFill>
                <a:srgbClr val="09B3FF"/>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b="1" dirty="0" err="1" smtClean="0">
                <a:solidFill>
                  <a:srgbClr val="09B3FF"/>
                </a:solidFill>
                <a:latin typeface="Calibri" panose="020F0502020204030204" pitchFamily="34" charset="0"/>
                <a:ea typeface="Calibri" panose="020F0502020204030204" pitchFamily="34" charset="0"/>
                <a:cs typeface="Times New Roman" panose="02020603050405020304" pitchFamily="18" charset="0"/>
              </a:rPr>
              <a:t>University</a:t>
            </a:r>
            <a:r>
              <a:rPr lang="it-IT" b="1" dirty="0" smtClean="0">
                <a:solidFill>
                  <a:srgbClr val="09B3FF"/>
                </a:solidFill>
                <a:latin typeface="Calibri" panose="020F0502020204030204" pitchFamily="34" charset="0"/>
                <a:ea typeface="Calibri" panose="020F0502020204030204" pitchFamily="34" charset="0"/>
                <a:cs typeface="Times New Roman" panose="02020603050405020304" pitchFamily="18" charset="0"/>
              </a:rPr>
              <a:t> of Parma</a:t>
            </a:r>
            <a:endParaRPr lang="it-IT" b="1" dirty="0">
              <a:solidFill>
                <a:srgbClr val="09B3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8903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ggetto 1"/>
          <p:cNvGraphicFramePr>
            <a:graphicFrameLocks noChangeAspect="1"/>
          </p:cNvGraphicFramePr>
          <p:nvPr>
            <p:extLst>
              <p:ext uri="{D42A27DB-BD31-4B8C-83A1-F6EECF244321}">
                <p14:modId xmlns:p14="http://schemas.microsoft.com/office/powerpoint/2010/main" val="785198861"/>
              </p:ext>
            </p:extLst>
          </p:nvPr>
        </p:nvGraphicFramePr>
        <p:xfrm>
          <a:off x="2563399" y="2885213"/>
          <a:ext cx="6896670" cy="3881634"/>
        </p:xfrm>
        <a:graphic>
          <a:graphicData uri="http://schemas.openxmlformats.org/presentationml/2006/ole">
            <mc:AlternateContent xmlns:mc="http://schemas.openxmlformats.org/markup-compatibility/2006">
              <mc:Choice xmlns:v="urn:schemas-microsoft-com:vml" Requires="v">
                <p:oleObj spid="_x0000_s9255" name="SPW 12.0 Graph" r:id="rId4" imgW="7277111" imgH="4095630" progId="SigmaPlotGraphicObject.11">
                  <p:embed/>
                </p:oleObj>
              </mc:Choice>
              <mc:Fallback>
                <p:oleObj name="SPW 12.0 Graph" r:id="rId4" imgW="7277111" imgH="4095630" progId="SigmaPlotGraphicObject.11">
                  <p:embed/>
                  <p:pic>
                    <p:nvPicPr>
                      <p:cNvPr id="0" name=""/>
                      <p:cNvPicPr/>
                      <p:nvPr/>
                    </p:nvPicPr>
                    <p:blipFill>
                      <a:blip r:embed="rId5"/>
                      <a:stretch>
                        <a:fillRect/>
                      </a:stretch>
                    </p:blipFill>
                    <p:spPr>
                      <a:xfrm>
                        <a:off x="2563399" y="2885213"/>
                        <a:ext cx="6896670" cy="3881634"/>
                      </a:xfrm>
                      <a:prstGeom prst="rect">
                        <a:avLst/>
                      </a:prstGeom>
                    </p:spPr>
                  </p:pic>
                </p:oleObj>
              </mc:Fallback>
            </mc:AlternateContent>
          </a:graphicData>
        </a:graphic>
      </p:graphicFrame>
      <p:sp>
        <p:nvSpPr>
          <p:cNvPr id="3" name="CasellaDiTesto 2"/>
          <p:cNvSpPr txBox="1"/>
          <p:nvPr/>
        </p:nvSpPr>
        <p:spPr>
          <a:xfrm>
            <a:off x="3292931" y="2877743"/>
            <a:ext cx="2359364" cy="461665"/>
          </a:xfrm>
          <a:prstGeom prst="rect">
            <a:avLst/>
          </a:prstGeom>
          <a:noFill/>
        </p:spPr>
        <p:txBody>
          <a:bodyPr wrap="none" rtlCol="0">
            <a:spAutoFit/>
          </a:bodyPr>
          <a:lstStyle/>
          <a:p>
            <a:r>
              <a:rPr lang="it-IT" sz="2400" b="1" dirty="0" err="1" smtClean="0">
                <a:solidFill>
                  <a:srgbClr val="00B050"/>
                </a:solidFill>
              </a:rPr>
              <a:t>MediaChrom</a:t>
            </a:r>
            <a:r>
              <a:rPr lang="it-IT" sz="2400" b="1" dirty="0" smtClean="0">
                <a:solidFill>
                  <a:srgbClr val="00B050"/>
                </a:solidFill>
              </a:rPr>
              <a:t> 15c</a:t>
            </a:r>
            <a:endParaRPr lang="it-IT" sz="2400" b="1" dirty="0">
              <a:solidFill>
                <a:srgbClr val="00B050"/>
              </a:solidFill>
            </a:endParaRPr>
          </a:p>
        </p:txBody>
      </p:sp>
      <p:sp>
        <p:nvSpPr>
          <p:cNvPr id="4" name="CasellaDiTesto 3"/>
          <p:cNvSpPr txBox="1"/>
          <p:nvPr/>
        </p:nvSpPr>
        <p:spPr>
          <a:xfrm>
            <a:off x="6988045" y="2830274"/>
            <a:ext cx="1101007" cy="461665"/>
          </a:xfrm>
          <a:prstGeom prst="rect">
            <a:avLst/>
          </a:prstGeom>
          <a:noFill/>
        </p:spPr>
        <p:txBody>
          <a:bodyPr wrap="none" rtlCol="0">
            <a:spAutoFit/>
          </a:bodyPr>
          <a:lstStyle/>
          <a:p>
            <a:r>
              <a:rPr lang="it-IT" sz="2400" b="1" dirty="0" err="1" smtClean="0">
                <a:solidFill>
                  <a:srgbClr val="00B050"/>
                </a:solidFill>
              </a:rPr>
              <a:t>Prodan</a:t>
            </a:r>
            <a:endParaRPr lang="it-IT" sz="2400" b="1" dirty="0">
              <a:solidFill>
                <a:srgbClr val="00B050"/>
              </a:solidFill>
            </a:endParaRPr>
          </a:p>
        </p:txBody>
      </p:sp>
      <p:sp>
        <p:nvSpPr>
          <p:cNvPr id="5" name="CasellaDiTesto 4"/>
          <p:cNvSpPr txBox="1"/>
          <p:nvPr/>
        </p:nvSpPr>
        <p:spPr>
          <a:xfrm>
            <a:off x="3394511" y="91553"/>
            <a:ext cx="5234446" cy="523220"/>
          </a:xfrm>
          <a:prstGeom prst="rect">
            <a:avLst/>
          </a:prstGeom>
          <a:noFill/>
        </p:spPr>
        <p:txBody>
          <a:bodyPr wrap="none" rtlCol="0">
            <a:spAutoFit/>
          </a:bodyPr>
          <a:lstStyle/>
          <a:p>
            <a:r>
              <a:rPr lang="it-IT" sz="2800" b="1" dirty="0" err="1" smtClean="0">
                <a:solidFill>
                  <a:srgbClr val="00B0F0"/>
                </a:solidFill>
              </a:rPr>
              <a:t>MediaChrom</a:t>
            </a:r>
            <a:r>
              <a:rPr lang="it-IT" sz="2800" b="1" dirty="0" smtClean="0">
                <a:solidFill>
                  <a:srgbClr val="00B0F0"/>
                </a:solidFill>
              </a:rPr>
              <a:t> 15c in DPPC </a:t>
            </a:r>
            <a:r>
              <a:rPr lang="it-IT" sz="2800" b="1" dirty="0" err="1" smtClean="0">
                <a:solidFill>
                  <a:srgbClr val="00B0F0"/>
                </a:solidFill>
              </a:rPr>
              <a:t>vesicles</a:t>
            </a:r>
            <a:r>
              <a:rPr lang="it-IT" sz="2800" b="1" dirty="0" smtClean="0">
                <a:solidFill>
                  <a:srgbClr val="00B0F0"/>
                </a:solidFill>
              </a:rPr>
              <a:t> </a:t>
            </a:r>
            <a:endParaRPr lang="it-IT" sz="2800" b="1" dirty="0">
              <a:solidFill>
                <a:srgbClr val="00B0F0"/>
              </a:solidFill>
            </a:endParaRPr>
          </a:p>
        </p:txBody>
      </p:sp>
      <p:pic>
        <p:nvPicPr>
          <p:cNvPr id="9220" name="Picture 4" descr="http://www.intechopen.com/source/html/42261/media/image3.png"/>
          <p:cNvPicPr>
            <a:picLocks noChangeAspect="1" noChangeArrowheads="1"/>
          </p:cNvPicPr>
          <p:nvPr/>
        </p:nvPicPr>
        <p:blipFill rotWithShape="1">
          <a:blip r:embed="rId6">
            <a:extLst>
              <a:ext uri="{28A0092B-C50C-407E-A947-70E740481C1C}">
                <a14:useLocalDpi xmlns:a14="http://schemas.microsoft.com/office/drawing/2010/main" val="0"/>
              </a:ext>
            </a:extLst>
          </a:blip>
          <a:srcRect r="74453" b="81712"/>
          <a:stretch/>
        </p:blipFill>
        <p:spPr bwMode="auto">
          <a:xfrm>
            <a:off x="4395565" y="1215288"/>
            <a:ext cx="1393524" cy="1489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ntechopen.com/source/html/42261/media/image3.png"/>
          <p:cNvPicPr>
            <a:picLocks noChangeAspect="1" noChangeArrowheads="1"/>
          </p:cNvPicPr>
          <p:nvPr/>
        </p:nvPicPr>
        <p:blipFill rotWithShape="1">
          <a:blip r:embed="rId6">
            <a:extLst>
              <a:ext uri="{28A0092B-C50C-407E-A947-70E740481C1C}">
                <a14:useLocalDpi xmlns:a14="http://schemas.microsoft.com/office/drawing/2010/main" val="0"/>
              </a:ext>
            </a:extLst>
          </a:blip>
          <a:srcRect l="58675" b="81712"/>
          <a:stretch/>
        </p:blipFill>
        <p:spPr bwMode="auto">
          <a:xfrm>
            <a:off x="5794122" y="1222758"/>
            <a:ext cx="2254125" cy="1489123"/>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a destra 7"/>
          <p:cNvSpPr/>
          <p:nvPr/>
        </p:nvSpPr>
        <p:spPr>
          <a:xfrm>
            <a:off x="5082336" y="917161"/>
            <a:ext cx="1838848" cy="611194"/>
          </a:xfrm>
          <a:prstGeom prst="rightArrow">
            <a:avLst/>
          </a:prstGeom>
          <a:gradFill flip="none" rotWithShape="1">
            <a:gsLst>
              <a:gs pos="0">
                <a:srgbClr val="0070C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bg1"/>
                </a:solidFill>
              </a:rPr>
              <a:t>t</a:t>
            </a:r>
            <a:r>
              <a:rPr lang="it-IT" sz="1200" b="1" dirty="0" smtClean="0">
                <a:solidFill>
                  <a:schemeClr val="bg1"/>
                </a:solidFill>
              </a:rPr>
              <a:t>emperature </a:t>
            </a:r>
            <a:r>
              <a:rPr lang="it-IT" sz="1200" b="1" dirty="0" err="1" smtClean="0">
                <a:solidFill>
                  <a:schemeClr val="bg1"/>
                </a:solidFill>
              </a:rPr>
              <a:t>increase</a:t>
            </a:r>
            <a:endParaRPr lang="it-IT" sz="1200" b="1" dirty="0">
              <a:solidFill>
                <a:schemeClr val="bg1"/>
              </a:solidFill>
            </a:endParaRPr>
          </a:p>
        </p:txBody>
      </p:sp>
      <p:sp>
        <p:nvSpPr>
          <p:cNvPr id="10" name="CasellaDiTesto 9"/>
          <p:cNvSpPr txBox="1"/>
          <p:nvPr/>
        </p:nvSpPr>
        <p:spPr>
          <a:xfrm>
            <a:off x="7807511" y="3557115"/>
            <a:ext cx="962123" cy="646331"/>
          </a:xfrm>
          <a:prstGeom prst="rect">
            <a:avLst/>
          </a:prstGeom>
          <a:noFill/>
        </p:spPr>
        <p:txBody>
          <a:bodyPr wrap="none" rtlCol="0">
            <a:spAutoFit/>
          </a:bodyPr>
          <a:lstStyle/>
          <a:p>
            <a:pPr marL="285750" indent="-285750">
              <a:buFontTx/>
              <a:buChar char="-"/>
            </a:pPr>
            <a:r>
              <a:rPr lang="it-IT" b="1" dirty="0" smtClean="0"/>
              <a:t>20 °C</a:t>
            </a:r>
          </a:p>
          <a:p>
            <a:pPr marL="285750" indent="-285750">
              <a:buFontTx/>
              <a:buChar char="-"/>
            </a:pPr>
            <a:r>
              <a:rPr lang="it-IT" b="1" dirty="0" smtClean="0">
                <a:solidFill>
                  <a:srgbClr val="FF0000"/>
                </a:solidFill>
              </a:rPr>
              <a:t>37 °C</a:t>
            </a:r>
            <a:endParaRPr lang="it-IT" b="1" dirty="0">
              <a:solidFill>
                <a:srgbClr val="FF0000"/>
              </a:solidFill>
            </a:endParaRPr>
          </a:p>
        </p:txBody>
      </p:sp>
      <p:sp>
        <p:nvSpPr>
          <p:cNvPr id="14" name="CasellaDiTesto 13"/>
          <p:cNvSpPr txBox="1"/>
          <p:nvPr/>
        </p:nvSpPr>
        <p:spPr>
          <a:xfrm>
            <a:off x="4826966" y="3557115"/>
            <a:ext cx="962123" cy="646331"/>
          </a:xfrm>
          <a:prstGeom prst="rect">
            <a:avLst/>
          </a:prstGeom>
          <a:noFill/>
        </p:spPr>
        <p:txBody>
          <a:bodyPr wrap="none" rtlCol="0">
            <a:spAutoFit/>
          </a:bodyPr>
          <a:lstStyle/>
          <a:p>
            <a:pPr marL="285750" indent="-285750">
              <a:buFontTx/>
              <a:buChar char="-"/>
            </a:pPr>
            <a:r>
              <a:rPr lang="it-IT" b="1" dirty="0" smtClean="0"/>
              <a:t>20 °C</a:t>
            </a:r>
          </a:p>
          <a:p>
            <a:pPr marL="285750" indent="-285750">
              <a:buFontTx/>
              <a:buChar char="-"/>
            </a:pPr>
            <a:r>
              <a:rPr lang="it-IT" b="1" dirty="0" smtClean="0">
                <a:solidFill>
                  <a:srgbClr val="FF0000"/>
                </a:solidFill>
              </a:rPr>
              <a:t>37 °C</a:t>
            </a:r>
            <a:endParaRPr lang="it-IT" b="1" dirty="0">
              <a:solidFill>
                <a:srgbClr val="FF0000"/>
              </a:solidFill>
            </a:endParaRPr>
          </a:p>
        </p:txBody>
      </p:sp>
      <p:sp>
        <p:nvSpPr>
          <p:cNvPr id="6" name="Ovale 5"/>
          <p:cNvSpPr/>
          <p:nvPr/>
        </p:nvSpPr>
        <p:spPr>
          <a:xfrm>
            <a:off x="5235191" y="1738365"/>
            <a:ext cx="72835" cy="138357"/>
          </a:xfrm>
          <a:prstGeom prst="ellipse">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2" name="Ovale 11"/>
          <p:cNvSpPr/>
          <p:nvPr/>
        </p:nvSpPr>
        <p:spPr>
          <a:xfrm>
            <a:off x="6848349" y="1719205"/>
            <a:ext cx="72835" cy="138357"/>
          </a:xfrm>
          <a:prstGeom prst="ellipse">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3" name="Ovale 12"/>
          <p:cNvSpPr/>
          <p:nvPr/>
        </p:nvSpPr>
        <p:spPr>
          <a:xfrm>
            <a:off x="5019492" y="2161222"/>
            <a:ext cx="72835" cy="138357"/>
          </a:xfrm>
          <a:prstGeom prst="ellipse">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5" name="Ovale 14"/>
          <p:cNvSpPr/>
          <p:nvPr/>
        </p:nvSpPr>
        <p:spPr>
          <a:xfrm>
            <a:off x="6775514" y="2171270"/>
            <a:ext cx="72835" cy="138357"/>
          </a:xfrm>
          <a:prstGeom prst="ellipse">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nvGrpSpPr>
          <p:cNvPr id="16" name="Gruppo 15"/>
          <p:cNvGrpSpPr/>
          <p:nvPr/>
        </p:nvGrpSpPr>
        <p:grpSpPr>
          <a:xfrm>
            <a:off x="3792018" y="3452338"/>
            <a:ext cx="2753939" cy="2767591"/>
            <a:chOff x="3792018" y="3452338"/>
            <a:chExt cx="2753939" cy="2767591"/>
          </a:xfrm>
        </p:grpSpPr>
        <p:sp>
          <p:nvSpPr>
            <p:cNvPr id="19" name="Freccia in giù 18"/>
            <p:cNvSpPr/>
            <p:nvPr/>
          </p:nvSpPr>
          <p:spPr>
            <a:xfrm>
              <a:off x="6300318" y="3452338"/>
              <a:ext cx="245639" cy="2767591"/>
            </a:xfrm>
            <a:prstGeom prst="downArrow">
              <a:avLst/>
            </a:prstGeom>
            <a:solidFill>
              <a:srgbClr val="FFFF00">
                <a:alpha val="73000"/>
              </a:srgb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p:txBody>
        </p:sp>
        <p:sp>
          <p:nvSpPr>
            <p:cNvPr id="20" name="Freccia in giù 19"/>
            <p:cNvSpPr/>
            <p:nvPr/>
          </p:nvSpPr>
          <p:spPr>
            <a:xfrm>
              <a:off x="3792018" y="3452338"/>
              <a:ext cx="245639" cy="2767591"/>
            </a:xfrm>
            <a:prstGeom prst="downArrow">
              <a:avLst/>
            </a:prstGeom>
            <a:solidFill>
              <a:srgbClr val="FFFF00">
                <a:alpha val="73000"/>
              </a:srgb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a:p>
          </p:txBody>
        </p:sp>
      </p:grpSp>
    </p:spTree>
    <p:extLst>
      <p:ext uri="{BB962C8B-B14F-4D97-AF65-F5344CB8AC3E}">
        <p14:creationId xmlns:p14="http://schemas.microsoft.com/office/powerpoint/2010/main" val="29903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304135261"/>
              </p:ext>
            </p:extLst>
          </p:nvPr>
        </p:nvGraphicFramePr>
        <p:xfrm>
          <a:off x="2973555" y="4835266"/>
          <a:ext cx="6299835" cy="1357906"/>
        </p:xfrm>
        <a:graphic>
          <a:graphicData uri="http://schemas.openxmlformats.org/drawingml/2006/table">
            <a:tbl>
              <a:tblPr firstRow="1" firstCol="1" bandRow="1">
                <a:tableStyleId>{5C22544A-7EE6-4342-B048-85BDC9FD1C3A}</a:tableStyleId>
              </a:tblPr>
              <a:tblGrid>
                <a:gridCol w="2250440"/>
                <a:gridCol w="2024380"/>
                <a:gridCol w="2025015"/>
              </a:tblGrid>
              <a:tr h="494306">
                <a:tc>
                  <a:txBody>
                    <a:bodyPr/>
                    <a:lstStyle/>
                    <a:p>
                      <a:pPr algn="ctr">
                        <a:lnSpc>
                          <a:spcPct val="115000"/>
                        </a:lnSpc>
                        <a:spcAft>
                          <a:spcPts val="0"/>
                        </a:spcAft>
                      </a:pPr>
                      <a:r>
                        <a:rPr lang="en-US" sz="1200" dirty="0">
                          <a:effectLst/>
                        </a:rPr>
                        <a:t>Solvent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err="1">
                          <a:effectLst/>
                        </a:rPr>
                        <a:t>MediaChrom</a:t>
                      </a:r>
                      <a:r>
                        <a:rPr lang="en-US" sz="1200" dirty="0">
                          <a:effectLst/>
                        </a:rPr>
                        <a:t> 15c </a:t>
                      </a:r>
                      <a:endParaRPr lang="it-IT" sz="1100" dirty="0">
                        <a:effectLst/>
                      </a:endParaRPr>
                    </a:p>
                    <a:p>
                      <a:pPr algn="ctr">
                        <a:lnSpc>
                          <a:spcPct val="115000"/>
                        </a:lnSpc>
                        <a:spcAft>
                          <a:spcPts val="0"/>
                        </a:spcAft>
                      </a:pPr>
                      <a:r>
                        <a:rPr lang="en-US" sz="1200" dirty="0">
                          <a:effectLst/>
                        </a:rPr>
                        <a:t>(benzyl ester)</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err="1">
                          <a:effectLst/>
                        </a:rPr>
                        <a:t>MediaChrom</a:t>
                      </a:r>
                      <a:r>
                        <a:rPr lang="en-US" sz="1200" dirty="0">
                          <a:effectLst/>
                        </a:rPr>
                        <a:t> 15’c </a:t>
                      </a:r>
                      <a:endParaRPr lang="it-IT" sz="1100" dirty="0">
                        <a:effectLst/>
                      </a:endParaRPr>
                    </a:p>
                    <a:p>
                      <a:pPr algn="ctr">
                        <a:lnSpc>
                          <a:spcPct val="115000"/>
                        </a:lnSpc>
                        <a:spcAft>
                          <a:spcPts val="0"/>
                        </a:spcAft>
                      </a:pPr>
                      <a:r>
                        <a:rPr lang="en-US" sz="1200" dirty="0">
                          <a:effectLst/>
                        </a:rPr>
                        <a:t>(carboxyl free)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215900">
                <a:tc>
                  <a:txBody>
                    <a:bodyPr/>
                    <a:lstStyle/>
                    <a:p>
                      <a:pPr algn="ctr">
                        <a:lnSpc>
                          <a:spcPct val="115000"/>
                        </a:lnSpc>
                        <a:spcAft>
                          <a:spcPts val="0"/>
                        </a:spcAft>
                      </a:pPr>
                      <a:r>
                        <a:rPr lang="en-US" sz="1200" dirty="0">
                          <a:effectLst/>
                        </a:rPr>
                        <a:t>hexane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a:effectLst/>
                        </a:rPr>
                        <a:t>490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200" dirty="0">
                          <a:effectLst/>
                        </a:rPr>
                        <a:t>487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900">
                <a:tc>
                  <a:txBody>
                    <a:bodyPr/>
                    <a:lstStyle/>
                    <a:p>
                      <a:pPr algn="ctr">
                        <a:lnSpc>
                          <a:spcPct val="115000"/>
                        </a:lnSpc>
                        <a:spcAft>
                          <a:spcPts val="0"/>
                        </a:spcAft>
                      </a:pPr>
                      <a:r>
                        <a:rPr lang="en-US" sz="1200" dirty="0">
                          <a:effectLst/>
                        </a:rPr>
                        <a:t>n-</a:t>
                      </a:r>
                      <a:r>
                        <a:rPr lang="en-US" sz="1200" dirty="0" err="1">
                          <a:effectLst/>
                        </a:rPr>
                        <a:t>octanol</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a:effectLst/>
                        </a:rPr>
                        <a:t>525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200" dirty="0">
                          <a:effectLst/>
                        </a:rPr>
                        <a:t>520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900">
                <a:tc>
                  <a:txBody>
                    <a:bodyPr/>
                    <a:lstStyle/>
                    <a:p>
                      <a:pPr algn="ctr">
                        <a:lnSpc>
                          <a:spcPct val="115000"/>
                        </a:lnSpc>
                        <a:spcAft>
                          <a:spcPts val="0"/>
                        </a:spcAft>
                      </a:pPr>
                      <a:r>
                        <a:rPr lang="en-US" sz="1200" dirty="0">
                          <a:effectLst/>
                        </a:rPr>
                        <a:t>ethanol</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a:effectLst/>
                        </a:rPr>
                        <a:t>540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200" dirty="0">
                          <a:effectLst/>
                        </a:rPr>
                        <a:t>537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5900">
                <a:tc>
                  <a:txBody>
                    <a:bodyPr/>
                    <a:lstStyle/>
                    <a:p>
                      <a:pPr algn="ctr">
                        <a:lnSpc>
                          <a:spcPct val="115000"/>
                        </a:lnSpc>
                        <a:spcAft>
                          <a:spcPts val="0"/>
                        </a:spcAft>
                      </a:pPr>
                      <a:r>
                        <a:rPr lang="en-US" sz="1200" dirty="0">
                          <a:effectLst/>
                        </a:rPr>
                        <a:t>DMF</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a:effectLst/>
                        </a:rPr>
                        <a:t>565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200" dirty="0">
                          <a:effectLst/>
                        </a:rPr>
                        <a:t>563 nm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CasellaDiTesto 2"/>
          <p:cNvSpPr txBox="1"/>
          <p:nvPr/>
        </p:nvSpPr>
        <p:spPr>
          <a:xfrm>
            <a:off x="2346185" y="237253"/>
            <a:ext cx="7758919" cy="523220"/>
          </a:xfrm>
          <a:prstGeom prst="rect">
            <a:avLst/>
          </a:prstGeom>
          <a:noFill/>
        </p:spPr>
        <p:txBody>
          <a:bodyPr wrap="none" rtlCol="0">
            <a:spAutoFit/>
          </a:bodyPr>
          <a:lstStyle/>
          <a:p>
            <a:r>
              <a:rPr lang="it-IT" sz="2800" b="1" dirty="0" err="1" smtClean="0">
                <a:solidFill>
                  <a:srgbClr val="00B0F0"/>
                </a:solidFill>
              </a:rPr>
              <a:t>MediaChrom</a:t>
            </a:r>
            <a:r>
              <a:rPr lang="it-IT" sz="2800" b="1" dirty="0" smtClean="0">
                <a:solidFill>
                  <a:srgbClr val="00B0F0"/>
                </a:solidFill>
              </a:rPr>
              <a:t> </a:t>
            </a:r>
            <a:r>
              <a:rPr lang="it-IT" sz="2800" b="1" dirty="0" err="1" smtClean="0">
                <a:solidFill>
                  <a:srgbClr val="00B0F0"/>
                </a:solidFill>
              </a:rPr>
              <a:t>deprotection</a:t>
            </a:r>
            <a:r>
              <a:rPr lang="it-IT" sz="2800" b="1" dirty="0">
                <a:solidFill>
                  <a:srgbClr val="00B0F0"/>
                </a:solidFill>
              </a:rPr>
              <a:t> </a:t>
            </a:r>
            <a:r>
              <a:rPr lang="it-IT" sz="2800" b="1" dirty="0" smtClean="0">
                <a:solidFill>
                  <a:srgbClr val="00B0F0"/>
                </a:solidFill>
              </a:rPr>
              <a:t>for </a:t>
            </a:r>
            <a:r>
              <a:rPr lang="it-IT" sz="2800" b="1" dirty="0" err="1" smtClean="0">
                <a:solidFill>
                  <a:srgbClr val="00B0F0"/>
                </a:solidFill>
              </a:rPr>
              <a:t>labeling</a:t>
            </a:r>
            <a:r>
              <a:rPr lang="it-IT" sz="2800" b="1" dirty="0" smtClean="0">
                <a:solidFill>
                  <a:srgbClr val="00B0F0"/>
                </a:solidFill>
              </a:rPr>
              <a:t> </a:t>
            </a:r>
            <a:r>
              <a:rPr lang="it-IT" sz="2800" b="1" dirty="0" err="1" smtClean="0">
                <a:solidFill>
                  <a:srgbClr val="00B0F0"/>
                </a:solidFill>
              </a:rPr>
              <a:t>applications</a:t>
            </a:r>
            <a:endParaRPr lang="it-IT" sz="2800" b="1" dirty="0">
              <a:solidFill>
                <a:srgbClr val="00B0F0"/>
              </a:solidFill>
            </a:endParaRPr>
          </a:p>
        </p:txBody>
      </p:sp>
      <p:grpSp>
        <p:nvGrpSpPr>
          <p:cNvPr id="10" name="Gruppo 9"/>
          <p:cNvGrpSpPr/>
          <p:nvPr/>
        </p:nvGrpSpPr>
        <p:grpSpPr>
          <a:xfrm>
            <a:off x="2920215" y="1034079"/>
            <a:ext cx="6919164" cy="2616366"/>
            <a:chOff x="1443734" y="794441"/>
            <a:chExt cx="6919164" cy="2616366"/>
          </a:xfrm>
        </p:grpSpPr>
        <p:graphicFrame>
          <p:nvGraphicFramePr>
            <p:cNvPr id="4" name="Oggetto 3"/>
            <p:cNvGraphicFramePr>
              <a:graphicFrameLocks noChangeAspect="1"/>
            </p:cNvGraphicFramePr>
            <p:nvPr>
              <p:extLst>
                <p:ext uri="{D42A27DB-BD31-4B8C-83A1-F6EECF244321}">
                  <p14:modId xmlns:p14="http://schemas.microsoft.com/office/powerpoint/2010/main" val="84103300"/>
                </p:ext>
              </p:extLst>
            </p:nvPr>
          </p:nvGraphicFramePr>
          <p:xfrm>
            <a:off x="1443734" y="853344"/>
            <a:ext cx="6353175" cy="2557463"/>
          </p:xfrm>
          <a:graphic>
            <a:graphicData uri="http://schemas.openxmlformats.org/presentationml/2006/ole">
              <mc:AlternateContent xmlns:mc="http://schemas.openxmlformats.org/markup-compatibility/2006">
                <mc:Choice xmlns:v="urn:schemas-microsoft-com:vml" Requires="v">
                  <p:oleObj spid="_x0000_s3158" name="CS ChemDraw Drawing" r:id="rId4" imgW="1947960" imgH="785160" progId="ChemDraw.Document.6.0">
                    <p:embed/>
                  </p:oleObj>
                </mc:Choice>
                <mc:Fallback>
                  <p:oleObj name="CS ChemDraw Drawing" r:id="rId4" imgW="1947960" imgH="785160" progId="ChemDraw.Document.6.0">
                    <p:embed/>
                    <p:pic>
                      <p:nvPicPr>
                        <p:cNvPr id="0" name=""/>
                        <p:cNvPicPr>
                          <a:picLocks noChangeAspect="1" noChangeArrowheads="1"/>
                        </p:cNvPicPr>
                        <p:nvPr/>
                      </p:nvPicPr>
                      <p:blipFill>
                        <a:blip r:embed="rId5"/>
                        <a:srcRect/>
                        <a:stretch>
                          <a:fillRect/>
                        </a:stretch>
                      </p:blipFill>
                      <p:spPr bwMode="auto">
                        <a:xfrm>
                          <a:off x="1443734" y="853344"/>
                          <a:ext cx="6353175" cy="2557463"/>
                        </a:xfrm>
                        <a:prstGeom prst="rect">
                          <a:avLst/>
                        </a:prstGeom>
                        <a:noFill/>
                      </p:spPr>
                    </p:pic>
                  </p:oleObj>
                </mc:Fallback>
              </mc:AlternateContent>
            </a:graphicData>
          </a:graphic>
        </p:graphicFrame>
        <p:sp>
          <p:nvSpPr>
            <p:cNvPr id="9" name="Rettangolo 8"/>
            <p:cNvSpPr/>
            <p:nvPr/>
          </p:nvSpPr>
          <p:spPr>
            <a:xfrm>
              <a:off x="5599948" y="794441"/>
              <a:ext cx="2762950" cy="1175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p:cNvGrpSpPr/>
          <p:nvPr/>
        </p:nvGrpSpPr>
        <p:grpSpPr>
          <a:xfrm>
            <a:off x="2527887" y="1030609"/>
            <a:ext cx="6745503" cy="2613742"/>
            <a:chOff x="12433702" y="211015"/>
            <a:chExt cx="6745503" cy="2613742"/>
          </a:xfrm>
        </p:grpSpPr>
        <p:graphicFrame>
          <p:nvGraphicFramePr>
            <p:cNvPr id="6" name="Oggetto 5"/>
            <p:cNvGraphicFramePr>
              <a:graphicFrameLocks noChangeAspect="1"/>
            </p:cNvGraphicFramePr>
            <p:nvPr>
              <p:extLst>
                <p:ext uri="{D42A27DB-BD31-4B8C-83A1-F6EECF244321}">
                  <p14:modId xmlns:p14="http://schemas.microsoft.com/office/powerpoint/2010/main" val="4279207773"/>
                </p:ext>
              </p:extLst>
            </p:nvPr>
          </p:nvGraphicFramePr>
          <p:xfrm>
            <a:off x="12826030" y="267294"/>
            <a:ext cx="6353175" cy="2557463"/>
          </p:xfrm>
          <a:graphic>
            <a:graphicData uri="http://schemas.openxmlformats.org/presentationml/2006/ole">
              <mc:AlternateContent xmlns:mc="http://schemas.openxmlformats.org/markup-compatibility/2006">
                <mc:Choice xmlns:v="urn:schemas-microsoft-com:vml" Requires="v">
                  <p:oleObj spid="_x0000_s3159" name="CS ChemDraw Drawing" r:id="rId6" imgW="1947960" imgH="785160" progId="ChemDraw.Document.6.0">
                    <p:embed/>
                  </p:oleObj>
                </mc:Choice>
                <mc:Fallback>
                  <p:oleObj name="CS ChemDraw Drawing" r:id="rId6" imgW="1947960" imgH="785160" progId="ChemDraw.Document.6.0">
                    <p:embed/>
                    <p:pic>
                      <p:nvPicPr>
                        <p:cNvPr id="0" name=""/>
                        <p:cNvPicPr>
                          <a:picLocks noChangeAspect="1" noChangeArrowheads="1"/>
                        </p:cNvPicPr>
                        <p:nvPr/>
                      </p:nvPicPr>
                      <p:blipFill>
                        <a:blip r:embed="rId5"/>
                        <a:srcRect/>
                        <a:stretch>
                          <a:fillRect/>
                        </a:stretch>
                      </p:blipFill>
                      <p:spPr bwMode="auto">
                        <a:xfrm>
                          <a:off x="12826030" y="267294"/>
                          <a:ext cx="6353175" cy="2557463"/>
                        </a:xfrm>
                        <a:prstGeom prst="rect">
                          <a:avLst/>
                        </a:prstGeom>
                        <a:solidFill>
                          <a:schemeClr val="bg1"/>
                        </a:solidFill>
                      </p:spPr>
                    </p:pic>
                  </p:oleObj>
                </mc:Fallback>
              </mc:AlternateContent>
            </a:graphicData>
          </a:graphic>
        </p:graphicFrame>
        <p:sp>
          <p:nvSpPr>
            <p:cNvPr id="5" name="CasellaDiTesto 4"/>
            <p:cNvSpPr txBox="1"/>
            <p:nvPr/>
          </p:nvSpPr>
          <p:spPr>
            <a:xfrm>
              <a:off x="17668668" y="2328527"/>
              <a:ext cx="138583" cy="400110"/>
            </a:xfrm>
            <a:prstGeom prst="rect">
              <a:avLst/>
            </a:prstGeom>
            <a:solidFill>
              <a:schemeClr val="bg1"/>
            </a:solidFill>
          </p:spPr>
          <p:txBody>
            <a:bodyPr wrap="square" rtlCol="0">
              <a:spAutoFit/>
            </a:bodyPr>
            <a:lstStyle/>
            <a:p>
              <a:pPr algn="ctr"/>
              <a:r>
                <a:rPr lang="it-IT" sz="2000" dirty="0" smtClean="0">
                  <a:solidFill>
                    <a:srgbClr val="00B0F0"/>
                  </a:solidFill>
                  <a:latin typeface="Arial" panose="020B0604020202020204" pitchFamily="34" charset="0"/>
                  <a:cs typeface="Arial" panose="020B0604020202020204" pitchFamily="34" charset="0"/>
                </a:rPr>
                <a:t>H</a:t>
              </a:r>
              <a:endParaRPr lang="it-IT" sz="2000" dirty="0">
                <a:solidFill>
                  <a:srgbClr val="00B0F0"/>
                </a:solidFill>
                <a:latin typeface="Arial" panose="020B0604020202020204" pitchFamily="34" charset="0"/>
                <a:cs typeface="Arial" panose="020B0604020202020204" pitchFamily="34" charset="0"/>
              </a:endParaRPr>
            </a:p>
          </p:txBody>
        </p:sp>
        <p:sp>
          <p:nvSpPr>
            <p:cNvPr id="7" name="Rettangolo 6"/>
            <p:cNvSpPr/>
            <p:nvPr/>
          </p:nvSpPr>
          <p:spPr>
            <a:xfrm>
              <a:off x="12433702" y="211015"/>
              <a:ext cx="2762950" cy="1175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Rettangolo 10"/>
          <p:cNvSpPr/>
          <p:nvPr/>
        </p:nvSpPr>
        <p:spPr>
          <a:xfrm>
            <a:off x="5234565" y="4835266"/>
            <a:ext cx="1982160" cy="1382654"/>
          </a:xfrm>
          <a:prstGeom prst="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1789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accel="49000" decel="50000" fill="hold" grpId="0" nodeType="withEffect">
                                  <p:stCondLst>
                                    <p:cond delay="0"/>
                                  </p:stCondLst>
                                  <p:childTnLst>
                                    <p:animMotion origin="layout" path="M 3.125E-6 2.96296E-6 L 0.16445 -0.00371 " pathEditMode="relative" rAng="0" ptsTypes="AA">
                                      <p:cBhvr>
                                        <p:cTn id="9" dur="2000" fill="hold"/>
                                        <p:tgtEl>
                                          <p:spTgt spid="11"/>
                                        </p:tgtEl>
                                        <p:attrNameLst>
                                          <p:attrName>ppt_x</p:attrName>
                                          <p:attrName>ppt_y</p:attrName>
                                        </p:attrNameLst>
                                      </p:cBhvr>
                                      <p:rCtr x="82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36" y="1559180"/>
            <a:ext cx="2905646" cy="227221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87688" y="4402824"/>
            <a:ext cx="4625799" cy="923330"/>
          </a:xfrm>
          <a:prstGeom prst="rect">
            <a:avLst/>
          </a:prstGeom>
        </p:spPr>
        <p:txBody>
          <a:bodyPr wrap="square">
            <a:spAutoFit/>
          </a:bodyPr>
          <a:lstStyle/>
          <a:p>
            <a:r>
              <a:rPr lang="en-US" b="1" dirty="0" smtClean="0">
                <a:solidFill>
                  <a:srgbClr val="C00000"/>
                </a:solidFill>
              </a:rPr>
              <a:t>peptide </a:t>
            </a:r>
            <a:r>
              <a:rPr lang="en-US" b="1" dirty="0">
                <a:solidFill>
                  <a:srgbClr val="C00000"/>
                </a:solidFill>
              </a:rPr>
              <a:t>mimics of </a:t>
            </a:r>
            <a:r>
              <a:rPr lang="en-US" b="1" dirty="0" err="1">
                <a:solidFill>
                  <a:srgbClr val="C00000"/>
                </a:solidFill>
              </a:rPr>
              <a:t>Cro</a:t>
            </a:r>
            <a:r>
              <a:rPr lang="en-US" b="1" dirty="0">
                <a:solidFill>
                  <a:srgbClr val="C00000"/>
                </a:solidFill>
              </a:rPr>
              <a:t> protein from bacteriophage λ that </a:t>
            </a:r>
            <a:r>
              <a:rPr lang="en-US" b="1" dirty="0" smtClean="0">
                <a:solidFill>
                  <a:srgbClr val="C00000"/>
                </a:solidFill>
              </a:rPr>
              <a:t>binds </a:t>
            </a:r>
            <a:r>
              <a:rPr lang="en-US" b="1" dirty="0">
                <a:solidFill>
                  <a:srgbClr val="C00000"/>
                </a:solidFill>
              </a:rPr>
              <a:t>to the </a:t>
            </a:r>
            <a:r>
              <a:rPr lang="en-US" b="1" dirty="0" smtClean="0">
                <a:solidFill>
                  <a:srgbClr val="C00000"/>
                </a:solidFill>
              </a:rPr>
              <a:t>DNA (operator </a:t>
            </a:r>
            <a:r>
              <a:rPr lang="en-US" b="1" dirty="0">
                <a:solidFill>
                  <a:srgbClr val="C00000"/>
                </a:solidFill>
              </a:rPr>
              <a:t>site </a:t>
            </a:r>
            <a:r>
              <a:rPr lang="en-US" b="1" dirty="0" smtClean="0">
                <a:solidFill>
                  <a:srgbClr val="C00000"/>
                </a:solidFill>
              </a:rPr>
              <a:t>O</a:t>
            </a:r>
            <a:r>
              <a:rPr lang="en-US" b="1" baseline="-25000" dirty="0" smtClean="0">
                <a:solidFill>
                  <a:srgbClr val="C00000"/>
                </a:solidFill>
              </a:rPr>
              <a:t>R</a:t>
            </a:r>
            <a:r>
              <a:rPr lang="en-US" b="1" dirty="0" smtClean="0">
                <a:solidFill>
                  <a:srgbClr val="C00000"/>
                </a:solidFill>
              </a:rPr>
              <a:t>3)</a:t>
            </a:r>
            <a:endParaRPr lang="it-IT" b="1" dirty="0">
              <a:solidFill>
                <a:srgbClr val="C00000"/>
              </a:solidFill>
            </a:endParaRPr>
          </a:p>
        </p:txBody>
      </p:sp>
      <p:sp>
        <p:nvSpPr>
          <p:cNvPr id="6" name="Rettangolo 5"/>
          <p:cNvSpPr/>
          <p:nvPr/>
        </p:nvSpPr>
        <p:spPr>
          <a:xfrm>
            <a:off x="620736" y="3876363"/>
            <a:ext cx="6096000" cy="261610"/>
          </a:xfrm>
          <a:prstGeom prst="rect">
            <a:avLst/>
          </a:prstGeom>
        </p:spPr>
        <p:txBody>
          <a:bodyPr>
            <a:spAutoFit/>
          </a:bodyPr>
          <a:lstStyle/>
          <a:p>
            <a:r>
              <a:rPr lang="it-IT" sz="1050" dirty="0" err="1" smtClean="0"/>
              <a:t>Mazumder</a:t>
            </a:r>
            <a:r>
              <a:rPr lang="it-IT" sz="1050" dirty="0" smtClean="0"/>
              <a:t> et al. ACS </a:t>
            </a:r>
            <a:r>
              <a:rPr lang="it-IT" sz="1050" dirty="0" err="1"/>
              <a:t>Chem</a:t>
            </a:r>
            <a:r>
              <a:rPr lang="it-IT" sz="1050" dirty="0"/>
              <a:t>. </a:t>
            </a:r>
            <a:r>
              <a:rPr lang="it-IT" sz="1050" dirty="0" err="1"/>
              <a:t>Biol</a:t>
            </a:r>
            <a:r>
              <a:rPr lang="it-IT" sz="1050" dirty="0"/>
              <a:t>., 2012, 7 (6), </a:t>
            </a:r>
            <a:r>
              <a:rPr lang="it-IT" sz="1050" dirty="0" err="1"/>
              <a:t>pp</a:t>
            </a:r>
            <a:r>
              <a:rPr lang="it-IT" sz="1050" dirty="0"/>
              <a:t> 1084–1094</a:t>
            </a:r>
          </a:p>
        </p:txBody>
      </p:sp>
      <p:sp>
        <p:nvSpPr>
          <p:cNvPr id="7" name="CasellaDiTesto 6"/>
          <p:cNvSpPr txBox="1"/>
          <p:nvPr/>
        </p:nvSpPr>
        <p:spPr>
          <a:xfrm>
            <a:off x="682590" y="1014076"/>
            <a:ext cx="2843792" cy="369332"/>
          </a:xfrm>
          <a:prstGeom prst="rect">
            <a:avLst/>
          </a:prstGeom>
          <a:noFill/>
        </p:spPr>
        <p:txBody>
          <a:bodyPr wrap="none" rtlCol="0">
            <a:spAutoFit/>
          </a:bodyPr>
          <a:lstStyle/>
          <a:p>
            <a:r>
              <a:rPr lang="it-IT" b="1" dirty="0" err="1" smtClean="0">
                <a:solidFill>
                  <a:srgbClr val="C00000"/>
                </a:solidFill>
              </a:rPr>
              <a:t>Interaction</a:t>
            </a:r>
            <a:r>
              <a:rPr lang="it-IT" b="1" dirty="0" smtClean="0">
                <a:solidFill>
                  <a:srgbClr val="C00000"/>
                </a:solidFill>
              </a:rPr>
              <a:t> model: </a:t>
            </a:r>
            <a:r>
              <a:rPr lang="it-IT" b="1" dirty="0" err="1" smtClean="0">
                <a:solidFill>
                  <a:srgbClr val="C00000"/>
                </a:solidFill>
              </a:rPr>
              <a:t>Cro</a:t>
            </a:r>
            <a:r>
              <a:rPr lang="it-IT" b="1" dirty="0" smtClean="0">
                <a:solidFill>
                  <a:srgbClr val="C00000"/>
                </a:solidFill>
              </a:rPr>
              <a:t>-DNA</a:t>
            </a:r>
            <a:endParaRPr lang="it-IT" b="1" dirty="0">
              <a:solidFill>
                <a:srgbClr val="C00000"/>
              </a:solidFill>
            </a:endParaRPr>
          </a:p>
        </p:txBody>
      </p:sp>
      <p:sp>
        <p:nvSpPr>
          <p:cNvPr id="8" name="CasellaDiTesto 7"/>
          <p:cNvSpPr txBox="1"/>
          <p:nvPr/>
        </p:nvSpPr>
        <p:spPr>
          <a:xfrm>
            <a:off x="11747560" y="2661156"/>
            <a:ext cx="724878" cy="369332"/>
          </a:xfrm>
          <a:prstGeom prst="rect">
            <a:avLst/>
          </a:prstGeom>
          <a:noFill/>
        </p:spPr>
        <p:txBody>
          <a:bodyPr wrap="none" rtlCol="0">
            <a:spAutoFit/>
          </a:bodyPr>
          <a:lstStyle/>
          <a:p>
            <a:r>
              <a:rPr lang="it-IT" dirty="0" smtClean="0">
                <a:solidFill>
                  <a:schemeClr val="bg1"/>
                </a:solidFill>
              </a:rPr>
              <a:t>+DNA</a:t>
            </a:r>
            <a:endParaRPr lang="it-IT" dirty="0">
              <a:solidFill>
                <a:schemeClr val="bg1"/>
              </a:solidFill>
            </a:endParaRPr>
          </a:p>
        </p:txBody>
      </p:sp>
      <p:grpSp>
        <p:nvGrpSpPr>
          <p:cNvPr id="12" name="Gruppo 11"/>
          <p:cNvGrpSpPr/>
          <p:nvPr/>
        </p:nvGrpSpPr>
        <p:grpSpPr>
          <a:xfrm>
            <a:off x="3020600" y="2209213"/>
            <a:ext cx="2594892" cy="369332"/>
            <a:chOff x="3020602" y="2209213"/>
            <a:chExt cx="2186595" cy="369332"/>
          </a:xfrm>
        </p:grpSpPr>
        <p:cxnSp>
          <p:nvCxnSpPr>
            <p:cNvPr id="9" name="Connettore 1 8"/>
            <p:cNvCxnSpPr/>
            <p:nvPr/>
          </p:nvCxnSpPr>
          <p:spPr>
            <a:xfrm flipV="1">
              <a:off x="3020602" y="2383604"/>
              <a:ext cx="648134" cy="10275"/>
            </a:xfrm>
            <a:prstGeom prst="line">
              <a:avLst/>
            </a:prstGeom>
            <a:ln w="41275" cmpd="sng">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3668736" y="2209213"/>
              <a:ext cx="1538461" cy="369332"/>
            </a:xfrm>
            <a:prstGeom prst="rect">
              <a:avLst/>
            </a:prstGeom>
            <a:noFill/>
            <a:ln w="41275" cmpd="sng">
              <a:solidFill>
                <a:srgbClr val="FFC000"/>
              </a:solidFill>
            </a:ln>
          </p:spPr>
          <p:txBody>
            <a:bodyPr wrap="square" rtlCol="0">
              <a:spAutoFit/>
            </a:bodyPr>
            <a:lstStyle/>
            <a:p>
              <a:r>
                <a:rPr lang="it-IT" b="1" dirty="0" err="1">
                  <a:solidFill>
                    <a:srgbClr val="C00000"/>
                  </a:solidFill>
                </a:rPr>
                <a:t>M</a:t>
              </a:r>
              <a:r>
                <a:rPr lang="it-IT" b="1" dirty="0" err="1" smtClean="0">
                  <a:solidFill>
                    <a:srgbClr val="C00000"/>
                  </a:solidFill>
                </a:rPr>
                <a:t>ediaChrom</a:t>
              </a:r>
              <a:r>
                <a:rPr lang="it-IT" b="1" dirty="0" smtClean="0">
                  <a:solidFill>
                    <a:srgbClr val="C00000"/>
                  </a:solidFill>
                </a:rPr>
                <a:t> 15c</a:t>
              </a:r>
              <a:endParaRPr lang="it-IT" b="1" dirty="0">
                <a:solidFill>
                  <a:srgbClr val="C00000"/>
                </a:solidFill>
              </a:endParaRPr>
            </a:p>
          </p:txBody>
        </p:sp>
      </p:grpSp>
      <p:sp>
        <p:nvSpPr>
          <p:cNvPr id="14" name="Freccia in giù 13"/>
          <p:cNvSpPr/>
          <p:nvPr/>
        </p:nvSpPr>
        <p:spPr>
          <a:xfrm>
            <a:off x="-1808252" y="4218631"/>
            <a:ext cx="431514" cy="571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387688" y="5743747"/>
            <a:ext cx="3796291" cy="923330"/>
          </a:xfrm>
          <a:prstGeom prst="rect">
            <a:avLst/>
          </a:prstGeom>
          <a:noFill/>
        </p:spPr>
        <p:txBody>
          <a:bodyPr wrap="square" rtlCol="0">
            <a:spAutoFit/>
          </a:bodyPr>
          <a:lstStyle/>
          <a:p>
            <a:r>
              <a:rPr lang="it-IT" b="1" dirty="0" smtClean="0">
                <a:solidFill>
                  <a:srgbClr val="C00000"/>
                </a:solidFill>
              </a:rPr>
              <a:t>Solid </a:t>
            </a:r>
            <a:r>
              <a:rPr lang="it-IT" b="1" dirty="0" err="1" smtClean="0">
                <a:solidFill>
                  <a:srgbClr val="C00000"/>
                </a:solidFill>
              </a:rPr>
              <a:t>phase</a:t>
            </a:r>
            <a:r>
              <a:rPr lang="it-IT" b="1" dirty="0" smtClean="0">
                <a:solidFill>
                  <a:srgbClr val="C00000"/>
                </a:solidFill>
              </a:rPr>
              <a:t> peptide </a:t>
            </a:r>
            <a:r>
              <a:rPr lang="it-IT" b="1" dirty="0" err="1" smtClean="0">
                <a:solidFill>
                  <a:srgbClr val="C00000"/>
                </a:solidFill>
              </a:rPr>
              <a:t>synthesis</a:t>
            </a:r>
            <a:r>
              <a:rPr lang="it-IT" b="1" dirty="0" smtClean="0">
                <a:solidFill>
                  <a:srgbClr val="C00000"/>
                </a:solidFill>
              </a:rPr>
              <a:t> of </a:t>
            </a:r>
            <a:r>
              <a:rPr lang="it-IT" b="1" dirty="0" err="1" smtClean="0">
                <a:solidFill>
                  <a:srgbClr val="C00000"/>
                </a:solidFill>
              </a:rPr>
              <a:t>Cro</a:t>
            </a:r>
            <a:r>
              <a:rPr lang="it-IT" b="1" dirty="0" smtClean="0">
                <a:solidFill>
                  <a:srgbClr val="C00000"/>
                </a:solidFill>
              </a:rPr>
              <a:t> peptide </a:t>
            </a:r>
            <a:r>
              <a:rPr lang="it-IT" b="1" dirty="0" err="1" smtClean="0">
                <a:solidFill>
                  <a:srgbClr val="C00000"/>
                </a:solidFill>
              </a:rPr>
              <a:t>labeled</a:t>
            </a:r>
            <a:r>
              <a:rPr lang="it-IT" b="1" dirty="0" smtClean="0">
                <a:solidFill>
                  <a:srgbClr val="C00000"/>
                </a:solidFill>
              </a:rPr>
              <a:t> a the N-</a:t>
            </a:r>
            <a:r>
              <a:rPr lang="it-IT" b="1" dirty="0" err="1" smtClean="0">
                <a:solidFill>
                  <a:srgbClr val="C00000"/>
                </a:solidFill>
              </a:rPr>
              <a:t>terminus</a:t>
            </a:r>
            <a:r>
              <a:rPr lang="it-IT" b="1" dirty="0" smtClean="0">
                <a:solidFill>
                  <a:srgbClr val="C00000"/>
                </a:solidFill>
              </a:rPr>
              <a:t> with </a:t>
            </a:r>
            <a:r>
              <a:rPr lang="it-IT" b="1" dirty="0" err="1" smtClean="0">
                <a:solidFill>
                  <a:srgbClr val="C00000"/>
                </a:solidFill>
              </a:rPr>
              <a:t>MediaChrom</a:t>
            </a:r>
            <a:r>
              <a:rPr lang="it-IT" b="1" dirty="0" smtClean="0">
                <a:solidFill>
                  <a:srgbClr val="C00000"/>
                </a:solidFill>
              </a:rPr>
              <a:t> 15c</a:t>
            </a:r>
            <a:endParaRPr lang="it-IT" b="1" dirty="0">
              <a:solidFill>
                <a:srgbClr val="C00000"/>
              </a:solidFill>
            </a:endParaRPr>
          </a:p>
        </p:txBody>
      </p:sp>
      <p:sp>
        <p:nvSpPr>
          <p:cNvPr id="16" name="Freccia in giù 15"/>
          <p:cNvSpPr/>
          <p:nvPr/>
        </p:nvSpPr>
        <p:spPr>
          <a:xfrm>
            <a:off x="2073559" y="5367744"/>
            <a:ext cx="277402" cy="37600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solidFill>
                <a:srgbClr val="C00000"/>
              </a:solidFill>
            </a:endParaRPr>
          </a:p>
        </p:txBody>
      </p:sp>
      <p:sp>
        <p:nvSpPr>
          <p:cNvPr id="20" name="CasellaDiTesto 19"/>
          <p:cNvSpPr txBox="1"/>
          <p:nvPr/>
        </p:nvSpPr>
        <p:spPr>
          <a:xfrm>
            <a:off x="2570865" y="110326"/>
            <a:ext cx="6989349" cy="523220"/>
          </a:xfrm>
          <a:prstGeom prst="rect">
            <a:avLst/>
          </a:prstGeom>
          <a:noFill/>
        </p:spPr>
        <p:txBody>
          <a:bodyPr wrap="none" rtlCol="0">
            <a:spAutoFit/>
          </a:bodyPr>
          <a:lstStyle/>
          <a:p>
            <a:r>
              <a:rPr lang="it-IT" sz="2800" b="1" dirty="0" err="1" smtClean="0">
                <a:solidFill>
                  <a:srgbClr val="00B0F0"/>
                </a:solidFill>
              </a:rPr>
              <a:t>MediaChrom</a:t>
            </a:r>
            <a:r>
              <a:rPr lang="it-IT" sz="2800" b="1" dirty="0" smtClean="0">
                <a:solidFill>
                  <a:srgbClr val="00B0F0"/>
                </a:solidFill>
              </a:rPr>
              <a:t> 15c </a:t>
            </a:r>
            <a:r>
              <a:rPr lang="it-IT" sz="2800" b="1" dirty="0" err="1" smtClean="0">
                <a:solidFill>
                  <a:srgbClr val="00B0F0"/>
                </a:solidFill>
              </a:rPr>
              <a:t>labeling</a:t>
            </a:r>
            <a:r>
              <a:rPr lang="it-IT" sz="2800" b="1" dirty="0" smtClean="0">
                <a:solidFill>
                  <a:srgbClr val="00B0F0"/>
                </a:solidFill>
              </a:rPr>
              <a:t>: in vitro </a:t>
            </a:r>
            <a:r>
              <a:rPr lang="it-IT" sz="2800" b="1" dirty="0" err="1" smtClean="0">
                <a:solidFill>
                  <a:srgbClr val="00B0F0"/>
                </a:solidFill>
              </a:rPr>
              <a:t>experiment</a:t>
            </a:r>
            <a:endParaRPr lang="it-IT" sz="2800" b="1" dirty="0">
              <a:solidFill>
                <a:srgbClr val="00B0F0"/>
              </a:solidFill>
            </a:endParaRPr>
          </a:p>
        </p:txBody>
      </p:sp>
      <p:grpSp>
        <p:nvGrpSpPr>
          <p:cNvPr id="21" name="Gruppo 20"/>
          <p:cNvGrpSpPr/>
          <p:nvPr/>
        </p:nvGrpSpPr>
        <p:grpSpPr>
          <a:xfrm>
            <a:off x="7979452" y="798348"/>
            <a:ext cx="3161524" cy="6059652"/>
            <a:chOff x="7979452" y="798348"/>
            <a:chExt cx="3161524" cy="6059652"/>
          </a:xfrm>
        </p:grpSpPr>
        <p:grpSp>
          <p:nvGrpSpPr>
            <p:cNvPr id="19" name="Gruppo 18"/>
            <p:cNvGrpSpPr/>
            <p:nvPr/>
          </p:nvGrpSpPr>
          <p:grpSpPr>
            <a:xfrm>
              <a:off x="7979452" y="798348"/>
              <a:ext cx="3161524" cy="6059652"/>
              <a:chOff x="7034230" y="824381"/>
              <a:chExt cx="3161524" cy="6059652"/>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419" y="824381"/>
                <a:ext cx="2769103" cy="2612049"/>
              </a:xfrm>
              <a:prstGeom prst="rect">
                <a:avLst/>
              </a:prstGeom>
            </p:spPr>
          </p:pic>
          <p:pic>
            <p:nvPicPr>
              <p:cNvPr id="11" name="Immagine 10"/>
              <p:cNvPicPr/>
              <p:nvPr/>
            </p:nvPicPr>
            <p:blipFill>
              <a:blip r:embed="rId4" cstate="print">
                <a:extLst>
                  <a:ext uri="{28A0092B-C50C-407E-A947-70E740481C1C}">
                    <a14:useLocalDpi xmlns:a14="http://schemas.microsoft.com/office/drawing/2010/main" val="0"/>
                  </a:ext>
                </a:extLst>
              </a:blip>
              <a:stretch>
                <a:fillRect/>
              </a:stretch>
            </p:blipFill>
            <p:spPr>
              <a:xfrm>
                <a:off x="7034230" y="3849299"/>
                <a:ext cx="3161524" cy="3034734"/>
              </a:xfrm>
              <a:prstGeom prst="rect">
                <a:avLst/>
              </a:prstGeom>
            </p:spPr>
          </p:pic>
          <p:sp>
            <p:nvSpPr>
              <p:cNvPr id="13" name="CasellaDiTesto 12"/>
              <p:cNvSpPr txBox="1"/>
              <p:nvPr/>
            </p:nvSpPr>
            <p:spPr>
              <a:xfrm>
                <a:off x="7557654" y="3876363"/>
                <a:ext cx="724878" cy="369332"/>
              </a:xfrm>
              <a:prstGeom prst="rect">
                <a:avLst/>
              </a:prstGeom>
              <a:noFill/>
            </p:spPr>
            <p:txBody>
              <a:bodyPr wrap="none" rtlCol="0">
                <a:spAutoFit/>
              </a:bodyPr>
              <a:lstStyle/>
              <a:p>
                <a:r>
                  <a:rPr lang="it-IT" dirty="0" smtClean="0">
                    <a:solidFill>
                      <a:srgbClr val="FF0000"/>
                    </a:solidFill>
                  </a:rPr>
                  <a:t>+DNA</a:t>
                </a:r>
                <a:endParaRPr lang="it-IT" dirty="0">
                  <a:solidFill>
                    <a:srgbClr val="FF0000"/>
                  </a:solidFill>
                </a:endParaRPr>
              </a:p>
            </p:txBody>
          </p:sp>
          <p:sp>
            <p:nvSpPr>
              <p:cNvPr id="17" name="CasellaDiTesto 16"/>
              <p:cNvSpPr txBox="1"/>
              <p:nvPr/>
            </p:nvSpPr>
            <p:spPr>
              <a:xfrm>
                <a:off x="7994122" y="1776025"/>
                <a:ext cx="724878" cy="369332"/>
              </a:xfrm>
              <a:prstGeom prst="rect">
                <a:avLst/>
              </a:prstGeom>
              <a:noFill/>
            </p:spPr>
            <p:txBody>
              <a:bodyPr wrap="none" rtlCol="0">
                <a:spAutoFit/>
              </a:bodyPr>
              <a:lstStyle/>
              <a:p>
                <a:r>
                  <a:rPr lang="it-IT" dirty="0" smtClean="0">
                    <a:solidFill>
                      <a:schemeClr val="bg1"/>
                    </a:solidFill>
                  </a:rPr>
                  <a:t>+DNA</a:t>
                </a:r>
                <a:endParaRPr lang="it-IT" dirty="0">
                  <a:solidFill>
                    <a:schemeClr val="bg1"/>
                  </a:solidFill>
                </a:endParaRPr>
              </a:p>
            </p:txBody>
          </p:sp>
          <p:sp>
            <p:nvSpPr>
              <p:cNvPr id="18" name="CasellaDiTesto 17"/>
              <p:cNvSpPr txBox="1"/>
              <p:nvPr/>
            </p:nvSpPr>
            <p:spPr>
              <a:xfrm>
                <a:off x="8717439" y="1776025"/>
                <a:ext cx="679994" cy="369332"/>
              </a:xfrm>
              <a:prstGeom prst="rect">
                <a:avLst/>
              </a:prstGeom>
              <a:noFill/>
            </p:spPr>
            <p:txBody>
              <a:bodyPr wrap="none" rtlCol="0">
                <a:spAutoFit/>
              </a:bodyPr>
              <a:lstStyle/>
              <a:p>
                <a:r>
                  <a:rPr lang="it-IT" dirty="0">
                    <a:solidFill>
                      <a:schemeClr val="bg1"/>
                    </a:solidFill>
                  </a:rPr>
                  <a:t>-</a:t>
                </a:r>
                <a:r>
                  <a:rPr lang="it-IT" dirty="0" smtClean="0">
                    <a:solidFill>
                      <a:schemeClr val="bg1"/>
                    </a:solidFill>
                  </a:rPr>
                  <a:t>DNA</a:t>
                </a:r>
                <a:endParaRPr lang="it-IT" dirty="0">
                  <a:solidFill>
                    <a:schemeClr val="bg1"/>
                  </a:solidFill>
                </a:endParaRPr>
              </a:p>
            </p:txBody>
          </p:sp>
        </p:grpSp>
        <p:sp>
          <p:nvSpPr>
            <p:cNvPr id="22" name="CasellaDiTesto 21"/>
            <p:cNvSpPr txBox="1"/>
            <p:nvPr/>
          </p:nvSpPr>
          <p:spPr>
            <a:xfrm>
              <a:off x="9662661" y="3870649"/>
              <a:ext cx="679994" cy="369332"/>
            </a:xfrm>
            <a:prstGeom prst="rect">
              <a:avLst/>
            </a:prstGeom>
            <a:noFill/>
          </p:spPr>
          <p:txBody>
            <a:bodyPr wrap="none" rtlCol="0">
              <a:spAutoFit/>
            </a:bodyPr>
            <a:lstStyle/>
            <a:p>
              <a:r>
                <a:rPr lang="it-IT" dirty="0"/>
                <a:t>-</a:t>
              </a:r>
              <a:r>
                <a:rPr lang="it-IT" dirty="0" smtClean="0"/>
                <a:t>DNA</a:t>
              </a:r>
              <a:endParaRPr lang="it-IT" dirty="0"/>
            </a:p>
          </p:txBody>
        </p:sp>
      </p:grpSp>
    </p:spTree>
    <p:extLst>
      <p:ext uri="{BB962C8B-B14F-4D97-AF65-F5344CB8AC3E}">
        <p14:creationId xmlns:p14="http://schemas.microsoft.com/office/powerpoint/2010/main" val="392334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5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147093" y="115372"/>
            <a:ext cx="2562048" cy="584775"/>
          </a:xfrm>
          <a:prstGeom prst="rect">
            <a:avLst/>
          </a:prstGeom>
          <a:noFill/>
        </p:spPr>
        <p:txBody>
          <a:bodyPr wrap="none" rtlCol="0">
            <a:spAutoFit/>
          </a:bodyPr>
          <a:lstStyle/>
          <a:p>
            <a:r>
              <a:rPr lang="it-IT" sz="3200" b="1" dirty="0" err="1" smtClean="0">
                <a:solidFill>
                  <a:srgbClr val="00B0F0"/>
                </a:solidFill>
              </a:rPr>
              <a:t>Photostability</a:t>
            </a:r>
            <a:endParaRPr lang="it-IT" sz="3200" b="1" dirty="0">
              <a:solidFill>
                <a:srgbClr val="00B0F0"/>
              </a:solidFill>
            </a:endParaRPr>
          </a:p>
        </p:txBody>
      </p:sp>
      <p:pic>
        <p:nvPicPr>
          <p:cNvPr id="3" name="Immagine 2"/>
          <p:cNvPicPr/>
          <p:nvPr/>
        </p:nvPicPr>
        <p:blipFill>
          <a:blip r:embed="rId3" cstate="print">
            <a:extLst>
              <a:ext uri="{28A0092B-C50C-407E-A947-70E740481C1C}">
                <a14:useLocalDpi xmlns:a14="http://schemas.microsoft.com/office/drawing/2010/main" val="0"/>
              </a:ext>
            </a:extLst>
          </a:blip>
          <a:stretch>
            <a:fillRect/>
          </a:stretch>
        </p:blipFill>
        <p:spPr>
          <a:xfrm>
            <a:off x="3992545" y="1486441"/>
            <a:ext cx="4437878" cy="4405033"/>
          </a:xfrm>
          <a:prstGeom prst="rect">
            <a:avLst/>
          </a:prstGeom>
        </p:spPr>
      </p:pic>
      <p:sp>
        <p:nvSpPr>
          <p:cNvPr id="4" name="Rettangolo 3"/>
          <p:cNvSpPr/>
          <p:nvPr/>
        </p:nvSpPr>
        <p:spPr>
          <a:xfrm>
            <a:off x="1573209" y="5988746"/>
            <a:ext cx="10202426" cy="707886"/>
          </a:xfrm>
          <a:prstGeom prst="rect">
            <a:avLst/>
          </a:prstGeom>
        </p:spPr>
        <p:txBody>
          <a:bodyPr wrap="square">
            <a:spAutoFit/>
          </a:bodyPr>
          <a:lstStyle/>
          <a:p>
            <a:pPr algn="just">
              <a:spcAft>
                <a:spcPts val="0"/>
              </a:spcAft>
            </a:pPr>
            <a:r>
              <a:rPr lang="en-US" sz="2000" b="1" dirty="0" err="1" smtClean="0">
                <a:solidFill>
                  <a:srgbClr val="C00000"/>
                </a:solidFill>
                <a:ea typeface="MS Mincho" panose="02020609040205080304" pitchFamily="49" charset="-128"/>
                <a:cs typeface="Times New Roman" panose="02020603050405020304" pitchFamily="18" charset="0"/>
              </a:rPr>
              <a:t>MediaChrom</a:t>
            </a:r>
            <a:r>
              <a:rPr lang="en-US" sz="2000" b="1" dirty="0" smtClean="0">
                <a:solidFill>
                  <a:srgbClr val="C00000"/>
                </a:solidFill>
                <a:ea typeface="MS Mincho" panose="02020609040205080304" pitchFamily="49" charset="-128"/>
                <a:cs typeface="Times New Roman" panose="02020603050405020304" pitchFamily="18" charset="0"/>
              </a:rPr>
              <a:t> </a:t>
            </a:r>
            <a:r>
              <a:rPr lang="en-US" sz="2000" b="1" dirty="0">
                <a:solidFill>
                  <a:srgbClr val="C00000"/>
                </a:solidFill>
                <a:ea typeface="MS Mincho" panose="02020609040205080304" pitchFamily="49" charset="-128"/>
                <a:cs typeface="Times New Roman" panose="02020603050405020304" pitchFamily="18" charset="0"/>
              </a:rPr>
              <a:t>15c decays significantly slower than </a:t>
            </a:r>
            <a:r>
              <a:rPr lang="en-US" sz="2000" b="1" dirty="0" err="1" smtClean="0">
                <a:solidFill>
                  <a:srgbClr val="C00000"/>
                </a:solidFill>
                <a:ea typeface="MS Mincho" panose="02020609040205080304" pitchFamily="49" charset="-128"/>
                <a:cs typeface="Times New Roman" panose="02020603050405020304" pitchFamily="18" charset="0"/>
              </a:rPr>
              <a:t>Prodan</a:t>
            </a:r>
            <a:r>
              <a:rPr lang="en-US" sz="2000" b="1" dirty="0" smtClean="0">
                <a:solidFill>
                  <a:srgbClr val="C00000"/>
                </a:solidFill>
                <a:ea typeface="MS Mincho" panose="02020609040205080304" pitchFamily="49" charset="-128"/>
                <a:cs typeface="Times New Roman" panose="02020603050405020304" pitchFamily="18" charset="0"/>
              </a:rPr>
              <a:t>, </a:t>
            </a:r>
            <a:r>
              <a:rPr lang="en-US" sz="2000" b="1" dirty="0">
                <a:solidFill>
                  <a:srgbClr val="C00000"/>
                </a:solidFill>
                <a:ea typeface="MS Mincho" panose="02020609040205080304" pitchFamily="49" charset="-128"/>
                <a:cs typeface="Times New Roman" panose="02020603050405020304" pitchFamily="18" charset="0"/>
              </a:rPr>
              <a:t>showing a halved emission after 2800 seconds, while the latter after 1750 </a:t>
            </a:r>
            <a:r>
              <a:rPr lang="en-US" sz="2000" b="1" dirty="0" smtClean="0">
                <a:solidFill>
                  <a:srgbClr val="C00000"/>
                </a:solidFill>
                <a:ea typeface="MS Mincho" panose="02020609040205080304" pitchFamily="49" charset="-128"/>
                <a:cs typeface="Times New Roman" panose="02020603050405020304" pitchFamily="18" charset="0"/>
              </a:rPr>
              <a:t>seconds</a:t>
            </a:r>
            <a:endParaRPr lang="it-IT" sz="2000" b="1" dirty="0">
              <a:solidFill>
                <a:srgbClr val="C00000"/>
              </a:solidFill>
              <a:effectLst/>
              <a:ea typeface="MS Mincho" panose="02020609040205080304" pitchFamily="49" charset="-128"/>
              <a:cs typeface="Times New Roman" panose="02020603050405020304" pitchFamily="18" charset="0"/>
            </a:endParaRPr>
          </a:p>
        </p:txBody>
      </p:sp>
      <p:sp>
        <p:nvSpPr>
          <p:cNvPr id="5" name="CasellaDiTesto 4"/>
          <p:cNvSpPr txBox="1"/>
          <p:nvPr/>
        </p:nvSpPr>
        <p:spPr>
          <a:xfrm>
            <a:off x="4758076" y="1127157"/>
            <a:ext cx="3340082" cy="369332"/>
          </a:xfrm>
          <a:prstGeom prst="rect">
            <a:avLst/>
          </a:prstGeom>
          <a:noFill/>
        </p:spPr>
        <p:txBody>
          <a:bodyPr wrap="none" rtlCol="0">
            <a:spAutoFit/>
          </a:bodyPr>
          <a:lstStyle/>
          <a:p>
            <a:r>
              <a:rPr lang="it-IT" b="1" dirty="0" err="1" smtClean="0">
                <a:solidFill>
                  <a:srgbClr val="C00000"/>
                </a:solidFill>
              </a:rPr>
              <a:t>Photodegradation</a:t>
            </a:r>
            <a:r>
              <a:rPr lang="it-IT" b="1" dirty="0" smtClean="0">
                <a:solidFill>
                  <a:srgbClr val="C00000"/>
                </a:solidFill>
              </a:rPr>
              <a:t> test </a:t>
            </a:r>
            <a:r>
              <a:rPr lang="it-IT" b="1" dirty="0" err="1" smtClean="0">
                <a:solidFill>
                  <a:srgbClr val="C00000"/>
                </a:solidFill>
              </a:rPr>
              <a:t>at</a:t>
            </a:r>
            <a:r>
              <a:rPr lang="it-IT" b="1" dirty="0" smtClean="0">
                <a:solidFill>
                  <a:srgbClr val="C00000"/>
                </a:solidFill>
              </a:rPr>
              <a:t> 380 nm</a:t>
            </a:r>
            <a:endParaRPr lang="it-IT" b="1" dirty="0">
              <a:solidFill>
                <a:srgbClr val="C00000"/>
              </a:solidFill>
            </a:endParaRPr>
          </a:p>
        </p:txBody>
      </p:sp>
      <p:sp>
        <p:nvSpPr>
          <p:cNvPr id="6" name="CasellaDiTesto 5"/>
          <p:cNvSpPr txBox="1"/>
          <p:nvPr/>
        </p:nvSpPr>
        <p:spPr>
          <a:xfrm>
            <a:off x="4873450" y="4340888"/>
            <a:ext cx="1911485" cy="646331"/>
          </a:xfrm>
          <a:prstGeom prst="rect">
            <a:avLst/>
          </a:prstGeom>
          <a:noFill/>
        </p:spPr>
        <p:txBody>
          <a:bodyPr wrap="none" rtlCol="0">
            <a:spAutoFit/>
          </a:bodyPr>
          <a:lstStyle/>
          <a:p>
            <a:r>
              <a:rPr lang="it-IT" b="1" dirty="0" smtClean="0">
                <a:solidFill>
                  <a:srgbClr val="FF0000"/>
                </a:solidFill>
              </a:rPr>
              <a:t>- </a:t>
            </a:r>
            <a:r>
              <a:rPr lang="it-IT" b="1" dirty="0" err="1">
                <a:solidFill>
                  <a:srgbClr val="FF0000"/>
                </a:solidFill>
              </a:rPr>
              <a:t>M</a:t>
            </a:r>
            <a:r>
              <a:rPr lang="it-IT" b="1" dirty="0" err="1" smtClean="0">
                <a:solidFill>
                  <a:srgbClr val="FF0000"/>
                </a:solidFill>
              </a:rPr>
              <a:t>ediachrom</a:t>
            </a:r>
            <a:r>
              <a:rPr lang="it-IT" b="1" dirty="0" smtClean="0">
                <a:solidFill>
                  <a:srgbClr val="FF0000"/>
                </a:solidFill>
              </a:rPr>
              <a:t> 15c</a:t>
            </a:r>
          </a:p>
          <a:p>
            <a:r>
              <a:rPr lang="it-IT" b="1" dirty="0" smtClean="0"/>
              <a:t>- </a:t>
            </a:r>
            <a:r>
              <a:rPr lang="it-IT" b="1" dirty="0" err="1" smtClean="0"/>
              <a:t>Prodan</a:t>
            </a:r>
            <a:endParaRPr lang="it-IT" b="1" dirty="0"/>
          </a:p>
        </p:txBody>
      </p:sp>
    </p:spTree>
    <p:extLst>
      <p:ext uri="{BB962C8B-B14F-4D97-AF65-F5344CB8AC3E}">
        <p14:creationId xmlns:p14="http://schemas.microsoft.com/office/powerpoint/2010/main" val="345795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5378" y="1112284"/>
            <a:ext cx="11331193" cy="5112938"/>
          </a:xfrm>
          <a:prstGeom prst="rect">
            <a:avLst/>
          </a:prstGeom>
        </p:spPr>
        <p:txBody>
          <a:bodyPr wrap="square">
            <a:spAutoFit/>
          </a:bodyPr>
          <a:lstStyle/>
          <a:p>
            <a:pPr>
              <a:lnSpc>
                <a:spcPct val="107000"/>
              </a:lnSpc>
              <a:spcAft>
                <a:spcPts val="80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We designed a new class of polarity-sensitive dyes, named </a:t>
            </a:r>
            <a:r>
              <a:rPr lang="en-US" sz="2800" dirty="0" err="1" smtClean="0">
                <a:effectLst/>
                <a:latin typeface="Calibri" panose="020F0502020204030204" pitchFamily="34" charset="0"/>
                <a:ea typeface="Calibri" panose="020F0502020204030204" pitchFamily="34" charset="0"/>
                <a:cs typeface="Times New Roman" panose="02020603050405020304" pitchFamily="18" charset="0"/>
              </a:rPr>
              <a:t>MediaChrom</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that absorb and emit light in the near UV-visible range with good extinction coefficient and quantum yield </a:t>
            </a:r>
          </a:p>
          <a:p>
            <a:pPr>
              <a:lnSpc>
                <a:spcPct val="107000"/>
              </a:lnSpc>
              <a:spcAft>
                <a:spcPts val="800"/>
              </a:spcAft>
            </a:pPr>
            <a:endParaRPr lang="en-U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err="1" smtClean="0">
                <a:effectLst/>
                <a:latin typeface="Calibri" panose="020F0502020204030204" pitchFamily="34" charset="0"/>
                <a:ea typeface="Calibri" panose="020F0502020204030204" pitchFamily="34" charset="0"/>
                <a:cs typeface="Times New Roman" panose="02020603050405020304" pitchFamily="18" charset="0"/>
              </a:rPr>
              <a:t>MediaChrom</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proved to be highly sensitive to the environment polarity, and can be easily conjugated to proteins and peptides for directing them to defined biological targets</a:t>
            </a:r>
          </a:p>
          <a:p>
            <a:pPr>
              <a:lnSpc>
                <a:spcPct val="107000"/>
              </a:lnSpc>
              <a:spcAft>
                <a:spcPts val="800"/>
              </a:spcAft>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err="1" smtClean="0">
                <a:latin typeface="Calibri" panose="020F0502020204030204" pitchFamily="34" charset="0"/>
                <a:ea typeface="Calibri" panose="020F0502020204030204" pitchFamily="34" charset="0"/>
                <a:cs typeface="Times New Roman" panose="02020603050405020304" pitchFamily="18" charset="0"/>
              </a:rPr>
              <a:t>MediaChrom</a:t>
            </a:r>
            <a:r>
              <a:rPr lang="en-US" sz="2800" dirty="0" smtClean="0">
                <a:latin typeface="Calibri" panose="020F0502020204030204" pitchFamily="34" charset="0"/>
                <a:ea typeface="Calibri" panose="020F0502020204030204" pitchFamily="34" charset="0"/>
                <a:cs typeface="Times New Roman" panose="02020603050405020304" pitchFamily="18" charset="0"/>
              </a:rPr>
              <a:t> 15c can be considered a </a:t>
            </a:r>
            <a:r>
              <a:rPr lang="en-US" sz="2800" dirty="0" err="1" smtClean="0">
                <a:latin typeface="Calibri" panose="020F0502020204030204" pitchFamily="34" charset="0"/>
                <a:ea typeface="Calibri" panose="020F0502020204030204" pitchFamily="34" charset="0"/>
                <a:cs typeface="Times New Roman" panose="02020603050405020304" pitchFamily="18" charset="0"/>
              </a:rPr>
              <a:t>photostable</a:t>
            </a:r>
            <a:r>
              <a:rPr lang="en-US" sz="2800" dirty="0" smtClean="0">
                <a:latin typeface="Calibri" panose="020F0502020204030204" pitchFamily="34" charset="0"/>
                <a:ea typeface="Calibri" panose="020F0502020204030204" pitchFamily="34" charset="0"/>
                <a:cs typeface="Times New Roman" panose="02020603050405020304" pitchFamily="18" charset="0"/>
              </a:rPr>
              <a:t> versatile dye to be used as a lipophilic probe or conjugated to biomolecules </a:t>
            </a:r>
            <a:endParaRPr lang="it-IT"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p:cNvSpPr txBox="1"/>
          <p:nvPr/>
        </p:nvSpPr>
        <p:spPr>
          <a:xfrm>
            <a:off x="3820047" y="295924"/>
            <a:ext cx="3969099" cy="584775"/>
          </a:xfrm>
          <a:prstGeom prst="rect">
            <a:avLst/>
          </a:prstGeom>
          <a:noFill/>
        </p:spPr>
        <p:txBody>
          <a:bodyPr wrap="square" rtlCol="0">
            <a:spAutoFit/>
          </a:bodyPr>
          <a:lstStyle/>
          <a:p>
            <a:pPr algn="ctr"/>
            <a:r>
              <a:rPr lang="it-IT" sz="3200" b="1" dirty="0" smtClean="0">
                <a:solidFill>
                  <a:srgbClr val="09B3FF"/>
                </a:solidFill>
              </a:rPr>
              <a:t>CONCLUSIONS</a:t>
            </a:r>
            <a:endParaRPr lang="it-IT" sz="3200" b="1" dirty="0">
              <a:solidFill>
                <a:srgbClr val="09B3FF"/>
              </a:solidFill>
            </a:endParaRPr>
          </a:p>
        </p:txBody>
      </p:sp>
    </p:spTree>
    <p:extLst>
      <p:ext uri="{BB962C8B-B14F-4D97-AF65-F5344CB8AC3E}">
        <p14:creationId xmlns:p14="http://schemas.microsoft.com/office/powerpoint/2010/main" val="2597295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4245357" y="412149"/>
            <a:ext cx="4285693" cy="584775"/>
          </a:xfrm>
          <a:prstGeom prst="rect">
            <a:avLst/>
          </a:prstGeom>
          <a:noFill/>
        </p:spPr>
        <p:txBody>
          <a:bodyPr wrap="square" rtlCol="0">
            <a:spAutoFit/>
          </a:bodyPr>
          <a:lstStyle/>
          <a:p>
            <a:pPr algn="ctr"/>
            <a:r>
              <a:rPr lang="it-IT" sz="3200" b="1" dirty="0" smtClean="0">
                <a:solidFill>
                  <a:srgbClr val="09B3FF"/>
                </a:solidFill>
              </a:rPr>
              <a:t>FUTURE DEVELOPMENT</a:t>
            </a:r>
            <a:endParaRPr lang="it-IT" sz="3200" b="1" dirty="0">
              <a:solidFill>
                <a:srgbClr val="09B3FF"/>
              </a:solidFill>
            </a:endParaRPr>
          </a:p>
        </p:txBody>
      </p:sp>
      <p:sp>
        <p:nvSpPr>
          <p:cNvPr id="3" name="CasellaDiTesto 2"/>
          <p:cNvSpPr txBox="1"/>
          <p:nvPr/>
        </p:nvSpPr>
        <p:spPr>
          <a:xfrm>
            <a:off x="651760" y="1554106"/>
            <a:ext cx="10540264" cy="954107"/>
          </a:xfrm>
          <a:prstGeom prst="rect">
            <a:avLst/>
          </a:prstGeom>
          <a:noFill/>
        </p:spPr>
        <p:txBody>
          <a:bodyPr wrap="square" rtlCol="0">
            <a:spAutoFit/>
          </a:bodyPr>
          <a:lstStyle/>
          <a:p>
            <a:r>
              <a:rPr lang="it-IT" sz="2800" dirty="0" err="1" smtClean="0"/>
              <a:t>Preparation</a:t>
            </a:r>
            <a:r>
              <a:rPr lang="it-IT" sz="2800" dirty="0" smtClean="0"/>
              <a:t> of </a:t>
            </a:r>
            <a:r>
              <a:rPr lang="it-IT" sz="2800" dirty="0" err="1" smtClean="0"/>
              <a:t>MediaChrom</a:t>
            </a:r>
            <a:r>
              <a:rPr lang="it-IT" sz="2800" dirty="0" smtClean="0"/>
              <a:t> </a:t>
            </a:r>
            <a:r>
              <a:rPr lang="it-IT" sz="2800" dirty="0" err="1" smtClean="0"/>
              <a:t>derivatives</a:t>
            </a:r>
            <a:r>
              <a:rPr lang="it-IT" sz="2800" dirty="0" smtClean="0"/>
              <a:t> </a:t>
            </a:r>
            <a:r>
              <a:rPr lang="it-IT" sz="2800" dirty="0" err="1" smtClean="0"/>
              <a:t>endowed</a:t>
            </a:r>
            <a:r>
              <a:rPr lang="it-IT" sz="2800" dirty="0" smtClean="0"/>
              <a:t> with </a:t>
            </a:r>
            <a:r>
              <a:rPr lang="it-IT" sz="2800" dirty="0" err="1" smtClean="0"/>
              <a:t>activated</a:t>
            </a:r>
            <a:r>
              <a:rPr lang="it-IT" sz="2800" dirty="0" smtClean="0"/>
              <a:t> </a:t>
            </a:r>
            <a:r>
              <a:rPr lang="it-IT" sz="2800" dirty="0" err="1" smtClean="0"/>
              <a:t>esters</a:t>
            </a:r>
            <a:r>
              <a:rPr lang="it-IT" sz="2800" dirty="0" smtClean="0"/>
              <a:t> for easy batch </a:t>
            </a:r>
            <a:r>
              <a:rPr lang="it-IT" sz="2800" dirty="0" err="1" smtClean="0"/>
              <a:t>proteins</a:t>
            </a:r>
            <a:r>
              <a:rPr lang="it-IT" sz="2800" dirty="0" smtClean="0"/>
              <a:t> and </a:t>
            </a:r>
            <a:r>
              <a:rPr lang="it-IT" sz="2800" dirty="0" err="1" smtClean="0"/>
              <a:t>peptides</a:t>
            </a:r>
            <a:r>
              <a:rPr lang="it-IT" sz="2800" dirty="0" smtClean="0"/>
              <a:t> </a:t>
            </a:r>
            <a:r>
              <a:rPr lang="it-IT" sz="2800" dirty="0" err="1" smtClean="0"/>
              <a:t>conjugation</a:t>
            </a:r>
            <a:r>
              <a:rPr lang="it-IT" sz="2800" dirty="0" smtClean="0"/>
              <a:t> </a:t>
            </a:r>
            <a:endParaRPr lang="it-IT" sz="2800" dirty="0"/>
          </a:p>
        </p:txBody>
      </p:sp>
      <p:sp>
        <p:nvSpPr>
          <p:cNvPr id="4" name="CasellaDiTesto 3"/>
          <p:cNvSpPr txBox="1"/>
          <p:nvPr/>
        </p:nvSpPr>
        <p:spPr>
          <a:xfrm>
            <a:off x="620034" y="3372296"/>
            <a:ext cx="10540264" cy="954107"/>
          </a:xfrm>
          <a:prstGeom prst="rect">
            <a:avLst/>
          </a:prstGeom>
          <a:noFill/>
        </p:spPr>
        <p:txBody>
          <a:bodyPr wrap="square" rtlCol="0">
            <a:spAutoFit/>
          </a:bodyPr>
          <a:lstStyle/>
          <a:p>
            <a:r>
              <a:rPr lang="it-IT" sz="2800" dirty="0" smtClean="0"/>
              <a:t>Cellular </a:t>
            </a:r>
            <a:r>
              <a:rPr lang="it-IT" sz="2800" dirty="0" err="1" smtClean="0"/>
              <a:t>studies</a:t>
            </a:r>
            <a:r>
              <a:rPr lang="it-IT" sz="2800" dirty="0" smtClean="0"/>
              <a:t> (</a:t>
            </a:r>
            <a:r>
              <a:rPr lang="it-IT" sz="2800" dirty="0" err="1" smtClean="0"/>
              <a:t>preliminary</a:t>
            </a:r>
            <a:r>
              <a:rPr lang="it-IT" sz="2800" dirty="0" smtClean="0"/>
              <a:t> </a:t>
            </a:r>
            <a:r>
              <a:rPr lang="it-IT" sz="2800" dirty="0" err="1" smtClean="0"/>
              <a:t>results</a:t>
            </a:r>
            <a:r>
              <a:rPr lang="it-IT" sz="2800" dirty="0" smtClean="0"/>
              <a:t> </a:t>
            </a:r>
            <a:r>
              <a:rPr lang="it-IT" sz="2800" dirty="0" err="1" smtClean="0"/>
              <a:t>showed</a:t>
            </a:r>
            <a:r>
              <a:rPr lang="it-IT" sz="2800" dirty="0" smtClean="0"/>
              <a:t> no </a:t>
            </a:r>
            <a:r>
              <a:rPr lang="it-IT" sz="2800" dirty="0" err="1" smtClean="0"/>
              <a:t>cellular</a:t>
            </a:r>
            <a:r>
              <a:rPr lang="it-IT" sz="2800" dirty="0" smtClean="0"/>
              <a:t> </a:t>
            </a:r>
            <a:r>
              <a:rPr lang="it-IT" sz="2800" dirty="0" err="1" smtClean="0"/>
              <a:t>toxicity</a:t>
            </a:r>
            <a:r>
              <a:rPr lang="it-IT" sz="2800" dirty="0" smtClean="0"/>
              <a:t> and some </a:t>
            </a:r>
            <a:r>
              <a:rPr lang="it-IT" sz="2800" dirty="0" err="1" smtClean="0"/>
              <a:t>selectivity</a:t>
            </a:r>
            <a:r>
              <a:rPr lang="it-IT" sz="2800" dirty="0" smtClean="0"/>
              <a:t> </a:t>
            </a:r>
            <a:r>
              <a:rPr lang="it-IT" sz="2800" dirty="0" err="1" smtClean="0"/>
              <a:t>towards</a:t>
            </a:r>
            <a:r>
              <a:rPr lang="it-IT" sz="2800" dirty="0" smtClean="0"/>
              <a:t> </a:t>
            </a:r>
            <a:r>
              <a:rPr lang="it-IT" sz="2800" dirty="0" err="1" smtClean="0"/>
              <a:t>cellular</a:t>
            </a:r>
            <a:r>
              <a:rPr lang="it-IT" sz="2800" dirty="0" smtClean="0"/>
              <a:t> </a:t>
            </a:r>
            <a:r>
              <a:rPr lang="it-IT" sz="2800" dirty="0" err="1" smtClean="0"/>
              <a:t>organelles</a:t>
            </a:r>
            <a:r>
              <a:rPr lang="it-IT" sz="2800" dirty="0" smtClean="0"/>
              <a:t> </a:t>
            </a:r>
            <a:r>
              <a:rPr lang="it-IT" sz="2800" dirty="0" err="1" smtClean="0"/>
              <a:t>membranes</a:t>
            </a:r>
            <a:r>
              <a:rPr lang="it-IT" sz="2800" dirty="0" smtClean="0"/>
              <a:t>) </a:t>
            </a:r>
            <a:endParaRPr lang="it-IT" sz="2800" dirty="0"/>
          </a:p>
        </p:txBody>
      </p:sp>
    </p:spTree>
    <p:extLst>
      <p:ext uri="{BB962C8B-B14F-4D97-AF65-F5344CB8AC3E}">
        <p14:creationId xmlns:p14="http://schemas.microsoft.com/office/powerpoint/2010/main" val="3730392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33y93cfm0wb4z.cloudfront.net/Ruth/family-budget/family-budget-2013/137894111_476x290.jpg"/>
          <p:cNvPicPr>
            <a:picLocks noChangeAspect="1" noChangeArrowheads="1"/>
          </p:cNvPicPr>
          <p:nvPr/>
        </p:nvPicPr>
        <p:blipFill rotWithShape="1">
          <a:blip r:embed="rId2">
            <a:extLst>
              <a:ext uri="{28A0092B-C50C-407E-A947-70E740481C1C}">
                <a14:useLocalDpi xmlns:a14="http://schemas.microsoft.com/office/drawing/2010/main" val="0"/>
              </a:ext>
            </a:extLst>
          </a:blip>
          <a:srcRect l="9866" t="46169"/>
          <a:stretch/>
        </p:blipFill>
        <p:spPr bwMode="auto">
          <a:xfrm>
            <a:off x="2070323" y="4785522"/>
            <a:ext cx="3026853" cy="110134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flipH="1">
            <a:off x="4265905" y="299134"/>
            <a:ext cx="4285693" cy="584775"/>
          </a:xfrm>
          <a:prstGeom prst="rect">
            <a:avLst/>
          </a:prstGeom>
          <a:noFill/>
        </p:spPr>
        <p:txBody>
          <a:bodyPr wrap="square" rtlCol="0">
            <a:spAutoFit/>
          </a:bodyPr>
          <a:lstStyle/>
          <a:p>
            <a:pPr algn="ctr"/>
            <a:r>
              <a:rPr lang="it-IT" sz="3200" b="1" dirty="0" smtClean="0">
                <a:solidFill>
                  <a:srgbClr val="09B3FF"/>
                </a:solidFill>
              </a:rPr>
              <a:t>ACKNOWLEDGEMENTS</a:t>
            </a:r>
            <a:endParaRPr lang="it-IT" sz="3200" b="1" dirty="0">
              <a:solidFill>
                <a:srgbClr val="09B3FF"/>
              </a:solidFill>
            </a:endParaRPr>
          </a:p>
        </p:txBody>
      </p:sp>
      <p:sp>
        <p:nvSpPr>
          <p:cNvPr id="3" name="CasellaDiTesto 2"/>
          <p:cNvSpPr txBox="1"/>
          <p:nvPr/>
        </p:nvSpPr>
        <p:spPr>
          <a:xfrm>
            <a:off x="820570" y="1467059"/>
            <a:ext cx="4025397" cy="2400657"/>
          </a:xfrm>
          <a:prstGeom prst="rect">
            <a:avLst/>
          </a:prstGeom>
          <a:noFill/>
        </p:spPr>
        <p:txBody>
          <a:bodyPr wrap="none" rtlCol="0">
            <a:spAutoFit/>
          </a:bodyPr>
          <a:lstStyle/>
          <a:p>
            <a:pPr algn="ctr"/>
            <a:r>
              <a:rPr lang="it-IT" sz="2400" b="1" dirty="0" smtClean="0">
                <a:solidFill>
                  <a:srgbClr val="C00000"/>
                </a:solidFill>
              </a:rPr>
              <a:t>DISFARM - </a:t>
            </a:r>
            <a:r>
              <a:rPr lang="it-IT" sz="2400" b="1" dirty="0" err="1" smtClean="0">
                <a:solidFill>
                  <a:srgbClr val="C00000"/>
                </a:solidFill>
              </a:rPr>
              <a:t>University</a:t>
            </a:r>
            <a:r>
              <a:rPr lang="it-IT" sz="2400" b="1" dirty="0" smtClean="0">
                <a:solidFill>
                  <a:srgbClr val="C00000"/>
                </a:solidFill>
              </a:rPr>
              <a:t> of Milan</a:t>
            </a:r>
          </a:p>
          <a:p>
            <a:pPr algn="ctr"/>
            <a:endParaRPr lang="it-IT" b="1" dirty="0" smtClean="0"/>
          </a:p>
          <a:p>
            <a:pPr algn="ctr"/>
            <a:r>
              <a:rPr lang="it-IT" b="1" dirty="0" smtClean="0"/>
              <a:t>Monica dell’Acqua</a:t>
            </a:r>
          </a:p>
          <a:p>
            <a:pPr algn="ctr"/>
            <a:r>
              <a:rPr lang="it-IT" b="1" dirty="0" smtClean="0"/>
              <a:t>Giorgio Abbiati</a:t>
            </a:r>
          </a:p>
          <a:p>
            <a:pPr algn="ctr"/>
            <a:r>
              <a:rPr lang="it-IT" b="1" dirty="0" smtClean="0"/>
              <a:t>Sara Pellegrino</a:t>
            </a:r>
          </a:p>
          <a:p>
            <a:pPr algn="ctr"/>
            <a:r>
              <a:rPr lang="it-IT" b="1" dirty="0" smtClean="0"/>
              <a:t>Francesca Clerici</a:t>
            </a:r>
          </a:p>
          <a:p>
            <a:pPr algn="ctr"/>
            <a:r>
              <a:rPr lang="it-IT" b="1" dirty="0" smtClean="0"/>
              <a:t>Elisabetta Rossi</a:t>
            </a:r>
          </a:p>
          <a:p>
            <a:pPr algn="ctr"/>
            <a:r>
              <a:rPr lang="it-IT" b="1" dirty="0" smtClean="0"/>
              <a:t>Maria Luisa Gelmi</a:t>
            </a:r>
            <a:endParaRPr lang="it-IT" b="1" dirty="0"/>
          </a:p>
        </p:txBody>
      </p:sp>
      <p:sp>
        <p:nvSpPr>
          <p:cNvPr id="4" name="CasellaDiTesto 3"/>
          <p:cNvSpPr txBox="1"/>
          <p:nvPr/>
        </p:nvSpPr>
        <p:spPr>
          <a:xfrm>
            <a:off x="7511559" y="1467059"/>
            <a:ext cx="2703111" cy="1569660"/>
          </a:xfrm>
          <a:prstGeom prst="rect">
            <a:avLst/>
          </a:prstGeom>
          <a:noFill/>
        </p:spPr>
        <p:txBody>
          <a:bodyPr wrap="none" rtlCol="0">
            <a:spAutoFit/>
          </a:bodyPr>
          <a:lstStyle/>
          <a:p>
            <a:pPr algn="ctr"/>
            <a:r>
              <a:rPr lang="it-IT" sz="2400" b="1" dirty="0" err="1" smtClean="0">
                <a:solidFill>
                  <a:srgbClr val="C00000"/>
                </a:solidFill>
              </a:rPr>
              <a:t>University</a:t>
            </a:r>
            <a:r>
              <a:rPr lang="it-IT" sz="2400" b="1" dirty="0" smtClean="0">
                <a:solidFill>
                  <a:srgbClr val="C00000"/>
                </a:solidFill>
              </a:rPr>
              <a:t> of Parma</a:t>
            </a:r>
          </a:p>
          <a:p>
            <a:pPr algn="ctr"/>
            <a:endParaRPr lang="it-IT" b="1" dirty="0" smtClean="0"/>
          </a:p>
          <a:p>
            <a:pPr algn="ctr"/>
            <a:r>
              <a:rPr lang="it-IT" b="1" dirty="0" smtClean="0"/>
              <a:t>Riccardo Piano</a:t>
            </a:r>
          </a:p>
          <a:p>
            <a:pPr algn="ctr"/>
            <a:r>
              <a:rPr lang="it-IT" b="1" dirty="0" smtClean="0"/>
              <a:t>Andrea </a:t>
            </a:r>
            <a:r>
              <a:rPr lang="it-IT" b="1" dirty="0" smtClean="0"/>
              <a:t>Mozzarelli</a:t>
            </a:r>
          </a:p>
          <a:p>
            <a:pPr algn="ctr"/>
            <a:r>
              <a:rPr lang="it-IT" b="1" dirty="0" smtClean="0"/>
              <a:t>Stefano Bettati</a:t>
            </a:r>
            <a:endParaRPr lang="it-IT" b="1" dirty="0"/>
          </a:p>
        </p:txBody>
      </p:sp>
      <p:sp>
        <p:nvSpPr>
          <p:cNvPr id="5" name="CasellaDiTesto 4"/>
          <p:cNvSpPr txBox="1"/>
          <p:nvPr/>
        </p:nvSpPr>
        <p:spPr>
          <a:xfrm>
            <a:off x="288008" y="4948147"/>
            <a:ext cx="11207306" cy="1877437"/>
          </a:xfrm>
          <a:prstGeom prst="rect">
            <a:avLst/>
          </a:prstGeom>
          <a:noFill/>
        </p:spPr>
        <p:txBody>
          <a:bodyPr wrap="square" rtlCol="0">
            <a:spAutoFit/>
          </a:bodyPr>
          <a:lstStyle/>
          <a:p>
            <a:r>
              <a:rPr lang="it-IT" sz="2800" b="1" dirty="0" smtClean="0">
                <a:solidFill>
                  <a:srgbClr val="002060"/>
                </a:solidFill>
              </a:rPr>
              <a:t>Fondazione Cariplo</a:t>
            </a:r>
          </a:p>
          <a:p>
            <a:endParaRPr lang="it-IT" sz="2800" b="1" dirty="0" smtClean="0">
              <a:solidFill>
                <a:srgbClr val="002060"/>
              </a:solidFill>
            </a:endParaRPr>
          </a:p>
          <a:p>
            <a:r>
              <a:rPr lang="en-GB" sz="2000" b="1" dirty="0" smtClean="0"/>
              <a:t>“Development </a:t>
            </a:r>
            <a:r>
              <a:rPr lang="en-GB" sz="2000" b="1" dirty="0"/>
              <a:t>of an innovative user-friendly colorimetric biosensor based on </a:t>
            </a:r>
            <a:r>
              <a:rPr lang="en-GB" sz="2000" b="1" dirty="0" err="1"/>
              <a:t>aptamer</a:t>
            </a:r>
            <a:r>
              <a:rPr lang="en-GB" sz="2000" b="1" dirty="0"/>
              <a:t>-functionalized nanomaterials for the detection of Staphylococcus aureus from different biological </a:t>
            </a:r>
            <a:r>
              <a:rPr lang="en-GB" sz="2000" b="1" dirty="0" smtClean="0"/>
              <a:t>sources</a:t>
            </a:r>
            <a:r>
              <a:rPr lang="en-GB" sz="2000" b="1" dirty="0"/>
              <a:t>” </a:t>
            </a:r>
            <a:endParaRPr lang="it-IT" sz="2000" b="1" dirty="0"/>
          </a:p>
          <a:p>
            <a:r>
              <a:rPr lang="it-IT" sz="2000" b="1" dirty="0"/>
              <a:t> </a:t>
            </a:r>
          </a:p>
        </p:txBody>
      </p:sp>
    </p:spTree>
    <p:extLst>
      <p:ext uri="{BB962C8B-B14F-4D97-AF65-F5344CB8AC3E}">
        <p14:creationId xmlns:p14="http://schemas.microsoft.com/office/powerpoint/2010/main" val="116405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07096" y="3852438"/>
            <a:ext cx="10826514" cy="375552"/>
          </a:xfrm>
          <a:prstGeom prst="rect">
            <a:avLst/>
          </a:prstGeom>
        </p:spPr>
        <p:txBody>
          <a:bodyPr wrap="square">
            <a:spAutoFit/>
          </a:bodyPr>
          <a:lstStyle/>
          <a:p>
            <a:pPr>
              <a:lnSpc>
                <a:spcPct val="107000"/>
              </a:lnSpc>
              <a:spcAft>
                <a:spcPts val="800"/>
              </a:spcAft>
            </a:pPr>
            <a:r>
              <a:rPr lang="en-US" b="1" dirty="0" smtClean="0">
                <a:effectLst/>
                <a:latin typeface="Calibri" panose="020F0502020204030204" pitchFamily="34" charset="0"/>
                <a:ea typeface="Calibri" panose="020F0502020204030204" pitchFamily="34" charset="0"/>
                <a:cs typeface="Times New Roman" panose="02020603050405020304" pitchFamily="18" charset="0"/>
              </a:rPr>
              <a:t>Modern biophysical and biomedical research asks for a continuous development of new fluorescent dyes </a:t>
            </a:r>
          </a:p>
        </p:txBody>
      </p:sp>
      <p:pic>
        <p:nvPicPr>
          <p:cNvPr id="4098" name="Picture 2" descr="http://tallphil.co.uk/rsquiz/imaging_images/Bitmap%20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225" y="1492204"/>
            <a:ext cx="2073160" cy="20711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nature.com/nmeth/journal/v3/n8/images/nmeth0806-647-I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294" y="1052504"/>
            <a:ext cx="2432291" cy="18313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deltaoptics.es/wordpress/wp-content/uploads/2013/04/UltraImage.png"/>
          <p:cNvPicPr>
            <a:picLocks noChangeAspect="1" noChangeArrowheads="1"/>
          </p:cNvPicPr>
          <p:nvPr/>
        </p:nvPicPr>
        <p:blipFill rotWithShape="1">
          <a:blip r:embed="rId4">
            <a:extLst>
              <a:ext uri="{28A0092B-C50C-407E-A947-70E740481C1C}">
                <a14:useLocalDpi xmlns:a14="http://schemas.microsoft.com/office/drawing/2010/main" val="0"/>
              </a:ext>
            </a:extLst>
          </a:blip>
          <a:srcRect t="24038" b="23538"/>
          <a:stretch/>
        </p:blipFill>
        <p:spPr bwMode="auto">
          <a:xfrm>
            <a:off x="5599650" y="1289995"/>
            <a:ext cx="3157623" cy="13794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andor.com/UploadImages/ImageGallery/Web/5e6aec8e-a6fe-451a-b2a3-57a661983ce8_we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955" y="1052504"/>
            <a:ext cx="2747765" cy="183137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2823586" y="175554"/>
            <a:ext cx="5456255" cy="523220"/>
          </a:xfrm>
          <a:prstGeom prst="rect">
            <a:avLst/>
          </a:prstGeom>
          <a:noFill/>
        </p:spPr>
        <p:txBody>
          <a:bodyPr wrap="square" rtlCol="0">
            <a:spAutoFit/>
          </a:bodyPr>
          <a:lstStyle/>
          <a:p>
            <a:pPr algn="ctr"/>
            <a:r>
              <a:rPr lang="it-IT" sz="2800" b="1" dirty="0" err="1" smtClean="0">
                <a:solidFill>
                  <a:srgbClr val="00B0F0"/>
                </a:solidFill>
              </a:rPr>
              <a:t>Still</a:t>
            </a:r>
            <a:r>
              <a:rPr lang="it-IT" sz="2800" b="1" dirty="0" smtClean="0">
                <a:solidFill>
                  <a:srgbClr val="00B0F0"/>
                </a:solidFill>
              </a:rPr>
              <a:t> </a:t>
            </a:r>
            <a:r>
              <a:rPr lang="it-IT" sz="2800" b="1" dirty="0" err="1" smtClean="0">
                <a:solidFill>
                  <a:srgbClr val="00B0F0"/>
                </a:solidFill>
              </a:rPr>
              <a:t>need</a:t>
            </a:r>
            <a:r>
              <a:rPr lang="it-IT" sz="2800" b="1" dirty="0" smtClean="0">
                <a:solidFill>
                  <a:srgbClr val="00B0F0"/>
                </a:solidFill>
              </a:rPr>
              <a:t> for a new </a:t>
            </a:r>
            <a:r>
              <a:rPr lang="it-IT" sz="2800" b="1" dirty="0" err="1" smtClean="0">
                <a:solidFill>
                  <a:srgbClr val="00B0F0"/>
                </a:solidFill>
              </a:rPr>
              <a:t>fluorophore</a:t>
            </a:r>
            <a:r>
              <a:rPr lang="it-IT" sz="2800" b="1" dirty="0" smtClean="0">
                <a:solidFill>
                  <a:srgbClr val="00B0F0"/>
                </a:solidFill>
              </a:rPr>
              <a:t>?</a:t>
            </a:r>
            <a:endParaRPr lang="it-IT" sz="2800" b="1" dirty="0">
              <a:solidFill>
                <a:srgbClr val="00B0F0"/>
              </a:solidFill>
            </a:endParaRPr>
          </a:p>
        </p:txBody>
      </p:sp>
      <p:sp>
        <p:nvSpPr>
          <p:cNvPr id="8" name="Freccia in giù 7"/>
          <p:cNvSpPr/>
          <p:nvPr/>
        </p:nvSpPr>
        <p:spPr>
          <a:xfrm rot="19371219">
            <a:off x="7187401" y="4183199"/>
            <a:ext cx="472272" cy="107517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p:cNvSpPr txBox="1"/>
          <p:nvPr/>
        </p:nvSpPr>
        <p:spPr>
          <a:xfrm>
            <a:off x="2535385" y="5291886"/>
            <a:ext cx="2528769" cy="375552"/>
          </a:xfrm>
          <a:prstGeom prst="rect">
            <a:avLst/>
          </a:prstGeom>
          <a:noFill/>
        </p:spPr>
        <p:txBody>
          <a:bodyPr wrap="none" rtlCol="0">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improved performances </a:t>
            </a:r>
          </a:p>
        </p:txBody>
      </p:sp>
      <p:sp>
        <p:nvSpPr>
          <p:cNvPr id="14" name="Freccia in giù 13"/>
          <p:cNvSpPr/>
          <p:nvPr/>
        </p:nvSpPr>
        <p:spPr>
          <a:xfrm rot="1832153">
            <a:off x="3882303" y="4171295"/>
            <a:ext cx="472272" cy="107517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tangolo 9"/>
          <p:cNvSpPr/>
          <p:nvPr/>
        </p:nvSpPr>
        <p:spPr>
          <a:xfrm>
            <a:off x="6789165" y="5273343"/>
            <a:ext cx="2286585" cy="388696"/>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sensitive monitoring </a:t>
            </a:r>
          </a:p>
        </p:txBody>
      </p:sp>
    </p:spTree>
    <p:extLst>
      <p:ext uri="{BB962C8B-B14F-4D97-AF65-F5344CB8AC3E}">
        <p14:creationId xmlns:p14="http://schemas.microsoft.com/office/powerpoint/2010/main" val="3390973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78263" y="852658"/>
            <a:ext cx="3670999" cy="523220"/>
          </a:xfrm>
          <a:prstGeom prst="rect">
            <a:avLst/>
          </a:prstGeom>
        </p:spPr>
        <p:txBody>
          <a:bodyPr wrap="square">
            <a:spAutoFit/>
          </a:bodyPr>
          <a:lstStyle/>
          <a:p>
            <a:pPr algn="ctr">
              <a:spcBef>
                <a:spcPts val="1200"/>
              </a:spcBef>
              <a:spcAft>
                <a:spcPts val="1200"/>
              </a:spcAft>
            </a:pPr>
            <a:r>
              <a:rPr lang="en-US" sz="2800" b="1"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Solvatochromic</a:t>
            </a:r>
            <a:r>
              <a:rPr lang="en-US" sz="28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dyes</a:t>
            </a:r>
            <a:endParaRPr lang="it-IT"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46" name="Picture 6" descr="http://brummondgroupresearch.pitt.edu/sites/default/files/images/imag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63" y="1812807"/>
            <a:ext cx="3460931" cy="2595698"/>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p:cNvSpPr/>
          <p:nvPr/>
        </p:nvSpPr>
        <p:spPr>
          <a:xfrm>
            <a:off x="707345" y="1786284"/>
            <a:ext cx="3402768" cy="799636"/>
          </a:xfrm>
          <a:prstGeom prst="rightArrow">
            <a:avLst/>
          </a:prstGeom>
          <a:gradFill flip="none" rotWithShape="1">
            <a:gsLst>
              <a:gs pos="0">
                <a:srgbClr val="09B3FF"/>
              </a:gs>
              <a:gs pos="29000">
                <a:srgbClr val="00B050"/>
              </a:gs>
              <a:gs pos="73432">
                <a:schemeClr val="accent2">
                  <a:lumMod val="60000"/>
                  <a:lumOff val="40000"/>
                </a:schemeClr>
              </a:gs>
              <a:gs pos="46000">
                <a:srgbClr val="FFFF00"/>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tx1"/>
                </a:solidFill>
              </a:rPr>
              <a:t>s</a:t>
            </a:r>
            <a:r>
              <a:rPr lang="it-IT" dirty="0" err="1" smtClean="0">
                <a:solidFill>
                  <a:schemeClr val="tx1"/>
                </a:solidFill>
              </a:rPr>
              <a:t>olvent</a:t>
            </a:r>
            <a:r>
              <a:rPr lang="it-IT" dirty="0" smtClean="0">
                <a:solidFill>
                  <a:schemeClr val="tx1"/>
                </a:solidFill>
              </a:rPr>
              <a:t> </a:t>
            </a:r>
            <a:r>
              <a:rPr lang="it-IT" dirty="0" err="1" smtClean="0">
                <a:solidFill>
                  <a:schemeClr val="tx1"/>
                </a:solidFill>
              </a:rPr>
              <a:t>polarity</a:t>
            </a:r>
            <a:r>
              <a:rPr lang="it-IT" dirty="0" smtClean="0">
                <a:solidFill>
                  <a:schemeClr val="tx1"/>
                </a:solidFill>
              </a:rPr>
              <a:t> </a:t>
            </a:r>
            <a:endParaRPr lang="it-IT" dirty="0">
              <a:solidFill>
                <a:schemeClr val="tx1"/>
              </a:solidFill>
            </a:endParaRPr>
          </a:p>
        </p:txBody>
      </p:sp>
      <p:grpSp>
        <p:nvGrpSpPr>
          <p:cNvPr id="13" name="Gruppo 12"/>
          <p:cNvGrpSpPr/>
          <p:nvPr/>
        </p:nvGrpSpPr>
        <p:grpSpPr>
          <a:xfrm>
            <a:off x="5464017" y="852658"/>
            <a:ext cx="12360084" cy="5471476"/>
            <a:chOff x="5464017" y="1229188"/>
            <a:chExt cx="12360084" cy="5471476"/>
          </a:xfrm>
        </p:grpSpPr>
        <p:sp>
          <p:nvSpPr>
            <p:cNvPr id="5" name="Rettangolo 4"/>
            <p:cNvSpPr/>
            <p:nvPr/>
          </p:nvSpPr>
          <p:spPr>
            <a:xfrm>
              <a:off x="6559898" y="1229188"/>
              <a:ext cx="11264203" cy="523220"/>
            </a:xfrm>
            <a:prstGeom prst="rect">
              <a:avLst/>
            </a:prstGeom>
          </p:spPr>
          <p:txBody>
            <a:bodyPr wrap="square">
              <a:spAutoFit/>
            </a:bodyPr>
            <a:lstStyle/>
            <a:p>
              <a:pPr algn="just">
                <a:spcBef>
                  <a:spcPts val="1200"/>
                </a:spcBef>
                <a:spcAft>
                  <a:spcPts val="1200"/>
                </a:spcAft>
              </a:pPr>
              <a:r>
                <a:rPr lang="en-US"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Ideal probes to </a:t>
              </a:r>
              <a:r>
                <a:rPr lang="en-US" sz="28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monitor:</a:t>
              </a:r>
              <a:endParaRPr lang="it-IT"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po 8"/>
            <p:cNvGrpSpPr/>
            <p:nvPr/>
          </p:nvGrpSpPr>
          <p:grpSpPr>
            <a:xfrm>
              <a:off x="5829445" y="2189337"/>
              <a:ext cx="2042202" cy="2918126"/>
              <a:chOff x="5632762" y="1038120"/>
              <a:chExt cx="2042202" cy="2918126"/>
            </a:xfrm>
          </p:grpSpPr>
          <p:pic>
            <p:nvPicPr>
              <p:cNvPr id="10248" name="Picture 8" descr="Laurdan imaging of live zebrafish embryos."/>
              <p:cNvPicPr>
                <a:picLocks noChangeAspect="1" noChangeArrowheads="1"/>
              </p:cNvPicPr>
              <p:nvPr/>
            </p:nvPicPr>
            <p:blipFill rotWithShape="1">
              <a:blip r:embed="rId4">
                <a:extLst>
                  <a:ext uri="{28A0092B-C50C-407E-A947-70E740481C1C}">
                    <a14:useLocalDpi xmlns:a14="http://schemas.microsoft.com/office/drawing/2010/main" val="0"/>
                  </a:ext>
                </a:extLst>
              </a:blip>
              <a:srcRect l="4168" r="69848" b="11986"/>
              <a:stretch/>
            </p:blipFill>
            <p:spPr bwMode="auto">
              <a:xfrm>
                <a:off x="5632762" y="1038120"/>
                <a:ext cx="2042202" cy="2595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5741233" y="3802358"/>
                <a:ext cx="1933731" cy="15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1"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Nature </a:t>
                </a:r>
                <a:r>
                  <a:rPr kumimoji="0" lang="it-IT" altLang="it-IT" sz="1000" b="0" i="1" u="none" strike="noStrike" cap="none" normalizeH="0" baseline="0" dirty="0" err="1" smtClean="0">
                    <a:ln>
                      <a:noFill/>
                    </a:ln>
                    <a:solidFill>
                      <a:srgbClr val="333333"/>
                    </a:solidFill>
                    <a:effectLst/>
                    <a:latin typeface="Arial" panose="020B0604020202020204" pitchFamily="34" charset="0"/>
                    <a:cs typeface="Arial" panose="020B0604020202020204" pitchFamily="34" charset="0"/>
                  </a:rPr>
                  <a:t>Protocols</a:t>
                </a:r>
                <a:r>
                  <a:rPr lang="it-IT" altLang="it-IT" sz="1000" i="1" dirty="0">
                    <a:solidFill>
                      <a:srgbClr val="333333"/>
                    </a:solidFill>
                    <a:cs typeface="Arial" panose="020B0604020202020204" pitchFamily="34" charset="0"/>
                  </a:rPr>
                  <a:t> </a:t>
                </a:r>
                <a:r>
                  <a:rPr kumimoji="0" lang="it-IT" altLang="it-IT" sz="1000" b="1"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7</a:t>
                </a:r>
                <a:r>
                  <a:rPr kumimoji="0" lang="it-IT" altLang="it-IT" sz="10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a:t>
                </a:r>
                <a:r>
                  <a:rPr lang="it-IT" altLang="it-IT" sz="1000" b="1" dirty="0">
                    <a:solidFill>
                      <a:srgbClr val="333333"/>
                    </a:solidFill>
                    <a:cs typeface="Arial" panose="020B0604020202020204" pitchFamily="34" charset="0"/>
                  </a:rPr>
                  <a:t> </a:t>
                </a:r>
                <a:r>
                  <a:rPr kumimoji="0" lang="it-IT" altLang="it-IT" sz="10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24–35</a:t>
                </a:r>
                <a:r>
                  <a:rPr kumimoji="0" lang="it-IT" altLang="it-IT" sz="1000" b="0" i="0" u="none" strike="noStrike" cap="none" normalizeH="0" dirty="0" smtClean="0">
                    <a:ln>
                      <a:noFill/>
                    </a:ln>
                    <a:solidFill>
                      <a:srgbClr val="333333"/>
                    </a:solidFill>
                    <a:effectLst/>
                    <a:latin typeface="Arial" panose="020B0604020202020204" pitchFamily="34" charset="0"/>
                    <a:cs typeface="Arial" panose="020B0604020202020204" pitchFamily="34" charset="0"/>
                  </a:rPr>
                  <a:t> </a:t>
                </a:r>
                <a:r>
                  <a:rPr kumimoji="0" lang="it-IT" altLang="it-IT" sz="1000"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(2012)</a:t>
                </a:r>
              </a:p>
            </p:txBody>
          </p:sp>
        </p:grpSp>
        <p:grpSp>
          <p:nvGrpSpPr>
            <p:cNvPr id="10" name="Gruppo 9"/>
            <p:cNvGrpSpPr/>
            <p:nvPr/>
          </p:nvGrpSpPr>
          <p:grpSpPr>
            <a:xfrm>
              <a:off x="8499089" y="2293887"/>
              <a:ext cx="2830148" cy="2813576"/>
              <a:chOff x="8188006" y="1190131"/>
              <a:chExt cx="2830148" cy="2813576"/>
            </a:xfrm>
          </p:grpSpPr>
          <p:pic>
            <p:nvPicPr>
              <p:cNvPr id="10251" name="Picture 11" descr="http://pubs.rsc.org/services/images/RSCpubs.ePlatform.Service.FreeContent.ImageService.svc/ImageService/Articleimage/2014/RA/c4ra01214c/c4ra01214c-f1_hi-res.gif"/>
              <p:cNvPicPr>
                <a:picLocks noChangeAspect="1" noChangeArrowheads="1"/>
              </p:cNvPicPr>
              <p:nvPr/>
            </p:nvPicPr>
            <p:blipFill rotWithShape="1">
              <a:blip r:embed="rId5">
                <a:extLst>
                  <a:ext uri="{28A0092B-C50C-407E-A947-70E740481C1C}">
                    <a14:useLocalDpi xmlns:a14="http://schemas.microsoft.com/office/drawing/2010/main" val="0"/>
                  </a:ext>
                </a:extLst>
              </a:blip>
              <a:srcRect l="-1026" t="-1826" r="51467" b="1826"/>
              <a:stretch/>
            </p:blipFill>
            <p:spPr bwMode="auto">
              <a:xfrm>
                <a:off x="8188006" y="1190131"/>
                <a:ext cx="2830148" cy="2567355"/>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8773448" y="3757486"/>
                <a:ext cx="2023311" cy="246221"/>
              </a:xfrm>
              <a:prstGeom prst="rect">
                <a:avLst/>
              </a:prstGeom>
            </p:spPr>
            <p:txBody>
              <a:bodyPr wrap="none">
                <a:spAutoFit/>
              </a:bodyPr>
              <a:lstStyle/>
              <a:p>
                <a:r>
                  <a:rPr lang="en-US" sz="1000" i="1" dirty="0">
                    <a:solidFill>
                      <a:srgbClr val="333333"/>
                    </a:solidFill>
                    <a:latin typeface="Arial" panose="020B0604020202020204" pitchFamily="34" charset="0"/>
                    <a:cs typeface="Arial" panose="020B0604020202020204" pitchFamily="34" charset="0"/>
                  </a:rPr>
                  <a:t> RSC Adv., 2014, 4, 14335-1434</a:t>
                </a:r>
                <a:endParaRPr lang="it-IT" sz="1000" i="1" dirty="0">
                  <a:solidFill>
                    <a:srgbClr val="333333"/>
                  </a:solidFill>
                  <a:latin typeface="Arial" panose="020B0604020202020204" pitchFamily="34" charset="0"/>
                  <a:cs typeface="Arial" panose="020B0604020202020204" pitchFamily="34" charset="0"/>
                </a:endParaRPr>
              </a:p>
            </p:txBody>
          </p:sp>
        </p:grpSp>
        <p:sp>
          <p:nvSpPr>
            <p:cNvPr id="11" name="Rettangolo 10"/>
            <p:cNvSpPr/>
            <p:nvPr/>
          </p:nvSpPr>
          <p:spPr>
            <a:xfrm>
              <a:off x="5464017" y="5373558"/>
              <a:ext cx="2529277" cy="707886"/>
            </a:xfrm>
            <a:prstGeom prst="rect">
              <a:avLst/>
            </a:prstGeom>
          </p:spPr>
          <p:txBody>
            <a:bodyPr wrap="square">
              <a:spAutoFit/>
            </a:bodyPr>
            <a:lstStyle/>
            <a:p>
              <a:pPr algn="just">
                <a:spcBef>
                  <a:spcPts val="1200"/>
                </a:spcBef>
                <a:spcAft>
                  <a:spcPts val="1200"/>
                </a:spcAft>
              </a:pPr>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local </a:t>
              </a:r>
              <a:r>
                <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properties </a:t>
              </a:r>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in cellular districts</a:t>
              </a:r>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ttangolo 11"/>
            <p:cNvSpPr/>
            <p:nvPr/>
          </p:nvSpPr>
          <p:spPr>
            <a:xfrm>
              <a:off x="8780445" y="5377225"/>
              <a:ext cx="2964338" cy="1323439"/>
            </a:xfrm>
            <a:prstGeom prst="rect">
              <a:avLst/>
            </a:prstGeom>
          </p:spPr>
          <p:txBody>
            <a:bodyPr wrap="none">
              <a:spAutoFit/>
            </a:bodyPr>
            <a:lstStyle/>
            <a:p>
              <a:pPr algn="just"/>
              <a:r>
                <a:rPr lang="en-US" sz="2000" b="1" dirty="0" err="1"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biomolecular</a:t>
              </a:r>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interactions </a:t>
              </a:r>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peptide-nucleic acid </a:t>
              </a:r>
            </a:p>
            <a:p>
              <a:pPr algn="just"/>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protein-protein</a:t>
              </a:r>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peptide-lipid, etc.</a:t>
              </a:r>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8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13278854" y="2404815"/>
            <a:ext cx="317247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3950798791"/>
              </p:ext>
            </p:extLst>
          </p:nvPr>
        </p:nvGraphicFramePr>
        <p:xfrm>
          <a:off x="3730435" y="1413366"/>
          <a:ext cx="5061872" cy="3407029"/>
        </p:xfrm>
        <a:graphic>
          <a:graphicData uri="http://schemas.openxmlformats.org/presentationml/2006/ole">
            <mc:AlternateContent xmlns:mc="http://schemas.openxmlformats.org/markup-compatibility/2006">
              <mc:Choice xmlns:v="urn:schemas-microsoft-com:vml" Requires="v">
                <p:oleObj spid="_x0000_s1076" name="CS ChemDraw Drawing" r:id="rId4" imgW="1488510" imgH="1000934" progId="ChemDraw.Document.6.0">
                  <p:embed/>
                </p:oleObj>
              </mc:Choice>
              <mc:Fallback>
                <p:oleObj name="CS ChemDraw Drawing" r:id="rId4" imgW="1488510" imgH="1000934" progId="ChemDraw.Document.6.0">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435" y="1413366"/>
                        <a:ext cx="5061872" cy="3407029"/>
                      </a:xfrm>
                      <a:prstGeom prst="rect">
                        <a:avLst/>
                      </a:prstGeom>
                      <a:noFill/>
                    </p:spPr>
                  </p:pic>
                </p:oleObj>
              </mc:Fallback>
            </mc:AlternateContent>
          </a:graphicData>
        </a:graphic>
      </p:graphicFrame>
      <p:grpSp>
        <p:nvGrpSpPr>
          <p:cNvPr id="4" name="Gruppo 3"/>
          <p:cNvGrpSpPr/>
          <p:nvPr/>
        </p:nvGrpSpPr>
        <p:grpSpPr>
          <a:xfrm>
            <a:off x="3191894" y="1368827"/>
            <a:ext cx="6098061" cy="1651762"/>
            <a:chOff x="3332570" y="1919808"/>
            <a:chExt cx="5186409" cy="1444700"/>
          </a:xfrm>
        </p:grpSpPr>
        <p:sp>
          <p:nvSpPr>
            <p:cNvPr id="12" name="Arco 11"/>
            <p:cNvSpPr/>
            <p:nvPr/>
          </p:nvSpPr>
          <p:spPr>
            <a:xfrm rot="6430489">
              <a:off x="4425556" y="2030504"/>
              <a:ext cx="411860" cy="190468"/>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Arco 12"/>
            <p:cNvSpPr/>
            <p:nvPr/>
          </p:nvSpPr>
          <p:spPr>
            <a:xfrm rot="641679" flipH="1">
              <a:off x="4064136" y="2600675"/>
              <a:ext cx="408055" cy="266462"/>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Arco 13"/>
            <p:cNvSpPr/>
            <p:nvPr/>
          </p:nvSpPr>
          <p:spPr>
            <a:xfrm rot="2873356" flipH="1">
              <a:off x="5482098" y="2317202"/>
              <a:ext cx="408055" cy="266462"/>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Arco 15"/>
            <p:cNvSpPr/>
            <p:nvPr/>
          </p:nvSpPr>
          <p:spPr>
            <a:xfrm rot="2806559" flipH="1">
              <a:off x="5993110" y="2683501"/>
              <a:ext cx="600586" cy="267403"/>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Arco 16"/>
            <p:cNvSpPr/>
            <p:nvPr/>
          </p:nvSpPr>
          <p:spPr>
            <a:xfrm rot="2876712" flipH="1">
              <a:off x="6694136" y="3054457"/>
              <a:ext cx="473844" cy="146258"/>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8" name="Arco 17"/>
            <p:cNvSpPr/>
            <p:nvPr/>
          </p:nvSpPr>
          <p:spPr>
            <a:xfrm rot="8429359">
              <a:off x="7154556" y="2661860"/>
              <a:ext cx="489964" cy="238490"/>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CasellaDiTesto 19"/>
            <p:cNvSpPr txBox="1"/>
            <p:nvPr/>
          </p:nvSpPr>
          <p:spPr>
            <a:xfrm>
              <a:off x="3332570" y="2484504"/>
              <a:ext cx="559769" cy="461665"/>
            </a:xfrm>
            <a:prstGeom prst="rect">
              <a:avLst/>
            </a:prstGeom>
            <a:noFill/>
          </p:spPr>
          <p:txBody>
            <a:bodyPr wrap="none" rtlCol="0">
              <a:spAutoFit/>
            </a:bodyPr>
            <a:lstStyle/>
            <a:p>
              <a:r>
                <a:rPr lang="it-IT" sz="2400" b="1" dirty="0" smtClean="0">
                  <a:solidFill>
                    <a:srgbClr val="00B050"/>
                  </a:solidFill>
                  <a:sym typeface="Symbol" panose="05050102010706020507" pitchFamily="18" charset="2"/>
                </a:rPr>
                <a:t> +</a:t>
              </a:r>
              <a:endParaRPr lang="it-IT" sz="2400" b="1" dirty="0">
                <a:solidFill>
                  <a:srgbClr val="00B050"/>
                </a:solidFill>
              </a:endParaRPr>
            </a:p>
          </p:txBody>
        </p:sp>
        <p:sp>
          <p:nvSpPr>
            <p:cNvPr id="21" name="CasellaDiTesto 20"/>
            <p:cNvSpPr txBox="1"/>
            <p:nvPr/>
          </p:nvSpPr>
          <p:spPr>
            <a:xfrm>
              <a:off x="8018521" y="2500475"/>
              <a:ext cx="500458" cy="461665"/>
            </a:xfrm>
            <a:prstGeom prst="rect">
              <a:avLst/>
            </a:prstGeom>
            <a:noFill/>
          </p:spPr>
          <p:txBody>
            <a:bodyPr wrap="none" rtlCol="0">
              <a:spAutoFit/>
            </a:bodyPr>
            <a:lstStyle/>
            <a:p>
              <a:r>
                <a:rPr lang="it-IT" sz="2400" b="1" dirty="0">
                  <a:solidFill>
                    <a:srgbClr val="00B050"/>
                  </a:solidFill>
                  <a:sym typeface="Symbol" panose="05050102010706020507" pitchFamily="18" charset="2"/>
                </a:rPr>
                <a:t> -</a:t>
              </a:r>
              <a:endParaRPr lang="it-IT" sz="2400" b="1" dirty="0">
                <a:solidFill>
                  <a:srgbClr val="00B050"/>
                </a:solidFill>
              </a:endParaRPr>
            </a:p>
          </p:txBody>
        </p:sp>
        <p:sp>
          <p:nvSpPr>
            <p:cNvPr id="25" name="Arco 24"/>
            <p:cNvSpPr/>
            <p:nvPr/>
          </p:nvSpPr>
          <p:spPr>
            <a:xfrm rot="1567613" flipH="1">
              <a:off x="4924795" y="2124633"/>
              <a:ext cx="432531" cy="299441"/>
            </a:xfrm>
            <a:prstGeom prst="arc">
              <a:avLst>
                <a:gd name="adj1" fmla="val 14632078"/>
                <a:gd name="adj2" fmla="val 0"/>
              </a:avLst>
            </a:prstGeom>
            <a:ln w="28575">
              <a:solidFill>
                <a:srgbClr val="00B050"/>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8" name="CasellaDiTesto 7"/>
          <p:cNvSpPr txBox="1"/>
          <p:nvPr/>
        </p:nvSpPr>
        <p:spPr>
          <a:xfrm>
            <a:off x="4571309" y="145720"/>
            <a:ext cx="2406236" cy="584775"/>
          </a:xfrm>
          <a:prstGeom prst="rect">
            <a:avLst/>
          </a:prstGeom>
          <a:noFill/>
        </p:spPr>
        <p:txBody>
          <a:bodyPr wrap="none" rtlCol="0">
            <a:spAutoFit/>
          </a:bodyPr>
          <a:lstStyle/>
          <a:p>
            <a:r>
              <a:rPr lang="it-IT" sz="3200" b="1" dirty="0" err="1" smtClean="0">
                <a:solidFill>
                  <a:srgbClr val="09B3FF"/>
                </a:solidFill>
              </a:rPr>
              <a:t>MediaChrom</a:t>
            </a:r>
            <a:endParaRPr lang="it-IT" sz="3200" b="1" dirty="0">
              <a:solidFill>
                <a:srgbClr val="09B3FF"/>
              </a:solidFill>
            </a:endParaRPr>
          </a:p>
        </p:txBody>
      </p:sp>
      <p:grpSp>
        <p:nvGrpSpPr>
          <p:cNvPr id="11" name="Gruppo 10"/>
          <p:cNvGrpSpPr/>
          <p:nvPr/>
        </p:nvGrpSpPr>
        <p:grpSpPr>
          <a:xfrm>
            <a:off x="2734818" y="958581"/>
            <a:ext cx="7458696" cy="1765653"/>
            <a:chOff x="2780255" y="1538011"/>
            <a:chExt cx="7458696" cy="1765653"/>
          </a:xfrm>
        </p:grpSpPr>
        <p:sp>
          <p:nvSpPr>
            <p:cNvPr id="5" name="Rettangolo 4"/>
            <p:cNvSpPr/>
            <p:nvPr/>
          </p:nvSpPr>
          <p:spPr>
            <a:xfrm>
              <a:off x="2780255" y="1538011"/>
              <a:ext cx="7458696" cy="369332"/>
            </a:xfrm>
            <a:prstGeom prst="rect">
              <a:avLst/>
            </a:prstGeom>
          </p:spPr>
          <p:txBody>
            <a:bodyPr wrap="square">
              <a:spAutoFit/>
            </a:bodyPr>
            <a:lstStyle/>
            <a:p>
              <a:r>
                <a:rPr lang="en-US" b="1" dirty="0" err="1">
                  <a:solidFill>
                    <a:srgbClr val="00B050"/>
                  </a:solidFill>
                  <a:ea typeface="MS Mincho" panose="02020609040205080304" pitchFamily="49" charset="-128"/>
                </a:rPr>
                <a:t>P</a:t>
              </a:r>
              <a:r>
                <a:rPr lang="en-US" b="1" dirty="0" err="1" smtClean="0">
                  <a:solidFill>
                    <a:srgbClr val="00B050"/>
                  </a:solidFill>
                  <a:effectLst/>
                  <a:ea typeface="MS Mincho" panose="02020609040205080304" pitchFamily="49" charset="-128"/>
                </a:rPr>
                <a:t>yrimidoindolone</a:t>
              </a:r>
              <a:r>
                <a:rPr lang="en-US" b="1" dirty="0" smtClean="0">
                  <a:solidFill>
                    <a:srgbClr val="00B050"/>
                  </a:solidFill>
                  <a:effectLst/>
                  <a:ea typeface="MS Mincho" panose="02020609040205080304" pitchFamily="49" charset="-128"/>
                </a:rPr>
                <a:t> core endowed with a conjugated push-pull system</a:t>
              </a:r>
              <a:endParaRPr lang="it-IT" b="1" dirty="0">
                <a:solidFill>
                  <a:srgbClr val="00B050"/>
                </a:solidFill>
              </a:endParaRPr>
            </a:p>
          </p:txBody>
        </p:sp>
        <p:sp>
          <p:nvSpPr>
            <p:cNvPr id="10" name="Ovale 9"/>
            <p:cNvSpPr/>
            <p:nvPr/>
          </p:nvSpPr>
          <p:spPr>
            <a:xfrm>
              <a:off x="4159590" y="1907344"/>
              <a:ext cx="5247595" cy="1396320"/>
            </a:xfrm>
            <a:prstGeom prst="ellipse">
              <a:avLst/>
            </a:prstGeom>
            <a:solidFill>
              <a:srgbClr val="00B050">
                <a:alpha val="24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 name="Gruppo 25"/>
          <p:cNvGrpSpPr/>
          <p:nvPr/>
        </p:nvGrpSpPr>
        <p:grpSpPr>
          <a:xfrm>
            <a:off x="6158237" y="2899784"/>
            <a:ext cx="5553927" cy="915621"/>
            <a:chOff x="6158237" y="3450765"/>
            <a:chExt cx="5553927" cy="915621"/>
          </a:xfrm>
        </p:grpSpPr>
        <p:sp>
          <p:nvSpPr>
            <p:cNvPr id="9" name="Rettangolo 8"/>
            <p:cNvSpPr/>
            <p:nvPr/>
          </p:nvSpPr>
          <p:spPr>
            <a:xfrm>
              <a:off x="6446940" y="3997054"/>
              <a:ext cx="5265224" cy="369332"/>
            </a:xfrm>
            <a:prstGeom prst="rect">
              <a:avLst/>
            </a:prstGeom>
          </p:spPr>
          <p:txBody>
            <a:bodyPr wrap="none">
              <a:spAutoFit/>
            </a:bodyPr>
            <a:lstStyle/>
            <a:p>
              <a:r>
                <a:rPr lang="en-US" b="1" dirty="0" smtClean="0">
                  <a:solidFill>
                    <a:schemeClr val="accent4">
                      <a:lumMod val="75000"/>
                    </a:schemeClr>
                  </a:solidFill>
                  <a:ea typeface="MS Mincho" panose="02020609040205080304" pitchFamily="49" charset="-128"/>
                </a:rPr>
                <a:t>linking </a:t>
              </a:r>
              <a:r>
                <a:rPr lang="en-US" b="1" dirty="0">
                  <a:solidFill>
                    <a:schemeClr val="accent4">
                      <a:lumMod val="75000"/>
                    </a:schemeClr>
                  </a:solidFill>
                  <a:ea typeface="MS Mincho" panose="02020609040205080304" pitchFamily="49" charset="-128"/>
                </a:rPr>
                <a:t>point for the conjugation with </a:t>
              </a:r>
              <a:r>
                <a:rPr lang="en-US" b="1" dirty="0" smtClean="0">
                  <a:solidFill>
                    <a:schemeClr val="accent4">
                      <a:lumMod val="75000"/>
                    </a:schemeClr>
                  </a:solidFill>
                  <a:ea typeface="MS Mincho" panose="02020609040205080304" pitchFamily="49" charset="-128"/>
                </a:rPr>
                <a:t>biomolecules </a:t>
              </a:r>
              <a:endParaRPr lang="it-IT" b="1" dirty="0">
                <a:solidFill>
                  <a:schemeClr val="accent4">
                    <a:lumMod val="75000"/>
                  </a:schemeClr>
                </a:solidFill>
              </a:endParaRPr>
            </a:p>
          </p:txBody>
        </p:sp>
        <p:sp>
          <p:nvSpPr>
            <p:cNvPr id="15" name="Ovale 14"/>
            <p:cNvSpPr/>
            <p:nvPr/>
          </p:nvSpPr>
          <p:spPr>
            <a:xfrm>
              <a:off x="6158237" y="3450765"/>
              <a:ext cx="1206318" cy="538746"/>
            </a:xfrm>
            <a:prstGeom prst="ellipse">
              <a:avLst/>
            </a:prstGeom>
            <a:solidFill>
              <a:schemeClr val="accent4">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Rettangolo 26"/>
          <p:cNvSpPr/>
          <p:nvPr/>
        </p:nvSpPr>
        <p:spPr>
          <a:xfrm>
            <a:off x="5638800" y="3259019"/>
            <a:ext cx="519437" cy="55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433066" y="4995945"/>
            <a:ext cx="11450341" cy="800219"/>
          </a:xfrm>
          <a:prstGeom prst="rect">
            <a:avLst/>
          </a:prstGeom>
        </p:spPr>
        <p:txBody>
          <a:bodyPr wrap="square">
            <a:spAutoFit/>
          </a:bodyPr>
          <a:lstStyle/>
          <a:p>
            <a:pPr marL="285750" indent="-285750">
              <a:spcAft>
                <a:spcPts val="1200"/>
              </a:spcAft>
              <a:buFontTx/>
              <a:buChar char="-"/>
            </a:pPr>
            <a:r>
              <a:rPr lang="de-DE" b="1" dirty="0" smtClean="0">
                <a:solidFill>
                  <a:srgbClr val="C00000"/>
                </a:solidFill>
                <a:ea typeface="MS Mincho" panose="02020609040205080304" pitchFamily="49" charset="-128"/>
              </a:rPr>
              <a:t>rigid </a:t>
            </a:r>
            <a:r>
              <a:rPr lang="de-DE" b="1" dirty="0" err="1">
                <a:solidFill>
                  <a:srgbClr val="C00000"/>
                </a:solidFill>
                <a:ea typeface="MS Mincho" panose="02020609040205080304" pitchFamily="49" charset="-128"/>
              </a:rPr>
              <a:t>aromatic</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backbone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bearing</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conjugated</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electron</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acceptor</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and</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electron</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donor</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groups</a:t>
            </a:r>
            <a:r>
              <a:rPr lang="de-DE" b="1" dirty="0">
                <a:solidFill>
                  <a:srgbClr val="C00000"/>
                </a:solidFill>
                <a:ea typeface="MS Mincho" panose="02020609040205080304" pitchFamily="49" charset="-128"/>
              </a:rPr>
              <a:t> at </a:t>
            </a:r>
            <a:r>
              <a:rPr lang="de-DE" b="1" dirty="0" err="1">
                <a:solidFill>
                  <a:srgbClr val="C00000"/>
                </a:solidFill>
                <a:ea typeface="MS Mincho" panose="02020609040205080304" pitchFamily="49" charset="-128"/>
              </a:rPr>
              <a:t>the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opposite</a:t>
            </a:r>
            <a:r>
              <a:rPr lang="de-DE" b="1" dirty="0">
                <a:solidFill>
                  <a:srgbClr val="C00000"/>
                </a:solidFill>
                <a:ea typeface="MS Mincho" panose="02020609040205080304" pitchFamily="49" charset="-128"/>
              </a:rPr>
              <a:t> </a:t>
            </a:r>
            <a:r>
              <a:rPr lang="de-DE" b="1" dirty="0" err="1" smtClean="0">
                <a:solidFill>
                  <a:srgbClr val="C00000"/>
                </a:solidFill>
                <a:ea typeface="MS Mincho" panose="02020609040205080304" pitchFamily="49" charset="-128"/>
              </a:rPr>
              <a:t>sides</a:t>
            </a:r>
            <a:endParaRPr lang="de-DE" b="1" dirty="0" smtClean="0">
              <a:solidFill>
                <a:srgbClr val="C00000"/>
              </a:solidFill>
              <a:ea typeface="MS Mincho" panose="02020609040205080304" pitchFamily="49" charset="-128"/>
            </a:endParaRPr>
          </a:p>
          <a:p>
            <a:pPr>
              <a:spcAft>
                <a:spcPts val="1200"/>
              </a:spcAft>
            </a:pPr>
            <a:endParaRPr lang="de-DE" b="1" dirty="0" smtClean="0">
              <a:solidFill>
                <a:srgbClr val="C00000"/>
              </a:solidFill>
              <a:ea typeface="MS Mincho" panose="02020609040205080304" pitchFamily="49" charset="-128"/>
            </a:endParaRPr>
          </a:p>
        </p:txBody>
      </p:sp>
      <p:sp>
        <p:nvSpPr>
          <p:cNvPr id="29" name="Rettangolo 28"/>
          <p:cNvSpPr/>
          <p:nvPr/>
        </p:nvSpPr>
        <p:spPr>
          <a:xfrm>
            <a:off x="433065" y="5424879"/>
            <a:ext cx="11676873" cy="1354217"/>
          </a:xfrm>
          <a:prstGeom prst="rect">
            <a:avLst/>
          </a:prstGeom>
        </p:spPr>
        <p:txBody>
          <a:bodyPr wrap="square">
            <a:spAutoFit/>
          </a:bodyPr>
          <a:lstStyle/>
          <a:p>
            <a:pPr marL="285750" indent="-285750">
              <a:spcAft>
                <a:spcPts val="1200"/>
              </a:spcAft>
              <a:buFontTx/>
              <a:buChar char="-"/>
            </a:pPr>
            <a:r>
              <a:rPr lang="de-DE" b="1" dirty="0" err="1">
                <a:solidFill>
                  <a:srgbClr val="C00000"/>
                </a:solidFill>
                <a:ea typeface="MS Mincho" panose="02020609040205080304" pitchFamily="49" charset="-128"/>
              </a:rPr>
              <a:t>dipole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moment</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increases</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by</a:t>
            </a:r>
            <a:r>
              <a:rPr lang="de-DE" b="1" dirty="0">
                <a:solidFill>
                  <a:srgbClr val="C00000"/>
                </a:solidFill>
                <a:ea typeface="MS Mincho" panose="02020609040205080304" pitchFamily="49" charset="-128"/>
              </a:rPr>
              <a:t> electronic </a:t>
            </a:r>
            <a:r>
              <a:rPr lang="de-DE" b="1" dirty="0" err="1">
                <a:solidFill>
                  <a:srgbClr val="C00000"/>
                </a:solidFill>
                <a:ea typeface="MS Mincho" panose="02020609040205080304" pitchFamily="49" charset="-128"/>
              </a:rPr>
              <a:t>excitation</a:t>
            </a:r>
            <a:r>
              <a:rPr lang="de-DE" b="1" dirty="0">
                <a:solidFill>
                  <a:srgbClr val="C00000"/>
                </a:solidFill>
                <a:ea typeface="MS Mincho" panose="02020609040205080304" pitchFamily="49" charset="-128"/>
              </a:rPr>
              <a:t> due </a:t>
            </a:r>
            <a:r>
              <a:rPr lang="de-DE" b="1" dirty="0" err="1">
                <a:solidFill>
                  <a:srgbClr val="C00000"/>
                </a:solidFill>
                <a:ea typeface="MS Mincho" panose="02020609040205080304" pitchFamily="49" charset="-128"/>
              </a:rPr>
              <a:t>to</a:t>
            </a:r>
            <a:r>
              <a:rPr lang="de-DE" b="1" dirty="0">
                <a:solidFill>
                  <a:srgbClr val="C00000"/>
                </a:solidFill>
                <a:ea typeface="MS Mincho" panose="02020609040205080304" pitchFamily="49" charset="-128"/>
              </a:rPr>
              <a:t> an </a:t>
            </a:r>
            <a:r>
              <a:rPr lang="de-DE" b="1" dirty="0" err="1">
                <a:solidFill>
                  <a:srgbClr val="C00000"/>
                </a:solidFill>
                <a:ea typeface="MS Mincho" panose="02020609040205080304" pitchFamily="49" charset="-128"/>
              </a:rPr>
              <a:t>intramolecular</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charge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transfer</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from</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the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electron</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donating</a:t>
            </a:r>
            <a:r>
              <a:rPr lang="de-DE" b="1" dirty="0">
                <a:solidFill>
                  <a:srgbClr val="C00000"/>
                </a:solidFill>
                <a:ea typeface="MS Mincho" panose="02020609040205080304" pitchFamily="49" charset="-128"/>
              </a:rPr>
              <a:t> (ED) </a:t>
            </a:r>
            <a:r>
              <a:rPr lang="de-DE" b="1" dirty="0" err="1">
                <a:solidFill>
                  <a:srgbClr val="C00000"/>
                </a:solidFill>
                <a:ea typeface="MS Mincho" panose="02020609040205080304" pitchFamily="49" charset="-128"/>
              </a:rPr>
              <a:t>to</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the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electron</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withdrawing</a:t>
            </a:r>
            <a:r>
              <a:rPr lang="de-DE" b="1" dirty="0">
                <a:solidFill>
                  <a:srgbClr val="C00000"/>
                </a:solidFill>
                <a:ea typeface="MS Mincho" panose="02020609040205080304" pitchFamily="49" charset="-128"/>
              </a:rPr>
              <a:t> (EW) </a:t>
            </a:r>
            <a:r>
              <a:rPr lang="de-DE" b="1" dirty="0" err="1">
                <a:solidFill>
                  <a:srgbClr val="C00000"/>
                </a:solidFill>
                <a:ea typeface="MS Mincho" panose="02020609040205080304" pitchFamily="49" charset="-128"/>
              </a:rPr>
              <a:t>group</a:t>
            </a:r>
            <a:endParaRPr lang="it-IT" b="1" dirty="0">
              <a:solidFill>
                <a:srgbClr val="C00000"/>
              </a:solidFill>
            </a:endParaRPr>
          </a:p>
          <a:p>
            <a:pPr marL="285750" indent="-285750">
              <a:spcAft>
                <a:spcPts val="1200"/>
              </a:spcAft>
              <a:buFontTx/>
              <a:buChar char="-"/>
            </a:pPr>
            <a:r>
              <a:rPr lang="de-DE" b="1" dirty="0" err="1">
                <a:solidFill>
                  <a:srgbClr val="C00000"/>
                </a:solidFill>
                <a:ea typeface="MS Mincho" panose="02020609040205080304" pitchFamily="49" charset="-128"/>
              </a:rPr>
              <a:t>excited</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states</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are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stabilized</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by</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dipole</a:t>
            </a:r>
            <a:r>
              <a:rPr lang="de-DE" b="1" dirty="0">
                <a:solidFill>
                  <a:srgbClr val="C00000"/>
                </a:solidFill>
                <a:ea typeface="MS Mincho" panose="02020609040205080304" pitchFamily="49" charset="-128"/>
              </a:rPr>
              <a:t>-dipole </a:t>
            </a:r>
            <a:r>
              <a:rPr lang="de-DE" b="1" dirty="0" err="1">
                <a:solidFill>
                  <a:srgbClr val="C00000"/>
                </a:solidFill>
                <a:ea typeface="MS Mincho" panose="02020609040205080304" pitchFamily="49" charset="-128"/>
              </a:rPr>
              <a:t>or</a:t>
            </a:r>
            <a:r>
              <a:rPr lang="de-DE" b="1" dirty="0">
                <a:solidFill>
                  <a:srgbClr val="C00000"/>
                </a:solidFill>
                <a:ea typeface="MS Mincho" panose="02020609040205080304" pitchFamily="49" charset="-128"/>
              </a:rPr>
              <a:t> H-</a:t>
            </a:r>
            <a:r>
              <a:rPr lang="de-DE" b="1" dirty="0" err="1">
                <a:solidFill>
                  <a:srgbClr val="C00000"/>
                </a:solidFill>
                <a:ea typeface="MS Mincho" panose="02020609040205080304" pitchFamily="49" charset="-128"/>
              </a:rPr>
              <a:t>bonding</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interactions</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with</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the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surrounding</a:t>
            </a:r>
            <a:r>
              <a:rPr lang="de-DE" b="1" dirty="0">
                <a:solidFill>
                  <a:srgbClr val="C00000"/>
                </a:solidFill>
                <a:ea typeface="MS Mincho" panose="02020609040205080304" pitchFamily="49" charset="-128"/>
              </a:rPr>
              <a:t> </a:t>
            </a:r>
            <a:r>
              <a:rPr lang="de-DE" b="1" dirty="0" smtClean="0">
                <a:solidFill>
                  <a:srgbClr val="C00000"/>
                </a:solidFill>
                <a:ea typeface="MS Mincho" panose="02020609040205080304" pitchFamily="49" charset="-128"/>
              </a:rPr>
              <a:t>medium  -&gt; </a:t>
            </a:r>
            <a:r>
              <a:rPr lang="de-DE" b="1" dirty="0" err="1">
                <a:solidFill>
                  <a:srgbClr val="C00000"/>
                </a:solidFill>
                <a:ea typeface="MS Mincho" panose="02020609040205080304" pitchFamily="49" charset="-128"/>
              </a:rPr>
              <a:t>bathochromic</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effect</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of</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their</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emission</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spectrum</a:t>
            </a:r>
            <a:r>
              <a:rPr lang="de-DE" b="1" dirty="0">
                <a:solidFill>
                  <a:srgbClr val="C00000"/>
                </a:solidFill>
                <a:ea typeface="MS Mincho" panose="02020609040205080304" pitchFamily="49" charset="-128"/>
              </a:rPr>
              <a:t> in </a:t>
            </a:r>
            <a:r>
              <a:rPr lang="de-DE" b="1" dirty="0" err="1">
                <a:solidFill>
                  <a:srgbClr val="C00000"/>
                </a:solidFill>
                <a:ea typeface="MS Mincho" panose="02020609040205080304" pitchFamily="49" charset="-128"/>
              </a:rPr>
              <a:t>response</a:t>
            </a:r>
            <a:r>
              <a:rPr lang="de-DE" b="1" dirty="0">
                <a:solidFill>
                  <a:srgbClr val="C00000"/>
                </a:solidFill>
                <a:ea typeface="MS Mincho" panose="02020609040205080304" pitchFamily="49" charset="-128"/>
              </a:rPr>
              <a:t> </a:t>
            </a:r>
            <a:r>
              <a:rPr lang="de-DE" b="1" dirty="0" err="1">
                <a:solidFill>
                  <a:srgbClr val="C00000"/>
                </a:solidFill>
                <a:ea typeface="MS Mincho" panose="02020609040205080304" pitchFamily="49" charset="-128"/>
              </a:rPr>
              <a:t>to</a:t>
            </a:r>
            <a:r>
              <a:rPr lang="de-DE" b="1" dirty="0">
                <a:solidFill>
                  <a:srgbClr val="C00000"/>
                </a:solidFill>
                <a:ea typeface="MS Mincho" panose="02020609040205080304" pitchFamily="49" charset="-128"/>
              </a:rPr>
              <a:t> an </a:t>
            </a:r>
            <a:r>
              <a:rPr lang="de-DE" b="1" dirty="0" err="1">
                <a:solidFill>
                  <a:srgbClr val="C00000"/>
                </a:solidFill>
                <a:ea typeface="MS Mincho" panose="02020609040205080304" pitchFamily="49" charset="-128"/>
              </a:rPr>
              <a:t>increase</a:t>
            </a:r>
            <a:r>
              <a:rPr lang="de-DE" b="1" dirty="0">
                <a:solidFill>
                  <a:srgbClr val="C00000"/>
                </a:solidFill>
                <a:ea typeface="MS Mincho" panose="02020609040205080304" pitchFamily="49" charset="-128"/>
              </a:rPr>
              <a:t> in solvent </a:t>
            </a:r>
            <a:r>
              <a:rPr lang="de-DE" b="1" dirty="0" err="1">
                <a:solidFill>
                  <a:srgbClr val="C00000"/>
                </a:solidFill>
                <a:ea typeface="MS Mincho" panose="02020609040205080304" pitchFamily="49" charset="-128"/>
              </a:rPr>
              <a:t>polarity</a:t>
            </a:r>
            <a:endParaRPr lang="it-IT" b="1" dirty="0">
              <a:solidFill>
                <a:srgbClr val="C00000"/>
              </a:solidFill>
            </a:endParaRPr>
          </a:p>
        </p:txBody>
      </p:sp>
    </p:spTree>
    <p:extLst>
      <p:ext uri="{BB962C8B-B14F-4D97-AF65-F5344CB8AC3E}">
        <p14:creationId xmlns:p14="http://schemas.microsoft.com/office/powerpoint/2010/main" val="38040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994030" y="16881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3" name="Oggetto 2"/>
          <p:cNvGraphicFramePr>
            <a:graphicFrameLocks noChangeAspect="1"/>
          </p:cNvGraphicFramePr>
          <p:nvPr>
            <p:extLst>
              <p:ext uri="{D42A27DB-BD31-4B8C-83A1-F6EECF244321}">
                <p14:modId xmlns:p14="http://schemas.microsoft.com/office/powerpoint/2010/main" val="2851833663"/>
              </p:ext>
            </p:extLst>
          </p:nvPr>
        </p:nvGraphicFramePr>
        <p:xfrm>
          <a:off x="4726171" y="730573"/>
          <a:ext cx="3529012" cy="2636837"/>
        </p:xfrm>
        <a:graphic>
          <a:graphicData uri="http://schemas.openxmlformats.org/presentationml/2006/ole">
            <mc:AlternateContent xmlns:mc="http://schemas.openxmlformats.org/markup-compatibility/2006">
              <mc:Choice xmlns:v="urn:schemas-microsoft-com:vml" Requires="v">
                <p:oleObj spid="_x0000_s4140" name="CS ChemDraw Drawing" r:id="rId3" imgW="1512000" imgH="1130400" progId="ChemDraw.Document.6.0">
                  <p:embed/>
                </p:oleObj>
              </mc:Choice>
              <mc:Fallback>
                <p:oleObj name="CS ChemDraw Drawing" r:id="rId3" imgW="1512000" imgH="1130400" progId="ChemDraw.Document.6.0">
                  <p:embed/>
                  <p:pic>
                    <p:nvPicPr>
                      <p:cNvPr id="0" name="Object 1"/>
                      <p:cNvPicPr>
                        <a:picLocks noChangeAspect="1" noChangeArrowheads="1"/>
                      </p:cNvPicPr>
                      <p:nvPr/>
                    </p:nvPicPr>
                    <p:blipFill>
                      <a:blip r:embed="rId4"/>
                      <a:srcRect/>
                      <a:stretch>
                        <a:fillRect/>
                      </a:stretch>
                    </p:blipFill>
                    <p:spPr bwMode="auto">
                      <a:xfrm>
                        <a:off x="4726171" y="730573"/>
                        <a:ext cx="3529012" cy="2636837"/>
                      </a:xfrm>
                      <a:prstGeom prst="rect">
                        <a:avLst/>
                      </a:prstGeom>
                      <a:noFill/>
                    </p:spPr>
                  </p:pic>
                </p:oleObj>
              </mc:Fallback>
            </mc:AlternateContent>
          </a:graphicData>
        </a:graphic>
      </p:graphicFrame>
      <p:sp>
        <p:nvSpPr>
          <p:cNvPr id="4" name="CasellaDiTesto 3"/>
          <p:cNvSpPr txBox="1"/>
          <p:nvPr/>
        </p:nvSpPr>
        <p:spPr>
          <a:xfrm>
            <a:off x="1762369" y="182869"/>
            <a:ext cx="9456616" cy="523220"/>
          </a:xfrm>
          <a:prstGeom prst="rect">
            <a:avLst/>
          </a:prstGeom>
          <a:noFill/>
        </p:spPr>
        <p:txBody>
          <a:bodyPr wrap="square" rtlCol="0">
            <a:spAutoFit/>
          </a:bodyPr>
          <a:lstStyle/>
          <a:p>
            <a:pPr algn="ctr"/>
            <a:r>
              <a:rPr lang="it-IT" sz="2800" b="1" dirty="0" err="1" smtClean="0">
                <a:solidFill>
                  <a:srgbClr val="00B0F0"/>
                </a:solidFill>
              </a:rPr>
              <a:t>Effect</a:t>
            </a:r>
            <a:r>
              <a:rPr lang="it-IT" sz="2800" b="1" dirty="0" smtClean="0">
                <a:solidFill>
                  <a:srgbClr val="00B0F0"/>
                </a:solidFill>
              </a:rPr>
              <a:t> of </a:t>
            </a:r>
            <a:r>
              <a:rPr lang="it-IT" sz="2800" b="1" dirty="0" err="1" smtClean="0">
                <a:solidFill>
                  <a:srgbClr val="00B0F0"/>
                </a:solidFill>
              </a:rPr>
              <a:t>substituents</a:t>
            </a:r>
            <a:r>
              <a:rPr lang="it-IT" sz="2800" b="1" dirty="0" smtClean="0">
                <a:solidFill>
                  <a:srgbClr val="00B0F0"/>
                </a:solidFill>
              </a:rPr>
              <a:t> on </a:t>
            </a:r>
            <a:r>
              <a:rPr lang="it-IT" sz="2800" b="1" dirty="0" err="1" smtClean="0">
                <a:solidFill>
                  <a:srgbClr val="00B0F0"/>
                </a:solidFill>
              </a:rPr>
              <a:t>spectroscopic</a:t>
            </a:r>
            <a:r>
              <a:rPr lang="it-IT" sz="2800" b="1" dirty="0" smtClean="0">
                <a:solidFill>
                  <a:srgbClr val="00B0F0"/>
                </a:solidFill>
              </a:rPr>
              <a:t> </a:t>
            </a:r>
            <a:r>
              <a:rPr lang="it-IT" sz="2800" b="1" dirty="0" err="1" smtClean="0">
                <a:solidFill>
                  <a:srgbClr val="00B0F0"/>
                </a:solidFill>
              </a:rPr>
              <a:t>properties</a:t>
            </a:r>
            <a:r>
              <a:rPr lang="it-IT" sz="2800" b="1" dirty="0" smtClean="0">
                <a:solidFill>
                  <a:srgbClr val="00B0F0"/>
                </a:solidFill>
              </a:rPr>
              <a:t>: </a:t>
            </a:r>
            <a:r>
              <a:rPr lang="it-IT" sz="2800" b="1" dirty="0" err="1" smtClean="0">
                <a:solidFill>
                  <a:srgbClr val="00B0F0"/>
                </a:solidFill>
              </a:rPr>
              <a:t>absorption</a:t>
            </a:r>
            <a:endParaRPr lang="it-IT" sz="2800" b="1" dirty="0">
              <a:solidFill>
                <a:srgbClr val="00B0F0"/>
              </a:solidFill>
            </a:endParaRPr>
          </a:p>
        </p:txBody>
      </p:sp>
      <p:graphicFrame>
        <p:nvGraphicFramePr>
          <p:cNvPr id="5" name="Tabella 4"/>
          <p:cNvGraphicFramePr>
            <a:graphicFrameLocks noGrp="1"/>
          </p:cNvGraphicFramePr>
          <p:nvPr>
            <p:extLst>
              <p:ext uri="{D42A27DB-BD31-4B8C-83A1-F6EECF244321}">
                <p14:modId xmlns:p14="http://schemas.microsoft.com/office/powerpoint/2010/main" val="91938589"/>
              </p:ext>
            </p:extLst>
          </p:nvPr>
        </p:nvGraphicFramePr>
        <p:xfrm>
          <a:off x="1294877" y="3192840"/>
          <a:ext cx="5817252" cy="3100842"/>
        </p:xfrm>
        <a:graphic>
          <a:graphicData uri="http://schemas.openxmlformats.org/drawingml/2006/table">
            <a:tbl>
              <a:tblPr firstRow="1" firstCol="1" lastRow="1" lastCol="1" bandRow="1" bandCol="1">
                <a:tableStyleId>{5A111915-BE36-4E01-A7E5-04B1672EAD32}</a:tableStyleId>
              </a:tblPr>
              <a:tblGrid>
                <a:gridCol w="1014868"/>
                <a:gridCol w="1187832"/>
                <a:gridCol w="1187832"/>
                <a:gridCol w="1187832"/>
                <a:gridCol w="1238888"/>
              </a:tblGrid>
              <a:tr h="354984">
                <a:tc>
                  <a:txBody>
                    <a:bodyPr/>
                    <a:lstStyle/>
                    <a:p>
                      <a:pPr algn="ctr">
                        <a:lnSpc>
                          <a:spcPct val="110000"/>
                        </a:lnSpc>
                        <a:spcAft>
                          <a:spcPts val="0"/>
                        </a:spcAft>
                      </a:pPr>
                      <a:r>
                        <a:rPr lang="en-US" sz="1500" dirty="0">
                          <a:solidFill>
                            <a:schemeClr val="bg1"/>
                          </a:solidFill>
                          <a:effectLst/>
                        </a:rPr>
                        <a:t>Dye</a:t>
                      </a:r>
                      <a:endParaRPr lang="it-IT" sz="1500" dirty="0">
                        <a:solidFill>
                          <a:schemeClr val="bg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lnSpc>
                          <a:spcPct val="110000"/>
                        </a:lnSpc>
                        <a:spcAft>
                          <a:spcPts val="0"/>
                        </a:spcAft>
                      </a:pPr>
                      <a:r>
                        <a:rPr lang="it-IT" sz="1500" dirty="0" smtClean="0">
                          <a:solidFill>
                            <a:schemeClr val="bg1"/>
                          </a:solidFill>
                          <a:effectLst/>
                          <a:latin typeface="+mn-lt"/>
                          <a:ea typeface="MS Mincho" panose="02020609040205080304" pitchFamily="49" charset="-128"/>
                        </a:rPr>
                        <a:t>R</a:t>
                      </a:r>
                      <a:r>
                        <a:rPr lang="it-IT" sz="1500" baseline="30000" dirty="0" smtClean="0">
                          <a:solidFill>
                            <a:schemeClr val="bg1"/>
                          </a:solidFill>
                          <a:effectLst/>
                          <a:latin typeface="+mn-lt"/>
                          <a:ea typeface="MS Mincho" panose="02020609040205080304" pitchFamily="49" charset="-128"/>
                        </a:rPr>
                        <a:t>1</a:t>
                      </a:r>
                      <a:endParaRPr lang="it-IT" sz="1500" baseline="30000" dirty="0">
                        <a:solidFill>
                          <a:schemeClr val="bg1"/>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lnSpc>
                          <a:spcPct val="110000"/>
                        </a:lnSpc>
                        <a:spcAft>
                          <a:spcPts val="0"/>
                        </a:spcAft>
                      </a:pPr>
                      <a:r>
                        <a:rPr lang="it-IT" sz="1500" dirty="0" smtClean="0">
                          <a:solidFill>
                            <a:schemeClr val="bg1"/>
                          </a:solidFill>
                          <a:effectLst/>
                          <a:latin typeface="+mn-lt"/>
                          <a:ea typeface="MS Mincho" panose="02020609040205080304" pitchFamily="49" charset="-128"/>
                        </a:rPr>
                        <a:t>R</a:t>
                      </a:r>
                      <a:r>
                        <a:rPr lang="it-IT" sz="1500" baseline="30000" dirty="0" smtClean="0">
                          <a:solidFill>
                            <a:schemeClr val="bg1"/>
                          </a:solidFill>
                          <a:effectLst/>
                          <a:latin typeface="+mn-lt"/>
                          <a:ea typeface="MS Mincho" panose="02020609040205080304" pitchFamily="49" charset="-128"/>
                        </a:rPr>
                        <a:t>2</a:t>
                      </a:r>
                      <a:endParaRPr lang="it-IT" sz="1500" baseline="30000" dirty="0">
                        <a:solidFill>
                          <a:schemeClr val="bg1"/>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lnSpc>
                          <a:spcPct val="110000"/>
                        </a:lnSpc>
                        <a:spcAft>
                          <a:spcPts val="0"/>
                        </a:spcAft>
                      </a:pPr>
                      <a:r>
                        <a:rPr lang="en-US" sz="1500" dirty="0">
                          <a:solidFill>
                            <a:schemeClr val="bg1"/>
                          </a:solidFill>
                          <a:effectLst/>
                          <a:sym typeface="Symbol" panose="05050102010706020507" pitchFamily="18" charset="2"/>
                        </a:rPr>
                        <a:t></a:t>
                      </a:r>
                      <a:r>
                        <a:rPr lang="en-US" sz="1500" baseline="-25000" dirty="0" smtClean="0">
                          <a:solidFill>
                            <a:schemeClr val="bg1"/>
                          </a:solidFill>
                          <a:effectLst/>
                        </a:rPr>
                        <a:t>absorption</a:t>
                      </a:r>
                      <a:r>
                        <a:rPr lang="en-US" sz="1500" dirty="0" smtClean="0">
                          <a:solidFill>
                            <a:schemeClr val="bg1"/>
                          </a:solidFill>
                          <a:effectLst/>
                        </a:rPr>
                        <a:t> </a:t>
                      </a:r>
                      <a:r>
                        <a:rPr lang="en-US" sz="1500" dirty="0">
                          <a:solidFill>
                            <a:schemeClr val="bg1"/>
                          </a:solidFill>
                          <a:effectLst/>
                        </a:rPr>
                        <a:t>(nm)</a:t>
                      </a:r>
                      <a:endParaRPr lang="it-IT" sz="1500" dirty="0">
                        <a:solidFill>
                          <a:schemeClr val="bg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lnSpc>
                          <a:spcPct val="110000"/>
                        </a:lnSpc>
                        <a:spcAft>
                          <a:spcPts val="0"/>
                        </a:spcAft>
                      </a:pPr>
                      <a:r>
                        <a:rPr lang="en-US" sz="1500" dirty="0">
                          <a:solidFill>
                            <a:schemeClr val="bg1"/>
                          </a:solidFill>
                          <a:effectLst/>
                          <a:sym typeface="Symbol" panose="05050102010706020507" pitchFamily="18" charset="2"/>
                        </a:rPr>
                        <a:t></a:t>
                      </a:r>
                      <a:r>
                        <a:rPr lang="en-US" sz="1500" dirty="0">
                          <a:solidFill>
                            <a:schemeClr val="bg1"/>
                          </a:solidFill>
                          <a:effectLst/>
                        </a:rPr>
                        <a:t> (mM</a:t>
                      </a:r>
                      <a:r>
                        <a:rPr lang="en-US" sz="1500" baseline="30000" dirty="0">
                          <a:solidFill>
                            <a:schemeClr val="bg1"/>
                          </a:solidFill>
                          <a:effectLst/>
                        </a:rPr>
                        <a:t>-1</a:t>
                      </a:r>
                      <a:r>
                        <a:rPr lang="en-US" sz="1500" dirty="0">
                          <a:solidFill>
                            <a:schemeClr val="bg1"/>
                          </a:solidFill>
                          <a:effectLst/>
                        </a:rPr>
                        <a:t> cm</a:t>
                      </a:r>
                      <a:r>
                        <a:rPr lang="en-US" sz="1500" baseline="30000" dirty="0">
                          <a:solidFill>
                            <a:schemeClr val="bg1"/>
                          </a:solidFill>
                          <a:effectLst/>
                        </a:rPr>
                        <a:t>-1</a:t>
                      </a:r>
                      <a:r>
                        <a:rPr lang="en-US" sz="1500" dirty="0">
                          <a:solidFill>
                            <a:schemeClr val="bg1"/>
                          </a:solidFill>
                          <a:effectLst/>
                        </a:rPr>
                        <a:t>)</a:t>
                      </a:r>
                      <a:endParaRPr lang="it-IT" sz="1500" dirty="0">
                        <a:solidFill>
                          <a:schemeClr val="bg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r>
              <a:tr h="354984">
                <a:tc>
                  <a:txBody>
                    <a:bodyPr/>
                    <a:lstStyle/>
                    <a:p>
                      <a:pPr algn="ctr">
                        <a:lnSpc>
                          <a:spcPct val="110000"/>
                        </a:lnSpc>
                        <a:spcAft>
                          <a:spcPts val="0"/>
                        </a:spcAft>
                      </a:pPr>
                      <a:r>
                        <a:rPr lang="en-US" sz="1500" dirty="0">
                          <a:solidFill>
                            <a:srgbClr val="C00000"/>
                          </a:solidFill>
                          <a:effectLst/>
                        </a:rPr>
                        <a:t>15a</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Et</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N-</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-SO</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-Me</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401</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8.5</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354984">
                <a:tc>
                  <a:txBody>
                    <a:bodyPr/>
                    <a:lstStyle/>
                    <a:p>
                      <a:pPr algn="ctr">
                        <a:lnSpc>
                          <a:spcPct val="110000"/>
                        </a:lnSpc>
                        <a:spcAft>
                          <a:spcPts val="0"/>
                        </a:spcAft>
                      </a:pPr>
                      <a:r>
                        <a:rPr lang="en-US" sz="1500" dirty="0">
                          <a:solidFill>
                            <a:srgbClr val="C00000"/>
                          </a:solidFill>
                          <a:effectLst/>
                        </a:rPr>
                        <a:t>15b</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0"/>
                        </a:spcAft>
                        <a:buClrTx/>
                        <a:buSzTx/>
                        <a:buFontTx/>
                        <a:buNone/>
                        <a:tabLst/>
                        <a:defRPr/>
                      </a:pPr>
                      <a:r>
                        <a:rPr lang="it-IT" sz="1500" b="1" dirty="0" smtClean="0">
                          <a:solidFill>
                            <a:srgbClr val="C00000"/>
                          </a:solidFill>
                          <a:effectLst/>
                          <a:latin typeface="+mn-lt"/>
                          <a:ea typeface="MS Mincho" panose="02020609040205080304" pitchFamily="49" charset="-128"/>
                        </a:rPr>
                        <a:t>Et</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N-</a:t>
                      </a: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-NO</a:t>
                      </a:r>
                      <a:r>
                        <a:rPr lang="it-IT" sz="1500" b="1" baseline="-25000" dirty="0" smtClean="0">
                          <a:solidFill>
                            <a:srgbClr val="C00000"/>
                          </a:solidFill>
                          <a:effectLst/>
                          <a:latin typeface="+mn-lt"/>
                          <a:ea typeface="MS Mincho" panose="02020609040205080304" pitchFamily="49" charset="-128"/>
                        </a:rPr>
                        <a:t>2</a:t>
                      </a:r>
                      <a:endParaRPr lang="it-IT" sz="1500" b="1" baseline="-25000"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456</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7.6</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354984">
                <a:tc>
                  <a:txBody>
                    <a:bodyPr/>
                    <a:lstStyle/>
                    <a:p>
                      <a:pPr algn="ctr">
                        <a:lnSpc>
                          <a:spcPct val="110000"/>
                        </a:lnSpc>
                        <a:spcAft>
                          <a:spcPts val="0"/>
                        </a:spcAft>
                      </a:pPr>
                      <a:r>
                        <a:rPr lang="en-US" sz="1500" dirty="0">
                          <a:solidFill>
                            <a:srgbClr val="C00000"/>
                          </a:solidFill>
                          <a:effectLst/>
                        </a:rPr>
                        <a:t>15c</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0"/>
                        </a:spcAft>
                        <a:buClrTx/>
                        <a:buSzTx/>
                        <a:buFontTx/>
                        <a:buNone/>
                        <a:tabLst/>
                        <a:defRPr/>
                      </a:pPr>
                      <a:r>
                        <a:rPr lang="it-IT" sz="1500" b="1" dirty="0" smtClean="0">
                          <a:solidFill>
                            <a:srgbClr val="C00000"/>
                          </a:solidFill>
                          <a:effectLst/>
                          <a:latin typeface="+mn-lt"/>
                          <a:ea typeface="MS Mincho" panose="02020609040205080304" pitchFamily="49" charset="-128"/>
                        </a:rPr>
                        <a:t>Et</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N-</a:t>
                      </a: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-CF</a:t>
                      </a:r>
                      <a:r>
                        <a:rPr lang="it-IT" sz="1500" b="1" baseline="-25000" dirty="0" smtClean="0">
                          <a:solidFill>
                            <a:srgbClr val="C00000"/>
                          </a:solidFill>
                          <a:effectLst/>
                          <a:latin typeface="+mn-lt"/>
                          <a:ea typeface="MS Mincho" panose="02020609040205080304" pitchFamily="49" charset="-128"/>
                        </a:rPr>
                        <a:t>3</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393</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13.8</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468018">
                <a:tc>
                  <a:txBody>
                    <a:bodyPr/>
                    <a:lstStyle/>
                    <a:p>
                      <a:pPr algn="ctr">
                        <a:lnSpc>
                          <a:spcPct val="110000"/>
                        </a:lnSpc>
                        <a:spcAft>
                          <a:spcPts val="0"/>
                        </a:spcAft>
                      </a:pPr>
                      <a:r>
                        <a:rPr lang="en-US" sz="1500" dirty="0">
                          <a:solidFill>
                            <a:srgbClr val="C00000"/>
                          </a:solidFill>
                          <a:effectLst/>
                        </a:rPr>
                        <a:t>15d</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0"/>
                        </a:spcAft>
                        <a:buClrTx/>
                        <a:buSzTx/>
                        <a:buFontTx/>
                        <a:buNone/>
                        <a:tabLst/>
                        <a:defRPr/>
                      </a:pPr>
                      <a:r>
                        <a:rPr lang="it-IT" sz="1500" b="1" dirty="0" smtClean="0">
                          <a:solidFill>
                            <a:srgbClr val="C00000"/>
                          </a:solidFill>
                          <a:effectLst/>
                          <a:latin typeface="+mn-lt"/>
                          <a:ea typeface="MS Mincho" panose="02020609040205080304" pitchFamily="49" charset="-128"/>
                        </a:rPr>
                        <a:t>Et</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N-</a:t>
                      </a: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-CN</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409</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15.4</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354984">
                <a:tc>
                  <a:txBody>
                    <a:bodyPr/>
                    <a:lstStyle/>
                    <a:p>
                      <a:pPr algn="ctr">
                        <a:lnSpc>
                          <a:spcPct val="110000"/>
                        </a:lnSpc>
                        <a:spcAft>
                          <a:spcPts val="0"/>
                        </a:spcAft>
                      </a:pPr>
                      <a:r>
                        <a:rPr lang="en-US" sz="1500" dirty="0" smtClean="0">
                          <a:solidFill>
                            <a:srgbClr val="C00000"/>
                          </a:solidFill>
                          <a:effectLst/>
                        </a:rPr>
                        <a:t>15e</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err="1" smtClean="0">
                          <a:solidFill>
                            <a:srgbClr val="C00000"/>
                          </a:solidFill>
                          <a:effectLst/>
                          <a:latin typeface="+mn-lt"/>
                          <a:ea typeface="MS Mincho" panose="02020609040205080304" pitchFamily="49" charset="-128"/>
                        </a:rPr>
                        <a:t>morpholine</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-SO</a:t>
                      </a:r>
                      <a:r>
                        <a:rPr lang="it-IT" sz="1500" b="1" baseline="-25000" dirty="0" smtClean="0">
                          <a:solidFill>
                            <a:srgbClr val="C00000"/>
                          </a:solidFill>
                          <a:effectLst/>
                          <a:latin typeface="+mn-lt"/>
                          <a:ea typeface="MS Mincho" panose="02020609040205080304" pitchFamily="49" charset="-128"/>
                        </a:rPr>
                        <a:t>2</a:t>
                      </a:r>
                      <a:r>
                        <a:rPr lang="it-IT" sz="1500" b="1" dirty="0" smtClean="0">
                          <a:solidFill>
                            <a:srgbClr val="C00000"/>
                          </a:solidFill>
                          <a:effectLst/>
                          <a:latin typeface="+mn-lt"/>
                          <a:ea typeface="MS Mincho" panose="02020609040205080304" pitchFamily="49" charset="-128"/>
                        </a:rPr>
                        <a:t>-Me</a:t>
                      </a: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369</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17.1</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354984">
                <a:tc>
                  <a:txBody>
                    <a:bodyPr/>
                    <a:lstStyle/>
                    <a:p>
                      <a:pPr algn="ctr">
                        <a:lnSpc>
                          <a:spcPct val="110000"/>
                        </a:lnSpc>
                        <a:spcAft>
                          <a:spcPts val="0"/>
                        </a:spcAft>
                      </a:pPr>
                      <a:r>
                        <a:rPr lang="en-US" sz="1500" dirty="0">
                          <a:solidFill>
                            <a:srgbClr val="C00000"/>
                          </a:solidFill>
                          <a:effectLst/>
                        </a:rPr>
                        <a:t>15f</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err="1" smtClean="0">
                          <a:solidFill>
                            <a:srgbClr val="C00000"/>
                          </a:solidFill>
                          <a:effectLst/>
                          <a:latin typeface="+mn-lt"/>
                          <a:ea typeface="MS Mincho" panose="02020609040205080304" pitchFamily="49" charset="-128"/>
                        </a:rPr>
                        <a:t>morpholine</a:t>
                      </a:r>
                      <a:endParaRPr lang="it-IT" sz="1500" b="1"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it-IT" sz="1500" b="1" dirty="0" smtClean="0">
                          <a:solidFill>
                            <a:srgbClr val="C00000"/>
                          </a:solidFill>
                          <a:effectLst/>
                          <a:latin typeface="+mn-lt"/>
                          <a:ea typeface="MS Mincho" panose="02020609040205080304" pitchFamily="49" charset="-128"/>
                        </a:rPr>
                        <a:t>-CF</a:t>
                      </a:r>
                      <a:r>
                        <a:rPr lang="it-IT" sz="1500" b="1" baseline="-25000" dirty="0" smtClean="0">
                          <a:solidFill>
                            <a:srgbClr val="C00000"/>
                          </a:solidFill>
                          <a:effectLst/>
                          <a:latin typeface="+mn-lt"/>
                          <a:ea typeface="MS Mincho" panose="02020609040205080304" pitchFamily="49" charset="-128"/>
                        </a:rPr>
                        <a:t>3</a:t>
                      </a:r>
                      <a:endParaRPr lang="it-IT" sz="1500" b="1" baseline="-25000"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b="1" dirty="0">
                          <a:solidFill>
                            <a:srgbClr val="C00000"/>
                          </a:solidFill>
                          <a:effectLst/>
                        </a:rPr>
                        <a:t>377</a:t>
                      </a:r>
                      <a:endParaRPr lang="it-IT" sz="1500" b="1"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lnSpc>
                          <a:spcPct val="110000"/>
                        </a:lnSpc>
                        <a:spcAft>
                          <a:spcPts val="0"/>
                        </a:spcAft>
                      </a:pPr>
                      <a:r>
                        <a:rPr lang="en-US" sz="1500" dirty="0">
                          <a:solidFill>
                            <a:srgbClr val="C00000"/>
                          </a:solidFill>
                          <a:effectLst/>
                        </a:rPr>
                        <a:t>17.5</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354984">
                <a:tc>
                  <a:txBody>
                    <a:bodyPr/>
                    <a:lstStyle/>
                    <a:p>
                      <a:pPr algn="ctr">
                        <a:lnSpc>
                          <a:spcPct val="110000"/>
                        </a:lnSpc>
                        <a:spcAft>
                          <a:spcPts val="0"/>
                        </a:spcAft>
                      </a:pPr>
                      <a:r>
                        <a:rPr lang="en-US" sz="1500" dirty="0" err="1" smtClean="0">
                          <a:solidFill>
                            <a:srgbClr val="C00000"/>
                          </a:solidFill>
                          <a:effectLst/>
                        </a:rPr>
                        <a:t>Prodan</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0"/>
                        </a:spcAft>
                      </a:pPr>
                      <a:r>
                        <a:rPr lang="it-IT" sz="1500" dirty="0" smtClean="0">
                          <a:solidFill>
                            <a:srgbClr val="C00000"/>
                          </a:solidFill>
                          <a:effectLst/>
                          <a:latin typeface="+mn-lt"/>
                          <a:ea typeface="MS Mincho" panose="02020609040205080304" pitchFamily="49" charset="-128"/>
                        </a:rPr>
                        <a:t>-</a:t>
                      </a:r>
                      <a:endParaRPr lang="it-IT" sz="1500"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0"/>
                        </a:spcAft>
                      </a:pPr>
                      <a:r>
                        <a:rPr lang="it-IT" sz="1500" dirty="0" smtClean="0">
                          <a:solidFill>
                            <a:srgbClr val="C00000"/>
                          </a:solidFill>
                          <a:effectLst/>
                          <a:latin typeface="+mn-lt"/>
                          <a:ea typeface="MS Mincho" panose="02020609040205080304" pitchFamily="49" charset="-128"/>
                        </a:rPr>
                        <a:t>-</a:t>
                      </a:r>
                      <a:endParaRPr lang="it-IT" sz="1500" dirty="0">
                        <a:solidFill>
                          <a:srgbClr val="C00000"/>
                        </a:solidFill>
                        <a:effectLst/>
                        <a:latin typeface="+mn-lt"/>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0"/>
                        </a:spcAft>
                      </a:pPr>
                      <a:r>
                        <a:rPr lang="en-US" sz="1500" dirty="0" smtClean="0">
                          <a:solidFill>
                            <a:srgbClr val="C00000"/>
                          </a:solidFill>
                          <a:effectLst/>
                        </a:rPr>
                        <a:t>360</a:t>
                      </a:r>
                      <a:endParaRPr lang="it-IT" sz="1500" dirty="0">
                        <a:solidFill>
                          <a:srgbClr val="C00000"/>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ctr" defTabSz="914400" rtl="0" eaLnBrk="1" latinLnBrk="0" hangingPunct="1">
                        <a:lnSpc>
                          <a:spcPct val="110000"/>
                        </a:lnSpc>
                        <a:spcAft>
                          <a:spcPts val="0"/>
                        </a:spcAft>
                      </a:pPr>
                      <a:r>
                        <a:rPr lang="en-US" sz="1500" b="1" kern="1200" dirty="0" smtClean="0">
                          <a:solidFill>
                            <a:srgbClr val="C00000"/>
                          </a:solidFill>
                          <a:effectLst/>
                          <a:latin typeface="+mn-lt"/>
                          <a:ea typeface="+mn-ea"/>
                          <a:cs typeface="+mn-cs"/>
                        </a:rPr>
                        <a:t>18.4</a:t>
                      </a:r>
                      <a:endParaRPr lang="it-IT" sz="1500" b="1" kern="1200" dirty="0">
                        <a:solidFill>
                          <a:srgbClr val="C00000"/>
                        </a:solidFill>
                        <a:effectLst/>
                        <a:latin typeface="+mn-lt"/>
                        <a:ea typeface="+mn-ea"/>
                        <a:cs typeface="+mn-cs"/>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CasellaDiTesto 5"/>
          <p:cNvSpPr txBox="1"/>
          <p:nvPr/>
        </p:nvSpPr>
        <p:spPr>
          <a:xfrm>
            <a:off x="8104457" y="4507380"/>
            <a:ext cx="3591824" cy="646331"/>
          </a:xfrm>
          <a:prstGeom prst="rect">
            <a:avLst/>
          </a:prstGeom>
          <a:noFill/>
        </p:spPr>
        <p:txBody>
          <a:bodyPr wrap="square" rtlCol="0">
            <a:spAutoFit/>
          </a:bodyPr>
          <a:lstStyle/>
          <a:p>
            <a:r>
              <a:rPr lang="it-IT" b="1" dirty="0" err="1" smtClean="0">
                <a:solidFill>
                  <a:srgbClr val="C00000"/>
                </a:solidFill>
              </a:rPr>
              <a:t>Absorb</a:t>
            </a:r>
            <a:r>
              <a:rPr lang="it-IT" b="1" dirty="0" smtClean="0">
                <a:solidFill>
                  <a:srgbClr val="C00000"/>
                </a:solidFill>
              </a:rPr>
              <a:t> light in the </a:t>
            </a:r>
            <a:r>
              <a:rPr lang="it-IT" b="1" dirty="0" smtClean="0">
                <a:solidFill>
                  <a:srgbClr val="C00000"/>
                </a:solidFill>
                <a:sym typeface="Symbol" panose="05050102010706020507" pitchFamily="18" charset="2"/>
              </a:rPr>
              <a:t></a:t>
            </a:r>
            <a:r>
              <a:rPr lang="it-IT" b="1" dirty="0" smtClean="0">
                <a:solidFill>
                  <a:srgbClr val="C00000"/>
                </a:solidFill>
              </a:rPr>
              <a:t>370-460 nm </a:t>
            </a:r>
            <a:r>
              <a:rPr lang="it-IT" b="1" dirty="0" err="1" smtClean="0">
                <a:solidFill>
                  <a:srgbClr val="C00000"/>
                </a:solidFill>
              </a:rPr>
              <a:t>range</a:t>
            </a:r>
            <a:r>
              <a:rPr lang="it-IT" b="1" dirty="0" smtClean="0">
                <a:solidFill>
                  <a:srgbClr val="C00000"/>
                </a:solidFill>
              </a:rPr>
              <a:t> with </a:t>
            </a:r>
            <a:r>
              <a:rPr lang="it-IT" b="1" dirty="0" err="1" smtClean="0">
                <a:solidFill>
                  <a:srgbClr val="C00000"/>
                </a:solidFill>
              </a:rPr>
              <a:t>good</a:t>
            </a:r>
            <a:r>
              <a:rPr lang="it-IT" b="1" dirty="0" smtClean="0">
                <a:solidFill>
                  <a:srgbClr val="C00000"/>
                </a:solidFill>
              </a:rPr>
              <a:t> </a:t>
            </a:r>
            <a:r>
              <a:rPr lang="it-IT" b="1" dirty="0" err="1" smtClean="0">
                <a:solidFill>
                  <a:srgbClr val="C00000"/>
                </a:solidFill>
              </a:rPr>
              <a:t>absorption</a:t>
            </a:r>
            <a:endParaRPr lang="it-IT" b="1" dirty="0">
              <a:solidFill>
                <a:srgbClr val="C00000"/>
              </a:solidFill>
            </a:endParaRPr>
          </a:p>
        </p:txBody>
      </p:sp>
      <p:sp>
        <p:nvSpPr>
          <p:cNvPr id="7" name="Parentesi graffa chiusa 6"/>
          <p:cNvSpPr/>
          <p:nvPr/>
        </p:nvSpPr>
        <p:spPr>
          <a:xfrm>
            <a:off x="7285072" y="3722715"/>
            <a:ext cx="398584" cy="2215662"/>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Rettangolo 7"/>
          <p:cNvSpPr/>
          <p:nvPr/>
        </p:nvSpPr>
        <p:spPr>
          <a:xfrm>
            <a:off x="4690336" y="3711956"/>
            <a:ext cx="1183342" cy="1527017"/>
          </a:xfrm>
          <a:prstGeom prst="rect">
            <a:avLst/>
          </a:prstGeom>
          <a:solidFill>
            <a:srgbClr val="FFFF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24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412981900"/>
              </p:ext>
            </p:extLst>
          </p:nvPr>
        </p:nvGraphicFramePr>
        <p:xfrm>
          <a:off x="797521" y="2048321"/>
          <a:ext cx="5654986" cy="2678365"/>
        </p:xfrm>
        <a:graphic>
          <a:graphicData uri="http://schemas.openxmlformats.org/drawingml/2006/table">
            <a:tbl>
              <a:tblPr firstRow="1" firstCol="1" lastRow="1" lastCol="1" bandRow="1" bandCol="1">
                <a:tableStyleId>{0660B408-B3CF-4A94-85FC-2B1E0A45F4A2}</a:tableStyleId>
              </a:tblPr>
              <a:tblGrid>
                <a:gridCol w="1151878"/>
                <a:gridCol w="750518"/>
                <a:gridCol w="750518"/>
                <a:gridCol w="750518"/>
                <a:gridCol w="750518"/>
                <a:gridCol w="750518"/>
                <a:gridCol w="750518"/>
              </a:tblGrid>
              <a:tr h="441527">
                <a:tc rowSpan="2">
                  <a:txBody>
                    <a:bodyPr/>
                    <a:lstStyle/>
                    <a:p>
                      <a:pPr>
                        <a:lnSpc>
                          <a:spcPct val="110000"/>
                        </a:lnSpc>
                        <a:spcAft>
                          <a:spcPts val="0"/>
                        </a:spcAft>
                      </a:pPr>
                      <a:r>
                        <a:rPr lang="en-US" sz="1500" b="1" dirty="0">
                          <a:effectLst/>
                        </a:rPr>
                        <a:t>Solvent</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gridSpan="6">
                  <a:txBody>
                    <a:bodyPr/>
                    <a:lstStyle/>
                    <a:p>
                      <a:pPr algn="ctr">
                        <a:lnSpc>
                          <a:spcPct val="110000"/>
                        </a:lnSpc>
                        <a:spcAft>
                          <a:spcPts val="0"/>
                        </a:spcAft>
                      </a:pPr>
                      <a:r>
                        <a:rPr lang="en-US" sz="1500" dirty="0">
                          <a:effectLst/>
                          <a:sym typeface="Symbol" panose="05050102010706020507" pitchFamily="18" charset="2"/>
                        </a:rPr>
                        <a:t></a:t>
                      </a:r>
                      <a:r>
                        <a:rPr lang="en-US" sz="1500" baseline="-25000" dirty="0">
                          <a:effectLst/>
                        </a:rPr>
                        <a:t>emission</a:t>
                      </a:r>
                      <a:r>
                        <a:rPr lang="en-US" sz="1500" dirty="0">
                          <a:effectLst/>
                        </a:rPr>
                        <a:t> (nm</a:t>
                      </a:r>
                      <a:r>
                        <a:rPr lang="en-US" sz="1500" dirty="0" smtClean="0">
                          <a:effectLst/>
                        </a:rPr>
                        <a:t>)</a:t>
                      </a:r>
                      <a:endParaRPr lang="it-IT" sz="1500"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B w="12700" cap="flat" cmpd="sng" algn="ctr">
                      <a:solidFill>
                        <a:srgbClr val="C00000"/>
                      </a:solidFill>
                      <a:prstDash val="solid"/>
                      <a:round/>
                      <a:headEnd type="none" w="med" len="med"/>
                      <a:tailEnd type="none" w="med" len="med"/>
                    </a:lnB>
                    <a:solidFill>
                      <a:srgbClr val="C00000"/>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461150">
                <a:tc vMerge="1">
                  <a:txBody>
                    <a:bodyPr/>
                    <a:lstStyle/>
                    <a:p>
                      <a:endParaRPr lang="it-IT"/>
                    </a:p>
                  </a:txBody>
                  <a:tcPr/>
                </a:tc>
                <a:tc>
                  <a:txBody>
                    <a:bodyPr/>
                    <a:lstStyle/>
                    <a:p>
                      <a:pPr algn="ctr">
                        <a:lnSpc>
                          <a:spcPct val="110000"/>
                        </a:lnSpc>
                        <a:spcAft>
                          <a:spcPts val="0"/>
                        </a:spcAft>
                      </a:pPr>
                      <a:r>
                        <a:rPr lang="en-US" sz="1500" b="1" dirty="0">
                          <a:effectLst/>
                        </a:rPr>
                        <a:t>15a</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a:effectLst/>
                        </a:rPr>
                        <a:t>15b</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dirty="0">
                          <a:effectLst/>
                        </a:rPr>
                        <a:t>15c</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a:effectLst/>
                        </a:rPr>
                        <a:t>15d</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a:effectLst/>
                        </a:rPr>
                        <a:t>15e</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dirty="0">
                          <a:effectLst/>
                        </a:rPr>
                        <a:t>15f</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r>
              <a:tr h="443922">
                <a:tc>
                  <a:txBody>
                    <a:bodyPr/>
                    <a:lstStyle/>
                    <a:p>
                      <a:pPr>
                        <a:lnSpc>
                          <a:spcPct val="110000"/>
                        </a:lnSpc>
                        <a:spcAft>
                          <a:spcPts val="0"/>
                        </a:spcAft>
                      </a:pPr>
                      <a:r>
                        <a:rPr lang="en-US" sz="1500" b="1" dirty="0">
                          <a:effectLst/>
                        </a:rPr>
                        <a:t>Hexane</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dirty="0">
                          <a:effectLst/>
                        </a:rPr>
                        <a:t>525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dirty="0">
                          <a:effectLst/>
                        </a:rPr>
                        <a:t>594</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dirty="0">
                          <a:effectLst/>
                        </a:rPr>
                        <a:t>490</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525</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512</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482</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443922">
                <a:tc>
                  <a:txBody>
                    <a:bodyPr/>
                    <a:lstStyle/>
                    <a:p>
                      <a:pPr>
                        <a:lnSpc>
                          <a:spcPct val="110000"/>
                        </a:lnSpc>
                        <a:spcAft>
                          <a:spcPts val="0"/>
                        </a:spcAft>
                      </a:pPr>
                      <a:r>
                        <a:rPr lang="en-US" sz="1500" b="1" dirty="0">
                          <a:effectLst/>
                        </a:rPr>
                        <a:t>n-</a:t>
                      </a:r>
                      <a:r>
                        <a:rPr lang="en-US" sz="1500" b="1" dirty="0" err="1">
                          <a:effectLst/>
                        </a:rPr>
                        <a:t>Octanol</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a:effectLst/>
                        </a:rPr>
                        <a:t>585</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dirty="0">
                          <a:effectLst/>
                        </a:rPr>
                        <a:t>-</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525</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585</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568</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514</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443922">
                <a:tc>
                  <a:txBody>
                    <a:bodyPr/>
                    <a:lstStyle/>
                    <a:p>
                      <a:pPr>
                        <a:lnSpc>
                          <a:spcPct val="110000"/>
                        </a:lnSpc>
                        <a:spcAft>
                          <a:spcPts val="0"/>
                        </a:spcAft>
                      </a:pPr>
                      <a:r>
                        <a:rPr lang="en-US" sz="1500" b="1" dirty="0">
                          <a:effectLst/>
                        </a:rPr>
                        <a:t>Ethanol</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10000"/>
                        </a:lnSpc>
                        <a:spcAft>
                          <a:spcPts val="0"/>
                        </a:spcAft>
                      </a:pPr>
                      <a:r>
                        <a:rPr lang="en-US" sz="1500" b="1" dirty="0">
                          <a:effectLst/>
                        </a:rPr>
                        <a:t>595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dirty="0">
                          <a:effectLst/>
                        </a:rPr>
                        <a:t>540</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dirty="0">
                          <a:effectLst/>
                        </a:rPr>
                        <a:t>595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582</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10000"/>
                        </a:lnSpc>
                        <a:spcAft>
                          <a:spcPts val="0"/>
                        </a:spcAft>
                      </a:pPr>
                      <a:r>
                        <a:rPr lang="en-US" sz="1500" b="1">
                          <a:effectLst/>
                        </a:rPr>
                        <a:t>528</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443922">
                <a:tc>
                  <a:txBody>
                    <a:bodyPr/>
                    <a:lstStyle/>
                    <a:p>
                      <a:pPr>
                        <a:lnSpc>
                          <a:spcPct val="110000"/>
                        </a:lnSpc>
                        <a:spcAft>
                          <a:spcPts val="0"/>
                        </a:spcAft>
                      </a:pPr>
                      <a:r>
                        <a:rPr lang="en-US" sz="1500" b="1" dirty="0">
                          <a:effectLst/>
                        </a:rPr>
                        <a:t>DMF</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lnSpc>
                          <a:spcPct val="110000"/>
                        </a:lnSpc>
                        <a:spcAft>
                          <a:spcPts val="0"/>
                        </a:spcAft>
                      </a:pPr>
                      <a:r>
                        <a:rPr lang="en-US" sz="1500" b="1" dirty="0">
                          <a:effectLst/>
                        </a:rPr>
                        <a:t>605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0000"/>
                        </a:lnSpc>
                        <a:spcAft>
                          <a:spcPts val="0"/>
                        </a:spcAft>
                      </a:pPr>
                      <a:r>
                        <a:rPr lang="en-US" sz="1500" b="1">
                          <a:effectLst/>
                        </a:rPr>
                        <a:t>-</a:t>
                      </a:r>
                      <a:endParaRPr lang="it-IT" sz="1500" b="1">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0000"/>
                        </a:lnSpc>
                        <a:spcAft>
                          <a:spcPts val="0"/>
                        </a:spcAft>
                      </a:pPr>
                      <a:r>
                        <a:rPr lang="en-US" sz="1500" b="1" dirty="0">
                          <a:effectLst/>
                        </a:rPr>
                        <a:t>565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0000"/>
                        </a:lnSpc>
                        <a:spcAft>
                          <a:spcPts val="0"/>
                        </a:spcAft>
                      </a:pPr>
                      <a:r>
                        <a:rPr lang="en-US" sz="1500" b="1" dirty="0">
                          <a:effectLst/>
                        </a:rPr>
                        <a:t>615</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0000"/>
                        </a:lnSpc>
                        <a:spcAft>
                          <a:spcPts val="0"/>
                        </a:spcAft>
                      </a:pPr>
                      <a:r>
                        <a:rPr lang="en-US" sz="1500" b="1" dirty="0">
                          <a:effectLst/>
                        </a:rPr>
                        <a:t>597</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0000"/>
                        </a:lnSpc>
                        <a:spcAft>
                          <a:spcPts val="0"/>
                        </a:spcAft>
                      </a:pPr>
                      <a:r>
                        <a:rPr lang="en-US" sz="1500" b="1" dirty="0">
                          <a:effectLst/>
                        </a:rPr>
                        <a:t>553</a:t>
                      </a:r>
                      <a:endParaRPr lang="it-IT" sz="1500" b="1"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CasellaDiTesto 3"/>
          <p:cNvSpPr txBox="1"/>
          <p:nvPr/>
        </p:nvSpPr>
        <p:spPr>
          <a:xfrm>
            <a:off x="797521" y="254329"/>
            <a:ext cx="10582031" cy="523220"/>
          </a:xfrm>
          <a:prstGeom prst="rect">
            <a:avLst/>
          </a:prstGeom>
          <a:noFill/>
        </p:spPr>
        <p:txBody>
          <a:bodyPr wrap="square" rtlCol="0">
            <a:spAutoFit/>
          </a:bodyPr>
          <a:lstStyle/>
          <a:p>
            <a:pPr algn="ctr"/>
            <a:r>
              <a:rPr lang="it-IT" sz="2800" b="1" dirty="0" err="1" smtClean="0">
                <a:solidFill>
                  <a:srgbClr val="00B0F0"/>
                </a:solidFill>
              </a:rPr>
              <a:t>Effect</a:t>
            </a:r>
            <a:r>
              <a:rPr lang="it-IT" sz="2800" b="1" dirty="0" smtClean="0">
                <a:solidFill>
                  <a:srgbClr val="00B0F0"/>
                </a:solidFill>
              </a:rPr>
              <a:t> of </a:t>
            </a:r>
            <a:r>
              <a:rPr lang="it-IT" sz="2800" b="1" dirty="0" err="1" smtClean="0">
                <a:solidFill>
                  <a:srgbClr val="00B0F0"/>
                </a:solidFill>
              </a:rPr>
              <a:t>substituents</a:t>
            </a:r>
            <a:r>
              <a:rPr lang="it-IT" sz="2800" b="1" dirty="0" smtClean="0">
                <a:solidFill>
                  <a:srgbClr val="00B0F0"/>
                </a:solidFill>
              </a:rPr>
              <a:t> on </a:t>
            </a:r>
            <a:r>
              <a:rPr lang="it-IT" sz="2800" b="1" dirty="0" err="1" smtClean="0">
                <a:solidFill>
                  <a:srgbClr val="00B0F0"/>
                </a:solidFill>
              </a:rPr>
              <a:t>spectroscopic</a:t>
            </a:r>
            <a:r>
              <a:rPr lang="it-IT" sz="2800" b="1" dirty="0" smtClean="0">
                <a:solidFill>
                  <a:srgbClr val="00B0F0"/>
                </a:solidFill>
              </a:rPr>
              <a:t> </a:t>
            </a:r>
            <a:r>
              <a:rPr lang="it-IT" sz="2800" b="1" dirty="0" err="1" smtClean="0">
                <a:solidFill>
                  <a:srgbClr val="00B0F0"/>
                </a:solidFill>
              </a:rPr>
              <a:t>properties</a:t>
            </a:r>
            <a:r>
              <a:rPr lang="it-IT" sz="2800" b="1" dirty="0" smtClean="0">
                <a:solidFill>
                  <a:srgbClr val="00B0F0"/>
                </a:solidFill>
              </a:rPr>
              <a:t>: </a:t>
            </a:r>
            <a:r>
              <a:rPr lang="it-IT" sz="2800" b="1" dirty="0" err="1" smtClean="0">
                <a:solidFill>
                  <a:srgbClr val="00B0F0"/>
                </a:solidFill>
              </a:rPr>
              <a:t>fluorescence</a:t>
            </a:r>
            <a:endParaRPr lang="it-IT" sz="2800" b="1" dirty="0">
              <a:solidFill>
                <a:srgbClr val="00B0F0"/>
              </a:solidFill>
            </a:endParaRPr>
          </a:p>
        </p:txBody>
      </p:sp>
      <p:graphicFrame>
        <p:nvGraphicFramePr>
          <p:cNvPr id="18" name="Oggetto 17"/>
          <p:cNvGraphicFramePr>
            <a:graphicFrameLocks noChangeAspect="1"/>
          </p:cNvGraphicFramePr>
          <p:nvPr>
            <p:extLst>
              <p:ext uri="{D42A27DB-BD31-4B8C-83A1-F6EECF244321}">
                <p14:modId xmlns:p14="http://schemas.microsoft.com/office/powerpoint/2010/main" val="3266737336"/>
              </p:ext>
            </p:extLst>
          </p:nvPr>
        </p:nvGraphicFramePr>
        <p:xfrm>
          <a:off x="7278893" y="1235822"/>
          <a:ext cx="4648200" cy="3952875"/>
        </p:xfrm>
        <a:graphic>
          <a:graphicData uri="http://schemas.openxmlformats.org/presentationml/2006/ole">
            <mc:AlternateContent xmlns:mc="http://schemas.openxmlformats.org/markup-compatibility/2006">
              <mc:Choice xmlns:v="urn:schemas-microsoft-com:vml" Requires="v">
                <p:oleObj spid="_x0000_s5188" name="SPW 12.0 Graph" r:id="rId4" imgW="4648177" imgH="3953070" progId="SigmaPlotGraphicObject.11">
                  <p:embed/>
                </p:oleObj>
              </mc:Choice>
              <mc:Fallback>
                <p:oleObj name="SPW 12.0 Graph" r:id="rId4" imgW="4648177" imgH="3953070" progId="SigmaPlotGraphicObject.11">
                  <p:embed/>
                  <p:pic>
                    <p:nvPicPr>
                      <p:cNvPr id="0" name=""/>
                      <p:cNvPicPr/>
                      <p:nvPr/>
                    </p:nvPicPr>
                    <p:blipFill>
                      <a:blip r:embed="rId5"/>
                      <a:stretch>
                        <a:fillRect/>
                      </a:stretch>
                    </p:blipFill>
                    <p:spPr>
                      <a:xfrm>
                        <a:off x="7278893" y="1235822"/>
                        <a:ext cx="4648200" cy="3952875"/>
                      </a:xfrm>
                      <a:prstGeom prst="rect">
                        <a:avLst/>
                      </a:prstGeom>
                    </p:spPr>
                  </p:pic>
                </p:oleObj>
              </mc:Fallback>
            </mc:AlternateContent>
          </a:graphicData>
        </a:graphic>
      </p:graphicFrame>
      <p:graphicFrame>
        <p:nvGraphicFramePr>
          <p:cNvPr id="19" name="Oggetto 18"/>
          <p:cNvGraphicFramePr>
            <a:graphicFrameLocks noChangeAspect="1"/>
          </p:cNvGraphicFramePr>
          <p:nvPr>
            <p:extLst>
              <p:ext uri="{D42A27DB-BD31-4B8C-83A1-F6EECF244321}">
                <p14:modId xmlns:p14="http://schemas.microsoft.com/office/powerpoint/2010/main" val="3971906723"/>
              </p:ext>
            </p:extLst>
          </p:nvPr>
        </p:nvGraphicFramePr>
        <p:xfrm>
          <a:off x="7278893" y="1235822"/>
          <a:ext cx="4657725" cy="3952875"/>
        </p:xfrm>
        <a:graphic>
          <a:graphicData uri="http://schemas.openxmlformats.org/presentationml/2006/ole">
            <mc:AlternateContent xmlns:mc="http://schemas.openxmlformats.org/markup-compatibility/2006">
              <mc:Choice xmlns:v="urn:schemas-microsoft-com:vml" Requires="v">
                <p:oleObj spid="_x0000_s5189" name="SPW 12.0 Graph" r:id="rId6" imgW="4657632" imgH="3953070" progId="SigmaPlotGraphicObject.11">
                  <p:embed/>
                </p:oleObj>
              </mc:Choice>
              <mc:Fallback>
                <p:oleObj name="SPW 12.0 Graph" r:id="rId6" imgW="4657632" imgH="3953070" progId="SigmaPlotGraphicObject.11">
                  <p:embed/>
                  <p:pic>
                    <p:nvPicPr>
                      <p:cNvPr id="0" name=""/>
                      <p:cNvPicPr/>
                      <p:nvPr/>
                    </p:nvPicPr>
                    <p:blipFill>
                      <a:blip r:embed="rId7"/>
                      <a:stretch>
                        <a:fillRect/>
                      </a:stretch>
                    </p:blipFill>
                    <p:spPr>
                      <a:xfrm>
                        <a:off x="7278893" y="1235822"/>
                        <a:ext cx="4657725" cy="3952875"/>
                      </a:xfrm>
                      <a:prstGeom prst="rect">
                        <a:avLst/>
                      </a:prstGeom>
                    </p:spPr>
                  </p:pic>
                </p:oleObj>
              </mc:Fallback>
            </mc:AlternateContent>
          </a:graphicData>
        </a:graphic>
      </p:graphicFrame>
      <p:grpSp>
        <p:nvGrpSpPr>
          <p:cNvPr id="22" name="Gruppo 21"/>
          <p:cNvGrpSpPr/>
          <p:nvPr/>
        </p:nvGrpSpPr>
        <p:grpSpPr>
          <a:xfrm>
            <a:off x="3442447" y="2958353"/>
            <a:ext cx="2241929" cy="1768333"/>
            <a:chOff x="3442447" y="2958353"/>
            <a:chExt cx="2241929" cy="1768333"/>
          </a:xfrm>
        </p:grpSpPr>
        <p:sp>
          <p:nvSpPr>
            <p:cNvPr id="20" name="Rettangolo 19"/>
            <p:cNvSpPr/>
            <p:nvPr/>
          </p:nvSpPr>
          <p:spPr>
            <a:xfrm>
              <a:off x="3442447" y="2958353"/>
              <a:ext cx="742278" cy="1768333"/>
            </a:xfrm>
            <a:prstGeom prst="rect">
              <a:avLst/>
            </a:prstGeom>
            <a:solidFill>
              <a:srgbClr val="00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4942098" y="2958353"/>
              <a:ext cx="742278" cy="1768333"/>
            </a:xfrm>
            <a:prstGeom prst="rect">
              <a:avLst/>
            </a:pr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uppo 26"/>
          <p:cNvGrpSpPr/>
          <p:nvPr/>
        </p:nvGrpSpPr>
        <p:grpSpPr>
          <a:xfrm>
            <a:off x="3167394" y="4801989"/>
            <a:ext cx="2955253" cy="1278600"/>
            <a:chOff x="3167394" y="4801989"/>
            <a:chExt cx="2955253" cy="1278600"/>
          </a:xfrm>
        </p:grpSpPr>
        <p:sp>
          <p:nvSpPr>
            <p:cNvPr id="23" name="Freccia in giù 22"/>
            <p:cNvSpPr/>
            <p:nvPr/>
          </p:nvSpPr>
          <p:spPr>
            <a:xfrm rot="10800000">
              <a:off x="3679115" y="4812178"/>
              <a:ext cx="247426" cy="54512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p:cNvSpPr/>
            <p:nvPr/>
          </p:nvSpPr>
          <p:spPr>
            <a:xfrm>
              <a:off x="4661158" y="5446569"/>
              <a:ext cx="1461489" cy="634020"/>
            </a:xfrm>
            <a:prstGeom prst="rect">
              <a:avLst/>
            </a:prstGeom>
          </p:spPr>
          <p:txBody>
            <a:bodyPr wrap="none">
              <a:spAutoFit/>
            </a:bodyPr>
            <a:lstStyle/>
            <a:p>
              <a:pPr algn="ctr">
                <a:lnSpc>
                  <a:spcPct val="110000"/>
                </a:lnSpc>
                <a:spcAft>
                  <a:spcPts val="0"/>
                </a:spcAft>
              </a:pPr>
              <a:r>
                <a:rPr lang="en-US" dirty="0">
                  <a:solidFill>
                    <a:srgbClr val="C00000"/>
                  </a:solidFill>
                  <a:sym typeface="Symbol" panose="05050102010706020507" pitchFamily="18" charset="2"/>
                </a:rPr>
                <a:t></a:t>
              </a:r>
              <a:r>
                <a:rPr lang="en-US" baseline="-25000" dirty="0" smtClean="0">
                  <a:solidFill>
                    <a:srgbClr val="C00000"/>
                  </a:solidFill>
                </a:rPr>
                <a:t>abs</a:t>
              </a:r>
              <a:r>
                <a:rPr lang="en-US" dirty="0" smtClean="0">
                  <a:solidFill>
                    <a:srgbClr val="C00000"/>
                  </a:solidFill>
                </a:rPr>
                <a:t> = </a:t>
              </a:r>
              <a:r>
                <a:rPr lang="en-US" b="1" dirty="0" smtClean="0">
                  <a:solidFill>
                    <a:srgbClr val="C00000"/>
                  </a:solidFill>
                </a:rPr>
                <a:t>369 nm</a:t>
              </a:r>
            </a:p>
            <a:p>
              <a:pPr algn="ctr">
                <a:lnSpc>
                  <a:spcPct val="110000"/>
                </a:lnSpc>
                <a:spcAft>
                  <a:spcPts val="0"/>
                </a:spcAft>
              </a:pPr>
              <a:r>
                <a:rPr lang="en-US" sz="1400" b="1" dirty="0" smtClean="0">
                  <a:solidFill>
                    <a:srgbClr val="C00000"/>
                  </a:solidFill>
                  <a:ea typeface="MS Mincho" panose="02020609040205080304" pitchFamily="49" charset="-128"/>
                </a:rPr>
                <a:t>(poor solubility)</a:t>
              </a:r>
              <a:endParaRPr lang="it-IT" sz="1400" b="1" dirty="0">
                <a:solidFill>
                  <a:srgbClr val="C00000"/>
                </a:solidFill>
                <a:ea typeface="MS Mincho" panose="02020609040205080304" pitchFamily="49" charset="-128"/>
              </a:endParaRPr>
            </a:p>
          </p:txBody>
        </p:sp>
        <p:sp>
          <p:nvSpPr>
            <p:cNvPr id="25" name="Freccia in giù 24"/>
            <p:cNvSpPr/>
            <p:nvPr/>
          </p:nvSpPr>
          <p:spPr>
            <a:xfrm rot="10800000">
              <a:off x="5189524" y="4801989"/>
              <a:ext cx="247426" cy="545129"/>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3167394" y="5446569"/>
              <a:ext cx="1461490" cy="397032"/>
            </a:xfrm>
            <a:prstGeom prst="rect">
              <a:avLst/>
            </a:prstGeom>
          </p:spPr>
          <p:txBody>
            <a:bodyPr wrap="none">
              <a:spAutoFit/>
            </a:bodyPr>
            <a:lstStyle/>
            <a:p>
              <a:pPr algn="ctr">
                <a:lnSpc>
                  <a:spcPct val="110000"/>
                </a:lnSpc>
                <a:spcAft>
                  <a:spcPts val="0"/>
                </a:spcAft>
              </a:pPr>
              <a:r>
                <a:rPr lang="en-US" dirty="0">
                  <a:solidFill>
                    <a:srgbClr val="C00000"/>
                  </a:solidFill>
                  <a:sym typeface="Symbol" panose="05050102010706020507" pitchFamily="18" charset="2"/>
                </a:rPr>
                <a:t></a:t>
              </a:r>
              <a:r>
                <a:rPr lang="en-US" baseline="-25000" dirty="0" smtClean="0">
                  <a:solidFill>
                    <a:srgbClr val="C00000"/>
                  </a:solidFill>
                </a:rPr>
                <a:t>abs</a:t>
              </a:r>
              <a:r>
                <a:rPr lang="en-US" dirty="0" smtClean="0">
                  <a:solidFill>
                    <a:srgbClr val="C00000"/>
                  </a:solidFill>
                </a:rPr>
                <a:t> = </a:t>
              </a:r>
              <a:r>
                <a:rPr lang="en-US" b="1" dirty="0" smtClean="0">
                  <a:solidFill>
                    <a:srgbClr val="C00000"/>
                  </a:solidFill>
                </a:rPr>
                <a:t>393 nm</a:t>
              </a:r>
              <a:endParaRPr lang="it-IT" b="1" dirty="0">
                <a:solidFill>
                  <a:srgbClr val="C00000"/>
                </a:solidFill>
                <a:latin typeface="Times New Roman" panose="02020603050405020304" pitchFamily="18" charset="0"/>
                <a:ea typeface="MS Mincho" panose="02020609040205080304" pitchFamily="49" charset="-128"/>
              </a:endParaRPr>
            </a:p>
          </p:txBody>
        </p:sp>
      </p:grpSp>
    </p:spTree>
    <p:extLst>
      <p:ext uri="{BB962C8B-B14F-4D97-AF65-F5344CB8AC3E}">
        <p14:creationId xmlns:p14="http://schemas.microsoft.com/office/powerpoint/2010/main" val="36224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3442448" y="1343681"/>
            <a:ext cx="4865018" cy="5116286"/>
            <a:chOff x="4673600" y="1596571"/>
            <a:chExt cx="3628571" cy="355600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7074" t="5012" r="26030" b="13125"/>
            <a:stretch/>
          </p:blipFill>
          <p:spPr>
            <a:xfrm>
              <a:off x="4673600" y="1596571"/>
              <a:ext cx="3628571" cy="3556000"/>
            </a:xfrm>
            <a:prstGeom prst="rect">
              <a:avLst/>
            </a:prstGeom>
          </p:spPr>
        </p:pic>
        <p:sp>
          <p:nvSpPr>
            <p:cNvPr id="4" name="CasellaDiTesto 3"/>
            <p:cNvSpPr txBox="1"/>
            <p:nvPr/>
          </p:nvSpPr>
          <p:spPr>
            <a:xfrm>
              <a:off x="5556465" y="3317160"/>
              <a:ext cx="647509" cy="295466"/>
            </a:xfrm>
            <a:prstGeom prst="rect">
              <a:avLst/>
            </a:prstGeom>
            <a:noFill/>
          </p:spPr>
          <p:txBody>
            <a:bodyPr wrap="square" rtlCol="0">
              <a:spAutoFit/>
            </a:bodyPr>
            <a:lstStyle/>
            <a:p>
              <a:r>
                <a:rPr lang="it-IT" b="1" dirty="0" smtClean="0">
                  <a:solidFill>
                    <a:schemeClr val="bg1">
                      <a:lumMod val="85000"/>
                    </a:schemeClr>
                  </a:solidFill>
                </a:rPr>
                <a:t>DMF</a:t>
              </a:r>
              <a:endParaRPr lang="it-IT" b="1" dirty="0">
                <a:solidFill>
                  <a:schemeClr val="bg1">
                    <a:lumMod val="85000"/>
                  </a:schemeClr>
                </a:solidFill>
              </a:endParaRPr>
            </a:p>
          </p:txBody>
        </p:sp>
        <p:sp>
          <p:nvSpPr>
            <p:cNvPr id="5" name="CasellaDiTesto 4"/>
            <p:cNvSpPr txBox="1"/>
            <p:nvPr/>
          </p:nvSpPr>
          <p:spPr>
            <a:xfrm>
              <a:off x="6080122" y="3079105"/>
              <a:ext cx="684714" cy="295466"/>
            </a:xfrm>
            <a:prstGeom prst="rect">
              <a:avLst/>
            </a:prstGeom>
            <a:noFill/>
          </p:spPr>
          <p:txBody>
            <a:bodyPr wrap="none" rtlCol="0">
              <a:spAutoFit/>
            </a:bodyPr>
            <a:lstStyle/>
            <a:p>
              <a:r>
                <a:rPr lang="it-IT" b="1" dirty="0" err="1" smtClean="0">
                  <a:solidFill>
                    <a:schemeClr val="bg1">
                      <a:lumMod val="85000"/>
                    </a:schemeClr>
                  </a:solidFill>
                </a:rPr>
                <a:t>EtOH</a:t>
              </a:r>
              <a:endParaRPr lang="it-IT" b="1" dirty="0">
                <a:solidFill>
                  <a:schemeClr val="bg1">
                    <a:lumMod val="85000"/>
                  </a:schemeClr>
                </a:solidFill>
              </a:endParaRPr>
            </a:p>
          </p:txBody>
        </p:sp>
        <p:sp>
          <p:nvSpPr>
            <p:cNvPr id="6" name="CasellaDiTesto 5"/>
            <p:cNvSpPr txBox="1"/>
            <p:nvPr/>
          </p:nvSpPr>
          <p:spPr>
            <a:xfrm>
              <a:off x="6458862" y="2796366"/>
              <a:ext cx="829631" cy="295466"/>
            </a:xfrm>
            <a:prstGeom prst="rect">
              <a:avLst/>
            </a:prstGeom>
            <a:noFill/>
          </p:spPr>
          <p:txBody>
            <a:bodyPr wrap="none" rtlCol="0">
              <a:spAutoFit/>
            </a:bodyPr>
            <a:lstStyle/>
            <a:p>
              <a:r>
                <a:rPr lang="it-IT" b="1" dirty="0" err="1" smtClean="0">
                  <a:solidFill>
                    <a:schemeClr val="bg1">
                      <a:lumMod val="85000"/>
                    </a:schemeClr>
                  </a:solidFill>
                </a:rPr>
                <a:t>OctOH</a:t>
              </a:r>
              <a:endParaRPr lang="it-IT" b="1" dirty="0">
                <a:solidFill>
                  <a:schemeClr val="bg1">
                    <a:lumMod val="85000"/>
                  </a:schemeClr>
                </a:solidFill>
              </a:endParaRPr>
            </a:p>
          </p:txBody>
        </p:sp>
        <p:sp>
          <p:nvSpPr>
            <p:cNvPr id="7" name="CasellaDiTesto 6"/>
            <p:cNvSpPr txBox="1"/>
            <p:nvPr/>
          </p:nvSpPr>
          <p:spPr>
            <a:xfrm>
              <a:off x="7021091" y="2602746"/>
              <a:ext cx="874791" cy="369332"/>
            </a:xfrm>
            <a:prstGeom prst="rect">
              <a:avLst/>
            </a:prstGeom>
            <a:noFill/>
          </p:spPr>
          <p:txBody>
            <a:bodyPr wrap="none" rtlCol="0">
              <a:spAutoFit/>
            </a:bodyPr>
            <a:lstStyle/>
            <a:p>
              <a:r>
                <a:rPr lang="it-IT" b="1" dirty="0" err="1" smtClean="0">
                  <a:solidFill>
                    <a:schemeClr val="bg1">
                      <a:lumMod val="85000"/>
                    </a:schemeClr>
                  </a:solidFill>
                </a:rPr>
                <a:t>hexane</a:t>
              </a:r>
              <a:endParaRPr lang="it-IT" b="1" dirty="0">
                <a:solidFill>
                  <a:schemeClr val="bg1">
                    <a:lumMod val="85000"/>
                  </a:schemeClr>
                </a:solidFill>
              </a:endParaRPr>
            </a:p>
          </p:txBody>
        </p:sp>
      </p:grpSp>
      <p:sp>
        <p:nvSpPr>
          <p:cNvPr id="10" name="CasellaDiTesto 9"/>
          <p:cNvSpPr txBox="1"/>
          <p:nvPr/>
        </p:nvSpPr>
        <p:spPr>
          <a:xfrm>
            <a:off x="4361674" y="214273"/>
            <a:ext cx="3450753" cy="646331"/>
          </a:xfrm>
          <a:prstGeom prst="rect">
            <a:avLst/>
          </a:prstGeom>
          <a:noFill/>
        </p:spPr>
        <p:txBody>
          <a:bodyPr wrap="none" rtlCol="0">
            <a:spAutoFit/>
          </a:bodyPr>
          <a:lstStyle/>
          <a:p>
            <a:r>
              <a:rPr lang="it-IT" sz="3600" b="1" dirty="0" err="1" smtClean="0">
                <a:solidFill>
                  <a:srgbClr val="00B0F0"/>
                </a:solidFill>
              </a:rPr>
              <a:t>MediaChrom</a:t>
            </a:r>
            <a:r>
              <a:rPr lang="it-IT" sz="3600" b="1" dirty="0" smtClean="0">
                <a:solidFill>
                  <a:srgbClr val="00B0F0"/>
                </a:solidFill>
              </a:rPr>
              <a:t> 15c</a:t>
            </a:r>
            <a:endParaRPr lang="it-IT" sz="3600" b="1" dirty="0">
              <a:solidFill>
                <a:srgbClr val="00B0F0"/>
              </a:solidFill>
            </a:endParaRPr>
          </a:p>
        </p:txBody>
      </p:sp>
      <p:sp>
        <p:nvSpPr>
          <p:cNvPr id="11" name="CasellaDiTesto 10"/>
          <p:cNvSpPr txBox="1"/>
          <p:nvPr/>
        </p:nvSpPr>
        <p:spPr>
          <a:xfrm>
            <a:off x="4361674" y="5994511"/>
            <a:ext cx="3178562" cy="369332"/>
          </a:xfrm>
          <a:prstGeom prst="rect">
            <a:avLst/>
          </a:prstGeom>
          <a:noFill/>
        </p:spPr>
        <p:txBody>
          <a:bodyPr wrap="none" rtlCol="0">
            <a:spAutoFit/>
          </a:bodyPr>
          <a:lstStyle/>
          <a:p>
            <a:r>
              <a:rPr lang="it-IT" b="1" dirty="0" smtClean="0">
                <a:solidFill>
                  <a:srgbClr val="9966FF"/>
                </a:solidFill>
              </a:rPr>
              <a:t>UV LED </a:t>
            </a:r>
            <a:r>
              <a:rPr lang="it-IT" b="1" dirty="0" err="1" smtClean="0">
                <a:solidFill>
                  <a:srgbClr val="9966FF"/>
                </a:solidFill>
              </a:rPr>
              <a:t>illumination</a:t>
            </a:r>
            <a:r>
              <a:rPr lang="it-IT" b="1" dirty="0" smtClean="0">
                <a:solidFill>
                  <a:srgbClr val="9966FF"/>
                </a:solidFill>
              </a:rPr>
              <a:t> (</a:t>
            </a:r>
            <a:r>
              <a:rPr lang="it-IT" b="1" dirty="0" smtClean="0">
                <a:solidFill>
                  <a:srgbClr val="9966FF"/>
                </a:solidFill>
                <a:sym typeface="Symbol" panose="05050102010706020507" pitchFamily="18" charset="2"/>
              </a:rPr>
              <a:t>400 nm)</a:t>
            </a:r>
            <a:r>
              <a:rPr lang="it-IT" b="1" dirty="0" smtClean="0">
                <a:solidFill>
                  <a:srgbClr val="9966FF"/>
                </a:solidFill>
              </a:rPr>
              <a:t> </a:t>
            </a:r>
            <a:endParaRPr lang="it-IT" b="1" dirty="0">
              <a:solidFill>
                <a:srgbClr val="9966FF"/>
              </a:solidFill>
            </a:endParaRPr>
          </a:p>
        </p:txBody>
      </p:sp>
    </p:spTree>
    <p:extLst>
      <p:ext uri="{BB962C8B-B14F-4D97-AF65-F5344CB8AC3E}">
        <p14:creationId xmlns:p14="http://schemas.microsoft.com/office/powerpoint/2010/main" val="3779025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457225918"/>
              </p:ext>
            </p:extLst>
          </p:nvPr>
        </p:nvGraphicFramePr>
        <p:xfrm>
          <a:off x="1299874" y="1654628"/>
          <a:ext cx="10130579" cy="4768624"/>
        </p:xfrm>
        <a:graphic>
          <a:graphicData uri="http://schemas.openxmlformats.org/presentationml/2006/ole">
            <mc:AlternateContent xmlns:mc="http://schemas.openxmlformats.org/markup-compatibility/2006">
              <mc:Choice xmlns:v="urn:schemas-microsoft-com:vml" Requires="v">
                <p:oleObj spid="_x0000_s6180" name="SPW 12.0 Graph" r:id="rId4" imgW="8782022" imgH="4133970" progId="SigmaPlotGraphicObject.11">
                  <p:embed/>
                </p:oleObj>
              </mc:Choice>
              <mc:Fallback>
                <p:oleObj name="SPW 12.0 Graph" r:id="rId4" imgW="8782022" imgH="4133970" progId="SigmaPlotGraphicObject.11">
                  <p:embed/>
                  <p:pic>
                    <p:nvPicPr>
                      <p:cNvPr id="0" name=""/>
                      <p:cNvPicPr/>
                      <p:nvPr/>
                    </p:nvPicPr>
                    <p:blipFill>
                      <a:blip r:embed="rId5"/>
                      <a:stretch>
                        <a:fillRect/>
                      </a:stretch>
                    </p:blipFill>
                    <p:spPr>
                      <a:xfrm>
                        <a:off x="1299874" y="1654628"/>
                        <a:ext cx="10130579" cy="4768624"/>
                      </a:xfrm>
                      <a:prstGeom prst="rect">
                        <a:avLst/>
                      </a:prstGeom>
                    </p:spPr>
                  </p:pic>
                </p:oleObj>
              </mc:Fallback>
            </mc:AlternateContent>
          </a:graphicData>
        </a:graphic>
      </p:graphicFrame>
      <p:sp>
        <p:nvSpPr>
          <p:cNvPr id="5" name="CasellaDiTesto 4"/>
          <p:cNvSpPr txBox="1"/>
          <p:nvPr/>
        </p:nvSpPr>
        <p:spPr>
          <a:xfrm>
            <a:off x="2912642" y="1597967"/>
            <a:ext cx="1698029" cy="461665"/>
          </a:xfrm>
          <a:prstGeom prst="rect">
            <a:avLst/>
          </a:prstGeom>
          <a:noFill/>
        </p:spPr>
        <p:txBody>
          <a:bodyPr wrap="none" rtlCol="0">
            <a:spAutoFit/>
          </a:bodyPr>
          <a:lstStyle/>
          <a:p>
            <a:r>
              <a:rPr lang="it-IT" sz="2400" b="1" dirty="0" err="1" smtClean="0">
                <a:solidFill>
                  <a:srgbClr val="FF0000"/>
                </a:solidFill>
              </a:rPr>
              <a:t>Absorbance</a:t>
            </a:r>
            <a:endParaRPr lang="it-IT" sz="2400" b="1" dirty="0">
              <a:solidFill>
                <a:srgbClr val="FF0000"/>
              </a:solidFill>
            </a:endParaRPr>
          </a:p>
        </p:txBody>
      </p:sp>
      <p:sp>
        <p:nvSpPr>
          <p:cNvPr id="6" name="CasellaDiTesto 5"/>
          <p:cNvSpPr txBox="1"/>
          <p:nvPr/>
        </p:nvSpPr>
        <p:spPr>
          <a:xfrm>
            <a:off x="6504928" y="1597966"/>
            <a:ext cx="1848326" cy="461665"/>
          </a:xfrm>
          <a:prstGeom prst="rect">
            <a:avLst/>
          </a:prstGeom>
          <a:noFill/>
        </p:spPr>
        <p:txBody>
          <a:bodyPr wrap="none" rtlCol="0">
            <a:spAutoFit/>
          </a:bodyPr>
          <a:lstStyle/>
          <a:p>
            <a:r>
              <a:rPr lang="it-IT" sz="2400" b="1" dirty="0" err="1" smtClean="0">
                <a:solidFill>
                  <a:srgbClr val="FF0000"/>
                </a:solidFill>
              </a:rPr>
              <a:t>Fluorescence</a:t>
            </a:r>
            <a:endParaRPr lang="it-IT" sz="2400" b="1" dirty="0">
              <a:solidFill>
                <a:srgbClr val="FF0000"/>
              </a:solidFill>
            </a:endParaRPr>
          </a:p>
        </p:txBody>
      </p:sp>
      <p:sp>
        <p:nvSpPr>
          <p:cNvPr id="7" name="CasellaDiTesto 6"/>
          <p:cNvSpPr txBox="1"/>
          <p:nvPr/>
        </p:nvSpPr>
        <p:spPr>
          <a:xfrm>
            <a:off x="2370440" y="365931"/>
            <a:ext cx="8533875" cy="584775"/>
          </a:xfrm>
          <a:prstGeom prst="rect">
            <a:avLst/>
          </a:prstGeom>
          <a:noFill/>
        </p:spPr>
        <p:txBody>
          <a:bodyPr wrap="none" rtlCol="0">
            <a:spAutoFit/>
          </a:bodyPr>
          <a:lstStyle/>
          <a:p>
            <a:r>
              <a:rPr lang="it-IT" sz="3200" b="1" dirty="0" err="1" smtClean="0">
                <a:solidFill>
                  <a:srgbClr val="09B3FF"/>
                </a:solidFill>
              </a:rPr>
              <a:t>MediaChrom</a:t>
            </a:r>
            <a:r>
              <a:rPr lang="it-IT" sz="3200" b="1" dirty="0" smtClean="0">
                <a:solidFill>
                  <a:srgbClr val="09B3FF"/>
                </a:solidFill>
              </a:rPr>
              <a:t> 15c </a:t>
            </a:r>
            <a:r>
              <a:rPr lang="it-IT" sz="3200" b="1" dirty="0" err="1" smtClean="0">
                <a:solidFill>
                  <a:srgbClr val="09B3FF"/>
                </a:solidFill>
              </a:rPr>
              <a:t>photochemical</a:t>
            </a:r>
            <a:r>
              <a:rPr lang="it-IT" sz="3200" b="1" dirty="0" smtClean="0">
                <a:solidFill>
                  <a:srgbClr val="09B3FF"/>
                </a:solidFill>
              </a:rPr>
              <a:t> </a:t>
            </a:r>
            <a:r>
              <a:rPr lang="it-IT" sz="3200" b="1" dirty="0" err="1" smtClean="0">
                <a:solidFill>
                  <a:srgbClr val="09B3FF"/>
                </a:solidFill>
              </a:rPr>
              <a:t>characterization</a:t>
            </a:r>
            <a:endParaRPr lang="it-IT" sz="3200" b="1" dirty="0">
              <a:solidFill>
                <a:srgbClr val="09B3FF"/>
              </a:solidFill>
            </a:endParaRPr>
          </a:p>
        </p:txBody>
      </p:sp>
    </p:spTree>
    <p:extLst>
      <p:ext uri="{BB962C8B-B14F-4D97-AF65-F5344CB8AC3E}">
        <p14:creationId xmlns:p14="http://schemas.microsoft.com/office/powerpoint/2010/main" val="2572451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694889" y="268940"/>
            <a:ext cx="2170787" cy="584775"/>
          </a:xfrm>
          <a:prstGeom prst="rect">
            <a:avLst/>
          </a:prstGeom>
          <a:noFill/>
        </p:spPr>
        <p:txBody>
          <a:bodyPr wrap="none" rtlCol="0">
            <a:spAutoFit/>
          </a:bodyPr>
          <a:lstStyle/>
          <a:p>
            <a:r>
              <a:rPr lang="it-IT" sz="3200" b="1" dirty="0" err="1" smtClean="0">
                <a:solidFill>
                  <a:srgbClr val="00B0F0"/>
                </a:solidFill>
              </a:rPr>
              <a:t>Lippert</a:t>
            </a:r>
            <a:r>
              <a:rPr lang="it-IT" sz="3200" b="1" dirty="0">
                <a:solidFill>
                  <a:srgbClr val="00B0F0"/>
                </a:solidFill>
              </a:rPr>
              <a:t> </a:t>
            </a:r>
            <a:r>
              <a:rPr lang="it-IT" sz="3200" b="1" dirty="0" smtClean="0">
                <a:solidFill>
                  <a:srgbClr val="00B0F0"/>
                </a:solidFill>
              </a:rPr>
              <a:t>plot</a:t>
            </a:r>
            <a:endParaRPr lang="it-IT" sz="3200" b="1" dirty="0">
              <a:solidFill>
                <a:srgbClr val="00B0F0"/>
              </a:solidFill>
            </a:endParaRPr>
          </a:p>
        </p:txBody>
      </p:sp>
      <mc:AlternateContent xmlns:mc="http://schemas.openxmlformats.org/markup-compatibility/2006" xmlns:a14="http://schemas.microsoft.com/office/drawing/2010/main">
        <mc:Choice Requires="a14">
          <p:sp>
            <p:nvSpPr>
              <p:cNvPr id="5" name="Rettangolo 4"/>
              <p:cNvSpPr/>
              <p:nvPr/>
            </p:nvSpPr>
            <p:spPr>
              <a:xfrm>
                <a:off x="3207907" y="1334385"/>
                <a:ext cx="5361339"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ar>
                        <m:barPr>
                          <m:pos m:val="top"/>
                          <m:ctrlPr>
                            <a:rPr lang="it-IT" i="1">
                              <a:latin typeface="Cambria Math" panose="02040503050406030204" pitchFamily="18" charset="0"/>
                            </a:rPr>
                          </m:ctrlPr>
                        </m:barPr>
                        <m:e>
                          <m:sSub>
                            <m:sSubPr>
                              <m:ctrlPr>
                                <a:rPr lang="it-IT" i="1">
                                  <a:latin typeface="Cambria Math" panose="02040503050406030204" pitchFamily="18" charset="0"/>
                                </a:rPr>
                              </m:ctrlPr>
                            </m:sSubPr>
                            <m:e>
                              <m:r>
                                <a:rPr lang="it-IT" i="1">
                                  <a:latin typeface="Cambria Math" panose="02040503050406030204" pitchFamily="18" charset="0"/>
                                </a:rPr>
                                <m:t>𝜐</m:t>
                              </m:r>
                            </m:e>
                            <m:sub>
                              <m:r>
                                <a:rPr lang="it-IT" i="1">
                                  <a:latin typeface="Cambria Math" panose="02040503050406030204" pitchFamily="18" charset="0"/>
                                </a:rPr>
                                <m:t>𝑎</m:t>
                              </m:r>
                            </m:sub>
                          </m:sSub>
                        </m:e>
                      </m:bar>
                      <m:r>
                        <a:rPr lang="it-IT" i="0">
                          <a:latin typeface="Cambria Math" panose="02040503050406030204" pitchFamily="18" charset="0"/>
                        </a:rPr>
                        <m:t>−</m:t>
                      </m:r>
                      <m:bar>
                        <m:barPr>
                          <m:pos m:val="top"/>
                          <m:ctrlPr>
                            <a:rPr lang="it-IT" i="1">
                              <a:latin typeface="Cambria Math" panose="02040503050406030204" pitchFamily="18" charset="0"/>
                            </a:rPr>
                          </m:ctrlPr>
                        </m:barPr>
                        <m:e>
                          <m:sSub>
                            <m:sSubPr>
                              <m:ctrlPr>
                                <a:rPr lang="it-IT" i="1">
                                  <a:latin typeface="Cambria Math" panose="02040503050406030204" pitchFamily="18" charset="0"/>
                                </a:rPr>
                              </m:ctrlPr>
                            </m:sSubPr>
                            <m:e>
                              <m:r>
                                <a:rPr lang="it-IT" i="1">
                                  <a:latin typeface="Cambria Math" panose="02040503050406030204" pitchFamily="18" charset="0"/>
                                </a:rPr>
                                <m:t>𝜐</m:t>
                              </m:r>
                            </m:e>
                            <m:sub>
                              <m:r>
                                <a:rPr lang="it-IT" i="1">
                                  <a:latin typeface="Cambria Math" panose="02040503050406030204" pitchFamily="18" charset="0"/>
                                </a:rPr>
                                <m:t>𝑓</m:t>
                              </m:r>
                            </m:sub>
                          </m:sSub>
                        </m:e>
                      </m:bar>
                      <m:r>
                        <a:rPr lang="it-IT" i="0">
                          <a:latin typeface="Cambria Math" panose="02040503050406030204" pitchFamily="18" charset="0"/>
                        </a:rPr>
                        <m:t>= </m:t>
                      </m:r>
                      <m:f>
                        <m:fPr>
                          <m:ctrlPr>
                            <a:rPr lang="it-IT" i="1">
                              <a:latin typeface="Cambria Math" panose="02040503050406030204" pitchFamily="18" charset="0"/>
                            </a:rPr>
                          </m:ctrlPr>
                        </m:fPr>
                        <m:num>
                          <m:r>
                            <a:rPr lang="it-IT" i="0">
                              <a:latin typeface="Cambria Math" panose="02040503050406030204" pitchFamily="18" charset="0"/>
                            </a:rPr>
                            <m:t>2</m:t>
                          </m:r>
                        </m:num>
                        <m:den>
                          <m:r>
                            <a:rPr lang="it-IT" i="1">
                              <a:latin typeface="Cambria Math" panose="02040503050406030204" pitchFamily="18" charset="0"/>
                            </a:rPr>
                            <m:t>h𝑐</m:t>
                          </m:r>
                        </m:den>
                      </m:f>
                      <m:d>
                        <m:dPr>
                          <m:ctrlPr>
                            <a:rPr lang="it-IT" i="1">
                              <a:latin typeface="Cambria Math" panose="02040503050406030204" pitchFamily="18" charset="0"/>
                            </a:rPr>
                          </m:ctrlPr>
                        </m:dPr>
                        <m:e>
                          <m:f>
                            <m:fPr>
                              <m:ctrlPr>
                                <a:rPr lang="it-IT" i="1">
                                  <a:latin typeface="Cambria Math" panose="02040503050406030204" pitchFamily="18" charset="0"/>
                                </a:rPr>
                              </m:ctrlPr>
                            </m:fPr>
                            <m:num>
                              <m:r>
                                <a:rPr lang="it-IT" i="1">
                                  <a:latin typeface="Cambria Math" panose="02040503050406030204" pitchFamily="18" charset="0"/>
                                </a:rPr>
                                <m:t>𝜀</m:t>
                              </m:r>
                              <m:r>
                                <a:rPr lang="it-IT" i="0">
                                  <a:latin typeface="Cambria Math" panose="02040503050406030204" pitchFamily="18" charset="0"/>
                                </a:rPr>
                                <m:t>−1</m:t>
                              </m:r>
                            </m:num>
                            <m:den>
                              <m:r>
                                <a:rPr lang="it-IT" i="0">
                                  <a:latin typeface="Cambria Math" panose="02040503050406030204" pitchFamily="18" charset="0"/>
                                </a:rPr>
                                <m:t>2</m:t>
                              </m:r>
                              <m:r>
                                <a:rPr lang="it-IT" i="1">
                                  <a:latin typeface="Cambria Math" panose="02040503050406030204" pitchFamily="18" charset="0"/>
                                </a:rPr>
                                <m:t>𝜀</m:t>
                              </m:r>
                              <m:r>
                                <a:rPr lang="it-IT" i="0">
                                  <a:latin typeface="Cambria Math" panose="02040503050406030204" pitchFamily="18" charset="0"/>
                                </a:rPr>
                                <m:t>+1</m:t>
                              </m:r>
                            </m:den>
                          </m:f>
                          <m:r>
                            <a:rPr lang="it-IT" i="0">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𝑛</m:t>
                                  </m:r>
                                </m:e>
                                <m:sup>
                                  <m:r>
                                    <a:rPr lang="it-IT" i="0">
                                      <a:latin typeface="Cambria Math" panose="02040503050406030204" pitchFamily="18" charset="0"/>
                                    </a:rPr>
                                    <m:t>2</m:t>
                                  </m:r>
                                </m:sup>
                              </m:sSup>
                              <m:r>
                                <a:rPr lang="it-IT" i="0">
                                  <a:latin typeface="Cambria Math" panose="02040503050406030204" pitchFamily="18" charset="0"/>
                                </a:rPr>
                                <m:t>−1</m:t>
                              </m:r>
                            </m:num>
                            <m:den>
                              <m:r>
                                <a:rPr lang="it-IT" i="0">
                                  <a:latin typeface="Cambria Math" panose="02040503050406030204" pitchFamily="18" charset="0"/>
                                </a:rPr>
                                <m:t>2</m:t>
                              </m:r>
                              <m:sSup>
                                <m:sSupPr>
                                  <m:ctrlPr>
                                    <a:rPr lang="it-IT" i="1">
                                      <a:latin typeface="Cambria Math" panose="02040503050406030204" pitchFamily="18" charset="0"/>
                                    </a:rPr>
                                  </m:ctrlPr>
                                </m:sSupPr>
                                <m:e>
                                  <m:r>
                                    <a:rPr lang="it-IT" i="1">
                                      <a:latin typeface="Cambria Math" panose="02040503050406030204" pitchFamily="18" charset="0"/>
                                    </a:rPr>
                                    <m:t>𝑛</m:t>
                                  </m:r>
                                </m:e>
                                <m:sup>
                                  <m:r>
                                    <a:rPr lang="it-IT" i="0">
                                      <a:latin typeface="Cambria Math" panose="02040503050406030204" pitchFamily="18" charset="0"/>
                                    </a:rPr>
                                    <m:t>2</m:t>
                                  </m:r>
                                </m:sup>
                              </m:sSup>
                              <m:r>
                                <a:rPr lang="it-IT" i="0">
                                  <a:latin typeface="Cambria Math" panose="02040503050406030204" pitchFamily="18" charset="0"/>
                                </a:rPr>
                                <m:t>+1</m:t>
                              </m:r>
                            </m:den>
                          </m:f>
                        </m:e>
                      </m:d>
                      <m:f>
                        <m:fPr>
                          <m:ctrlPr>
                            <a:rPr lang="it-IT" i="1">
                              <a:latin typeface="Cambria Math" panose="02040503050406030204" pitchFamily="18" charset="0"/>
                            </a:rPr>
                          </m:ctrlPr>
                        </m:fPr>
                        <m:num>
                          <m:sSup>
                            <m:sSupPr>
                              <m:ctrlPr>
                                <a:rPr lang="it-IT" i="1">
                                  <a:latin typeface="Cambria Math" panose="02040503050406030204" pitchFamily="18" charset="0"/>
                                </a:rPr>
                              </m:ctrlPr>
                            </m:sSup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𝜇</m:t>
                                      </m:r>
                                    </m:e>
                                    <m:sup>
                                      <m:r>
                                        <a:rPr lang="it-IT" i="0">
                                          <a:latin typeface="Cambria Math" panose="02040503050406030204" pitchFamily="18" charset="0"/>
                                        </a:rPr>
                                        <m:t>∗</m:t>
                                      </m:r>
                                    </m:sup>
                                  </m:sSup>
                                  <m:r>
                                    <a:rPr lang="it-IT" i="0">
                                      <a:latin typeface="Cambria Math" panose="02040503050406030204" pitchFamily="18" charset="0"/>
                                    </a:rPr>
                                    <m:t>−</m:t>
                                  </m:r>
                                  <m:r>
                                    <a:rPr lang="it-IT" i="1">
                                      <a:latin typeface="Cambria Math" panose="02040503050406030204" pitchFamily="18" charset="0"/>
                                    </a:rPr>
                                    <m:t>𝜇</m:t>
                                  </m:r>
                                </m:e>
                              </m:d>
                            </m:e>
                            <m:sup>
                              <m:r>
                                <a:rPr lang="it-IT" i="0">
                                  <a:latin typeface="Cambria Math" panose="02040503050406030204" pitchFamily="18" charset="0"/>
                                </a:rPr>
                                <m:t>2</m:t>
                              </m:r>
                            </m:sup>
                          </m:sSup>
                        </m:num>
                        <m:den>
                          <m:sSup>
                            <m:sSupPr>
                              <m:ctrlPr>
                                <a:rPr lang="it-IT" i="1">
                                  <a:latin typeface="Cambria Math" panose="02040503050406030204" pitchFamily="18" charset="0"/>
                                </a:rPr>
                              </m:ctrlPr>
                            </m:sSupPr>
                            <m:e>
                              <m:r>
                                <a:rPr lang="it-IT" i="1">
                                  <a:latin typeface="Cambria Math" panose="02040503050406030204" pitchFamily="18" charset="0"/>
                                </a:rPr>
                                <m:t>𝑎</m:t>
                              </m:r>
                            </m:e>
                            <m:sup>
                              <m:r>
                                <a:rPr lang="it-IT" i="0">
                                  <a:latin typeface="Cambria Math" panose="02040503050406030204" pitchFamily="18" charset="0"/>
                                </a:rPr>
                                <m:t>3</m:t>
                              </m:r>
                            </m:sup>
                          </m:sSup>
                        </m:den>
                      </m:f>
                      <m:r>
                        <a:rPr lang="it-IT" i="0">
                          <a:latin typeface="Cambria Math" panose="02040503050406030204" pitchFamily="18" charset="0"/>
                        </a:rPr>
                        <m:t>+</m:t>
                      </m:r>
                      <m:r>
                        <a:rPr lang="it-IT" i="1">
                          <a:latin typeface="Cambria Math" panose="02040503050406030204" pitchFamily="18" charset="0"/>
                        </a:rPr>
                        <m:t>𝑐𝑜𝑛𝑠𝑡</m:t>
                      </m:r>
                    </m:oMath>
                  </m:oMathPara>
                </a14:m>
                <a:endParaRPr lang="it-IT" dirty="0"/>
              </a:p>
            </p:txBody>
          </p:sp>
        </mc:Choice>
        <mc:Fallback xmlns="">
          <p:sp>
            <p:nvSpPr>
              <p:cNvPr id="5" name="Rettangolo 4"/>
              <p:cNvSpPr>
                <a:spLocks noRot="1" noChangeAspect="1" noMove="1" noResize="1" noEditPoints="1" noAdjustHandles="1" noChangeArrowheads="1" noChangeShapeType="1" noTextEdit="1"/>
              </p:cNvSpPr>
              <p:nvPr/>
            </p:nvSpPr>
            <p:spPr>
              <a:xfrm>
                <a:off x="3207907" y="1334385"/>
                <a:ext cx="5361339" cy="720325"/>
              </a:xfrm>
              <a:prstGeom prst="rect">
                <a:avLst/>
              </a:prstGeom>
              <a:blipFill rotWithShape="0">
                <a:blip r:embed="rId4"/>
                <a:stretch>
                  <a:fillRect/>
                </a:stretch>
              </a:blipFill>
            </p:spPr>
            <p:txBody>
              <a:bodyPr/>
              <a:lstStyle/>
              <a:p>
                <a:r>
                  <a:rPr lang="it-IT">
                    <a:noFill/>
                  </a:rPr>
                  <a:t> </a:t>
                </a:r>
              </a:p>
            </p:txBody>
          </p:sp>
        </mc:Fallback>
      </mc:AlternateContent>
      <p:sp>
        <p:nvSpPr>
          <p:cNvPr id="6" name="CasellaDiTesto 5"/>
          <p:cNvSpPr txBox="1"/>
          <p:nvPr/>
        </p:nvSpPr>
        <p:spPr>
          <a:xfrm>
            <a:off x="473336" y="1509881"/>
            <a:ext cx="2607317" cy="369332"/>
          </a:xfrm>
          <a:prstGeom prst="rect">
            <a:avLst/>
          </a:prstGeom>
          <a:noFill/>
        </p:spPr>
        <p:txBody>
          <a:bodyPr wrap="none" rtlCol="0">
            <a:spAutoFit/>
          </a:bodyPr>
          <a:lstStyle/>
          <a:p>
            <a:r>
              <a:rPr lang="it-IT" b="1" i="1" dirty="0" err="1" smtClean="0">
                <a:solidFill>
                  <a:srgbClr val="C00000"/>
                </a:solidFill>
              </a:rPr>
              <a:t>Lippert-Mataga</a:t>
            </a:r>
            <a:r>
              <a:rPr lang="it-IT" b="1" i="1" dirty="0" smtClean="0">
                <a:solidFill>
                  <a:srgbClr val="C00000"/>
                </a:solidFill>
              </a:rPr>
              <a:t> </a:t>
            </a:r>
            <a:r>
              <a:rPr lang="it-IT" b="1" i="1" dirty="0" err="1" smtClean="0">
                <a:solidFill>
                  <a:srgbClr val="C00000"/>
                </a:solidFill>
              </a:rPr>
              <a:t>equation</a:t>
            </a:r>
            <a:endParaRPr lang="it-IT" b="1" i="1" dirty="0">
              <a:solidFill>
                <a:srgbClr val="C00000"/>
              </a:solidFill>
            </a:endParaRPr>
          </a:p>
        </p:txBody>
      </p:sp>
      <p:grpSp>
        <p:nvGrpSpPr>
          <p:cNvPr id="17" name="Gruppo 16"/>
          <p:cNvGrpSpPr/>
          <p:nvPr/>
        </p:nvGrpSpPr>
        <p:grpSpPr>
          <a:xfrm>
            <a:off x="3078317" y="1135424"/>
            <a:ext cx="5117590" cy="1439152"/>
            <a:chOff x="3078317" y="1135424"/>
            <a:chExt cx="5117590" cy="1439152"/>
          </a:xfrm>
        </p:grpSpPr>
        <p:sp>
          <p:nvSpPr>
            <p:cNvPr id="7" name="Ovale 6"/>
            <p:cNvSpPr/>
            <p:nvPr/>
          </p:nvSpPr>
          <p:spPr>
            <a:xfrm>
              <a:off x="3207907" y="1334385"/>
              <a:ext cx="869241" cy="720325"/>
            </a:xfrm>
            <a:prstGeom prst="ellipse">
              <a:avLst/>
            </a:pr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078317" y="2050919"/>
              <a:ext cx="1042017" cy="307777"/>
            </a:xfrm>
            <a:prstGeom prst="rect">
              <a:avLst/>
            </a:prstGeom>
            <a:noFill/>
          </p:spPr>
          <p:txBody>
            <a:bodyPr wrap="none" rtlCol="0">
              <a:spAutoFit/>
            </a:bodyPr>
            <a:lstStyle/>
            <a:p>
              <a:r>
                <a:rPr lang="it-IT" sz="1400" b="1" dirty="0" err="1" smtClean="0">
                  <a:solidFill>
                    <a:schemeClr val="accent2">
                      <a:lumMod val="75000"/>
                    </a:schemeClr>
                  </a:solidFill>
                </a:rPr>
                <a:t>Stokes</a:t>
              </a:r>
              <a:r>
                <a:rPr lang="it-IT" sz="1400" b="1" dirty="0" smtClean="0">
                  <a:solidFill>
                    <a:schemeClr val="accent2">
                      <a:lumMod val="75000"/>
                    </a:schemeClr>
                  </a:solidFill>
                </a:rPr>
                <a:t> </a:t>
              </a:r>
              <a:r>
                <a:rPr lang="it-IT" sz="1400" b="1" dirty="0" err="1" smtClean="0">
                  <a:solidFill>
                    <a:schemeClr val="accent2">
                      <a:lumMod val="75000"/>
                    </a:schemeClr>
                  </a:solidFill>
                </a:rPr>
                <a:t>shift</a:t>
              </a:r>
              <a:endParaRPr lang="it-IT" sz="1400" b="1" dirty="0">
                <a:solidFill>
                  <a:schemeClr val="accent2">
                    <a:lumMod val="75000"/>
                  </a:schemeClr>
                </a:solidFill>
              </a:endParaRPr>
            </a:p>
          </p:txBody>
        </p:sp>
        <p:sp>
          <p:nvSpPr>
            <p:cNvPr id="9" name="Ovale 8"/>
            <p:cNvSpPr/>
            <p:nvPr/>
          </p:nvSpPr>
          <p:spPr>
            <a:xfrm>
              <a:off x="4694889" y="1334385"/>
              <a:ext cx="1991279" cy="750717"/>
            </a:xfrm>
            <a:prstGeom prst="ellipse">
              <a:avLst/>
            </a:prstGeom>
            <a:solidFill>
              <a:srgbClr val="00FF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952024" y="2051356"/>
              <a:ext cx="1477007" cy="523220"/>
            </a:xfrm>
            <a:prstGeom prst="rect">
              <a:avLst/>
            </a:prstGeom>
            <a:noFill/>
          </p:spPr>
          <p:txBody>
            <a:bodyPr wrap="none" rtlCol="0">
              <a:spAutoFit/>
            </a:bodyPr>
            <a:lstStyle/>
            <a:p>
              <a:pPr algn="ctr"/>
              <a:r>
                <a:rPr lang="it-IT" sz="1400" b="1" dirty="0" err="1">
                  <a:solidFill>
                    <a:srgbClr val="00B050"/>
                  </a:solidFill>
                </a:rPr>
                <a:t>o</a:t>
              </a:r>
              <a:r>
                <a:rPr lang="it-IT" sz="1400" b="1" dirty="0" err="1" smtClean="0">
                  <a:solidFill>
                    <a:srgbClr val="00B050"/>
                  </a:solidFill>
                </a:rPr>
                <a:t>rientational</a:t>
              </a:r>
              <a:r>
                <a:rPr lang="it-IT" sz="1400" b="1" dirty="0" smtClean="0">
                  <a:solidFill>
                    <a:srgbClr val="00B050"/>
                  </a:solidFill>
                </a:rPr>
                <a:t> </a:t>
              </a:r>
            </a:p>
            <a:p>
              <a:pPr algn="ctr"/>
              <a:r>
                <a:rPr lang="it-IT" sz="1400" b="1" dirty="0" err="1">
                  <a:solidFill>
                    <a:srgbClr val="00B050"/>
                  </a:solidFill>
                </a:rPr>
                <a:t>p</a:t>
              </a:r>
              <a:r>
                <a:rPr lang="it-IT" sz="1400" b="1" dirty="0" err="1" smtClean="0">
                  <a:solidFill>
                    <a:srgbClr val="00B050"/>
                  </a:solidFill>
                </a:rPr>
                <a:t>olarizability</a:t>
              </a:r>
              <a:r>
                <a:rPr lang="it-IT" sz="1400" b="1" dirty="0" smtClean="0">
                  <a:solidFill>
                    <a:srgbClr val="00B050"/>
                  </a:solidFill>
                </a:rPr>
                <a:t> (</a:t>
              </a:r>
              <a:r>
                <a:rPr lang="it-IT" sz="1400" b="1" dirty="0" smtClean="0">
                  <a:solidFill>
                    <a:srgbClr val="00B050"/>
                  </a:solidFill>
                  <a:sym typeface="Symbol" panose="05050102010706020507" pitchFamily="18" charset="2"/>
                </a:rPr>
                <a:t>f)</a:t>
              </a:r>
              <a:endParaRPr lang="it-IT" sz="1400" b="1" dirty="0">
                <a:solidFill>
                  <a:srgbClr val="00B050"/>
                </a:solidFill>
              </a:endParaRPr>
            </a:p>
          </p:txBody>
        </p:sp>
        <p:sp>
          <p:nvSpPr>
            <p:cNvPr id="11" name="Ovale 10"/>
            <p:cNvSpPr/>
            <p:nvPr/>
          </p:nvSpPr>
          <p:spPr>
            <a:xfrm>
              <a:off x="6686168" y="1380149"/>
              <a:ext cx="321118" cy="274314"/>
            </a:xfrm>
            <a:prstGeom prst="ellipse">
              <a:avLst/>
            </a:prstGeom>
            <a:solidFill>
              <a:srgbClr val="00B0F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6316010" y="1143873"/>
              <a:ext cx="987899" cy="276999"/>
            </a:xfrm>
            <a:prstGeom prst="rect">
              <a:avLst/>
            </a:prstGeom>
            <a:noFill/>
          </p:spPr>
          <p:txBody>
            <a:bodyPr wrap="none" rtlCol="0">
              <a:spAutoFit/>
            </a:bodyPr>
            <a:lstStyle/>
            <a:p>
              <a:r>
                <a:rPr lang="it-IT" sz="1200" b="1" dirty="0" err="1">
                  <a:solidFill>
                    <a:srgbClr val="00B0F0"/>
                  </a:solidFill>
                </a:rPr>
                <a:t>e</a:t>
              </a:r>
              <a:r>
                <a:rPr lang="it-IT" sz="1200" b="1" dirty="0" err="1" smtClean="0">
                  <a:solidFill>
                    <a:srgbClr val="00B0F0"/>
                  </a:solidFill>
                </a:rPr>
                <a:t>xcited</a:t>
              </a:r>
              <a:r>
                <a:rPr lang="it-IT" sz="1200" b="1" dirty="0" smtClean="0">
                  <a:solidFill>
                    <a:srgbClr val="00B0F0"/>
                  </a:solidFill>
                </a:rPr>
                <a:t> state</a:t>
              </a:r>
              <a:endParaRPr lang="it-IT" sz="1200" b="1" dirty="0">
                <a:solidFill>
                  <a:srgbClr val="00B0F0"/>
                </a:solidFill>
              </a:endParaRPr>
            </a:p>
          </p:txBody>
        </p:sp>
        <p:sp>
          <p:nvSpPr>
            <p:cNvPr id="13" name="Ovale 12"/>
            <p:cNvSpPr/>
            <p:nvPr/>
          </p:nvSpPr>
          <p:spPr>
            <a:xfrm>
              <a:off x="7214406" y="1411514"/>
              <a:ext cx="216757" cy="265143"/>
            </a:xfrm>
            <a:prstGeom prst="ellipse">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7203648" y="1135424"/>
              <a:ext cx="992259" cy="276999"/>
            </a:xfrm>
            <a:prstGeom prst="rect">
              <a:avLst/>
            </a:prstGeom>
            <a:noFill/>
          </p:spPr>
          <p:txBody>
            <a:bodyPr wrap="none" rtlCol="0">
              <a:spAutoFit/>
            </a:bodyPr>
            <a:lstStyle/>
            <a:p>
              <a:r>
                <a:rPr lang="it-IT" sz="1200" b="1" dirty="0" err="1" smtClean="0">
                  <a:solidFill>
                    <a:srgbClr val="C00000"/>
                  </a:solidFill>
                </a:rPr>
                <a:t>ground</a:t>
              </a:r>
              <a:r>
                <a:rPr lang="it-IT" sz="1200" b="1" dirty="0" smtClean="0">
                  <a:solidFill>
                    <a:srgbClr val="C00000"/>
                  </a:solidFill>
                </a:rPr>
                <a:t> state</a:t>
              </a:r>
              <a:endParaRPr lang="it-IT" sz="1200" b="1" dirty="0">
                <a:solidFill>
                  <a:srgbClr val="C00000"/>
                </a:solidFill>
              </a:endParaRPr>
            </a:p>
          </p:txBody>
        </p:sp>
        <p:sp>
          <p:nvSpPr>
            <p:cNvPr id="15" name="Ovale 14"/>
            <p:cNvSpPr/>
            <p:nvPr/>
          </p:nvSpPr>
          <p:spPr>
            <a:xfrm>
              <a:off x="7007286" y="1764843"/>
              <a:ext cx="152808" cy="255817"/>
            </a:xfrm>
            <a:prstGeom prst="ellipse">
              <a:avLst/>
            </a:prstGeom>
            <a:solidFill>
              <a:srgbClr val="00206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CasellaDiTesto 15"/>
          <p:cNvSpPr txBox="1"/>
          <p:nvPr/>
        </p:nvSpPr>
        <p:spPr>
          <a:xfrm>
            <a:off x="6782423" y="2020745"/>
            <a:ext cx="984500" cy="276999"/>
          </a:xfrm>
          <a:prstGeom prst="rect">
            <a:avLst/>
          </a:prstGeom>
          <a:noFill/>
        </p:spPr>
        <p:txBody>
          <a:bodyPr wrap="none" rtlCol="0">
            <a:spAutoFit/>
          </a:bodyPr>
          <a:lstStyle/>
          <a:p>
            <a:r>
              <a:rPr lang="it-IT" sz="1200" b="1" dirty="0" err="1">
                <a:solidFill>
                  <a:srgbClr val="002060"/>
                </a:solidFill>
              </a:rPr>
              <a:t>c</a:t>
            </a:r>
            <a:r>
              <a:rPr lang="it-IT" sz="1200" b="1" dirty="0" err="1" smtClean="0">
                <a:solidFill>
                  <a:srgbClr val="002060"/>
                </a:solidFill>
              </a:rPr>
              <a:t>avity</a:t>
            </a:r>
            <a:r>
              <a:rPr lang="it-IT" sz="1200" b="1" dirty="0" smtClean="0">
                <a:solidFill>
                  <a:srgbClr val="002060"/>
                </a:solidFill>
              </a:rPr>
              <a:t> </a:t>
            </a:r>
            <a:r>
              <a:rPr lang="it-IT" sz="1200" b="1" dirty="0" err="1" smtClean="0">
                <a:solidFill>
                  <a:srgbClr val="002060"/>
                </a:solidFill>
              </a:rPr>
              <a:t>radius</a:t>
            </a:r>
            <a:endParaRPr lang="it-IT" sz="1200" b="1" dirty="0">
              <a:solidFill>
                <a:srgbClr val="002060"/>
              </a:solidFill>
            </a:endParaRPr>
          </a:p>
        </p:txBody>
      </p:sp>
      <p:graphicFrame>
        <p:nvGraphicFramePr>
          <p:cNvPr id="18" name="Tabella 17"/>
          <p:cNvGraphicFramePr>
            <a:graphicFrameLocks noGrp="1"/>
          </p:cNvGraphicFramePr>
          <p:nvPr>
            <p:extLst>
              <p:ext uri="{D42A27DB-BD31-4B8C-83A1-F6EECF244321}">
                <p14:modId xmlns:p14="http://schemas.microsoft.com/office/powerpoint/2010/main" val="2248184581"/>
              </p:ext>
            </p:extLst>
          </p:nvPr>
        </p:nvGraphicFramePr>
        <p:xfrm>
          <a:off x="5258448" y="2817937"/>
          <a:ext cx="5674159" cy="2498293"/>
        </p:xfrm>
        <a:graphic>
          <a:graphicData uri="http://schemas.openxmlformats.org/drawingml/2006/table">
            <a:tbl>
              <a:tblPr firstRow="1" firstCol="1" bandRow="1">
                <a:tableStyleId>{21E4AEA4-8DFA-4A89-87EB-49C32662AFE0}</a:tableStyleId>
              </a:tblPr>
              <a:tblGrid>
                <a:gridCol w="1799134"/>
                <a:gridCol w="3875025"/>
              </a:tblGrid>
              <a:tr h="356899">
                <a:tc>
                  <a:txBody>
                    <a:bodyPr/>
                    <a:lstStyle/>
                    <a:p>
                      <a:pPr algn="ctr">
                        <a:lnSpc>
                          <a:spcPct val="115000"/>
                        </a:lnSpc>
                        <a:spcAft>
                          <a:spcPts val="0"/>
                        </a:spcAft>
                      </a:pPr>
                      <a:r>
                        <a:rPr lang="en-US" sz="1200" dirty="0" err="1">
                          <a:effectLst/>
                        </a:rPr>
                        <a:t>MediaChrom</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dirty="0">
                          <a:effectLst/>
                          <a:sym typeface="Symbol" panose="05050102010706020507" pitchFamily="18" charset="2"/>
                        </a:rPr>
                        <a:t></a:t>
                      </a:r>
                      <a:r>
                        <a:rPr lang="en-US" sz="1200" baseline="30000" dirty="0">
                          <a:effectLst/>
                        </a:rPr>
                        <a:t>*</a:t>
                      </a:r>
                      <a:r>
                        <a:rPr lang="en-US" sz="1200" dirty="0">
                          <a:effectLst/>
                        </a:rPr>
                        <a:t>-</a:t>
                      </a:r>
                      <a:r>
                        <a:rPr lang="en-US" sz="1200" dirty="0">
                          <a:effectLst/>
                          <a:sym typeface="Symbol" panose="05050102010706020507" pitchFamily="18" charset="2"/>
                        </a:rPr>
                        <a:t></a:t>
                      </a:r>
                      <a:r>
                        <a:rPr lang="en-US" sz="1200" dirty="0">
                          <a:effectLst/>
                        </a:rPr>
                        <a:t> (Debye)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356899">
                <a:tc>
                  <a:txBody>
                    <a:bodyPr/>
                    <a:lstStyle/>
                    <a:p>
                      <a:pPr algn="ctr">
                        <a:lnSpc>
                          <a:spcPct val="115000"/>
                        </a:lnSpc>
                        <a:spcAft>
                          <a:spcPts val="0"/>
                        </a:spcAft>
                      </a:pPr>
                      <a:r>
                        <a:rPr lang="en-US" sz="1200" dirty="0">
                          <a:effectLst/>
                        </a:rPr>
                        <a:t>15a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13.0</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6899">
                <a:tc>
                  <a:txBody>
                    <a:bodyPr/>
                    <a:lstStyle/>
                    <a:p>
                      <a:pPr algn="ctr">
                        <a:lnSpc>
                          <a:spcPct val="115000"/>
                        </a:lnSpc>
                        <a:spcAft>
                          <a:spcPts val="0"/>
                        </a:spcAft>
                      </a:pPr>
                      <a:r>
                        <a:rPr lang="en-US" sz="1200" dirty="0">
                          <a:effectLst/>
                        </a:rPr>
                        <a:t>15b</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6899">
                <a:tc>
                  <a:txBody>
                    <a:bodyPr/>
                    <a:lstStyle/>
                    <a:p>
                      <a:pPr algn="ctr">
                        <a:lnSpc>
                          <a:spcPct val="115000"/>
                        </a:lnSpc>
                        <a:spcAft>
                          <a:spcPts val="0"/>
                        </a:spcAft>
                      </a:pPr>
                      <a:r>
                        <a:rPr lang="en-US" sz="1200" dirty="0">
                          <a:effectLst/>
                        </a:rPr>
                        <a:t>15c</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13.3</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6899">
                <a:tc>
                  <a:txBody>
                    <a:bodyPr/>
                    <a:lstStyle/>
                    <a:p>
                      <a:pPr algn="ctr">
                        <a:lnSpc>
                          <a:spcPct val="115000"/>
                        </a:lnSpc>
                        <a:spcAft>
                          <a:spcPts val="0"/>
                        </a:spcAft>
                      </a:pPr>
                      <a:r>
                        <a:rPr lang="en-US" sz="1200" dirty="0">
                          <a:effectLst/>
                        </a:rPr>
                        <a:t>15d</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13.4</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6899">
                <a:tc>
                  <a:txBody>
                    <a:bodyPr/>
                    <a:lstStyle/>
                    <a:p>
                      <a:pPr algn="ctr">
                        <a:lnSpc>
                          <a:spcPct val="115000"/>
                        </a:lnSpc>
                        <a:spcAft>
                          <a:spcPts val="0"/>
                        </a:spcAft>
                      </a:pPr>
                      <a:r>
                        <a:rPr lang="en-US" sz="1200" dirty="0">
                          <a:effectLst/>
                        </a:rPr>
                        <a:t>15e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13.0</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6899">
                <a:tc>
                  <a:txBody>
                    <a:bodyPr/>
                    <a:lstStyle/>
                    <a:p>
                      <a:pPr algn="ctr">
                        <a:lnSpc>
                          <a:spcPct val="115000"/>
                        </a:lnSpc>
                        <a:spcAft>
                          <a:spcPts val="0"/>
                        </a:spcAft>
                      </a:pPr>
                      <a:r>
                        <a:rPr lang="en-US" sz="1200" dirty="0">
                          <a:effectLst/>
                        </a:rPr>
                        <a:t>15f</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en-US" sz="1200" b="1" dirty="0">
                          <a:effectLst/>
                        </a:rPr>
                        <a:t>13.4</a:t>
                      </a:r>
                      <a:endParaRPr lang="it-IT"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9" name="Rettangolo 18"/>
          <p:cNvSpPr/>
          <p:nvPr/>
        </p:nvSpPr>
        <p:spPr>
          <a:xfrm>
            <a:off x="5157964" y="5510456"/>
            <a:ext cx="6561572" cy="1077218"/>
          </a:xfrm>
          <a:prstGeom prst="rect">
            <a:avLst/>
          </a:prstGeom>
        </p:spPr>
        <p:txBody>
          <a:bodyPr wrap="square">
            <a:spAutoFit/>
          </a:bodyPr>
          <a:lstStyle/>
          <a:p>
            <a:pPr marL="285750" indent="-285750">
              <a:spcAft>
                <a:spcPts val="1200"/>
              </a:spcAft>
              <a:buFontTx/>
              <a:buChar char="-"/>
            </a:pPr>
            <a:r>
              <a:rPr lang="en-US" b="1" dirty="0" smtClean="0">
                <a:solidFill>
                  <a:srgbClr val="C00000"/>
                </a:solidFill>
              </a:rPr>
              <a:t>Regardless </a:t>
            </a:r>
            <a:r>
              <a:rPr lang="en-US" b="1" dirty="0">
                <a:solidFill>
                  <a:srgbClr val="C00000"/>
                </a:solidFill>
              </a:rPr>
              <a:t>the </a:t>
            </a:r>
            <a:r>
              <a:rPr lang="en-US" b="1" dirty="0" smtClean="0">
                <a:solidFill>
                  <a:srgbClr val="C00000"/>
                </a:solidFill>
              </a:rPr>
              <a:t>substituents, </a:t>
            </a:r>
            <a:r>
              <a:rPr lang="en-US" b="1" dirty="0">
                <a:solidFill>
                  <a:srgbClr val="C00000"/>
                </a:solidFill>
              </a:rPr>
              <a:t>the charge transfer </a:t>
            </a:r>
            <a:r>
              <a:rPr lang="en-US" b="1" dirty="0" smtClean="0">
                <a:solidFill>
                  <a:srgbClr val="C00000"/>
                </a:solidFill>
              </a:rPr>
              <a:t>is comparable</a:t>
            </a:r>
          </a:p>
          <a:p>
            <a:pPr marL="285750" indent="-285750">
              <a:spcAft>
                <a:spcPts val="1200"/>
              </a:spcAft>
              <a:buFontTx/>
              <a:buChar char="-"/>
            </a:pPr>
            <a:r>
              <a:rPr lang="en-US" b="1" dirty="0" smtClean="0">
                <a:solidFill>
                  <a:srgbClr val="C00000"/>
                </a:solidFill>
              </a:rPr>
              <a:t>the </a:t>
            </a:r>
            <a:r>
              <a:rPr lang="en-US" b="1" dirty="0">
                <a:solidFill>
                  <a:srgbClr val="C00000"/>
                </a:solidFill>
              </a:rPr>
              <a:t>differences in the Stokes shift suggests an effect of substituents </a:t>
            </a:r>
            <a:r>
              <a:rPr lang="en-US" b="1" dirty="0" smtClean="0">
                <a:solidFill>
                  <a:srgbClr val="C00000"/>
                </a:solidFill>
              </a:rPr>
              <a:t>on the </a:t>
            </a:r>
            <a:r>
              <a:rPr lang="en-US" b="1" dirty="0">
                <a:solidFill>
                  <a:srgbClr val="C00000"/>
                </a:solidFill>
              </a:rPr>
              <a:t>non-emitting energy loss in the excited </a:t>
            </a:r>
            <a:r>
              <a:rPr lang="en-US" b="1" dirty="0" smtClean="0">
                <a:solidFill>
                  <a:srgbClr val="C00000"/>
                </a:solidFill>
              </a:rPr>
              <a:t>state </a:t>
            </a:r>
            <a:endParaRPr lang="it-IT" b="1" dirty="0">
              <a:solidFill>
                <a:srgbClr val="C00000"/>
              </a:solidFill>
            </a:endParaRPr>
          </a:p>
        </p:txBody>
      </p:sp>
      <p:graphicFrame>
        <p:nvGraphicFramePr>
          <p:cNvPr id="20" name="Oggetto 19"/>
          <p:cNvGraphicFramePr>
            <a:graphicFrameLocks noChangeAspect="1"/>
          </p:cNvGraphicFramePr>
          <p:nvPr>
            <p:extLst>
              <p:ext uri="{D42A27DB-BD31-4B8C-83A1-F6EECF244321}">
                <p14:modId xmlns:p14="http://schemas.microsoft.com/office/powerpoint/2010/main" val="2600811759"/>
              </p:ext>
            </p:extLst>
          </p:nvPr>
        </p:nvGraphicFramePr>
        <p:xfrm>
          <a:off x="120746" y="2312966"/>
          <a:ext cx="4133850" cy="4143375"/>
        </p:xfrm>
        <a:graphic>
          <a:graphicData uri="http://schemas.openxmlformats.org/presentationml/2006/ole">
            <mc:AlternateContent xmlns:mc="http://schemas.openxmlformats.org/markup-compatibility/2006">
              <mc:Choice xmlns:v="urn:schemas-microsoft-com:vml" Requires="v">
                <p:oleObj spid="_x0000_s10269" name="SPW 12.0 Graph" r:id="rId5" imgW="4133844" imgH="4143420" progId="SigmaPlotGraphicObject.11">
                  <p:embed/>
                </p:oleObj>
              </mc:Choice>
              <mc:Fallback>
                <p:oleObj name="SPW 12.0 Graph" r:id="rId5" imgW="4133844" imgH="4143420" progId="SigmaPlotGraphicObject.11">
                  <p:embed/>
                  <p:pic>
                    <p:nvPicPr>
                      <p:cNvPr id="0" name=""/>
                      <p:cNvPicPr/>
                      <p:nvPr/>
                    </p:nvPicPr>
                    <p:blipFill>
                      <a:blip r:embed="rId6"/>
                      <a:stretch>
                        <a:fillRect/>
                      </a:stretch>
                    </p:blipFill>
                    <p:spPr>
                      <a:xfrm>
                        <a:off x="120746" y="2312966"/>
                        <a:ext cx="4133850" cy="4143375"/>
                      </a:xfrm>
                      <a:prstGeom prst="rect">
                        <a:avLst/>
                      </a:prstGeom>
                    </p:spPr>
                  </p:pic>
                </p:oleObj>
              </mc:Fallback>
            </mc:AlternateContent>
          </a:graphicData>
        </a:graphic>
      </p:graphicFrame>
    </p:spTree>
    <p:extLst>
      <p:ext uri="{BB962C8B-B14F-4D97-AF65-F5344CB8AC3E}">
        <p14:creationId xmlns:p14="http://schemas.microsoft.com/office/powerpoint/2010/main" val="1889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TotalTime>
  <Words>1546</Words>
  <Application>Microsoft Office PowerPoint</Application>
  <PresentationFormat>Widescreen</PresentationFormat>
  <Paragraphs>243</Paragraphs>
  <Slides>16</Slides>
  <Notes>9</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16</vt:i4>
      </vt:variant>
    </vt:vector>
  </HeadingPairs>
  <TitlesOfParts>
    <vt:vector size="26" baseType="lpstr">
      <vt:lpstr>MS Mincho</vt:lpstr>
      <vt:lpstr>Arial</vt:lpstr>
      <vt:lpstr>Calibri</vt:lpstr>
      <vt:lpstr>Calibri Light</vt:lpstr>
      <vt:lpstr>Cambria Math</vt:lpstr>
      <vt:lpstr>Symbol</vt:lpstr>
      <vt:lpstr>Times New Roman</vt:lpstr>
      <vt:lpstr>Tema di Office</vt:lpstr>
      <vt:lpstr>CS ChemDraw Drawing</vt:lpstr>
      <vt:lpstr>SPW 12.0 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dc:creator>
  <cp:lastModifiedBy>Pc</cp:lastModifiedBy>
  <cp:revision>81</cp:revision>
  <dcterms:created xsi:type="dcterms:W3CDTF">2015-09-01T09:56:27Z</dcterms:created>
  <dcterms:modified xsi:type="dcterms:W3CDTF">2015-09-22T15:08:13Z</dcterms:modified>
</cp:coreProperties>
</file>