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3" r:id="rId2"/>
    <p:sldId id="293" r:id="rId3"/>
    <p:sldId id="294" r:id="rId4"/>
    <p:sldId id="295" r:id="rId5"/>
    <p:sldId id="296" r:id="rId6"/>
    <p:sldId id="298" r:id="rId7"/>
    <p:sldId id="299" r:id="rId8"/>
    <p:sldId id="300" r:id="rId9"/>
    <p:sldId id="301" r:id="rId10"/>
    <p:sldId id="302" r:id="rId11"/>
    <p:sldId id="305" r:id="rId12"/>
    <p:sldId id="304" r:id="rId1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203"/>
    <a:srgbClr val="F081BB"/>
    <a:srgbClr val="E9ADF0"/>
    <a:srgbClr val="806C6E"/>
    <a:srgbClr val="772A34"/>
    <a:srgbClr val="50070A"/>
    <a:srgbClr val="990033"/>
    <a:srgbClr val="78364B"/>
    <a:srgbClr val="000000"/>
    <a:srgbClr val="000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68" autoAdjust="0"/>
    <p:restoredTop sz="96610" autoAdjust="0"/>
  </p:normalViewPr>
  <p:slideViewPr>
    <p:cSldViewPr>
      <p:cViewPr>
        <p:scale>
          <a:sx n="100" d="100"/>
          <a:sy n="100" d="100"/>
        </p:scale>
        <p:origin x="-1128" y="48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96" y="144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FA7A329D-F81C-4BF9-908F-24FD81A2C6C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5751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9CCE3694-8943-46C3-BAA8-7B79D5B2500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468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D09CC-63D1-49EF-863F-7A4A98F869FA}" type="slidenum">
              <a:rPr lang="it-IT" smtClean="0">
                <a:ea typeface="ＭＳ Ｐゴシック"/>
                <a:cs typeface="ＭＳ Ｐゴシック"/>
              </a:rPr>
              <a:pPr/>
              <a:t>1</a:t>
            </a:fld>
            <a:endParaRPr lang="it-IT" smtClean="0">
              <a:ea typeface="ＭＳ Ｐゴシック"/>
              <a:cs typeface="ＭＳ Ｐゴシック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CE3694-8943-46C3-BAA8-7B79D5B2500A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040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CE3694-8943-46C3-BAA8-7B79D5B2500A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04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4B44F634-78FA-4C98-B5E6-A1128B88F48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F938FECB-81EA-4067-8FA5-FDCC7541BC9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10E55ED2-0B6E-4962-ACEE-EB638DF14C1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CF25652E-884E-4934-95DB-7ADC3293C44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BC92CDA4-C28C-43D1-B865-82705410441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46341ED2-80FB-4D94-8353-04C7C851221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656E5199-2BE3-498A-9F7E-BF9082D3864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B19D2DE1-D3BE-4455-BFAC-A2FAF102581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109D7132-0DD3-4A17-B165-6BB16BCD00A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0BD86BA7-8D4E-4559-A5B8-0FC88A60B09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70E4337F-781D-4EE0-9F33-ABAC69595AA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8C41A98B-82A9-4B6D-9976-3195E57CAE7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C7E70A56-2784-4968-AA37-0C3E0B0DB31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767215EF-8387-4DF6-BD81-B7B59C7EF05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it-IT" b="0"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it-IT" b="0">
                <a:ea typeface="ＭＳ Ｐゴシック" pitchFamily="1" charset="-128"/>
                <a:cs typeface="+mn-cs"/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it-IT" smtClean="0"/>
              <a:t>1/2/2012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RED Sapienza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Pagina </a:t>
            </a:r>
            <a:fld id="{E9EB1EB7-4597-4755-AE0A-E317F341D64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  <a:cs typeface="ＭＳ Ｐゴシック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  <a:cs typeface="ＭＳ Ｐゴシック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ＭＳ Ｐゴシック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istruzione.it/web/hub/home" TargetMode="External"/><Relationship Id="rId12" Type="http://schemas.openxmlformats.org/officeDocument/2006/relationships/image" Target="../media/image37.gif"/><Relationship Id="rId13" Type="http://schemas.openxmlformats.org/officeDocument/2006/relationships/hyperlink" Target="http://futuroinricerca.miur.it/" TargetMode="External"/><Relationship Id="rId14" Type="http://schemas.openxmlformats.org/officeDocument/2006/relationships/image" Target="../media/image38.gif"/><Relationship Id="rId1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hyperlink" Target="http://www.novartis.com/" TargetMode="External"/><Relationship Id="rId6" Type="http://schemas.openxmlformats.org/officeDocument/2006/relationships/image" Target="../media/image33.jpeg"/><Relationship Id="rId7" Type="http://schemas.microsoft.com/office/2007/relationships/hdphoto" Target="../media/hdphoto3.wdp"/><Relationship Id="rId8" Type="http://schemas.openxmlformats.org/officeDocument/2006/relationships/image" Target="../media/image34.jpe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6" name="Group 17"/>
          <p:cNvGrpSpPr>
            <a:grpSpLocks/>
          </p:cNvGrpSpPr>
          <p:nvPr/>
        </p:nvGrpSpPr>
        <p:grpSpPr bwMode="auto">
          <a:xfrm>
            <a:off x="1528" y="2812776"/>
            <a:ext cx="9144001" cy="4068763"/>
            <a:chOff x="8" y="1790"/>
            <a:chExt cx="5760" cy="2563"/>
          </a:xfrm>
        </p:grpSpPr>
        <p:pic>
          <p:nvPicPr>
            <p:cNvPr id="18438" name="Picture 15" descr="Fondin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" y="2191"/>
              <a:ext cx="5760" cy="2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16" descr="fasci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24" y="1790"/>
              <a:ext cx="4444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5292080" y="7805"/>
            <a:ext cx="3600000" cy="81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12" y="44624"/>
            <a:ext cx="3600000" cy="1136842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2051720" y="3933056"/>
            <a:ext cx="5616624" cy="864096"/>
          </a:xfrm>
        </p:spPr>
        <p:txBody>
          <a:bodyPr/>
          <a:lstStyle/>
          <a:p>
            <a:pPr algn="ctr"/>
            <a:r>
              <a:rPr lang="it-IT" sz="2300" b="0" dirty="0" err="1">
                <a:solidFill>
                  <a:schemeClr val="bg1"/>
                </a:solidFill>
                <a:latin typeface="Abadi MT Condensed Light"/>
                <a:cs typeface="Abadi MT Condensed Light"/>
              </a:rPr>
              <a:t>Exploitation</a:t>
            </a:r>
            <a:r>
              <a:rPr lang="it-IT" sz="2300" b="0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 of </a:t>
            </a:r>
            <a:r>
              <a:rPr lang="it-IT" sz="2300" b="0" dirty="0" err="1">
                <a:solidFill>
                  <a:schemeClr val="bg1"/>
                </a:solidFill>
                <a:latin typeface="Abadi MT Condensed Light"/>
                <a:cs typeface="Abadi MT Condensed Light"/>
              </a:rPr>
              <a:t>nanoparticle-biomolecular</a:t>
            </a:r>
            <a:r>
              <a:rPr lang="it-IT" sz="2300" b="0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 corona for </a:t>
            </a:r>
            <a:r>
              <a:rPr lang="it-IT" sz="2300" b="0" dirty="0" err="1">
                <a:solidFill>
                  <a:schemeClr val="bg1"/>
                </a:solidFill>
                <a:latin typeface="Abadi MT Condensed Light"/>
                <a:cs typeface="Abadi MT Condensed Light"/>
              </a:rPr>
              <a:t>targeted</a:t>
            </a:r>
            <a:r>
              <a:rPr lang="it-IT" sz="2300" b="0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 delivery of </a:t>
            </a:r>
            <a:r>
              <a:rPr lang="it-IT" sz="2300" b="0" dirty="0" err="1">
                <a:solidFill>
                  <a:schemeClr val="bg1"/>
                </a:solidFill>
                <a:latin typeface="Abadi MT Condensed Light"/>
                <a:cs typeface="Abadi MT Condensed Light"/>
              </a:rPr>
              <a:t>nanomedicine</a:t>
            </a:r>
            <a:r>
              <a:rPr lang="it-IT" sz="2300" b="0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20691" y="5085184"/>
            <a:ext cx="28436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dirty="0" smtClean="0">
                <a:latin typeface="Abadi MT Condensed Light"/>
                <a:cs typeface="Abadi MT Condensed Light"/>
              </a:rPr>
              <a:t>Daniela Pozzi</a:t>
            </a:r>
            <a:r>
              <a:rPr lang="it-IT" sz="1700" b="0" dirty="0">
                <a:latin typeface="Abadi MT Condensed Light"/>
                <a:cs typeface="Abadi MT Condensed Light"/>
              </a:rPr>
              <a:t/>
            </a:r>
            <a:br>
              <a:rPr lang="it-IT" sz="1700" b="0" dirty="0">
                <a:latin typeface="Abadi MT Condensed Light"/>
                <a:cs typeface="Abadi MT Condensed Light"/>
              </a:rPr>
            </a:br>
            <a:r>
              <a:rPr lang="it-IT" sz="1700" b="0" dirty="0">
                <a:latin typeface="Abadi MT Condensed Light"/>
                <a:cs typeface="Abadi MT Condensed Light"/>
              </a:rPr>
              <a:t>Dipartimento di Medicina Molecolare</a:t>
            </a:r>
            <a:endParaRPr lang="it-IT" sz="1700" dirty="0">
              <a:latin typeface="Abadi MT Condensed Light"/>
              <a:cs typeface="Abadi MT Condensed Ligh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ure_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24"/>
          <a:stretch/>
        </p:blipFill>
        <p:spPr>
          <a:xfrm>
            <a:off x="-9334" y="2536160"/>
            <a:ext cx="3470492" cy="179999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652120" y="980728"/>
            <a:ext cx="32403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HEK </a:t>
            </a:r>
            <a:r>
              <a:rPr lang="en-US" sz="1900" dirty="0">
                <a:solidFill>
                  <a:srgbClr val="800000"/>
                </a:solidFill>
                <a:latin typeface="Abadi MT Condensed Light"/>
                <a:cs typeface="Abadi MT Condensed Light"/>
              </a:rPr>
              <a:t>293 cells </a:t>
            </a:r>
            <a:r>
              <a:rPr lang="en-US" sz="19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expressing</a:t>
            </a:r>
          </a:p>
          <a:p>
            <a:pPr algn="ctr"/>
            <a:r>
              <a:rPr lang="en-US" sz="19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900" dirty="0">
                <a:solidFill>
                  <a:srgbClr val="800000"/>
                </a:solidFill>
                <a:latin typeface="Abadi MT Condensed Light"/>
                <a:cs typeface="Abadi MT Condensed Light"/>
              </a:rPr>
              <a:t>GFP-conjugated </a:t>
            </a:r>
            <a:r>
              <a:rPr lang="en-US" sz="1900" dirty="0" err="1">
                <a:solidFill>
                  <a:srgbClr val="800000"/>
                </a:solidFill>
                <a:latin typeface="Abadi MT Condensed Light"/>
                <a:cs typeface="Abadi MT Condensed Light"/>
              </a:rPr>
              <a:t>integrins</a:t>
            </a:r>
            <a:r>
              <a:rPr lang="en-US" sz="1900" dirty="0">
                <a:solidFill>
                  <a:srgbClr val="800000"/>
                </a:solidFill>
                <a:latin typeface="Abadi MT Condensed Light"/>
                <a:cs typeface="Abadi MT Condensed Light"/>
              </a:rPr>
              <a:t> </a:t>
            </a:r>
            <a:endParaRPr lang="en-US" sz="1900" dirty="0" smtClean="0">
              <a:solidFill>
                <a:srgbClr val="800000"/>
              </a:solidFill>
              <a:latin typeface="Abadi MT Condensed Light"/>
              <a:cs typeface="Abadi MT Condensed Light"/>
            </a:endParaRPr>
          </a:p>
          <a:p>
            <a:pPr algn="ctr"/>
            <a:r>
              <a:rPr lang="en-US" sz="19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(</a:t>
            </a:r>
            <a:r>
              <a:rPr lang="en-US" sz="1900" dirty="0">
                <a:solidFill>
                  <a:srgbClr val="800000"/>
                </a:solidFill>
                <a:latin typeface="Abadi MT Condensed Light"/>
                <a:cs typeface="Abadi MT Condensed Light"/>
              </a:rPr>
              <a:t>GFP–</a:t>
            </a:r>
            <a:r>
              <a:rPr lang="en-US" sz="19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a</a:t>
            </a:r>
            <a:r>
              <a:rPr lang="en-US" sz="1900" baseline="-25000" dirty="0" err="1">
                <a:solidFill>
                  <a:srgbClr val="800000"/>
                </a:solidFill>
                <a:latin typeface="Abadi MT Condensed Light"/>
                <a:cs typeface="Abadi MT Condensed Light"/>
              </a:rPr>
              <a:t>v</a:t>
            </a:r>
            <a:r>
              <a:rPr lang="en-US" sz="1900" dirty="0">
                <a:solidFill>
                  <a:srgbClr val="800000"/>
                </a:solidFill>
                <a:latin typeface="Abadi MT Condensed Light"/>
                <a:cs typeface="Abadi MT Condensed Light"/>
              </a:rPr>
              <a:t> integrin </a:t>
            </a:r>
            <a:r>
              <a:rPr lang="en-US" sz="1900" dirty="0" err="1">
                <a:solidFill>
                  <a:srgbClr val="800000"/>
                </a:solidFill>
                <a:latin typeface="Abadi MT Condensed Light"/>
                <a:cs typeface="Abadi MT Condensed Light"/>
              </a:rPr>
              <a:t>coexpressed</a:t>
            </a:r>
            <a:r>
              <a:rPr lang="en-US" sz="1900" dirty="0">
                <a:solidFill>
                  <a:srgbClr val="800000"/>
                </a:solidFill>
                <a:latin typeface="Abadi MT Condensed Light"/>
                <a:cs typeface="Abadi MT Condensed Light"/>
              </a:rPr>
              <a:t> with untagged </a:t>
            </a:r>
            <a:r>
              <a:rPr lang="en-US" sz="1900" dirty="0">
                <a:solidFill>
                  <a:srgbClr val="800000"/>
                </a:solidFill>
                <a:latin typeface="Symbol" charset="2"/>
                <a:cs typeface="Symbol" charset="2"/>
              </a:rPr>
              <a:t>b</a:t>
            </a:r>
            <a:r>
              <a:rPr lang="en-US" sz="1900" baseline="-25000" dirty="0">
                <a:solidFill>
                  <a:srgbClr val="800000"/>
                </a:solidFill>
                <a:latin typeface="Abadi MT Condensed Light"/>
                <a:cs typeface="Abadi MT Condensed Light"/>
              </a:rPr>
              <a:t>3</a:t>
            </a:r>
            <a:r>
              <a:rPr lang="en-US" sz="1900" dirty="0">
                <a:solidFill>
                  <a:srgbClr val="80000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19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integrin</a:t>
            </a:r>
            <a:r>
              <a:rPr lang="en-US" sz="1900" dirty="0">
                <a:solidFill>
                  <a:srgbClr val="800000"/>
                </a:solidFill>
                <a:latin typeface="Abadi MT Condensed Light"/>
                <a:cs typeface="Abadi MT Condensed Light"/>
              </a:rPr>
              <a:t>)</a:t>
            </a:r>
            <a:endParaRPr lang="it-IT" sz="1900" dirty="0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16" name="Immagine 15" descr="Figure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72" y="4267592"/>
            <a:ext cx="2880000" cy="1465664"/>
          </a:xfrm>
          <a:prstGeom prst="rect">
            <a:avLst/>
          </a:prstGeom>
        </p:spPr>
      </p:pic>
      <p:pic>
        <p:nvPicPr>
          <p:cNvPr id="18" name="Immagine 17" descr="Figure_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4" b="5269"/>
          <a:stretch/>
        </p:blipFill>
        <p:spPr>
          <a:xfrm>
            <a:off x="79568" y="4291199"/>
            <a:ext cx="3488489" cy="1692000"/>
          </a:xfrm>
          <a:prstGeom prst="rect">
            <a:avLst/>
          </a:prstGeom>
        </p:spPr>
      </p:pic>
      <p:sp>
        <p:nvSpPr>
          <p:cNvPr id="19" name="Freccia destra 18"/>
          <p:cNvSpPr/>
          <p:nvPr/>
        </p:nvSpPr>
        <p:spPr>
          <a:xfrm>
            <a:off x="3568056" y="4860531"/>
            <a:ext cx="2231998" cy="596900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stA="50000" endPos="75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224187" y="3697868"/>
            <a:ext cx="424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The </a:t>
            </a:r>
            <a:r>
              <a:rPr lang="it-IT" sz="1400" b="1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protein</a:t>
            </a:r>
            <a:r>
              <a:rPr lang="it-IT" sz="1400" b="1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corona </a:t>
            </a:r>
            <a:r>
              <a:rPr lang="it-IT" sz="1400" b="1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switches</a:t>
            </a:r>
            <a:r>
              <a:rPr lang="it-IT" sz="1400" b="1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from </a:t>
            </a:r>
            <a:r>
              <a:rPr lang="it-IT" sz="1400" b="1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aspecific</a:t>
            </a:r>
            <a:r>
              <a:rPr lang="it-IT" sz="1400" b="1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400" b="1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internalization</a:t>
            </a:r>
            <a:r>
              <a:rPr lang="it-IT" sz="1400" b="1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</a:t>
            </a:r>
          </a:p>
          <a:p>
            <a:pPr algn="ctr"/>
            <a:r>
              <a:rPr lang="it-IT" sz="1400" b="1" u="sng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to a </a:t>
            </a:r>
            <a:r>
              <a:rPr lang="it-IT" sz="1400" b="1" u="sng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receptor-mediated</a:t>
            </a:r>
            <a:r>
              <a:rPr lang="it-IT" sz="1400" b="1" u="sng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400" b="1" u="sng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mechanism</a:t>
            </a:r>
            <a:endParaRPr lang="it-IT" sz="1400" b="1" u="sng" dirty="0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018072" y="2536160"/>
            <a:ext cx="2724195" cy="168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2636" y="4272089"/>
            <a:ext cx="980882" cy="168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062526" y="4336158"/>
            <a:ext cx="2398632" cy="168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/>
          <a:srcRect t="61050"/>
          <a:stretch/>
        </p:blipFill>
        <p:spPr>
          <a:xfrm>
            <a:off x="92906" y="125535"/>
            <a:ext cx="852480" cy="684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764704"/>
            <a:ext cx="4320000" cy="1744911"/>
          </a:xfrm>
          <a:prstGeom prst="rect">
            <a:avLst/>
          </a:prstGeom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E5199-2BE3-498A-9F7E-BF9082D38647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8"/>
          <a:srcRect l="5188" t="3048" r="2759" b="2979"/>
          <a:stretch/>
        </p:blipFill>
        <p:spPr>
          <a:xfrm>
            <a:off x="3521552" y="3789040"/>
            <a:ext cx="1943997" cy="1195114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40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Pagina </a:t>
            </a:r>
            <a:fld id="{656E5199-2BE3-498A-9F7E-BF9082D38647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683568" y="620688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2800" dirty="0" smtClean="0">
                <a:latin typeface="Abadi MT Condensed Light"/>
                <a:cs typeface="Abadi MT Condensed Light"/>
              </a:rPr>
              <a:t>Future perspectives</a:t>
            </a:r>
            <a:endParaRPr lang="en-US" sz="2800" dirty="0">
              <a:latin typeface="Abadi MT Condensed Light"/>
              <a:cs typeface="Abadi MT Condensed Light"/>
            </a:endParaRP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395536" y="1628800"/>
            <a:ext cx="8640960" cy="2376264"/>
          </a:xfrm>
        </p:spPr>
        <p:txBody>
          <a:bodyPr/>
          <a:lstStyle/>
          <a:p>
            <a:endParaRPr lang="en-US" sz="2300" dirty="0" smtClean="0">
              <a:solidFill>
                <a:srgbClr val="990033"/>
              </a:solidFill>
              <a:latin typeface="Abadi MT Condensed Light"/>
              <a:cs typeface="Abadi MT Condensed Light"/>
            </a:endParaRPr>
          </a:p>
          <a:p>
            <a:r>
              <a:rPr lang="en-US" sz="23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Targeting prediction by bioinformatics</a:t>
            </a:r>
          </a:p>
          <a:p>
            <a:r>
              <a:rPr lang="en-US" sz="23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In vivo validation</a:t>
            </a:r>
          </a:p>
          <a:p>
            <a:r>
              <a:rPr lang="en-US" sz="23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Using the nanoparticle-protein corona for cancer biomarker discovery</a:t>
            </a:r>
          </a:p>
        </p:txBody>
      </p:sp>
    </p:spTree>
    <p:extLst>
      <p:ext uri="{BB962C8B-B14F-4D97-AF65-F5344CB8AC3E}">
        <p14:creationId xmlns:p14="http://schemas.microsoft.com/office/powerpoint/2010/main" val="355673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olo 1"/>
          <p:cNvSpPr txBox="1">
            <a:spLocks/>
          </p:cNvSpPr>
          <p:nvPr/>
        </p:nvSpPr>
        <p:spPr bwMode="auto">
          <a:xfrm>
            <a:off x="683568" y="620688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2800" dirty="0" smtClean="0">
                <a:latin typeface="Abadi MT Condensed Light"/>
                <a:cs typeface="Abadi MT Condensed Light"/>
              </a:rPr>
              <a:t>Thank you for your attention and thanks to</a:t>
            </a:r>
            <a:endParaRPr lang="en-US" sz="2800" dirty="0">
              <a:latin typeface="Abadi MT Condensed Light"/>
              <a:cs typeface="Abadi MT Condensed Light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E5199-2BE3-498A-9F7E-BF9082D38647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395536" y="1484784"/>
            <a:ext cx="648072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1800" dirty="0" err="1" smtClean="0">
                <a:latin typeface="Abadi MT Condensed Light"/>
                <a:cs typeface="Abadi MT Condensed Light"/>
              </a:rPr>
              <a:t>Nanodelivery</a:t>
            </a:r>
            <a:r>
              <a:rPr lang="en-US" sz="1800" dirty="0" smtClean="0">
                <a:latin typeface="Abadi MT Condensed Light"/>
                <a:cs typeface="Abadi MT Condensed Light"/>
              </a:rPr>
              <a:t> Lab Staff @ </a:t>
            </a:r>
            <a:r>
              <a:rPr lang="en-US" sz="1800" dirty="0" err="1" smtClean="0">
                <a:latin typeface="Abadi MT Condensed Light"/>
                <a:cs typeface="Abadi MT Condensed Light"/>
              </a:rPr>
              <a:t>Sapienza</a:t>
            </a:r>
            <a:r>
              <a:rPr lang="en-US" sz="1800" dirty="0" smtClean="0">
                <a:latin typeface="Abadi MT Condensed Light"/>
                <a:cs typeface="Abadi MT Condensed Light"/>
              </a:rPr>
              <a:t> </a:t>
            </a:r>
            <a:endParaRPr lang="en-US" sz="1400" dirty="0" smtClean="0">
              <a:latin typeface="Abadi MT Condensed Light"/>
              <a:cs typeface="Abadi MT Condensed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0" dirty="0" err="1" smtClean="0">
                <a:latin typeface="Abadi MT Condensed Light"/>
                <a:cs typeface="Abadi MT Condensed Light"/>
              </a:rPr>
              <a:t>Giulio</a:t>
            </a:r>
            <a:r>
              <a:rPr lang="en-US" sz="1400" b="0" dirty="0" smtClean="0">
                <a:latin typeface="Abadi MT Condensed Light"/>
                <a:cs typeface="Abadi MT Condensed Light"/>
              </a:rPr>
              <a:t> </a:t>
            </a:r>
            <a:r>
              <a:rPr lang="en-US" sz="1400" b="0" dirty="0" err="1" smtClean="0">
                <a:latin typeface="Abadi MT Condensed Light"/>
                <a:cs typeface="Abadi MT Condensed Light"/>
              </a:rPr>
              <a:t>Caracciolo</a:t>
            </a:r>
            <a:endParaRPr lang="en-US" sz="1400" b="0" dirty="0" smtClean="0">
              <a:latin typeface="Abadi MT Condensed Light"/>
              <a:cs typeface="Abadi MT Condensed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0" dirty="0" smtClean="0">
                <a:latin typeface="Abadi MT Condensed Light"/>
                <a:cs typeface="Abadi MT Condensed Light"/>
              </a:rPr>
              <a:t>Sara </a:t>
            </a:r>
            <a:r>
              <a:rPr lang="en-US" sz="1400" b="0" dirty="0" err="1" smtClean="0">
                <a:latin typeface="Abadi MT Condensed Light"/>
                <a:cs typeface="Abadi MT Condensed Light"/>
              </a:rPr>
              <a:t>Palchetti</a:t>
            </a:r>
            <a:endParaRPr lang="en-US" sz="1400" b="0" dirty="0" smtClean="0">
              <a:latin typeface="Abadi MT Condensed Light"/>
              <a:cs typeface="Abadi MT Condensed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0" dirty="0" err="1" smtClean="0">
                <a:latin typeface="Abadi MT Condensed Light"/>
                <a:cs typeface="Abadi MT Condensed Light"/>
              </a:rPr>
              <a:t>Valentina</a:t>
            </a:r>
            <a:r>
              <a:rPr lang="en-US" sz="1400" b="0" dirty="0" smtClean="0">
                <a:latin typeface="Abadi MT Condensed Light"/>
                <a:cs typeface="Abadi MT Condensed Light"/>
              </a:rPr>
              <a:t> </a:t>
            </a:r>
            <a:r>
              <a:rPr lang="en-US" sz="1400" b="0" dirty="0" err="1" smtClean="0">
                <a:latin typeface="Abadi MT Condensed Light"/>
                <a:cs typeface="Abadi MT Condensed Light"/>
              </a:rPr>
              <a:t>Colapicchioni</a:t>
            </a:r>
            <a:endParaRPr lang="en-US" sz="1400" b="0" dirty="0" smtClean="0">
              <a:latin typeface="Abadi MT Condensed Light"/>
              <a:cs typeface="Abadi MT Condensed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0" dirty="0" smtClean="0">
                <a:latin typeface="Abadi MT Condensed Light"/>
                <a:cs typeface="Abadi MT Condensed Light"/>
              </a:rPr>
              <a:t>Luca </a:t>
            </a:r>
            <a:r>
              <a:rPr lang="en-US" sz="1400" b="0" dirty="0" err="1" smtClean="0">
                <a:latin typeface="Abadi MT Condensed Light"/>
                <a:cs typeface="Abadi MT Condensed Light"/>
              </a:rPr>
              <a:t>Digiacomo</a:t>
            </a:r>
            <a:endParaRPr lang="en-US" sz="1400" b="0" dirty="0" smtClean="0">
              <a:latin typeface="Abadi MT Condensed Light"/>
              <a:cs typeface="Abadi MT Condensed Light"/>
            </a:endParaRPr>
          </a:p>
          <a:p>
            <a:pPr marL="285750" indent="-285750">
              <a:buFont typeface="Arial"/>
              <a:buChar char="•"/>
            </a:pPr>
            <a:endParaRPr lang="en-US" sz="1800" dirty="0">
              <a:latin typeface="Abadi MT Condensed Light"/>
              <a:cs typeface="Abadi MT Condensed Light"/>
            </a:endParaRPr>
          </a:p>
          <a:p>
            <a:endParaRPr lang="en-US" sz="1800" dirty="0" smtClean="0">
              <a:latin typeface="Abadi MT Condensed Light"/>
              <a:cs typeface="Abadi MT Condensed Light"/>
            </a:endParaRPr>
          </a:p>
          <a:p>
            <a:pPr algn="ctr"/>
            <a:endParaRPr lang="en-US" sz="1800" dirty="0" smtClean="0">
              <a:latin typeface="Abadi MT Condensed Light"/>
              <a:cs typeface="Abadi MT Condensed Light"/>
            </a:endParaRPr>
          </a:p>
          <a:p>
            <a:pPr algn="ctr"/>
            <a:endParaRPr lang="en-US" sz="1800" dirty="0">
              <a:latin typeface="Abadi MT Condensed Light"/>
              <a:cs typeface="Abadi MT Condensed Light"/>
            </a:endParaRPr>
          </a:p>
          <a:p>
            <a:pPr algn="ctr"/>
            <a:r>
              <a:rPr lang="en-US" sz="1800" dirty="0" smtClean="0">
                <a:latin typeface="Abadi MT Condensed Light"/>
                <a:cs typeface="Abadi MT Condensed Light"/>
              </a:rPr>
              <a:t/>
            </a:r>
            <a:br>
              <a:rPr lang="en-US" sz="1800" dirty="0" smtClean="0">
                <a:latin typeface="Abadi MT Condensed Light"/>
                <a:cs typeface="Abadi MT Condensed Light"/>
              </a:rPr>
            </a:br>
            <a:endParaRPr lang="en-US" sz="1800" dirty="0">
              <a:latin typeface="Abadi MT Condensed Light"/>
              <a:cs typeface="Abadi MT Condensed Ligh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 bwMode="auto">
          <a:xfrm>
            <a:off x="395536" y="2852936"/>
            <a:ext cx="648072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1800" dirty="0" smtClean="0">
                <a:latin typeface="Abadi MT Condensed Light"/>
                <a:cs typeface="Abadi MT Condensed Light"/>
              </a:rPr>
              <a:t>Department </a:t>
            </a:r>
            <a:r>
              <a:rPr lang="en-US" sz="1800" dirty="0">
                <a:latin typeface="Abadi MT Condensed Light"/>
                <a:cs typeface="Abadi MT Condensed Light"/>
              </a:rPr>
              <a:t>of </a:t>
            </a:r>
            <a:r>
              <a:rPr lang="en-US" sz="1800" dirty="0" smtClean="0">
                <a:latin typeface="Abadi MT Condensed Light"/>
                <a:cs typeface="Abadi MT Condensed Light"/>
              </a:rPr>
              <a:t>Chemistry @ </a:t>
            </a:r>
            <a:r>
              <a:rPr lang="en-US" sz="1800" dirty="0" err="1" smtClean="0">
                <a:latin typeface="Abadi MT Condensed Light"/>
                <a:cs typeface="Abadi MT Condensed Light"/>
              </a:rPr>
              <a:t>Sapienza</a:t>
            </a:r>
            <a:endParaRPr lang="en-US" sz="1800" dirty="0">
              <a:latin typeface="Abadi MT Condensed Light"/>
              <a:cs typeface="Abadi MT Condensed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0" dirty="0" smtClean="0">
                <a:latin typeface="Abadi MT Condensed Light"/>
                <a:cs typeface="Abadi MT Condensed Light"/>
              </a:rPr>
              <a:t>Aldo </a:t>
            </a:r>
            <a:r>
              <a:rPr lang="en-US" sz="1400" b="0" dirty="0" err="1" smtClean="0">
                <a:latin typeface="Abadi MT Condensed Light"/>
                <a:cs typeface="Abadi MT Condensed Light"/>
              </a:rPr>
              <a:t>Laganà</a:t>
            </a:r>
            <a:r>
              <a:rPr lang="en-US" sz="1800" dirty="0" smtClean="0">
                <a:latin typeface="Abadi MT Condensed Light"/>
                <a:cs typeface="Abadi MT Condensed Light"/>
              </a:rPr>
              <a:t/>
            </a:r>
            <a:br>
              <a:rPr lang="en-US" sz="1800" dirty="0" smtClean="0">
                <a:latin typeface="Abadi MT Condensed Light"/>
                <a:cs typeface="Abadi MT Condensed Light"/>
              </a:rPr>
            </a:br>
            <a:endParaRPr lang="en-US" sz="1800" dirty="0">
              <a:latin typeface="Abadi MT Condensed Light"/>
              <a:cs typeface="Abadi MT Condensed Light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 bwMode="auto">
          <a:xfrm>
            <a:off x="395536" y="3645024"/>
            <a:ext cx="64807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1800" dirty="0" smtClean="0">
                <a:latin typeface="Abadi MT Condensed Light"/>
                <a:cs typeface="Abadi MT Condensed Light"/>
              </a:rPr>
              <a:t>IIT @ Nest</a:t>
            </a:r>
          </a:p>
          <a:p>
            <a:pPr marL="285750" indent="-285750">
              <a:buFont typeface="Arial"/>
              <a:buChar char="•"/>
            </a:pPr>
            <a:r>
              <a:rPr lang="en-US" sz="1400" b="0" dirty="0" smtClean="0">
                <a:latin typeface="Abadi MT Condensed Light"/>
                <a:cs typeface="Abadi MT Condensed Light"/>
              </a:rPr>
              <a:t>Francesco </a:t>
            </a:r>
            <a:r>
              <a:rPr lang="en-US" sz="1400" b="0" dirty="0" err="1" smtClean="0">
                <a:latin typeface="Abadi MT Condensed Light"/>
                <a:cs typeface="Abadi MT Condensed Light"/>
              </a:rPr>
              <a:t>Cardarelli</a:t>
            </a:r>
            <a:endParaRPr lang="en-US" sz="1400" b="0" dirty="0" smtClean="0">
              <a:latin typeface="Abadi MT Condensed Light"/>
              <a:cs typeface="Abadi MT Condensed Light"/>
            </a:endParaRPr>
          </a:p>
          <a:p>
            <a:pPr algn="ctr"/>
            <a:endParaRPr lang="en-US" sz="1800" dirty="0">
              <a:latin typeface="Abadi MT Condensed Light"/>
              <a:cs typeface="Abadi MT Condensed Light"/>
            </a:endParaRPr>
          </a:p>
          <a:p>
            <a:pPr algn="ctr"/>
            <a:r>
              <a:rPr lang="en-US" sz="1800" dirty="0" smtClean="0">
                <a:latin typeface="Abadi MT Condensed Light"/>
                <a:cs typeface="Abadi MT Condensed Light"/>
              </a:rPr>
              <a:t/>
            </a:r>
            <a:br>
              <a:rPr lang="en-US" sz="1800" dirty="0" smtClean="0">
                <a:latin typeface="Abadi MT Condensed Light"/>
                <a:cs typeface="Abadi MT Condensed Light"/>
              </a:rPr>
            </a:br>
            <a:endParaRPr lang="en-US" sz="1800" dirty="0">
              <a:latin typeface="Abadi MT Condensed Light"/>
              <a:cs typeface="Abadi MT Condensed Ligh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  <p:pic>
        <p:nvPicPr>
          <p:cNvPr id="13" name="Picture 6" descr="Novartis">
            <a:hlinkClick r:id="rId5" tooltip="Novartis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16635" y="4833195"/>
            <a:ext cx="1831829" cy="323997"/>
          </a:xfrm>
          <a:prstGeom prst="rect">
            <a:avLst/>
          </a:prstGeom>
          <a:noFill/>
        </p:spPr>
      </p:pic>
      <p:pic>
        <p:nvPicPr>
          <p:cNvPr id="14" name="Picture 12" descr="http://t0.gstatic.com/images?q=tbn:ANd9GcQBC9Y-ooNDWznkFdppQxYS0OoEy9nJ398skZ4lWpzBpoJDHYM&amp;t=1&amp;usg=__9JKJ8Ip5PxOgoU6eD19bc__G9j4=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16635" y="1412776"/>
            <a:ext cx="1675903" cy="504000"/>
          </a:xfrm>
          <a:prstGeom prst="rect">
            <a:avLst/>
          </a:prstGeom>
          <a:noFill/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2699" y="5301281"/>
            <a:ext cx="656717" cy="64799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10"/>
          <a:srcRect t="27972"/>
          <a:stretch/>
        </p:blipFill>
        <p:spPr>
          <a:xfrm>
            <a:off x="7276675" y="2924944"/>
            <a:ext cx="1080000" cy="352260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7132659" y="2132856"/>
            <a:ext cx="1292329" cy="744971"/>
            <a:chOff x="6334060" y="2420888"/>
            <a:chExt cx="1292329" cy="744971"/>
          </a:xfrm>
        </p:grpSpPr>
        <p:pic>
          <p:nvPicPr>
            <p:cNvPr id="18" name="Picture 10" descr="Ministero dell'Istruzione, dell'Università e della Ricerca">
              <a:hlinkClick r:id="rId11" tooltip="Home del porta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34060" y="2420888"/>
              <a:ext cx="1292329" cy="379569"/>
            </a:xfrm>
            <a:prstGeom prst="rect">
              <a:avLst/>
            </a:prstGeom>
            <a:noFill/>
          </p:spPr>
        </p:pic>
        <p:pic>
          <p:nvPicPr>
            <p:cNvPr id="19" name="Picture 4" descr="Futuro in Ricerca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516216" y="2780928"/>
              <a:ext cx="1031174" cy="384931"/>
            </a:xfrm>
            <a:prstGeom prst="rect">
              <a:avLst/>
            </a:prstGeom>
            <a:noFill/>
          </p:spPr>
        </p:pic>
      </p:grpSp>
      <p:pic>
        <p:nvPicPr>
          <p:cNvPr id="20" name="Immagin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6675" y="3573016"/>
            <a:ext cx="1080000" cy="10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4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559675" cy="504825"/>
          </a:xfrm>
        </p:spPr>
        <p:txBody>
          <a:bodyPr/>
          <a:lstStyle/>
          <a:p>
            <a:pPr algn="ctr"/>
            <a:r>
              <a:rPr lang="en-US" sz="2800" dirty="0" smtClean="0">
                <a:latin typeface="Abadi MT Condensed Light"/>
                <a:cs typeface="Abadi MT Condensed Light"/>
              </a:rPr>
              <a:t>Table of Contents</a:t>
            </a:r>
            <a:endParaRPr lang="en-US" sz="2800" dirty="0">
              <a:latin typeface="Abadi MT Condensed Light"/>
              <a:cs typeface="Abadi MT Condensed Ligh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628800"/>
            <a:ext cx="8640960" cy="2376264"/>
          </a:xfrm>
        </p:spPr>
        <p:txBody>
          <a:bodyPr/>
          <a:lstStyle/>
          <a:p>
            <a:r>
              <a:rPr lang="en-US" sz="23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Targeting strategies for </a:t>
            </a:r>
            <a:r>
              <a:rPr lang="en-US" sz="2300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nanocarriers</a:t>
            </a:r>
            <a:r>
              <a:rPr lang="en-US" sz="23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: active and passive targeting</a:t>
            </a:r>
            <a:endParaRPr lang="en-US" sz="2300" dirty="0">
              <a:solidFill>
                <a:srgbClr val="990033"/>
              </a:solidFill>
              <a:latin typeface="Abadi MT Condensed Light"/>
              <a:cs typeface="Abadi MT Condensed Light"/>
            </a:endParaRPr>
          </a:p>
          <a:p>
            <a:r>
              <a:rPr lang="en-US" sz="23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Targeting by Protein Corona</a:t>
            </a:r>
          </a:p>
          <a:p>
            <a:r>
              <a:rPr lang="en-US" sz="23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Rethinking targeting strategies: </a:t>
            </a:r>
            <a:r>
              <a:rPr lang="en-US" sz="23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from </a:t>
            </a:r>
            <a:r>
              <a:rPr lang="en-US" sz="23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synthetic to </a:t>
            </a:r>
            <a:r>
              <a:rPr lang="en-US" sz="23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biological identity</a:t>
            </a:r>
          </a:p>
          <a:p>
            <a:r>
              <a:rPr lang="en-US" sz="23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The proof of concept</a:t>
            </a:r>
            <a:endParaRPr lang="en-US" sz="2300" dirty="0">
              <a:solidFill>
                <a:srgbClr val="99003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56E5199-2BE3-498A-9F7E-BF9082D3864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95240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E5199-2BE3-498A-9F7E-BF9082D38647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  <p:grpSp>
        <p:nvGrpSpPr>
          <p:cNvPr id="3" name="Gruppo 2"/>
          <p:cNvGrpSpPr/>
          <p:nvPr/>
        </p:nvGrpSpPr>
        <p:grpSpPr>
          <a:xfrm>
            <a:off x="62292" y="1768621"/>
            <a:ext cx="2633305" cy="2249182"/>
            <a:chOff x="62292" y="1768621"/>
            <a:chExt cx="2633305" cy="2249182"/>
          </a:xfrm>
        </p:grpSpPr>
        <p:sp>
          <p:nvSpPr>
            <p:cNvPr id="15" name="Titolo 1"/>
            <p:cNvSpPr txBox="1">
              <a:spLocks/>
            </p:cNvSpPr>
            <p:nvPr/>
          </p:nvSpPr>
          <p:spPr bwMode="auto">
            <a:xfrm>
              <a:off x="408275" y="2179617"/>
              <a:ext cx="176470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+mj-lt"/>
                  <a:ea typeface="+mj-ea"/>
                  <a:cs typeface="ＭＳ Ｐゴシック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  <a:cs typeface="ＭＳ Ｐゴシック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  <a:cs typeface="ＭＳ Ｐゴシック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  <a:cs typeface="ＭＳ Ｐゴシック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  <a:cs typeface="ＭＳ Ｐゴシック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marL="171450" indent="-171450" algn="ctr">
                <a:lnSpc>
                  <a:spcPct val="200000"/>
                </a:lnSpc>
                <a:buFont typeface="Arial"/>
                <a:buChar char="•"/>
              </a:pPr>
              <a:r>
                <a:rPr lang="it-IT" sz="1200" dirty="0" err="1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Abnormal</a:t>
              </a:r>
              <a:r>
                <a:rPr lang="it-IT" sz="1200" dirty="0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 </a:t>
              </a:r>
              <a:r>
                <a:rPr lang="it-IT" sz="1200" dirty="0" err="1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tissue</a:t>
              </a:r>
              <a:r>
                <a:rPr lang="it-IT" sz="1200" dirty="0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 </a:t>
              </a:r>
              <a:r>
                <a:rPr lang="it-IT" sz="1200" dirty="0" err="1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growth</a:t>
              </a:r>
              <a:endParaRPr lang="it-IT" sz="1200" dirty="0" smtClean="0">
                <a:solidFill>
                  <a:schemeClr val="tx1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717019" y="2717618"/>
              <a:ext cx="10182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lnSpc>
                  <a:spcPct val="200000"/>
                </a:lnSpc>
                <a:buFont typeface="Arial"/>
                <a:buChar char="•"/>
              </a:pPr>
              <a:r>
                <a:rPr lang="it-IT" sz="1200" dirty="0" err="1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Angiogenesis</a:t>
              </a:r>
              <a:endParaRPr lang="it-IT" sz="1200" dirty="0">
                <a:solidFill>
                  <a:schemeClr val="tx1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62292" y="3365690"/>
              <a:ext cx="2544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/>
                <a:buChar char="•"/>
              </a:pPr>
              <a:r>
                <a:rPr lang="it-IT" sz="1200" dirty="0" err="1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Leaky</a:t>
              </a:r>
              <a:r>
                <a:rPr lang="it-IT" sz="1200" dirty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vasculature</a:t>
              </a:r>
              <a:r>
                <a:rPr lang="it-IT" sz="1200" dirty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 </a:t>
              </a:r>
              <a:endParaRPr lang="it-IT" sz="1200" dirty="0" smtClean="0">
                <a:solidFill>
                  <a:schemeClr val="tx1"/>
                </a:solidFill>
                <a:latin typeface="Abadi MT Condensed Light"/>
                <a:cs typeface="Abadi MT Condensed Light"/>
              </a:endParaRPr>
            </a:p>
            <a:p>
              <a:pPr algn="ctr"/>
              <a:r>
                <a:rPr lang="it-IT" sz="1200" dirty="0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(</a:t>
              </a:r>
              <a:r>
                <a:rPr lang="it-IT" sz="1200" dirty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200-2000 nm gaps </a:t>
              </a:r>
              <a:r>
                <a:rPr lang="it-IT" sz="1200" dirty="0" err="1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beteen</a:t>
              </a:r>
              <a:r>
                <a:rPr lang="it-IT" sz="1200" dirty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endothelial</a:t>
              </a:r>
              <a:r>
                <a:rPr lang="it-IT" sz="1200" dirty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cells</a:t>
              </a:r>
              <a:r>
                <a:rPr lang="it-IT" sz="1200" dirty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)</a:t>
              </a:r>
            </a:p>
            <a:p>
              <a:pPr marL="171450" indent="-171450" algn="ctr">
                <a:buFont typeface="Arial"/>
                <a:buChar char="•"/>
              </a:pPr>
              <a:endParaRPr lang="it-IT" sz="1200" dirty="0"/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103309" y="1768621"/>
              <a:ext cx="2592288" cy="2249182"/>
              <a:chOff x="111776" y="2043914"/>
              <a:chExt cx="2592288" cy="2249182"/>
            </a:xfrm>
          </p:grpSpPr>
          <p:sp>
            <p:nvSpPr>
              <p:cNvPr id="13" name="Titolo 1"/>
              <p:cNvSpPr txBox="1">
                <a:spLocks/>
              </p:cNvSpPr>
              <p:nvPr/>
            </p:nvSpPr>
            <p:spPr bwMode="auto">
              <a:xfrm>
                <a:off x="111776" y="2043914"/>
                <a:ext cx="2592288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+mj-lt"/>
                    <a:ea typeface="+mj-ea"/>
                    <a:cs typeface="ＭＳ Ｐゴシック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9pPr>
              </a:lstStyle>
              <a:p>
                <a:pPr algn="ctr"/>
                <a:r>
                  <a:rPr lang="it-IT" sz="21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Passive </a:t>
                </a:r>
                <a:r>
                  <a:rPr lang="it-IT" sz="21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targeting</a:t>
                </a:r>
                <a:endParaRPr lang="it-IT" sz="2100" dirty="0">
                  <a:solidFill>
                    <a:schemeClr val="tx1"/>
                  </a:solidFill>
                  <a:latin typeface="Abadi MT Condensed Light"/>
                  <a:cs typeface="Abadi MT Condensed Light"/>
                </a:endParaRPr>
              </a:p>
            </p:txBody>
          </p:sp>
          <p:sp>
            <p:nvSpPr>
              <p:cNvPr id="6" name="Rettangolo 5"/>
              <p:cNvSpPr/>
              <p:nvPr/>
            </p:nvSpPr>
            <p:spPr bwMode="auto">
              <a:xfrm>
                <a:off x="179512" y="2420888"/>
                <a:ext cx="2448272" cy="1872208"/>
              </a:xfrm>
              <a:prstGeom prst="rect">
                <a:avLst/>
              </a:prstGeom>
              <a:noFill/>
              <a:ln w="9525" cap="flat" cmpd="sng" algn="ctr">
                <a:solidFill>
                  <a:srgbClr val="8224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9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</p:grpSp>
      <p:sp>
        <p:nvSpPr>
          <p:cNvPr id="18" name="Freccia destra 17"/>
          <p:cNvSpPr/>
          <p:nvPr/>
        </p:nvSpPr>
        <p:spPr>
          <a:xfrm rot="5400000">
            <a:off x="994797" y="4223369"/>
            <a:ext cx="720000" cy="596900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9" name="Titolo 1"/>
          <p:cNvSpPr txBox="1">
            <a:spLocks/>
          </p:cNvSpPr>
          <p:nvPr/>
        </p:nvSpPr>
        <p:spPr bwMode="auto">
          <a:xfrm>
            <a:off x="48235" y="4881819"/>
            <a:ext cx="25922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it-IT" sz="14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Enhanced</a:t>
            </a:r>
            <a:r>
              <a:rPr lang="it-IT" sz="14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Permeation</a:t>
            </a:r>
            <a:r>
              <a:rPr lang="it-IT" sz="14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and </a:t>
            </a:r>
            <a:r>
              <a:rPr lang="it-IT" sz="14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Retention</a:t>
            </a:r>
            <a:endParaRPr lang="it-IT" sz="1400" dirty="0" smtClean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pPr algn="ctr">
              <a:lnSpc>
                <a:spcPct val="110000"/>
              </a:lnSpc>
            </a:pPr>
            <a:r>
              <a:rPr lang="it-IT" sz="14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Effect</a:t>
            </a:r>
            <a:r>
              <a:rPr lang="it-IT" sz="14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6588224" y="1760154"/>
            <a:ext cx="2592288" cy="2257649"/>
            <a:chOff x="6588224" y="1760154"/>
            <a:chExt cx="2592288" cy="2257649"/>
          </a:xfrm>
        </p:grpSpPr>
        <p:grpSp>
          <p:nvGrpSpPr>
            <p:cNvPr id="7" name="Gruppo 6"/>
            <p:cNvGrpSpPr/>
            <p:nvPr/>
          </p:nvGrpSpPr>
          <p:grpSpPr>
            <a:xfrm>
              <a:off x="6588224" y="1760154"/>
              <a:ext cx="2592288" cy="2257649"/>
              <a:chOff x="6588224" y="2035447"/>
              <a:chExt cx="2592288" cy="2257649"/>
            </a:xfrm>
          </p:grpSpPr>
          <p:sp>
            <p:nvSpPr>
              <p:cNvPr id="14" name="Titolo 1"/>
              <p:cNvSpPr txBox="1">
                <a:spLocks/>
              </p:cNvSpPr>
              <p:nvPr/>
            </p:nvSpPr>
            <p:spPr bwMode="auto">
              <a:xfrm>
                <a:off x="6588224" y="2035447"/>
                <a:ext cx="2592288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+mj-lt"/>
                    <a:ea typeface="+mj-ea"/>
                    <a:cs typeface="ＭＳ Ｐゴシック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9pPr>
              </a:lstStyle>
              <a:p>
                <a:pPr algn="ctr"/>
                <a:r>
                  <a:rPr lang="it-IT" sz="21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Active </a:t>
                </a:r>
                <a:r>
                  <a:rPr lang="it-IT" sz="21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targeting</a:t>
                </a:r>
                <a:endParaRPr lang="it-IT" sz="2100" dirty="0">
                  <a:solidFill>
                    <a:schemeClr val="tx1"/>
                  </a:solidFill>
                  <a:latin typeface="Abadi MT Condensed Light"/>
                  <a:cs typeface="Abadi MT Condensed Light"/>
                </a:endParaRPr>
              </a:p>
            </p:txBody>
          </p:sp>
          <p:sp>
            <p:nvSpPr>
              <p:cNvPr id="21" name="Titolo 1"/>
              <p:cNvSpPr txBox="1">
                <a:spLocks/>
              </p:cNvSpPr>
              <p:nvPr/>
            </p:nvSpPr>
            <p:spPr bwMode="auto">
              <a:xfrm>
                <a:off x="6966826" y="2420888"/>
                <a:ext cx="1764704" cy="1872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+mj-lt"/>
                    <a:ea typeface="+mj-ea"/>
                    <a:cs typeface="ＭＳ Ｐゴシック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  <a:cs typeface="ＭＳ Ｐゴシック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822433"/>
                    </a:solidFill>
                    <a:latin typeface="Arial" charset="0"/>
                    <a:ea typeface="ＭＳ Ｐゴシック" pitchFamily="1" charset="-128"/>
                  </a:defRPr>
                </a:lvl9pPr>
              </a:lstStyle>
              <a:p>
                <a:pPr algn="ctr">
                  <a:lnSpc>
                    <a:spcPct val="200000"/>
                  </a:lnSpc>
                </a:pPr>
                <a:r>
                  <a:rPr lang="it-IT" sz="12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Involves</a:t>
                </a: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 </a:t>
                </a:r>
                <a:r>
                  <a:rPr lang="it-IT" sz="12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attaching</a:t>
                </a: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 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to the </a:t>
                </a:r>
                <a:r>
                  <a:rPr lang="it-IT" sz="12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nanocarrier</a:t>
                </a: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 a </a:t>
                </a:r>
                <a:r>
                  <a:rPr lang="it-IT" sz="12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ligand</a:t>
                </a: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 (e.g. </a:t>
                </a:r>
                <a:r>
                  <a:rPr lang="it-IT" sz="12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antibody</a:t>
                </a: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, </a:t>
                </a:r>
                <a:r>
                  <a:rPr lang="it-IT" sz="12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protein</a:t>
                </a: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) </a:t>
                </a:r>
                <a:r>
                  <a:rPr lang="it-IT" sz="12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recognized</a:t>
                </a: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 by </a:t>
                </a:r>
                <a:r>
                  <a:rPr lang="it-IT" sz="12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receptor</a:t>
                </a: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 of target </a:t>
                </a:r>
                <a:r>
                  <a:rPr lang="it-IT" sz="1200" dirty="0" err="1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cells</a:t>
                </a:r>
                <a:r>
                  <a:rPr lang="it-IT" sz="1200" dirty="0" smtClean="0">
                    <a:solidFill>
                      <a:schemeClr val="tx1"/>
                    </a:solidFill>
                    <a:latin typeface="Abadi MT Condensed Light"/>
                    <a:cs typeface="Abadi MT Condensed Light"/>
                  </a:rPr>
                  <a:t> </a:t>
                </a:r>
              </a:p>
            </p:txBody>
          </p:sp>
        </p:grpSp>
        <p:sp>
          <p:nvSpPr>
            <p:cNvPr id="22" name="Rettangolo 21"/>
            <p:cNvSpPr/>
            <p:nvPr/>
          </p:nvSpPr>
          <p:spPr bwMode="auto">
            <a:xfrm>
              <a:off x="6588224" y="2145595"/>
              <a:ext cx="2448272" cy="1872208"/>
            </a:xfrm>
            <a:prstGeom prst="rect">
              <a:avLst/>
            </a:prstGeom>
            <a:noFill/>
            <a:ln w="9525" cap="flat" cmpd="sng" algn="ctr">
              <a:solidFill>
                <a:srgbClr val="8224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9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797678" y="1628800"/>
            <a:ext cx="3600000" cy="4121390"/>
            <a:chOff x="2797678" y="1628800"/>
            <a:chExt cx="3600000" cy="4121390"/>
          </a:xfrm>
        </p:grpSpPr>
        <p:sp>
          <p:nvSpPr>
            <p:cNvPr id="11" name="Titolo 1"/>
            <p:cNvSpPr txBox="1">
              <a:spLocks/>
            </p:cNvSpPr>
            <p:nvPr/>
          </p:nvSpPr>
          <p:spPr bwMode="auto">
            <a:xfrm>
              <a:off x="3284800" y="1628800"/>
              <a:ext cx="2592288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+mj-lt"/>
                  <a:ea typeface="+mj-ea"/>
                  <a:cs typeface="ＭＳ Ｐゴシック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  <a:cs typeface="ＭＳ Ｐゴシック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  <a:cs typeface="ＭＳ Ｐゴシック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  <a:cs typeface="ＭＳ Ｐゴシック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  <a:cs typeface="ＭＳ Ｐゴシック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822433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algn="ctr"/>
              <a:r>
                <a:rPr lang="it-IT" sz="2900" dirty="0" err="1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Cancer</a:t>
              </a:r>
              <a:r>
                <a:rPr lang="it-IT" sz="2900" dirty="0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 </a:t>
              </a:r>
              <a:r>
                <a:rPr lang="it-IT" sz="2900" dirty="0" err="1" smtClean="0">
                  <a:solidFill>
                    <a:schemeClr val="tx1"/>
                  </a:solidFill>
                  <a:latin typeface="Abadi MT Condensed Light"/>
                  <a:cs typeface="Abadi MT Condensed Light"/>
                </a:rPr>
                <a:t>therapy</a:t>
              </a:r>
              <a:endParaRPr lang="it-IT" sz="2900" dirty="0">
                <a:solidFill>
                  <a:schemeClr val="tx1"/>
                </a:solidFill>
                <a:latin typeface="Abadi MT Condensed Light"/>
                <a:cs typeface="Abadi MT Condensed Light"/>
              </a:endParaRPr>
            </a:p>
          </p:txBody>
        </p:sp>
        <p:pic>
          <p:nvPicPr>
            <p:cNvPr id="24" name="Immagin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5832" t="29400" r="35425" b="19500"/>
            <a:stretch/>
          </p:blipFill>
          <p:spPr>
            <a:xfrm>
              <a:off x="2797678" y="2150190"/>
              <a:ext cx="3600000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2" name="Freccia destra 31"/>
          <p:cNvSpPr/>
          <p:nvPr/>
        </p:nvSpPr>
        <p:spPr>
          <a:xfrm rot="5400000">
            <a:off x="7462778" y="4223369"/>
            <a:ext cx="720000" cy="596900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 bwMode="auto">
          <a:xfrm>
            <a:off x="6588224" y="4953907"/>
            <a:ext cx="22322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it-IT" sz="14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Does</a:t>
            </a:r>
            <a:r>
              <a:rPr lang="it-IT" sz="14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it</a:t>
            </a:r>
            <a:r>
              <a:rPr lang="it-IT" sz="14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work in vivo?</a:t>
            </a:r>
          </a:p>
        </p:txBody>
      </p:sp>
      <p:sp>
        <p:nvSpPr>
          <p:cNvPr id="35" name="Titolo 1"/>
          <p:cNvSpPr txBox="1">
            <a:spLocks/>
          </p:cNvSpPr>
          <p:nvPr/>
        </p:nvSpPr>
        <p:spPr bwMode="auto">
          <a:xfrm>
            <a:off x="179512" y="764704"/>
            <a:ext cx="864096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it-IT" sz="21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Targeting</a:t>
            </a:r>
            <a:r>
              <a:rPr lang="it-IT" sz="21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1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strategies</a:t>
            </a:r>
            <a:r>
              <a:rPr lang="it-IT" sz="21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for </a:t>
            </a:r>
            <a:r>
              <a:rPr lang="it-IT" sz="21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nanocarriers</a:t>
            </a:r>
            <a:r>
              <a:rPr lang="it-IT" sz="21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in </a:t>
            </a:r>
            <a:r>
              <a:rPr lang="it-IT" sz="21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cancer</a:t>
            </a:r>
            <a:r>
              <a:rPr lang="it-IT" sz="21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100" dirty="0" err="1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therapy</a:t>
            </a:r>
            <a:endParaRPr lang="it-IT" sz="2100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7134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3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754" y="4056128"/>
            <a:ext cx="1231900" cy="16510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-505072" y="868650"/>
            <a:ext cx="101176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100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Nanocarriers</a:t>
            </a:r>
            <a:r>
              <a:rPr lang="it-IT" sz="21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in a </a:t>
            </a:r>
            <a:r>
              <a:rPr lang="it-IT" sz="2100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physiological</a:t>
            </a:r>
            <a:r>
              <a:rPr lang="it-IT" sz="21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100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environment</a:t>
            </a:r>
            <a:r>
              <a:rPr lang="it-IT" sz="21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: the </a:t>
            </a:r>
            <a:r>
              <a:rPr lang="it-IT" sz="21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biological</a:t>
            </a:r>
            <a:r>
              <a:rPr lang="it-IT" sz="21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impact of the </a:t>
            </a:r>
            <a:r>
              <a:rPr lang="it-IT" sz="21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“</a:t>
            </a:r>
            <a:r>
              <a:rPr lang="it-IT" sz="21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Protein</a:t>
            </a:r>
            <a:r>
              <a:rPr lang="it-IT" sz="21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Corona”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74" y="1795463"/>
            <a:ext cx="2902699" cy="23760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/>
          <a:srcRect l="45145" t="2406" r="36229" b="67222"/>
          <a:stretch/>
        </p:blipFill>
        <p:spPr>
          <a:xfrm>
            <a:off x="146614" y="2200812"/>
            <a:ext cx="1308567" cy="180000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305800" y="3960933"/>
            <a:ext cx="1044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Functionalized</a:t>
            </a:r>
            <a:r>
              <a:rPr lang="it-IT" sz="1400" b="1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</a:p>
          <a:p>
            <a:pPr algn="ctr"/>
            <a:r>
              <a:rPr lang="it-IT" sz="1400" b="1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Nanoparticle</a:t>
            </a:r>
            <a:endParaRPr lang="it-IT" sz="1400" b="1" dirty="0">
              <a:solidFill>
                <a:srgbClr val="99003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393235" y="4111627"/>
            <a:ext cx="2457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Nanoparticle</a:t>
            </a:r>
            <a:r>
              <a:rPr lang="it-IT" sz="1400" b="1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400" b="1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loses</a:t>
            </a:r>
            <a:r>
              <a:rPr lang="it-IT" sz="1400" b="1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400" b="1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its</a:t>
            </a:r>
            <a:r>
              <a:rPr lang="it-IT" sz="1400" b="1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400" b="1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targeting</a:t>
            </a:r>
            <a:r>
              <a:rPr lang="it-IT" sz="1400" b="1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400" b="1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ability</a:t>
            </a:r>
            <a:endParaRPr lang="it-IT" sz="1400" b="1" dirty="0">
              <a:solidFill>
                <a:srgbClr val="99003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/>
          <a:srcRect l="62807" t="15576" r="24476" b="80781"/>
          <a:stretch/>
        </p:blipFill>
        <p:spPr>
          <a:xfrm>
            <a:off x="4350777" y="3000396"/>
            <a:ext cx="893440" cy="21590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611560" y="5179839"/>
            <a:ext cx="8042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It</a:t>
            </a:r>
            <a:r>
              <a:rPr lang="it-IT" sz="22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is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this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nanoparticle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–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biomolecule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interface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endParaRPr lang="it-IT" sz="2200" dirty="0" smtClean="0">
              <a:solidFill>
                <a:srgbClr val="990033"/>
              </a:solidFill>
              <a:latin typeface="Abadi MT Condensed Light"/>
              <a:cs typeface="Abadi MT Condensed Light"/>
            </a:endParaRPr>
          </a:p>
          <a:p>
            <a:pPr algn="ctr"/>
            <a:r>
              <a:rPr lang="it-IT" sz="2200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that</a:t>
            </a:r>
            <a:r>
              <a:rPr lang="it-IT" sz="22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is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‘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read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’ and 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acted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upon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by the </a:t>
            </a:r>
            <a:r>
              <a:rPr lang="it-IT" sz="2200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cellular</a:t>
            </a:r>
            <a:r>
              <a:rPr lang="it-IT" sz="2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200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machinery</a:t>
            </a:r>
            <a:endParaRPr lang="it-IT" sz="2200" dirty="0">
              <a:solidFill>
                <a:srgbClr val="99003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244217" y="4419404"/>
            <a:ext cx="3563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Adapted</a:t>
            </a:r>
            <a:r>
              <a:rPr lang="it-IT" sz="1200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 from A. Salvati et al.</a:t>
            </a:r>
            <a:r>
              <a:rPr lang="it-IT" sz="1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, </a:t>
            </a:r>
            <a:endParaRPr lang="it-IT" sz="1200" dirty="0" smtClean="0">
              <a:solidFill>
                <a:srgbClr val="990033"/>
              </a:solidFill>
              <a:latin typeface="Abadi MT Condensed Light"/>
              <a:cs typeface="Abadi MT Condensed Light"/>
            </a:endParaRPr>
          </a:p>
          <a:p>
            <a:pPr algn="ctr"/>
            <a:r>
              <a:rPr lang="it-IT" sz="1200" i="1" dirty="0" smtClean="0">
                <a:solidFill>
                  <a:srgbClr val="990033"/>
                </a:solidFill>
                <a:latin typeface="Abadi MT Condensed Light"/>
                <a:cs typeface="Abadi MT Condensed Light"/>
              </a:rPr>
              <a:t>Nature </a:t>
            </a:r>
            <a:r>
              <a:rPr lang="it-IT" sz="1200" i="1" dirty="0" err="1">
                <a:solidFill>
                  <a:srgbClr val="990033"/>
                </a:solidFill>
                <a:latin typeface="Abadi MT Condensed Light"/>
                <a:cs typeface="Abadi MT Condensed Light"/>
              </a:rPr>
              <a:t>Nanotechnology</a:t>
            </a:r>
            <a:r>
              <a:rPr lang="it-IT" sz="1200" i="1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200" dirty="0">
                <a:solidFill>
                  <a:srgbClr val="990033"/>
                </a:solidFill>
                <a:latin typeface="Abadi MT Condensed Light"/>
                <a:cs typeface="Abadi MT Condensed Light"/>
              </a:rPr>
              <a:t>8, 137–143 (2013) </a:t>
            </a:r>
          </a:p>
        </p:txBody>
      </p:sp>
      <p:grpSp>
        <p:nvGrpSpPr>
          <p:cNvPr id="27" name="Gruppo 26"/>
          <p:cNvGrpSpPr/>
          <p:nvPr/>
        </p:nvGrpSpPr>
        <p:grpSpPr>
          <a:xfrm>
            <a:off x="827584" y="1795463"/>
            <a:ext cx="3464905" cy="2680628"/>
            <a:chOff x="1438265" y="1074717"/>
            <a:chExt cx="3464905" cy="2680628"/>
          </a:xfrm>
        </p:grpSpPr>
        <p:sp>
          <p:nvSpPr>
            <p:cNvPr id="28" name="CasellaDiTesto 27"/>
            <p:cNvSpPr txBox="1"/>
            <p:nvPr/>
          </p:nvSpPr>
          <p:spPr>
            <a:xfrm>
              <a:off x="3467230" y="3232125"/>
              <a:ext cx="11079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err="1" smtClean="0">
                  <a:solidFill>
                    <a:srgbClr val="990033"/>
                  </a:solidFill>
                  <a:latin typeface="Abadi MT Condensed Light"/>
                  <a:cs typeface="Abadi MT Condensed Light"/>
                </a:rPr>
                <a:t>Protein</a:t>
              </a:r>
              <a:r>
                <a:rPr lang="it-IT" sz="1400" b="1" dirty="0" smtClean="0">
                  <a:solidFill>
                    <a:srgbClr val="990033"/>
                  </a:solidFill>
                  <a:latin typeface="Abadi MT Condensed Light"/>
                  <a:cs typeface="Abadi MT Condensed Light"/>
                </a:rPr>
                <a:t> Corona</a:t>
              </a:r>
            </a:p>
            <a:p>
              <a:pPr algn="ctr"/>
              <a:r>
                <a:rPr lang="it-IT" sz="1400" b="1" dirty="0" err="1" smtClean="0">
                  <a:solidFill>
                    <a:srgbClr val="990033"/>
                  </a:solidFill>
                  <a:latin typeface="Abadi MT Condensed Light"/>
                  <a:cs typeface="Abadi MT Condensed Light"/>
                </a:rPr>
                <a:t>formation</a:t>
              </a:r>
              <a:endParaRPr lang="it-IT" sz="1400" b="1" dirty="0">
                <a:solidFill>
                  <a:srgbClr val="990033"/>
                </a:solidFill>
                <a:latin typeface="Abadi MT Condensed Light"/>
                <a:cs typeface="Abadi MT Condensed Light"/>
              </a:endParaRPr>
            </a:p>
          </p:txBody>
        </p:sp>
        <p:pic>
          <p:nvPicPr>
            <p:cNvPr id="29" name="Immagine 28"/>
            <p:cNvPicPr>
              <a:picLocks noChangeAspect="1"/>
            </p:cNvPicPr>
            <p:nvPr/>
          </p:nvPicPr>
          <p:blipFill rotWithShape="1">
            <a:blip r:embed="rId4"/>
            <a:srcRect l="63471" t="2406" b="67222"/>
            <a:stretch/>
          </p:blipFill>
          <p:spPr>
            <a:xfrm>
              <a:off x="2336790" y="1430449"/>
              <a:ext cx="2566380" cy="1800000"/>
            </a:xfrm>
            <a:prstGeom prst="rect">
              <a:avLst/>
            </a:prstGeom>
          </p:spPr>
        </p:pic>
        <p:sp>
          <p:nvSpPr>
            <p:cNvPr id="30" name="CasellaDiTesto 29"/>
            <p:cNvSpPr txBox="1"/>
            <p:nvPr/>
          </p:nvSpPr>
          <p:spPr>
            <a:xfrm>
              <a:off x="1438265" y="1074717"/>
              <a:ext cx="1381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err="1" smtClean="0">
                  <a:solidFill>
                    <a:srgbClr val="990033"/>
                  </a:solidFill>
                  <a:latin typeface="Abadi MT Condensed Light"/>
                  <a:cs typeface="Abadi MT Condensed Light"/>
                </a:rPr>
                <a:t>Exposure</a:t>
              </a:r>
              <a:r>
                <a:rPr lang="it-IT" sz="1400" b="1" dirty="0" smtClean="0">
                  <a:solidFill>
                    <a:srgbClr val="990033"/>
                  </a:solidFill>
                  <a:latin typeface="Abadi MT Condensed Light"/>
                  <a:cs typeface="Abadi MT Condensed Light"/>
                </a:rPr>
                <a:t> to </a:t>
              </a:r>
              <a:r>
                <a:rPr lang="it-IT" sz="1400" b="1" dirty="0" err="1" smtClean="0">
                  <a:solidFill>
                    <a:srgbClr val="990033"/>
                  </a:solidFill>
                  <a:latin typeface="Abadi MT Condensed Light"/>
                  <a:cs typeface="Abadi MT Condensed Light"/>
                </a:rPr>
                <a:t>biofluid</a:t>
              </a:r>
              <a:endParaRPr lang="it-IT" sz="1400" b="1" dirty="0">
                <a:solidFill>
                  <a:srgbClr val="990033"/>
                </a:solidFill>
                <a:latin typeface="Abadi MT Condensed Light"/>
                <a:cs typeface="Abadi MT Condensed Light"/>
              </a:endParaRPr>
            </a:p>
          </p:txBody>
        </p:sp>
      </p:grp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4337F-781D-4EE0-9F33-ABAC69595AAF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9113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03476" y="764704"/>
            <a:ext cx="875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Hypothesis. </a:t>
            </a:r>
            <a:r>
              <a:rPr lang="en-US" sz="20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If the corona composition can be properly manipulated to contain proteins that are specifically recognized by receptors on target cells</a:t>
            </a:r>
          </a:p>
          <a:p>
            <a:pPr algn="ctr"/>
            <a:r>
              <a:rPr lang="en-US" sz="2000" b="1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then the PROTEIN CORONA can be exploited as the liposome targeting moiety</a:t>
            </a:r>
            <a:r>
              <a:rPr lang="it-IT" sz="20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!</a:t>
            </a:r>
            <a:endParaRPr lang="it-IT" sz="2000" dirty="0" smtClean="0">
              <a:solidFill>
                <a:srgbClr val="822433"/>
              </a:solidFill>
              <a:effectLst/>
              <a:latin typeface="Abadi MT Condensed Light"/>
              <a:cs typeface="Abadi MT Condensed Ligh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928173" y="2020778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Problem</a:t>
            </a:r>
            <a:endParaRPr lang="it-IT" sz="2000" b="1" dirty="0">
              <a:solidFill>
                <a:srgbClr val="82243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241732" y="206084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Opportunity</a:t>
            </a:r>
            <a:endParaRPr lang="it-IT" sz="2000" b="1" dirty="0">
              <a:solidFill>
                <a:srgbClr val="82243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" name="Freccia destra 2"/>
          <p:cNvSpPr/>
          <p:nvPr/>
        </p:nvSpPr>
        <p:spPr>
          <a:xfrm>
            <a:off x="3491880" y="2060848"/>
            <a:ext cx="2209800" cy="426084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2243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9265" t="16176" b="31618"/>
          <a:stretch/>
        </p:blipFill>
        <p:spPr>
          <a:xfrm>
            <a:off x="203477" y="1734819"/>
            <a:ext cx="1080000" cy="11113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3948" t="16176" r="44745" b="31618"/>
          <a:stretch/>
        </p:blipFill>
        <p:spPr>
          <a:xfrm>
            <a:off x="8001000" y="1686532"/>
            <a:ext cx="1092200" cy="111130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r="49463"/>
          <a:stretch/>
        </p:blipFill>
        <p:spPr>
          <a:xfrm>
            <a:off x="827584" y="2780928"/>
            <a:ext cx="3820616" cy="3135434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magine 9"/>
          <p:cNvPicPr>
            <a:picLocks/>
          </p:cNvPicPr>
          <p:nvPr/>
        </p:nvPicPr>
        <p:blipFill rotWithShape="1">
          <a:blip r:embed="rId3"/>
          <a:srcRect l="51601"/>
          <a:stretch/>
        </p:blipFill>
        <p:spPr>
          <a:xfrm>
            <a:off x="4716017" y="2741838"/>
            <a:ext cx="3851999" cy="3135434"/>
          </a:xfrm>
          <a:prstGeom prst="rect">
            <a:avLst/>
          </a:prstGeom>
        </p:spPr>
      </p:pic>
      <p:sp>
        <p:nvSpPr>
          <p:cNvPr id="13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/>
          <a:p>
            <a:pPr>
              <a:defRPr/>
            </a:pPr>
            <a:fld id="{70E4337F-781D-4EE0-9F33-ABAC69595AAF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170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971600" y="116632"/>
            <a:ext cx="3744416" cy="48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1. </a:t>
            </a:r>
            <a:r>
              <a:rPr lang="it-IT" sz="210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Synthetic</a:t>
            </a:r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 Identity of </a:t>
            </a:r>
            <a:r>
              <a:rPr lang="it-IT" sz="210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Nanocarriers</a:t>
            </a:r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 </a:t>
            </a:r>
            <a:endParaRPr lang="it-IT" sz="2100" dirty="0">
              <a:solidFill>
                <a:srgbClr val="82243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17226"/>
          <a:stretch/>
        </p:blipFill>
        <p:spPr>
          <a:xfrm rot="5400000">
            <a:off x="154689" y="15505"/>
            <a:ext cx="567624" cy="68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t="49133"/>
          <a:stretch/>
        </p:blipFill>
        <p:spPr>
          <a:xfrm>
            <a:off x="179512" y="2590800"/>
            <a:ext cx="3400211" cy="155828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E5199-2BE3-498A-9F7E-BF9082D38647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/>
          <a:srcRect l="50497" t="49686"/>
          <a:stretch/>
        </p:blipFill>
        <p:spPr>
          <a:xfrm>
            <a:off x="1899237" y="2611511"/>
            <a:ext cx="1683190" cy="1541347"/>
          </a:xfrm>
          <a:prstGeom prst="rect">
            <a:avLst/>
          </a:prstGeom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/>
          <a:srcRect l="38" t="-4498" r="361" b="50312"/>
          <a:stretch/>
        </p:blipFill>
        <p:spPr>
          <a:xfrm>
            <a:off x="186268" y="947769"/>
            <a:ext cx="3386665" cy="1659964"/>
          </a:xfrm>
          <a:prstGeom prst="rect">
            <a:avLst/>
          </a:prstGeom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908720"/>
            <a:ext cx="5040000" cy="1827887"/>
          </a:xfrm>
          <a:prstGeom prst="rect">
            <a:avLst/>
          </a:prstGeom>
        </p:spPr>
      </p:pic>
      <p:sp>
        <p:nvSpPr>
          <p:cNvPr id="15" name="Freccia destra 14"/>
          <p:cNvSpPr>
            <a:spLocks noChangeAspect="1"/>
          </p:cNvSpPr>
          <p:nvPr/>
        </p:nvSpPr>
        <p:spPr>
          <a:xfrm rot="5400000">
            <a:off x="5890912" y="2830168"/>
            <a:ext cx="576000" cy="477520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4300979" y="3290759"/>
            <a:ext cx="3744416" cy="2535457"/>
            <a:chOff x="4300979" y="3290759"/>
            <a:chExt cx="3744416" cy="2535457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4300979" y="3290759"/>
              <a:ext cx="3744416" cy="486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it-IT" sz="2100" dirty="0" err="1" smtClean="0">
                  <a:solidFill>
                    <a:srgbClr val="822433"/>
                  </a:solidFill>
                  <a:latin typeface="Abadi MT Condensed Light"/>
                  <a:cs typeface="Abadi MT Condensed Light"/>
                </a:rPr>
                <a:t>Nanocarrier’s</a:t>
              </a:r>
              <a:r>
                <a:rPr lang="it-IT" sz="2100" dirty="0" smtClean="0">
                  <a:solidFill>
                    <a:srgbClr val="822433"/>
                  </a:solidFill>
                  <a:latin typeface="Abadi MT Condensed Light"/>
                  <a:cs typeface="Abadi MT Condensed Light"/>
                </a:rPr>
                <a:t> </a:t>
              </a:r>
              <a:r>
                <a:rPr lang="it-IT" sz="2100" dirty="0" err="1" smtClean="0">
                  <a:solidFill>
                    <a:srgbClr val="822433"/>
                  </a:solidFill>
                  <a:latin typeface="Abadi MT Condensed Light"/>
                  <a:cs typeface="Abadi MT Condensed Light"/>
                </a:rPr>
                <a:t>identity</a:t>
              </a:r>
              <a:r>
                <a:rPr lang="it-IT" sz="2100" dirty="0" smtClean="0">
                  <a:solidFill>
                    <a:srgbClr val="822433"/>
                  </a:solidFill>
                  <a:latin typeface="Abadi MT Condensed Light"/>
                  <a:cs typeface="Abadi MT Condensed Light"/>
                </a:rPr>
                <a:t> card</a:t>
              </a:r>
              <a:endParaRPr lang="it-IT" sz="2100" dirty="0">
                <a:solidFill>
                  <a:srgbClr val="822433"/>
                </a:solidFill>
                <a:latin typeface="Abadi MT Condensed Light"/>
                <a:cs typeface="Abadi MT Condensed Light"/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024" y="3789040"/>
              <a:ext cx="2808000" cy="2037176"/>
            </a:xfrm>
            <a:prstGeom prst="rect">
              <a:avLst/>
            </a:prstGeom>
          </p:spPr>
        </p:pic>
      </p:grpSp>
      <p:sp>
        <p:nvSpPr>
          <p:cNvPr id="16" name="CasellaDiTesto 15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07063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7544" y="548680"/>
            <a:ext cx="77048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2. </a:t>
            </a:r>
            <a:r>
              <a:rPr lang="it-IT" sz="210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Nanocarriers</a:t>
            </a:r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 in a </a:t>
            </a:r>
            <a:r>
              <a:rPr lang="it-IT" sz="210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physiological</a:t>
            </a:r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10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environment</a:t>
            </a:r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: The </a:t>
            </a:r>
            <a:r>
              <a:rPr lang="it-IT" sz="210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Biological</a:t>
            </a:r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 Identity</a:t>
            </a:r>
            <a:endParaRPr lang="it-IT" sz="2100" dirty="0">
              <a:solidFill>
                <a:srgbClr val="82243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2760" t="62140" r="2695"/>
          <a:stretch/>
        </p:blipFill>
        <p:spPr>
          <a:xfrm>
            <a:off x="71417" y="91265"/>
            <a:ext cx="837914" cy="684000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E5199-2BE3-498A-9F7E-BF9082D38647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9634" t="17963" r="7177" b="3703"/>
          <a:stretch/>
        </p:blipFill>
        <p:spPr>
          <a:xfrm>
            <a:off x="3143327" y="1412776"/>
            <a:ext cx="2292769" cy="2160000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 bwMode="auto">
          <a:xfrm>
            <a:off x="1259632" y="5301208"/>
            <a:ext cx="504056" cy="0"/>
          </a:xfrm>
          <a:prstGeom prst="straightConnector1">
            <a:avLst/>
          </a:prstGeom>
          <a:noFill/>
          <a:ln w="9525" cap="flat" cmpd="sng" algn="ctr">
            <a:solidFill>
              <a:srgbClr val="82243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ttore 2 9"/>
          <p:cNvCxnSpPr/>
          <p:nvPr/>
        </p:nvCxnSpPr>
        <p:spPr bwMode="auto">
          <a:xfrm>
            <a:off x="1259632" y="5661248"/>
            <a:ext cx="504056" cy="0"/>
          </a:xfrm>
          <a:prstGeom prst="straightConnector1">
            <a:avLst/>
          </a:prstGeom>
          <a:noFill/>
          <a:ln w="9525" cap="flat" cmpd="sng" algn="ctr">
            <a:solidFill>
              <a:srgbClr val="822433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3645024"/>
            <a:ext cx="5400000" cy="2158098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900216" y="2708920"/>
            <a:ext cx="255210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14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The </a:t>
            </a:r>
            <a:r>
              <a:rPr lang="it-IT" sz="140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nanoparticle-protein</a:t>
            </a:r>
            <a:r>
              <a:rPr lang="it-IT" sz="14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 corona</a:t>
            </a:r>
            <a:endParaRPr lang="it-IT" sz="1400" dirty="0">
              <a:solidFill>
                <a:srgbClr val="822433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79104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95736" y="188640"/>
            <a:ext cx="43924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3. </a:t>
            </a:r>
            <a:r>
              <a:rPr lang="it-IT" sz="210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Physiological</a:t>
            </a:r>
            <a:r>
              <a:rPr lang="it-IT" sz="2100" dirty="0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10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Response</a:t>
            </a:r>
            <a:endParaRPr lang="it-IT" sz="2100" dirty="0">
              <a:solidFill>
                <a:srgbClr val="822433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E5199-2BE3-498A-9F7E-BF9082D38647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2627784" y="620688"/>
            <a:ext cx="4680520" cy="1247477"/>
            <a:chOff x="2123728" y="822648"/>
            <a:chExt cx="4680520" cy="1247477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4"/>
            <a:srcRect t="41567"/>
            <a:stretch/>
          </p:blipFill>
          <p:spPr>
            <a:xfrm>
              <a:off x="2123728" y="1181100"/>
              <a:ext cx="4680000" cy="889025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/>
            <a:srcRect b="70678"/>
            <a:stretch/>
          </p:blipFill>
          <p:spPr>
            <a:xfrm>
              <a:off x="2124248" y="822648"/>
              <a:ext cx="4680000" cy="446112"/>
            </a:xfrm>
            <a:prstGeom prst="rect">
              <a:avLst/>
            </a:prstGeom>
          </p:spPr>
        </p:pic>
      </p:grp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/>
          <a:srcRect l="74813" t="52038" b="1144"/>
          <a:stretch/>
        </p:blipFill>
        <p:spPr>
          <a:xfrm>
            <a:off x="179512" y="260648"/>
            <a:ext cx="1021570" cy="2018528"/>
          </a:xfrm>
          <a:prstGeom prst="rect">
            <a:avLst/>
          </a:prstGeom>
          <a:ln>
            <a:solidFill>
              <a:srgbClr val="772A34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2061048"/>
            <a:ext cx="3390000" cy="1800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048" y="4021998"/>
            <a:ext cx="3390000" cy="180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/>
          <a:srcRect b="12830"/>
          <a:stretch/>
        </p:blipFill>
        <p:spPr>
          <a:xfrm>
            <a:off x="2915816" y="2348880"/>
            <a:ext cx="1034594" cy="1080000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 bwMode="auto">
          <a:xfrm>
            <a:off x="1835696" y="1916832"/>
            <a:ext cx="6696744" cy="2016224"/>
          </a:xfrm>
          <a:prstGeom prst="rect">
            <a:avLst/>
          </a:prstGeom>
          <a:noFill/>
          <a:ln w="9525" cap="flat" cmpd="sng" algn="ctr">
            <a:solidFill>
              <a:srgbClr val="8224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064104" y="3416338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 dirty="0" err="1" smtClean="0">
                <a:solidFill>
                  <a:srgbClr val="822433"/>
                </a:solidFill>
                <a:latin typeface="Abadi MT Condensed Light"/>
                <a:cs typeface="Abadi MT Condensed Light"/>
              </a:rPr>
              <a:t>Lipoplex</a:t>
            </a:r>
            <a:endParaRPr lang="it-IT" sz="1600" b="0" dirty="0">
              <a:solidFill>
                <a:srgbClr val="822433"/>
              </a:solidFill>
              <a:latin typeface="Abadi MT Condensed Light"/>
              <a:cs typeface="Abadi MT Condensed Light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1835696" y="3933056"/>
            <a:ext cx="6696744" cy="2016224"/>
            <a:chOff x="1835696" y="3933056"/>
            <a:chExt cx="6696744" cy="2016224"/>
          </a:xfrm>
        </p:grpSpPr>
        <p:sp>
          <p:nvSpPr>
            <p:cNvPr id="20" name="Rettangolo 19"/>
            <p:cNvSpPr/>
            <p:nvPr/>
          </p:nvSpPr>
          <p:spPr bwMode="auto">
            <a:xfrm>
              <a:off x="1835696" y="3933056"/>
              <a:ext cx="6696744" cy="2016224"/>
            </a:xfrm>
            <a:prstGeom prst="rect">
              <a:avLst/>
            </a:prstGeom>
            <a:noFill/>
            <a:ln w="9525" cap="flat" cmpd="sng" algn="ctr">
              <a:solidFill>
                <a:srgbClr val="8224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9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2061840" y="3933056"/>
              <a:ext cx="2640628" cy="1778714"/>
              <a:chOff x="2061840" y="3933056"/>
              <a:chExt cx="2640628" cy="1778714"/>
            </a:xfrm>
          </p:grpSpPr>
          <p:pic>
            <p:nvPicPr>
              <p:cNvPr id="15" name="Immagine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62040" y="4509120"/>
                <a:ext cx="360000" cy="900000"/>
              </a:xfrm>
              <a:prstGeom prst="rect">
                <a:avLst/>
              </a:prstGeom>
            </p:spPr>
          </p:pic>
          <p:pic>
            <p:nvPicPr>
              <p:cNvPr id="17" name="Immagine 16"/>
              <p:cNvPicPr>
                <a:picLocks noChangeAspect="1"/>
              </p:cNvPicPr>
              <p:nvPr/>
            </p:nvPicPr>
            <p:blipFill rotWithShape="1">
              <a:blip r:embed="rId8"/>
              <a:srcRect b="12830"/>
              <a:stretch/>
            </p:blipFill>
            <p:spPr>
              <a:xfrm>
                <a:off x="2061840" y="4365104"/>
                <a:ext cx="1034594" cy="1080000"/>
              </a:xfrm>
              <a:prstGeom prst="rect">
                <a:avLst/>
              </a:prstGeom>
            </p:spPr>
          </p:pic>
          <p:sp>
            <p:nvSpPr>
              <p:cNvPr id="18" name="CasellaDiTesto 17"/>
              <p:cNvSpPr txBox="1"/>
              <p:nvPr/>
            </p:nvSpPr>
            <p:spPr>
              <a:xfrm>
                <a:off x="3213968" y="4581128"/>
                <a:ext cx="42431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 dirty="0" smtClean="0">
                    <a:solidFill>
                      <a:schemeClr val="tx1"/>
                    </a:solidFill>
                  </a:rPr>
                  <a:t>+</a:t>
                </a:r>
                <a:endParaRPr lang="it-IT" sz="3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2166063" y="5373216"/>
                <a:ext cx="7617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0" dirty="0" err="1" smtClean="0">
                    <a:solidFill>
                      <a:srgbClr val="822433"/>
                    </a:solidFill>
                    <a:latin typeface="Abadi MT Condensed Light"/>
                    <a:cs typeface="Abadi MT Condensed Light"/>
                  </a:rPr>
                  <a:t>Lipoplex</a:t>
                </a:r>
                <a:endParaRPr lang="it-IT" sz="1600" b="0" dirty="0">
                  <a:solidFill>
                    <a:srgbClr val="822433"/>
                  </a:solidFill>
                  <a:latin typeface="Abadi MT Condensed Light"/>
                  <a:cs typeface="Abadi MT Condensed Light"/>
                </a:endParaRPr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3491880" y="5364749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0" dirty="0" smtClean="0">
                    <a:solidFill>
                      <a:srgbClr val="822433"/>
                    </a:solidFill>
                    <a:latin typeface="Abadi MT Condensed Light"/>
                    <a:cs typeface="Abadi MT Condensed Light"/>
                  </a:rPr>
                  <a:t>Human plasma</a:t>
                </a:r>
                <a:endParaRPr lang="it-IT" sz="1600" b="0" dirty="0">
                  <a:solidFill>
                    <a:srgbClr val="822433"/>
                  </a:solidFill>
                  <a:latin typeface="Abadi MT Condensed Light"/>
                  <a:cs typeface="Abadi MT Condensed Light"/>
                </a:endParaRPr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2801473" y="3933056"/>
                <a:ext cx="14049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822433"/>
                    </a:solidFill>
                    <a:latin typeface="Abadi MT Condensed Light"/>
                    <a:cs typeface="Abadi MT Condensed Light"/>
                  </a:rPr>
                  <a:t>1-hour </a:t>
                </a:r>
                <a:r>
                  <a:rPr lang="it-IT" sz="1600" dirty="0" err="1" smtClean="0">
                    <a:solidFill>
                      <a:srgbClr val="822433"/>
                    </a:solidFill>
                    <a:latin typeface="Abadi MT Condensed Light"/>
                    <a:cs typeface="Abadi MT Condensed Light"/>
                  </a:rPr>
                  <a:t>incubation</a:t>
                </a:r>
                <a:endParaRPr lang="it-IT" sz="1600" dirty="0">
                  <a:solidFill>
                    <a:srgbClr val="822433"/>
                  </a:solidFill>
                  <a:latin typeface="Abadi MT Condensed Light"/>
                  <a:cs typeface="Abadi MT Condensed Light"/>
                </a:endParaRPr>
              </a:p>
            </p:txBody>
          </p:sp>
        </p:grpSp>
      </p:grpSp>
      <p:sp>
        <p:nvSpPr>
          <p:cNvPr id="25" name="CasellaDiTesto 24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584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5496" y="188640"/>
            <a:ext cx="5509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Quantitative </a:t>
            </a:r>
            <a:r>
              <a:rPr lang="it-IT" sz="2100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determination</a:t>
            </a:r>
            <a:r>
              <a:rPr lang="it-IT" sz="21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of the </a:t>
            </a:r>
            <a:r>
              <a:rPr lang="it-IT" sz="2100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protein</a:t>
            </a:r>
            <a:r>
              <a:rPr lang="it-IT" sz="21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corona </a:t>
            </a:r>
          </a:p>
          <a:p>
            <a:pPr algn="ctr"/>
            <a:r>
              <a:rPr lang="it-IT" sz="21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by mass </a:t>
            </a:r>
            <a:r>
              <a:rPr lang="it-IT" sz="2100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spectrometry</a:t>
            </a:r>
            <a:endParaRPr lang="it-IT" sz="2100" dirty="0" smtClean="0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155646"/>
            <a:ext cx="5075997" cy="24893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14719" r="62620" b="50806"/>
          <a:stretch/>
        </p:blipFill>
        <p:spPr>
          <a:xfrm>
            <a:off x="395897" y="4238848"/>
            <a:ext cx="3563999" cy="1564636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25" t="14825" r="54531" b="74710"/>
          <a:stretch>
            <a:fillRect/>
          </a:stretch>
        </p:blipFill>
        <p:spPr bwMode="auto">
          <a:xfrm>
            <a:off x="6444208" y="50135"/>
            <a:ext cx="2520000" cy="5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asellaDiTesto 16"/>
          <p:cNvSpPr txBox="1"/>
          <p:nvPr/>
        </p:nvSpPr>
        <p:spPr>
          <a:xfrm>
            <a:off x="-396552" y="3805590"/>
            <a:ext cx="5509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Coupling</a:t>
            </a:r>
            <a:r>
              <a:rPr lang="it-IT" sz="21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corona </a:t>
            </a:r>
            <a:r>
              <a:rPr lang="it-IT" sz="2100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proteins</a:t>
            </a:r>
            <a:r>
              <a:rPr lang="it-IT" sz="21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and </a:t>
            </a:r>
            <a:r>
              <a:rPr lang="it-IT" sz="2100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cell</a:t>
            </a:r>
            <a:r>
              <a:rPr lang="it-IT" sz="2100" dirty="0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2100" dirty="0" err="1" smtClean="0">
                <a:solidFill>
                  <a:srgbClr val="800000"/>
                </a:solidFill>
                <a:latin typeface="Abadi MT Condensed Light"/>
                <a:cs typeface="Abadi MT Condensed Light"/>
              </a:rPr>
              <a:t>receptors</a:t>
            </a:r>
            <a:endParaRPr lang="it-IT" sz="2100" dirty="0" smtClean="0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318550"/>
            <a:ext cx="2160000" cy="2038442"/>
          </a:xfrm>
          <a:prstGeom prst="rect">
            <a:avLst/>
          </a:prstGeom>
        </p:spPr>
      </p:pic>
      <p:pic>
        <p:nvPicPr>
          <p:cNvPr id="18" name="Immagine 17" descr="cancer_cell_targeting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97" t="16" r="7097" b="61135"/>
          <a:stretch/>
        </p:blipFill>
        <p:spPr>
          <a:xfrm>
            <a:off x="5840037" y="3861048"/>
            <a:ext cx="3340475" cy="1732878"/>
          </a:xfrm>
          <a:prstGeom prst="rect">
            <a:avLst/>
          </a:prstGeom>
        </p:spPr>
      </p:pic>
      <p:sp>
        <p:nvSpPr>
          <p:cNvPr id="19" name="Freccia destra 18"/>
          <p:cNvSpPr/>
          <p:nvPr/>
        </p:nvSpPr>
        <p:spPr>
          <a:xfrm>
            <a:off x="2627784" y="1894614"/>
            <a:ext cx="987142" cy="596900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stA="50000" endPos="75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0" name="Freccia destra 19"/>
          <p:cNvSpPr/>
          <p:nvPr/>
        </p:nvSpPr>
        <p:spPr>
          <a:xfrm>
            <a:off x="4427984" y="4581128"/>
            <a:ext cx="987142" cy="596900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stA="50000" endPos="75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E5199-2BE3-498A-9F7E-BF9082D38647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720217" y="6453336"/>
            <a:ext cx="6052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700" b="0" i="1" dirty="0" smtClean="0">
                <a:latin typeface="Abadi MT Condensed Light"/>
                <a:cs typeface="Abadi MT Condensed Light"/>
              </a:rPr>
              <a:t>101° Congresso della Società Italiana di Fisica – Roma, 21-25 settembre 2015 </a:t>
            </a:r>
            <a:endParaRPr lang="it-IT" sz="1700" i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79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3063</TotalTime>
  <Words>535</Words>
  <Application>Microsoft Macintosh PowerPoint</Application>
  <PresentationFormat>Presentazione su schermo (4:3)</PresentationFormat>
  <Paragraphs>100</Paragraphs>
  <Slides>12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la sapienza</vt:lpstr>
      <vt:lpstr>Exploitation of nanoparticle-biomolecular corona for targeted delivery of nanomedicine </vt:lpstr>
      <vt:lpstr>Table of Contents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- -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Daniela Pozzi</cp:lastModifiedBy>
  <cp:revision>298</cp:revision>
  <dcterms:created xsi:type="dcterms:W3CDTF">2006-11-20T16:13:10Z</dcterms:created>
  <dcterms:modified xsi:type="dcterms:W3CDTF">2015-09-23T13:42:35Z</dcterms:modified>
</cp:coreProperties>
</file>