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43" r:id="rId3"/>
    <p:sldId id="350" r:id="rId4"/>
    <p:sldId id="340" r:id="rId5"/>
    <p:sldId id="263" r:id="rId6"/>
    <p:sldId id="352" r:id="rId7"/>
    <p:sldId id="351" r:id="rId8"/>
    <p:sldId id="337" r:id="rId9"/>
    <p:sldId id="284" r:id="rId10"/>
    <p:sldId id="349" r:id="rId11"/>
    <p:sldId id="285" r:id="rId12"/>
    <p:sldId id="353" r:id="rId13"/>
    <p:sldId id="315" r:id="rId14"/>
    <p:sldId id="354" r:id="rId15"/>
    <p:sldId id="379" r:id="rId16"/>
    <p:sldId id="365" r:id="rId17"/>
    <p:sldId id="368" r:id="rId18"/>
    <p:sldId id="369" r:id="rId19"/>
    <p:sldId id="371" r:id="rId20"/>
    <p:sldId id="372" r:id="rId21"/>
    <p:sldId id="383" r:id="rId22"/>
    <p:sldId id="384" r:id="rId23"/>
    <p:sldId id="385" r:id="rId24"/>
    <p:sldId id="386" r:id="rId25"/>
    <p:sldId id="387" r:id="rId26"/>
  </p:sldIdLst>
  <p:sldSz cx="9144000" cy="6858000" type="screen4x3"/>
  <p:notesSz cx="6797675" cy="9926638"/>
  <p:defaultTextStyle>
    <a:defPPr>
      <a:defRPr lang="it-IT"/>
    </a:defPPr>
    <a:lvl1pPr algn="ctr" rtl="0" eaLnBrk="0" fontAlgn="base" hangingPunct="0">
      <a:spcBef>
        <a:spcPct val="2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47"/>
    <a:srgbClr val="018D12"/>
    <a:srgbClr val="EA00EA"/>
    <a:srgbClr val="FF3300"/>
    <a:srgbClr val="003F6E"/>
    <a:srgbClr val="01BB17"/>
    <a:srgbClr val="FFFF85"/>
    <a:srgbClr val="FFFF99"/>
    <a:srgbClr val="3333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3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145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3006" y="-108"/>
      </p:cViewPr>
      <p:guideLst>
        <p:guide orient="horz" pos="3126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Times" pitchFamily="18" charset="0"/>
              </a:defRPr>
            </a:lvl1pPr>
          </a:lstStyle>
          <a:p>
            <a:endParaRPr lang="it-IT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Times" pitchFamily="18" charset="0"/>
              </a:defRPr>
            </a:lvl1pPr>
          </a:lstStyle>
          <a:p>
            <a:endParaRPr lang="it-IT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Times" pitchFamily="18" charset="0"/>
              </a:defRPr>
            </a:lvl1pPr>
          </a:lstStyle>
          <a:p>
            <a:r>
              <a:rPr lang="it-IT" smtClean="0"/>
              <a:t>Roberto Piazza</a:t>
            </a:r>
            <a:endParaRPr lang="it-IT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Times" pitchFamily="18" charset="0"/>
              </a:defRPr>
            </a:lvl1pPr>
          </a:lstStyle>
          <a:p>
            <a:fld id="{23A413D1-241F-4CC7-B179-F7FD1DF40B2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58650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Times" pitchFamily="18" charset="0"/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Times" pitchFamily="18" charset="0"/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Times" pitchFamily="18" charset="0"/>
              </a:defRPr>
            </a:lvl1pPr>
          </a:lstStyle>
          <a:p>
            <a:r>
              <a:rPr lang="it-IT" smtClean="0"/>
              <a:t>Roberto Piazza</a:t>
            </a: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Times" pitchFamily="18" charset="0"/>
              </a:defRPr>
            </a:lvl1pPr>
          </a:lstStyle>
          <a:p>
            <a:fld id="{14DC683F-6C7B-451D-B627-4D00D88980B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67403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803275"/>
            <a:ext cx="5360988" cy="4021138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5089525"/>
            <a:ext cx="4940300" cy="4824413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Roberto Piazza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21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Roberto Piazza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032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pPr defTabSz="449263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58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2" name="Picture 66" descr="b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35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0" y="0"/>
            <a:ext cx="9169400" cy="68738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61A94C-0693-423F-B9FE-DCD0C8FAAA41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91338" y="34925"/>
            <a:ext cx="2057400" cy="59848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19138" y="34925"/>
            <a:ext cx="6019800" cy="59848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7B012F-C34C-4097-831D-5EB8CBFB9D98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5C82A3-C054-4A34-A25A-4DCE606018F0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38DA5B-F36E-4584-A84C-B328A98B1079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19138" y="10668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0138" y="10668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61625E-88D0-40AE-AFFD-1EC539A880AC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A70565-2C33-4CE5-925B-D3DB29A403A3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090DC5-7687-4FB7-BC81-992CEEED8C05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FE2DBD-B6C6-4918-97AE-BD49E26D4E82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CAAF7C-3E98-4633-97A6-D8F05A301D30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BB8211-14E6-4388-804A-BE8A339267FA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Picture 78" descr="up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858838"/>
          </a:xfrm>
          <a:prstGeom prst="rect">
            <a:avLst/>
          </a:prstGeom>
          <a:noFill/>
        </p:spPr>
      </p:pic>
      <p:sp>
        <p:nvSpPr>
          <p:cNvPr id="1043" name="Rectangle 19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719138" y="34925"/>
            <a:ext cx="594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Titolo diapositiva</a:t>
            </a:r>
          </a:p>
        </p:txBody>
      </p:sp>
      <p:sp>
        <p:nvSpPr>
          <p:cNvPr id="1090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0668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il testo</a:t>
            </a:r>
          </a:p>
          <a:p>
            <a:pPr lvl="1"/>
            <a:r>
              <a:rPr lang="it-IT" smtClean="0"/>
              <a:t>Testo</a:t>
            </a:r>
          </a:p>
          <a:p>
            <a:pPr lvl="2"/>
            <a:r>
              <a:rPr lang="it-IT" smtClean="0"/>
              <a:t>Testo</a:t>
            </a:r>
          </a:p>
          <a:p>
            <a:pPr lvl="3"/>
            <a:r>
              <a:rPr lang="it-IT" smtClean="0"/>
              <a:t>testo</a:t>
            </a:r>
          </a:p>
        </p:txBody>
      </p:sp>
      <p:sp>
        <p:nvSpPr>
          <p:cNvPr id="1092" name="Rectangle 6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0813" y="152400"/>
            <a:ext cx="1328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108000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600">
                <a:solidFill>
                  <a:srgbClr val="FF9900"/>
                </a:solidFill>
              </a:defRPr>
            </a:lvl1pPr>
          </a:lstStyle>
          <a:p>
            <a:fld id="{10ABEBDF-7DC9-43A6-BC1E-19D84FA9125B}" type="slidenum">
              <a:rPr lang="it-IT"/>
              <a:pPr/>
              <a:t>‹#›</a:t>
            </a:fld>
            <a:endParaRPr lang="it-IT"/>
          </a:p>
        </p:txBody>
      </p:sp>
      <p:pic>
        <p:nvPicPr>
          <p:cNvPr id="1098" name="Picture 74" descr="powerpoint1_sec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</p:spPr>
      </p:pic>
      <p:sp>
        <p:nvSpPr>
          <p:cNvPr id="1095" name="Text Box 71"/>
          <p:cNvSpPr txBox="1">
            <a:spLocks noChangeArrowheads="1"/>
          </p:cNvSpPr>
          <p:nvPr userDrawn="1"/>
        </p:nvSpPr>
        <p:spPr bwMode="auto">
          <a:xfrm>
            <a:off x="228600" y="6569075"/>
            <a:ext cx="449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1200" dirty="0" smtClean="0">
                <a:solidFill>
                  <a:srgbClr val="003F6E"/>
                </a:solidFill>
              </a:rPr>
              <a:t>R. Piazza – SIF</a:t>
            </a:r>
            <a:r>
              <a:rPr lang="it-IT" sz="1200" baseline="0" dirty="0" smtClean="0">
                <a:solidFill>
                  <a:srgbClr val="003F6E"/>
                </a:solidFill>
              </a:rPr>
              <a:t> 2015</a:t>
            </a:r>
            <a:endParaRPr lang="it-IT" sz="1200" dirty="0">
              <a:solidFill>
                <a:srgbClr val="003F6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4C80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D8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4C80"/>
        </a:buClr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4.mp4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3" Type="http://schemas.openxmlformats.org/officeDocument/2006/relationships/video" Target="../media/media1.mp4"/><Relationship Id="rId21" Type="http://schemas.openxmlformats.org/officeDocument/2006/relationships/image" Target="../media/image55.png"/><Relationship Id="rId7" Type="http://schemas.openxmlformats.org/officeDocument/2006/relationships/video" Target="../media/media3.mp4"/><Relationship Id="rId12" Type="http://schemas.openxmlformats.org/officeDocument/2006/relationships/image" Target="../media/image48.png"/><Relationship Id="rId17" Type="http://schemas.openxmlformats.org/officeDocument/2006/relationships/image" Target="../media/image51.jpg"/><Relationship Id="rId2" Type="http://schemas.microsoft.com/office/2007/relationships/media" Target="../media/media1.mp4"/><Relationship Id="rId16" Type="http://schemas.openxmlformats.org/officeDocument/2006/relationships/image" Target="../media/image46.wmf"/><Relationship Id="rId20" Type="http://schemas.openxmlformats.org/officeDocument/2006/relationships/image" Target="../media/image54.png"/><Relationship Id="rId1" Type="http://schemas.openxmlformats.org/officeDocument/2006/relationships/vmlDrawing" Target="../drawings/vmlDrawing6.vml"/><Relationship Id="rId6" Type="http://schemas.microsoft.com/office/2007/relationships/media" Target="../media/media3.mp4"/><Relationship Id="rId11" Type="http://schemas.openxmlformats.org/officeDocument/2006/relationships/image" Target="../media/image47.png"/><Relationship Id="rId5" Type="http://schemas.openxmlformats.org/officeDocument/2006/relationships/video" Target="../media/media2.mp4"/><Relationship Id="rId15" Type="http://schemas.openxmlformats.org/officeDocument/2006/relationships/oleObject" Target="../embeddings/oleObject13.bin"/><Relationship Id="rId10" Type="http://schemas.openxmlformats.org/officeDocument/2006/relationships/slideLayout" Target="../slideLayouts/slideLayout6.xml"/><Relationship Id="rId19" Type="http://schemas.openxmlformats.org/officeDocument/2006/relationships/image" Target="../media/image53.png"/><Relationship Id="rId4" Type="http://schemas.microsoft.com/office/2007/relationships/media" Target="../media/media2.mp4"/><Relationship Id="rId9" Type="http://schemas.openxmlformats.org/officeDocument/2006/relationships/video" Target="../media/media4.mp4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image" Target="../media/image830.png"/><Relationship Id="rId3" Type="http://schemas.openxmlformats.org/officeDocument/2006/relationships/video" Target="../media/media5.mp4"/><Relationship Id="rId21" Type="http://schemas.openxmlformats.org/officeDocument/2006/relationships/image" Target="../media/image89.png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68.wmf"/><Relationship Id="rId25" Type="http://schemas.openxmlformats.org/officeDocument/2006/relationships/image" Target="../media/image71.png"/><Relationship Id="rId2" Type="http://schemas.microsoft.com/office/2007/relationships/media" Target="../media/media5.mp4"/><Relationship Id="rId16" Type="http://schemas.openxmlformats.org/officeDocument/2006/relationships/image" Target="../media/image86.png"/><Relationship Id="rId20" Type="http://schemas.openxmlformats.org/officeDocument/2006/relationships/image" Target="../media/image88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69.wmf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850.png"/><Relationship Id="rId23" Type="http://schemas.openxmlformats.org/officeDocument/2006/relationships/oleObject" Target="../embeddings/oleObject18.bin"/><Relationship Id="rId10" Type="http://schemas.openxmlformats.org/officeDocument/2006/relationships/image" Target="../media/image67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840.png"/><Relationship Id="rId22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2.wmf"/><Relationship Id="rId18" Type="http://schemas.openxmlformats.org/officeDocument/2006/relationships/image" Target="../media/image1020.png"/><Relationship Id="rId3" Type="http://schemas.openxmlformats.org/officeDocument/2006/relationships/image" Target="../media/image74.jpeg"/><Relationship Id="rId7" Type="http://schemas.openxmlformats.org/officeDocument/2006/relationships/image" Target="../media/image76.jpeg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jpeg"/><Relationship Id="rId20" Type="http://schemas.openxmlformats.org/officeDocument/2006/relationships/image" Target="../media/image73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960.png"/><Relationship Id="rId11" Type="http://schemas.openxmlformats.org/officeDocument/2006/relationships/image" Target="../media/image99.png"/><Relationship Id="rId5" Type="http://schemas.openxmlformats.org/officeDocument/2006/relationships/image" Target="../media/image75.jpeg"/><Relationship Id="rId15" Type="http://schemas.openxmlformats.org/officeDocument/2006/relationships/image" Target="../media/image72.wmf"/><Relationship Id="rId19" Type="http://schemas.openxmlformats.org/officeDocument/2006/relationships/oleObject" Target="../embeddings/oleObject20.bin"/><Relationship Id="rId4" Type="http://schemas.openxmlformats.org/officeDocument/2006/relationships/image" Target="../media/image94.png"/><Relationship Id="rId9" Type="http://schemas.microsoft.com/office/2007/relationships/hdphoto" Target="../media/hdphoto2.wdp"/><Relationship Id="rId14" Type="http://schemas.openxmlformats.org/officeDocument/2006/relationships/oleObject" Target="../embeddings/oleObject22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.png"/><Relationship Id="rId4" Type="http://schemas.openxmlformats.org/officeDocument/2006/relationships/image" Target="../media/image7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6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3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500.png"/><Relationship Id="rId11" Type="http://schemas.openxmlformats.org/officeDocument/2006/relationships/image" Target="../media/image1080.png"/><Relationship Id="rId5" Type="http://schemas.openxmlformats.org/officeDocument/2006/relationships/image" Target="../media/image490.png"/><Relationship Id="rId15" Type="http://schemas.openxmlformats.org/officeDocument/2006/relationships/image" Target="../media/image112.png"/><Relationship Id="rId10" Type="http://schemas.openxmlformats.org/officeDocument/2006/relationships/image" Target="../media/image84.wmf"/><Relationship Id="rId4" Type="http://schemas.openxmlformats.org/officeDocument/2006/relationships/image" Target="../media/image480.pn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86.wmf"/><Relationship Id="rId18" Type="http://schemas.openxmlformats.org/officeDocument/2006/relationships/image" Target="../media/image87.wmf"/><Relationship Id="rId3" Type="http://schemas.openxmlformats.org/officeDocument/2006/relationships/image" Target="../media/image118.png"/><Relationship Id="rId21" Type="http://schemas.openxmlformats.org/officeDocument/2006/relationships/oleObject" Target="../embeddings/oleObject24.bin"/><Relationship Id="rId7" Type="http://schemas.openxmlformats.org/officeDocument/2006/relationships/image" Target="../media/image122.png"/><Relationship Id="rId12" Type="http://schemas.openxmlformats.org/officeDocument/2006/relationships/oleObject" Target="../embeddings/oleObject22.bin"/><Relationship Id="rId17" Type="http://schemas.openxmlformats.org/officeDocument/2006/relationships/oleObject" Target="../embeddings/oleObject23.bin"/><Relationship Id="rId25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9.jpg"/><Relationship Id="rId20" Type="http://schemas.openxmlformats.org/officeDocument/2006/relationships/image" Target="../media/image87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24" Type="http://schemas.openxmlformats.org/officeDocument/2006/relationships/image" Target="../media/image88.wmf"/><Relationship Id="rId5" Type="http://schemas.openxmlformats.org/officeDocument/2006/relationships/image" Target="../media/image120.png"/><Relationship Id="rId15" Type="http://schemas.openxmlformats.org/officeDocument/2006/relationships/image" Target="../media/image86.wmf"/><Relationship Id="rId23" Type="http://schemas.openxmlformats.org/officeDocument/2006/relationships/oleObject" Target="../embeddings/oleObject270.bin"/><Relationship Id="rId10" Type="http://schemas.openxmlformats.org/officeDocument/2006/relationships/image" Target="../media/image125.png"/><Relationship Id="rId19" Type="http://schemas.openxmlformats.org/officeDocument/2006/relationships/oleObject" Target="../embeddings/oleObject260.bin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oleObject" Target="../embeddings/oleObject250.bin"/><Relationship Id="rId22" Type="http://schemas.openxmlformats.org/officeDocument/2006/relationships/image" Target="../media/image8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video" Target="../media/media7.mp4"/><Relationship Id="rId7" Type="http://schemas.openxmlformats.org/officeDocument/2006/relationships/image" Target="../media/image91.png"/><Relationship Id="rId2" Type="http://schemas.microsoft.com/office/2007/relationships/media" Target="../media/media7.mp4"/><Relationship Id="rId1" Type="http://schemas.openxmlformats.org/officeDocument/2006/relationships/vmlDrawing" Target="../drawings/vmlDrawing11.v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8.mp4"/><Relationship Id="rId10" Type="http://schemas.openxmlformats.org/officeDocument/2006/relationships/image" Target="../media/image90.wmf"/><Relationship Id="rId4" Type="http://schemas.microsoft.com/office/2007/relationships/media" Target="../media/media8.mp4"/><Relationship Id="rId9" Type="http://schemas.openxmlformats.org/officeDocument/2006/relationships/oleObject" Target="../embeddings/oleObject2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12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97.jpg"/><Relationship Id="rId7" Type="http://schemas.openxmlformats.org/officeDocument/2006/relationships/image" Target="../media/image135.png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0.jpg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99.jpg"/><Relationship Id="rId10" Type="http://schemas.openxmlformats.org/officeDocument/2006/relationships/image" Target="../media/image96.wmf"/><Relationship Id="rId4" Type="http://schemas.openxmlformats.org/officeDocument/2006/relationships/image" Target="../media/image98.jpg"/><Relationship Id="rId9" Type="http://schemas.openxmlformats.org/officeDocument/2006/relationships/oleObject" Target="../embeddings/oleObject2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png"/><Relationship Id="rId4" Type="http://schemas.openxmlformats.org/officeDocument/2006/relationships/image" Target="../media/image1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png"/><Relationship Id="rId4" Type="http://schemas.openxmlformats.org/officeDocument/2006/relationships/image" Target="../media/image103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0.wmf"/><Relationship Id="rId1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8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1.wmf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.wmf"/><Relationship Id="rId5" Type="http://schemas.openxmlformats.org/officeDocument/2006/relationships/image" Target="../media/image7.wmf"/><Relationship Id="rId15" Type="http://schemas.openxmlformats.org/officeDocument/2006/relationships/oleObject" Target="../embeddings/oleObject6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4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4.png"/><Relationship Id="rId18" Type="http://schemas.openxmlformats.org/officeDocument/2006/relationships/image" Target="../media/image30.wmf"/><Relationship Id="rId3" Type="http://schemas.openxmlformats.org/officeDocument/2006/relationships/image" Target="../media/image32.png"/><Relationship Id="rId7" Type="http://schemas.openxmlformats.org/officeDocument/2006/relationships/image" Target="../media/image28.wmf"/><Relationship Id="rId12" Type="http://schemas.openxmlformats.org/officeDocument/2006/relationships/image" Target="../media/image31.jpeg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0.bin"/><Relationship Id="rId11" Type="http://schemas.openxmlformats.org/officeDocument/2006/relationships/image" Target="../media/image29.wmf"/><Relationship Id="rId5" Type="http://schemas.openxmlformats.org/officeDocument/2006/relationships/image" Target="../media/image28.wmf"/><Relationship Id="rId15" Type="http://schemas.openxmlformats.org/officeDocument/2006/relationships/image" Target="../media/image36.png"/><Relationship Id="rId10" Type="http://schemas.openxmlformats.org/officeDocument/2006/relationships/oleObject" Target="../embeddings/oleObject90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9.wmf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54379" y="4995742"/>
            <a:ext cx="898962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800" i="1" dirty="0" smtClean="0">
                <a:solidFill>
                  <a:srgbClr val="003F6E"/>
                </a:solidFill>
                <a:latin typeface="+mn-lt"/>
              </a:rPr>
              <a:t>SOFT MATTER</a:t>
            </a:r>
          </a:p>
          <a:p>
            <a:pPr>
              <a:spcBef>
                <a:spcPts val="600"/>
              </a:spcBef>
            </a:pPr>
            <a:r>
              <a:rPr lang="it-IT" sz="2800" i="1" dirty="0" smtClean="0">
                <a:solidFill>
                  <a:srgbClr val="003F6E"/>
                </a:solidFill>
                <a:latin typeface="+mn-lt"/>
              </a:rPr>
              <a:t>As a powerful testing ground for statistical physics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315666" y="2260984"/>
            <a:ext cx="2183411" cy="42012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  <a:latin typeface="+mn-lt"/>
              </a:rPr>
              <a:t>Roberto Piazza</a:t>
            </a:r>
          </a:p>
        </p:txBody>
      </p:sp>
      <p:pic>
        <p:nvPicPr>
          <p:cNvPr id="12" name="Immagine 11" descr="soft_matter_lab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8835" y="1486371"/>
            <a:ext cx="1545165" cy="1969348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757465"/>
              </p:ext>
            </p:extLst>
          </p:nvPr>
        </p:nvGraphicFramePr>
        <p:xfrm>
          <a:off x="6225429" y="109884"/>
          <a:ext cx="2547295" cy="127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Image" r:id="rId6" imgW="7999920" imgH="3999960" progId="PhotoshopElements.Image.2">
                  <p:embed/>
                </p:oleObj>
              </mc:Choice>
              <mc:Fallback>
                <p:oleObj name="Image" r:id="rId6" imgW="7999920" imgH="3999960" progId="PhotoshopElements.Image.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25429" y="109884"/>
                        <a:ext cx="2547295" cy="127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96896" y="485775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it-IT" sz="1800" b="0" i="1" dirty="0" smtClean="0">
                <a:solidFill>
                  <a:srgbClr val="2C5986"/>
                </a:solidFill>
                <a:latin typeface="+mn-lt"/>
                <a:cs typeface="Times New Roman" pitchFamily="18" charset="0"/>
              </a:rPr>
              <a:t>Roma, September 25,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6407" y="1021658"/>
            <a:ext cx="2405058" cy="1684338"/>
            <a:chOff x="-6407" y="1021658"/>
            <a:chExt cx="2405058" cy="1684338"/>
          </a:xfrm>
        </p:grpSpPr>
        <p:grpSp>
          <p:nvGrpSpPr>
            <p:cNvPr id="19" name="Group 18"/>
            <p:cNvGrpSpPr/>
            <p:nvPr/>
          </p:nvGrpSpPr>
          <p:grpSpPr>
            <a:xfrm>
              <a:off x="-6407" y="1021658"/>
              <a:ext cx="2405058" cy="1684338"/>
              <a:chOff x="271405" y="1952779"/>
              <a:chExt cx="2405058" cy="1684338"/>
            </a:xfrm>
          </p:grpSpPr>
          <p:sp>
            <p:nvSpPr>
              <p:cNvPr id="9223" name="Line 22"/>
              <p:cNvSpPr>
                <a:spLocks noChangeShapeType="1"/>
              </p:cNvSpPr>
              <p:nvPr/>
            </p:nvSpPr>
            <p:spPr bwMode="auto">
              <a:xfrm>
                <a:off x="868300" y="2176617"/>
                <a:ext cx="1588" cy="1460500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miter lim="800000"/>
                <a:headEnd type="triangle" w="med" len="med"/>
                <a:tailEnd/>
              </a:ln>
            </p:spPr>
            <p:txBody>
              <a:bodyPr/>
              <a:lstStyle/>
              <a:p>
                <a:endParaRPr lang="it-IT">
                  <a:latin typeface="+mn-lt"/>
                </a:endParaRPr>
              </a:p>
            </p:txBody>
          </p:sp>
          <p:sp>
            <p:nvSpPr>
              <p:cNvPr id="9224" name="Line 23"/>
              <p:cNvSpPr>
                <a:spLocks noChangeShapeType="1"/>
              </p:cNvSpPr>
              <p:nvPr/>
            </p:nvSpPr>
            <p:spPr bwMode="auto">
              <a:xfrm flipV="1">
                <a:off x="868300" y="2927504"/>
                <a:ext cx="1808163" cy="17463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latin typeface="+mn-lt"/>
                </a:endParaRPr>
              </a:p>
            </p:txBody>
          </p:sp>
          <p:sp>
            <p:nvSpPr>
              <p:cNvPr id="9225" name="Text Box 24"/>
              <p:cNvSpPr txBox="1">
                <a:spLocks noChangeArrowheads="1"/>
              </p:cNvSpPr>
              <p:nvPr/>
            </p:nvSpPr>
            <p:spPr bwMode="auto">
              <a:xfrm>
                <a:off x="2366685" y="2877668"/>
                <a:ext cx="271526" cy="3715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marL="457200" indent="-457200" algn="ctr" defTabSz="449263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457200" algn="l"/>
                    <a:tab pos="1371600" algn="l"/>
                    <a:tab pos="2286000" algn="l"/>
                    <a:tab pos="3200400" algn="l"/>
                    <a:tab pos="4114800" algn="l"/>
                    <a:tab pos="5029200" algn="l"/>
                    <a:tab pos="5943600" algn="l"/>
                    <a:tab pos="6858000" algn="l"/>
                    <a:tab pos="7772400" algn="l"/>
                    <a:tab pos="8686800" algn="l"/>
                    <a:tab pos="9601200" algn="l"/>
                    <a:tab pos="10515600" algn="l"/>
                  </a:tabLst>
                </a:pPr>
                <a:r>
                  <a:rPr lang="en-GB" sz="1800" b="0" i="1" dirty="0">
                    <a:latin typeface="+mn-lt"/>
                    <a:ea typeface="Arial Unicode MS" pitchFamily="34" charset="-128"/>
                    <a:cs typeface="Arial Unicode MS" pitchFamily="34" charset="-128"/>
                  </a:rPr>
                  <a:t>r</a:t>
                </a:r>
              </a:p>
            </p:txBody>
          </p:sp>
          <p:sp>
            <p:nvSpPr>
              <p:cNvPr id="9226" name="Text Box 25"/>
              <p:cNvSpPr txBox="1">
                <a:spLocks noChangeArrowheads="1"/>
              </p:cNvSpPr>
              <p:nvPr/>
            </p:nvSpPr>
            <p:spPr bwMode="auto">
              <a:xfrm>
                <a:off x="271405" y="1952779"/>
                <a:ext cx="592127" cy="3715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marL="457200" indent="-457200" algn="ctr" defTabSz="449263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457200" algn="l"/>
                    <a:tab pos="1371600" algn="l"/>
                    <a:tab pos="2286000" algn="l"/>
                    <a:tab pos="3200400" algn="l"/>
                    <a:tab pos="4114800" algn="l"/>
                    <a:tab pos="5029200" algn="l"/>
                    <a:tab pos="5943600" algn="l"/>
                    <a:tab pos="6858000" algn="l"/>
                    <a:tab pos="7772400" algn="l"/>
                    <a:tab pos="8686800" algn="l"/>
                    <a:tab pos="9601200" algn="l"/>
                    <a:tab pos="10515600" algn="l"/>
                  </a:tabLst>
                </a:pPr>
                <a:r>
                  <a:rPr lang="en-GB" sz="1800" b="0" i="1" dirty="0">
                    <a:latin typeface="+mn-lt"/>
                    <a:ea typeface="Arial Unicode MS" pitchFamily="34" charset="-128"/>
                    <a:cs typeface="Arial Unicode MS" pitchFamily="34" charset="-128"/>
                  </a:rPr>
                  <a:t>U(r)</a:t>
                </a:r>
              </a:p>
            </p:txBody>
          </p:sp>
        </p:grpSp>
        <p:sp>
          <p:nvSpPr>
            <p:cNvPr id="9227" name="Text Box 26"/>
            <p:cNvSpPr txBox="1">
              <a:spLocks noChangeArrowheads="1"/>
            </p:cNvSpPr>
            <p:nvPr/>
          </p:nvSpPr>
          <p:spPr bwMode="auto">
            <a:xfrm>
              <a:off x="715191" y="1669520"/>
              <a:ext cx="321219" cy="371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457200" indent="-457200" algn="ctr" defTabSz="449263" eaLnBrk="0" hangingPunct="0">
                <a:buClr>
                  <a:srgbClr val="000000"/>
                </a:buClr>
                <a:buSzPct val="100000"/>
                <a:buFont typeface="Symbol" pitchFamily="18" charset="2"/>
                <a:buNone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</a:pPr>
              <a:r>
                <a:rPr lang="en-GB" sz="1800" b="0" dirty="0">
                  <a:latin typeface="SymbolPS" panose="05050102010607020607" pitchFamily="18" charset="2"/>
                  <a:ea typeface="Arial Unicode MS" pitchFamily="34" charset="-128"/>
                  <a:cs typeface="Arial Unicode MS" pitchFamily="34" charset="-128"/>
                </a:rPr>
                <a:t>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99120" y="1021991"/>
            <a:ext cx="1570704" cy="1612514"/>
            <a:chOff x="999120" y="1021991"/>
            <a:chExt cx="1570704" cy="1612514"/>
          </a:xfrm>
        </p:grpSpPr>
        <p:sp>
          <p:nvSpPr>
            <p:cNvPr id="9279" name="Line 5"/>
            <p:cNvSpPr>
              <a:spLocks noChangeShapeType="1"/>
            </p:cNvSpPr>
            <p:nvPr/>
          </p:nvSpPr>
          <p:spPr bwMode="auto">
            <a:xfrm>
              <a:off x="999120" y="1370060"/>
              <a:ext cx="1588" cy="1239838"/>
            </a:xfrm>
            <a:prstGeom prst="line">
              <a:avLst/>
            </a:prstGeom>
            <a:noFill/>
            <a:ln w="2556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>
                <a:latin typeface="+mn-lt"/>
              </a:endParaRPr>
            </a:p>
          </p:txBody>
        </p:sp>
        <p:sp>
          <p:nvSpPr>
            <p:cNvPr id="9280" name="Freeform 6"/>
            <p:cNvSpPr>
              <a:spLocks noChangeArrowheads="1"/>
            </p:cNvSpPr>
            <p:nvPr/>
          </p:nvSpPr>
          <p:spPr bwMode="auto">
            <a:xfrm>
              <a:off x="999120" y="1985217"/>
              <a:ext cx="1249363" cy="649288"/>
            </a:xfrm>
            <a:custGeom>
              <a:avLst/>
              <a:gdLst>
                <a:gd name="T0" fmla="*/ 0 w 955"/>
                <a:gd name="T1" fmla="*/ 409 h 356"/>
                <a:gd name="T2" fmla="*/ 83 w 955"/>
                <a:gd name="T3" fmla="*/ 292 h 356"/>
                <a:gd name="T4" fmla="*/ 152 w 955"/>
                <a:gd name="T5" fmla="*/ 217 h 356"/>
                <a:gd name="T6" fmla="*/ 244 w 955"/>
                <a:gd name="T7" fmla="*/ 146 h 356"/>
                <a:gd name="T8" fmla="*/ 413 w 955"/>
                <a:gd name="T9" fmla="*/ 61 h 356"/>
                <a:gd name="T10" fmla="*/ 600 w 955"/>
                <a:gd name="T11" fmla="*/ 9 h 356"/>
                <a:gd name="T12" fmla="*/ 787 w 955"/>
                <a:gd name="T13" fmla="*/ 9 h 3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5"/>
                <a:gd name="T22" fmla="*/ 0 h 356"/>
                <a:gd name="T23" fmla="*/ 955 w 955"/>
                <a:gd name="T24" fmla="*/ 356 h 3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5" h="356">
                  <a:moveTo>
                    <a:pt x="0" y="356"/>
                  </a:moveTo>
                  <a:cubicBezTo>
                    <a:pt x="17" y="338"/>
                    <a:pt x="70" y="282"/>
                    <a:pt x="101" y="254"/>
                  </a:cubicBezTo>
                  <a:cubicBezTo>
                    <a:pt x="132" y="226"/>
                    <a:pt x="152" y="210"/>
                    <a:pt x="184" y="189"/>
                  </a:cubicBezTo>
                  <a:cubicBezTo>
                    <a:pt x="216" y="168"/>
                    <a:pt x="243" y="150"/>
                    <a:pt x="296" y="127"/>
                  </a:cubicBezTo>
                  <a:cubicBezTo>
                    <a:pt x="349" y="104"/>
                    <a:pt x="429" y="73"/>
                    <a:pt x="501" y="53"/>
                  </a:cubicBezTo>
                  <a:cubicBezTo>
                    <a:pt x="573" y="33"/>
                    <a:pt x="652" y="16"/>
                    <a:pt x="728" y="8"/>
                  </a:cubicBezTo>
                  <a:cubicBezTo>
                    <a:pt x="804" y="0"/>
                    <a:pt x="925" y="8"/>
                    <a:pt x="955" y="8"/>
                  </a:cubicBezTo>
                </a:path>
              </a:pathLst>
            </a:custGeom>
            <a:noFill/>
            <a:ln w="25560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+mn-lt"/>
              </a:endParaRPr>
            </a:p>
          </p:txBody>
        </p:sp>
        <p:sp>
          <p:nvSpPr>
            <p:cNvPr id="87" name="CasellaDiTesto 86"/>
            <p:cNvSpPr txBox="1"/>
            <p:nvPr/>
          </p:nvSpPr>
          <p:spPr>
            <a:xfrm>
              <a:off x="1195730" y="1021991"/>
              <a:ext cx="1374094" cy="566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3F6E"/>
                  </a:solidFill>
                  <a:latin typeface="+mn-lt"/>
                </a:rPr>
                <a:t>MOLECULAR</a:t>
              </a:r>
            </a:p>
            <a:p>
              <a:r>
                <a:rPr lang="en-US" dirty="0" smtClean="0">
                  <a:solidFill>
                    <a:srgbClr val="003F6E"/>
                  </a:solidFill>
                  <a:latin typeface="+mn-lt"/>
                </a:rPr>
                <a:t>SYSTEMS</a:t>
              </a:r>
              <a:endParaRPr lang="it-IT" dirty="0">
                <a:solidFill>
                  <a:srgbClr val="003F6E"/>
                </a:solidFill>
                <a:latin typeface="+mn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3393" y="2781584"/>
            <a:ext cx="3395358" cy="2288352"/>
            <a:chOff x="193845" y="2781548"/>
            <a:chExt cx="3395358" cy="2288352"/>
          </a:xfrm>
        </p:grpSpPr>
        <p:sp>
          <p:nvSpPr>
            <p:cNvPr id="9220" name="Line 19"/>
            <p:cNvSpPr>
              <a:spLocks noChangeShapeType="1"/>
            </p:cNvSpPr>
            <p:nvPr/>
          </p:nvSpPr>
          <p:spPr bwMode="auto">
            <a:xfrm flipV="1">
              <a:off x="569793" y="2820810"/>
              <a:ext cx="1120" cy="2249090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latin typeface="+mn-lt"/>
              </a:endParaRPr>
            </a:p>
          </p:txBody>
        </p:sp>
        <p:sp>
          <p:nvSpPr>
            <p:cNvPr id="9221" name="Text Box 20"/>
            <p:cNvSpPr txBox="1">
              <a:spLocks noChangeArrowheads="1"/>
            </p:cNvSpPr>
            <p:nvPr/>
          </p:nvSpPr>
          <p:spPr bwMode="auto">
            <a:xfrm>
              <a:off x="193845" y="2781548"/>
              <a:ext cx="324426" cy="4022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457200" indent="-457200" algn="ctr" defTabSz="449263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</a:pPr>
              <a:r>
                <a:rPr lang="en-GB" sz="2000" b="0" i="1" dirty="0">
                  <a:latin typeface="+mn-lt"/>
                  <a:ea typeface="Arial Unicode MS" pitchFamily="34" charset="-128"/>
                  <a:cs typeface="Arial Unicode MS" pitchFamily="34" charset="-128"/>
                </a:rPr>
                <a:t>T</a:t>
              </a:r>
            </a:p>
          </p:txBody>
        </p:sp>
        <p:sp>
          <p:nvSpPr>
            <p:cNvPr id="9222" name="Text Box 21"/>
            <p:cNvSpPr txBox="1">
              <a:spLocks noChangeArrowheads="1"/>
            </p:cNvSpPr>
            <p:nvPr/>
          </p:nvSpPr>
          <p:spPr bwMode="auto">
            <a:xfrm>
              <a:off x="3317885" y="4656576"/>
              <a:ext cx="271318" cy="4022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marL="457200" indent="-457200" algn="ctr" defTabSz="449263" eaLnBrk="0" hangingPunct="0">
                <a:buClr>
                  <a:srgbClr val="000000"/>
                </a:buClr>
                <a:buSzPct val="100000"/>
                <a:buFont typeface="Symbol" pitchFamily="18" charset="2"/>
                <a:buNone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</a:pPr>
              <a:r>
                <a:rPr lang="en-GB" sz="2000" b="0" i="1" dirty="0" smtClean="0">
                  <a:latin typeface="SymbolPS" panose="05050102010607020607" pitchFamily="18" charset="2"/>
                  <a:ea typeface="Arial Unicode MS" pitchFamily="34" charset="-128"/>
                  <a:cs typeface="Arial Unicode MS" pitchFamily="34" charset="-128"/>
                </a:rPr>
                <a:t>r</a:t>
              </a:r>
              <a:endParaRPr lang="en-GB" sz="2000" b="0" i="1" dirty="0">
                <a:latin typeface="SymbolPS" panose="05050102010607020607" pitchFamily="18" charset="2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228" name="Line 27"/>
            <p:cNvSpPr>
              <a:spLocks noChangeShapeType="1"/>
            </p:cNvSpPr>
            <p:nvPr/>
          </p:nvSpPr>
          <p:spPr bwMode="auto">
            <a:xfrm>
              <a:off x="585474" y="5063180"/>
              <a:ext cx="2978252" cy="1120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latin typeface="+mn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04810" y="2971120"/>
            <a:ext cx="3115787" cy="1958994"/>
            <a:chOff x="585474" y="3021301"/>
            <a:chExt cx="3115787" cy="1958994"/>
          </a:xfrm>
        </p:grpSpPr>
        <p:sp>
          <p:nvSpPr>
            <p:cNvPr id="9275" name="Oval 12"/>
            <p:cNvSpPr>
              <a:spLocks noChangeArrowheads="1"/>
            </p:cNvSpPr>
            <p:nvPr/>
          </p:nvSpPr>
          <p:spPr bwMode="auto">
            <a:xfrm>
              <a:off x="1636095" y="3777345"/>
              <a:ext cx="63844" cy="69444"/>
            </a:xfrm>
            <a:prstGeom prst="ellipse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+mn-lt"/>
              </a:endParaRPr>
            </a:p>
          </p:txBody>
        </p:sp>
        <p:sp>
          <p:nvSpPr>
            <p:cNvPr id="9277" name="Oval 14"/>
            <p:cNvSpPr>
              <a:spLocks noChangeArrowheads="1"/>
            </p:cNvSpPr>
            <p:nvPr/>
          </p:nvSpPr>
          <p:spPr bwMode="auto">
            <a:xfrm>
              <a:off x="2485104" y="4172728"/>
              <a:ext cx="35842" cy="33602"/>
            </a:xfrm>
            <a:prstGeom prst="ellipse">
              <a:avLst/>
            </a:prstGeom>
            <a:noFill/>
            <a:ln w="38160">
              <a:solidFill>
                <a:srgbClr val="33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+mn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85474" y="3021301"/>
              <a:ext cx="3115787" cy="1958994"/>
              <a:chOff x="585474" y="3021301"/>
              <a:chExt cx="3115787" cy="1958994"/>
            </a:xfrm>
          </p:grpSpPr>
          <p:sp>
            <p:nvSpPr>
              <p:cNvPr id="9273" name="Freeform 10"/>
              <p:cNvSpPr>
                <a:spLocks noChangeArrowheads="1"/>
              </p:cNvSpPr>
              <p:nvPr/>
            </p:nvSpPr>
            <p:spPr bwMode="auto">
              <a:xfrm>
                <a:off x="941655" y="3021301"/>
                <a:ext cx="1815625" cy="1443764"/>
              </a:xfrm>
              <a:custGeom>
                <a:avLst/>
                <a:gdLst>
                  <a:gd name="T0" fmla="*/ 1616 w 2229"/>
                  <a:gd name="T1" fmla="*/ 0 h 1942"/>
                  <a:gd name="T2" fmla="*/ 1616 w 2229"/>
                  <a:gd name="T3" fmla="*/ 264 h 1942"/>
                  <a:gd name="T4" fmla="*/ 1584 w 2229"/>
                  <a:gd name="T5" fmla="*/ 468 h 1942"/>
                  <a:gd name="T6" fmla="*/ 1551 w 2229"/>
                  <a:gd name="T7" fmla="*/ 644 h 1942"/>
                  <a:gd name="T8" fmla="*/ 1477 w 2229"/>
                  <a:gd name="T9" fmla="*/ 866 h 1942"/>
                  <a:gd name="T10" fmla="*/ 1397 w 2229"/>
                  <a:gd name="T11" fmla="*/ 1034 h 1942"/>
                  <a:gd name="T12" fmla="*/ 1337 w 2229"/>
                  <a:gd name="T13" fmla="*/ 968 h 1942"/>
                  <a:gd name="T14" fmla="*/ 1281 w 2229"/>
                  <a:gd name="T15" fmla="*/ 913 h 1942"/>
                  <a:gd name="T16" fmla="*/ 1164 w 2229"/>
                  <a:gd name="T17" fmla="*/ 820 h 1942"/>
                  <a:gd name="T18" fmla="*/ 970 w 2229"/>
                  <a:gd name="T19" fmla="*/ 731 h 1942"/>
                  <a:gd name="T20" fmla="*/ 809 w 2229"/>
                  <a:gd name="T21" fmla="*/ 702 h 1942"/>
                  <a:gd name="T22" fmla="*/ 671 w 2229"/>
                  <a:gd name="T23" fmla="*/ 697 h 1942"/>
                  <a:gd name="T24" fmla="*/ 591 w 2229"/>
                  <a:gd name="T25" fmla="*/ 708 h 1942"/>
                  <a:gd name="T26" fmla="*/ 453 w 2229"/>
                  <a:gd name="T27" fmla="*/ 731 h 1942"/>
                  <a:gd name="T28" fmla="*/ 259 w 2229"/>
                  <a:gd name="T29" fmla="*/ 820 h 1942"/>
                  <a:gd name="T30" fmla="*/ 130 w 2229"/>
                  <a:gd name="T31" fmla="*/ 937 h 1942"/>
                  <a:gd name="T32" fmla="*/ 74 w 2229"/>
                  <a:gd name="T33" fmla="*/ 1025 h 1942"/>
                  <a:gd name="T34" fmla="*/ 37 w 2229"/>
                  <a:gd name="T35" fmla="*/ 1126 h 1942"/>
                  <a:gd name="T36" fmla="*/ 0 w 2229"/>
                  <a:gd name="T37" fmla="*/ 1289 h 19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9"/>
                  <a:gd name="T58" fmla="*/ 0 h 1942"/>
                  <a:gd name="T59" fmla="*/ 2229 w 2229"/>
                  <a:gd name="T60" fmla="*/ 1942 h 194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9" h="1942">
                    <a:moveTo>
                      <a:pt x="2222" y="0"/>
                    </a:moveTo>
                    <a:cubicBezTo>
                      <a:pt x="2225" y="139"/>
                      <a:pt x="2229" y="279"/>
                      <a:pt x="2222" y="397"/>
                    </a:cubicBezTo>
                    <a:cubicBezTo>
                      <a:pt x="2215" y="514"/>
                      <a:pt x="2193" y="610"/>
                      <a:pt x="2178" y="705"/>
                    </a:cubicBezTo>
                    <a:cubicBezTo>
                      <a:pt x="2163" y="800"/>
                      <a:pt x="2157" y="870"/>
                      <a:pt x="2133" y="970"/>
                    </a:cubicBezTo>
                    <a:cubicBezTo>
                      <a:pt x="2109" y="1070"/>
                      <a:pt x="2066" y="1206"/>
                      <a:pt x="2031" y="1304"/>
                    </a:cubicBezTo>
                    <a:cubicBezTo>
                      <a:pt x="1996" y="1402"/>
                      <a:pt x="1953" y="1532"/>
                      <a:pt x="1921" y="1558"/>
                    </a:cubicBezTo>
                    <a:cubicBezTo>
                      <a:pt x="1889" y="1584"/>
                      <a:pt x="1864" y="1489"/>
                      <a:pt x="1838" y="1459"/>
                    </a:cubicBezTo>
                    <a:cubicBezTo>
                      <a:pt x="1812" y="1429"/>
                      <a:pt x="1802" y="1412"/>
                      <a:pt x="1762" y="1375"/>
                    </a:cubicBezTo>
                    <a:cubicBezTo>
                      <a:pt x="1722" y="1338"/>
                      <a:pt x="1671" y="1281"/>
                      <a:pt x="1600" y="1235"/>
                    </a:cubicBezTo>
                    <a:cubicBezTo>
                      <a:pt x="1529" y="1189"/>
                      <a:pt x="1415" y="1131"/>
                      <a:pt x="1334" y="1102"/>
                    </a:cubicBezTo>
                    <a:cubicBezTo>
                      <a:pt x="1253" y="1073"/>
                      <a:pt x="1181" y="1067"/>
                      <a:pt x="1112" y="1058"/>
                    </a:cubicBezTo>
                    <a:cubicBezTo>
                      <a:pt x="1043" y="1049"/>
                      <a:pt x="972" y="1048"/>
                      <a:pt x="922" y="1050"/>
                    </a:cubicBezTo>
                    <a:cubicBezTo>
                      <a:pt x="872" y="1052"/>
                      <a:pt x="862" y="1058"/>
                      <a:pt x="812" y="1067"/>
                    </a:cubicBezTo>
                    <a:cubicBezTo>
                      <a:pt x="762" y="1076"/>
                      <a:pt x="699" y="1074"/>
                      <a:pt x="623" y="1102"/>
                    </a:cubicBezTo>
                    <a:cubicBezTo>
                      <a:pt x="547" y="1130"/>
                      <a:pt x="430" y="1183"/>
                      <a:pt x="356" y="1235"/>
                    </a:cubicBezTo>
                    <a:cubicBezTo>
                      <a:pt x="282" y="1287"/>
                      <a:pt x="221" y="1359"/>
                      <a:pt x="179" y="1411"/>
                    </a:cubicBezTo>
                    <a:cubicBezTo>
                      <a:pt x="137" y="1463"/>
                      <a:pt x="123" y="1496"/>
                      <a:pt x="102" y="1544"/>
                    </a:cubicBezTo>
                    <a:cubicBezTo>
                      <a:pt x="81" y="1592"/>
                      <a:pt x="68" y="1631"/>
                      <a:pt x="51" y="1697"/>
                    </a:cubicBezTo>
                    <a:cubicBezTo>
                      <a:pt x="34" y="1763"/>
                      <a:pt x="11" y="1891"/>
                      <a:pt x="0" y="1942"/>
                    </a:cubicBezTo>
                  </a:path>
                </a:pathLst>
              </a:custGeom>
              <a:noFill/>
              <a:ln w="3816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+mn-lt"/>
                </a:endParaRPr>
              </a:p>
            </p:txBody>
          </p:sp>
          <p:sp>
            <p:nvSpPr>
              <p:cNvPr id="9274" name="Freeform 11"/>
              <p:cNvSpPr>
                <a:spLocks noChangeArrowheads="1"/>
              </p:cNvSpPr>
              <p:nvPr/>
            </p:nvSpPr>
            <p:spPr bwMode="auto">
              <a:xfrm>
                <a:off x="2982413" y="3021301"/>
                <a:ext cx="117607" cy="1958994"/>
              </a:xfrm>
              <a:custGeom>
                <a:avLst/>
                <a:gdLst>
                  <a:gd name="T0" fmla="*/ 5 w 148"/>
                  <a:gd name="T1" fmla="*/ 0 h 2585"/>
                  <a:gd name="T2" fmla="*/ 5 w 148"/>
                  <a:gd name="T3" fmla="*/ 245 h 2585"/>
                  <a:gd name="T4" fmla="*/ 5 w 148"/>
                  <a:gd name="T5" fmla="*/ 583 h 2585"/>
                  <a:gd name="T6" fmla="*/ 37 w 148"/>
                  <a:gd name="T7" fmla="*/ 828 h 2585"/>
                  <a:gd name="T8" fmla="*/ 69 w 148"/>
                  <a:gd name="T9" fmla="*/ 982 h 2585"/>
                  <a:gd name="T10" fmla="*/ 79 w 148"/>
                  <a:gd name="T11" fmla="*/ 1085 h 2585"/>
                  <a:gd name="T12" fmla="*/ 101 w 148"/>
                  <a:gd name="T13" fmla="*/ 1258 h 2585"/>
                  <a:gd name="T14" fmla="*/ 101 w 148"/>
                  <a:gd name="T15" fmla="*/ 1534 h 2585"/>
                  <a:gd name="T16" fmla="*/ 101 w 148"/>
                  <a:gd name="T17" fmla="*/ 1749 h 25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2585"/>
                  <a:gd name="T29" fmla="*/ 148 w 148"/>
                  <a:gd name="T30" fmla="*/ 2585 h 25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2585">
                    <a:moveTo>
                      <a:pt x="7" y="0"/>
                    </a:moveTo>
                    <a:cubicBezTo>
                      <a:pt x="7" y="109"/>
                      <a:pt x="7" y="219"/>
                      <a:pt x="7" y="362"/>
                    </a:cubicBezTo>
                    <a:cubicBezTo>
                      <a:pt x="7" y="505"/>
                      <a:pt x="0" y="717"/>
                      <a:pt x="7" y="861"/>
                    </a:cubicBezTo>
                    <a:cubicBezTo>
                      <a:pt x="14" y="1005"/>
                      <a:pt x="37" y="1126"/>
                      <a:pt x="52" y="1224"/>
                    </a:cubicBezTo>
                    <a:cubicBezTo>
                      <a:pt x="67" y="1322"/>
                      <a:pt x="87" y="1388"/>
                      <a:pt x="97" y="1451"/>
                    </a:cubicBezTo>
                    <a:cubicBezTo>
                      <a:pt x="107" y="1514"/>
                      <a:pt x="104" y="1535"/>
                      <a:pt x="112" y="1603"/>
                    </a:cubicBezTo>
                    <a:cubicBezTo>
                      <a:pt x="120" y="1671"/>
                      <a:pt x="138" y="1748"/>
                      <a:pt x="143" y="1859"/>
                    </a:cubicBezTo>
                    <a:cubicBezTo>
                      <a:pt x="148" y="1970"/>
                      <a:pt x="143" y="2146"/>
                      <a:pt x="143" y="2267"/>
                    </a:cubicBezTo>
                    <a:cubicBezTo>
                      <a:pt x="143" y="2388"/>
                      <a:pt x="143" y="2486"/>
                      <a:pt x="143" y="2585"/>
                    </a:cubicBezTo>
                  </a:path>
                </a:pathLst>
              </a:custGeom>
              <a:noFill/>
              <a:ln w="3816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+mn-lt"/>
                </a:endParaRPr>
              </a:p>
            </p:txBody>
          </p:sp>
          <p:sp>
            <p:nvSpPr>
              <p:cNvPr id="9276" name="Text Box 13"/>
              <p:cNvSpPr txBox="1">
                <a:spLocks noChangeArrowheads="1"/>
              </p:cNvSpPr>
              <p:nvPr/>
            </p:nvSpPr>
            <p:spPr bwMode="auto">
              <a:xfrm>
                <a:off x="1462485" y="3477168"/>
                <a:ext cx="400983" cy="31025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marL="457200" indent="-457200" algn="ctr" defTabSz="449263" eaLnBrk="0" hangingPunct="0">
                  <a:buClr>
                    <a:srgbClr val="3333CC"/>
                  </a:buClr>
                  <a:buSzPct val="100000"/>
                  <a:buFont typeface="Times New Roman" pitchFamily="18" charset="0"/>
                  <a:buNone/>
                  <a:tabLst>
                    <a:tab pos="457200" algn="l"/>
                    <a:tab pos="1371600" algn="l"/>
                    <a:tab pos="2286000" algn="l"/>
                    <a:tab pos="3200400" algn="l"/>
                    <a:tab pos="4114800" algn="l"/>
                    <a:tab pos="5029200" algn="l"/>
                    <a:tab pos="5943600" algn="l"/>
                    <a:tab pos="6858000" algn="l"/>
                    <a:tab pos="7772400" algn="l"/>
                    <a:tab pos="8686800" algn="l"/>
                    <a:tab pos="9601200" algn="l"/>
                    <a:tab pos="10515600" algn="l"/>
                  </a:tabLst>
                </a:pPr>
                <a:r>
                  <a:rPr lang="en-GB" b="0" dirty="0">
                    <a:solidFill>
                      <a:srgbClr val="3333CC"/>
                    </a:solidFill>
                    <a:latin typeface="+mn-lt"/>
                    <a:ea typeface="Arial Unicode MS" pitchFamily="34" charset="-128"/>
                    <a:cs typeface="Arial Unicode MS" pitchFamily="34" charset="-128"/>
                  </a:rPr>
                  <a:t>CP</a:t>
                </a:r>
              </a:p>
            </p:txBody>
          </p:sp>
          <p:sp>
            <p:nvSpPr>
              <p:cNvPr id="9278" name="Text Box 15"/>
              <p:cNvSpPr txBox="1">
                <a:spLocks noChangeArrowheads="1"/>
              </p:cNvSpPr>
              <p:nvPr/>
            </p:nvSpPr>
            <p:spPr bwMode="auto">
              <a:xfrm>
                <a:off x="2289093" y="4226491"/>
                <a:ext cx="389783" cy="31025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marL="457200" indent="-457200" algn="ctr" defTabSz="449263" eaLnBrk="0" hangingPunct="0">
                  <a:buClr>
                    <a:srgbClr val="3333CC"/>
                  </a:buClr>
                  <a:buSzPct val="100000"/>
                  <a:buFont typeface="Times New Roman" pitchFamily="18" charset="0"/>
                  <a:buNone/>
                  <a:tabLst>
                    <a:tab pos="457200" algn="l"/>
                    <a:tab pos="1371600" algn="l"/>
                    <a:tab pos="2286000" algn="l"/>
                    <a:tab pos="3200400" algn="l"/>
                    <a:tab pos="4114800" algn="l"/>
                    <a:tab pos="5029200" algn="l"/>
                    <a:tab pos="5943600" algn="l"/>
                    <a:tab pos="6858000" algn="l"/>
                    <a:tab pos="7772400" algn="l"/>
                    <a:tab pos="8686800" algn="l"/>
                    <a:tab pos="9601200" algn="l"/>
                    <a:tab pos="10515600" algn="l"/>
                  </a:tabLst>
                </a:pPr>
                <a:r>
                  <a:rPr lang="en-GB" b="0" dirty="0">
                    <a:solidFill>
                      <a:srgbClr val="3333CC"/>
                    </a:solidFill>
                    <a:latin typeface="+mn-lt"/>
                    <a:ea typeface="Arial Unicode MS" pitchFamily="34" charset="-128"/>
                    <a:cs typeface="Arial Unicode MS" pitchFamily="34" charset="-128"/>
                  </a:rPr>
                  <a:t>TP</a:t>
                </a:r>
              </a:p>
            </p:txBody>
          </p:sp>
          <p:sp>
            <p:nvSpPr>
              <p:cNvPr id="9271" name="Text Box 16"/>
              <p:cNvSpPr txBox="1">
                <a:spLocks noChangeArrowheads="1"/>
              </p:cNvSpPr>
              <p:nvPr/>
            </p:nvSpPr>
            <p:spPr bwMode="auto">
              <a:xfrm>
                <a:off x="585474" y="3798626"/>
                <a:ext cx="540991" cy="31025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marL="457200" indent="-457200" algn="ctr" defTabSz="449263" eaLnBrk="0" hangingPunct="0">
                  <a:buClr>
                    <a:srgbClr val="3333CC"/>
                  </a:buClr>
                  <a:buSzPct val="100000"/>
                  <a:buFont typeface="Times New Roman" pitchFamily="18" charset="0"/>
                  <a:buNone/>
                  <a:tabLst>
                    <a:tab pos="457200" algn="l"/>
                    <a:tab pos="1371600" algn="l"/>
                    <a:tab pos="2286000" algn="l"/>
                    <a:tab pos="3200400" algn="l"/>
                    <a:tab pos="4114800" algn="l"/>
                    <a:tab pos="5029200" algn="l"/>
                    <a:tab pos="5943600" algn="l"/>
                    <a:tab pos="6858000" algn="l"/>
                    <a:tab pos="7772400" algn="l"/>
                    <a:tab pos="8686800" algn="l"/>
                    <a:tab pos="9601200" algn="l"/>
                    <a:tab pos="10515600" algn="l"/>
                  </a:tabLst>
                </a:pPr>
                <a:r>
                  <a:rPr lang="en-GB" b="0" dirty="0">
                    <a:solidFill>
                      <a:srgbClr val="3333CC"/>
                    </a:solidFill>
                    <a:latin typeface="+mn-lt"/>
                    <a:ea typeface="Arial Unicode MS" pitchFamily="34" charset="-128"/>
                    <a:cs typeface="Arial Unicode MS" pitchFamily="34" charset="-128"/>
                  </a:rPr>
                  <a:t>GAS</a:t>
                </a:r>
              </a:p>
            </p:txBody>
          </p:sp>
          <p:sp>
            <p:nvSpPr>
              <p:cNvPr id="9272" name="Text Box 17"/>
              <p:cNvSpPr txBox="1">
                <a:spLocks noChangeArrowheads="1"/>
              </p:cNvSpPr>
              <p:nvPr/>
            </p:nvSpPr>
            <p:spPr bwMode="auto">
              <a:xfrm>
                <a:off x="1940753" y="3547732"/>
                <a:ext cx="798606" cy="31025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marL="457200" indent="-457200" algn="ctr" defTabSz="449263" eaLnBrk="0" hangingPunct="0">
                  <a:buClr>
                    <a:srgbClr val="3333CC"/>
                  </a:buClr>
                  <a:buSzPct val="100000"/>
                  <a:buFont typeface="Times New Roman" pitchFamily="18" charset="0"/>
                  <a:buNone/>
                  <a:tabLst>
                    <a:tab pos="457200" algn="l"/>
                    <a:tab pos="1371600" algn="l"/>
                    <a:tab pos="2286000" algn="l"/>
                    <a:tab pos="3200400" algn="l"/>
                    <a:tab pos="4114800" algn="l"/>
                    <a:tab pos="5029200" algn="l"/>
                    <a:tab pos="5943600" algn="l"/>
                    <a:tab pos="6858000" algn="l"/>
                    <a:tab pos="7772400" algn="l"/>
                    <a:tab pos="8686800" algn="l"/>
                    <a:tab pos="9601200" algn="l"/>
                    <a:tab pos="10515600" algn="l"/>
                  </a:tabLst>
                </a:pPr>
                <a:r>
                  <a:rPr lang="en-GB" b="0" dirty="0">
                    <a:solidFill>
                      <a:srgbClr val="3333CC"/>
                    </a:solidFill>
                    <a:latin typeface="+mn-lt"/>
                    <a:ea typeface="Arial Unicode MS" pitchFamily="34" charset="-128"/>
                    <a:cs typeface="Arial Unicode MS" pitchFamily="34" charset="-128"/>
                  </a:rPr>
                  <a:t>LIQUID</a:t>
                </a:r>
              </a:p>
            </p:txBody>
          </p:sp>
          <p:sp>
            <p:nvSpPr>
              <p:cNvPr id="9269" name="Text Box 18"/>
              <p:cNvSpPr txBox="1">
                <a:spLocks noChangeArrowheads="1"/>
              </p:cNvSpPr>
              <p:nvPr/>
            </p:nvSpPr>
            <p:spPr bwMode="auto">
              <a:xfrm>
                <a:off x="2992115" y="3576080"/>
                <a:ext cx="709146" cy="30995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marL="457200" indent="-457200" algn="ctr" defTabSz="449263" eaLnBrk="0" hangingPunct="0">
                  <a:buClr>
                    <a:srgbClr val="3333CC"/>
                  </a:buClr>
                  <a:buSzPct val="100000"/>
                  <a:buFont typeface="Times New Roman" pitchFamily="18" charset="0"/>
                  <a:buNone/>
                  <a:tabLst>
                    <a:tab pos="457200" algn="l"/>
                    <a:tab pos="1371600" algn="l"/>
                    <a:tab pos="2286000" algn="l"/>
                    <a:tab pos="3200400" algn="l"/>
                    <a:tab pos="4114800" algn="l"/>
                    <a:tab pos="5029200" algn="l"/>
                    <a:tab pos="5943600" algn="l"/>
                    <a:tab pos="6858000" algn="l"/>
                    <a:tab pos="7772400" algn="l"/>
                    <a:tab pos="8686800" algn="l"/>
                    <a:tab pos="9601200" algn="l"/>
                    <a:tab pos="10515600" algn="l"/>
                  </a:tabLst>
                </a:pPr>
                <a:r>
                  <a:rPr lang="en-GB" b="0" dirty="0">
                    <a:solidFill>
                      <a:srgbClr val="3333CC"/>
                    </a:solidFill>
                    <a:latin typeface="+mn-lt"/>
                    <a:ea typeface="Arial Unicode MS" pitchFamily="34" charset="-128"/>
                    <a:cs typeface="Arial Unicode MS" pitchFamily="34" charset="-128"/>
                  </a:rPr>
                  <a:t>SOLID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825917" y="2824281"/>
            <a:ext cx="2866949" cy="2060919"/>
            <a:chOff x="883413" y="2852172"/>
            <a:chExt cx="2866949" cy="2060919"/>
          </a:xfrm>
        </p:grpSpPr>
        <p:grpSp>
          <p:nvGrpSpPr>
            <p:cNvPr id="17" name="Group 37"/>
            <p:cNvGrpSpPr>
              <a:grpSpLocks/>
            </p:cNvGrpSpPr>
            <p:nvPr/>
          </p:nvGrpSpPr>
          <p:grpSpPr bwMode="auto">
            <a:xfrm>
              <a:off x="883413" y="2852172"/>
              <a:ext cx="2177406" cy="2060919"/>
              <a:chOff x="1963" y="861"/>
              <a:chExt cx="1944" cy="1840"/>
            </a:xfrm>
          </p:grpSpPr>
          <p:sp>
            <p:nvSpPr>
              <p:cNvPr id="9256" name="Freeform 38"/>
              <p:cNvSpPr>
                <a:spLocks noChangeArrowheads="1"/>
              </p:cNvSpPr>
              <p:nvPr/>
            </p:nvSpPr>
            <p:spPr bwMode="auto">
              <a:xfrm>
                <a:off x="1963" y="861"/>
                <a:ext cx="1611" cy="1764"/>
              </a:xfrm>
              <a:custGeom>
                <a:avLst/>
                <a:gdLst>
                  <a:gd name="T0" fmla="*/ 1610 w 2553"/>
                  <a:gd name="T1" fmla="*/ 0 h 2755"/>
                  <a:gd name="T2" fmla="*/ 1604 w 2553"/>
                  <a:gd name="T3" fmla="*/ 261 h 2755"/>
                  <a:gd name="T4" fmla="*/ 1567 w 2553"/>
                  <a:gd name="T5" fmla="*/ 489 h 2755"/>
                  <a:gd name="T6" fmla="*/ 1439 w 2553"/>
                  <a:gd name="T7" fmla="*/ 679 h 2755"/>
                  <a:gd name="T8" fmla="*/ 1209 w 2553"/>
                  <a:gd name="T9" fmla="*/ 814 h 2755"/>
                  <a:gd name="T10" fmla="*/ 808 w 2553"/>
                  <a:gd name="T11" fmla="*/ 944 h 2755"/>
                  <a:gd name="T12" fmla="*/ 423 w 2553"/>
                  <a:gd name="T13" fmla="*/ 1069 h 2755"/>
                  <a:gd name="T14" fmla="*/ 236 w 2553"/>
                  <a:gd name="T15" fmla="*/ 1172 h 2755"/>
                  <a:gd name="T16" fmla="*/ 76 w 2553"/>
                  <a:gd name="T17" fmla="*/ 1379 h 2755"/>
                  <a:gd name="T18" fmla="*/ 11 w 2553"/>
                  <a:gd name="T19" fmla="*/ 1677 h 2755"/>
                  <a:gd name="T20" fmla="*/ 6 w 2553"/>
                  <a:gd name="T21" fmla="*/ 1764 h 27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53"/>
                  <a:gd name="T34" fmla="*/ 0 h 2755"/>
                  <a:gd name="T35" fmla="*/ 2553 w 2553"/>
                  <a:gd name="T36" fmla="*/ 2755 h 27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53" h="2755">
                    <a:moveTo>
                      <a:pt x="2551" y="0"/>
                    </a:moveTo>
                    <a:cubicBezTo>
                      <a:pt x="2552" y="140"/>
                      <a:pt x="2553" y="281"/>
                      <a:pt x="2542" y="408"/>
                    </a:cubicBezTo>
                    <a:cubicBezTo>
                      <a:pt x="2531" y="535"/>
                      <a:pt x="2527" y="655"/>
                      <a:pt x="2483" y="764"/>
                    </a:cubicBezTo>
                    <a:cubicBezTo>
                      <a:pt x="2439" y="873"/>
                      <a:pt x="2374" y="976"/>
                      <a:pt x="2280" y="1060"/>
                    </a:cubicBezTo>
                    <a:cubicBezTo>
                      <a:pt x="2186" y="1144"/>
                      <a:pt x="2083" y="1203"/>
                      <a:pt x="1916" y="1272"/>
                    </a:cubicBezTo>
                    <a:cubicBezTo>
                      <a:pt x="1749" y="1341"/>
                      <a:pt x="1488" y="1409"/>
                      <a:pt x="1280" y="1475"/>
                    </a:cubicBezTo>
                    <a:cubicBezTo>
                      <a:pt x="1072" y="1541"/>
                      <a:pt x="821" y="1611"/>
                      <a:pt x="670" y="1670"/>
                    </a:cubicBezTo>
                    <a:cubicBezTo>
                      <a:pt x="519" y="1729"/>
                      <a:pt x="466" y="1751"/>
                      <a:pt x="374" y="1831"/>
                    </a:cubicBezTo>
                    <a:cubicBezTo>
                      <a:pt x="282" y="1911"/>
                      <a:pt x="179" y="2022"/>
                      <a:pt x="120" y="2153"/>
                    </a:cubicBezTo>
                    <a:cubicBezTo>
                      <a:pt x="61" y="2284"/>
                      <a:pt x="36" y="2519"/>
                      <a:pt x="18" y="2619"/>
                    </a:cubicBezTo>
                    <a:cubicBezTo>
                      <a:pt x="0" y="2719"/>
                      <a:pt x="5" y="2737"/>
                      <a:pt x="10" y="2755"/>
                    </a:cubicBezTo>
                  </a:path>
                </a:pathLst>
              </a:custGeom>
              <a:noFill/>
              <a:ln w="3816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+mn-lt"/>
                </a:endParaRPr>
              </a:p>
            </p:txBody>
          </p:sp>
          <p:sp>
            <p:nvSpPr>
              <p:cNvPr id="9257" name="Freeform 39"/>
              <p:cNvSpPr>
                <a:spLocks noChangeArrowheads="1"/>
              </p:cNvSpPr>
              <p:nvPr/>
            </p:nvSpPr>
            <p:spPr bwMode="auto">
              <a:xfrm>
                <a:off x="3789" y="861"/>
                <a:ext cx="118" cy="1840"/>
              </a:xfrm>
              <a:custGeom>
                <a:avLst/>
                <a:gdLst>
                  <a:gd name="T0" fmla="*/ 1 w 466"/>
                  <a:gd name="T1" fmla="*/ 0 h 2767"/>
                  <a:gd name="T2" fmla="*/ 1 w 466"/>
                  <a:gd name="T3" fmla="*/ 362 h 2767"/>
                  <a:gd name="T4" fmla="*/ 8 w 466"/>
                  <a:gd name="T5" fmla="*/ 519 h 2767"/>
                  <a:gd name="T6" fmla="*/ 24 w 466"/>
                  <a:gd name="T7" fmla="*/ 694 h 2767"/>
                  <a:gd name="T8" fmla="*/ 58 w 466"/>
                  <a:gd name="T9" fmla="*/ 904 h 2767"/>
                  <a:gd name="T10" fmla="*/ 82 w 466"/>
                  <a:gd name="T11" fmla="*/ 1055 h 2767"/>
                  <a:gd name="T12" fmla="*/ 104 w 466"/>
                  <a:gd name="T13" fmla="*/ 1267 h 2767"/>
                  <a:gd name="T14" fmla="*/ 116 w 466"/>
                  <a:gd name="T15" fmla="*/ 1508 h 2767"/>
                  <a:gd name="T16" fmla="*/ 116 w 466"/>
                  <a:gd name="T17" fmla="*/ 1840 h 27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6"/>
                  <a:gd name="T28" fmla="*/ 0 h 2767"/>
                  <a:gd name="T29" fmla="*/ 466 w 466"/>
                  <a:gd name="T30" fmla="*/ 2767 h 27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6" h="2767">
                    <a:moveTo>
                      <a:pt x="4" y="0"/>
                    </a:moveTo>
                    <a:cubicBezTo>
                      <a:pt x="2" y="207"/>
                      <a:pt x="0" y="414"/>
                      <a:pt x="4" y="544"/>
                    </a:cubicBezTo>
                    <a:cubicBezTo>
                      <a:pt x="8" y="674"/>
                      <a:pt x="15" y="698"/>
                      <a:pt x="30" y="781"/>
                    </a:cubicBezTo>
                    <a:cubicBezTo>
                      <a:pt x="45" y="864"/>
                      <a:pt x="62" y="947"/>
                      <a:pt x="95" y="1043"/>
                    </a:cubicBezTo>
                    <a:cubicBezTo>
                      <a:pt x="128" y="1139"/>
                      <a:pt x="193" y="1269"/>
                      <a:pt x="231" y="1360"/>
                    </a:cubicBezTo>
                    <a:cubicBezTo>
                      <a:pt x="269" y="1451"/>
                      <a:pt x="292" y="1496"/>
                      <a:pt x="322" y="1587"/>
                    </a:cubicBezTo>
                    <a:cubicBezTo>
                      <a:pt x="352" y="1678"/>
                      <a:pt x="389" y="1792"/>
                      <a:pt x="412" y="1905"/>
                    </a:cubicBezTo>
                    <a:cubicBezTo>
                      <a:pt x="435" y="2018"/>
                      <a:pt x="450" y="2124"/>
                      <a:pt x="458" y="2268"/>
                    </a:cubicBezTo>
                    <a:cubicBezTo>
                      <a:pt x="466" y="2412"/>
                      <a:pt x="462" y="2589"/>
                      <a:pt x="458" y="2767"/>
                    </a:cubicBezTo>
                  </a:path>
                </a:pathLst>
              </a:custGeom>
              <a:noFill/>
              <a:ln w="3816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+mn-lt"/>
                </a:endParaRPr>
              </a:p>
            </p:txBody>
          </p:sp>
          <p:sp>
            <p:nvSpPr>
              <p:cNvPr id="9258" name="Freeform 40"/>
              <p:cNvSpPr>
                <a:spLocks noChangeArrowheads="1"/>
              </p:cNvSpPr>
              <p:nvPr/>
            </p:nvSpPr>
            <p:spPr bwMode="auto">
              <a:xfrm>
                <a:off x="2057" y="2154"/>
                <a:ext cx="1322" cy="410"/>
              </a:xfrm>
              <a:custGeom>
                <a:avLst/>
                <a:gdLst>
                  <a:gd name="T0" fmla="*/ 0 w 1905"/>
                  <a:gd name="T1" fmla="*/ 385 h 725"/>
                  <a:gd name="T2" fmla="*/ 32 w 1905"/>
                  <a:gd name="T3" fmla="*/ 282 h 725"/>
                  <a:gd name="T4" fmla="*/ 126 w 1905"/>
                  <a:gd name="T5" fmla="*/ 154 h 725"/>
                  <a:gd name="T6" fmla="*/ 252 w 1905"/>
                  <a:gd name="T7" fmla="*/ 77 h 725"/>
                  <a:gd name="T8" fmla="*/ 409 w 1905"/>
                  <a:gd name="T9" fmla="*/ 25 h 725"/>
                  <a:gd name="T10" fmla="*/ 630 w 1905"/>
                  <a:gd name="T11" fmla="*/ 0 h 725"/>
                  <a:gd name="T12" fmla="*/ 850 w 1905"/>
                  <a:gd name="T13" fmla="*/ 25 h 725"/>
                  <a:gd name="T14" fmla="*/ 1071 w 1905"/>
                  <a:gd name="T15" fmla="*/ 128 h 725"/>
                  <a:gd name="T16" fmla="*/ 1133 w 1905"/>
                  <a:gd name="T17" fmla="*/ 179 h 725"/>
                  <a:gd name="T18" fmla="*/ 1228 w 1905"/>
                  <a:gd name="T19" fmla="*/ 282 h 725"/>
                  <a:gd name="T20" fmla="*/ 1260 w 1905"/>
                  <a:gd name="T21" fmla="*/ 333 h 725"/>
                  <a:gd name="T22" fmla="*/ 1322 w 1905"/>
                  <a:gd name="T23" fmla="*/ 410 h 7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05"/>
                  <a:gd name="T37" fmla="*/ 0 h 725"/>
                  <a:gd name="T38" fmla="*/ 1905 w 1905"/>
                  <a:gd name="T39" fmla="*/ 725 h 7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05" h="725">
                    <a:moveTo>
                      <a:pt x="0" y="680"/>
                    </a:moveTo>
                    <a:cubicBezTo>
                      <a:pt x="8" y="623"/>
                      <a:pt x="16" y="567"/>
                      <a:pt x="46" y="499"/>
                    </a:cubicBezTo>
                    <a:cubicBezTo>
                      <a:pt x="76" y="431"/>
                      <a:pt x="129" y="333"/>
                      <a:pt x="182" y="272"/>
                    </a:cubicBezTo>
                    <a:cubicBezTo>
                      <a:pt x="235" y="211"/>
                      <a:pt x="295" y="174"/>
                      <a:pt x="363" y="136"/>
                    </a:cubicBezTo>
                    <a:cubicBezTo>
                      <a:pt x="431" y="98"/>
                      <a:pt x="499" y="68"/>
                      <a:pt x="590" y="45"/>
                    </a:cubicBezTo>
                    <a:cubicBezTo>
                      <a:pt x="681" y="22"/>
                      <a:pt x="802" y="0"/>
                      <a:pt x="908" y="0"/>
                    </a:cubicBezTo>
                    <a:cubicBezTo>
                      <a:pt x="1014" y="0"/>
                      <a:pt x="1119" y="7"/>
                      <a:pt x="1225" y="45"/>
                    </a:cubicBezTo>
                    <a:cubicBezTo>
                      <a:pt x="1331" y="83"/>
                      <a:pt x="1475" y="181"/>
                      <a:pt x="1543" y="226"/>
                    </a:cubicBezTo>
                    <a:cubicBezTo>
                      <a:pt x="1611" y="271"/>
                      <a:pt x="1595" y="272"/>
                      <a:pt x="1633" y="317"/>
                    </a:cubicBezTo>
                    <a:cubicBezTo>
                      <a:pt x="1671" y="362"/>
                      <a:pt x="1739" y="454"/>
                      <a:pt x="1769" y="499"/>
                    </a:cubicBezTo>
                    <a:cubicBezTo>
                      <a:pt x="1799" y="544"/>
                      <a:pt x="1792" y="552"/>
                      <a:pt x="1815" y="589"/>
                    </a:cubicBezTo>
                    <a:cubicBezTo>
                      <a:pt x="1838" y="626"/>
                      <a:pt x="1871" y="675"/>
                      <a:pt x="1905" y="725"/>
                    </a:cubicBezTo>
                  </a:path>
                </a:pathLst>
              </a:custGeom>
              <a:noFill/>
              <a:ln w="38160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+mn-lt"/>
                </a:endParaRPr>
              </a:p>
            </p:txBody>
          </p:sp>
          <p:sp>
            <p:nvSpPr>
              <p:cNvPr id="9259" name="Oval 41"/>
              <p:cNvSpPr>
                <a:spLocks noChangeArrowheads="1"/>
              </p:cNvSpPr>
              <p:nvPr/>
            </p:nvSpPr>
            <p:spPr bwMode="auto">
              <a:xfrm>
                <a:off x="2627" y="2137"/>
                <a:ext cx="32" cy="32"/>
              </a:xfrm>
              <a:prstGeom prst="ellipse">
                <a:avLst/>
              </a:prstGeom>
              <a:noFill/>
              <a:ln w="3816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+mn-lt"/>
                </a:endParaRPr>
              </a:p>
            </p:txBody>
          </p:sp>
          <p:sp>
            <p:nvSpPr>
              <p:cNvPr id="9260" name="Text Box 42"/>
              <p:cNvSpPr txBox="1">
                <a:spLocks noChangeArrowheads="1"/>
              </p:cNvSpPr>
              <p:nvPr/>
            </p:nvSpPr>
            <p:spPr bwMode="auto">
              <a:xfrm>
                <a:off x="2480" y="1912"/>
                <a:ext cx="358" cy="27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marL="457200" indent="-457200" algn="ctr" defTabSz="449263" eaLnBrk="0" hangingPunct="0">
                  <a:buClr>
                    <a:srgbClr val="D60093"/>
                  </a:buClr>
                  <a:buSzPct val="100000"/>
                  <a:buFont typeface="Times New Roman" pitchFamily="18" charset="0"/>
                  <a:buNone/>
                  <a:tabLst>
                    <a:tab pos="457200" algn="l"/>
                    <a:tab pos="1371600" algn="l"/>
                    <a:tab pos="2286000" algn="l"/>
                    <a:tab pos="3200400" algn="l"/>
                    <a:tab pos="4114800" algn="l"/>
                    <a:tab pos="5029200" algn="l"/>
                    <a:tab pos="5943600" algn="l"/>
                    <a:tab pos="6858000" algn="l"/>
                    <a:tab pos="7772400" algn="l"/>
                    <a:tab pos="8686800" algn="l"/>
                    <a:tab pos="9601200" algn="l"/>
                    <a:tab pos="10515600" algn="l"/>
                  </a:tabLst>
                </a:pPr>
                <a:r>
                  <a:rPr lang="en-GB" b="0" dirty="0">
                    <a:solidFill>
                      <a:srgbClr val="D60093"/>
                    </a:solidFill>
                    <a:latin typeface="+mn-lt"/>
                    <a:ea typeface="Arial Unicode MS" pitchFamily="34" charset="-128"/>
                    <a:cs typeface="Arial Unicode MS" pitchFamily="34" charset="-128"/>
                  </a:rPr>
                  <a:t>CP</a:t>
                </a:r>
              </a:p>
            </p:txBody>
          </p:sp>
        </p:grpSp>
        <p:sp>
          <p:nvSpPr>
            <p:cNvPr id="9254" name="Text Box 43"/>
            <p:cNvSpPr txBox="1">
              <a:spLocks noChangeArrowheads="1"/>
            </p:cNvSpPr>
            <p:nvPr/>
          </p:nvSpPr>
          <p:spPr bwMode="auto">
            <a:xfrm>
              <a:off x="1040150" y="3717982"/>
              <a:ext cx="709146" cy="3099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457200" indent="-457200" algn="ctr" defTabSz="449263" eaLnBrk="0" hangingPunct="0">
                <a:buClr>
                  <a:srgbClr val="FF00FF"/>
                </a:buClr>
                <a:buSzPct val="100000"/>
                <a:buFont typeface="Times New Roman" pitchFamily="18" charset="0"/>
                <a:buNone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</a:pPr>
              <a:r>
                <a:rPr lang="en-GB" b="0" dirty="0">
                  <a:solidFill>
                    <a:srgbClr val="FF00FF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FLUID</a:t>
              </a:r>
            </a:p>
          </p:txBody>
        </p:sp>
        <p:sp>
          <p:nvSpPr>
            <p:cNvPr id="9255" name="Text Box 44"/>
            <p:cNvSpPr txBox="1">
              <a:spLocks noChangeArrowheads="1"/>
            </p:cNvSpPr>
            <p:nvPr/>
          </p:nvSpPr>
          <p:spPr bwMode="auto">
            <a:xfrm>
              <a:off x="3041216" y="4162238"/>
              <a:ext cx="709146" cy="3099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457200" indent="-457200" algn="ctr" defTabSz="449263" eaLnBrk="0" hangingPunct="0">
                <a:buClr>
                  <a:srgbClr val="D60093"/>
                </a:buClr>
                <a:buSzPct val="100000"/>
                <a:buFont typeface="Times New Roman" pitchFamily="18" charset="0"/>
                <a:buNone/>
                <a:tabLst>
                  <a:tab pos="457200" algn="l"/>
                  <a:tab pos="1371600" algn="l"/>
                  <a:tab pos="2286000" algn="l"/>
                  <a:tab pos="3200400" algn="l"/>
                  <a:tab pos="4114800" algn="l"/>
                  <a:tab pos="5029200" algn="l"/>
                  <a:tab pos="5943600" algn="l"/>
                  <a:tab pos="6858000" algn="l"/>
                  <a:tab pos="7772400" algn="l"/>
                  <a:tab pos="8686800" algn="l"/>
                  <a:tab pos="9601200" algn="l"/>
                  <a:tab pos="10515600" algn="l"/>
                </a:tabLst>
              </a:pPr>
              <a:r>
                <a:rPr lang="en-GB" b="0" dirty="0">
                  <a:solidFill>
                    <a:srgbClr val="EA00EA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SOLID</a:t>
              </a:r>
            </a:p>
          </p:txBody>
        </p:sp>
      </p:grpSp>
      <p:sp>
        <p:nvSpPr>
          <p:cNvPr id="9251" name="Text Box 45"/>
          <p:cNvSpPr txBox="1">
            <a:spLocks noChangeArrowheads="1"/>
          </p:cNvSpPr>
          <p:nvPr/>
        </p:nvSpPr>
        <p:spPr bwMode="auto">
          <a:xfrm>
            <a:off x="86485" y="5261470"/>
            <a:ext cx="5251411" cy="568490"/>
          </a:xfrm>
          <a:prstGeom prst="rect">
            <a:avLst/>
          </a:prstGeom>
          <a:solidFill>
            <a:schemeClr val="bg1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 defTabSz="449263">
              <a:buClr>
                <a:srgbClr val="CC00CC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 dirty="0">
                <a:solidFill>
                  <a:srgbClr val="003F6E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The liquid-gas transition becomes </a:t>
            </a:r>
            <a:r>
              <a:rPr lang="en-GB" b="0" dirty="0">
                <a:solidFill>
                  <a:srgbClr val="CC00CC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metastable </a:t>
            </a:r>
            <a:r>
              <a:rPr lang="en-GB" b="0" dirty="0">
                <a:solidFill>
                  <a:srgbClr val="003F6E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with respect to </a:t>
            </a:r>
            <a:r>
              <a:rPr lang="en-GB" b="0" dirty="0" smtClean="0">
                <a:solidFill>
                  <a:srgbClr val="003F6E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freezing</a:t>
            </a:r>
            <a:endParaRPr lang="en-GB" b="0" dirty="0">
              <a:solidFill>
                <a:srgbClr val="003F6E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defTabSz="449263">
              <a:buClr>
                <a:srgbClr val="000099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 dirty="0" smtClean="0">
                <a:solidFill>
                  <a:srgbClr val="003F6E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IN OTHER WORDS</a:t>
            </a:r>
            <a:r>
              <a:rPr lang="en-GB" b="0" dirty="0" smtClean="0">
                <a:solidFill>
                  <a:srgbClr val="0F04A4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GB" b="0" dirty="0" smtClean="0">
                <a:solidFill>
                  <a:srgbClr val="EA00EA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NO MORE “LIQUID”!</a:t>
            </a:r>
            <a:endParaRPr lang="en-GB" b="0" dirty="0" smtClean="0">
              <a:solidFill>
                <a:srgbClr val="003F6E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2639" y="224741"/>
            <a:ext cx="6599108" cy="459059"/>
          </a:xfrm>
        </p:spPr>
        <p:txBody>
          <a:bodyPr/>
          <a:lstStyle/>
          <a:p>
            <a:r>
              <a:rPr lang="it-IT" dirty="0" smtClean="0">
                <a:solidFill>
                  <a:srgbClr val="018D12"/>
                </a:solidFill>
              </a:rPr>
              <a:t>A2) The weird world of short-ranged potentials</a:t>
            </a:r>
            <a:endParaRPr lang="it-IT" dirty="0">
              <a:solidFill>
                <a:srgbClr val="018D1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2634" y="4422428"/>
            <a:ext cx="1446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endParaRPr lang="it-IT" sz="1200" b="0" dirty="0" smtClean="0">
              <a:solidFill>
                <a:srgbClr val="2C5986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9219" name="Group 9218"/>
          <p:cNvGrpSpPr/>
          <p:nvPr/>
        </p:nvGrpSpPr>
        <p:grpSpPr>
          <a:xfrm>
            <a:off x="5515424" y="2705997"/>
            <a:ext cx="3498863" cy="3471486"/>
            <a:chOff x="6442057" y="4712138"/>
            <a:chExt cx="3784025" cy="3709318"/>
          </a:xfrm>
        </p:grpSpPr>
        <p:graphicFrame>
          <p:nvGraphicFramePr>
            <p:cNvPr id="9217" name="Object 92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8188447"/>
                </p:ext>
              </p:extLst>
            </p:nvPr>
          </p:nvGraphicFramePr>
          <p:xfrm>
            <a:off x="6442057" y="4712138"/>
            <a:ext cx="3784025" cy="29696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68" name="Image" r:id="rId4" imgW="8634600" imgH="6869520" progId="PhotoshopElements.Image.2">
                    <p:embed/>
                  </p:oleObj>
                </mc:Choice>
                <mc:Fallback>
                  <p:oleObj name="Image" r:id="rId4" imgW="8634600" imgH="6869520" progId="PhotoshopElements.Image.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442057" y="4712138"/>
                          <a:ext cx="3784025" cy="29696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18" name="TextBox 9217"/>
            <p:cNvSpPr txBox="1"/>
            <p:nvPr/>
          </p:nvSpPr>
          <p:spPr>
            <a:xfrm>
              <a:off x="6492442" y="7862390"/>
              <a:ext cx="3572946" cy="559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b="0" dirty="0" smtClean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The large particles </a:t>
              </a:r>
              <a:r>
                <a:rPr lang="en-US" b="0" dirty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subtract free volume to the small ones (which </a:t>
              </a:r>
              <a:r>
                <a:rPr lang="en-US" b="0" dirty="0" smtClean="0">
                  <a:solidFill>
                    <a:srgbClr val="EA00EA"/>
                  </a:solidFill>
                  <a:latin typeface="+mn-lt"/>
                  <a:cs typeface="Times New Roman" pitchFamily="18" charset="0"/>
                </a:rPr>
                <a:t>dominate</a:t>
              </a:r>
              <a:r>
                <a:rPr lang="en-US" b="0" dirty="0" smtClean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 entropy)</a:t>
              </a:r>
              <a:endParaRPr lang="en-US" b="0" dirty="0">
                <a:solidFill>
                  <a:srgbClr val="2C5986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9231" name="Group 9230"/>
          <p:cNvGrpSpPr/>
          <p:nvPr/>
        </p:nvGrpSpPr>
        <p:grpSpPr>
          <a:xfrm>
            <a:off x="5520968" y="2705997"/>
            <a:ext cx="3493319" cy="3701612"/>
            <a:chOff x="11930991" y="3791517"/>
            <a:chExt cx="3493319" cy="3701612"/>
          </a:xfrm>
        </p:grpSpPr>
        <p:graphicFrame>
          <p:nvGraphicFramePr>
            <p:cNvPr id="9230" name="Object 92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6845986"/>
                </p:ext>
              </p:extLst>
            </p:nvPr>
          </p:nvGraphicFramePr>
          <p:xfrm>
            <a:off x="11930991" y="3791517"/>
            <a:ext cx="3493319" cy="2779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69" name="Image" r:id="rId6" imgW="8634600" imgH="6869520" progId="PhotoshopElements.Image.2">
                    <p:embed/>
                  </p:oleObj>
                </mc:Choice>
                <mc:Fallback>
                  <p:oleObj name="Image" r:id="rId6" imgW="8634600" imgH="6869520" progId="PhotoshopElements.Image.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930991" y="3791517"/>
                          <a:ext cx="3493319" cy="27792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1" name="TextBox 170"/>
            <p:cNvSpPr txBox="1"/>
            <p:nvPr/>
          </p:nvSpPr>
          <p:spPr>
            <a:xfrm>
              <a:off x="12014161" y="6723688"/>
              <a:ext cx="3321433" cy="769441"/>
            </a:xfrm>
            <a:prstGeom prst="rect">
              <a:avLst/>
            </a:prstGeom>
            <a:solidFill>
              <a:srgbClr val="FFFF85"/>
            </a:solidFill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lang="en-US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The</a:t>
              </a:r>
              <a:r>
                <a:rPr lang="en-US" b="0" dirty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US" b="0" dirty="0" smtClean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entropy of the small spheres can be maximized by </a:t>
              </a:r>
              <a:r>
                <a:rPr lang="en-US" b="0" dirty="0" smtClean="0">
                  <a:solidFill>
                    <a:srgbClr val="EA00EA"/>
                  </a:solidFill>
                  <a:latin typeface="+mn-lt"/>
                  <a:cs typeface="Times New Roman" pitchFamily="18" charset="0"/>
                </a:rPr>
                <a:t>separating out</a:t>
              </a:r>
              <a:r>
                <a:rPr lang="en-US" b="0" dirty="0" smtClean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 the large ones </a:t>
              </a:r>
            </a:p>
            <a:p>
              <a:pPr>
                <a:spcBef>
                  <a:spcPts val="0"/>
                </a:spcBef>
              </a:pPr>
              <a:r>
                <a:rPr lang="en-US" sz="1600" b="0" dirty="0" smtClean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(</a:t>
              </a:r>
              <a:r>
                <a:rPr lang="en-US" sz="1600" b="0" i="1" dirty="0" err="1" smtClean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muchos</a:t>
              </a:r>
              <a:r>
                <a:rPr lang="en-US" sz="1600" b="0" i="1" dirty="0" smtClean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US" sz="1600" b="0" i="1" dirty="0" err="1" smtClean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pocos</a:t>
              </a:r>
              <a:r>
                <a:rPr lang="en-US" sz="1600" b="0" i="1" dirty="0" smtClean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US" sz="1600" b="0" i="1" dirty="0" err="1" smtClean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hacen</a:t>
              </a:r>
              <a:r>
                <a:rPr lang="en-US" sz="1600" b="0" i="1" dirty="0" smtClean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 un mucho</a:t>
              </a:r>
              <a:r>
                <a:rPr lang="en-US" sz="1600" b="0" dirty="0" smtClean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)</a:t>
              </a:r>
              <a:endParaRPr lang="en-US" sz="1600" b="0" dirty="0">
                <a:solidFill>
                  <a:srgbClr val="2C5986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6485" y="4310381"/>
            <a:ext cx="5436936" cy="2020990"/>
            <a:chOff x="86485" y="4310381"/>
            <a:chExt cx="5436936" cy="2020990"/>
          </a:xfrm>
        </p:grpSpPr>
        <p:sp>
          <p:nvSpPr>
            <p:cNvPr id="7" name="TextBox 6"/>
            <p:cNvSpPr txBox="1"/>
            <p:nvPr/>
          </p:nvSpPr>
          <p:spPr>
            <a:xfrm>
              <a:off x="86485" y="6023594"/>
              <a:ext cx="5436936" cy="307777"/>
            </a:xfrm>
            <a:prstGeom prst="rect">
              <a:avLst/>
            </a:prstGeom>
            <a:solidFill>
              <a:srgbClr val="FFFF85"/>
            </a:solidFill>
            <a:ln>
              <a:solidFill>
                <a:srgbClr val="EA00EA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b="0" dirty="0" smtClean="0">
                  <a:solidFill>
                    <a:srgbClr val="CC00CC"/>
                  </a:solidFill>
                  <a:latin typeface="+mn-lt"/>
                  <a:cs typeface="Times New Roman" pitchFamily="18" charset="0"/>
                </a:rPr>
                <a:t>BUT WHAT HAPPENS WITHIN THE L-G COEXISTENCE REGION?</a:t>
              </a:r>
              <a:endParaRPr lang="it-IT" b="0" dirty="0">
                <a:solidFill>
                  <a:srgbClr val="CC00CC"/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906004" y="4310381"/>
              <a:ext cx="1560076" cy="565037"/>
            </a:xfrm>
            <a:custGeom>
              <a:avLst/>
              <a:gdLst>
                <a:gd name="connsiteX0" fmla="*/ 0 w 1560076"/>
                <a:gd name="connsiteY0" fmla="*/ 530833 h 565037"/>
                <a:gd name="connsiteX1" fmla="*/ 74141 w 1560076"/>
                <a:gd name="connsiteY1" fmla="*/ 291936 h 565037"/>
                <a:gd name="connsiteX2" fmla="*/ 148281 w 1560076"/>
                <a:gd name="connsiteY2" fmla="*/ 176606 h 565037"/>
                <a:gd name="connsiteX3" fmla="*/ 420130 w 1560076"/>
                <a:gd name="connsiteY3" fmla="*/ 28325 h 565037"/>
                <a:gd name="connsiteX4" fmla="*/ 667265 w 1560076"/>
                <a:gd name="connsiteY4" fmla="*/ 3612 h 565037"/>
                <a:gd name="connsiteX5" fmla="*/ 930876 w 1560076"/>
                <a:gd name="connsiteY5" fmla="*/ 11849 h 565037"/>
                <a:gd name="connsiteX6" fmla="*/ 1178011 w 1560076"/>
                <a:gd name="connsiteY6" fmla="*/ 110703 h 565037"/>
                <a:gd name="connsiteX7" fmla="*/ 1383957 w 1560076"/>
                <a:gd name="connsiteY7" fmla="*/ 242509 h 565037"/>
                <a:gd name="connsiteX8" fmla="*/ 1227438 w 1560076"/>
                <a:gd name="connsiteY8" fmla="*/ 143655 h 565037"/>
                <a:gd name="connsiteX9" fmla="*/ 1441622 w 1560076"/>
                <a:gd name="connsiteY9" fmla="*/ 349601 h 565037"/>
                <a:gd name="connsiteX10" fmla="*/ 1548714 w 1560076"/>
                <a:gd name="connsiteY10" fmla="*/ 547309 h 565037"/>
                <a:gd name="connsiteX11" fmla="*/ 1556952 w 1560076"/>
                <a:gd name="connsiteY11" fmla="*/ 555547 h 565037"/>
                <a:gd name="connsiteX12" fmla="*/ 0 w 1560076"/>
                <a:gd name="connsiteY12" fmla="*/ 530833 h 5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0076" h="565037">
                  <a:moveTo>
                    <a:pt x="0" y="530833"/>
                  </a:moveTo>
                  <a:cubicBezTo>
                    <a:pt x="24714" y="440903"/>
                    <a:pt x="49428" y="350974"/>
                    <a:pt x="74141" y="291936"/>
                  </a:cubicBezTo>
                  <a:cubicBezTo>
                    <a:pt x="98854" y="232898"/>
                    <a:pt x="90616" y="220541"/>
                    <a:pt x="148281" y="176606"/>
                  </a:cubicBezTo>
                  <a:cubicBezTo>
                    <a:pt x="205946" y="132671"/>
                    <a:pt x="333633" y="57157"/>
                    <a:pt x="420130" y="28325"/>
                  </a:cubicBezTo>
                  <a:cubicBezTo>
                    <a:pt x="506627" y="-507"/>
                    <a:pt x="582141" y="6358"/>
                    <a:pt x="667265" y="3612"/>
                  </a:cubicBezTo>
                  <a:cubicBezTo>
                    <a:pt x="752389" y="866"/>
                    <a:pt x="845752" y="-5999"/>
                    <a:pt x="930876" y="11849"/>
                  </a:cubicBezTo>
                  <a:cubicBezTo>
                    <a:pt x="1016000" y="29697"/>
                    <a:pt x="1102498" y="72260"/>
                    <a:pt x="1178011" y="110703"/>
                  </a:cubicBezTo>
                  <a:cubicBezTo>
                    <a:pt x="1253524" y="149146"/>
                    <a:pt x="1375719" y="237017"/>
                    <a:pt x="1383957" y="242509"/>
                  </a:cubicBezTo>
                  <a:cubicBezTo>
                    <a:pt x="1392195" y="248001"/>
                    <a:pt x="1217827" y="125806"/>
                    <a:pt x="1227438" y="143655"/>
                  </a:cubicBezTo>
                  <a:cubicBezTo>
                    <a:pt x="1237049" y="161504"/>
                    <a:pt x="1388076" y="282325"/>
                    <a:pt x="1441622" y="349601"/>
                  </a:cubicBezTo>
                  <a:cubicBezTo>
                    <a:pt x="1495168" y="416877"/>
                    <a:pt x="1529492" y="512985"/>
                    <a:pt x="1548714" y="547309"/>
                  </a:cubicBezTo>
                  <a:cubicBezTo>
                    <a:pt x="1567936" y="581633"/>
                    <a:pt x="1556952" y="555547"/>
                    <a:pt x="1556952" y="555547"/>
                  </a:cubicBezTo>
                  <a:lnTo>
                    <a:pt x="0" y="530833"/>
                  </a:lnTo>
                  <a:close/>
                </a:path>
              </a:pathLst>
            </a:custGeom>
            <a:solidFill>
              <a:srgbClr val="FFFF85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it-IT" sz="3600" dirty="0" smtClean="0">
                  <a:solidFill>
                    <a:srgbClr val="EA00EA"/>
                  </a:solidFill>
                  <a:latin typeface="+mn-lt"/>
                </a:rPr>
                <a:t>?</a:t>
              </a:r>
              <a:endParaRPr lang="it-IT" sz="3600" dirty="0">
                <a:solidFill>
                  <a:srgbClr val="EA00EA"/>
                </a:solidFill>
                <a:latin typeface="+mn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82602" y="1023136"/>
            <a:ext cx="3616395" cy="1639908"/>
            <a:chOff x="982602" y="1023136"/>
            <a:chExt cx="3616395" cy="1639908"/>
          </a:xfrm>
        </p:grpSpPr>
        <p:grpSp>
          <p:nvGrpSpPr>
            <p:cNvPr id="27" name="Group 26"/>
            <p:cNvGrpSpPr/>
            <p:nvPr/>
          </p:nvGrpSpPr>
          <p:grpSpPr>
            <a:xfrm>
              <a:off x="982602" y="1023136"/>
              <a:ext cx="1775060" cy="1639908"/>
              <a:chOff x="3589203" y="603943"/>
              <a:chExt cx="1775060" cy="1639908"/>
            </a:xfrm>
          </p:grpSpPr>
          <p:grpSp>
            <p:nvGrpSpPr>
              <p:cNvPr id="16" name="Group 33"/>
              <p:cNvGrpSpPr>
                <a:grpSpLocks/>
              </p:cNvGrpSpPr>
              <p:nvPr/>
            </p:nvGrpSpPr>
            <p:grpSpPr bwMode="auto">
              <a:xfrm>
                <a:off x="3589203" y="1004013"/>
                <a:ext cx="952500" cy="1239838"/>
                <a:chOff x="720" y="1232"/>
                <a:chExt cx="600" cy="781"/>
              </a:xfrm>
            </p:grpSpPr>
            <p:sp>
              <p:nvSpPr>
                <p:cNvPr id="9261" name="Line 34"/>
                <p:cNvSpPr>
                  <a:spLocks noChangeShapeType="1"/>
                </p:cNvSpPr>
                <p:nvPr/>
              </p:nvSpPr>
              <p:spPr bwMode="auto">
                <a:xfrm>
                  <a:off x="720" y="1232"/>
                  <a:ext cx="1" cy="782"/>
                </a:xfrm>
                <a:prstGeom prst="line">
                  <a:avLst/>
                </a:prstGeom>
                <a:noFill/>
                <a:ln w="25560">
                  <a:solidFill>
                    <a:srgbClr val="FF33CC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latin typeface="+mn-lt"/>
                  </a:endParaRPr>
                </a:p>
              </p:txBody>
            </p:sp>
            <p:sp>
              <p:nvSpPr>
                <p:cNvPr id="9262" name="Freeform 35"/>
                <p:cNvSpPr>
                  <a:spLocks noChangeArrowheads="1"/>
                </p:cNvSpPr>
                <p:nvPr/>
              </p:nvSpPr>
              <p:spPr bwMode="auto">
                <a:xfrm>
                  <a:off x="720" y="1595"/>
                  <a:ext cx="170" cy="401"/>
                </a:xfrm>
                <a:custGeom>
                  <a:avLst/>
                  <a:gdLst>
                    <a:gd name="T0" fmla="*/ 0 w 274"/>
                    <a:gd name="T1" fmla="*/ 401 h 349"/>
                    <a:gd name="T2" fmla="*/ 18 w 274"/>
                    <a:gd name="T3" fmla="*/ 284 h 349"/>
                    <a:gd name="T4" fmla="*/ 33 w 274"/>
                    <a:gd name="T5" fmla="*/ 209 h 349"/>
                    <a:gd name="T6" fmla="*/ 53 w 274"/>
                    <a:gd name="T7" fmla="*/ 138 h 349"/>
                    <a:gd name="T8" fmla="*/ 89 w 274"/>
                    <a:gd name="T9" fmla="*/ 53 h 349"/>
                    <a:gd name="T10" fmla="*/ 131 w 274"/>
                    <a:gd name="T11" fmla="*/ 8 h 349"/>
                    <a:gd name="T12" fmla="*/ 170 w 274"/>
                    <a:gd name="T13" fmla="*/ 1 h 34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4"/>
                    <a:gd name="T22" fmla="*/ 0 h 349"/>
                    <a:gd name="T23" fmla="*/ 274 w 274"/>
                    <a:gd name="T24" fmla="*/ 349 h 34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4" h="349">
                      <a:moveTo>
                        <a:pt x="0" y="349"/>
                      </a:moveTo>
                      <a:cubicBezTo>
                        <a:pt x="5" y="331"/>
                        <a:pt x="20" y="275"/>
                        <a:pt x="29" y="247"/>
                      </a:cubicBezTo>
                      <a:cubicBezTo>
                        <a:pt x="38" y="219"/>
                        <a:pt x="44" y="203"/>
                        <a:pt x="53" y="182"/>
                      </a:cubicBezTo>
                      <a:cubicBezTo>
                        <a:pt x="62" y="161"/>
                        <a:pt x="70" y="143"/>
                        <a:pt x="85" y="120"/>
                      </a:cubicBezTo>
                      <a:cubicBezTo>
                        <a:pt x="100" y="97"/>
                        <a:pt x="123" y="65"/>
                        <a:pt x="144" y="46"/>
                      </a:cubicBezTo>
                      <a:cubicBezTo>
                        <a:pt x="165" y="27"/>
                        <a:pt x="189" y="14"/>
                        <a:pt x="211" y="7"/>
                      </a:cubicBezTo>
                      <a:cubicBezTo>
                        <a:pt x="233" y="0"/>
                        <a:pt x="261" y="2"/>
                        <a:pt x="274" y="1"/>
                      </a:cubicBezTo>
                    </a:path>
                  </a:pathLst>
                </a:custGeom>
                <a:noFill/>
                <a:ln w="25560">
                  <a:solidFill>
                    <a:srgbClr val="FF33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+mn-lt"/>
                  </a:endParaRPr>
                </a:p>
              </p:txBody>
            </p:sp>
            <p:sp>
              <p:nvSpPr>
                <p:cNvPr id="9263" name="Line 36"/>
                <p:cNvSpPr>
                  <a:spLocks noChangeShapeType="1"/>
                </p:cNvSpPr>
                <p:nvPr/>
              </p:nvSpPr>
              <p:spPr bwMode="auto">
                <a:xfrm>
                  <a:off x="889" y="1595"/>
                  <a:ext cx="432" cy="1"/>
                </a:xfrm>
                <a:prstGeom prst="line">
                  <a:avLst/>
                </a:prstGeom>
                <a:noFill/>
                <a:ln w="25560">
                  <a:solidFill>
                    <a:srgbClr val="FF33CC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latin typeface="+mn-lt"/>
                  </a:endParaRPr>
                </a:p>
              </p:txBody>
            </p:sp>
          </p:grpSp>
          <p:sp>
            <p:nvSpPr>
              <p:cNvPr id="89" name="CasellaDiTesto 88"/>
              <p:cNvSpPr txBox="1"/>
              <p:nvPr/>
            </p:nvSpPr>
            <p:spPr>
              <a:xfrm>
                <a:off x="3735612" y="603943"/>
                <a:ext cx="1628651" cy="566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EA00EA"/>
                    </a:solidFill>
                    <a:latin typeface="+mn-lt"/>
                  </a:rPr>
                  <a:t>SHORT-RANGED</a:t>
                </a:r>
              </a:p>
              <a:p>
                <a:r>
                  <a:rPr lang="en-US" dirty="0" smtClean="0">
                    <a:solidFill>
                      <a:srgbClr val="EA00EA"/>
                    </a:solidFill>
                    <a:latin typeface="+mn-lt"/>
                  </a:rPr>
                  <a:t>ATTRACTION</a:t>
                </a:r>
                <a:endParaRPr lang="it-IT" dirty="0">
                  <a:solidFill>
                    <a:srgbClr val="EA00EA"/>
                  </a:solidFill>
                  <a:latin typeface="+mn-lt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04953" y="1055921"/>
              <a:ext cx="1794044" cy="1296487"/>
              <a:chOff x="2804953" y="1055921"/>
              <a:chExt cx="1794044" cy="129648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953" y="1072113"/>
                <a:ext cx="1794044" cy="1280295"/>
              </a:xfrm>
              <a:prstGeom prst="rect">
                <a:avLst/>
              </a:prstGeom>
            </p:spPr>
          </p:pic>
          <p:sp>
            <p:nvSpPr>
              <p:cNvPr id="6" name="Oval 5"/>
              <p:cNvSpPr/>
              <p:nvPr/>
            </p:nvSpPr>
            <p:spPr bwMode="auto">
              <a:xfrm>
                <a:off x="2928868" y="1055921"/>
                <a:ext cx="539713" cy="539713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002414" y="880604"/>
            <a:ext cx="3950755" cy="1753816"/>
            <a:chOff x="5002414" y="880604"/>
            <a:chExt cx="3950755" cy="1753816"/>
          </a:xfrm>
        </p:grpSpPr>
        <p:grpSp>
          <p:nvGrpSpPr>
            <p:cNvPr id="10" name="Group 9"/>
            <p:cNvGrpSpPr/>
            <p:nvPr/>
          </p:nvGrpSpPr>
          <p:grpSpPr>
            <a:xfrm>
              <a:off x="5002414" y="880604"/>
              <a:ext cx="3342497" cy="1560011"/>
              <a:chOff x="5002414" y="880604"/>
              <a:chExt cx="3342497" cy="1560011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5515424" y="880604"/>
                <a:ext cx="2829487" cy="58477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it-IT" sz="1600" b="0" dirty="0" smtClean="0">
                    <a:solidFill>
                      <a:srgbClr val="EA00EA"/>
                    </a:solidFill>
                    <a:latin typeface="+mn-lt"/>
                    <a:cs typeface="Times New Roman" pitchFamily="18" charset="0"/>
                  </a:rPr>
                  <a:t>ENTROPY FULLY AT WORK: DEPLETION FORCES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5002414" y="1701951"/>
                <a:ext cx="259379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it-IT" b="0" dirty="0" smtClean="0">
                    <a:solidFill>
                      <a:srgbClr val="2C5986"/>
                    </a:solidFill>
                    <a:latin typeface="+mn-lt"/>
                    <a:cs typeface="Times New Roman" pitchFamily="18" charset="0"/>
                  </a:rPr>
                  <a:t>Adding much smaller particles to a colloidal suspension generates </a:t>
                </a:r>
                <a:r>
                  <a:rPr lang="it-IT" b="0" dirty="0" smtClean="0">
                    <a:solidFill>
                      <a:srgbClr val="EA00EA"/>
                    </a:solidFill>
                    <a:latin typeface="+mn-lt"/>
                    <a:cs typeface="Times New Roman" pitchFamily="18" charset="0"/>
                  </a:rPr>
                  <a:t>effective attractive forces →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7632558" y="1486764"/>
              <a:ext cx="1320611" cy="1147656"/>
              <a:chOff x="9442" y="2546305"/>
              <a:chExt cx="2863750" cy="2431049"/>
            </a:xfrm>
          </p:grpSpPr>
          <p:grpSp>
            <p:nvGrpSpPr>
              <p:cNvPr id="64" name="Group 94"/>
              <p:cNvGrpSpPr>
                <a:grpSpLocks/>
              </p:cNvGrpSpPr>
              <p:nvPr/>
            </p:nvGrpSpPr>
            <p:grpSpPr bwMode="auto">
              <a:xfrm flipH="1">
                <a:off x="599277" y="3347750"/>
                <a:ext cx="798028" cy="772407"/>
                <a:chOff x="2036" y="2869"/>
                <a:chExt cx="725" cy="705"/>
              </a:xfrm>
            </p:grpSpPr>
            <p:sp>
              <p:nvSpPr>
                <p:cNvPr id="145" name="Oval 95"/>
                <p:cNvSpPr>
                  <a:spLocks noChangeArrowheads="1"/>
                </p:cNvSpPr>
                <p:nvPr/>
              </p:nvSpPr>
              <p:spPr bwMode="auto">
                <a:xfrm>
                  <a:off x="2036" y="2869"/>
                  <a:ext cx="725" cy="705"/>
                </a:xfrm>
                <a:prstGeom prst="ellipse">
                  <a:avLst/>
                </a:prstGeom>
                <a:solidFill>
                  <a:srgbClr val="FF3300">
                    <a:alpha val="17999"/>
                  </a:srgbClr>
                </a:solidFill>
                <a:ln w="12700" algn="ctr">
                  <a:solidFill>
                    <a:srgbClr val="CC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46" name="Oval 96"/>
                <p:cNvSpPr>
                  <a:spLocks noChangeArrowheads="1"/>
                </p:cNvSpPr>
                <p:nvPr/>
              </p:nvSpPr>
              <p:spPr bwMode="auto">
                <a:xfrm>
                  <a:off x="2136" y="2980"/>
                  <a:ext cx="506" cy="4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00FF"/>
                    </a:gs>
                    <a:gs pos="100000">
                      <a:srgbClr val="CC00FF">
                        <a:gamma/>
                        <a:shade val="76863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140" name="Oval 83"/>
              <p:cNvSpPr>
                <a:spLocks noChangeArrowheads="1"/>
              </p:cNvSpPr>
              <p:nvPr/>
            </p:nvSpPr>
            <p:spPr bwMode="auto">
              <a:xfrm>
                <a:off x="698284" y="3452287"/>
                <a:ext cx="609554" cy="584241"/>
              </a:xfrm>
              <a:prstGeom prst="ellipse">
                <a:avLst/>
              </a:prstGeom>
              <a:solidFill>
                <a:srgbClr val="FF9900"/>
              </a:solidFill>
              <a:ln w="12700" algn="ctr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66" name="Group 4"/>
              <p:cNvGrpSpPr>
                <a:grpSpLocks/>
              </p:cNvGrpSpPr>
              <p:nvPr/>
            </p:nvGrpSpPr>
            <p:grpSpPr bwMode="auto">
              <a:xfrm>
                <a:off x="2209648" y="3999359"/>
                <a:ext cx="282709" cy="332193"/>
                <a:chOff x="1662" y="2652"/>
                <a:chExt cx="256" cy="304"/>
              </a:xfrm>
            </p:grpSpPr>
            <p:sp>
              <p:nvSpPr>
                <p:cNvPr id="138" name="Oval 5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9" name="Freeform 6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67" name="Group 7"/>
              <p:cNvGrpSpPr>
                <a:grpSpLocks/>
              </p:cNvGrpSpPr>
              <p:nvPr/>
            </p:nvGrpSpPr>
            <p:grpSpPr bwMode="auto">
              <a:xfrm>
                <a:off x="1732501" y="4645161"/>
                <a:ext cx="281517" cy="332193"/>
                <a:chOff x="1662" y="2652"/>
                <a:chExt cx="256" cy="304"/>
              </a:xfrm>
            </p:grpSpPr>
            <p:sp>
              <p:nvSpPr>
                <p:cNvPr id="136" name="Oval 8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7" name="Freeform 9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68" name="Group 10"/>
              <p:cNvGrpSpPr>
                <a:grpSpLocks/>
              </p:cNvGrpSpPr>
              <p:nvPr/>
            </p:nvGrpSpPr>
            <p:grpSpPr bwMode="auto">
              <a:xfrm>
                <a:off x="391719" y="4570824"/>
                <a:ext cx="281517" cy="332193"/>
                <a:chOff x="1662" y="2652"/>
                <a:chExt cx="256" cy="304"/>
              </a:xfrm>
            </p:grpSpPr>
            <p:sp>
              <p:nvSpPr>
                <p:cNvPr id="134" name="Oval 11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5" name="Freeform 12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69" name="Group 13"/>
              <p:cNvGrpSpPr>
                <a:grpSpLocks/>
              </p:cNvGrpSpPr>
              <p:nvPr/>
            </p:nvGrpSpPr>
            <p:grpSpPr bwMode="auto">
              <a:xfrm>
                <a:off x="1288755" y="2973742"/>
                <a:ext cx="282709" cy="332193"/>
                <a:chOff x="1662" y="2652"/>
                <a:chExt cx="256" cy="304"/>
              </a:xfrm>
            </p:grpSpPr>
            <p:sp>
              <p:nvSpPr>
                <p:cNvPr id="132" name="Oval 14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3" name="Freeform 15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70" name="Group 16"/>
              <p:cNvGrpSpPr>
                <a:grpSpLocks/>
              </p:cNvGrpSpPr>
              <p:nvPr/>
            </p:nvGrpSpPr>
            <p:grpSpPr bwMode="auto">
              <a:xfrm>
                <a:off x="2480209" y="3245557"/>
                <a:ext cx="282709" cy="333355"/>
                <a:chOff x="1662" y="2652"/>
                <a:chExt cx="256" cy="304"/>
              </a:xfrm>
            </p:grpSpPr>
            <p:sp>
              <p:nvSpPr>
                <p:cNvPr id="130" name="Oval 17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1" name="Freeform 18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71" name="Group 19"/>
              <p:cNvGrpSpPr>
                <a:grpSpLocks/>
              </p:cNvGrpSpPr>
              <p:nvPr/>
            </p:nvGrpSpPr>
            <p:grpSpPr bwMode="auto">
              <a:xfrm>
                <a:off x="1824352" y="2984196"/>
                <a:ext cx="282709" cy="333355"/>
                <a:chOff x="1662" y="2652"/>
                <a:chExt cx="256" cy="304"/>
              </a:xfrm>
            </p:grpSpPr>
            <p:sp>
              <p:nvSpPr>
                <p:cNvPr id="128" name="Oval 20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9" name="Freeform 21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72" name="Group 22"/>
              <p:cNvGrpSpPr>
                <a:grpSpLocks/>
              </p:cNvGrpSpPr>
              <p:nvPr/>
            </p:nvGrpSpPr>
            <p:grpSpPr bwMode="auto">
              <a:xfrm>
                <a:off x="2333664" y="4466026"/>
                <a:ext cx="282709" cy="332193"/>
                <a:chOff x="1662" y="2652"/>
                <a:chExt cx="256" cy="304"/>
              </a:xfrm>
            </p:grpSpPr>
            <p:sp>
              <p:nvSpPr>
                <p:cNvPr id="126" name="Oval 23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7" name="Freeform 24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73" name="Group 25"/>
              <p:cNvGrpSpPr>
                <a:grpSpLocks/>
              </p:cNvGrpSpPr>
              <p:nvPr/>
            </p:nvGrpSpPr>
            <p:grpSpPr bwMode="auto">
              <a:xfrm>
                <a:off x="676814" y="2821584"/>
                <a:ext cx="281517" cy="332193"/>
                <a:chOff x="1662" y="2652"/>
                <a:chExt cx="256" cy="304"/>
              </a:xfrm>
            </p:grpSpPr>
            <p:sp>
              <p:nvSpPr>
                <p:cNvPr id="124" name="Oval 26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5" name="Freeform 27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74" name="Group 28"/>
              <p:cNvGrpSpPr>
                <a:grpSpLocks/>
              </p:cNvGrpSpPr>
              <p:nvPr/>
            </p:nvGrpSpPr>
            <p:grpSpPr bwMode="auto">
              <a:xfrm>
                <a:off x="2175055" y="2570697"/>
                <a:ext cx="281517" cy="333355"/>
                <a:chOff x="1662" y="2652"/>
                <a:chExt cx="256" cy="304"/>
              </a:xfrm>
            </p:grpSpPr>
            <p:sp>
              <p:nvSpPr>
                <p:cNvPr id="122" name="Oval 29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3" name="Freeform 30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75" name="Line 31"/>
              <p:cNvSpPr>
                <a:spLocks noChangeShapeType="1"/>
              </p:cNvSpPr>
              <p:nvPr/>
            </p:nvSpPr>
            <p:spPr bwMode="auto">
              <a:xfrm>
                <a:off x="178195" y="3763572"/>
                <a:ext cx="547526" cy="11615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76" name="Group 32"/>
              <p:cNvGrpSpPr>
                <a:grpSpLocks/>
              </p:cNvGrpSpPr>
              <p:nvPr/>
            </p:nvGrpSpPr>
            <p:grpSpPr bwMode="auto">
              <a:xfrm>
                <a:off x="955945" y="4599862"/>
                <a:ext cx="281517" cy="333355"/>
                <a:chOff x="1662" y="2652"/>
                <a:chExt cx="256" cy="304"/>
              </a:xfrm>
            </p:grpSpPr>
            <p:sp>
              <p:nvSpPr>
                <p:cNvPr id="120" name="Oval 33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1" name="Freeform 34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77" name="Group 38"/>
              <p:cNvGrpSpPr>
                <a:grpSpLocks/>
              </p:cNvGrpSpPr>
              <p:nvPr/>
            </p:nvGrpSpPr>
            <p:grpSpPr bwMode="auto">
              <a:xfrm>
                <a:off x="326111" y="4060919"/>
                <a:ext cx="282709" cy="332193"/>
                <a:chOff x="1662" y="2652"/>
                <a:chExt cx="256" cy="304"/>
              </a:xfrm>
            </p:grpSpPr>
            <p:sp>
              <p:nvSpPr>
                <p:cNvPr id="118" name="Oval 39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9" name="Freeform 40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78" name="Line 41"/>
              <p:cNvSpPr>
                <a:spLocks noChangeShapeType="1"/>
              </p:cNvSpPr>
              <p:nvPr/>
            </p:nvSpPr>
            <p:spPr bwMode="auto">
              <a:xfrm>
                <a:off x="358318" y="3226952"/>
                <a:ext cx="427046" cy="335678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79" name="Line 42"/>
              <p:cNvSpPr>
                <a:spLocks noChangeShapeType="1"/>
              </p:cNvSpPr>
              <p:nvPr/>
            </p:nvSpPr>
            <p:spPr bwMode="auto">
              <a:xfrm flipV="1">
                <a:off x="514584" y="4001682"/>
                <a:ext cx="306567" cy="468090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0" name="Line 43"/>
              <p:cNvSpPr>
                <a:spLocks noChangeShapeType="1"/>
              </p:cNvSpPr>
              <p:nvPr/>
            </p:nvSpPr>
            <p:spPr bwMode="auto">
              <a:xfrm flipH="1">
                <a:off x="1083581" y="2934251"/>
                <a:ext cx="132408" cy="535458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1" name="Line 44"/>
              <p:cNvSpPr>
                <a:spLocks noChangeShapeType="1"/>
              </p:cNvSpPr>
              <p:nvPr/>
            </p:nvSpPr>
            <p:spPr bwMode="auto">
              <a:xfrm flipH="1" flipV="1">
                <a:off x="1132489" y="4034205"/>
                <a:ext cx="97815" cy="529650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82" name="Group 45"/>
              <p:cNvGrpSpPr>
                <a:grpSpLocks/>
              </p:cNvGrpSpPr>
              <p:nvPr/>
            </p:nvGrpSpPr>
            <p:grpSpPr bwMode="auto">
              <a:xfrm flipH="1">
                <a:off x="1128910" y="2546305"/>
                <a:ext cx="281517" cy="333355"/>
                <a:chOff x="1662" y="2652"/>
                <a:chExt cx="256" cy="304"/>
              </a:xfrm>
            </p:grpSpPr>
            <p:sp>
              <p:nvSpPr>
                <p:cNvPr id="116" name="Oval 46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7" name="Freeform 47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83" name="Group 48"/>
              <p:cNvGrpSpPr>
                <a:grpSpLocks/>
              </p:cNvGrpSpPr>
              <p:nvPr/>
            </p:nvGrpSpPr>
            <p:grpSpPr bwMode="auto">
              <a:xfrm flipH="1">
                <a:off x="1325733" y="3364011"/>
                <a:ext cx="798028" cy="772407"/>
                <a:chOff x="2036" y="2869"/>
                <a:chExt cx="725" cy="705"/>
              </a:xfrm>
            </p:grpSpPr>
            <p:sp>
              <p:nvSpPr>
                <p:cNvPr id="114" name="Oval 49"/>
                <p:cNvSpPr>
                  <a:spLocks noChangeArrowheads="1"/>
                </p:cNvSpPr>
                <p:nvPr/>
              </p:nvSpPr>
              <p:spPr bwMode="auto">
                <a:xfrm>
                  <a:off x="2036" y="2869"/>
                  <a:ext cx="725" cy="705"/>
                </a:xfrm>
                <a:prstGeom prst="ellipse">
                  <a:avLst/>
                </a:prstGeom>
                <a:solidFill>
                  <a:srgbClr val="CC00FF">
                    <a:alpha val="17999"/>
                  </a:srgbClr>
                </a:solidFill>
                <a:ln w="12700" algn="ctr">
                  <a:solidFill>
                    <a:srgbClr val="CC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5" name="Oval 50"/>
                <p:cNvSpPr>
                  <a:spLocks noChangeArrowheads="1"/>
                </p:cNvSpPr>
                <p:nvPr/>
              </p:nvSpPr>
              <p:spPr bwMode="auto">
                <a:xfrm>
                  <a:off x="2136" y="2980"/>
                  <a:ext cx="506" cy="4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00FF"/>
                    </a:gs>
                    <a:gs pos="100000">
                      <a:srgbClr val="CC00FF">
                        <a:gamma/>
                        <a:shade val="76863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chemeClr val="accent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84" name="Group 51"/>
              <p:cNvGrpSpPr>
                <a:grpSpLocks/>
              </p:cNvGrpSpPr>
              <p:nvPr/>
            </p:nvGrpSpPr>
            <p:grpSpPr bwMode="auto">
              <a:xfrm flipH="1">
                <a:off x="2591675" y="3967088"/>
                <a:ext cx="281517" cy="333355"/>
                <a:chOff x="1662" y="2652"/>
                <a:chExt cx="256" cy="304"/>
              </a:xfrm>
            </p:grpSpPr>
            <p:sp>
              <p:nvSpPr>
                <p:cNvPr id="112" name="Oval 52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3" name="Freeform 53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85" name="Line 54"/>
              <p:cNvSpPr>
                <a:spLocks noChangeShapeType="1"/>
              </p:cNvSpPr>
              <p:nvPr/>
            </p:nvSpPr>
            <p:spPr bwMode="auto">
              <a:xfrm flipH="1">
                <a:off x="1953181" y="3208368"/>
                <a:ext cx="427046" cy="336839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6" name="Line 55"/>
              <p:cNvSpPr>
                <a:spLocks noChangeShapeType="1"/>
              </p:cNvSpPr>
              <p:nvPr/>
            </p:nvSpPr>
            <p:spPr bwMode="auto">
              <a:xfrm flipH="1" flipV="1">
                <a:off x="1917395" y="3984259"/>
                <a:ext cx="305374" cy="468090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8" name="Line 56"/>
              <p:cNvSpPr>
                <a:spLocks noChangeShapeType="1"/>
              </p:cNvSpPr>
              <p:nvPr/>
            </p:nvSpPr>
            <p:spPr bwMode="auto">
              <a:xfrm>
                <a:off x="1551185" y="2934251"/>
                <a:ext cx="150301" cy="518035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0" name="Line 57"/>
              <p:cNvSpPr>
                <a:spLocks noChangeShapeType="1"/>
              </p:cNvSpPr>
              <p:nvPr/>
            </p:nvSpPr>
            <p:spPr bwMode="auto">
              <a:xfrm flipV="1">
                <a:off x="1555957" y="4007490"/>
                <a:ext cx="109744" cy="554042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91" name="Group 58"/>
              <p:cNvGrpSpPr>
                <a:grpSpLocks/>
              </p:cNvGrpSpPr>
              <p:nvPr/>
            </p:nvGrpSpPr>
            <p:grpSpPr bwMode="auto">
              <a:xfrm>
                <a:off x="1260126" y="4227016"/>
                <a:ext cx="282709" cy="332193"/>
                <a:chOff x="1662" y="2652"/>
                <a:chExt cx="256" cy="304"/>
              </a:xfrm>
            </p:grpSpPr>
            <p:sp>
              <p:nvSpPr>
                <p:cNvPr id="110" name="Oval 59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1" name="Freeform 60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92" name="Line 61"/>
              <p:cNvSpPr>
                <a:spLocks noChangeShapeType="1"/>
              </p:cNvSpPr>
              <p:nvPr/>
            </p:nvSpPr>
            <p:spPr bwMode="auto">
              <a:xfrm flipH="1" flipV="1">
                <a:off x="2008053" y="3757764"/>
                <a:ext cx="536790" cy="10454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93" name="Group 62"/>
              <p:cNvGrpSpPr>
                <a:grpSpLocks/>
              </p:cNvGrpSpPr>
              <p:nvPr/>
            </p:nvGrpSpPr>
            <p:grpSpPr bwMode="auto">
              <a:xfrm>
                <a:off x="79187" y="2911020"/>
                <a:ext cx="281517" cy="333355"/>
                <a:chOff x="1662" y="2652"/>
                <a:chExt cx="256" cy="304"/>
              </a:xfrm>
            </p:grpSpPr>
            <p:sp>
              <p:nvSpPr>
                <p:cNvPr id="108" name="Oval 63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9" name="Freeform 64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94" name="Group 65"/>
              <p:cNvGrpSpPr>
                <a:grpSpLocks/>
              </p:cNvGrpSpPr>
              <p:nvPr/>
            </p:nvGrpSpPr>
            <p:grpSpPr bwMode="auto">
              <a:xfrm>
                <a:off x="9442" y="3881061"/>
                <a:ext cx="281517" cy="333355"/>
                <a:chOff x="1668" y="2238"/>
                <a:chExt cx="256" cy="304"/>
              </a:xfrm>
            </p:grpSpPr>
            <p:sp>
              <p:nvSpPr>
                <p:cNvPr id="106" name="Oval 66"/>
                <p:cNvSpPr>
                  <a:spLocks noChangeArrowheads="1"/>
                </p:cNvSpPr>
                <p:nvPr/>
              </p:nvSpPr>
              <p:spPr bwMode="auto">
                <a:xfrm>
                  <a:off x="1677" y="2257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7" name="Freeform 67"/>
                <p:cNvSpPr>
                  <a:spLocks/>
                </p:cNvSpPr>
                <p:nvPr/>
              </p:nvSpPr>
              <p:spPr bwMode="auto">
                <a:xfrm>
                  <a:off x="1668" y="2238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95" name="Group 68"/>
              <p:cNvGrpSpPr>
                <a:grpSpLocks/>
              </p:cNvGrpSpPr>
              <p:nvPr/>
            </p:nvGrpSpPr>
            <p:grpSpPr bwMode="auto">
              <a:xfrm>
                <a:off x="110202" y="3346588"/>
                <a:ext cx="282709" cy="333355"/>
                <a:chOff x="1662" y="2652"/>
                <a:chExt cx="256" cy="304"/>
              </a:xfrm>
            </p:grpSpPr>
            <p:sp>
              <p:nvSpPr>
                <p:cNvPr id="104" name="Oval 69"/>
                <p:cNvSpPr>
                  <a:spLocks noChangeArrowheads="1"/>
                </p:cNvSpPr>
                <p:nvPr/>
              </p:nvSpPr>
              <p:spPr bwMode="auto">
                <a:xfrm>
                  <a:off x="1669" y="2661"/>
                  <a:ext cx="238" cy="228"/>
                </a:xfrm>
                <a:prstGeom prst="ellipse">
                  <a:avLst/>
                </a:prstGeom>
                <a:solidFill>
                  <a:schemeClr val="accent2">
                    <a:alpha val="39999"/>
                  </a:schemeClr>
                </a:solidFill>
                <a:ln w="1270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5" name="Freeform 70"/>
                <p:cNvSpPr>
                  <a:spLocks/>
                </p:cNvSpPr>
                <p:nvPr/>
              </p:nvSpPr>
              <p:spPr bwMode="auto">
                <a:xfrm>
                  <a:off x="1662" y="2652"/>
                  <a:ext cx="256" cy="304"/>
                </a:xfrm>
                <a:custGeom>
                  <a:avLst/>
                  <a:gdLst>
                    <a:gd name="T0" fmla="*/ 107 w 256"/>
                    <a:gd name="T1" fmla="*/ 40 h 344"/>
                    <a:gd name="T2" fmla="*/ 107 w 256"/>
                    <a:gd name="T3" fmla="*/ 100 h 344"/>
                    <a:gd name="T4" fmla="*/ 166 w 256"/>
                    <a:gd name="T5" fmla="*/ 80 h 344"/>
                    <a:gd name="T6" fmla="*/ 146 w 256"/>
                    <a:gd name="T7" fmla="*/ 30 h 344"/>
                    <a:gd name="T8" fmla="*/ 136 w 256"/>
                    <a:gd name="T9" fmla="*/ 60 h 344"/>
                    <a:gd name="T10" fmla="*/ 146 w 256"/>
                    <a:gd name="T11" fmla="*/ 100 h 344"/>
                    <a:gd name="T12" fmla="*/ 166 w 256"/>
                    <a:gd name="T13" fmla="*/ 130 h 344"/>
                    <a:gd name="T14" fmla="*/ 136 w 256"/>
                    <a:gd name="T15" fmla="*/ 110 h 344"/>
                    <a:gd name="T16" fmla="*/ 107 w 256"/>
                    <a:gd name="T17" fmla="*/ 100 h 344"/>
                    <a:gd name="T18" fmla="*/ 126 w 256"/>
                    <a:gd name="T19" fmla="*/ 21 h 344"/>
                    <a:gd name="T20" fmla="*/ 166 w 256"/>
                    <a:gd name="T21" fmla="*/ 90 h 344"/>
                    <a:gd name="T22" fmla="*/ 107 w 256"/>
                    <a:gd name="T23" fmla="*/ 110 h 344"/>
                    <a:gd name="T24" fmla="*/ 97 w 256"/>
                    <a:gd name="T25" fmla="*/ 209 h 344"/>
                    <a:gd name="T26" fmla="*/ 166 w 256"/>
                    <a:gd name="T27" fmla="*/ 199 h 344"/>
                    <a:gd name="T28" fmla="*/ 176 w 256"/>
                    <a:gd name="T29" fmla="*/ 169 h 344"/>
                    <a:gd name="T30" fmla="*/ 196 w 256"/>
                    <a:gd name="T31" fmla="*/ 140 h 344"/>
                    <a:gd name="T32" fmla="*/ 166 w 256"/>
                    <a:gd name="T33" fmla="*/ 130 h 344"/>
                    <a:gd name="T34" fmla="*/ 126 w 256"/>
                    <a:gd name="T35" fmla="*/ 120 h 344"/>
                    <a:gd name="T36" fmla="*/ 67 w 256"/>
                    <a:gd name="T37" fmla="*/ 160 h 344"/>
                    <a:gd name="T38" fmla="*/ 97 w 256"/>
                    <a:gd name="T39" fmla="*/ 179 h 344"/>
                    <a:gd name="T40" fmla="*/ 176 w 256"/>
                    <a:gd name="T41" fmla="*/ 110 h 344"/>
                    <a:gd name="T42" fmla="*/ 216 w 256"/>
                    <a:gd name="T43" fmla="*/ 199 h 344"/>
                    <a:gd name="T44" fmla="*/ 77 w 256"/>
                    <a:gd name="T45" fmla="*/ 179 h 344"/>
                    <a:gd name="T46" fmla="*/ 57 w 256"/>
                    <a:gd name="T47" fmla="*/ 120 h 344"/>
                    <a:gd name="T48" fmla="*/ 126 w 256"/>
                    <a:gd name="T49" fmla="*/ 30 h 344"/>
                    <a:gd name="T50" fmla="*/ 246 w 256"/>
                    <a:gd name="T51" fmla="*/ 70 h 344"/>
                    <a:gd name="T52" fmla="*/ 206 w 256"/>
                    <a:gd name="T53" fmla="*/ 150 h 344"/>
                    <a:gd name="T54" fmla="*/ 196 w 256"/>
                    <a:gd name="T55" fmla="*/ 120 h 344"/>
                    <a:gd name="T56" fmla="*/ 186 w 256"/>
                    <a:gd name="T57" fmla="*/ 21 h 344"/>
                    <a:gd name="T58" fmla="*/ 87 w 256"/>
                    <a:gd name="T59" fmla="*/ 30 h 344"/>
                    <a:gd name="T60" fmla="*/ 27 w 256"/>
                    <a:gd name="T61" fmla="*/ 70 h 344"/>
                    <a:gd name="T62" fmla="*/ 116 w 256"/>
                    <a:gd name="T63" fmla="*/ 179 h 344"/>
                    <a:gd name="T64" fmla="*/ 126 w 256"/>
                    <a:gd name="T65" fmla="*/ 279 h 344"/>
                    <a:gd name="T66" fmla="*/ 216 w 256"/>
                    <a:gd name="T67" fmla="*/ 239 h 344"/>
                    <a:gd name="T68" fmla="*/ 136 w 256"/>
                    <a:gd name="T69" fmla="*/ 199 h 344"/>
                    <a:gd name="T70" fmla="*/ 97 w 256"/>
                    <a:gd name="T71" fmla="*/ 189 h 344"/>
                    <a:gd name="T72" fmla="*/ 37 w 256"/>
                    <a:gd name="T73" fmla="*/ 209 h 344"/>
                    <a:gd name="T74" fmla="*/ 27 w 256"/>
                    <a:gd name="T75" fmla="*/ 179 h 344"/>
                    <a:gd name="T76" fmla="*/ 17 w 256"/>
                    <a:gd name="T77" fmla="*/ 209 h 344"/>
                    <a:gd name="T78" fmla="*/ 27 w 256"/>
                    <a:gd name="T79" fmla="*/ 269 h 344"/>
                    <a:gd name="T80" fmla="*/ 87 w 256"/>
                    <a:gd name="T81" fmla="*/ 90 h 344"/>
                    <a:gd name="T82" fmla="*/ 107 w 256"/>
                    <a:gd name="T83" fmla="*/ 30 h 344"/>
                    <a:gd name="T84" fmla="*/ 256 w 256"/>
                    <a:gd name="T85" fmla="*/ 5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344">
                      <a:moveTo>
                        <a:pt x="107" y="40"/>
                      </a:moveTo>
                      <a:cubicBezTo>
                        <a:pt x="106" y="44"/>
                        <a:pt x="82" y="96"/>
                        <a:pt x="107" y="100"/>
                      </a:cubicBezTo>
                      <a:cubicBezTo>
                        <a:pt x="128" y="103"/>
                        <a:pt x="166" y="80"/>
                        <a:pt x="166" y="80"/>
                      </a:cubicBezTo>
                      <a:cubicBezTo>
                        <a:pt x="168" y="73"/>
                        <a:pt x="198" y="17"/>
                        <a:pt x="146" y="30"/>
                      </a:cubicBezTo>
                      <a:cubicBezTo>
                        <a:pt x="136" y="33"/>
                        <a:pt x="139" y="50"/>
                        <a:pt x="136" y="60"/>
                      </a:cubicBezTo>
                      <a:cubicBezTo>
                        <a:pt x="139" y="73"/>
                        <a:pt x="141" y="87"/>
                        <a:pt x="146" y="100"/>
                      </a:cubicBezTo>
                      <a:cubicBezTo>
                        <a:pt x="151" y="111"/>
                        <a:pt x="174" y="122"/>
                        <a:pt x="166" y="130"/>
                      </a:cubicBezTo>
                      <a:cubicBezTo>
                        <a:pt x="158" y="138"/>
                        <a:pt x="147" y="115"/>
                        <a:pt x="136" y="110"/>
                      </a:cubicBezTo>
                      <a:cubicBezTo>
                        <a:pt x="127" y="105"/>
                        <a:pt x="117" y="103"/>
                        <a:pt x="107" y="100"/>
                      </a:cubicBezTo>
                      <a:cubicBezTo>
                        <a:pt x="76" y="54"/>
                        <a:pt x="81" y="50"/>
                        <a:pt x="126" y="21"/>
                      </a:cubicBezTo>
                      <a:cubicBezTo>
                        <a:pt x="146" y="27"/>
                        <a:pt x="208" y="59"/>
                        <a:pt x="166" y="90"/>
                      </a:cubicBezTo>
                      <a:cubicBezTo>
                        <a:pt x="149" y="102"/>
                        <a:pt x="107" y="110"/>
                        <a:pt x="107" y="110"/>
                      </a:cubicBezTo>
                      <a:cubicBezTo>
                        <a:pt x="91" y="134"/>
                        <a:pt x="53" y="176"/>
                        <a:pt x="97" y="209"/>
                      </a:cubicBezTo>
                      <a:cubicBezTo>
                        <a:pt x="116" y="223"/>
                        <a:pt x="143" y="202"/>
                        <a:pt x="166" y="199"/>
                      </a:cubicBezTo>
                      <a:cubicBezTo>
                        <a:pt x="169" y="189"/>
                        <a:pt x="171" y="178"/>
                        <a:pt x="176" y="169"/>
                      </a:cubicBezTo>
                      <a:cubicBezTo>
                        <a:pt x="181" y="159"/>
                        <a:pt x="199" y="151"/>
                        <a:pt x="196" y="140"/>
                      </a:cubicBezTo>
                      <a:cubicBezTo>
                        <a:pt x="193" y="130"/>
                        <a:pt x="176" y="133"/>
                        <a:pt x="166" y="130"/>
                      </a:cubicBezTo>
                      <a:cubicBezTo>
                        <a:pt x="153" y="126"/>
                        <a:pt x="139" y="123"/>
                        <a:pt x="126" y="120"/>
                      </a:cubicBezTo>
                      <a:cubicBezTo>
                        <a:pt x="116" y="122"/>
                        <a:pt x="51" y="121"/>
                        <a:pt x="67" y="160"/>
                      </a:cubicBezTo>
                      <a:cubicBezTo>
                        <a:pt x="71" y="171"/>
                        <a:pt x="87" y="173"/>
                        <a:pt x="97" y="179"/>
                      </a:cubicBezTo>
                      <a:cubicBezTo>
                        <a:pt x="135" y="166"/>
                        <a:pt x="147" y="139"/>
                        <a:pt x="176" y="110"/>
                      </a:cubicBezTo>
                      <a:cubicBezTo>
                        <a:pt x="230" y="128"/>
                        <a:pt x="227" y="145"/>
                        <a:pt x="216" y="199"/>
                      </a:cubicBezTo>
                      <a:cubicBezTo>
                        <a:pt x="172" y="184"/>
                        <a:pt x="118" y="201"/>
                        <a:pt x="77" y="179"/>
                      </a:cubicBezTo>
                      <a:cubicBezTo>
                        <a:pt x="59" y="169"/>
                        <a:pt x="57" y="120"/>
                        <a:pt x="57" y="120"/>
                      </a:cubicBezTo>
                      <a:cubicBezTo>
                        <a:pt x="65" y="55"/>
                        <a:pt x="50" y="7"/>
                        <a:pt x="126" y="30"/>
                      </a:cubicBezTo>
                      <a:cubicBezTo>
                        <a:pt x="168" y="58"/>
                        <a:pt x="194" y="61"/>
                        <a:pt x="246" y="70"/>
                      </a:cubicBezTo>
                      <a:cubicBezTo>
                        <a:pt x="246" y="72"/>
                        <a:pt x="246" y="160"/>
                        <a:pt x="206" y="150"/>
                      </a:cubicBezTo>
                      <a:cubicBezTo>
                        <a:pt x="196" y="147"/>
                        <a:pt x="199" y="130"/>
                        <a:pt x="196" y="120"/>
                      </a:cubicBezTo>
                      <a:cubicBezTo>
                        <a:pt x="193" y="87"/>
                        <a:pt x="212" y="42"/>
                        <a:pt x="186" y="21"/>
                      </a:cubicBezTo>
                      <a:cubicBezTo>
                        <a:pt x="160" y="0"/>
                        <a:pt x="119" y="20"/>
                        <a:pt x="87" y="30"/>
                      </a:cubicBezTo>
                      <a:cubicBezTo>
                        <a:pt x="64" y="37"/>
                        <a:pt x="27" y="70"/>
                        <a:pt x="27" y="70"/>
                      </a:cubicBezTo>
                      <a:cubicBezTo>
                        <a:pt x="0" y="150"/>
                        <a:pt x="64" y="145"/>
                        <a:pt x="116" y="179"/>
                      </a:cubicBezTo>
                      <a:cubicBezTo>
                        <a:pt x="119" y="212"/>
                        <a:pt x="102" y="255"/>
                        <a:pt x="126" y="279"/>
                      </a:cubicBezTo>
                      <a:cubicBezTo>
                        <a:pt x="191" y="344"/>
                        <a:pt x="207" y="265"/>
                        <a:pt x="216" y="239"/>
                      </a:cubicBezTo>
                      <a:cubicBezTo>
                        <a:pt x="198" y="184"/>
                        <a:pt x="190" y="186"/>
                        <a:pt x="136" y="199"/>
                      </a:cubicBezTo>
                      <a:cubicBezTo>
                        <a:pt x="123" y="196"/>
                        <a:pt x="110" y="188"/>
                        <a:pt x="97" y="189"/>
                      </a:cubicBezTo>
                      <a:cubicBezTo>
                        <a:pt x="76" y="191"/>
                        <a:pt x="37" y="209"/>
                        <a:pt x="37" y="209"/>
                      </a:cubicBezTo>
                      <a:cubicBezTo>
                        <a:pt x="34" y="199"/>
                        <a:pt x="38" y="179"/>
                        <a:pt x="27" y="179"/>
                      </a:cubicBezTo>
                      <a:cubicBezTo>
                        <a:pt x="16" y="179"/>
                        <a:pt x="17" y="198"/>
                        <a:pt x="17" y="209"/>
                      </a:cubicBezTo>
                      <a:cubicBezTo>
                        <a:pt x="17" y="229"/>
                        <a:pt x="24" y="249"/>
                        <a:pt x="27" y="269"/>
                      </a:cubicBezTo>
                      <a:cubicBezTo>
                        <a:pt x="136" y="247"/>
                        <a:pt x="62" y="279"/>
                        <a:pt x="87" y="90"/>
                      </a:cubicBezTo>
                      <a:cubicBezTo>
                        <a:pt x="90" y="69"/>
                        <a:pt x="107" y="30"/>
                        <a:pt x="107" y="30"/>
                      </a:cubicBezTo>
                      <a:cubicBezTo>
                        <a:pt x="157" y="43"/>
                        <a:pt x="205" y="50"/>
                        <a:pt x="256" y="50"/>
                      </a:cubicBezTo>
                    </a:path>
                  </a:pathLst>
                </a:custGeom>
                <a:noFill/>
                <a:ln w="15240" cap="flat" cmpd="sng">
                  <a:solidFill>
                    <a:schemeClr val="accent2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99" name="Oval 89"/>
              <p:cNvSpPr>
                <a:spLocks noChangeArrowheads="1"/>
              </p:cNvSpPr>
              <p:nvPr/>
            </p:nvSpPr>
            <p:spPr bwMode="auto">
              <a:xfrm flipH="1">
                <a:off x="1437863" y="3470870"/>
                <a:ext cx="563033" cy="548236"/>
              </a:xfrm>
              <a:prstGeom prst="ellipse">
                <a:avLst/>
              </a:prstGeom>
              <a:solidFill>
                <a:srgbClr val="FF9900"/>
              </a:solidFill>
              <a:ln w="12700" algn="ctr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7" name="Line 71"/>
              <p:cNvSpPr>
                <a:spLocks noChangeShapeType="1"/>
              </p:cNvSpPr>
              <p:nvPr/>
            </p:nvSpPr>
            <p:spPr bwMode="auto">
              <a:xfrm>
                <a:off x="955945" y="3761248"/>
                <a:ext cx="348317" cy="115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8" name="Line 72"/>
              <p:cNvSpPr>
                <a:spLocks noChangeShapeType="1"/>
              </p:cNvSpPr>
              <p:nvPr/>
            </p:nvSpPr>
            <p:spPr bwMode="auto">
              <a:xfrm flipH="1">
                <a:off x="1371855" y="3762409"/>
                <a:ext cx="329629" cy="464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06730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18D12"/>
                </a:solidFill>
              </a:rPr>
              <a:t>Sticky Hard </a:t>
            </a:r>
            <a:r>
              <a:rPr lang="it-IT" dirty="0" smtClean="0">
                <a:solidFill>
                  <a:srgbClr val="018D12"/>
                </a:solidFill>
              </a:rPr>
              <a:t>Spheres:</a:t>
            </a:r>
            <a:br>
              <a:rPr lang="it-IT" dirty="0" smtClean="0">
                <a:solidFill>
                  <a:srgbClr val="018D12"/>
                </a:solidFill>
              </a:rPr>
            </a:br>
            <a:r>
              <a:rPr lang="it-IT" dirty="0" smtClean="0">
                <a:solidFill>
                  <a:srgbClr val="018D12"/>
                </a:solidFill>
              </a:rPr>
              <a:t>Equation of state &amp; Phase Diagram</a:t>
            </a:r>
            <a:endParaRPr lang="it-IT" dirty="0">
              <a:solidFill>
                <a:srgbClr val="018D12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82A3-C054-4A34-A25A-4DCE606018F0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24" name="Rettangolo 23"/>
          <p:cNvSpPr/>
          <p:nvPr/>
        </p:nvSpPr>
        <p:spPr bwMode="auto">
          <a:xfrm>
            <a:off x="4342516" y="922879"/>
            <a:ext cx="4380931" cy="279779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2" name="Gruppo 71"/>
          <p:cNvGrpSpPr/>
          <p:nvPr/>
        </p:nvGrpSpPr>
        <p:grpSpPr>
          <a:xfrm>
            <a:off x="225360" y="877367"/>
            <a:ext cx="3750696" cy="1691905"/>
            <a:chOff x="225360" y="877367"/>
            <a:chExt cx="3750696" cy="1691905"/>
          </a:xfrm>
        </p:grpSpPr>
        <p:pic>
          <p:nvPicPr>
            <p:cNvPr id="4300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9535" y="1311500"/>
              <a:ext cx="2251675" cy="1257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CasellaDiTesto 16"/>
            <p:cNvSpPr txBox="1"/>
            <p:nvPr/>
          </p:nvSpPr>
          <p:spPr>
            <a:xfrm>
              <a:off x="225360" y="877367"/>
              <a:ext cx="3502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Depletion</a:t>
              </a:r>
              <a:r>
                <a:rPr lang="it-IT" sz="2000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2000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by</a:t>
              </a:r>
              <a:r>
                <a:rPr lang="it-IT" sz="2000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2000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surfactant</a:t>
              </a:r>
              <a:r>
                <a:rPr lang="it-IT" sz="2000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2000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micelles</a:t>
              </a:r>
              <a:endParaRPr lang="it-IT" sz="2000" b="0" dirty="0" smtClean="0">
                <a:solidFill>
                  <a:srgbClr val="2C598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Rettangolo 70"/>
            <p:cNvSpPr/>
            <p:nvPr/>
          </p:nvSpPr>
          <p:spPr>
            <a:xfrm>
              <a:off x="2996301" y="1248602"/>
              <a:ext cx="979755" cy="5663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size</a:t>
              </a:r>
              <a:r>
                <a:rPr lang="it-IT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ratio</a:t>
              </a:r>
              <a:endParaRPr lang="it-IT" b="0" dirty="0" smtClean="0">
                <a:solidFill>
                  <a:srgbClr val="2C5986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it-IT" b="0" dirty="0" smtClean="0">
                  <a:solidFill>
                    <a:srgbClr val="2C5986"/>
                  </a:solidFill>
                  <a:latin typeface="Symbol" pitchFamily="18" charset="2"/>
                  <a:cs typeface="Times New Roman" pitchFamily="18" charset="0"/>
                </a:rPr>
                <a:t>s</a:t>
              </a:r>
              <a:r>
                <a:rPr lang="it-IT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/R =0.03 </a:t>
              </a:r>
            </a:p>
          </p:txBody>
        </p:sp>
      </p:grpSp>
      <p:grpSp>
        <p:nvGrpSpPr>
          <p:cNvPr id="76" name="Gruppo 75"/>
          <p:cNvGrpSpPr/>
          <p:nvPr/>
        </p:nvGrpSpPr>
        <p:grpSpPr>
          <a:xfrm>
            <a:off x="4061255" y="728562"/>
            <a:ext cx="4670853" cy="1372087"/>
            <a:chOff x="4061255" y="728562"/>
            <a:chExt cx="4670853" cy="1372087"/>
          </a:xfrm>
        </p:grpSpPr>
        <p:grpSp>
          <p:nvGrpSpPr>
            <p:cNvPr id="20" name="Gruppo 2841"/>
            <p:cNvGrpSpPr/>
            <p:nvPr/>
          </p:nvGrpSpPr>
          <p:grpSpPr>
            <a:xfrm>
              <a:off x="6986525" y="728562"/>
              <a:ext cx="1745583" cy="1372087"/>
              <a:chOff x="142601" y="4302516"/>
              <a:chExt cx="2287371" cy="1735895"/>
            </a:xfrm>
          </p:grpSpPr>
          <p:grpSp>
            <p:nvGrpSpPr>
              <p:cNvPr id="30" name="Gruppo 2807"/>
              <p:cNvGrpSpPr/>
              <p:nvPr/>
            </p:nvGrpSpPr>
            <p:grpSpPr>
              <a:xfrm>
                <a:off x="142601" y="4577911"/>
                <a:ext cx="2287371" cy="1460500"/>
                <a:chOff x="548118" y="4577911"/>
                <a:chExt cx="2287371" cy="1460500"/>
              </a:xfrm>
            </p:grpSpPr>
            <p:sp>
              <p:nvSpPr>
                <p:cNvPr id="37" name="Line 22"/>
                <p:cNvSpPr>
                  <a:spLocks noChangeShapeType="1"/>
                </p:cNvSpPr>
                <p:nvPr/>
              </p:nvSpPr>
              <p:spPr bwMode="auto">
                <a:xfrm>
                  <a:off x="1027326" y="4577911"/>
                  <a:ext cx="1588" cy="1460500"/>
                </a:xfrm>
                <a:prstGeom prst="line">
                  <a:avLst/>
                </a:prstGeom>
                <a:noFill/>
                <a:ln w="12600">
                  <a:solidFill>
                    <a:srgbClr val="000000"/>
                  </a:solidFill>
                  <a:miter lim="800000"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8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027326" y="5328798"/>
                  <a:ext cx="1808163" cy="17463"/>
                </a:xfrm>
                <a:prstGeom prst="line">
                  <a:avLst/>
                </a:prstGeom>
                <a:noFill/>
                <a:ln w="1260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9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484613" y="5328798"/>
                  <a:ext cx="273129" cy="34073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marL="457200" indent="-457200" algn="ctr" defTabSz="449263" eaLnBrk="0" hangingPunct="0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>
                      <a:tab pos="457200" algn="l"/>
                      <a:tab pos="1371600" algn="l"/>
                      <a:tab pos="2286000" algn="l"/>
                      <a:tab pos="3200400" algn="l"/>
                      <a:tab pos="4114800" algn="l"/>
                      <a:tab pos="5029200" algn="l"/>
                      <a:tab pos="5943600" algn="l"/>
                      <a:tab pos="6858000" algn="l"/>
                      <a:tab pos="7772400" algn="l"/>
                      <a:tab pos="8686800" algn="l"/>
                      <a:tab pos="9601200" algn="l"/>
                      <a:tab pos="10515600" algn="l"/>
                    </a:tabLst>
                  </a:pPr>
                  <a:r>
                    <a:rPr lang="en-GB" sz="1600" dirty="0" smtClean="0">
                      <a:solidFill>
                        <a:srgbClr val="2C5986"/>
                      </a:solidFill>
                      <a:latin typeface="+mn-lt"/>
                      <a:ea typeface="Arial Unicode MS" pitchFamily="34" charset="-128"/>
                      <a:cs typeface="Arial Unicode MS" pitchFamily="34" charset="-128"/>
                    </a:rPr>
                    <a:t>r</a:t>
                  </a:r>
                  <a:endParaRPr lang="en-GB" sz="1600" dirty="0">
                    <a:solidFill>
                      <a:srgbClr val="2C5986"/>
                    </a:solidFill>
                    <a:latin typeface="+mn-lt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sp>
              <p:nvSpPr>
                <p:cNvPr id="40" name="Text Box 25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432290" y="4936537"/>
                  <a:ext cx="678148" cy="446491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marL="457200" indent="-457200" algn="ctr" defTabSz="449263" eaLnBrk="0" hangingPunct="0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>
                      <a:tab pos="457200" algn="l"/>
                      <a:tab pos="1371600" algn="l"/>
                      <a:tab pos="2286000" algn="l"/>
                      <a:tab pos="3200400" algn="l"/>
                      <a:tab pos="4114800" algn="l"/>
                      <a:tab pos="5029200" algn="l"/>
                      <a:tab pos="5943600" algn="l"/>
                      <a:tab pos="6858000" algn="l"/>
                      <a:tab pos="7772400" algn="l"/>
                      <a:tab pos="8686800" algn="l"/>
                      <a:tab pos="9601200" algn="l"/>
                      <a:tab pos="10515600" algn="l"/>
                    </a:tabLst>
                  </a:pPr>
                  <a:r>
                    <a:rPr lang="en-GB" sz="1600" b="0" dirty="0">
                      <a:solidFill>
                        <a:srgbClr val="2C5986"/>
                      </a:solidFill>
                      <a:latin typeface="+mn-lt"/>
                      <a:ea typeface="Arial Unicode MS" pitchFamily="34" charset="-128"/>
                      <a:cs typeface="Arial Unicode MS" pitchFamily="34" charset="-128"/>
                    </a:rPr>
                    <a:t>U(r)</a:t>
                  </a:r>
                </a:p>
              </p:txBody>
            </p:sp>
            <p:sp>
              <p:nvSpPr>
                <p:cNvPr id="4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047132" y="4989440"/>
                  <a:ext cx="431420" cy="431081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marL="457200" indent="-457200" algn="ctr" defTabSz="449263" eaLnBrk="0" hangingPunct="0">
                    <a:buClr>
                      <a:srgbClr val="000000"/>
                    </a:buClr>
                    <a:buSzPct val="100000"/>
                    <a:buFont typeface="Symbol" pitchFamily="18" charset="2"/>
                    <a:buNone/>
                    <a:tabLst>
                      <a:tab pos="457200" algn="l"/>
                      <a:tab pos="1371600" algn="l"/>
                      <a:tab pos="2286000" algn="l"/>
                      <a:tab pos="3200400" algn="l"/>
                      <a:tab pos="4114800" algn="l"/>
                      <a:tab pos="5029200" algn="l"/>
                      <a:tab pos="5943600" algn="l"/>
                      <a:tab pos="6858000" algn="l"/>
                      <a:tab pos="7772400" algn="l"/>
                      <a:tab pos="8686800" algn="l"/>
                      <a:tab pos="9601200" algn="l"/>
                      <a:tab pos="10515600" algn="l"/>
                    </a:tabLst>
                  </a:pPr>
                  <a:r>
                    <a:rPr lang="en-GB" sz="1600" b="0" dirty="0" smtClean="0">
                      <a:solidFill>
                        <a:srgbClr val="2C5986"/>
                      </a:solidFill>
                      <a:latin typeface="+mn-lt"/>
                      <a:ea typeface="Arial Unicode MS" pitchFamily="34" charset="-128"/>
                      <a:cs typeface="Arial Unicode MS" pitchFamily="34" charset="-128"/>
                    </a:rPr>
                    <a:t>R</a:t>
                  </a:r>
                  <a:endParaRPr lang="en-GB" sz="1600" b="0" dirty="0">
                    <a:solidFill>
                      <a:srgbClr val="2C5986"/>
                    </a:solidFill>
                    <a:latin typeface="+mn-lt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grpSp>
              <p:nvGrpSpPr>
                <p:cNvPr id="42" name="Group 33"/>
                <p:cNvGrpSpPr>
                  <a:grpSpLocks/>
                </p:cNvGrpSpPr>
                <p:nvPr/>
              </p:nvGrpSpPr>
              <p:grpSpPr bwMode="auto">
                <a:xfrm>
                  <a:off x="1370228" y="4754124"/>
                  <a:ext cx="952500" cy="1239838"/>
                  <a:chOff x="720" y="1232"/>
                  <a:chExt cx="600" cy="781"/>
                </a:xfrm>
              </p:grpSpPr>
              <p:sp>
                <p:nvSpPr>
                  <p:cNvPr id="43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720" y="1232"/>
                    <a:ext cx="1" cy="782"/>
                  </a:xfrm>
                  <a:prstGeom prst="line">
                    <a:avLst/>
                  </a:prstGeom>
                  <a:noFill/>
                  <a:ln w="25560">
                    <a:solidFill>
                      <a:srgbClr val="FF33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44" name="Freeform 35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1595"/>
                    <a:ext cx="170" cy="401"/>
                  </a:xfrm>
                  <a:custGeom>
                    <a:avLst/>
                    <a:gdLst>
                      <a:gd name="T0" fmla="*/ 0 w 274"/>
                      <a:gd name="T1" fmla="*/ 401 h 349"/>
                      <a:gd name="T2" fmla="*/ 18 w 274"/>
                      <a:gd name="T3" fmla="*/ 284 h 349"/>
                      <a:gd name="T4" fmla="*/ 33 w 274"/>
                      <a:gd name="T5" fmla="*/ 209 h 349"/>
                      <a:gd name="T6" fmla="*/ 53 w 274"/>
                      <a:gd name="T7" fmla="*/ 138 h 349"/>
                      <a:gd name="T8" fmla="*/ 89 w 274"/>
                      <a:gd name="T9" fmla="*/ 53 h 349"/>
                      <a:gd name="T10" fmla="*/ 131 w 274"/>
                      <a:gd name="T11" fmla="*/ 8 h 349"/>
                      <a:gd name="T12" fmla="*/ 170 w 274"/>
                      <a:gd name="T13" fmla="*/ 1 h 34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74"/>
                      <a:gd name="T22" fmla="*/ 0 h 349"/>
                      <a:gd name="T23" fmla="*/ 274 w 274"/>
                      <a:gd name="T24" fmla="*/ 349 h 34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74" h="349">
                        <a:moveTo>
                          <a:pt x="0" y="349"/>
                        </a:moveTo>
                        <a:cubicBezTo>
                          <a:pt x="5" y="331"/>
                          <a:pt x="20" y="275"/>
                          <a:pt x="29" y="247"/>
                        </a:cubicBezTo>
                        <a:cubicBezTo>
                          <a:pt x="38" y="219"/>
                          <a:pt x="44" y="203"/>
                          <a:pt x="53" y="182"/>
                        </a:cubicBezTo>
                        <a:cubicBezTo>
                          <a:pt x="62" y="161"/>
                          <a:pt x="70" y="143"/>
                          <a:pt x="85" y="120"/>
                        </a:cubicBezTo>
                        <a:cubicBezTo>
                          <a:pt x="100" y="97"/>
                          <a:pt x="123" y="65"/>
                          <a:pt x="144" y="46"/>
                        </a:cubicBezTo>
                        <a:cubicBezTo>
                          <a:pt x="165" y="27"/>
                          <a:pt x="189" y="14"/>
                          <a:pt x="211" y="7"/>
                        </a:cubicBezTo>
                        <a:cubicBezTo>
                          <a:pt x="233" y="0"/>
                          <a:pt x="261" y="2"/>
                          <a:pt x="274" y="1"/>
                        </a:cubicBezTo>
                      </a:path>
                    </a:pathLst>
                  </a:custGeom>
                  <a:noFill/>
                  <a:ln w="25560">
                    <a:solidFill>
                      <a:srgbClr val="FF33CC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45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889" y="1595"/>
                    <a:ext cx="432" cy="1"/>
                  </a:xfrm>
                  <a:prstGeom prst="line">
                    <a:avLst/>
                  </a:prstGeom>
                  <a:noFill/>
                  <a:ln w="25560">
                    <a:solidFill>
                      <a:srgbClr val="FF33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34" name="Rettangolo 33"/>
              <p:cNvSpPr/>
              <p:nvPr/>
            </p:nvSpPr>
            <p:spPr>
              <a:xfrm>
                <a:off x="951073" y="4302516"/>
                <a:ext cx="217660" cy="338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rgbClr val="2C5986"/>
                    </a:solidFill>
                    <a:latin typeface="Symbol" pitchFamily="18" charset="2"/>
                    <a:cs typeface="Raavi" pitchFamily="34" charset="0"/>
                  </a:rPr>
                  <a:t>s</a:t>
                </a:r>
                <a:endParaRPr lang="it-IT" sz="1600" dirty="0"/>
              </a:p>
            </p:txBody>
          </p:sp>
          <p:cxnSp>
            <p:nvCxnSpPr>
              <p:cNvPr id="35" name="Connettore 1 34"/>
              <p:cNvCxnSpPr/>
              <p:nvPr/>
            </p:nvCxnSpPr>
            <p:spPr bwMode="auto">
              <a:xfrm rot="5400000" flipH="1" flipV="1">
                <a:off x="588399" y="5414840"/>
                <a:ext cx="1208599" cy="0"/>
              </a:xfrm>
              <a:prstGeom prst="line">
                <a:avLst/>
              </a:prstGeom>
              <a:solidFill>
                <a:schemeClr val="folHlink"/>
              </a:solidFill>
              <a:ln w="12700" cap="flat" cmpd="sng" algn="ctr">
                <a:solidFill>
                  <a:srgbClr val="2C5986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Connettore 2 35"/>
              <p:cNvCxnSpPr/>
              <p:nvPr/>
            </p:nvCxnSpPr>
            <p:spPr bwMode="auto">
              <a:xfrm flipV="1">
                <a:off x="948990" y="4734378"/>
                <a:ext cx="272484" cy="1"/>
              </a:xfrm>
              <a:prstGeom prst="straightConnector1">
                <a:avLst/>
              </a:prstGeom>
              <a:solidFill>
                <a:schemeClr val="folHlink"/>
              </a:solidFill>
              <a:ln w="19050" cap="flat" cmpd="sng" algn="ctr">
                <a:solidFill>
                  <a:srgbClr val="2C5986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</p:grpSp>
        <p:sp>
          <p:nvSpPr>
            <p:cNvPr id="22" name="CasellaDiTesto 21"/>
            <p:cNvSpPr txBox="1"/>
            <p:nvPr/>
          </p:nvSpPr>
          <p:spPr>
            <a:xfrm>
              <a:off x="4734947" y="891173"/>
              <a:ext cx="21694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A </a:t>
              </a:r>
              <a:r>
                <a:rPr lang="it-IT" sz="2000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very</a:t>
              </a:r>
              <a:r>
                <a:rPr lang="it-IT" sz="2000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2000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short-range</a:t>
              </a:r>
              <a:r>
                <a:rPr lang="it-IT" sz="2000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it-IT" sz="2000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attractive</a:t>
              </a:r>
              <a:r>
                <a:rPr lang="it-IT" sz="2000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2000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potential</a:t>
              </a:r>
              <a:endParaRPr lang="it-IT" sz="2000" b="0" dirty="0" smtClean="0">
                <a:solidFill>
                  <a:srgbClr val="2C598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4" name="Connettore 2 73"/>
            <p:cNvCxnSpPr/>
            <p:nvPr/>
          </p:nvCxnSpPr>
          <p:spPr bwMode="auto">
            <a:xfrm flipV="1">
              <a:off x="4061255" y="1425147"/>
              <a:ext cx="477794" cy="8237"/>
            </a:xfrm>
            <a:prstGeom prst="straightConnector1">
              <a:avLst/>
            </a:prstGeom>
            <a:solidFill>
              <a:schemeClr val="folHlink"/>
            </a:solidFill>
            <a:ln w="762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91" name="Gruppo 90"/>
          <p:cNvGrpSpPr/>
          <p:nvPr/>
        </p:nvGrpSpPr>
        <p:grpSpPr>
          <a:xfrm>
            <a:off x="3851769" y="1614317"/>
            <a:ext cx="5292231" cy="1552460"/>
            <a:chOff x="3744868" y="1631095"/>
            <a:chExt cx="5292231" cy="1552460"/>
          </a:xfrm>
        </p:grpSpPr>
        <p:grpSp>
          <p:nvGrpSpPr>
            <p:cNvPr id="77" name="Gruppo 76"/>
            <p:cNvGrpSpPr/>
            <p:nvPr/>
          </p:nvGrpSpPr>
          <p:grpSpPr>
            <a:xfrm>
              <a:off x="3744868" y="1736850"/>
              <a:ext cx="5292231" cy="1446705"/>
              <a:chOff x="3744868" y="1736850"/>
              <a:chExt cx="5292231" cy="1446705"/>
            </a:xfrm>
          </p:grpSpPr>
          <p:grpSp>
            <p:nvGrpSpPr>
              <p:cNvPr id="19" name="Gruppo 2842"/>
              <p:cNvGrpSpPr/>
              <p:nvPr/>
            </p:nvGrpSpPr>
            <p:grpSpPr>
              <a:xfrm>
                <a:off x="7588635" y="1736850"/>
                <a:ext cx="1448464" cy="1446705"/>
                <a:chOff x="2949933" y="4215949"/>
                <a:chExt cx="1448464" cy="1446705"/>
              </a:xfrm>
            </p:grpSpPr>
            <p:pic>
              <p:nvPicPr>
                <p:cNvPr id="46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523584">
                  <a:off x="3318522" y="4215949"/>
                  <a:ext cx="799824" cy="6356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47" name="Gruppo 2820"/>
                <p:cNvGrpSpPr/>
                <p:nvPr/>
              </p:nvGrpSpPr>
              <p:grpSpPr>
                <a:xfrm>
                  <a:off x="2949933" y="4921857"/>
                  <a:ext cx="739472" cy="739472"/>
                  <a:chOff x="2949933" y="4921857"/>
                  <a:chExt cx="739472" cy="739472"/>
                </a:xfrm>
              </p:grpSpPr>
              <p:sp>
                <p:nvSpPr>
                  <p:cNvPr id="60" name="Ovale 59"/>
                  <p:cNvSpPr/>
                  <p:nvPr/>
                </p:nvSpPr>
                <p:spPr bwMode="auto">
                  <a:xfrm>
                    <a:off x="2949933" y="4921857"/>
                    <a:ext cx="739472" cy="739472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14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61" name="Gruppo 2809"/>
                  <p:cNvGrpSpPr/>
                  <p:nvPr/>
                </p:nvGrpSpPr>
                <p:grpSpPr>
                  <a:xfrm>
                    <a:off x="2987553" y="4969564"/>
                    <a:ext cx="665759" cy="652425"/>
                    <a:chOff x="7777233" y="3529689"/>
                    <a:chExt cx="1030288" cy="1009652"/>
                  </a:xfrm>
                </p:grpSpPr>
                <p:sp>
                  <p:nvSpPr>
                    <p:cNvPr id="62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77233" y="3529689"/>
                      <a:ext cx="1030288" cy="1009652"/>
                    </a:xfrm>
                    <a:prstGeom prst="ellipse">
                      <a:avLst/>
                    </a:prstGeom>
                    <a:solidFill>
                      <a:schemeClr val="hlink"/>
                    </a:solidFill>
                    <a:ln w="12700" algn="ctr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63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7875357" y="3654118"/>
                      <a:ext cx="257572" cy="316405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64" name="Freeform 43"/>
                    <p:cNvSpPr>
                      <a:spLocks/>
                    </p:cNvSpPr>
                    <p:nvPr/>
                  </p:nvSpPr>
                  <p:spPr bwMode="auto">
                    <a:xfrm rot="21247937">
                      <a:off x="8008523" y="3842539"/>
                      <a:ext cx="292616" cy="307517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65" name="Freeform 44"/>
                    <p:cNvSpPr>
                      <a:spLocks/>
                    </p:cNvSpPr>
                    <p:nvPr/>
                  </p:nvSpPr>
                  <p:spPr bwMode="auto">
                    <a:xfrm rot="3010872">
                      <a:off x="8239396" y="3969200"/>
                      <a:ext cx="303962" cy="308386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66" name="Freeform 46"/>
                    <p:cNvSpPr>
                      <a:spLocks/>
                    </p:cNvSpPr>
                    <p:nvPr/>
                  </p:nvSpPr>
                  <p:spPr bwMode="auto">
                    <a:xfrm rot="17374928">
                      <a:off x="7840163" y="3990531"/>
                      <a:ext cx="266633" cy="308386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67" name="Freeform 47"/>
                    <p:cNvSpPr>
                      <a:spLocks/>
                    </p:cNvSpPr>
                    <p:nvPr/>
                  </p:nvSpPr>
                  <p:spPr bwMode="auto">
                    <a:xfrm rot="4693434">
                      <a:off x="8174945" y="4221613"/>
                      <a:ext cx="250635" cy="308386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68" name="Freeform 48"/>
                    <p:cNvSpPr>
                      <a:spLocks/>
                    </p:cNvSpPr>
                    <p:nvPr/>
                  </p:nvSpPr>
                  <p:spPr bwMode="auto">
                    <a:xfrm rot="3117819">
                      <a:off x="8146669" y="3553252"/>
                      <a:ext cx="284409" cy="308386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69" name="Freeform 49"/>
                    <p:cNvSpPr>
                      <a:spLocks/>
                    </p:cNvSpPr>
                    <p:nvPr/>
                  </p:nvSpPr>
                  <p:spPr bwMode="auto">
                    <a:xfrm rot="17622338">
                      <a:off x="8412951" y="3677744"/>
                      <a:ext cx="291519" cy="317146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70" name="Freeform 45"/>
                    <p:cNvSpPr>
                      <a:spLocks/>
                    </p:cNvSpPr>
                    <p:nvPr/>
                  </p:nvSpPr>
                  <p:spPr bwMode="auto">
                    <a:xfrm rot="351925">
                      <a:off x="8518411" y="4068289"/>
                      <a:ext cx="182228" cy="307517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48" name="Gruppo 2821"/>
                <p:cNvGrpSpPr/>
                <p:nvPr/>
              </p:nvGrpSpPr>
              <p:grpSpPr>
                <a:xfrm>
                  <a:off x="3658925" y="4923182"/>
                  <a:ext cx="739472" cy="739472"/>
                  <a:chOff x="2949933" y="4921857"/>
                  <a:chExt cx="739472" cy="739472"/>
                </a:xfrm>
              </p:grpSpPr>
              <p:sp>
                <p:nvSpPr>
                  <p:cNvPr id="49" name="Ovale 48"/>
                  <p:cNvSpPr/>
                  <p:nvPr/>
                </p:nvSpPr>
                <p:spPr bwMode="auto">
                  <a:xfrm>
                    <a:off x="2949933" y="4921857"/>
                    <a:ext cx="739472" cy="739472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14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50" name="Gruppo 2809"/>
                  <p:cNvGrpSpPr/>
                  <p:nvPr/>
                </p:nvGrpSpPr>
                <p:grpSpPr>
                  <a:xfrm>
                    <a:off x="2987553" y="4969564"/>
                    <a:ext cx="665759" cy="652425"/>
                    <a:chOff x="7777233" y="3529689"/>
                    <a:chExt cx="1030288" cy="1009652"/>
                  </a:xfrm>
                </p:grpSpPr>
                <p:sp>
                  <p:nvSpPr>
                    <p:cNvPr id="51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77233" y="3529689"/>
                      <a:ext cx="1030288" cy="1009652"/>
                    </a:xfrm>
                    <a:prstGeom prst="ellipse">
                      <a:avLst/>
                    </a:prstGeom>
                    <a:solidFill>
                      <a:schemeClr val="hlink"/>
                    </a:solidFill>
                    <a:ln w="12700" algn="ctr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52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7875357" y="3654118"/>
                      <a:ext cx="257572" cy="316405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53" name="Freeform 43"/>
                    <p:cNvSpPr>
                      <a:spLocks/>
                    </p:cNvSpPr>
                    <p:nvPr/>
                  </p:nvSpPr>
                  <p:spPr bwMode="auto">
                    <a:xfrm rot="21247937">
                      <a:off x="8008523" y="3842539"/>
                      <a:ext cx="292616" cy="307517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54" name="Freeform 44"/>
                    <p:cNvSpPr>
                      <a:spLocks/>
                    </p:cNvSpPr>
                    <p:nvPr/>
                  </p:nvSpPr>
                  <p:spPr bwMode="auto">
                    <a:xfrm rot="3010872">
                      <a:off x="8239396" y="3969200"/>
                      <a:ext cx="303962" cy="308386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55" name="Freeform 46"/>
                    <p:cNvSpPr>
                      <a:spLocks/>
                    </p:cNvSpPr>
                    <p:nvPr/>
                  </p:nvSpPr>
                  <p:spPr bwMode="auto">
                    <a:xfrm rot="17374928">
                      <a:off x="7840163" y="3990531"/>
                      <a:ext cx="266633" cy="308386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56" name="Freeform 47"/>
                    <p:cNvSpPr>
                      <a:spLocks/>
                    </p:cNvSpPr>
                    <p:nvPr/>
                  </p:nvSpPr>
                  <p:spPr bwMode="auto">
                    <a:xfrm rot="4693434">
                      <a:off x="8174945" y="4221613"/>
                      <a:ext cx="250635" cy="308386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57" name="Freeform 48"/>
                    <p:cNvSpPr>
                      <a:spLocks/>
                    </p:cNvSpPr>
                    <p:nvPr/>
                  </p:nvSpPr>
                  <p:spPr bwMode="auto">
                    <a:xfrm rot="3117819">
                      <a:off x="8146669" y="3553252"/>
                      <a:ext cx="284409" cy="308386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58" name="Freeform 49"/>
                    <p:cNvSpPr>
                      <a:spLocks/>
                    </p:cNvSpPr>
                    <p:nvPr/>
                  </p:nvSpPr>
                  <p:spPr bwMode="auto">
                    <a:xfrm rot="17622338">
                      <a:off x="8412951" y="3677744"/>
                      <a:ext cx="291519" cy="317146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  <p:sp>
                  <p:nvSpPr>
                    <p:cNvPr id="59" name="Freeform 45"/>
                    <p:cNvSpPr>
                      <a:spLocks/>
                    </p:cNvSpPr>
                    <p:nvPr/>
                  </p:nvSpPr>
                  <p:spPr bwMode="auto">
                    <a:xfrm rot="351925">
                      <a:off x="8518411" y="4068289"/>
                      <a:ext cx="182228" cy="307517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2"/>
                        </a:cxn>
                        <a:cxn ang="0">
                          <a:pos x="109" y="22"/>
                        </a:cxn>
                        <a:cxn ang="0">
                          <a:pos x="123" y="20"/>
                        </a:cxn>
                        <a:cxn ang="0">
                          <a:pos x="22" y="140"/>
                        </a:cxn>
                        <a:cxn ang="0">
                          <a:pos x="20" y="154"/>
                        </a:cxn>
                        <a:cxn ang="0">
                          <a:pos x="140" y="22"/>
                        </a:cxn>
                        <a:cxn ang="0">
                          <a:pos x="147" y="34"/>
                        </a:cxn>
                        <a:cxn ang="0">
                          <a:pos x="27" y="168"/>
                        </a:cxn>
                        <a:cxn ang="0">
                          <a:pos x="42" y="171"/>
                        </a:cxn>
                        <a:cxn ang="0">
                          <a:pos x="159" y="41"/>
                        </a:cxn>
                        <a:cxn ang="0">
                          <a:pos x="176" y="46"/>
                        </a:cxn>
                        <a:cxn ang="0">
                          <a:pos x="56" y="178"/>
                        </a:cxn>
                        <a:cxn ang="0">
                          <a:pos x="56" y="197"/>
                        </a:cxn>
                        <a:cxn ang="0">
                          <a:pos x="171" y="75"/>
                        </a:cxn>
                        <a:cxn ang="0">
                          <a:pos x="190" y="75"/>
                        </a:cxn>
                        <a:cxn ang="0">
                          <a:pos x="82" y="190"/>
                        </a:cxn>
                        <a:cxn ang="0">
                          <a:pos x="87" y="212"/>
                        </a:cxn>
                        <a:cxn ang="0">
                          <a:pos x="183" y="104"/>
                        </a:cxn>
                      </a:cxnLst>
                      <a:rect l="0" t="0" r="r" b="b"/>
                      <a:pathLst>
                        <a:path w="205" h="226">
                          <a:moveTo>
                            <a:pt x="10" y="132"/>
                          </a:moveTo>
                          <a:cubicBezTo>
                            <a:pt x="50" y="86"/>
                            <a:pt x="90" y="41"/>
                            <a:pt x="109" y="22"/>
                          </a:cubicBezTo>
                          <a:cubicBezTo>
                            <a:pt x="128" y="3"/>
                            <a:pt x="137" y="0"/>
                            <a:pt x="123" y="20"/>
                          </a:cubicBezTo>
                          <a:cubicBezTo>
                            <a:pt x="109" y="40"/>
                            <a:pt x="39" y="118"/>
                            <a:pt x="22" y="140"/>
                          </a:cubicBezTo>
                          <a:cubicBezTo>
                            <a:pt x="5" y="162"/>
                            <a:pt x="0" y="174"/>
                            <a:pt x="20" y="154"/>
                          </a:cubicBezTo>
                          <a:cubicBezTo>
                            <a:pt x="40" y="134"/>
                            <a:pt x="119" y="42"/>
                            <a:pt x="140" y="22"/>
                          </a:cubicBezTo>
                          <a:cubicBezTo>
                            <a:pt x="161" y="2"/>
                            <a:pt x="166" y="10"/>
                            <a:pt x="147" y="34"/>
                          </a:cubicBezTo>
                          <a:cubicBezTo>
                            <a:pt x="128" y="58"/>
                            <a:pt x="44" y="145"/>
                            <a:pt x="27" y="168"/>
                          </a:cubicBezTo>
                          <a:cubicBezTo>
                            <a:pt x="10" y="191"/>
                            <a:pt x="20" y="192"/>
                            <a:pt x="42" y="171"/>
                          </a:cubicBezTo>
                          <a:cubicBezTo>
                            <a:pt x="64" y="150"/>
                            <a:pt x="137" y="62"/>
                            <a:pt x="159" y="41"/>
                          </a:cubicBezTo>
                          <a:cubicBezTo>
                            <a:pt x="181" y="20"/>
                            <a:pt x="193" y="23"/>
                            <a:pt x="176" y="46"/>
                          </a:cubicBezTo>
                          <a:cubicBezTo>
                            <a:pt x="159" y="69"/>
                            <a:pt x="76" y="153"/>
                            <a:pt x="56" y="178"/>
                          </a:cubicBezTo>
                          <a:cubicBezTo>
                            <a:pt x="36" y="203"/>
                            <a:pt x="37" y="214"/>
                            <a:pt x="56" y="197"/>
                          </a:cubicBezTo>
                          <a:cubicBezTo>
                            <a:pt x="75" y="180"/>
                            <a:pt x="149" y="95"/>
                            <a:pt x="171" y="75"/>
                          </a:cubicBezTo>
                          <a:cubicBezTo>
                            <a:pt x="193" y="55"/>
                            <a:pt x="205" y="56"/>
                            <a:pt x="190" y="75"/>
                          </a:cubicBezTo>
                          <a:cubicBezTo>
                            <a:pt x="175" y="94"/>
                            <a:pt x="99" y="167"/>
                            <a:pt x="82" y="190"/>
                          </a:cubicBezTo>
                          <a:cubicBezTo>
                            <a:pt x="65" y="213"/>
                            <a:pt x="70" y="226"/>
                            <a:pt x="87" y="212"/>
                          </a:cubicBezTo>
                          <a:cubicBezTo>
                            <a:pt x="104" y="198"/>
                            <a:pt x="143" y="151"/>
                            <a:pt x="183" y="104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 cmpd="sng">
                      <a:solidFill>
                        <a:srgbClr val="CC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>
                      <a:noAutofit/>
                    </a:bodyPr>
                    <a:lstStyle/>
                    <a:p>
                      <a:endParaRPr lang="it-IT">
                        <a:latin typeface="+mn-lt"/>
                      </a:endParaRPr>
                    </a:p>
                  </p:txBody>
                </p:sp>
              </p:grpSp>
            </p:grpSp>
          </p:grpSp>
          <p:sp>
            <p:nvSpPr>
              <p:cNvPr id="21" name="CasellaDiTesto 20"/>
              <p:cNvSpPr txBox="1"/>
              <p:nvPr/>
            </p:nvSpPr>
            <p:spPr>
              <a:xfrm>
                <a:off x="3744868" y="2027430"/>
                <a:ext cx="369203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it-IT" sz="2000" b="0" dirty="0" err="1" smtClean="0">
                    <a:solidFill>
                      <a:srgbClr val="2C5986"/>
                    </a:solidFill>
                    <a:latin typeface="Times New Roman" pitchFamily="18" charset="0"/>
                    <a:cs typeface="Times New Roman" pitchFamily="18" charset="0"/>
                  </a:rPr>
                  <a:t>Akin</a:t>
                </a:r>
                <a:r>
                  <a:rPr lang="it-IT" sz="2000" b="0" dirty="0" smtClean="0">
                    <a:solidFill>
                      <a:srgbClr val="2C598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it-IT" sz="2000" b="0" dirty="0" err="1" smtClean="0">
                    <a:solidFill>
                      <a:srgbClr val="2C5986"/>
                    </a:solidFill>
                    <a:latin typeface="Times New Roman" pitchFamily="18" charset="0"/>
                    <a:cs typeface="Times New Roman" pitchFamily="18" charset="0"/>
                  </a:rPr>
                  <a:t>to</a:t>
                </a:r>
                <a:r>
                  <a:rPr lang="it-IT" sz="2000" b="0" dirty="0" smtClean="0">
                    <a:solidFill>
                      <a:srgbClr val="2C598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it-IT" sz="2000" b="0" dirty="0" err="1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Sticky</a:t>
                </a:r>
                <a:r>
                  <a:rPr lang="it-IT" sz="2000" b="0" dirty="0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 Hard </a:t>
                </a:r>
                <a:r>
                  <a:rPr lang="it-IT" sz="2000" b="0" dirty="0" err="1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Spheres</a:t>
                </a:r>
                <a:endParaRPr lang="it-IT" sz="2000" b="0" dirty="0" smtClean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it-IT" sz="2000" b="0" dirty="0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it-IT" sz="2000" b="0" dirty="0" smtClean="0">
                    <a:solidFill>
                      <a:srgbClr val="2C5986"/>
                    </a:solidFill>
                    <a:latin typeface="Times New Roman" pitchFamily="18" charset="0"/>
                    <a:cs typeface="Times New Roman" pitchFamily="18" charset="0"/>
                  </a:rPr>
                  <a:t>(a single “</a:t>
                </a:r>
                <a:r>
                  <a:rPr lang="it-IT" sz="2000" b="0" dirty="0" err="1" smtClean="0">
                    <a:solidFill>
                      <a:srgbClr val="2C5986"/>
                    </a:solidFill>
                    <a:latin typeface="Times New Roman" pitchFamily="18" charset="0"/>
                    <a:cs typeface="Times New Roman" pitchFamily="18" charset="0"/>
                  </a:rPr>
                  <a:t>stickiness</a:t>
                </a:r>
                <a:r>
                  <a:rPr lang="it-IT" sz="2000" b="0" dirty="0" smtClean="0">
                    <a:solidFill>
                      <a:srgbClr val="2C5986"/>
                    </a:solidFill>
                    <a:latin typeface="Times New Roman" pitchFamily="18" charset="0"/>
                    <a:cs typeface="Times New Roman" pitchFamily="18" charset="0"/>
                  </a:rPr>
                  <a:t>”</a:t>
                </a:r>
                <a:r>
                  <a:rPr lang="it-IT" sz="2000" b="0" dirty="0" err="1" smtClean="0">
                    <a:solidFill>
                      <a:srgbClr val="2C5986"/>
                    </a:solidFill>
                    <a:latin typeface="Times New Roman" pitchFamily="18" charset="0"/>
                    <a:cs typeface="Times New Roman" pitchFamily="18" charset="0"/>
                  </a:rPr>
                  <a:t>parameter</a:t>
                </a:r>
                <a:r>
                  <a:rPr lang="it-IT" sz="2000" b="0" dirty="0" smtClean="0">
                    <a:solidFill>
                      <a:srgbClr val="2C598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it-IT" sz="2000" b="0" dirty="0" smtClean="0">
                    <a:solidFill>
                      <a:srgbClr val="CC00CC"/>
                    </a:solidFill>
                    <a:latin typeface="Symbol" pitchFamily="18" charset="2"/>
                    <a:cs typeface="Times New Roman" pitchFamily="18" charset="0"/>
                  </a:rPr>
                  <a:t>t)</a:t>
                </a:r>
                <a:endParaRPr lang="it-IT" sz="2000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75" name="Connettore 2 74"/>
            <p:cNvCxnSpPr/>
            <p:nvPr/>
          </p:nvCxnSpPr>
          <p:spPr bwMode="auto">
            <a:xfrm rot="5400000" flipV="1">
              <a:off x="5325765" y="1865873"/>
              <a:ext cx="477794" cy="8237"/>
            </a:xfrm>
            <a:prstGeom prst="straightConnector1">
              <a:avLst/>
            </a:prstGeom>
            <a:solidFill>
              <a:schemeClr val="folHlink"/>
            </a:solidFill>
            <a:ln w="571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3724484" y="3015956"/>
            <a:ext cx="5028860" cy="3358651"/>
            <a:chOff x="3724484" y="3015956"/>
            <a:chExt cx="5028860" cy="335865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096" y="3363183"/>
              <a:ext cx="3889248" cy="3011424"/>
            </a:xfrm>
            <a:prstGeom prst="rect">
              <a:avLst/>
            </a:prstGeom>
          </p:spPr>
        </p:pic>
        <p:grpSp>
          <p:nvGrpSpPr>
            <p:cNvPr id="99" name="Gruppo 98"/>
            <p:cNvGrpSpPr/>
            <p:nvPr/>
          </p:nvGrpSpPr>
          <p:grpSpPr>
            <a:xfrm>
              <a:off x="3724484" y="3015956"/>
              <a:ext cx="4158983" cy="1468300"/>
              <a:chOff x="3724484" y="3015956"/>
              <a:chExt cx="4158983" cy="1468300"/>
            </a:xfrm>
          </p:grpSpPr>
          <p:cxnSp>
            <p:nvCxnSpPr>
              <p:cNvPr id="88" name="Connettore 2 87"/>
              <p:cNvCxnSpPr/>
              <p:nvPr/>
            </p:nvCxnSpPr>
            <p:spPr bwMode="auto">
              <a:xfrm>
                <a:off x="3724484" y="4476019"/>
                <a:ext cx="683740" cy="8237"/>
              </a:xfrm>
              <a:prstGeom prst="straightConnector1">
                <a:avLst/>
              </a:prstGeom>
              <a:solidFill>
                <a:schemeClr val="folHlink"/>
              </a:solidFill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89" name="CasellaDiTesto 88"/>
              <p:cNvSpPr txBox="1"/>
              <p:nvPr/>
            </p:nvSpPr>
            <p:spPr>
              <a:xfrm>
                <a:off x="5592455" y="3015956"/>
                <a:ext cx="22910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b="0" dirty="0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PHASE DIAGRAM</a:t>
                </a:r>
              </a:p>
            </p:txBody>
          </p:sp>
        </p:grpSp>
      </p:grpSp>
      <p:grpSp>
        <p:nvGrpSpPr>
          <p:cNvPr id="97" name="Gruppo 96"/>
          <p:cNvGrpSpPr/>
          <p:nvPr/>
        </p:nvGrpSpPr>
        <p:grpSpPr>
          <a:xfrm>
            <a:off x="3414092" y="3448259"/>
            <a:ext cx="3573938" cy="2356923"/>
            <a:chOff x="3414092" y="3448259"/>
            <a:chExt cx="3573938" cy="2356923"/>
          </a:xfrm>
        </p:grpSpPr>
        <p:sp>
          <p:nvSpPr>
            <p:cNvPr id="85" name="CasellaDiTesto 84"/>
            <p:cNvSpPr txBox="1"/>
            <p:nvPr/>
          </p:nvSpPr>
          <p:spPr>
            <a:xfrm>
              <a:off x="3414092" y="4981527"/>
              <a:ext cx="1594136" cy="677108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C00CC"/>
                  </a:solidFill>
                  <a:latin typeface="+mn-lt"/>
                </a:rPr>
                <a:t>GELATION </a:t>
              </a:r>
            </a:p>
            <a:p>
              <a:pPr algn="ctr"/>
              <a:r>
                <a:rPr lang="en-US" sz="1000" dirty="0" smtClean="0">
                  <a:solidFill>
                    <a:srgbClr val="CC00CC"/>
                  </a:solidFill>
                  <a:latin typeface="+mn-lt"/>
                </a:rPr>
                <a:t>DRIVEN BY</a:t>
              </a:r>
            </a:p>
            <a:p>
              <a:pPr algn="ctr"/>
              <a:r>
                <a:rPr lang="en-US" sz="1000" dirty="0" smtClean="0">
                  <a:solidFill>
                    <a:srgbClr val="CC00CC"/>
                  </a:solidFill>
                  <a:latin typeface="+mn-lt"/>
                </a:rPr>
                <a:t>PHASE SEPARATION</a:t>
              </a:r>
              <a:endParaRPr lang="it-IT" sz="1000" dirty="0">
                <a:solidFill>
                  <a:srgbClr val="CC00CC"/>
                </a:solidFill>
                <a:latin typeface="+mn-lt"/>
              </a:endParaRPr>
            </a:p>
          </p:txBody>
        </p:sp>
        <p:pic>
          <p:nvPicPr>
            <p:cNvPr id="83" name="Immagine 82" descr="Falling_profile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8367" y="3708694"/>
              <a:ext cx="1749662" cy="980752"/>
            </a:xfrm>
            <a:prstGeom prst="rect">
              <a:avLst/>
            </a:prstGeom>
          </p:spPr>
        </p:pic>
        <p:sp>
          <p:nvSpPr>
            <p:cNvPr id="84" name="CasellaDiTesto 83"/>
            <p:cNvSpPr txBox="1"/>
            <p:nvPr/>
          </p:nvSpPr>
          <p:spPr>
            <a:xfrm>
              <a:off x="5226342" y="3448259"/>
              <a:ext cx="1761688" cy="26161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it-IT" sz="1100" dirty="0" smtClean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SUPERFAST SETTLING</a:t>
              </a:r>
            </a:p>
          </p:txBody>
        </p:sp>
        <p:cxnSp>
          <p:nvCxnSpPr>
            <p:cNvPr id="82" name="Connettore 2 81"/>
            <p:cNvCxnSpPr/>
            <p:nvPr/>
          </p:nvCxnSpPr>
          <p:spPr bwMode="auto">
            <a:xfrm>
              <a:off x="6132352" y="4823670"/>
              <a:ext cx="0" cy="922789"/>
            </a:xfrm>
            <a:prstGeom prst="straightConnector1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  <p:cxnSp>
          <p:nvCxnSpPr>
            <p:cNvPr id="94" name="Connettore 2 93"/>
            <p:cNvCxnSpPr/>
            <p:nvPr/>
          </p:nvCxnSpPr>
          <p:spPr bwMode="auto">
            <a:xfrm>
              <a:off x="5100280" y="5486400"/>
              <a:ext cx="813958" cy="318782"/>
            </a:xfrm>
            <a:prstGeom prst="straightConnector1">
              <a:avLst/>
            </a:prstGeom>
            <a:noFill/>
            <a:ln w="571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9" name="Gruppo 8"/>
          <p:cNvGrpSpPr/>
          <p:nvPr/>
        </p:nvGrpSpPr>
        <p:grpSpPr>
          <a:xfrm>
            <a:off x="0" y="2932956"/>
            <a:ext cx="4853228" cy="3649981"/>
            <a:chOff x="0" y="2932956"/>
            <a:chExt cx="4853228" cy="3649981"/>
          </a:xfrm>
        </p:grpSpPr>
        <p:grpSp>
          <p:nvGrpSpPr>
            <p:cNvPr id="33" name="Gruppo 32"/>
            <p:cNvGrpSpPr/>
            <p:nvPr/>
          </p:nvGrpSpPr>
          <p:grpSpPr>
            <a:xfrm>
              <a:off x="0" y="2986480"/>
              <a:ext cx="3322040" cy="3596457"/>
              <a:chOff x="4415468" y="1392195"/>
              <a:chExt cx="4728532" cy="5172722"/>
            </a:xfrm>
          </p:grpSpPr>
          <p:pic>
            <p:nvPicPr>
              <p:cNvPr id="20486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415468" y="1392195"/>
                <a:ext cx="4728532" cy="5172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8" name="CasellaDiTesto 27"/>
              <p:cNvSpPr txBox="1"/>
              <p:nvPr/>
            </p:nvSpPr>
            <p:spPr>
              <a:xfrm>
                <a:off x="5566120" y="1514892"/>
                <a:ext cx="2987182" cy="442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0" dirty="0" err="1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E.O.S.</a:t>
                </a:r>
                <a:r>
                  <a:rPr lang="it-IT" b="0" dirty="0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it-IT" b="0" dirty="0" err="1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fitted</a:t>
                </a:r>
                <a:r>
                  <a:rPr lang="it-IT" b="0" dirty="0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it-IT" b="0" dirty="0" err="1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as</a:t>
                </a:r>
                <a:r>
                  <a:rPr lang="it-IT" b="0" dirty="0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it-IT" b="0" dirty="0" err="1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Sticky</a:t>
                </a:r>
                <a:r>
                  <a:rPr lang="it-IT" b="0" dirty="0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 HS </a:t>
                </a:r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3322040" y="2932956"/>
              <a:ext cx="1531188" cy="787714"/>
              <a:chOff x="3322040" y="2932956"/>
              <a:chExt cx="1531188" cy="787714"/>
            </a:xfrm>
          </p:grpSpPr>
          <p:sp>
            <p:nvSpPr>
              <p:cNvPr id="3" name="CasellaDiTesto 2"/>
              <p:cNvSpPr txBox="1"/>
              <p:nvPr/>
            </p:nvSpPr>
            <p:spPr>
              <a:xfrm>
                <a:off x="3322040" y="2932956"/>
                <a:ext cx="15311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it-IT" sz="1800" b="0" dirty="0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Close to OCP!</a:t>
                </a:r>
              </a:p>
            </p:txBody>
          </p:sp>
          <p:cxnSp>
            <p:nvCxnSpPr>
              <p:cNvPr id="6" name="Connettore 2 5"/>
              <p:cNvCxnSpPr/>
              <p:nvPr/>
            </p:nvCxnSpPr>
            <p:spPr bwMode="auto">
              <a:xfrm flipH="1">
                <a:off x="3364988" y="3366124"/>
                <a:ext cx="457030" cy="354546"/>
              </a:xfrm>
              <a:prstGeom prst="straightConnector1">
                <a:avLst/>
              </a:prstGeom>
              <a:solidFill>
                <a:schemeClr val="folHlink"/>
              </a:solidFill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</p:grpSp>
      <p:sp>
        <p:nvSpPr>
          <p:cNvPr id="8" name="Rectangle 7"/>
          <p:cNvSpPr/>
          <p:nvPr/>
        </p:nvSpPr>
        <p:spPr>
          <a:xfrm>
            <a:off x="6772601" y="447371"/>
            <a:ext cx="2188997" cy="276999"/>
          </a:xfrm>
          <a:prstGeom prst="rect">
            <a:avLst/>
          </a:prstGeom>
          <a:solidFill>
            <a:srgbClr val="FFFF47"/>
          </a:solidFill>
        </p:spPr>
        <p:txBody>
          <a:bodyPr wrap="none">
            <a:spAutoFit/>
          </a:bodyPr>
          <a:lstStyle/>
          <a:p>
            <a:pPr lvl="0" algn="l">
              <a:spcBef>
                <a:spcPts val="0"/>
              </a:spcBef>
            </a:pPr>
            <a:r>
              <a:rPr lang="it-IT" sz="1200" b="0" i="1" dirty="0">
                <a:solidFill>
                  <a:srgbClr val="CC00CC"/>
                </a:solidFill>
                <a:latin typeface="Times New Roman"/>
                <a:cs typeface="Times New Roman" pitchFamily="18" charset="0"/>
              </a:rPr>
              <a:t>S. Buzzaccaro &amp; R.P., PRL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69066" y="1093066"/>
            <a:ext cx="4523939" cy="370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7133" y="226340"/>
            <a:ext cx="6866407" cy="426250"/>
          </a:xfrm>
        </p:spPr>
        <p:txBody>
          <a:bodyPr/>
          <a:lstStyle/>
          <a:p>
            <a:r>
              <a:rPr lang="it-IT" dirty="0" smtClean="0">
                <a:solidFill>
                  <a:srgbClr val="018D12"/>
                </a:solidFill>
              </a:rPr>
              <a:t>A </a:t>
            </a:r>
            <a:r>
              <a:rPr lang="it-IT" dirty="0" smtClean="0">
                <a:solidFill>
                  <a:srgbClr val="018D12"/>
                </a:solidFill>
              </a:rPr>
              <a:t>single or </a:t>
            </a:r>
            <a:r>
              <a:rPr lang="it-IT" i="1" dirty="0" smtClean="0">
                <a:solidFill>
                  <a:srgbClr val="018D12"/>
                </a:solidFill>
              </a:rPr>
              <a:t>several</a:t>
            </a:r>
            <a:r>
              <a:rPr lang="it-IT" dirty="0" smtClean="0">
                <a:solidFill>
                  <a:srgbClr val="018D12"/>
                </a:solidFill>
              </a:rPr>
              <a:t> kinds of gel? </a:t>
            </a:r>
            <a:endParaRPr lang="it-IT" sz="1600" b="0" dirty="0">
              <a:solidFill>
                <a:srgbClr val="018D12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90DC5-7687-4FB7-BC81-992CEEED8C05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75" name="Rectangle 74"/>
          <p:cNvSpPr/>
          <p:nvPr/>
        </p:nvSpPr>
        <p:spPr>
          <a:xfrm>
            <a:off x="2499665" y="81234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b="0" dirty="0">
                <a:solidFill>
                  <a:srgbClr val="003F6E"/>
                </a:solidFill>
                <a:latin typeface="+mn-lt"/>
              </a:rPr>
              <a:t>Kinetics of </a:t>
            </a:r>
            <a:r>
              <a:rPr lang="it-IT" sz="2000" b="0" dirty="0" smtClean="0">
                <a:solidFill>
                  <a:srgbClr val="003F6E"/>
                </a:solidFill>
                <a:latin typeface="+mn-lt"/>
              </a:rPr>
              <a:t>settling</a:t>
            </a:r>
            <a:endParaRPr lang="it-IT" sz="2000" b="0" dirty="0">
              <a:solidFill>
                <a:srgbClr val="003F6E"/>
              </a:solidFill>
              <a:latin typeface="+mn-lt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2910180" y="3944889"/>
            <a:ext cx="2752205" cy="1713572"/>
            <a:chOff x="3436540" y="4592679"/>
            <a:chExt cx="2752205" cy="1713572"/>
          </a:xfrm>
        </p:grpSpPr>
        <p:sp>
          <p:nvSpPr>
            <p:cNvPr id="56" name="TextBox 55"/>
            <p:cNvSpPr txBox="1"/>
            <p:nvPr/>
          </p:nvSpPr>
          <p:spPr>
            <a:xfrm>
              <a:off x="4058879" y="4592679"/>
              <a:ext cx="1431235" cy="276999"/>
            </a:xfrm>
            <a:prstGeom prst="rect">
              <a:avLst/>
            </a:prstGeom>
            <a:solidFill>
              <a:srgbClr val="018D12"/>
            </a:solidFill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sz="1200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C: </a:t>
              </a:r>
              <a:r>
                <a:rPr lang="en-US" sz="1200" b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it-IT" sz="1200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nucleating</a:t>
              </a:r>
              <a:r>
                <a:rPr lang="en-US" sz="1200" b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”</a:t>
              </a:r>
              <a:r>
                <a:rPr lang="it-IT" sz="1200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 gels</a:t>
              </a:r>
              <a:endParaRPr lang="it-IT" sz="1200" b="0" dirty="0">
                <a:solidFill>
                  <a:schemeClr val="bg1"/>
                </a:solidFill>
                <a:latin typeface="+mn-lt"/>
                <a:cs typeface="Times New Roman" pitchFamily="18" charset="0"/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436540" y="4929726"/>
              <a:ext cx="2752205" cy="1376525"/>
              <a:chOff x="187611" y="4612083"/>
              <a:chExt cx="3872174" cy="1936681"/>
            </a:xfrm>
          </p:grpSpPr>
          <p:pic>
            <p:nvPicPr>
              <p:cNvPr id="61" name="Picture 3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069" y="5302797"/>
                <a:ext cx="779132" cy="1245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4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1499159" y="5536214"/>
                <a:ext cx="1245966" cy="779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5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972239" y="5530981"/>
                <a:ext cx="1253553" cy="782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" name="Rectangle 63"/>
              <p:cNvSpPr/>
              <p:nvPr/>
            </p:nvSpPr>
            <p:spPr>
              <a:xfrm>
                <a:off x="187611" y="4612083"/>
                <a:ext cx="3872174" cy="60623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18D12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it-IT" sz="1100" b="0" dirty="0">
                    <a:solidFill>
                      <a:srgbClr val="018D12"/>
                    </a:solidFill>
                    <a:latin typeface="+mn-lt"/>
                    <a:cs typeface="Times New Roman" pitchFamily="18" charset="0"/>
                  </a:rPr>
                  <a:t>Crystallites form within the gel, and grow until the stress they exert breaks the structure</a:t>
                </a:r>
              </a:p>
            </p:txBody>
          </p:sp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1234649" y="5921986"/>
                <a:ext cx="329384" cy="0"/>
              </a:xfrm>
              <a:prstGeom prst="straightConnector1">
                <a:avLst/>
              </a:prstGeom>
              <a:solidFill>
                <a:schemeClr val="folHlink"/>
              </a:solidFill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66" name="Straight Arrow Connector 65"/>
              <p:cNvCxnSpPr/>
              <p:nvPr/>
            </p:nvCxnSpPr>
            <p:spPr bwMode="auto">
              <a:xfrm>
                <a:off x="2667636" y="5933446"/>
                <a:ext cx="329384" cy="0"/>
              </a:xfrm>
              <a:prstGeom prst="straightConnector1">
                <a:avLst/>
              </a:prstGeom>
              <a:solidFill>
                <a:schemeClr val="folHlink"/>
              </a:solidFill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grpSp>
        <p:nvGrpSpPr>
          <p:cNvPr id="88" name="Group 87"/>
          <p:cNvGrpSpPr/>
          <p:nvPr/>
        </p:nvGrpSpPr>
        <p:grpSpPr>
          <a:xfrm>
            <a:off x="39402" y="1711532"/>
            <a:ext cx="1515649" cy="2028155"/>
            <a:chOff x="10627" y="1318693"/>
            <a:chExt cx="1592628" cy="2028155"/>
          </a:xfrm>
        </p:grpSpPr>
        <p:sp>
          <p:nvSpPr>
            <p:cNvPr id="87" name="Rectangle 86"/>
            <p:cNvSpPr/>
            <p:nvPr/>
          </p:nvSpPr>
          <p:spPr bwMode="auto">
            <a:xfrm>
              <a:off x="47680" y="1318694"/>
              <a:ext cx="1500121" cy="2028154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  <p:graphicFrame>
          <p:nvGraphicFramePr>
            <p:cNvPr id="86" name="Object 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9087538"/>
                </p:ext>
              </p:extLst>
            </p:nvPr>
          </p:nvGraphicFramePr>
          <p:xfrm>
            <a:off x="354664" y="2200484"/>
            <a:ext cx="796524" cy="10082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2" name="Image" r:id="rId15" imgW="1587240" imgH="2247480" progId="PhotoshopElements.Image.2">
                    <p:embed/>
                  </p:oleObj>
                </mc:Choice>
                <mc:Fallback>
                  <p:oleObj name="Image" r:id="rId15" imgW="1587240" imgH="2247480" progId="PhotoshopElements.Image.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54664" y="2200484"/>
                          <a:ext cx="796524" cy="10082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" name="TextBox 84"/>
            <p:cNvSpPr txBox="1"/>
            <p:nvPr/>
          </p:nvSpPr>
          <p:spPr>
            <a:xfrm>
              <a:off x="10627" y="1318693"/>
              <a:ext cx="159262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sz="1200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Late stage</a:t>
              </a:r>
            </a:p>
            <a:p>
              <a:pPr>
                <a:spcBef>
                  <a:spcPts val="0"/>
                </a:spcBef>
              </a:pPr>
              <a:r>
                <a:rPr lang="it-IT" sz="1200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Zero Poisson ratio! The gel compresses as a foam (or cork)</a:t>
              </a:r>
            </a:p>
            <a:p>
              <a:pPr>
                <a:spcBef>
                  <a:spcPts val="0"/>
                </a:spcBef>
              </a:pPr>
              <a:endParaRPr lang="it-IT" b="0" dirty="0">
                <a:solidFill>
                  <a:srgbClr val="CC00CC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7530380" y="1639142"/>
            <a:ext cx="1569169" cy="1962470"/>
            <a:chOff x="7530380" y="1639142"/>
            <a:chExt cx="1569169" cy="1962470"/>
          </a:xfrm>
        </p:grpSpPr>
        <p:sp>
          <p:nvSpPr>
            <p:cNvPr id="89" name="Rectangle 88"/>
            <p:cNvSpPr/>
            <p:nvPr/>
          </p:nvSpPr>
          <p:spPr>
            <a:xfrm>
              <a:off x="7530380" y="1639142"/>
              <a:ext cx="1569169" cy="1962470"/>
            </a:xfrm>
            <a:prstGeom prst="rect">
              <a:avLst/>
            </a:prstGeom>
            <a:solidFill>
              <a:srgbClr val="3333CC"/>
            </a:solidFill>
          </p:spPr>
          <p:txBody>
            <a:bodyPr wrap="square">
              <a:noAutofit/>
            </a:bodyPr>
            <a:lstStyle/>
            <a:p>
              <a:pPr>
                <a:spcBef>
                  <a:spcPts val="0"/>
                </a:spcBef>
                <a:spcAft>
                  <a:spcPts val="1200"/>
                </a:spcAft>
              </a:pPr>
              <a:r>
                <a:rPr lang="it-IT" sz="1100" b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Early compression stage </a:t>
              </a:r>
              <a:r>
                <a:rPr lang="it-IT" sz="1100" b="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gravity-independent </a:t>
              </a:r>
              <a:r>
                <a:rPr lang="it-IT" sz="1100" b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(similar </a:t>
              </a:r>
              <a:r>
                <a:rPr lang="it-IT" sz="11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to the </a:t>
              </a:r>
              <a:r>
                <a:rPr lang="it-IT" sz="1100" b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syneresis </a:t>
              </a:r>
              <a:r>
                <a:rPr lang="it-IT" sz="11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of a polymer </a:t>
              </a:r>
              <a:r>
                <a:rPr lang="it-IT" sz="1100" b="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gel)</a:t>
              </a:r>
              <a:endParaRPr lang="it-IT" sz="1100" b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137" y="2514718"/>
              <a:ext cx="1219909" cy="974636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>
            <a:off x="4738966" y="3404147"/>
            <a:ext cx="4121272" cy="3102207"/>
            <a:chOff x="4738966" y="3404147"/>
            <a:chExt cx="4121272" cy="3102207"/>
          </a:xfrm>
        </p:grpSpPr>
        <p:cxnSp>
          <p:nvCxnSpPr>
            <p:cNvPr id="80" name="Straight Arrow Connector 79"/>
            <p:cNvCxnSpPr/>
            <p:nvPr/>
          </p:nvCxnSpPr>
          <p:spPr bwMode="auto">
            <a:xfrm flipH="1" flipV="1">
              <a:off x="4738966" y="3404147"/>
              <a:ext cx="1846838" cy="1596220"/>
            </a:xfrm>
            <a:prstGeom prst="straightConnector1">
              <a:avLst/>
            </a:prstGeom>
            <a:solidFill>
              <a:schemeClr val="folHlink"/>
            </a:solidFill>
            <a:ln w="57150" cap="flat" cmpd="sng" algn="ctr">
              <a:solidFill>
                <a:srgbClr val="018D1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81" name="2D Crystal growth">
              <a:hlinkClick r:id="" action="ppaction://media"/>
            </p:cNvPr>
            <p:cNvPicPr>
              <a:picLocks noChangeAspect="1"/>
            </p:cNvPicPr>
            <p:nvPr>
              <a:videoFile r:link="rId9"/>
              <p:extLst>
                <p:ext uri="{DAA4B4D4-6D71-4841-9C94-3DE7FCFB9230}">
                  <p14:media xmlns:p14="http://schemas.microsoft.com/office/powerpoint/2010/main" r:embed="rId8"/>
                </p:ext>
              </p:extLst>
            </p:nvPr>
          </p:nvPicPr>
          <p:blipFill rotWithShape="1">
            <a:blip r:embed="rId18"/>
            <a:srcRect l="272" t="16604" b="15412"/>
            <a:stretch/>
          </p:blipFill>
          <p:spPr>
            <a:xfrm>
              <a:off x="6640164" y="5054261"/>
              <a:ext cx="2131602" cy="1452093"/>
            </a:xfrm>
            <a:prstGeom prst="rect">
              <a:avLst/>
            </a:prstGeom>
            <a:ln w="38100">
              <a:solidFill>
                <a:srgbClr val="018D12"/>
              </a:solidFill>
            </a:ln>
          </p:spPr>
        </p:pic>
        <p:sp>
          <p:nvSpPr>
            <p:cNvPr id="92" name="TextBox 91"/>
            <p:cNvSpPr txBox="1"/>
            <p:nvPr/>
          </p:nvSpPr>
          <p:spPr>
            <a:xfrm>
              <a:off x="6596398" y="4608384"/>
              <a:ext cx="2263840" cy="307777"/>
            </a:xfrm>
            <a:prstGeom prst="rect">
              <a:avLst/>
            </a:prstGeom>
            <a:solidFill>
              <a:srgbClr val="018D12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Space-filling cellular pattern</a:t>
              </a:r>
              <a:endParaRPr lang="it-IT" b="0" dirty="0">
                <a:solidFill>
                  <a:schemeClr val="bg1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09593" y="3489354"/>
            <a:ext cx="2613629" cy="3020261"/>
            <a:chOff x="509593" y="3489354"/>
            <a:chExt cx="2613629" cy="3020261"/>
          </a:xfrm>
        </p:grpSpPr>
        <p:cxnSp>
          <p:nvCxnSpPr>
            <p:cNvPr id="68" name="Straight Arrow Connector 67"/>
            <p:cNvCxnSpPr/>
            <p:nvPr/>
          </p:nvCxnSpPr>
          <p:spPr bwMode="auto">
            <a:xfrm flipV="1">
              <a:off x="2571733" y="3489354"/>
              <a:ext cx="551489" cy="1619563"/>
            </a:xfrm>
            <a:prstGeom prst="straightConnector1">
              <a:avLst/>
            </a:prstGeom>
            <a:solidFill>
              <a:schemeClr val="folHlink"/>
            </a:solidFill>
            <a:ln w="57150" cap="flat" cmpd="sng" algn="ctr">
              <a:solidFill>
                <a:srgbClr val="01BB1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76" name="2D-Dendritic growth">
              <a:hlinkClick r:id="" action="ppaction://media"/>
            </p:cNvPr>
            <p:cNvPicPr>
              <a:picLocks noChangeAspect="1"/>
            </p:cNvPicPr>
            <p:nvPr>
              <a:videoFile r:link="rId7"/>
              <p:extLst>
                <p:ext uri="{DAA4B4D4-6D71-4841-9C94-3DE7FCFB9230}">
                  <p14:media xmlns:p14="http://schemas.microsoft.com/office/powerpoint/2010/main" r:embed="rId6"/>
                </p:ext>
              </p:extLst>
            </p:nvPr>
          </p:nvPicPr>
          <p:blipFill rotWithShape="1">
            <a:blip r:embed="rId19"/>
            <a:srcRect l="472" t="17435" b="16911"/>
            <a:stretch/>
          </p:blipFill>
          <p:spPr>
            <a:xfrm>
              <a:off x="509593" y="5164572"/>
              <a:ext cx="2039001" cy="1345043"/>
            </a:xfrm>
            <a:prstGeom prst="rect">
              <a:avLst/>
            </a:prstGeom>
            <a:ln w="38100">
              <a:solidFill>
                <a:srgbClr val="01BB17"/>
              </a:solidFill>
            </a:ln>
          </p:spPr>
        </p:pic>
        <p:sp>
          <p:nvSpPr>
            <p:cNvPr id="93" name="TextBox 92"/>
            <p:cNvSpPr txBox="1"/>
            <p:nvPr/>
          </p:nvSpPr>
          <p:spPr>
            <a:xfrm>
              <a:off x="704425" y="4692590"/>
              <a:ext cx="1493978" cy="307777"/>
            </a:xfrm>
            <a:prstGeom prst="rect">
              <a:avLst/>
            </a:prstGeom>
            <a:solidFill>
              <a:srgbClr val="01BB17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Dendritic growth</a:t>
              </a:r>
              <a:endParaRPr lang="it-IT" b="0" dirty="0">
                <a:solidFill>
                  <a:schemeClr val="bg1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70517" y="1175245"/>
            <a:ext cx="1613610" cy="3347561"/>
            <a:chOff x="1570517" y="1175245"/>
            <a:chExt cx="1613610" cy="3347561"/>
          </a:xfrm>
        </p:grpSpPr>
        <p:grpSp>
          <p:nvGrpSpPr>
            <p:cNvPr id="6" name="Gruppo 22"/>
            <p:cNvGrpSpPr/>
            <p:nvPr/>
          </p:nvGrpSpPr>
          <p:grpSpPr>
            <a:xfrm>
              <a:off x="1570517" y="1175245"/>
              <a:ext cx="1613610" cy="3347561"/>
              <a:chOff x="347100" y="1031841"/>
              <a:chExt cx="2779538" cy="5092727"/>
            </a:xfrm>
          </p:grpSpPr>
          <p:cxnSp>
            <p:nvCxnSpPr>
              <p:cNvPr id="7" name="Connettore 2 6"/>
              <p:cNvCxnSpPr/>
              <p:nvPr/>
            </p:nvCxnSpPr>
            <p:spPr bwMode="auto">
              <a:xfrm>
                <a:off x="1819009" y="2427827"/>
                <a:ext cx="1307629" cy="378247"/>
              </a:xfrm>
              <a:prstGeom prst="straightConnector1">
                <a:avLst/>
              </a:prstGeom>
              <a:solidFill>
                <a:schemeClr val="folHlink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6" name="CasellaDiTesto 15"/>
              <p:cNvSpPr txBox="1"/>
              <p:nvPr/>
            </p:nvSpPr>
            <p:spPr>
              <a:xfrm>
                <a:off x="347100" y="1031841"/>
                <a:ext cx="1539994" cy="5092727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it-IT" b="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100" b="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“</a:t>
                </a:r>
                <a:r>
                  <a:rPr lang="it-IT" sz="1100" b="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collapsing</a:t>
                </a:r>
                <a:r>
                  <a:rPr lang="en-US" sz="1100" b="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”</a:t>
                </a:r>
                <a:r>
                  <a:rPr lang="it-IT" sz="1100" b="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gels</a:t>
                </a:r>
              </a:p>
            </p:txBody>
          </p:sp>
        </p:grpSp>
        <p:pic>
          <p:nvPicPr>
            <p:cNvPr id="14" name="Breaking Gel">
              <a:hlinkClick r:id="" action="ppaction://media"/>
            </p:cNvPr>
            <p:cNvPicPr>
              <a:picLocks noChangeAspect="1"/>
            </p:cNvPicPr>
            <p:nvPr>
              <a:videoFile r:link="rId5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 rotWithShape="1">
            <a:blip r:embed="rId20"/>
            <a:srcRect l="43028" t="916" r="43029"/>
            <a:stretch>
              <a:fillRect/>
            </a:stretch>
          </p:blipFill>
          <p:spPr>
            <a:xfrm>
              <a:off x="1659094" y="1842999"/>
              <a:ext cx="749078" cy="262118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394579" y="1165904"/>
            <a:ext cx="3059923" cy="3343783"/>
            <a:chOff x="4394579" y="1165904"/>
            <a:chExt cx="3059923" cy="3343783"/>
          </a:xfrm>
        </p:grpSpPr>
        <p:grpSp>
          <p:nvGrpSpPr>
            <p:cNvPr id="9" name="Gruppo 32"/>
            <p:cNvGrpSpPr/>
            <p:nvPr/>
          </p:nvGrpSpPr>
          <p:grpSpPr>
            <a:xfrm>
              <a:off x="4394579" y="1165904"/>
              <a:ext cx="3059923" cy="3343783"/>
              <a:chOff x="2775522" y="898060"/>
              <a:chExt cx="4313212" cy="4705997"/>
            </a:xfrm>
          </p:grpSpPr>
          <p:cxnSp>
            <p:nvCxnSpPr>
              <p:cNvPr id="12" name="Connettore 2 11"/>
              <p:cNvCxnSpPr/>
              <p:nvPr/>
            </p:nvCxnSpPr>
            <p:spPr bwMode="auto">
              <a:xfrm flipH="1">
                <a:off x="2775522" y="1372583"/>
                <a:ext cx="3347499" cy="858742"/>
              </a:xfrm>
              <a:prstGeom prst="straightConnector1">
                <a:avLst/>
              </a:prstGeom>
              <a:solidFill>
                <a:schemeClr val="folHlink"/>
              </a:solidFill>
              <a:ln w="5715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4" name="CasellaDiTesto 23"/>
              <p:cNvSpPr txBox="1"/>
              <p:nvPr/>
            </p:nvSpPr>
            <p:spPr>
              <a:xfrm>
                <a:off x="5864233" y="898060"/>
                <a:ext cx="1224501" cy="4705997"/>
              </a:xfrm>
              <a:prstGeom prst="rect">
                <a:avLst/>
              </a:prstGeom>
              <a:solidFill>
                <a:srgbClr val="3333CC"/>
              </a:solidFill>
              <a:ln>
                <a:solidFill>
                  <a:srgbClr val="3333CC"/>
                </a:solidFill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b="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100" b="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“creeping”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100" b="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gels</a:t>
                </a:r>
              </a:p>
            </p:txBody>
          </p:sp>
        </p:grpSp>
        <p:pic>
          <p:nvPicPr>
            <p:cNvPr id="18" name="Compressing gel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 rotWithShape="1">
            <a:blip r:embed="rId21"/>
            <a:srcRect l="43392" t="2042" r="43887"/>
            <a:stretch>
              <a:fillRect/>
            </a:stretch>
          </p:blipFill>
          <p:spPr>
            <a:xfrm>
              <a:off x="6631206" y="1820409"/>
              <a:ext cx="756283" cy="2615324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6113453" y="479207"/>
            <a:ext cx="2948268" cy="246221"/>
          </a:xfrm>
          <a:prstGeom prst="rect">
            <a:avLst/>
          </a:prstGeom>
          <a:solidFill>
            <a:srgbClr val="FFFF47"/>
          </a:solidFill>
        </p:spPr>
        <p:txBody>
          <a:bodyPr wrap="square">
            <a:spAutoFit/>
          </a:bodyPr>
          <a:lstStyle/>
          <a:p>
            <a:r>
              <a:rPr lang="it-IT" sz="1000" b="0" i="1" dirty="0" smtClean="0">
                <a:solidFill>
                  <a:srgbClr val="EA00EA"/>
                </a:solidFill>
                <a:latin typeface="+mn-lt"/>
              </a:rPr>
              <a:t>E.Secchi, S. Buzzaccaro, and R. P, Soft Matter 2014</a:t>
            </a:r>
            <a:endParaRPr lang="it-IT" sz="1000" i="1" dirty="0">
              <a:solidFill>
                <a:srgbClr val="EA00EA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10180" y="5801466"/>
            <a:ext cx="2788596" cy="646331"/>
          </a:xfrm>
          <a:prstGeom prst="rect">
            <a:avLst/>
          </a:prstGeom>
          <a:solidFill>
            <a:srgbClr val="FFFF47"/>
          </a:solidFill>
          <a:ln>
            <a:solidFill>
              <a:srgbClr val="EA00EA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it-IT" sz="1800" b="0" dirty="0" smtClean="0">
                <a:solidFill>
                  <a:srgbClr val="CC00CC"/>
                </a:solidFill>
                <a:latin typeface="+mn-lt"/>
                <a:cs typeface="Times New Roman" pitchFamily="18" charset="0"/>
              </a:rPr>
              <a:t>What about patchy particles and "empty" liquids?</a:t>
            </a:r>
            <a:endParaRPr lang="it-IT" sz="1800" b="0" dirty="0">
              <a:solidFill>
                <a:srgbClr val="CC00CC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4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82A3-C054-4A34-A25A-4DCE606018F0}" type="slidenum">
              <a:rPr lang="it-IT" smtClean="0"/>
              <a:pPr/>
              <a:t>13</a:t>
            </a:fld>
            <a:endParaRPr lang="it-IT"/>
          </a:p>
        </p:txBody>
      </p:sp>
      <p:grpSp>
        <p:nvGrpSpPr>
          <p:cNvPr id="47" name="Gruppo 46"/>
          <p:cNvGrpSpPr/>
          <p:nvPr/>
        </p:nvGrpSpPr>
        <p:grpSpPr>
          <a:xfrm>
            <a:off x="71500" y="962456"/>
            <a:ext cx="3297779" cy="2209533"/>
            <a:chOff x="71500" y="962456"/>
            <a:chExt cx="3297779" cy="22095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7449" y="962456"/>
              <a:ext cx="1321830" cy="47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" name="Gruppo 42"/>
            <p:cNvGrpSpPr/>
            <p:nvPr/>
          </p:nvGrpSpPr>
          <p:grpSpPr>
            <a:xfrm>
              <a:off x="71500" y="1021492"/>
              <a:ext cx="1750199" cy="2150497"/>
              <a:chOff x="71500" y="1021492"/>
              <a:chExt cx="1750199" cy="2150497"/>
            </a:xfrm>
          </p:grpSpPr>
          <p:pic>
            <p:nvPicPr>
              <p:cNvPr id="41988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500" y="1583795"/>
                <a:ext cx="1750024" cy="1588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CasellaDiTesto 26"/>
              <p:cNvSpPr txBox="1"/>
              <p:nvPr/>
            </p:nvSpPr>
            <p:spPr>
              <a:xfrm>
                <a:off x="224788" y="1021492"/>
                <a:ext cx="1596911" cy="307777"/>
              </a:xfrm>
              <a:prstGeom prst="rect">
                <a:avLst/>
              </a:prstGeom>
              <a:noFill/>
              <a:ln>
                <a:solidFill>
                  <a:srgbClr val="CC00CC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it-IT" b="0" dirty="0" err="1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Osmotic</a:t>
                </a:r>
                <a:r>
                  <a:rPr lang="it-IT" b="0" dirty="0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rPr>
                  <a:t> membrane</a:t>
                </a:r>
              </a:p>
            </p:txBody>
          </p:sp>
          <p:cxnSp>
            <p:nvCxnSpPr>
              <p:cNvPr id="28" name="Connettore 2 27"/>
              <p:cNvCxnSpPr/>
              <p:nvPr/>
            </p:nvCxnSpPr>
            <p:spPr bwMode="auto">
              <a:xfrm>
                <a:off x="1029730" y="1342767"/>
                <a:ext cx="263611" cy="807308"/>
              </a:xfrm>
              <a:prstGeom prst="straightConnector1">
                <a:avLst/>
              </a:prstGeom>
              <a:solidFill>
                <a:schemeClr val="folHlink"/>
              </a:solidFill>
              <a:ln w="2857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1" name="Connettore 2 30"/>
              <p:cNvCxnSpPr>
                <a:stCxn id="27" idx="2"/>
              </p:cNvCxnSpPr>
              <p:nvPr/>
            </p:nvCxnSpPr>
            <p:spPr bwMode="auto">
              <a:xfrm flipH="1">
                <a:off x="617838" y="1329269"/>
                <a:ext cx="405406" cy="433628"/>
              </a:xfrm>
              <a:prstGeom prst="straightConnector1">
                <a:avLst/>
              </a:prstGeom>
              <a:solidFill>
                <a:schemeClr val="folHlink"/>
              </a:solidFill>
              <a:ln w="2857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</p:grpSp>
      <p:grpSp>
        <p:nvGrpSpPr>
          <p:cNvPr id="64" name="Gruppo 63"/>
          <p:cNvGrpSpPr/>
          <p:nvPr/>
        </p:nvGrpSpPr>
        <p:grpSpPr>
          <a:xfrm>
            <a:off x="2065098" y="1435532"/>
            <a:ext cx="3259335" cy="2300100"/>
            <a:chOff x="1869989" y="1448117"/>
            <a:chExt cx="3107706" cy="2300100"/>
          </a:xfrm>
        </p:grpSpPr>
        <p:sp>
          <p:nvSpPr>
            <p:cNvPr id="22" name="Rettangolo 21"/>
            <p:cNvSpPr/>
            <p:nvPr/>
          </p:nvSpPr>
          <p:spPr>
            <a:xfrm>
              <a:off x="1869989" y="1448117"/>
              <a:ext cx="3107706" cy="1176617"/>
            </a:xfrm>
            <a:prstGeom prst="rect">
              <a:avLst/>
            </a:prstGeom>
            <a:ln>
              <a:solidFill>
                <a:srgbClr val="CC00CC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lang="en-US" b="0" dirty="0" smtClean="0">
                  <a:solidFill>
                    <a:srgbClr val="003F6E"/>
                  </a:solidFill>
                  <a:latin typeface="+mn-lt"/>
                </a:rPr>
                <a:t>Again, an integration of the concentration profile induced by gravity (acting as a “generalized membrane”) allows to reconstruct the </a:t>
              </a:r>
              <a:r>
                <a:rPr lang="en-US" b="0" dirty="0" smtClean="0">
                  <a:solidFill>
                    <a:srgbClr val="CC00CC"/>
                  </a:solidFill>
                  <a:latin typeface="+mn-lt"/>
                </a:rPr>
                <a:t>elastic modulus Π(</a:t>
              </a:r>
              <a:r>
                <a:rPr lang="en-US" b="0" i="1" dirty="0" smtClean="0">
                  <a:solidFill>
                    <a:srgbClr val="CC00CC"/>
                  </a:solidFill>
                  <a:latin typeface="+mn-lt"/>
                </a:rPr>
                <a:t>ϕ)</a:t>
              </a:r>
            </a:p>
            <a:p>
              <a:pPr>
                <a:spcBef>
                  <a:spcPts val="0"/>
                </a:spcBef>
              </a:pPr>
              <a:r>
                <a:rPr lang="en-US" b="0" i="1" dirty="0" smtClean="0">
                  <a:solidFill>
                    <a:srgbClr val="CC00CC"/>
                  </a:solidFill>
                  <a:latin typeface="+mn-lt"/>
                </a:rPr>
                <a:t>  </a:t>
              </a:r>
              <a:r>
                <a:rPr lang="en-US" b="0" dirty="0" smtClean="0">
                  <a:solidFill>
                    <a:srgbClr val="003F6E"/>
                  </a:solidFill>
                  <a:latin typeface="+mn-lt"/>
                </a:rPr>
                <a:t>(</a:t>
              </a:r>
              <a:r>
                <a:rPr lang="en-US" b="0" dirty="0" err="1" smtClean="0">
                  <a:solidFill>
                    <a:srgbClr val="003F6E"/>
                  </a:solidFill>
                  <a:latin typeface="+mn-lt"/>
                </a:rPr>
                <a:t>Princen</a:t>
              </a:r>
              <a:r>
                <a:rPr lang="en-US" b="0" dirty="0" smtClean="0">
                  <a:solidFill>
                    <a:srgbClr val="003F6E"/>
                  </a:solidFill>
                  <a:latin typeface="+mn-lt"/>
                </a:rPr>
                <a:t> </a:t>
              </a:r>
              <a:r>
                <a:rPr lang="en-US" b="0" dirty="0" smtClean="0">
                  <a:solidFill>
                    <a:srgbClr val="CC00CC"/>
                  </a:solidFill>
                  <a:latin typeface="+mn-lt"/>
                </a:rPr>
                <a:t>1986</a:t>
              </a:r>
              <a:r>
                <a:rPr lang="en-US" b="0" dirty="0" smtClean="0">
                  <a:latin typeface="+mn-lt"/>
                </a:rPr>
                <a:t>)</a:t>
              </a:r>
              <a:endParaRPr lang="it-IT" b="0" dirty="0">
                <a:latin typeface="+mn-lt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95058" y="3298494"/>
              <a:ext cx="980817" cy="431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32908" y="2885642"/>
              <a:ext cx="829050" cy="489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CasellaDiTesto 55"/>
            <p:cNvSpPr txBox="1"/>
            <p:nvPr/>
          </p:nvSpPr>
          <p:spPr>
            <a:xfrm>
              <a:off x="1961349" y="2626109"/>
              <a:ext cx="2876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b="0" dirty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it-IT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quivalent of the sedimentation length:</a:t>
              </a:r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3100944" y="3346680"/>
              <a:ext cx="13468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Capillary</a:t>
              </a:r>
              <a:r>
                <a:rPr lang="it-IT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length</a:t>
              </a:r>
              <a:endParaRPr lang="it-IT" b="0" dirty="0" smtClean="0">
                <a:solidFill>
                  <a:srgbClr val="2C598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Rettangolo 58"/>
            <p:cNvSpPr/>
            <p:nvPr/>
          </p:nvSpPr>
          <p:spPr bwMode="auto">
            <a:xfrm>
              <a:off x="1869989" y="2669061"/>
              <a:ext cx="3097426" cy="1079156"/>
            </a:xfrm>
            <a:prstGeom prst="rect">
              <a:avLst/>
            </a:prstGeom>
            <a:noFill/>
            <a:ln w="952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2473" y="143206"/>
            <a:ext cx="6759835" cy="838200"/>
          </a:xfrm>
        </p:spPr>
        <p:txBody>
          <a:bodyPr/>
          <a:lstStyle/>
          <a:p>
            <a:r>
              <a:rPr lang="it-IT" dirty="0" smtClean="0">
                <a:solidFill>
                  <a:srgbClr val="018D12"/>
                </a:solidFill>
              </a:rPr>
              <a:t>A3) </a:t>
            </a:r>
            <a:r>
              <a:rPr lang="it-IT" dirty="0" smtClean="0">
                <a:solidFill>
                  <a:srgbClr val="018D12"/>
                </a:solidFill>
              </a:rPr>
              <a:t>An </a:t>
            </a:r>
            <a:r>
              <a:rPr lang="it-IT" dirty="0" smtClean="0">
                <a:solidFill>
                  <a:srgbClr val="018D12"/>
                </a:solidFill>
              </a:rPr>
              <a:t>equation </a:t>
            </a:r>
            <a:r>
              <a:rPr lang="it-IT" dirty="0" smtClean="0">
                <a:solidFill>
                  <a:srgbClr val="018D12"/>
                </a:solidFill>
              </a:rPr>
              <a:t>of </a:t>
            </a:r>
            <a:r>
              <a:rPr lang="it-IT" dirty="0" smtClean="0">
                <a:solidFill>
                  <a:srgbClr val="018D12"/>
                </a:solidFill>
              </a:rPr>
              <a:t>state </a:t>
            </a:r>
            <a:r>
              <a:rPr lang="it-IT" dirty="0" smtClean="0">
                <a:solidFill>
                  <a:srgbClr val="018D12"/>
                </a:solidFill>
              </a:rPr>
              <a:t>for cellular </a:t>
            </a:r>
            <a:r>
              <a:rPr lang="it-IT" dirty="0" smtClean="0">
                <a:solidFill>
                  <a:srgbClr val="018D12"/>
                </a:solidFill>
              </a:rPr>
              <a:t>structures</a:t>
            </a:r>
            <a:endParaRPr lang="it-IT" dirty="0">
              <a:solidFill>
                <a:srgbClr val="018D1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03805" y="873126"/>
            <a:ext cx="4384339" cy="5646764"/>
            <a:chOff x="4703805" y="873126"/>
            <a:chExt cx="4384339" cy="5646764"/>
          </a:xfrm>
        </p:grpSpPr>
        <p:cxnSp>
          <p:nvCxnSpPr>
            <p:cNvPr id="62" name="Connettore 2 61"/>
            <p:cNvCxnSpPr/>
            <p:nvPr/>
          </p:nvCxnSpPr>
          <p:spPr bwMode="auto">
            <a:xfrm>
              <a:off x="4703805" y="4168347"/>
              <a:ext cx="669582" cy="4120"/>
            </a:xfrm>
            <a:prstGeom prst="straightConnector1">
              <a:avLst/>
            </a:prstGeom>
            <a:solidFill>
              <a:schemeClr val="folHlink"/>
            </a:solidFill>
            <a:ln w="762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2" name="Group 1"/>
            <p:cNvGrpSpPr/>
            <p:nvPr/>
          </p:nvGrpSpPr>
          <p:grpSpPr>
            <a:xfrm>
              <a:off x="5594531" y="873126"/>
              <a:ext cx="3493613" cy="5646764"/>
              <a:chOff x="5594531" y="873126"/>
              <a:chExt cx="3493613" cy="5646764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133871" y="4568662"/>
                <a:ext cx="2537254" cy="1551310"/>
                <a:chOff x="5689027" y="879787"/>
                <a:chExt cx="2537254" cy="1551310"/>
              </a:xfrm>
            </p:grpSpPr>
            <p:grpSp>
              <p:nvGrpSpPr>
                <p:cNvPr id="23" name="Gruppo 22"/>
                <p:cNvGrpSpPr/>
                <p:nvPr/>
              </p:nvGrpSpPr>
              <p:grpSpPr>
                <a:xfrm>
                  <a:off x="5803554" y="910373"/>
                  <a:ext cx="2294241" cy="1481595"/>
                  <a:chOff x="300679" y="2635125"/>
                  <a:chExt cx="2706132" cy="1747589"/>
                </a:xfrm>
              </p:grpSpPr>
              <p:pic>
                <p:nvPicPr>
                  <p:cNvPr id="1027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300679" y="3286169"/>
                    <a:ext cx="2706132" cy="9112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3" name="CasellaDiTesto 12"/>
                  <p:cNvSpPr txBox="1"/>
                  <p:nvPr/>
                </p:nvSpPr>
                <p:spPr>
                  <a:xfrm>
                    <a:off x="1226711" y="2635125"/>
                    <a:ext cx="1778390" cy="544549"/>
                  </a:xfrm>
                  <a:prstGeom prst="rect">
                    <a:avLst/>
                  </a:prstGeom>
                  <a:noFill/>
                  <a:ln>
                    <a:solidFill>
                      <a:srgbClr val="CC00CC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>
                      <a:spcBef>
                        <a:spcPts val="0"/>
                      </a:spcBef>
                    </a:pPr>
                    <a:r>
                      <a:rPr lang="it-IT" sz="1200" b="0" dirty="0" err="1" smtClean="0">
                        <a:solidFill>
                          <a:srgbClr val="2C598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ordered</a:t>
                    </a:r>
                    <a:r>
                      <a:rPr lang="it-IT" sz="1200" b="0" dirty="0" smtClean="0">
                        <a:solidFill>
                          <a:srgbClr val="2C598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: </a:t>
                    </a:r>
                    <a:r>
                      <a:rPr lang="it-IT" sz="1200" b="0" dirty="0" err="1" smtClean="0">
                        <a:solidFill>
                          <a:srgbClr val="2C5986"/>
                        </a:solidFill>
                        <a:latin typeface="Symbol" pitchFamily="18" charset="2"/>
                        <a:cs typeface="Times New Roman" pitchFamily="18" charset="0"/>
                      </a:rPr>
                      <a:t>f</a:t>
                    </a:r>
                    <a:r>
                      <a:rPr lang="it-IT" sz="1200" b="0" baseline="-25000" dirty="0" err="1" smtClean="0">
                        <a:solidFill>
                          <a:srgbClr val="2C598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c</a:t>
                    </a:r>
                    <a:r>
                      <a:rPr lang="it-IT" sz="1200" b="0" dirty="0" smtClean="0">
                        <a:solidFill>
                          <a:srgbClr val="2C598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= 0.74</a:t>
                    </a:r>
                  </a:p>
                  <a:p>
                    <a:pPr algn="l">
                      <a:spcBef>
                        <a:spcPts val="0"/>
                      </a:spcBef>
                    </a:pPr>
                    <a:r>
                      <a:rPr lang="it-IT" sz="1200" b="0" dirty="0" err="1" smtClean="0">
                        <a:solidFill>
                          <a:srgbClr val="2C598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disordered</a:t>
                    </a:r>
                    <a:r>
                      <a:rPr lang="it-IT" sz="1200" b="0" dirty="0" smtClean="0">
                        <a:solidFill>
                          <a:srgbClr val="2C598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: </a:t>
                    </a:r>
                    <a:r>
                      <a:rPr lang="it-IT" sz="1200" b="0" dirty="0" err="1" smtClean="0">
                        <a:solidFill>
                          <a:srgbClr val="2C5986"/>
                        </a:solidFill>
                        <a:latin typeface="Symbol" pitchFamily="18" charset="2"/>
                        <a:cs typeface="Times New Roman" pitchFamily="18" charset="0"/>
                      </a:rPr>
                      <a:t>f</a:t>
                    </a:r>
                    <a:r>
                      <a:rPr lang="it-IT" sz="1200" b="0" baseline="-25000" dirty="0" err="1" smtClean="0">
                        <a:solidFill>
                          <a:srgbClr val="2C598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c</a:t>
                    </a:r>
                    <a:r>
                      <a:rPr lang="it-IT" sz="1200" b="0" dirty="0" smtClean="0">
                        <a:solidFill>
                          <a:srgbClr val="2C598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≈ 0.64</a:t>
                    </a:r>
                  </a:p>
                </p:txBody>
              </p:sp>
              <p:cxnSp>
                <p:nvCxnSpPr>
                  <p:cNvPr id="15" name="Connettore 2 14"/>
                  <p:cNvCxnSpPr/>
                  <p:nvPr/>
                </p:nvCxnSpPr>
                <p:spPr bwMode="auto">
                  <a:xfrm>
                    <a:off x="2510739" y="3176556"/>
                    <a:ext cx="8237" cy="205947"/>
                  </a:xfrm>
                  <a:prstGeom prst="straightConnector1">
                    <a:avLst/>
                  </a:prstGeom>
                  <a:solidFill>
                    <a:schemeClr val="folHlink"/>
                  </a:solidFill>
                  <a:ln w="28575" cap="flat" cmpd="sng" algn="ctr">
                    <a:solidFill>
                      <a:srgbClr val="FF00FF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</p:cxnSp>
              <p:sp>
                <p:nvSpPr>
                  <p:cNvPr id="17" name="CasellaDiTesto 16"/>
                  <p:cNvSpPr txBox="1"/>
                  <p:nvPr/>
                </p:nvSpPr>
                <p:spPr>
                  <a:xfrm>
                    <a:off x="325503" y="4105715"/>
                    <a:ext cx="901208" cy="276999"/>
                  </a:xfrm>
                  <a:prstGeom prst="rect">
                    <a:avLst/>
                  </a:prstGeom>
                  <a:noFill/>
                  <a:ln>
                    <a:solidFill>
                      <a:srgbClr val="CC00CC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spcBef>
                        <a:spcPts val="0"/>
                      </a:spcBef>
                    </a:pPr>
                    <a:r>
                      <a:rPr lang="it-IT" sz="1200" b="0" dirty="0" err="1" smtClean="0">
                        <a:solidFill>
                          <a:srgbClr val="2C598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droplet</a:t>
                    </a:r>
                    <a:r>
                      <a:rPr lang="it-IT" sz="1200" b="0" dirty="0" smtClean="0">
                        <a:solidFill>
                          <a:srgbClr val="2C598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it-IT" sz="1200" b="0" dirty="0" err="1" smtClean="0">
                        <a:solidFill>
                          <a:srgbClr val="2C5986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size</a:t>
                    </a:r>
                    <a:endParaRPr lang="it-IT" sz="1200" b="0" dirty="0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19" name="Connettore 2 18"/>
                  <p:cNvCxnSpPr/>
                  <p:nvPr/>
                </p:nvCxnSpPr>
                <p:spPr bwMode="auto">
                  <a:xfrm flipV="1">
                    <a:off x="1276864" y="3962400"/>
                    <a:ext cx="296562" cy="172995"/>
                  </a:xfrm>
                  <a:prstGeom prst="straightConnector1">
                    <a:avLst/>
                  </a:prstGeom>
                  <a:solidFill>
                    <a:schemeClr val="folHlink"/>
                  </a:solidFill>
                  <a:ln w="28575" cap="flat" cmpd="sng" algn="ctr">
                    <a:solidFill>
                      <a:srgbClr val="FF00FF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</p:cxnSp>
            </p:grpSp>
            <p:sp>
              <p:nvSpPr>
                <p:cNvPr id="65" name="Rettangolo 64"/>
                <p:cNvSpPr/>
                <p:nvPr/>
              </p:nvSpPr>
              <p:spPr bwMode="auto">
                <a:xfrm>
                  <a:off x="5689027" y="879787"/>
                  <a:ext cx="2537254" cy="155131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CC00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5594531" y="873126"/>
                <a:ext cx="3449456" cy="3629064"/>
                <a:chOff x="5465162" y="2808532"/>
                <a:chExt cx="3538795" cy="3723055"/>
              </a:xfrm>
            </p:grpSpPr>
            <p:pic>
              <p:nvPicPr>
                <p:cNvPr id="41987" name="Picture 3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5465162" y="2808532"/>
                  <a:ext cx="3538795" cy="37158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6" name="CasellaDiTesto 65"/>
                <p:cNvSpPr txBox="1"/>
                <p:nvPr/>
              </p:nvSpPr>
              <p:spPr>
                <a:xfrm>
                  <a:off x="5553903" y="2965621"/>
                  <a:ext cx="270249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it-IT" sz="1200" dirty="0" err="1" smtClean="0">
                      <a:solidFill>
                        <a:srgbClr val="CC00CC"/>
                      </a:solidFill>
                      <a:latin typeface="Times New Roman" pitchFamily="18" charset="0"/>
                      <a:cs typeface="Times New Roman" pitchFamily="18" charset="0"/>
                    </a:rPr>
                    <a:t>ordered</a:t>
                  </a:r>
                  <a:endParaRPr lang="it-IT" sz="1200" dirty="0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7" name="CasellaDiTesto 66"/>
                <p:cNvSpPr txBox="1"/>
                <p:nvPr/>
              </p:nvSpPr>
              <p:spPr>
                <a:xfrm>
                  <a:off x="5640400" y="4592595"/>
                  <a:ext cx="270249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it-IT" sz="1200" dirty="0" err="1" smtClean="0">
                      <a:solidFill>
                        <a:srgbClr val="CC00CC"/>
                      </a:solidFill>
                      <a:latin typeface="Times New Roman" pitchFamily="18" charset="0"/>
                      <a:cs typeface="Times New Roman" pitchFamily="18" charset="0"/>
                    </a:rPr>
                    <a:t>disordered</a:t>
                  </a:r>
                  <a:endParaRPr lang="it-IT" sz="1200" dirty="0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5636173" y="6150558"/>
                <a:ext cx="345197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it-IT" sz="1800" b="0" dirty="0" smtClean="0">
                    <a:solidFill>
                      <a:srgbClr val="EA00EA"/>
                    </a:solidFill>
                    <a:latin typeface="+mn-lt"/>
                    <a:cs typeface="Times New Roman" pitchFamily="18" charset="0"/>
                  </a:rPr>
                  <a:t>So far, NO theoretical justification!</a:t>
                </a:r>
                <a:endParaRPr lang="it-IT" sz="1800" b="0" dirty="0">
                  <a:solidFill>
                    <a:srgbClr val="EA00EA"/>
                  </a:solidFill>
                  <a:latin typeface="+mn-lt"/>
                  <a:cs typeface="Times New Roman" pitchFamily="18" charset="0"/>
                </a:endParaRPr>
              </a:p>
            </p:txBody>
          </p:sp>
        </p:grpSp>
      </p:grpSp>
      <p:grpSp>
        <p:nvGrpSpPr>
          <p:cNvPr id="69" name="Gruppo 68"/>
          <p:cNvGrpSpPr/>
          <p:nvPr/>
        </p:nvGrpSpPr>
        <p:grpSpPr>
          <a:xfrm>
            <a:off x="141175" y="3328087"/>
            <a:ext cx="4864732" cy="3167565"/>
            <a:chOff x="141175" y="3328087"/>
            <a:chExt cx="4864732" cy="3167565"/>
          </a:xfrm>
        </p:grpSpPr>
        <p:pic>
          <p:nvPicPr>
            <p:cNvPr id="41989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74218" y="3854337"/>
              <a:ext cx="2497782" cy="216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1589" y="3665191"/>
              <a:ext cx="1621308" cy="994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1175" y="5062216"/>
              <a:ext cx="1662912" cy="95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CasellaDiTesto 50"/>
            <p:cNvSpPr txBox="1"/>
            <p:nvPr/>
          </p:nvSpPr>
          <p:spPr>
            <a:xfrm>
              <a:off x="172187" y="3328087"/>
              <a:ext cx="16032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Armando Maestro</a:t>
              </a:r>
            </a:p>
          </p:txBody>
        </p:sp>
        <p:sp>
          <p:nvSpPr>
            <p:cNvPr id="52" name="CasellaDiTesto 51"/>
            <p:cNvSpPr txBox="1"/>
            <p:nvPr/>
          </p:nvSpPr>
          <p:spPr>
            <a:xfrm>
              <a:off x="151717" y="4699687"/>
              <a:ext cx="1668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Wiebke</a:t>
              </a:r>
              <a:r>
                <a:rPr lang="it-IT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Drenckhan</a:t>
              </a:r>
              <a:endParaRPr lang="it-IT" dirty="0" smtClean="0">
                <a:solidFill>
                  <a:srgbClr val="2C598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CasellaDiTesto 59"/>
            <p:cNvSpPr txBox="1"/>
            <p:nvPr/>
          </p:nvSpPr>
          <p:spPr>
            <a:xfrm>
              <a:off x="2016241" y="5972432"/>
              <a:ext cx="2989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A wide </a:t>
              </a:r>
              <a:r>
                <a:rPr lang="it-IT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class</a:t>
              </a:r>
              <a:r>
                <a:rPr lang="it-IT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of</a:t>
              </a:r>
              <a:r>
                <a:rPr lang="it-IT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ordered</a:t>
              </a:r>
              <a:r>
                <a:rPr lang="it-IT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and </a:t>
              </a:r>
              <a:r>
                <a:rPr lang="it-IT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disordered</a:t>
              </a:r>
              <a:endParaRPr lang="it-IT" b="0" dirty="0" smtClean="0">
                <a:solidFill>
                  <a:srgbClr val="2C5986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spcBef>
                  <a:spcPts val="0"/>
                </a:spcBef>
              </a:pPr>
              <a:r>
                <a:rPr lang="it-IT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foam</a:t>
              </a:r>
              <a:r>
                <a:rPr lang="it-IT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&amp; </a:t>
              </a:r>
              <a:r>
                <a:rPr lang="it-IT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emulsion</a:t>
              </a:r>
              <a:r>
                <a:rPr lang="it-IT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systems</a:t>
              </a:r>
              <a:endParaRPr lang="it-IT" b="0" dirty="0" smtClean="0">
                <a:solidFill>
                  <a:srgbClr val="2C598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944291" y="467040"/>
            <a:ext cx="2155259" cy="246221"/>
          </a:xfrm>
          <a:prstGeom prst="rect">
            <a:avLst/>
          </a:prstGeom>
          <a:solidFill>
            <a:srgbClr val="FFFF47"/>
          </a:solidFill>
        </p:spPr>
        <p:txBody>
          <a:bodyPr wrap="square">
            <a:spAutoFit/>
          </a:bodyPr>
          <a:lstStyle/>
          <a:p>
            <a:r>
              <a:rPr lang="it-IT" sz="1000" b="0" i="1" dirty="0" smtClean="0">
                <a:solidFill>
                  <a:srgbClr val="EA00EA"/>
                </a:solidFill>
                <a:latin typeface="+mn-lt"/>
              </a:rPr>
              <a:t>A. Maestro et al., Soft Matter 2014</a:t>
            </a:r>
            <a:endParaRPr lang="it-IT" sz="1000" i="1" dirty="0">
              <a:solidFill>
                <a:srgbClr val="EA00EA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686" y="855652"/>
            <a:ext cx="4502237" cy="2258023"/>
            <a:chOff x="19686" y="855652"/>
            <a:chExt cx="4502237" cy="2258023"/>
          </a:xfrm>
        </p:grpSpPr>
        <p:sp>
          <p:nvSpPr>
            <p:cNvPr id="11274" name="Text Box 12"/>
            <p:cNvSpPr txBox="1">
              <a:spLocks noChangeArrowheads="1"/>
            </p:cNvSpPr>
            <p:nvPr/>
          </p:nvSpPr>
          <p:spPr bwMode="auto">
            <a:xfrm>
              <a:off x="19686" y="855652"/>
              <a:ext cx="45022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 smtClean="0">
                  <a:solidFill>
                    <a:srgbClr val="EA00EA"/>
                  </a:solidFill>
                  <a:latin typeface="Times New Roman"/>
                  <a:cs typeface="Times New Roman" pitchFamily="18" charset="0"/>
                </a:rPr>
                <a:t>●</a:t>
              </a:r>
              <a:r>
                <a:rPr lang="en-GB" sz="1800" b="0" dirty="0" smtClean="0">
                  <a:solidFill>
                    <a:srgbClr val="2C5986"/>
                  </a:solidFill>
                  <a:latin typeface="Times New Roman"/>
                  <a:cs typeface="Times New Roman" pitchFamily="18" charset="0"/>
                </a:rPr>
                <a:t> </a:t>
              </a:r>
              <a:r>
                <a:rPr lang="en-GB" b="0" dirty="0" smtClean="0">
                  <a:solidFill>
                    <a:srgbClr val="2C5986"/>
                  </a:solidFill>
                  <a:latin typeface="Times New Roman"/>
                  <a:cs typeface="Times New Roman" pitchFamily="18" charset="0"/>
                </a:rPr>
                <a:t>In </a:t>
              </a:r>
              <a:r>
                <a:rPr lang="en-GB" b="0" dirty="0">
                  <a:solidFill>
                    <a:srgbClr val="2C5986"/>
                  </a:solidFill>
                  <a:latin typeface="Times New Roman"/>
                  <a:cs typeface="Times New Roman" pitchFamily="18" charset="0"/>
                </a:rPr>
                <a:t>a </a:t>
              </a:r>
              <a:r>
                <a:rPr lang="en-GB" b="0" dirty="0" smtClean="0">
                  <a:solidFill>
                    <a:srgbClr val="2C5986"/>
                  </a:solidFill>
                  <a:latin typeface="Times New Roman"/>
                  <a:cs typeface="Times New Roman" pitchFamily="18" charset="0"/>
                </a:rPr>
                <a:t>temperature gradient, </a:t>
              </a:r>
              <a:r>
                <a:rPr lang="en-GB" b="0" dirty="0" smtClean="0">
                  <a:solidFill>
                    <a:srgbClr val="2C5986"/>
                  </a:solidFill>
                  <a:latin typeface="+mn-lt"/>
                  <a:cs typeface="Times New Roman" pitchFamily="18" charset="0"/>
                </a:rPr>
                <a:t>colloidal particles </a:t>
              </a:r>
              <a:r>
                <a:rPr lang="en-GB" b="0" dirty="0" smtClean="0">
                  <a:solidFill>
                    <a:srgbClr val="CC00CC"/>
                  </a:solidFill>
                  <a:latin typeface="+mn-lt"/>
                  <a:cs typeface="Times New Roman" pitchFamily="18" charset="0"/>
                </a:rPr>
                <a:t>drift: WHY?</a:t>
              </a:r>
              <a:r>
                <a:rPr lang="it-IT" b="0" dirty="0" smtClean="0">
                  <a:solidFill>
                    <a:srgbClr val="CC00CC"/>
                  </a:solidFill>
                  <a:latin typeface="+mn-lt"/>
                </a:rPr>
                <a:t> </a:t>
              </a:r>
              <a:endParaRPr lang="it-IT" b="0" dirty="0">
                <a:solidFill>
                  <a:srgbClr val="CC00CC"/>
                </a:solidFill>
                <a:latin typeface="+mn-lt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64563" y="1217896"/>
              <a:ext cx="3372488" cy="1314497"/>
              <a:chOff x="1792330" y="1890022"/>
              <a:chExt cx="5400675" cy="2105025"/>
            </a:xfrm>
          </p:grpSpPr>
          <p:sp>
            <p:nvSpPr>
              <p:cNvPr id="11267" name="Rectangle 5"/>
              <p:cNvSpPr>
                <a:spLocks noChangeArrowheads="1"/>
              </p:cNvSpPr>
              <p:nvPr/>
            </p:nvSpPr>
            <p:spPr bwMode="auto">
              <a:xfrm>
                <a:off x="1792330" y="1890022"/>
                <a:ext cx="5400675" cy="2105025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0" scaled="1"/>
              </a:gra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68" name="Text Box 6"/>
              <p:cNvSpPr txBox="1">
                <a:spLocks noChangeArrowheads="1"/>
              </p:cNvSpPr>
              <p:nvPr/>
            </p:nvSpPr>
            <p:spPr bwMode="auto">
              <a:xfrm>
                <a:off x="1819313" y="2121894"/>
                <a:ext cx="477838" cy="1685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it-IT" b="1" dirty="0">
                    <a:solidFill>
                      <a:schemeClr val="bg1"/>
                    </a:solidFill>
                    <a:latin typeface="+mn-lt"/>
                  </a:rPr>
                  <a:t>C</a:t>
                </a:r>
              </a:p>
              <a:p>
                <a:pPr algn="ctr"/>
                <a:r>
                  <a:rPr lang="it-IT" b="1" dirty="0">
                    <a:solidFill>
                      <a:schemeClr val="bg1"/>
                    </a:solidFill>
                    <a:latin typeface="+mn-lt"/>
                  </a:rPr>
                  <a:t>O</a:t>
                </a:r>
              </a:p>
              <a:p>
                <a:pPr algn="ctr"/>
                <a:r>
                  <a:rPr lang="it-IT" b="1" dirty="0">
                    <a:solidFill>
                      <a:schemeClr val="bg1"/>
                    </a:solidFill>
                    <a:latin typeface="+mn-lt"/>
                  </a:rPr>
                  <a:t>L</a:t>
                </a:r>
              </a:p>
              <a:p>
                <a:pPr algn="ctr"/>
                <a:r>
                  <a:rPr lang="it-IT" b="1" dirty="0">
                    <a:solidFill>
                      <a:schemeClr val="bg1"/>
                    </a:solidFill>
                    <a:latin typeface="+mn-lt"/>
                  </a:rPr>
                  <a:t>D</a:t>
                </a:r>
                <a:endParaRPr lang="it-IT" sz="12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1269" name="Text Box 7"/>
              <p:cNvSpPr txBox="1">
                <a:spLocks noChangeArrowheads="1"/>
              </p:cNvSpPr>
              <p:nvPr/>
            </p:nvSpPr>
            <p:spPr bwMode="auto">
              <a:xfrm>
                <a:off x="6723064" y="2325226"/>
                <a:ext cx="394943" cy="11746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it-IT" b="1" dirty="0">
                    <a:solidFill>
                      <a:schemeClr val="bg1"/>
                    </a:solidFill>
                    <a:latin typeface="+mn-lt"/>
                  </a:rPr>
                  <a:t>HO</a:t>
                </a:r>
                <a:br>
                  <a:rPr lang="it-IT" b="1" dirty="0">
                    <a:solidFill>
                      <a:schemeClr val="bg1"/>
                    </a:solidFill>
                    <a:latin typeface="+mn-lt"/>
                  </a:rPr>
                </a:br>
                <a:r>
                  <a:rPr lang="it-IT" b="1" dirty="0">
                    <a:solidFill>
                      <a:schemeClr val="bg1"/>
                    </a:solidFill>
                    <a:latin typeface="+mn-lt"/>
                  </a:rPr>
                  <a:t>T</a:t>
                </a:r>
                <a:endParaRPr lang="it-IT" sz="12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1270" name="AutoShape 8"/>
              <p:cNvSpPr>
                <a:spLocks noChangeArrowheads="1"/>
              </p:cNvSpPr>
              <p:nvPr/>
            </p:nvSpPr>
            <p:spPr bwMode="auto">
              <a:xfrm>
                <a:off x="5494338" y="2193925"/>
                <a:ext cx="914400" cy="609600"/>
              </a:xfrm>
              <a:prstGeom prst="cloudCallout">
                <a:avLst>
                  <a:gd name="adj1" fmla="val -87986"/>
                  <a:gd name="adj2" fmla="val 4719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271" name="Text Box 9"/>
              <p:cNvSpPr txBox="1">
                <a:spLocks noChangeArrowheads="1"/>
              </p:cNvSpPr>
              <p:nvPr/>
            </p:nvSpPr>
            <p:spPr bwMode="auto">
              <a:xfrm>
                <a:off x="5656196" y="2062162"/>
                <a:ext cx="446089" cy="436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r>
                  <a:rPr lang="it-IT" sz="2800" dirty="0">
                    <a:solidFill>
                      <a:schemeClr val="tx1"/>
                    </a:solidFill>
                    <a:latin typeface="+mn-lt"/>
                  </a:rPr>
                  <a:t>?</a:t>
                </a:r>
              </a:p>
            </p:txBody>
          </p:sp>
          <p:sp>
            <p:nvSpPr>
              <p:cNvPr id="11272" name="Line 10"/>
              <p:cNvSpPr>
                <a:spLocks noChangeShapeType="1"/>
              </p:cNvSpPr>
              <p:nvPr/>
            </p:nvSpPr>
            <p:spPr bwMode="auto">
              <a:xfrm flipH="1">
                <a:off x="2697163" y="3097213"/>
                <a:ext cx="882650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73" name="Line 11"/>
              <p:cNvSpPr>
                <a:spLocks noChangeShapeType="1"/>
              </p:cNvSpPr>
              <p:nvPr/>
            </p:nvSpPr>
            <p:spPr bwMode="auto">
              <a:xfrm>
                <a:off x="5422900" y="3122613"/>
                <a:ext cx="882650" cy="0"/>
              </a:xfrm>
              <a:prstGeom prst="line">
                <a:avLst/>
              </a:prstGeom>
              <a:noFill/>
              <a:ln w="635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1275" name="Group 14"/>
              <p:cNvGrpSpPr>
                <a:grpSpLocks/>
              </p:cNvGrpSpPr>
              <p:nvPr/>
            </p:nvGrpSpPr>
            <p:grpSpPr bwMode="auto">
              <a:xfrm flipH="1">
                <a:off x="3724275" y="2339975"/>
                <a:ext cx="1352550" cy="1371600"/>
                <a:chOff x="657" y="1432"/>
                <a:chExt cx="635" cy="635"/>
              </a:xfrm>
            </p:grpSpPr>
            <p:sp>
              <p:nvSpPr>
                <p:cNvPr id="11278" name="Oval 15"/>
                <p:cNvSpPr>
                  <a:spLocks noChangeArrowheads="1"/>
                </p:cNvSpPr>
                <p:nvPr/>
              </p:nvSpPr>
              <p:spPr bwMode="auto">
                <a:xfrm>
                  <a:off x="657" y="1432"/>
                  <a:ext cx="635" cy="635"/>
                </a:xfrm>
                <a:prstGeom prst="ellipse">
                  <a:avLst/>
                </a:prstGeom>
                <a:solidFill>
                  <a:srgbClr val="FF9900"/>
                </a:soli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279" name="Oval 16"/>
                <p:cNvSpPr>
                  <a:spLocks noChangeArrowheads="1"/>
                </p:cNvSpPr>
                <p:nvPr/>
              </p:nvSpPr>
              <p:spPr bwMode="auto">
                <a:xfrm>
                  <a:off x="829" y="1673"/>
                  <a:ext cx="391" cy="238"/>
                </a:xfrm>
                <a:prstGeom prst="ellipse">
                  <a:avLst/>
                </a:prstGeom>
                <a:solidFill>
                  <a:srgbClr val="FF6600"/>
                </a:soli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280" name="Line 17"/>
                <p:cNvSpPr>
                  <a:spLocks noChangeShapeType="1"/>
                </p:cNvSpPr>
                <p:nvPr/>
              </p:nvSpPr>
              <p:spPr bwMode="auto">
                <a:xfrm>
                  <a:off x="1037" y="1521"/>
                  <a:ext cx="18" cy="9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281" name="Line 18"/>
                <p:cNvSpPr>
                  <a:spLocks noChangeShapeType="1"/>
                </p:cNvSpPr>
                <p:nvPr/>
              </p:nvSpPr>
              <p:spPr bwMode="auto">
                <a:xfrm>
                  <a:off x="994" y="1521"/>
                  <a:ext cx="9" cy="9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1282" name="Oval 19"/>
                <p:cNvSpPr>
                  <a:spLocks noChangeArrowheads="1"/>
                </p:cNvSpPr>
                <p:nvPr/>
              </p:nvSpPr>
              <p:spPr bwMode="auto">
                <a:xfrm>
                  <a:off x="818" y="1910"/>
                  <a:ext cx="44" cy="59"/>
                </a:xfrm>
                <a:prstGeom prst="ellipse">
                  <a:avLst/>
                </a:prstGeom>
                <a:solidFill>
                  <a:srgbClr val="FF0000"/>
                </a:soli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</p:grpSp>
        <p:sp>
          <p:nvSpPr>
            <p:cNvPr id="245780" name="Text Box 20"/>
            <p:cNvSpPr txBox="1">
              <a:spLocks noChangeArrowheads="1"/>
            </p:cNvSpPr>
            <p:nvPr/>
          </p:nvSpPr>
          <p:spPr bwMode="auto">
            <a:xfrm>
              <a:off x="151135" y="2590455"/>
              <a:ext cx="409372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GB" b="0" dirty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Most </a:t>
              </a:r>
              <a:r>
                <a:rPr lang="en-GB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particles/polymers/surfactant aggregates/proteins migrate to </a:t>
              </a:r>
              <a:r>
                <a:rPr lang="en-GB" b="0" dirty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the </a:t>
              </a:r>
              <a:r>
                <a:rPr lang="en-GB" b="0" i="1" dirty="0" smtClean="0">
                  <a:solidFill>
                    <a:srgbClr val="EA00EA"/>
                  </a:solidFill>
                  <a:latin typeface="+mn-lt"/>
                  <a:cs typeface="Times New Roman" pitchFamily="18" charset="0"/>
                </a:rPr>
                <a:t>cold</a:t>
              </a:r>
              <a:r>
                <a:rPr lang="en-GB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GB" b="0" dirty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plate…but not </a:t>
              </a:r>
              <a:r>
                <a:rPr lang="en-GB" b="0" i="1" dirty="0" smtClean="0">
                  <a:solidFill>
                    <a:srgbClr val="EA00EA"/>
                  </a:solidFill>
                  <a:latin typeface="+mn-lt"/>
                  <a:cs typeface="Times New Roman" pitchFamily="18" charset="0"/>
                </a:rPr>
                <a:t>all</a:t>
              </a:r>
              <a:r>
                <a:rPr lang="en-GB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GB" b="0" dirty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of them!</a:t>
              </a:r>
            </a:p>
          </p:txBody>
        </p:sp>
      </p:grpSp>
      <p:sp>
        <p:nvSpPr>
          <p:cNvPr id="245781" name="Text Box 21"/>
          <p:cNvSpPr txBox="1">
            <a:spLocks noChangeArrowheads="1"/>
          </p:cNvSpPr>
          <p:nvPr/>
        </p:nvSpPr>
        <p:spPr bwMode="auto">
          <a:xfrm>
            <a:off x="4567113" y="925290"/>
            <a:ext cx="4486030" cy="461665"/>
          </a:xfrm>
          <a:prstGeom prst="rect">
            <a:avLst/>
          </a:prstGeom>
          <a:solidFill>
            <a:srgbClr val="FFFF85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200" b="0" i="1" dirty="0" smtClean="0">
                <a:solidFill>
                  <a:srgbClr val="CC00CC"/>
                </a:solidFill>
                <a:latin typeface="+mn-lt"/>
              </a:rPr>
              <a:t>“Those </a:t>
            </a:r>
            <a:r>
              <a:rPr lang="en-US" sz="1200" b="0" i="1" dirty="0">
                <a:solidFill>
                  <a:srgbClr val="CC00CC"/>
                </a:solidFill>
                <a:latin typeface="+mn-lt"/>
              </a:rPr>
              <a:t>who cannot remember the past  </a:t>
            </a:r>
            <a:r>
              <a:rPr lang="en-US" sz="1200" b="0" i="1" dirty="0" smtClean="0">
                <a:solidFill>
                  <a:srgbClr val="CC00CC"/>
                </a:solidFill>
                <a:latin typeface="+mn-lt"/>
              </a:rPr>
              <a:t>are condemned to repeat it” </a:t>
            </a:r>
            <a:r>
              <a:rPr lang="en-US" sz="1200" b="0" dirty="0" smtClean="0">
                <a:solidFill>
                  <a:srgbClr val="003F6E"/>
                </a:solidFill>
                <a:latin typeface="+mn-lt"/>
              </a:rPr>
              <a:t>(G. Santayana)</a:t>
            </a:r>
            <a:endParaRPr lang="en-US" sz="1200" b="0" dirty="0">
              <a:solidFill>
                <a:srgbClr val="003F6E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444" y="241746"/>
            <a:ext cx="4933065" cy="333918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B1) </a:t>
            </a:r>
            <a:r>
              <a:rPr lang="it-IT" dirty="0" smtClean="0">
                <a:solidFill>
                  <a:srgbClr val="FF0000"/>
                </a:solidFill>
              </a:rPr>
              <a:t>Thermophoresis in a </a:t>
            </a:r>
            <a:r>
              <a:rPr lang="it-IT" dirty="0" smtClean="0">
                <a:solidFill>
                  <a:srgbClr val="FF0000"/>
                </a:solidFill>
              </a:rPr>
              <a:t>nutshell</a:t>
            </a:r>
            <a:endParaRPr lang="it-IT" dirty="0">
              <a:solidFill>
                <a:srgbClr val="FF0000"/>
              </a:solidFill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703570"/>
              </p:ext>
            </p:extLst>
          </p:nvPr>
        </p:nvGraphicFramePr>
        <p:xfrm>
          <a:off x="4979266" y="4805993"/>
          <a:ext cx="530447" cy="174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6" r:id="rId5" imgW="1269720" imgH="4063320" progId="">
                  <p:embed/>
                </p:oleObj>
              </mc:Choice>
              <mc:Fallback>
                <p:oleObj r:id="rId5" imgW="1269720" imgH="4063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79266" y="4805993"/>
                        <a:ext cx="530447" cy="1740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 flipH="1">
            <a:off x="5533690" y="4822203"/>
            <a:ext cx="1310141" cy="1704025"/>
            <a:chOff x="8502483" y="4059578"/>
            <a:chExt cx="2280078" cy="2965565"/>
          </a:xfrm>
        </p:grpSpPr>
        <p:grpSp>
          <p:nvGrpSpPr>
            <p:cNvPr id="31" name="Group 30"/>
            <p:cNvGrpSpPr/>
            <p:nvPr/>
          </p:nvGrpSpPr>
          <p:grpSpPr>
            <a:xfrm>
              <a:off x="8772721" y="4059578"/>
              <a:ext cx="2009840" cy="2965565"/>
              <a:chOff x="8807019" y="4070505"/>
              <a:chExt cx="2009840" cy="2965565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807019" y="4070505"/>
                <a:ext cx="2009840" cy="2965565"/>
                <a:chOff x="9150796" y="4527879"/>
                <a:chExt cx="2173101" cy="3183437"/>
              </a:xfrm>
            </p:grpSpPr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32810263"/>
                    </p:ext>
                  </p:extLst>
                </p:nvPr>
              </p:nvGraphicFramePr>
              <p:xfrm>
                <a:off x="9150796" y="4527879"/>
                <a:ext cx="994824" cy="318343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717" r:id="rId7" imgW="1269720" imgH="4063320" progId="">
                        <p:embed/>
                      </p:oleObj>
                    </mc:Choice>
                    <mc:Fallback>
                      <p:oleObj r:id="rId7" imgW="1269720" imgH="4063320" progId="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150796" y="4527879"/>
                              <a:ext cx="994824" cy="318343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40" name="Straight Arrow Connector 39"/>
                <p:cNvCxnSpPr/>
                <p:nvPr/>
              </p:nvCxnSpPr>
              <p:spPr bwMode="auto">
                <a:xfrm flipH="1">
                  <a:off x="10744674" y="6057754"/>
                  <a:ext cx="579223" cy="13940"/>
                </a:xfrm>
                <a:prstGeom prst="straightConnector1">
                  <a:avLst/>
                </a:prstGeom>
                <a:solidFill>
                  <a:schemeClr val="folHlink"/>
                </a:solidFill>
                <a:ln w="5715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grpSp>
            <p:nvGrpSpPr>
              <p:cNvPr id="36" name="Group 35"/>
              <p:cNvGrpSpPr/>
              <p:nvPr/>
            </p:nvGrpSpPr>
            <p:grpSpPr>
              <a:xfrm>
                <a:off x="9858844" y="4981633"/>
                <a:ext cx="277000" cy="1028087"/>
                <a:chOff x="9858844" y="4981633"/>
                <a:chExt cx="277000" cy="1028087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 bwMode="auto">
                <a:xfrm>
                  <a:off x="9922567" y="4981633"/>
                  <a:ext cx="0" cy="1028087"/>
                </a:xfrm>
                <a:prstGeom prst="straightConnector1">
                  <a:avLst/>
                </a:prstGeom>
                <a:solidFill>
                  <a:schemeClr val="folHlink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38" name="TextBox 37"/>
                <p:cNvSpPr txBox="1"/>
                <p:nvPr/>
              </p:nvSpPr>
              <p:spPr bwMode="auto">
                <a:xfrm rot="16200000">
                  <a:off x="9775969" y="5331301"/>
                  <a:ext cx="442750" cy="277000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  <p:txBody>
                <a:bodyPr wrap="none" rtlCol="0">
                  <a:spAutoFit/>
                </a:bodyPr>
                <a:lstStyle/>
                <a:p>
                  <a:pPr algn="ctr" eaLnBrk="1" hangingPunct="1">
                    <a:spcBef>
                      <a:spcPts val="0"/>
                    </a:spcBef>
                  </a:pPr>
                  <a:r>
                    <a:rPr lang="it-IT" sz="1200" b="0" dirty="0" smtClean="0">
                      <a:latin typeface="+mn-lt"/>
                      <a:cs typeface="Times New Roman" pitchFamily="18" charset="0"/>
                    </a:rPr>
                    <a:t>heat</a:t>
                  </a:r>
                  <a:endParaRPr lang="it-IT" sz="1200" b="0" dirty="0">
                    <a:latin typeface="+mn-lt"/>
                    <a:cs typeface="Times New Roman" pitchFamily="18" charset="0"/>
                  </a:endParaRPr>
                </a:p>
              </p:txBody>
            </p:sp>
          </p:grpSp>
        </p:grpSp>
        <p:cxnSp>
          <p:nvCxnSpPr>
            <p:cNvPr id="32" name="Straight Arrow Connector 31"/>
            <p:cNvCxnSpPr/>
            <p:nvPr/>
          </p:nvCxnSpPr>
          <p:spPr bwMode="auto">
            <a:xfrm flipV="1">
              <a:off x="8517607" y="4059578"/>
              <a:ext cx="0" cy="911129"/>
            </a:xfrm>
            <a:prstGeom prst="straightConnector1">
              <a:avLst/>
            </a:prstGeom>
            <a:solidFill>
              <a:schemeClr val="folHlink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>
              <a:off x="8517607" y="6124274"/>
              <a:ext cx="0" cy="900869"/>
            </a:xfrm>
            <a:prstGeom prst="straightConnector1">
              <a:avLst/>
            </a:prstGeom>
            <a:solidFill>
              <a:schemeClr val="folHlink"/>
            </a:solidFill>
            <a:ln w="28575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4" name="TextBox 33"/>
            <p:cNvSpPr txBox="1"/>
            <p:nvPr/>
          </p:nvSpPr>
          <p:spPr bwMode="auto">
            <a:xfrm rot="5400000">
              <a:off x="8340259" y="5399724"/>
              <a:ext cx="601447" cy="2770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 eaLnBrk="1" hangingPunct="1">
                <a:spcBef>
                  <a:spcPts val="0"/>
                </a:spcBef>
              </a:pPr>
              <a:r>
                <a:rPr lang="it-IT" sz="1200" b="0" dirty="0" smtClean="0">
                  <a:solidFill>
                    <a:srgbClr val="3333CC"/>
                  </a:solidFill>
                  <a:latin typeface="+mn-lt"/>
                  <a:cs typeface="Times New Roman" pitchFamily="18" charset="0"/>
                </a:rPr>
                <a:t>M</a:t>
              </a:r>
              <a:r>
                <a:rPr lang="it-IT" sz="1200" b="0" dirty="0" smtClean="0">
                  <a:solidFill>
                    <a:srgbClr val="FF0000"/>
                  </a:solidFill>
                  <a:latin typeface="+mn-lt"/>
                  <a:cs typeface="Times New Roman" pitchFamily="18" charset="0"/>
                </a:rPr>
                <a:t>A</a:t>
              </a:r>
              <a:r>
                <a:rPr lang="it-IT" sz="1200" b="0" dirty="0" smtClean="0">
                  <a:solidFill>
                    <a:srgbClr val="3333CC"/>
                  </a:solidFill>
                  <a:latin typeface="+mn-lt"/>
                  <a:cs typeface="Times New Roman" pitchFamily="18" charset="0"/>
                </a:rPr>
                <a:t>S</a:t>
              </a:r>
              <a:r>
                <a:rPr lang="it-IT" sz="1200" b="0" dirty="0" smtClean="0">
                  <a:solidFill>
                    <a:srgbClr val="FF0000"/>
                  </a:solidFill>
                  <a:latin typeface="+mn-lt"/>
                  <a:cs typeface="Times New Roman" pitchFamily="18" charset="0"/>
                </a:rPr>
                <a:t>S</a:t>
              </a:r>
              <a:endParaRPr lang="it-IT" sz="1200" b="0" dirty="0">
                <a:solidFill>
                  <a:srgbClr val="FF0000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6926329" y="4838831"/>
            <a:ext cx="2127209" cy="1709705"/>
            <a:chOff x="8394252" y="3694027"/>
            <a:chExt cx="3702045" cy="2975451"/>
          </a:xfrm>
        </p:grpSpPr>
        <p:grpSp>
          <p:nvGrpSpPr>
            <p:cNvPr id="43" name="Group 42"/>
            <p:cNvGrpSpPr/>
            <p:nvPr/>
          </p:nvGrpSpPr>
          <p:grpSpPr>
            <a:xfrm>
              <a:off x="8394252" y="3694027"/>
              <a:ext cx="3702045" cy="2975451"/>
              <a:chOff x="8394252" y="3694027"/>
              <a:chExt cx="3702045" cy="2975451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0210286" y="3694027"/>
                <a:ext cx="1886011" cy="2975451"/>
                <a:chOff x="10723796" y="4123500"/>
                <a:chExt cx="2039212" cy="3194049"/>
              </a:xfrm>
            </p:grpSpPr>
            <p:graphicFrame>
              <p:nvGraphicFramePr>
                <p:cNvPr id="49" name="Object 4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5941691"/>
                    </p:ext>
                  </p:extLst>
                </p:nvPr>
              </p:nvGraphicFramePr>
              <p:xfrm>
                <a:off x="10723796" y="4123500"/>
                <a:ext cx="988159" cy="319404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718" r:id="rId9" imgW="1257120" imgH="4063320" progId="">
                        <p:embed/>
                      </p:oleObj>
                    </mc:Choice>
                    <mc:Fallback>
                      <p:oleObj r:id="rId9" imgW="1257120" imgH="4063320" progId="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0723796" y="4123500"/>
                              <a:ext cx="988159" cy="319404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50" name="Straight Arrow Connector 49"/>
                <p:cNvCxnSpPr/>
                <p:nvPr/>
              </p:nvCxnSpPr>
              <p:spPr bwMode="auto">
                <a:xfrm flipH="1">
                  <a:off x="12199748" y="5675168"/>
                  <a:ext cx="563260" cy="4444"/>
                </a:xfrm>
                <a:prstGeom prst="straightConnector1">
                  <a:avLst/>
                </a:prstGeom>
                <a:solidFill>
                  <a:schemeClr val="folHlink"/>
                </a:solidFill>
                <a:ln w="5715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sp>
            <p:nvSpPr>
              <p:cNvPr id="48" name="TextBox 47"/>
              <p:cNvSpPr txBox="1"/>
              <p:nvPr/>
            </p:nvSpPr>
            <p:spPr bwMode="auto">
              <a:xfrm>
                <a:off x="8394252" y="4610485"/>
                <a:ext cx="1736588" cy="964139"/>
              </a:xfrm>
              <a:prstGeom prst="rect">
                <a:avLst/>
              </a:prstGeom>
              <a:solidFill>
                <a:srgbClr val="FFFF85"/>
              </a:solidFill>
              <a:ln w="12700" algn="ctr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>
                  <a:spcBef>
                    <a:spcPts val="0"/>
                  </a:spcBef>
                </a:pPr>
                <a:r>
                  <a:rPr lang="it-IT" sz="1000" b="0" dirty="0" smtClean="0">
                    <a:solidFill>
                      <a:srgbClr val="FF00FF"/>
                    </a:solidFill>
                    <a:latin typeface="+mn-lt"/>
                    <a:cs typeface="Times New Roman" pitchFamily="18" charset="0"/>
                  </a:rPr>
                  <a:t>STATIONARY </a:t>
                </a:r>
                <a:r>
                  <a:rPr lang="it-IT" sz="1000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STATE</a:t>
                </a:r>
              </a:p>
              <a:p>
                <a:pPr algn="ctr" eaLnBrk="1" hangingPunct="1">
                  <a:spcBef>
                    <a:spcPts val="0"/>
                  </a:spcBef>
                </a:pPr>
                <a:r>
                  <a:rPr lang="it-IT" sz="1000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(heat </a:t>
                </a:r>
                <a:r>
                  <a:rPr lang="it-IT" sz="1000" b="0" dirty="0" smtClean="0">
                    <a:solidFill>
                      <a:srgbClr val="FF00FF"/>
                    </a:solidFill>
                    <a:latin typeface="+mn-lt"/>
                    <a:cs typeface="Times New Roman" pitchFamily="18" charset="0"/>
                  </a:rPr>
                  <a:t>flows!</a:t>
                </a:r>
                <a:r>
                  <a:rPr lang="it-IT" sz="1000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)</a:t>
                </a:r>
                <a:endParaRPr lang="it-IT" sz="1000" b="0" dirty="0">
                  <a:solidFill>
                    <a:srgbClr val="003F6E"/>
                  </a:solidFill>
                  <a:latin typeface="+mn-lt"/>
                  <a:cs typeface="Times New Roman" pitchFamily="18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1213824" y="4589557"/>
              <a:ext cx="276999" cy="1028087"/>
              <a:chOff x="9710922" y="4623825"/>
              <a:chExt cx="276999" cy="1028087"/>
            </a:xfrm>
          </p:grpSpPr>
          <p:cxnSp>
            <p:nvCxnSpPr>
              <p:cNvPr id="45" name="Straight Arrow Connector 44"/>
              <p:cNvCxnSpPr/>
              <p:nvPr/>
            </p:nvCxnSpPr>
            <p:spPr bwMode="auto">
              <a:xfrm>
                <a:off x="9790369" y="4623825"/>
                <a:ext cx="0" cy="1028087"/>
              </a:xfrm>
              <a:prstGeom prst="straightConnector1">
                <a:avLst/>
              </a:prstGeom>
              <a:solidFill>
                <a:schemeClr val="folHlink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6" name="TextBox 45"/>
              <p:cNvSpPr txBox="1"/>
              <p:nvPr/>
            </p:nvSpPr>
            <p:spPr bwMode="auto">
              <a:xfrm rot="16200000">
                <a:off x="9628047" y="4958462"/>
                <a:ext cx="442750" cy="276999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 algn="ctr" eaLnBrk="1" hangingPunct="1">
                  <a:spcBef>
                    <a:spcPts val="0"/>
                  </a:spcBef>
                </a:pPr>
                <a:r>
                  <a:rPr lang="it-IT" sz="1200" b="0" dirty="0" smtClean="0">
                    <a:latin typeface="+mn-lt"/>
                    <a:cs typeface="Times New Roman" pitchFamily="18" charset="0"/>
                  </a:rPr>
                  <a:t>heat</a:t>
                </a:r>
                <a:endParaRPr lang="it-IT" sz="1200" b="0" dirty="0">
                  <a:latin typeface="+mn-lt"/>
                  <a:cs typeface="Times New Roman" pitchFamily="18" charset="0"/>
                </a:endParaRPr>
              </a:p>
            </p:txBody>
          </p:sp>
        </p:grpSp>
      </p:grpSp>
      <p:grpSp>
        <p:nvGrpSpPr>
          <p:cNvPr id="245766" name="Group 245765"/>
          <p:cNvGrpSpPr/>
          <p:nvPr/>
        </p:nvGrpSpPr>
        <p:grpSpPr>
          <a:xfrm>
            <a:off x="4536335" y="3549917"/>
            <a:ext cx="4516808" cy="1212756"/>
            <a:chOff x="4536335" y="3549917"/>
            <a:chExt cx="4516808" cy="1212756"/>
          </a:xfrm>
        </p:grpSpPr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0997404"/>
                </p:ext>
              </p:extLst>
            </p:nvPr>
          </p:nvGraphicFramePr>
          <p:xfrm>
            <a:off x="5003472" y="3845606"/>
            <a:ext cx="747068" cy="9170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9" name="Image" r:id="rId11" imgW="5358600" imgH="6577560" progId="PhotoshopElements.Image.2">
                    <p:embed/>
                  </p:oleObj>
                </mc:Choice>
                <mc:Fallback>
                  <p:oleObj name="Image" r:id="rId11" imgW="5358600" imgH="6577560" progId="PhotoshopElements.Image.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003472" y="3845606"/>
                          <a:ext cx="747068" cy="9170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/>
            <p:cNvSpPr txBox="1"/>
            <p:nvPr/>
          </p:nvSpPr>
          <p:spPr bwMode="auto">
            <a:xfrm>
              <a:off x="5956697" y="3800489"/>
              <a:ext cx="3096446" cy="89255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just" eaLnBrk="1" hangingPunct="1">
                <a:spcBef>
                  <a:spcPts val="0"/>
                </a:spcBef>
              </a:pPr>
              <a:r>
                <a:rPr lang="en-US" sz="1200" b="0" i="1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“</a:t>
              </a:r>
              <a:r>
                <a:rPr lang="en-US" sz="1000" b="0" i="1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I </a:t>
              </a:r>
              <a:r>
                <a:rPr lang="en-US" sz="1000" b="0" i="1" dirty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propose to investigate </a:t>
              </a:r>
              <a:r>
                <a:rPr lang="en-US" sz="1000" b="0" i="1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if the final </a:t>
              </a:r>
              <a:r>
                <a:rPr lang="en-US" sz="1000" b="0" i="1" dirty="0" smtClean="0">
                  <a:solidFill>
                    <a:srgbClr val="FF00FF"/>
                  </a:solidFill>
                  <a:latin typeface="+mn-lt"/>
                  <a:cs typeface="Times New Roman" pitchFamily="18" charset="0"/>
                </a:rPr>
                <a:t>EQUILIBRIUM</a:t>
              </a:r>
              <a:r>
                <a:rPr lang="en-US" sz="1000" b="0" i="1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en-US" sz="1000" b="0" i="1" dirty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state is the same </a:t>
              </a:r>
              <a:r>
                <a:rPr lang="en-US" sz="1000" b="0" i="1" dirty="0">
                  <a:solidFill>
                    <a:srgbClr val="FF00FF"/>
                  </a:solidFill>
                  <a:latin typeface="+mn-lt"/>
                  <a:cs typeface="Times New Roman" pitchFamily="18" charset="0"/>
                </a:rPr>
                <a:t>when the </a:t>
              </a:r>
              <a:r>
                <a:rPr lang="en-US" sz="1000" b="0" i="1" dirty="0" smtClean="0">
                  <a:solidFill>
                    <a:srgbClr val="FF00FF"/>
                  </a:solidFill>
                  <a:latin typeface="+mn-lt"/>
                  <a:cs typeface="Times New Roman" pitchFamily="18" charset="0"/>
                </a:rPr>
                <a:t>temperature </a:t>
              </a:r>
              <a:r>
                <a:rPr lang="en-US" sz="1000" b="0" i="1" dirty="0">
                  <a:solidFill>
                    <a:srgbClr val="FF00FF"/>
                  </a:solidFill>
                  <a:latin typeface="+mn-lt"/>
                  <a:cs typeface="Times New Roman" pitchFamily="18" charset="0"/>
                </a:rPr>
                <a:t>is varying from one point to another in the </a:t>
              </a:r>
              <a:r>
                <a:rPr lang="en-US" sz="1000" b="0" i="1" dirty="0" smtClean="0">
                  <a:solidFill>
                    <a:srgbClr val="FF00FF"/>
                  </a:solidFill>
                  <a:latin typeface="+mn-lt"/>
                  <a:cs typeface="Times New Roman" pitchFamily="18" charset="0"/>
                </a:rPr>
                <a:t>liquid</a:t>
              </a:r>
              <a:r>
                <a:rPr lang="en-US" sz="1000" b="0" i="1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…This </a:t>
              </a:r>
              <a:r>
                <a:rPr lang="en-US" sz="1000" b="0" i="1" dirty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question was, to my knowledge, </a:t>
              </a:r>
              <a:r>
                <a:rPr lang="en-US" sz="1000" b="0" i="1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never treated </a:t>
              </a:r>
              <a:r>
                <a:rPr lang="en-US" sz="1000" b="0" i="1" dirty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before and </a:t>
              </a:r>
              <a:r>
                <a:rPr lang="en-US" sz="1000" b="0" i="1" dirty="0">
                  <a:solidFill>
                    <a:srgbClr val="FF00FF"/>
                  </a:solidFill>
                  <a:latin typeface="+mn-lt"/>
                  <a:cs typeface="Times New Roman" pitchFamily="18" charset="0"/>
                </a:rPr>
                <a:t>a priori the answer cannot be </a:t>
              </a:r>
              <a:r>
                <a:rPr lang="en-US" sz="1000" b="0" i="1" dirty="0" smtClean="0">
                  <a:solidFill>
                    <a:srgbClr val="FF00FF"/>
                  </a:solidFill>
                  <a:latin typeface="+mn-lt"/>
                  <a:cs typeface="Times New Roman" pitchFamily="18" charset="0"/>
                </a:rPr>
                <a:t>given</a:t>
              </a:r>
              <a:r>
                <a:rPr lang="en-US" sz="1000" b="0" i="1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36335" y="3549917"/>
              <a:ext cx="4302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b="0" dirty="0" smtClean="0">
                  <a:solidFill>
                    <a:srgbClr val="CC00CC"/>
                  </a:solidFill>
                  <a:latin typeface="+mn-lt"/>
                  <a:cs typeface="Times New Roman" pitchFamily="18" charset="0"/>
                </a:rPr>
                <a:t>● The Ludwig-Soret effect in fluid mixtures and solutions</a:t>
              </a:r>
              <a:endParaRPr lang="it-IT" b="0" dirty="0">
                <a:solidFill>
                  <a:srgbClr val="CC00CC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2543" y="3191832"/>
            <a:ext cx="3815800" cy="1016413"/>
            <a:chOff x="147476" y="3175204"/>
            <a:chExt cx="3815800" cy="1016413"/>
          </a:xfrm>
        </p:grpSpPr>
        <p:grpSp>
          <p:nvGrpSpPr>
            <p:cNvPr id="21" name="Group 20"/>
            <p:cNvGrpSpPr/>
            <p:nvPr/>
          </p:nvGrpSpPr>
          <p:grpSpPr>
            <a:xfrm>
              <a:off x="147476" y="3175204"/>
              <a:ext cx="3815800" cy="972364"/>
              <a:chOff x="-109800" y="944814"/>
              <a:chExt cx="4011310" cy="972364"/>
            </a:xfrm>
          </p:grpSpPr>
          <p:sp>
            <p:nvSpPr>
              <p:cNvPr id="22" name="TextBox 21"/>
              <p:cNvSpPr txBox="1"/>
              <p:nvPr/>
            </p:nvSpPr>
            <p:spPr bwMode="auto">
              <a:xfrm>
                <a:off x="-109800" y="944814"/>
                <a:ext cx="4011310" cy="523220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algn="l" eaLnBrk="1" hangingPunct="1">
                  <a:spcBef>
                    <a:spcPts val="0"/>
                  </a:spcBef>
                </a:pPr>
                <a:r>
                  <a:rPr lang="it-IT" b="0" dirty="0" smtClean="0">
                    <a:solidFill>
                      <a:srgbClr val="CC00CC"/>
                    </a:solidFill>
                    <a:latin typeface="+mn-lt"/>
                    <a:cs typeface="Times New Roman" pitchFamily="18" charset="0"/>
                  </a:rPr>
                  <a:t>●</a:t>
                </a:r>
                <a:r>
                  <a:rPr lang="it-IT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 Stationary </a:t>
                </a:r>
                <a:r>
                  <a:rPr lang="it-IT" b="0" dirty="0" smtClean="0">
                    <a:solidFill>
                      <a:srgbClr val="CC00CC"/>
                    </a:solidFill>
                    <a:latin typeface="+mn-lt"/>
                    <a:cs typeface="Times New Roman" pitchFamily="18" charset="0"/>
                  </a:rPr>
                  <a:t>thermophoretic velocity </a:t>
                </a:r>
                <a:r>
                  <a:rPr lang="it-IT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acquired by a particle in a thermal gradient:</a:t>
                </a:r>
                <a:endParaRPr lang="it-IT" b="0" dirty="0">
                  <a:solidFill>
                    <a:srgbClr val="003F6E"/>
                  </a:solidFill>
                  <a:latin typeface="+mn-lt"/>
                  <a:cs typeface="Times New Roman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/>
                  <p:cNvSpPr/>
                  <p:nvPr/>
                </p:nvSpPr>
                <p:spPr>
                  <a:xfrm>
                    <a:off x="-6632" y="1512515"/>
                    <a:ext cx="1711693" cy="404663"/>
                  </a:xfrm>
                  <a:prstGeom prst="rect">
                    <a:avLst/>
                  </a:prstGeom>
                  <a:ln>
                    <a:solidFill>
                      <a:srgbClr val="CC00CC"/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sz="1800" b="0" i="1" smtClean="0">
                                <a:solidFill>
                                  <a:srgbClr val="003F6E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it-IT" sz="1800" b="0" i="1" smtClean="0">
                                    <a:solidFill>
                                      <a:srgbClr val="003F6E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it-IT" sz="1800" b="0" i="0">
                                    <a:solidFill>
                                      <a:srgbClr val="003F6E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v</m:t>
                                </m:r>
                              </m:e>
                            </m:acc>
                          </m:e>
                          <m:sub>
                            <m:r>
                              <a:rPr lang="it-IT" sz="1800" b="0" i="1">
                                <a:solidFill>
                                  <a:srgbClr val="003F6E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it-IT" sz="1800" b="0" i="1">
                            <a:solidFill>
                              <a:srgbClr val="003F6E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=−</m:t>
                        </m:r>
                        <m:r>
                          <a:rPr lang="it-IT" sz="1800" b="0" i="1" smtClean="0">
                            <a:solidFill>
                              <a:srgbClr val="003F6E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1800" b="0" i="1">
                                <a:solidFill>
                                  <a:srgbClr val="003F6E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>
                                <a:solidFill>
                                  <a:srgbClr val="003F6E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800" b="0" i="1">
                                <a:solidFill>
                                  <a:srgbClr val="003F6E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𝑇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it-IT" sz="1800" b="0" i="1" smtClean="0">
                                <a:solidFill>
                                  <a:srgbClr val="003F6E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it-IT" sz="1800" b="0" i="0" smtClean="0">
                                <a:solidFill>
                                  <a:srgbClr val="003F6E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 </m:t>
                            </m:r>
                            <m:r>
                              <a:rPr lang="it-IT" sz="1800" b="0" i="0">
                                <a:solidFill>
                                  <a:srgbClr val="003F6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𝛻</m:t>
                            </m:r>
                          </m:e>
                        </m:acc>
                        <m:r>
                          <a:rPr lang="it-IT" sz="1800" b="0" i="1">
                            <a:solidFill>
                              <a:srgbClr val="003F6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𝑇</m:t>
                        </m:r>
                      </m:oMath>
                    </a14:m>
                    <a:r>
                      <a:rPr lang="it-IT" sz="1800" b="0" dirty="0">
                        <a:solidFill>
                          <a:srgbClr val="003F6E"/>
                        </a:solidFill>
                        <a:latin typeface="Times New Roman"/>
                        <a:cs typeface="Times New Roman" pitchFamily="18" charset="0"/>
                      </a:rPr>
                      <a:t> </a:t>
                    </a:r>
                    <a:endParaRPr lang="it-IT" sz="1800" dirty="0">
                      <a:solidFill>
                        <a:srgbClr val="003F6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Rectangle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632" y="1512515"/>
                    <a:ext cx="1711693" cy="404663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  <a:ln>
                    <a:solidFill>
                      <a:srgbClr val="CC00CC"/>
                    </a:solidFill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974185" y="3698854"/>
                  <a:ext cx="1794206" cy="492763"/>
                </a:xfrm>
                <a:prstGeom prst="rect">
                  <a:avLst/>
                </a:prstGeom>
                <a:solidFill>
                  <a:srgbClr val="FFFF85"/>
                </a:solidFill>
                <a:ln w="9525">
                  <a:solidFill>
                    <a:srgbClr val="CC00CC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spcBef>
                      <a:spcPct val="0"/>
                    </a:spcBef>
                  </a:pPr>
                  <a:r>
                    <a:rPr lang="it-IT" sz="1200" b="0" dirty="0" smtClean="0">
                      <a:solidFill>
                        <a:srgbClr val="CC00CC"/>
                      </a:solidFill>
                      <a:latin typeface="Times New Roman" pitchFamily="18" charset="0"/>
                    </a:rPr>
                    <a:t>Thermophoretic mobility</a:t>
                  </a:r>
                  <a:endParaRPr lang="it-IT" sz="1200" b="0" dirty="0">
                    <a:solidFill>
                      <a:srgbClr val="CC00CC"/>
                    </a:solidFill>
                    <a:latin typeface="Times New Roman" pitchFamily="18" charset="0"/>
                  </a:endParaRPr>
                </a:p>
                <a:p>
                  <a:pPr algn="just">
                    <a:spcBef>
                      <a:spcPct val="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200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sz="1200" b="0" i="1" smtClean="0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&gt;0⟹ </m:t>
                      </m:r>
                      <m:r>
                        <m:rPr>
                          <m:sty m:val="p"/>
                        </m:rPr>
                        <a:rPr lang="it-IT" sz="1200" b="0" i="0" smtClean="0">
                          <a:solidFill>
                            <a:srgbClr val="2C598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to</m:t>
                      </m:r>
                      <m:r>
                        <a:rPr lang="it-IT" sz="1200" b="0" i="0" smtClean="0">
                          <a:solidFill>
                            <a:srgbClr val="2C598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200" b="0" i="0" smtClean="0">
                          <a:solidFill>
                            <a:srgbClr val="2C598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the</m:t>
                      </m:r>
                      <m:r>
                        <a:rPr lang="it-IT" sz="1200" b="0" i="0" smtClean="0">
                          <a:solidFill>
                            <a:srgbClr val="2C598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200" b="0" i="1" smtClean="0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𝑐𝑜𝑙𝑑</m:t>
                      </m:r>
                    </m:oMath>
                  </a14:m>
                  <a:r>
                    <a:rPr lang="it-IT" sz="1200" b="0" dirty="0" smtClean="0">
                      <a:solidFill>
                        <a:srgbClr val="CC00CC"/>
                      </a:solidFill>
                      <a:latin typeface="Times New Roman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24" name="Text 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74185" y="3698854"/>
                  <a:ext cx="1794206" cy="492763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1205"/>
                  </a:stretch>
                </a:blipFill>
                <a:ln w="9525">
                  <a:solidFill>
                    <a:srgbClr val="CC00CC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Oval 12"/>
            <p:cNvSpPr/>
            <p:nvPr/>
          </p:nvSpPr>
          <p:spPr bwMode="auto">
            <a:xfrm>
              <a:off x="1095234" y="3792251"/>
              <a:ext cx="296563" cy="347079"/>
            </a:xfrm>
            <a:prstGeom prst="ellipse">
              <a:avLst/>
            </a:prstGeom>
            <a:noFill/>
            <a:ln w="127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185" y="3697598"/>
            <a:ext cx="4300533" cy="1563096"/>
            <a:chOff x="53185" y="3697598"/>
            <a:chExt cx="4300533" cy="1563096"/>
          </a:xfrm>
        </p:grpSpPr>
        <p:grpSp>
          <p:nvGrpSpPr>
            <p:cNvPr id="17" name="Group 16"/>
            <p:cNvGrpSpPr/>
            <p:nvPr/>
          </p:nvGrpSpPr>
          <p:grpSpPr>
            <a:xfrm>
              <a:off x="53185" y="4276708"/>
              <a:ext cx="3557028" cy="562123"/>
              <a:chOff x="-41882" y="4260080"/>
              <a:chExt cx="3557028" cy="562123"/>
            </a:xfrm>
          </p:grpSpPr>
          <p:sp>
            <p:nvSpPr>
              <p:cNvPr id="25" name="Text Box 18"/>
              <p:cNvSpPr txBox="1">
                <a:spLocks noChangeArrowheads="1"/>
              </p:cNvSpPr>
              <p:nvPr/>
            </p:nvSpPr>
            <p:spPr bwMode="auto">
              <a:xfrm>
                <a:off x="-41882" y="4314038"/>
                <a:ext cx="1895433" cy="508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r>
                  <a:rPr lang="it-IT" b="0" dirty="0">
                    <a:solidFill>
                      <a:srgbClr val="CC00CC"/>
                    </a:solidFill>
                    <a:cs typeface="Times New Roman" pitchFamily="18" charset="0"/>
                  </a:rPr>
                  <a:t>● </a:t>
                </a:r>
                <a:r>
                  <a:rPr lang="it-IT" b="0" dirty="0" smtClean="0">
                    <a:solidFill>
                      <a:srgbClr val="CC00CC"/>
                    </a:solidFill>
                    <a:latin typeface="Times New Roman" pitchFamily="18" charset="0"/>
                  </a:rPr>
                  <a:t>Stationary </a:t>
                </a:r>
                <a:r>
                  <a:rPr lang="it-IT" b="0" dirty="0" smtClean="0">
                    <a:solidFill>
                      <a:srgbClr val="003F6E"/>
                    </a:solidFill>
                    <a:latin typeface="Times New Roman" pitchFamily="18" charset="0"/>
                  </a:rPr>
                  <a:t>state</a:t>
                </a:r>
                <a:r>
                  <a:rPr lang="it-IT" b="0" dirty="0" smtClean="0">
                    <a:solidFill>
                      <a:srgbClr val="CC00CC"/>
                    </a:solidFill>
                    <a:latin typeface="Times New Roman" pitchFamily="18" charset="0"/>
                  </a:rPr>
                  <a:t> </a:t>
                </a:r>
              </a:p>
              <a:p>
                <a:pPr>
                  <a:spcBef>
                    <a:spcPct val="0"/>
                  </a:spcBef>
                </a:pPr>
                <a:r>
                  <a:rPr lang="it-IT" sz="1200" b="0" dirty="0" smtClean="0">
                    <a:solidFill>
                      <a:srgbClr val="2C5986"/>
                    </a:solidFill>
                    <a:latin typeface="Times New Roman" pitchFamily="18" charset="0"/>
                  </a:rPr>
                  <a:t>(</a:t>
                </a:r>
                <a:r>
                  <a:rPr lang="it-IT" sz="1200" b="0" dirty="0" smtClean="0">
                    <a:solidFill>
                      <a:srgbClr val="2C5986"/>
                    </a:solidFill>
                    <a:latin typeface="Arial Unicode MS" pitchFamily="34" charset="-128"/>
                    <a:sym typeface="Symbol" pitchFamily="18" charset="2"/>
                  </a:rPr>
                  <a:t></a:t>
                </a:r>
                <a:r>
                  <a:rPr lang="it-IT" sz="1200" b="0" i="1" dirty="0" smtClean="0">
                    <a:solidFill>
                      <a:srgbClr val="2C5986"/>
                    </a:solidFill>
                    <a:latin typeface="Times New Roman" pitchFamily="18" charset="0"/>
                  </a:rPr>
                  <a:t>T</a:t>
                </a:r>
                <a:r>
                  <a:rPr lang="it-IT" sz="1200" b="0" dirty="0" smtClean="0">
                    <a:solidFill>
                      <a:srgbClr val="2C5986"/>
                    </a:solidFill>
                    <a:latin typeface="Times New Roman" pitchFamily="18" charset="0"/>
                  </a:rPr>
                  <a:t> </a:t>
                </a:r>
                <a:r>
                  <a:rPr lang="it-IT" sz="1200" b="0" dirty="0">
                    <a:solidFill>
                      <a:srgbClr val="2C5986"/>
                    </a:solidFill>
                    <a:latin typeface="Times New Roman" pitchFamily="18" charset="0"/>
                  </a:rPr>
                  <a:t>along </a:t>
                </a:r>
                <a:r>
                  <a:rPr lang="it-IT" sz="1200" b="0" i="1" dirty="0" smtClean="0">
                    <a:solidFill>
                      <a:srgbClr val="2C5986"/>
                    </a:solidFill>
                    <a:latin typeface="Times New Roman" pitchFamily="18" charset="0"/>
                  </a:rPr>
                  <a:t>z</a:t>
                </a:r>
                <a:r>
                  <a:rPr lang="it-IT" sz="1200" b="0" dirty="0" smtClean="0">
                    <a:solidFill>
                      <a:srgbClr val="2C5986"/>
                    </a:solidFill>
                    <a:latin typeface="Times New Roman" pitchFamily="18" charset="0"/>
                  </a:rPr>
                  <a:t>)</a:t>
                </a:r>
                <a:endParaRPr lang="it-IT" sz="1200" b="0" dirty="0">
                  <a:solidFill>
                    <a:srgbClr val="2C5986"/>
                  </a:solidFill>
                  <a:latin typeface="Times New Roman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01443" y="4260080"/>
                    <a:ext cx="1213703" cy="508165"/>
                  </a:xfrm>
                  <a:prstGeom prst="rect">
                    <a:avLst/>
                  </a:prstGeom>
                  <a:noFill/>
                  <a:ln w="6350">
                    <a:solidFill>
                      <a:srgbClr val="2C598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it-IT" b="0" i="1" smtClean="0">
                                  <a:solidFill>
                                    <a:srgbClr val="2C598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solidFill>
                                    <a:srgbClr val="2C5986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it-IT" b="0" i="1" smtClean="0">
                                  <a:solidFill>
                                    <a:srgbClr val="2C5986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solidFill>
                                    <a:srgbClr val="2C5986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it-IT" b="0" i="1" smtClean="0">
                                  <a:solidFill>
                                    <a:srgbClr val="2C5986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it-IT" b="0" i="1" smtClean="0">
                              <a:solidFill>
                                <a:srgbClr val="2C598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0" i="1" smtClean="0">
                              <a:solidFill>
                                <a:srgbClr val="2C5986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2C598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2C5986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2C5986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f>
                            <m:fPr>
                              <m:ctrlPr>
                                <a:rPr lang="it-IT" b="0" i="1" smtClean="0">
                                  <a:solidFill>
                                    <a:srgbClr val="2C598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b="0">
                                  <a:solidFill>
                                    <a:srgbClr val="2C5986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it-IT" b="0" i="1" smtClean="0">
                                  <a:solidFill>
                                    <a:srgbClr val="2C5986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it-IT" b="0">
                                  <a:solidFill>
                                    <a:srgbClr val="2C5986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it-IT" b="0" i="1">
                                  <a:solidFill>
                                    <a:srgbClr val="2C5986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oMath>
                      </m:oMathPara>
                    </a14:m>
                    <a:endParaRPr lang="it-IT" b="0" dirty="0">
                      <a:solidFill>
                        <a:srgbClr val="3333CC"/>
                      </a:solidFill>
                      <a:latin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" name="Text 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301443" y="4260080"/>
                    <a:ext cx="1213703" cy="508165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  <a:ln w="6350">
                    <a:solidFill>
                      <a:srgbClr val="2C598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1670979" y="4568120"/>
                <a:ext cx="396368" cy="0"/>
              </a:xfrm>
              <a:prstGeom prst="straightConnector1">
                <a:avLst/>
              </a:prstGeom>
              <a:solidFill>
                <a:schemeClr val="folHlink"/>
              </a:solidFill>
              <a:ln w="5715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13" name="Group 20"/>
            <p:cNvGrpSpPr>
              <a:grpSpLocks/>
            </p:cNvGrpSpPr>
            <p:nvPr/>
          </p:nvGrpSpPr>
          <p:grpSpPr bwMode="auto">
            <a:xfrm>
              <a:off x="3900589" y="3697598"/>
              <a:ext cx="453129" cy="1563096"/>
              <a:chOff x="864" y="1296"/>
              <a:chExt cx="456" cy="1573"/>
            </a:xfrm>
          </p:grpSpPr>
          <p:sp>
            <p:nvSpPr>
              <p:cNvPr id="114" name="Rectangle 21"/>
              <p:cNvSpPr>
                <a:spLocks noChangeArrowheads="1"/>
              </p:cNvSpPr>
              <p:nvPr/>
            </p:nvSpPr>
            <p:spPr bwMode="auto">
              <a:xfrm rot="16200000">
                <a:off x="305" y="1855"/>
                <a:ext cx="1573" cy="456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5" name="Oval 22"/>
              <p:cNvSpPr>
                <a:spLocks noChangeArrowheads="1"/>
              </p:cNvSpPr>
              <p:nvPr/>
            </p:nvSpPr>
            <p:spPr bwMode="auto">
              <a:xfrm rot="-5400000">
                <a:off x="891" y="2772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6" name="Oval 23"/>
              <p:cNvSpPr>
                <a:spLocks noChangeArrowheads="1"/>
              </p:cNvSpPr>
              <p:nvPr/>
            </p:nvSpPr>
            <p:spPr bwMode="auto">
              <a:xfrm rot="-5400000">
                <a:off x="1010" y="2630"/>
                <a:ext cx="45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7" name="Oval 24"/>
              <p:cNvSpPr>
                <a:spLocks noChangeArrowheads="1"/>
              </p:cNvSpPr>
              <p:nvPr/>
            </p:nvSpPr>
            <p:spPr bwMode="auto">
              <a:xfrm rot="-5400000">
                <a:off x="1188" y="2681"/>
                <a:ext cx="46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8" name="Oval 25"/>
              <p:cNvSpPr>
                <a:spLocks noChangeArrowheads="1"/>
              </p:cNvSpPr>
              <p:nvPr/>
            </p:nvSpPr>
            <p:spPr bwMode="auto">
              <a:xfrm rot="-5400000">
                <a:off x="1202" y="2438"/>
                <a:ext cx="45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9" name="Oval 26"/>
              <p:cNvSpPr>
                <a:spLocks noChangeArrowheads="1"/>
              </p:cNvSpPr>
              <p:nvPr/>
            </p:nvSpPr>
            <p:spPr bwMode="auto">
              <a:xfrm rot="-5400000">
                <a:off x="1106" y="2534"/>
                <a:ext cx="45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0" name="Oval 27"/>
              <p:cNvSpPr>
                <a:spLocks noChangeArrowheads="1"/>
              </p:cNvSpPr>
              <p:nvPr/>
            </p:nvSpPr>
            <p:spPr bwMode="auto">
              <a:xfrm rot="-5400000">
                <a:off x="891" y="2567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" name="Oval 28"/>
              <p:cNvSpPr>
                <a:spLocks noChangeArrowheads="1"/>
              </p:cNvSpPr>
              <p:nvPr/>
            </p:nvSpPr>
            <p:spPr bwMode="auto">
              <a:xfrm rot="-5400000">
                <a:off x="1005" y="2476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" name="Oval 29"/>
              <p:cNvSpPr>
                <a:spLocks noChangeArrowheads="1"/>
              </p:cNvSpPr>
              <p:nvPr/>
            </p:nvSpPr>
            <p:spPr bwMode="auto">
              <a:xfrm rot="-5400000">
                <a:off x="1119" y="2316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" name="Oval 30"/>
              <p:cNvSpPr>
                <a:spLocks noChangeArrowheads="1"/>
              </p:cNvSpPr>
              <p:nvPr/>
            </p:nvSpPr>
            <p:spPr bwMode="auto">
              <a:xfrm rot="-5400000">
                <a:off x="914" y="2316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4" name="Oval 31"/>
              <p:cNvSpPr>
                <a:spLocks noChangeArrowheads="1"/>
              </p:cNvSpPr>
              <p:nvPr/>
            </p:nvSpPr>
            <p:spPr bwMode="auto">
              <a:xfrm rot="-5400000">
                <a:off x="1028" y="2202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5" name="Oval 32"/>
              <p:cNvSpPr>
                <a:spLocks noChangeArrowheads="1"/>
              </p:cNvSpPr>
              <p:nvPr/>
            </p:nvSpPr>
            <p:spPr bwMode="auto">
              <a:xfrm rot="-5400000">
                <a:off x="983" y="2020"/>
                <a:ext cx="46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6" name="Oval 33"/>
              <p:cNvSpPr>
                <a:spLocks noChangeArrowheads="1"/>
              </p:cNvSpPr>
              <p:nvPr/>
            </p:nvSpPr>
            <p:spPr bwMode="auto">
              <a:xfrm rot="-5400000">
                <a:off x="1188" y="2111"/>
                <a:ext cx="46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7" name="Oval 34"/>
              <p:cNvSpPr>
                <a:spLocks noChangeArrowheads="1"/>
              </p:cNvSpPr>
              <p:nvPr/>
            </p:nvSpPr>
            <p:spPr bwMode="auto">
              <a:xfrm rot="-5400000">
                <a:off x="1165" y="1951"/>
                <a:ext cx="45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8" name="Oval 35"/>
              <p:cNvSpPr>
                <a:spLocks noChangeArrowheads="1"/>
              </p:cNvSpPr>
              <p:nvPr/>
            </p:nvSpPr>
            <p:spPr bwMode="auto">
              <a:xfrm rot="-5400000">
                <a:off x="914" y="1769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9" name="Oval 36"/>
              <p:cNvSpPr>
                <a:spLocks noChangeArrowheads="1"/>
              </p:cNvSpPr>
              <p:nvPr/>
            </p:nvSpPr>
            <p:spPr bwMode="auto">
              <a:xfrm rot="-5400000">
                <a:off x="1211" y="1723"/>
                <a:ext cx="45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0" name="Oval 37"/>
              <p:cNvSpPr>
                <a:spLocks noChangeArrowheads="1"/>
              </p:cNvSpPr>
              <p:nvPr/>
            </p:nvSpPr>
            <p:spPr bwMode="auto">
              <a:xfrm rot="-5400000">
                <a:off x="1005" y="2749"/>
                <a:ext cx="45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1" name="Oval 38"/>
              <p:cNvSpPr>
                <a:spLocks noChangeArrowheads="1"/>
              </p:cNvSpPr>
              <p:nvPr/>
            </p:nvSpPr>
            <p:spPr bwMode="auto">
              <a:xfrm rot="-5400000">
                <a:off x="1119" y="2818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2" name="Oval 39"/>
              <p:cNvSpPr>
                <a:spLocks noChangeArrowheads="1"/>
              </p:cNvSpPr>
              <p:nvPr/>
            </p:nvSpPr>
            <p:spPr bwMode="auto">
              <a:xfrm rot="-5400000">
                <a:off x="1101" y="2653"/>
                <a:ext cx="45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" name="Oval 40"/>
              <p:cNvSpPr>
                <a:spLocks noChangeArrowheads="1"/>
              </p:cNvSpPr>
              <p:nvPr/>
            </p:nvSpPr>
            <p:spPr bwMode="auto">
              <a:xfrm rot="-5400000">
                <a:off x="1211" y="2749"/>
                <a:ext cx="45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" name="Oval 41"/>
              <p:cNvSpPr>
                <a:spLocks noChangeArrowheads="1"/>
              </p:cNvSpPr>
              <p:nvPr/>
            </p:nvSpPr>
            <p:spPr bwMode="auto">
              <a:xfrm rot="-5400000">
                <a:off x="1197" y="2557"/>
                <a:ext cx="45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5" name="Oval 42"/>
              <p:cNvSpPr>
                <a:spLocks noChangeArrowheads="1"/>
              </p:cNvSpPr>
              <p:nvPr/>
            </p:nvSpPr>
            <p:spPr bwMode="auto">
              <a:xfrm rot="-5400000">
                <a:off x="960" y="1678"/>
                <a:ext cx="46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6" name="Oval 43"/>
              <p:cNvSpPr>
                <a:spLocks noChangeArrowheads="1"/>
              </p:cNvSpPr>
              <p:nvPr/>
            </p:nvSpPr>
            <p:spPr bwMode="auto">
              <a:xfrm rot="-5400000">
                <a:off x="1165" y="1427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7" name="Oval 44"/>
              <p:cNvSpPr>
                <a:spLocks noChangeArrowheads="1"/>
              </p:cNvSpPr>
              <p:nvPr/>
            </p:nvSpPr>
            <p:spPr bwMode="auto">
              <a:xfrm rot="-5400000">
                <a:off x="914" y="1381"/>
                <a:ext cx="45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8" name="Oval 45"/>
              <p:cNvSpPr>
                <a:spLocks noChangeArrowheads="1"/>
              </p:cNvSpPr>
              <p:nvPr/>
            </p:nvSpPr>
            <p:spPr bwMode="auto">
              <a:xfrm rot="-5400000">
                <a:off x="891" y="2111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9" name="Oval 46"/>
              <p:cNvSpPr>
                <a:spLocks noChangeArrowheads="1"/>
              </p:cNvSpPr>
              <p:nvPr/>
            </p:nvSpPr>
            <p:spPr bwMode="auto">
              <a:xfrm rot="-5400000">
                <a:off x="1074" y="2065"/>
                <a:ext cx="45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0" name="Oval 47"/>
              <p:cNvSpPr>
                <a:spLocks noChangeArrowheads="1"/>
              </p:cNvSpPr>
              <p:nvPr/>
            </p:nvSpPr>
            <p:spPr bwMode="auto">
              <a:xfrm rot="-5400000">
                <a:off x="1211" y="2225"/>
                <a:ext cx="46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1" name="Oval 48"/>
              <p:cNvSpPr>
                <a:spLocks noChangeArrowheads="1"/>
              </p:cNvSpPr>
              <p:nvPr/>
            </p:nvSpPr>
            <p:spPr bwMode="auto">
              <a:xfrm rot="-5400000">
                <a:off x="1051" y="2362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2" name="Oval 49"/>
              <p:cNvSpPr>
                <a:spLocks noChangeArrowheads="1"/>
              </p:cNvSpPr>
              <p:nvPr/>
            </p:nvSpPr>
            <p:spPr bwMode="auto">
              <a:xfrm rot="-5400000">
                <a:off x="1142" y="1586"/>
                <a:ext cx="45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" name="Oval 50"/>
              <p:cNvSpPr>
                <a:spLocks noChangeArrowheads="1"/>
              </p:cNvSpPr>
              <p:nvPr/>
            </p:nvSpPr>
            <p:spPr bwMode="auto">
              <a:xfrm rot="-5400000">
                <a:off x="1097" y="1792"/>
                <a:ext cx="46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4" name="Oval 51"/>
              <p:cNvSpPr>
                <a:spLocks noChangeArrowheads="1"/>
              </p:cNvSpPr>
              <p:nvPr/>
            </p:nvSpPr>
            <p:spPr bwMode="auto">
              <a:xfrm rot="-5400000">
                <a:off x="1005" y="1518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5" name="Oval 52"/>
              <p:cNvSpPr>
                <a:spLocks noChangeArrowheads="1"/>
              </p:cNvSpPr>
              <p:nvPr/>
            </p:nvSpPr>
            <p:spPr bwMode="auto">
              <a:xfrm rot="-5400000">
                <a:off x="1005" y="1883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6" name="Oval 53"/>
              <p:cNvSpPr>
                <a:spLocks noChangeArrowheads="1"/>
              </p:cNvSpPr>
              <p:nvPr/>
            </p:nvSpPr>
            <p:spPr bwMode="auto">
              <a:xfrm rot="-5400000">
                <a:off x="914" y="2658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7" name="Oval 54"/>
              <p:cNvSpPr>
                <a:spLocks noChangeArrowheads="1"/>
              </p:cNvSpPr>
              <p:nvPr/>
            </p:nvSpPr>
            <p:spPr bwMode="auto">
              <a:xfrm rot="-5400000">
                <a:off x="891" y="2407"/>
                <a:ext cx="45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" name="Oval 55"/>
              <p:cNvSpPr>
                <a:spLocks noChangeArrowheads="1"/>
              </p:cNvSpPr>
              <p:nvPr/>
            </p:nvSpPr>
            <p:spPr bwMode="auto">
              <a:xfrm rot="-5400000">
                <a:off x="960" y="2818"/>
                <a:ext cx="46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" name="Oval 56"/>
              <p:cNvSpPr>
                <a:spLocks noChangeArrowheads="1"/>
              </p:cNvSpPr>
              <p:nvPr/>
            </p:nvSpPr>
            <p:spPr bwMode="auto">
              <a:xfrm rot="-5400000">
                <a:off x="891" y="1906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0" name="Oval 57"/>
              <p:cNvSpPr>
                <a:spLocks noChangeArrowheads="1"/>
              </p:cNvSpPr>
              <p:nvPr/>
            </p:nvSpPr>
            <p:spPr bwMode="auto">
              <a:xfrm rot="-5400000">
                <a:off x="1119" y="2726"/>
                <a:ext cx="45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1" name="Oval 58"/>
              <p:cNvSpPr>
                <a:spLocks noChangeArrowheads="1"/>
              </p:cNvSpPr>
              <p:nvPr/>
            </p:nvSpPr>
            <p:spPr bwMode="auto">
              <a:xfrm rot="-5400000">
                <a:off x="1097" y="2430"/>
                <a:ext cx="46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2" name="Oval 59"/>
              <p:cNvSpPr>
                <a:spLocks noChangeArrowheads="1"/>
              </p:cNvSpPr>
              <p:nvPr/>
            </p:nvSpPr>
            <p:spPr bwMode="auto">
              <a:xfrm rot="-5400000">
                <a:off x="1233" y="2339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" name="Oval 60"/>
              <p:cNvSpPr>
                <a:spLocks noChangeArrowheads="1"/>
              </p:cNvSpPr>
              <p:nvPr/>
            </p:nvSpPr>
            <p:spPr bwMode="auto">
              <a:xfrm rot="-5400000">
                <a:off x="869" y="1518"/>
                <a:ext cx="46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4" name="Oval 61"/>
              <p:cNvSpPr>
                <a:spLocks noChangeArrowheads="1"/>
              </p:cNvSpPr>
              <p:nvPr/>
            </p:nvSpPr>
            <p:spPr bwMode="auto">
              <a:xfrm rot="-5400000">
                <a:off x="1233" y="2818"/>
                <a:ext cx="46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5" name="Oval 62"/>
              <p:cNvSpPr>
                <a:spLocks noChangeArrowheads="1"/>
              </p:cNvSpPr>
              <p:nvPr/>
            </p:nvSpPr>
            <p:spPr bwMode="auto">
              <a:xfrm rot="-5400000">
                <a:off x="914" y="2179"/>
                <a:ext cx="45" cy="4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6" name="Oval 63"/>
              <p:cNvSpPr>
                <a:spLocks noChangeArrowheads="1"/>
              </p:cNvSpPr>
              <p:nvPr/>
            </p:nvSpPr>
            <p:spPr bwMode="auto">
              <a:xfrm rot="-5400000">
                <a:off x="983" y="2544"/>
                <a:ext cx="46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7" name="Oval 64"/>
              <p:cNvSpPr>
                <a:spLocks noChangeArrowheads="1"/>
              </p:cNvSpPr>
              <p:nvPr/>
            </p:nvSpPr>
            <p:spPr bwMode="auto">
              <a:xfrm rot="-5400000">
                <a:off x="983" y="2384"/>
                <a:ext cx="45" cy="4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just">
                  <a:spcBef>
                    <a:spcPct val="0"/>
                  </a:spcBef>
                </a:pPr>
                <a:endParaRPr lang="it-IT" sz="2400" b="0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45760" name="Group 245759"/>
          <p:cNvGrpSpPr/>
          <p:nvPr/>
        </p:nvGrpSpPr>
        <p:grpSpPr>
          <a:xfrm>
            <a:off x="458767" y="4405779"/>
            <a:ext cx="3007298" cy="1033133"/>
            <a:chOff x="458767" y="4405779"/>
            <a:chExt cx="3007298" cy="10331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/>
                <p:cNvSpPr/>
                <p:nvPr/>
              </p:nvSpPr>
              <p:spPr>
                <a:xfrm>
                  <a:off x="458767" y="4947624"/>
                  <a:ext cx="3007298" cy="491288"/>
                </a:xfrm>
                <a:prstGeom prst="rect">
                  <a:avLst/>
                </a:prstGeom>
                <a:solidFill>
                  <a:srgbClr val="FFFF85"/>
                </a:solidFill>
                <a:ln>
                  <a:solidFill>
                    <a:srgbClr val="CC00CC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0"/>
                    </a:spcBef>
                    <a:spcAft>
                      <a:spcPts val="300"/>
                    </a:spcAft>
                  </a:pPr>
                  <a:r>
                    <a:rPr lang="it-IT" sz="1600" b="0" dirty="0" smtClean="0">
                      <a:solidFill>
                        <a:srgbClr val="CC00CC"/>
                      </a:solidFill>
                      <a:latin typeface="Times New Roman" pitchFamily="18" charset="0"/>
                    </a:rPr>
                    <a:t>Soret coefficient: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6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sz="16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sz="1600" b="0" i="1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it-IT" sz="1600" b="0" dirty="0" smtClean="0">
                      <a:solidFill>
                        <a:srgbClr val="CC00CC"/>
                      </a:solidFill>
                      <a:latin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>
                        <m:fPr>
                          <m:ctrlP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num>
                        <m:den>
                          <m: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it-IT" sz="1800" b="0" i="1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00" b="0" i="1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it-IT" sz="1800" b="0" i="1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a14:m>
                  <a:endParaRPr lang="it-IT" sz="1800" b="0" dirty="0">
                    <a:solidFill>
                      <a:srgbClr val="CC00CC"/>
                    </a:solidFill>
                    <a:latin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12" name="Rectangle 1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767" y="4947624"/>
                  <a:ext cx="3007298" cy="491288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403" b="-1220"/>
                  </a:stretch>
                </a:blipFill>
                <a:ln>
                  <a:solidFill>
                    <a:srgbClr val="CC00CC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Oval 19"/>
            <p:cNvSpPr/>
            <p:nvPr/>
          </p:nvSpPr>
          <p:spPr bwMode="auto">
            <a:xfrm>
              <a:off x="3028776" y="4405779"/>
              <a:ext cx="221066" cy="294632"/>
            </a:xfrm>
            <a:prstGeom prst="ellipse">
              <a:avLst/>
            </a:prstGeom>
            <a:noFill/>
            <a:ln w="127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45765" name="Group 245764"/>
          <p:cNvGrpSpPr/>
          <p:nvPr/>
        </p:nvGrpSpPr>
        <p:grpSpPr>
          <a:xfrm>
            <a:off x="301636" y="5561242"/>
            <a:ext cx="3655243" cy="892733"/>
            <a:chOff x="301636" y="5561242"/>
            <a:chExt cx="3655243" cy="892733"/>
          </a:xfrm>
        </p:grpSpPr>
        <p:grpSp>
          <p:nvGrpSpPr>
            <p:cNvPr id="163" name="Group 162"/>
            <p:cNvGrpSpPr/>
            <p:nvPr/>
          </p:nvGrpSpPr>
          <p:grpSpPr>
            <a:xfrm>
              <a:off x="301636" y="5561242"/>
              <a:ext cx="3655243" cy="796328"/>
              <a:chOff x="448000" y="5347975"/>
              <a:chExt cx="3655243" cy="796328"/>
            </a:xfrm>
          </p:grpSpPr>
          <p:sp>
            <p:nvSpPr>
              <p:cNvPr id="164" name="TextBox 163"/>
              <p:cNvSpPr txBox="1"/>
              <p:nvPr/>
            </p:nvSpPr>
            <p:spPr bwMode="auto">
              <a:xfrm>
                <a:off x="448000" y="5347975"/>
                <a:ext cx="2190023" cy="30777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 algn="l" eaLnBrk="1" hangingPunct="1">
                  <a:spcBef>
                    <a:spcPts val="0"/>
                  </a:spcBef>
                  <a:spcAft>
                    <a:spcPts val="300"/>
                  </a:spcAft>
                </a:pPr>
                <a:r>
                  <a:rPr lang="it-IT" b="0" dirty="0" smtClean="0">
                    <a:solidFill>
                      <a:srgbClr val="CC00CC"/>
                    </a:solidFill>
                    <a:cs typeface="Times New Roman" pitchFamily="18" charset="0"/>
                  </a:rPr>
                  <a:t>● </a:t>
                </a:r>
                <a:r>
                  <a:rPr lang="it-IT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An intrinsic length scale: </a:t>
                </a:r>
                <a:endParaRPr lang="it-IT" b="0" dirty="0">
                  <a:solidFill>
                    <a:srgbClr val="003F6E"/>
                  </a:solidFill>
                  <a:latin typeface="+mn-lt"/>
                  <a:cs typeface="Times New Roman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5" name="Rectangle 164"/>
                  <p:cNvSpPr/>
                  <p:nvPr/>
                </p:nvSpPr>
                <p:spPr>
                  <a:xfrm>
                    <a:off x="3276670" y="5785743"/>
                    <a:ext cx="826573" cy="358560"/>
                  </a:xfrm>
                  <a:prstGeom prst="rect">
                    <a:avLst/>
                  </a:prstGeom>
                  <a:solidFill>
                    <a:srgbClr val="FFFF85"/>
                  </a:solidFill>
                  <a:ln w="12700">
                    <a:solidFill>
                      <a:srgbClr val="EA00EA"/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 lvl="0" algn="l" eaLnBrk="1" hangingPunct="1">
                      <a:spcBef>
                        <a:spcPts val="0"/>
                      </a:spcBef>
                    </a:pP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1600" b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like</m:t>
                        </m:r>
                        <m:sSub>
                          <m:sSubPr>
                            <m:ctrlPr>
                              <a:rPr lang="it-IT" sz="1600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 </m:t>
                            </m:r>
                            <m:r>
                              <a:rPr lang="it-IT" sz="1600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it-IT" sz="1600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𝑔</m:t>
                            </m:r>
                          </m:sub>
                        </m:sSub>
                      </m:oMath>
                    </a14:m>
                    <a:r>
                      <a:rPr lang="it-IT" sz="1600" b="0" dirty="0">
                        <a:solidFill>
                          <a:srgbClr val="CC00CC"/>
                        </a:solidFill>
                        <a:latin typeface="Times New Roman"/>
                        <a:cs typeface="Times New Roman" pitchFamily="18" charset="0"/>
                      </a:rPr>
                      <a:t>!</a:t>
                    </a:r>
                  </a:p>
                </p:txBody>
              </p:sp>
            </mc:Choice>
            <mc:Fallback xmlns="">
              <p:sp>
                <p:nvSpPr>
                  <p:cNvPr id="165" name="Rectangle 16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6670" y="5785743"/>
                    <a:ext cx="826573" cy="358560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 t="-3279" r="-2190" b="-13115"/>
                    </a:stretch>
                  </a:blipFill>
                  <a:ln w="12700">
                    <a:solidFill>
                      <a:srgbClr val="EA00EA"/>
                    </a:solidFill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6" name="Straight Arrow Connector 165"/>
            <p:cNvCxnSpPr/>
            <p:nvPr/>
          </p:nvCxnSpPr>
          <p:spPr bwMode="auto">
            <a:xfrm rot="16200000">
              <a:off x="2831239" y="6011063"/>
              <a:ext cx="0" cy="334454"/>
            </a:xfrm>
            <a:prstGeom prst="straightConnector1">
              <a:avLst/>
            </a:prstGeom>
            <a:solidFill>
              <a:schemeClr val="folHlink"/>
            </a:solidFill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764" name="Rectangle 245763"/>
                <p:cNvSpPr/>
                <p:nvPr/>
              </p:nvSpPr>
              <p:spPr>
                <a:xfrm>
                  <a:off x="539549" y="5902606"/>
                  <a:ext cx="2048766" cy="551369"/>
                </a:xfrm>
                <a:prstGeom prst="rect">
                  <a:avLst/>
                </a:prstGeom>
                <a:solidFill>
                  <a:srgbClr val="FFFF85"/>
                </a:solidFill>
                <a:ln>
                  <a:solidFill>
                    <a:srgbClr val="EA00EA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lvl="0" algn="l" eaLnBrk="1" hangingPunct="1">
                    <a:spcBef>
                      <a:spcPts val="0"/>
                    </a:spcBef>
                    <a:spcAft>
                      <a:spcPts val="3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it-IT" sz="1600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it-IT" sz="1600" b="0" i="1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it-IT" sz="1600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1600" b="0" i="1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it-IT" sz="1600" b="0" i="1">
                                        <a:solidFill>
                                          <a:srgbClr val="CC00CC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>
                                        <a:solidFill>
                                          <a:srgbClr val="CC00CC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it-IT" sz="1600" b="0" i="1">
                                        <a:solidFill>
                                          <a:srgbClr val="CC00CC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it-IT" sz="1600" b="0" i="1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𝛻</m:t>
                                </m:r>
                                <m:r>
                                  <a:rPr lang="it-IT" sz="1600" b="0" i="1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  <m:sup>
                            <m:r>
                              <a:rPr lang="it-IT" sz="1600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it-IT" sz="1600" b="0" i="1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600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600" b="0" i="1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0" i="1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it-IT" sz="1600" b="0" i="1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𝑇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1600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𝐷</m:t>
                            </m:r>
                          </m:den>
                        </m:f>
                      </m:oMath>
                    </m:oMathPara>
                  </a14:m>
                  <a:endParaRPr lang="it-IT" sz="1600" b="0" dirty="0">
                    <a:solidFill>
                      <a:srgbClr val="CC00CC"/>
                    </a:solidFill>
                    <a:latin typeface="Times New Roman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45764" name="Rectangle 2457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49" y="5902606"/>
                  <a:ext cx="2048766" cy="551369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  <a:ln>
                  <a:solidFill>
                    <a:srgbClr val="EA00EA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4303730" y="1406809"/>
            <a:ext cx="4751553" cy="2199650"/>
            <a:chOff x="4303730" y="1406809"/>
            <a:chExt cx="4751553" cy="2199650"/>
          </a:xfrm>
        </p:grpSpPr>
        <p:grpSp>
          <p:nvGrpSpPr>
            <p:cNvPr id="11" name="Group 10"/>
            <p:cNvGrpSpPr/>
            <p:nvPr/>
          </p:nvGrpSpPr>
          <p:grpSpPr>
            <a:xfrm>
              <a:off x="4303730" y="1406809"/>
              <a:ext cx="2531411" cy="2097784"/>
              <a:chOff x="4303730" y="1406809"/>
              <a:chExt cx="2531411" cy="2097784"/>
            </a:xfrm>
          </p:grpSpPr>
          <p:pic>
            <p:nvPicPr>
              <p:cNvPr id="53" name="Picture 3" descr="http://rds.yahoo.com/S=96062883/K=%22James+clerk+Maxwell%22/v=2/l=IVI/*-http://physicalworld.org/restless_universe/figs/fig_1_19.jp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0544" y="1778840"/>
                <a:ext cx="700462" cy="8942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54" name="Object 5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8486936"/>
                  </p:ext>
                </p:extLst>
              </p:nvPr>
            </p:nvGraphicFramePr>
            <p:xfrm>
              <a:off x="4771226" y="1777904"/>
              <a:ext cx="687176" cy="890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20" name="Image" r:id="rId23" imgW="4634640" imgH="6006240" progId="PhotoshopElements.Image.2">
                      <p:embed/>
                    </p:oleObj>
                  </mc:Choice>
                  <mc:Fallback>
                    <p:oleObj name="Image" r:id="rId23" imgW="4634640" imgH="6006240" progId="PhotoshopElements.Image.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4771226" y="1777904"/>
                            <a:ext cx="687176" cy="8905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56" name="Group 35"/>
              <p:cNvGrpSpPr>
                <a:grpSpLocks/>
              </p:cNvGrpSpPr>
              <p:nvPr/>
            </p:nvGrpSpPr>
            <p:grpSpPr bwMode="auto">
              <a:xfrm>
                <a:off x="4303730" y="2640555"/>
                <a:ext cx="2531411" cy="864038"/>
                <a:chOff x="963" y="3041"/>
                <a:chExt cx="3624" cy="1444"/>
              </a:xfrm>
            </p:grpSpPr>
            <p:sp>
              <p:nvSpPr>
                <p:cNvPr id="5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369" y="3176"/>
                  <a:ext cx="218" cy="5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it-IT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C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</a:rPr>
                    <a:t>HOT</a:t>
                  </a:r>
                </a:p>
              </p:txBody>
            </p:sp>
            <p:sp>
              <p:nvSpPr>
                <p:cNvPr id="5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963" y="3041"/>
                  <a:ext cx="218" cy="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it-IT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</a:rPr>
                    <a:t>COLD</a:t>
                  </a:r>
                </a:p>
              </p:txBody>
            </p:sp>
            <p:sp>
              <p:nvSpPr>
                <p:cNvPr id="59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130" y="4074"/>
                  <a:ext cx="1731" cy="4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it-IT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C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</a:rPr>
                    <a:t>Momentum transfer</a:t>
                  </a:r>
                </a:p>
              </p:txBody>
            </p:sp>
            <p:sp>
              <p:nvSpPr>
                <p:cNvPr id="60" name="Rectangle 7"/>
                <p:cNvSpPr>
                  <a:spLocks noChangeArrowheads="1"/>
                </p:cNvSpPr>
                <p:nvPr/>
              </p:nvSpPr>
              <p:spPr bwMode="auto">
                <a:xfrm flipH="1">
                  <a:off x="1296" y="3701"/>
                  <a:ext cx="3024" cy="202"/>
                </a:xfrm>
                <a:prstGeom prst="rect">
                  <a:avLst/>
                </a:prstGeom>
                <a:gradFill rotWithShape="0">
                  <a:gsLst>
                    <a:gs pos="0">
                      <a:srgbClr val="3333CC"/>
                    </a:gs>
                    <a:gs pos="100000">
                      <a:srgbClr val="CC00CC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it-IT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1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296" y="3216"/>
                  <a:ext cx="3024" cy="0"/>
                </a:xfrm>
                <a:prstGeom prst="line">
                  <a:avLst/>
                </a:prstGeom>
                <a:noFill/>
                <a:ln w="9525">
                  <a:pattFill prst="dkVert">
                    <a:fgClr>
                      <a:srgbClr val="0000FF"/>
                    </a:fgClr>
                    <a:bgClr>
                      <a:srgbClr val="FF0066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2880" y="3264"/>
                  <a:ext cx="1291" cy="444"/>
                </a:xfrm>
                <a:prstGeom prst="line">
                  <a:avLst/>
                </a:prstGeom>
                <a:noFill/>
                <a:ln w="28575">
                  <a:solidFill>
                    <a:srgbClr val="CC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5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312"/>
                  <a:ext cx="797" cy="404"/>
                </a:xfrm>
                <a:prstGeom prst="line">
                  <a:avLst/>
                </a:prstGeom>
                <a:noFill/>
                <a:ln w="25400">
                  <a:solidFill>
                    <a:srgbClr val="CC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7" name="Line 14"/>
                <p:cNvSpPr>
                  <a:spLocks noChangeShapeType="1"/>
                </p:cNvSpPr>
                <p:nvPr/>
              </p:nvSpPr>
              <p:spPr bwMode="auto">
                <a:xfrm>
                  <a:off x="1877" y="3377"/>
                  <a:ext cx="910" cy="324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0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750" y="3458"/>
                  <a:ext cx="644" cy="243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2" name="Oval 19"/>
                <p:cNvSpPr>
                  <a:spLocks noChangeArrowheads="1"/>
                </p:cNvSpPr>
                <p:nvPr/>
              </p:nvSpPr>
              <p:spPr bwMode="auto">
                <a:xfrm flipH="1">
                  <a:off x="4080" y="3216"/>
                  <a:ext cx="114" cy="122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3" name="Oval 20"/>
                <p:cNvSpPr>
                  <a:spLocks noChangeArrowheads="1"/>
                </p:cNvSpPr>
                <p:nvPr/>
              </p:nvSpPr>
              <p:spPr bwMode="auto">
                <a:xfrm flipH="1">
                  <a:off x="1839" y="3338"/>
                  <a:ext cx="114" cy="12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F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4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2208" y="4065"/>
                  <a:ext cx="1441" cy="0"/>
                </a:xfrm>
                <a:prstGeom prst="line">
                  <a:avLst/>
                </a:prstGeom>
                <a:noFill/>
                <a:ln w="50800">
                  <a:pattFill prst="dkVert">
                    <a:fgClr>
                      <a:srgbClr val="0000FF"/>
                    </a:fgClr>
                    <a:bgClr>
                      <a:srgbClr val="FF3399"/>
                    </a:bgClr>
                  </a:patt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5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1584" y="3264"/>
                  <a:ext cx="0" cy="444"/>
                </a:xfrm>
                <a:prstGeom prst="line">
                  <a:avLst/>
                </a:prstGeom>
                <a:noFill/>
                <a:ln w="9525">
                  <a:solidFill>
                    <a:srgbClr val="CC00CC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76" name="Rectangle 30"/>
                <p:cNvSpPr>
                  <a:spLocks noChangeArrowheads="1"/>
                </p:cNvSpPr>
                <p:nvPr/>
              </p:nvSpPr>
              <p:spPr bwMode="auto">
                <a:xfrm>
                  <a:off x="1181" y="3277"/>
                  <a:ext cx="293" cy="2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CC00CC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it-IT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C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~</a:t>
                  </a:r>
                  <a:r>
                    <a:rPr kumimoji="0" lang="en-GB" altLang="it-IT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C00CC"/>
                      </a:solidFill>
                      <a:effectLst/>
                      <a:uLnTx/>
                      <a:uFillTx/>
                      <a:latin typeface="Symbol" panose="05050102010706020507" pitchFamily="18" charset="2"/>
                    </a:rPr>
                    <a:t>l</a:t>
                  </a:r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4549829" y="1406809"/>
                <a:ext cx="226029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l">
                  <a:spcBef>
                    <a:spcPts val="0"/>
                  </a:spcBef>
                </a:pPr>
                <a:r>
                  <a:rPr lang="it-IT" b="0" dirty="0">
                    <a:solidFill>
                      <a:srgbClr val="CC00CC"/>
                    </a:solidFill>
                    <a:latin typeface="Times New Roman"/>
                    <a:cs typeface="Times New Roman" pitchFamily="18" charset="0"/>
                  </a:rPr>
                  <a:t>● </a:t>
                </a:r>
                <a:r>
                  <a:rPr lang="en-US" b="0" dirty="0" smtClean="0">
                    <a:solidFill>
                      <a:srgbClr val="CC00CC"/>
                    </a:solidFill>
                    <a:latin typeface="+mn-lt"/>
                  </a:rPr>
                  <a:t>“Thermal creep” in gases </a:t>
                </a:r>
                <a:endParaRPr lang="it-IT" b="0" dirty="0">
                  <a:solidFill>
                    <a:srgbClr val="CC00CC"/>
                  </a:solidFill>
                  <a:latin typeface="+mn-lt"/>
                  <a:cs typeface="Times New Roman" pitchFamily="18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933611" y="1449079"/>
              <a:ext cx="2121672" cy="2157380"/>
              <a:chOff x="6933611" y="1449079"/>
              <a:chExt cx="2121672" cy="2157380"/>
            </a:xfrm>
          </p:grpSpPr>
          <p:sp>
            <p:nvSpPr>
              <p:cNvPr id="172" name="TextBox 171"/>
              <p:cNvSpPr txBox="1"/>
              <p:nvPr/>
            </p:nvSpPr>
            <p:spPr bwMode="auto">
              <a:xfrm>
                <a:off x="6933611" y="3052461"/>
                <a:ext cx="2088553" cy="553998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it-IT" sz="1000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Natural convection vs. thermal creep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it-IT" sz="1000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In rarefied gases</a:t>
                </a:r>
              </a:p>
              <a:p>
                <a:pPr eaLnBrk="1" hangingPunct="1">
                  <a:spcBef>
                    <a:spcPts val="0"/>
                  </a:spcBef>
                </a:pPr>
                <a:r>
                  <a:rPr lang="it-IT" sz="1000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 (Yoshio Sone, Phys. Fluids A ,</a:t>
                </a:r>
                <a:r>
                  <a:rPr lang="it-IT" sz="1000" b="0" dirty="0" smtClean="0">
                    <a:solidFill>
                      <a:srgbClr val="003F6E"/>
                    </a:solidFill>
                    <a:latin typeface="Times New Roman"/>
                    <a:cs typeface="Times New Roman" pitchFamily="18" charset="0"/>
                  </a:rPr>
                  <a:t>1991)</a:t>
                </a:r>
                <a:endParaRPr lang="it-IT" sz="1000" b="0" dirty="0">
                  <a:solidFill>
                    <a:srgbClr val="003F6E"/>
                  </a:solidFill>
                  <a:latin typeface="+mn-lt"/>
                  <a:cs typeface="Times New Roman" pitchFamily="18" charset="0"/>
                </a:endParaRPr>
              </a:p>
            </p:txBody>
          </p:sp>
          <p:pic>
            <p:nvPicPr>
              <p:cNvPr id="4" name="THERMAL CREEP">
                <a:hlinkClick r:id="" action="ppaction://media"/>
              </p:cNvPr>
              <p:cNvPicPr>
                <a:picLocks noChangeAspect="1"/>
              </p:cNvPicPr>
              <p:nvPr>
                <a:videoFile r:link="rId3"/>
                <p:extLst>
                  <p:ext uri="{DAA4B4D4-6D71-4841-9C94-3DE7FCFB9230}">
                    <p14:media xmlns:p14="http://schemas.microsoft.com/office/powerpoint/2010/main" r:embed="rId2"/>
                  </p:ext>
                </p:extLst>
              </p:nvPr>
            </p:nvPicPr>
            <p:blipFill rotWithShape="1">
              <a:blip r:embed="rId25"/>
              <a:srcRect l="12703" t="12658" r="13108" b="12747"/>
              <a:stretch>
                <a:fillRect/>
              </a:stretch>
            </p:blipFill>
            <p:spPr>
              <a:xfrm>
                <a:off x="6951585" y="1449079"/>
                <a:ext cx="2103698" cy="1586395"/>
              </a:xfrm>
              <a:prstGeom prst="rect">
                <a:avLst/>
              </a:prstGeom>
            </p:spPr>
          </p:pic>
        </p:grpSp>
      </p:grpSp>
      <p:sp>
        <p:nvSpPr>
          <p:cNvPr id="158" name="TextBox 157"/>
          <p:cNvSpPr txBox="1"/>
          <p:nvPr/>
        </p:nvSpPr>
        <p:spPr>
          <a:xfrm>
            <a:off x="6887300" y="436897"/>
            <a:ext cx="2075183" cy="276999"/>
          </a:xfrm>
          <a:prstGeom prst="rect">
            <a:avLst/>
          </a:prstGeom>
          <a:solidFill>
            <a:srgbClr val="FFFF47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1200" b="0" i="1" dirty="0" smtClean="0">
                <a:solidFill>
                  <a:srgbClr val="CC00CC"/>
                </a:solidFill>
                <a:latin typeface="+mn-lt"/>
                <a:cs typeface="Times New Roman" pitchFamily="18" charset="0"/>
              </a:rPr>
              <a:t>R. P. &amp; A. Parola, JPCM 2008</a:t>
            </a:r>
            <a:endParaRPr lang="it-IT" sz="1200" b="0" i="1" dirty="0">
              <a:solidFill>
                <a:srgbClr val="CC00CC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63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457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15" y="218210"/>
            <a:ext cx="5943600" cy="404785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Some results and </a:t>
            </a:r>
            <a:r>
              <a:rPr lang="it-IT" dirty="0" smtClean="0">
                <a:solidFill>
                  <a:srgbClr val="FF0000"/>
                </a:solidFill>
              </a:rPr>
              <a:t>several </a:t>
            </a:r>
            <a:r>
              <a:rPr lang="it-IT" dirty="0" smtClean="0">
                <a:solidFill>
                  <a:srgbClr val="FF0000"/>
                </a:solidFill>
              </a:rPr>
              <a:t>open questions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82A3-C054-4A34-A25A-4DCE606018F0}" type="slidenum">
              <a:rPr lang="it-IT" smtClean="0"/>
              <a:pPr/>
              <a:t>15</a:t>
            </a:fld>
            <a:endParaRPr lang="it-IT"/>
          </a:p>
        </p:txBody>
      </p:sp>
      <p:grpSp>
        <p:nvGrpSpPr>
          <p:cNvPr id="62" name="Group 61"/>
          <p:cNvGrpSpPr/>
          <p:nvPr/>
        </p:nvGrpSpPr>
        <p:grpSpPr>
          <a:xfrm>
            <a:off x="-39325" y="2913303"/>
            <a:ext cx="4568822" cy="1992474"/>
            <a:chOff x="-39325" y="2913303"/>
            <a:chExt cx="4568822" cy="1992474"/>
          </a:xfrm>
        </p:grpSpPr>
        <p:grpSp>
          <p:nvGrpSpPr>
            <p:cNvPr id="6" name="Group 5"/>
            <p:cNvGrpSpPr/>
            <p:nvPr/>
          </p:nvGrpSpPr>
          <p:grpSpPr>
            <a:xfrm>
              <a:off x="2446822" y="2913303"/>
              <a:ext cx="2082675" cy="1992474"/>
              <a:chOff x="5094307" y="1811019"/>
              <a:chExt cx="4238377" cy="467772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4307" y="1811019"/>
                <a:ext cx="4005243" cy="46777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 bwMode="auto">
                  <a:xfrm>
                    <a:off x="5677832" y="5164024"/>
                    <a:ext cx="3654852" cy="748290"/>
                  </a:xfrm>
                  <a:prstGeom prst="rect">
                    <a:avLst/>
                  </a:prstGeom>
                  <a:noFill/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eaLnBrk="1" hangingPunct="1">
                      <a:spcBef>
                        <a:spcPts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it-IT" sz="9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9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Sup>
                                    <m:sSubSupPr>
                                      <m:ctrlPr>
                                        <a:rPr lang="it-IT" sz="900" b="0" i="1" smtClean="0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900" b="0" i="1" smtClean="0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it-IT" sz="900" b="0" i="1" smtClean="0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it-IT" sz="900" b="0" i="1" smtClean="0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∞</m:t>
                                      </m:r>
                                    </m:sup>
                                  </m:sSubSup>
                                  <m:r>
                                    <a:rPr lang="it-IT" sz="9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it-IT" sz="9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9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it-IT" sz="9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9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9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it-IT" sz="9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900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it-IT" sz="9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900" b="0" i="0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9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9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  <m:d>
                                    <m:dPr>
                                      <m:ctrlPr>
                                        <a:rPr lang="it-IT" sz="900" b="0" i="1" smtClean="0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900" b="0" i="1" smtClean="0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it-IT" sz="900" b="0" i="1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900" b="0" i="1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𝑇</m:t>
                                          </m:r>
                                        </m:num>
                                        <m:den>
                                          <m:sSup>
                                            <m:sSupPr>
                                              <m:ctrlPr>
                                                <a:rPr lang="it-IT" sz="900" b="0" i="1">
                                                  <a:solidFill>
                                                    <a:srgbClr val="CC00CC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anose="020B0604020202020204" pitchFamily="34" charset="-128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it-IT" sz="900" b="0" i="1">
                                                  <a:solidFill>
                                                    <a:srgbClr val="CC00CC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anose="020B0604020202020204" pitchFamily="34" charset="-128"/>
                                                  <a:cs typeface="Times New Roman" panose="020206030504050203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p>
                                              <m:r>
                                                <a:rPr lang="it-IT" sz="900" b="0" i="1">
                                                  <a:solidFill>
                                                    <a:srgbClr val="CC00CC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anose="020B0604020202020204" pitchFamily="34" charset="-128"/>
                                                  <a:cs typeface="Times New Roman" panose="020206030504050203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it-IT" sz="900" b="0" dirty="0">
                      <a:solidFill>
                        <a:srgbClr val="CC00CC"/>
                      </a:solidFill>
                      <a:latin typeface="+mn-lt"/>
                      <a:ea typeface="Arial Unicode MS" panose="020B0604020202020204" pitchFamily="34" charset="-128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677832" y="5164024"/>
                    <a:ext cx="3654852" cy="74829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3846"/>
                    </a:stretch>
                  </a:blip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TextBox 14"/>
            <p:cNvSpPr txBox="1"/>
            <p:nvPr/>
          </p:nvSpPr>
          <p:spPr>
            <a:xfrm>
              <a:off x="-39325" y="2913303"/>
              <a:ext cx="25641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b="0" dirty="0" smtClean="0">
                  <a:solidFill>
                    <a:srgbClr val="CC00CC"/>
                  </a:solidFill>
                  <a:latin typeface="+mn-lt"/>
                  <a:cs typeface="Times New Roman" pitchFamily="18" charset="0"/>
                </a:rPr>
                <a:t> ● </a:t>
              </a:r>
              <a:r>
                <a:rPr lang="it-IT" sz="12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For aqueous systems of many kinds</a:t>
              </a:r>
            </a:p>
            <a:p>
              <a:pPr algn="l">
                <a:spcBef>
                  <a:spcPts val="0"/>
                </a:spcBef>
              </a:pPr>
              <a:r>
                <a:rPr lang="it-IT" sz="12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   (colloids, emulsions, proteins, DNA)</a:t>
              </a:r>
            </a:p>
            <a:p>
              <a:pPr algn="l">
                <a:spcBef>
                  <a:spcPts val="0"/>
                </a:spcBef>
              </a:pPr>
              <a:r>
                <a:rPr lang="it-IT" sz="12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    the T-dependence is </a:t>
              </a:r>
              <a:r>
                <a:rPr lang="it-IT" sz="1200" b="0" dirty="0" smtClean="0">
                  <a:solidFill>
                    <a:srgbClr val="EA00EA"/>
                  </a:solidFill>
                  <a:latin typeface="+mn-lt"/>
                  <a:cs typeface="Times New Roman" pitchFamily="18" charset="0"/>
                </a:rPr>
                <a:t>universal</a:t>
              </a:r>
              <a:r>
                <a:rPr lang="it-IT" sz="12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:</a:t>
              </a:r>
              <a:endParaRPr lang="it-IT" sz="1200" b="0" dirty="0">
                <a:solidFill>
                  <a:srgbClr val="CC00CC"/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204390" y="3625175"/>
              <a:ext cx="2320446" cy="7386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l" eaLnBrk="1" hangingPunct="1">
                <a:spcBef>
                  <a:spcPts val="0"/>
                </a:spcBef>
              </a:pPr>
              <a:r>
                <a:rPr lang="it-IT" sz="1200" b="0" dirty="0" smtClean="0">
                  <a:solidFill>
                    <a:srgbClr val="003F6E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Sign reversal with temperature!</a:t>
              </a:r>
            </a:p>
            <a:p>
              <a:pPr algn="l" eaLnBrk="1" hangingPunct="1">
                <a:spcBef>
                  <a:spcPts val="0"/>
                </a:spcBef>
              </a:pPr>
              <a:r>
                <a:rPr lang="it-IT" sz="1200" b="0" dirty="0" smtClean="0">
                  <a:solidFill>
                    <a:srgbClr val="3333CC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   ●</a:t>
              </a:r>
              <a:r>
                <a:rPr lang="it-IT" sz="1200" b="0" dirty="0" smtClean="0">
                  <a:solidFill>
                    <a:srgbClr val="003F6E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 </a:t>
              </a:r>
              <a:r>
                <a:rPr lang="it-IT" sz="1200" b="0" dirty="0" smtClean="0"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to the </a:t>
              </a:r>
              <a:r>
                <a:rPr lang="it-IT" sz="1200" b="0" dirty="0" smtClean="0">
                  <a:solidFill>
                    <a:srgbClr val="3333CC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cold</a:t>
              </a:r>
              <a:r>
                <a:rPr lang="it-IT" sz="1200" b="0" dirty="0" smtClean="0">
                  <a:solidFill>
                    <a:srgbClr val="003F6E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 </a:t>
              </a:r>
              <a:r>
                <a:rPr lang="it-IT" sz="1200" b="0" dirty="0" smtClean="0"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when it is </a:t>
              </a:r>
              <a:r>
                <a:rPr lang="it-IT" sz="1200" b="0" dirty="0" smtClean="0">
                  <a:solidFill>
                    <a:srgbClr val="FF0000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hot</a:t>
              </a:r>
            </a:p>
            <a:p>
              <a:pPr algn="l" eaLnBrk="1" hangingPunct="1">
                <a:spcBef>
                  <a:spcPts val="0"/>
                </a:spcBef>
              </a:pPr>
              <a:r>
                <a:rPr lang="it-IT" sz="1200" b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   ●</a:t>
              </a:r>
              <a:r>
                <a:rPr lang="it-IT" sz="1200" b="0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 </a:t>
              </a:r>
              <a:r>
                <a:rPr lang="it-IT" sz="1200" b="0" dirty="0" smtClean="0"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to the </a:t>
              </a:r>
              <a:r>
                <a:rPr lang="it-IT" sz="1200" b="0" dirty="0" smtClean="0">
                  <a:solidFill>
                    <a:srgbClr val="FF0000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hot</a:t>
              </a:r>
              <a:r>
                <a:rPr lang="it-IT" sz="1200" b="0" dirty="0" smtClean="0">
                  <a:solidFill>
                    <a:srgbClr val="003F6E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 </a:t>
              </a:r>
              <a:r>
                <a:rPr lang="it-IT" sz="1200" b="0" dirty="0" smtClean="0"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when it is </a:t>
              </a:r>
              <a:r>
                <a:rPr lang="it-IT" sz="1200" b="0" dirty="0" smtClean="0">
                  <a:solidFill>
                    <a:schemeClr val="accent2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cold</a:t>
              </a:r>
            </a:p>
            <a:p>
              <a:pPr algn="l" eaLnBrk="1" hangingPunct="1">
                <a:spcBef>
                  <a:spcPts val="0"/>
                </a:spcBef>
              </a:pPr>
              <a:r>
                <a:rPr lang="it-IT" sz="1200" b="0" dirty="0" smtClean="0">
                  <a:solidFill>
                    <a:schemeClr val="accent2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(a kind of </a:t>
              </a:r>
              <a:r>
                <a:rPr lang="it-IT" sz="1200" b="0" i="1" dirty="0" smtClean="0">
                  <a:solidFill>
                    <a:srgbClr val="EA00EA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«</a:t>
              </a:r>
              <a:r>
                <a:rPr lang="it-IT" sz="1200" b="0" dirty="0" smtClean="0">
                  <a:solidFill>
                    <a:srgbClr val="EA00EA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macromolecular tourist»)</a:t>
              </a:r>
              <a:endParaRPr lang="it-IT" sz="1200" b="0" dirty="0">
                <a:solidFill>
                  <a:srgbClr val="EA00EA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710" y="5112807"/>
            <a:ext cx="4349102" cy="1221179"/>
            <a:chOff x="38710" y="5112807"/>
            <a:chExt cx="4349102" cy="122117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306" y="5112807"/>
              <a:ext cx="2262506" cy="122117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8710" y="5295627"/>
              <a:ext cx="21793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b="0" dirty="0" smtClean="0">
                  <a:solidFill>
                    <a:srgbClr val="CC00CC"/>
                  </a:solidFill>
                  <a:latin typeface="+mn-lt"/>
                  <a:cs typeface="Times New Roman" pitchFamily="18" charset="0"/>
                </a:rPr>
                <a:t> ● </a:t>
              </a:r>
              <a:r>
                <a:rPr lang="it-IT" sz="12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In the presence of  strongly </a:t>
              </a:r>
            </a:p>
            <a:p>
              <a:pPr algn="l">
                <a:spcBef>
                  <a:spcPts val="0"/>
                </a:spcBef>
              </a:pPr>
              <a:r>
                <a:rPr lang="it-IT" sz="12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     T-sensitive electrolytes: </a:t>
              </a:r>
            </a:p>
            <a:p>
              <a:pPr algn="l">
                <a:spcBef>
                  <a:spcPts val="0"/>
                </a:spcBef>
              </a:pPr>
              <a:r>
                <a:rPr lang="it-IT" sz="1200" b="0" dirty="0" smtClean="0">
                  <a:solidFill>
                    <a:srgbClr val="EA00EA"/>
                  </a:solidFill>
                  <a:latin typeface="+mn-lt"/>
                  <a:cs typeface="Times New Roman" pitchFamily="18" charset="0"/>
                </a:rPr>
                <a:t>     </a:t>
              </a:r>
              <a:r>
                <a:rPr lang="it-IT" b="0" dirty="0" smtClean="0">
                  <a:solidFill>
                    <a:srgbClr val="EA00EA"/>
                  </a:solidFill>
                  <a:latin typeface="+mn-lt"/>
                  <a:cs typeface="Times New Roman" pitchFamily="18" charset="0"/>
                </a:rPr>
                <a:t>a Seebeck-like effect!</a:t>
              </a:r>
              <a:endParaRPr lang="it-IT" b="0" dirty="0">
                <a:solidFill>
                  <a:srgbClr val="EA00EA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-175699" y="931672"/>
            <a:ext cx="4546147" cy="1938160"/>
            <a:chOff x="-175699" y="931672"/>
            <a:chExt cx="4546147" cy="19381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-175699" y="969884"/>
                  <a:ext cx="260811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it-IT" b="0" dirty="0" smtClean="0">
                      <a:solidFill>
                        <a:srgbClr val="CC00CC"/>
                      </a:solidFill>
                      <a:latin typeface="+mn-lt"/>
                      <a:cs typeface="Times New Roman" pitchFamily="18" charset="0"/>
                    </a:rPr>
                    <a:t> ● </a:t>
                  </a:r>
                  <a:r>
                    <a:rPr lang="it-IT" sz="12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The value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𝑇</m:t>
                          </m:r>
                        </m:sub>
                      </m:sSub>
                    </m:oMath>
                  </a14:m>
                  <a:r>
                    <a:rPr lang="it-IT" sz="12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 is fully ruled by particle-solvent interactions: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it-IT" b="0" dirty="0" smtClean="0">
                      <a:solidFill>
                        <a:srgbClr val="CC00CC"/>
                      </a:solidFill>
                      <a:latin typeface="+mn-lt"/>
                      <a:cs typeface="Times New Roman" pitchFamily="18" charset="0"/>
                    </a:rPr>
                    <a:t>Thermophoresis 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it-IT" b="0" dirty="0" smtClean="0">
                      <a:solidFill>
                        <a:srgbClr val="CC00CC"/>
                      </a:solidFill>
                      <a:latin typeface="+mn-lt"/>
                      <a:cs typeface="Times New Roman" pitchFamily="18" charset="0"/>
                    </a:rPr>
                    <a:t>as an interfacial effect</a:t>
                  </a:r>
                  <a:endParaRPr lang="it-IT" b="0" dirty="0">
                    <a:solidFill>
                      <a:srgbClr val="CC00CC"/>
                    </a:solidFill>
                    <a:latin typeface="+mn-lt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75699" y="969884"/>
                  <a:ext cx="2608119" cy="92333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316" b="-592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/>
            <p:cNvGrpSpPr/>
            <p:nvPr/>
          </p:nvGrpSpPr>
          <p:grpSpPr>
            <a:xfrm>
              <a:off x="2340540" y="931672"/>
              <a:ext cx="2029908" cy="1938160"/>
              <a:chOff x="1202132" y="930403"/>
              <a:chExt cx="2029908" cy="193816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132" y="930403"/>
                <a:ext cx="2029908" cy="1938160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521641" y="930403"/>
                <a:ext cx="165622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it-IT" sz="1000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Charged surfactant micelles:</a:t>
                </a:r>
                <a:endParaRPr lang="it-IT" sz="1000" b="0" dirty="0">
                  <a:solidFill>
                    <a:srgbClr val="003F6E"/>
                  </a:solidFill>
                  <a:latin typeface="+mn-lt"/>
                  <a:cs typeface="Times New Roman" pitchFamily="18" charset="0"/>
                </a:endParaRPr>
              </a:p>
            </p:txBody>
          </p:sp>
          <p:pic>
            <p:nvPicPr>
              <p:cNvPr id="13" name="Picture 41" descr="http://www.pharmacy.umaryland.edu/~alex/www_alex/mic1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2894" y="1165123"/>
                <a:ext cx="426589" cy="427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 bwMode="auto">
                  <a:xfrm>
                    <a:off x="1706340" y="1650104"/>
                    <a:ext cx="823623" cy="218393"/>
                  </a:xfrm>
                  <a:prstGeom prst="rect">
                    <a:avLst/>
                  </a:prstGeom>
                  <a:noFill/>
                  <a:ln w="254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eaLnBrk="1" hangingPunct="1">
                      <a:spcBef>
                        <a:spcPts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𝑇</m:t>
                              </m:r>
                              <m:r>
                                <a:rPr lang="it-IT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∝</m:t>
                          </m:r>
                          <m:sSubSup>
                            <m:sSubSupPr>
                              <m:ctrlPr>
                                <a:rPr lang="it-IT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𝐷𝐻</m:t>
                              </m:r>
                            </m:sub>
                            <m:sup>
                              <m:r>
                                <a:rPr lang="it-IT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it-IT" b="0" dirty="0">
                      <a:solidFill>
                        <a:srgbClr val="CC00CC"/>
                      </a:solidFill>
                      <a:latin typeface="+mn-lt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706340" y="1650104"/>
                    <a:ext cx="823623" cy="218393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7407" b="-19444"/>
                    </a:stretch>
                  </a:blipFill>
                  <a:ln w="25400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6" name="Object 2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52639964"/>
                    </p:ext>
                  </p:extLst>
                </p:nvPr>
              </p:nvGraphicFramePr>
              <p:xfrm>
                <a:off x="623338" y="1846686"/>
                <a:ext cx="981814" cy="65802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1592" r:id="rId12" imgW="3580920" imgH="2399760" progId="">
                        <p:embed/>
                      </p:oleObj>
                    </mc:Choice>
                    <mc:Fallback>
                      <p:oleObj r:id="rId12" imgW="3580920" imgH="2399760" progId="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23338" y="1846686"/>
                              <a:ext cx="981814" cy="65802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6" name="Object 2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52639964"/>
                    </p:ext>
                  </p:extLst>
                </p:nvPr>
              </p:nvGraphicFramePr>
              <p:xfrm>
                <a:off x="623338" y="1846686"/>
                <a:ext cx="981814" cy="65802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1520" r:id="rId14" imgW="3580920" imgH="2399760" progId="">
                        <p:embed/>
                      </p:oleObj>
                    </mc:Choice>
                    <mc:Fallback>
                      <p:oleObj r:id="rId14" imgW="3580920" imgH="2399760" progId="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23338" y="1846686"/>
                              <a:ext cx="981814" cy="65802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601359" y="2526346"/>
              <a:ext cx="9621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sz="10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E. Ruckenstein</a:t>
              </a:r>
              <a:endParaRPr lang="it-IT" sz="1000" b="0" dirty="0">
                <a:solidFill>
                  <a:srgbClr val="003F6E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765609" y="927196"/>
            <a:ext cx="4333941" cy="896656"/>
            <a:chOff x="4765609" y="927196"/>
            <a:chExt cx="4333941" cy="896656"/>
          </a:xfrm>
        </p:grpSpPr>
        <p:sp>
          <p:nvSpPr>
            <p:cNvPr id="46" name="TextBox 45"/>
            <p:cNvSpPr txBox="1"/>
            <p:nvPr/>
          </p:nvSpPr>
          <p:spPr bwMode="auto">
            <a:xfrm>
              <a:off x="4765609" y="927196"/>
              <a:ext cx="3993714" cy="4308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eaLnBrk="1" hangingPunct="1">
                <a:spcBef>
                  <a:spcPts val="0"/>
                </a:spcBef>
              </a:pPr>
              <a:r>
                <a:rPr lang="it-IT" b="0" dirty="0">
                  <a:solidFill>
                    <a:srgbClr val="CC00CC"/>
                  </a:solidFill>
                  <a:cs typeface="Times New Roman" pitchFamily="18" charset="0"/>
                </a:rPr>
                <a:t> ● </a:t>
              </a:r>
              <a:r>
                <a:rPr lang="it-IT" b="0" dirty="0" smtClean="0">
                  <a:solidFill>
                    <a:srgbClr val="003F6E"/>
                  </a:solidFill>
                  <a:latin typeface="Cambria Math" panose="02040503050406030204" pitchFamily="18" charset="0"/>
                  <a:cs typeface="Times New Roman" pitchFamily="18" charset="0"/>
                </a:rPr>
                <a:t>Interfacial transport is common in soft matter (e.g.: electrophoresis). However, here:</a:t>
              </a:r>
            </a:p>
          </p:txBody>
        </p:sp>
        <p:sp>
          <p:nvSpPr>
            <p:cNvPr id="47" name="TextBox 46"/>
            <p:cNvSpPr txBox="1"/>
            <p:nvPr/>
          </p:nvSpPr>
          <p:spPr bwMode="auto">
            <a:xfrm>
              <a:off x="4957263" y="1388450"/>
              <a:ext cx="2445220" cy="21544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algn="ctr" eaLnBrk="1" hangingPunct="1">
                <a:spcBef>
                  <a:spcPts val="0"/>
                </a:spcBef>
              </a:pPr>
              <a:r>
                <a:rPr lang="it-IT" b="0" dirty="0" smtClean="0">
                  <a:solidFill>
                    <a:srgbClr val="003F6E"/>
                  </a:solidFill>
                  <a:latin typeface="Cambria Math" panose="02040503050406030204" pitchFamily="18" charset="0"/>
                  <a:cs typeface="Times New Roman" pitchFamily="18" charset="0"/>
                </a:rPr>
                <a:t>i) There is </a:t>
              </a:r>
              <a:r>
                <a:rPr lang="it-IT" b="0" i="1" dirty="0" smtClean="0">
                  <a:solidFill>
                    <a:srgbClr val="CC00CC"/>
                  </a:solidFill>
                  <a:latin typeface="Cambria Math" panose="02040503050406030204" pitchFamily="18" charset="0"/>
                  <a:cs typeface="Times New Roman" pitchFamily="18" charset="0"/>
                </a:rPr>
                <a:t>no</a:t>
              </a:r>
              <a:r>
                <a:rPr lang="it-IT" b="0" dirty="0" smtClean="0">
                  <a:solidFill>
                    <a:srgbClr val="003F6E"/>
                  </a:solidFill>
                  <a:latin typeface="Cambria Math" panose="02040503050406030204" pitchFamily="18" charset="0"/>
                  <a:cs typeface="Times New Roman" pitchFamily="18" charset="0"/>
                </a:rPr>
                <a:t> real external field </a:t>
              </a:r>
            </a:p>
          </p:txBody>
        </p:sp>
        <p:sp>
          <p:nvSpPr>
            <p:cNvPr id="48" name="TextBox 47"/>
            <p:cNvSpPr txBox="1"/>
            <p:nvPr/>
          </p:nvSpPr>
          <p:spPr bwMode="auto">
            <a:xfrm>
              <a:off x="4914558" y="1608408"/>
              <a:ext cx="4184992" cy="21544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eaLnBrk="1" hangingPunct="1">
                <a:spcBef>
                  <a:spcPts val="0"/>
                </a:spcBef>
              </a:pPr>
              <a:r>
                <a:rPr lang="it-IT" b="0" dirty="0" smtClean="0">
                  <a:solidFill>
                    <a:srgbClr val="003F6E"/>
                  </a:solidFill>
                  <a:latin typeface="Cambria Math" panose="02040503050406030204" pitchFamily="18" charset="0"/>
                  <a:cs typeface="Times New Roman" pitchFamily="18" charset="0"/>
                </a:rPr>
                <a:t>ii) There is no real </a:t>
              </a:r>
              <a:r>
                <a:rPr lang="it-IT" b="0" i="1" dirty="0" smtClean="0">
                  <a:solidFill>
                    <a:srgbClr val="CC00CC"/>
                  </a:solidFill>
                  <a:latin typeface="Cambria Math" panose="02040503050406030204" pitchFamily="18" charset="0"/>
                  <a:cs typeface="Times New Roman" pitchFamily="18" charset="0"/>
                </a:rPr>
                <a:t>equilibrium </a:t>
              </a:r>
              <a:r>
                <a:rPr lang="it-IT" b="0" dirty="0" smtClean="0">
                  <a:solidFill>
                    <a:srgbClr val="003F6E"/>
                  </a:solidFill>
                  <a:latin typeface="Cambria Math" panose="02040503050406030204" pitchFamily="18" charset="0"/>
                  <a:cs typeface="Times New Roman" pitchFamily="18" charset="0"/>
                </a:rPr>
                <a:t>(just a </a:t>
              </a:r>
              <a:r>
                <a:rPr lang="it-IT" b="0" i="1" dirty="0" smtClean="0">
                  <a:solidFill>
                    <a:srgbClr val="CC00CC"/>
                  </a:solidFill>
                  <a:latin typeface="Cambria Math" panose="02040503050406030204" pitchFamily="18" charset="0"/>
                  <a:cs typeface="Times New Roman" pitchFamily="18" charset="0"/>
                </a:rPr>
                <a:t>stationary</a:t>
              </a:r>
              <a:r>
                <a:rPr lang="it-IT" b="0" dirty="0" smtClean="0">
                  <a:solidFill>
                    <a:srgbClr val="003F6E"/>
                  </a:solidFill>
                  <a:latin typeface="Cambria Math" panose="02040503050406030204" pitchFamily="18" charset="0"/>
                  <a:cs typeface="Times New Roman" pitchFamily="18" charset="0"/>
                </a:rPr>
                <a:t> state)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731652" y="1867485"/>
            <a:ext cx="4367898" cy="1015663"/>
            <a:chOff x="4822442" y="1794710"/>
            <a:chExt cx="4367898" cy="1015663"/>
          </a:xfrm>
        </p:grpSpPr>
        <p:pic>
          <p:nvPicPr>
            <p:cNvPr id="49" name="Immagine 7" descr="Alberto.jpg"/>
            <p:cNvPicPr>
              <a:picLocks noChangeAspect="1"/>
            </p:cNvPicPr>
            <p:nvPr/>
          </p:nvPicPr>
          <p:blipFill>
            <a:blip r:embed="rId16" cstate="screen"/>
            <a:stretch>
              <a:fillRect/>
            </a:stretch>
          </p:blipFill>
          <p:spPr>
            <a:xfrm>
              <a:off x="4822442" y="1801808"/>
              <a:ext cx="690920" cy="833472"/>
            </a:xfrm>
            <a:prstGeom prst="rect">
              <a:avLst/>
            </a:prstGeom>
          </p:spPr>
        </p:pic>
        <p:sp>
          <p:nvSpPr>
            <p:cNvPr id="50" name="Text Box 19"/>
            <p:cNvSpPr txBox="1">
              <a:spLocks noChangeArrowheads="1"/>
            </p:cNvSpPr>
            <p:nvPr/>
          </p:nvSpPr>
          <p:spPr bwMode="auto">
            <a:xfrm>
              <a:off x="5629913" y="1794710"/>
              <a:ext cx="3542917" cy="10156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 algn="l">
                <a:spcBef>
                  <a:spcPct val="0"/>
                </a:spcBef>
              </a:pPr>
              <a:r>
                <a:rPr lang="it-IT" sz="1200" b="0" dirty="0">
                  <a:solidFill>
                    <a:srgbClr val="CC00CC"/>
                  </a:solidFill>
                  <a:cs typeface="Times New Roman" pitchFamily="18" charset="0"/>
                </a:rPr>
                <a:t>● </a:t>
              </a:r>
              <a:r>
                <a:rPr lang="en-US" altLang="it-IT" sz="1200" b="0" dirty="0" smtClean="0">
                  <a:solidFill>
                    <a:srgbClr val="CC00CC"/>
                  </a:solidFill>
                  <a:latin typeface="Times New Roman" panose="02020603050405020304" pitchFamily="18" charset="0"/>
                </a:rPr>
                <a:t>A. </a:t>
              </a:r>
              <a:r>
                <a:rPr lang="en-US" altLang="it-IT" sz="1200" b="0" dirty="0" err="1" smtClean="0">
                  <a:solidFill>
                    <a:srgbClr val="CC00CC"/>
                  </a:solidFill>
                  <a:latin typeface="Times New Roman" panose="02020603050405020304" pitchFamily="18" charset="0"/>
                </a:rPr>
                <a:t>Parola</a:t>
              </a:r>
              <a:r>
                <a:rPr lang="en-US" altLang="it-IT" sz="1200" b="0" dirty="0" smtClean="0">
                  <a:solidFill>
                    <a:srgbClr val="CC00CC"/>
                  </a:solidFill>
                  <a:latin typeface="Times New Roman" panose="02020603050405020304" pitchFamily="18" charset="0"/>
                </a:rPr>
                <a:t> starting point: </a:t>
              </a:r>
              <a:r>
                <a:rPr lang="it-IT" altLang="it-IT" sz="1200" b="0" i="1" dirty="0">
                  <a:solidFill>
                    <a:srgbClr val="2C5986"/>
                  </a:solidFill>
                  <a:latin typeface="Times New Roman" panose="02020603050405020304" pitchFamily="18" charset="0"/>
                </a:rPr>
                <a:t>Can we introduce a </a:t>
              </a:r>
              <a:r>
                <a:rPr lang="it-IT" altLang="it-IT" sz="1200" b="0" i="1" dirty="0">
                  <a:solidFill>
                    <a:srgbClr val="CC00CC"/>
                  </a:solidFill>
                  <a:latin typeface="Times New Roman" panose="02020603050405020304" pitchFamily="18" charset="0"/>
                </a:rPr>
                <a:t>“fictitious</a:t>
              </a:r>
              <a:r>
                <a:rPr lang="it-IT" altLang="it-IT" sz="1200" b="0" i="1" dirty="0">
                  <a:solidFill>
                    <a:srgbClr val="2C5986"/>
                  </a:solidFill>
                  <a:latin typeface="Times New Roman" panose="02020603050405020304" pitchFamily="18" charset="0"/>
                </a:rPr>
                <a:t>” external force </a:t>
              </a:r>
              <a:r>
                <a:rPr lang="it-IT" altLang="it-IT" sz="1200" dirty="0">
                  <a:solidFill>
                    <a:srgbClr val="CC00CC"/>
                  </a:solidFill>
                  <a:latin typeface="Times New Roman" panose="02020603050405020304" pitchFamily="18" charset="0"/>
                </a:rPr>
                <a:t>f</a:t>
              </a:r>
              <a:r>
                <a:rPr lang="it-IT" altLang="it-IT" sz="1200" dirty="0">
                  <a:solidFill>
                    <a:srgbClr val="333333"/>
                  </a:solidFill>
                  <a:latin typeface="Times New Roman" panose="02020603050405020304" pitchFamily="18" charset="0"/>
                </a:rPr>
                <a:t> </a:t>
              </a:r>
              <a:r>
                <a:rPr lang="it-IT" altLang="it-IT" sz="1200" b="0" i="1" dirty="0">
                  <a:solidFill>
                    <a:srgbClr val="2C5986"/>
                  </a:solidFill>
                  <a:latin typeface="Times New Roman" panose="02020603050405020304" pitchFamily="18" charset="0"/>
                </a:rPr>
                <a:t>leading to an </a:t>
              </a:r>
              <a:r>
                <a:rPr lang="it-IT" altLang="it-IT" sz="1200" b="0" i="1" dirty="0">
                  <a:solidFill>
                    <a:srgbClr val="CC00CC"/>
                  </a:solidFill>
                  <a:latin typeface="Times New Roman" panose="02020603050405020304" pitchFamily="18" charset="0"/>
                </a:rPr>
                <a:t>equilibrium </a:t>
              </a:r>
              <a:r>
                <a:rPr lang="it-IT" altLang="it-IT" sz="1200" b="0" i="1" dirty="0">
                  <a:solidFill>
                    <a:srgbClr val="2C5986"/>
                  </a:solidFill>
                  <a:latin typeface="Times New Roman" panose="02020603050405020304" pitchFamily="18" charset="0"/>
                </a:rPr>
                <a:t>particle distribution that coincides with the </a:t>
              </a:r>
              <a:r>
                <a:rPr lang="it-IT" altLang="it-IT" sz="1200" b="0" i="1" dirty="0">
                  <a:solidFill>
                    <a:srgbClr val="CC00CC"/>
                  </a:solidFill>
                  <a:latin typeface="Times New Roman" panose="02020603050405020304" pitchFamily="18" charset="0"/>
                </a:rPr>
                <a:t>steady-state</a:t>
              </a:r>
              <a:r>
                <a:rPr lang="it-IT" altLang="it-IT" sz="1200" b="0" i="1" dirty="0">
                  <a:solidFill>
                    <a:srgbClr val="333333"/>
                  </a:solidFill>
                  <a:latin typeface="Times New Roman" panose="02020603050405020304" pitchFamily="18" charset="0"/>
                </a:rPr>
                <a:t> </a:t>
              </a:r>
              <a:r>
                <a:rPr lang="it-IT" altLang="it-IT" sz="1200" b="0" i="1" dirty="0">
                  <a:solidFill>
                    <a:srgbClr val="2C5986"/>
                  </a:solidFill>
                  <a:latin typeface="Times New Roman" panose="02020603050405020304" pitchFamily="18" charset="0"/>
                </a:rPr>
                <a:t>profile induced by the thermal gradient?        </a:t>
              </a:r>
            </a:p>
            <a:p>
              <a:pPr>
                <a:spcBef>
                  <a:spcPct val="0"/>
                </a:spcBef>
              </a:pPr>
              <a:endParaRPr lang="en-US" altLang="it-IT" sz="1200" b="0" dirty="0" smtClean="0">
                <a:solidFill>
                  <a:srgbClr val="CC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428530" y="2119291"/>
              <a:ext cx="376181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>
                <a:spcBef>
                  <a:spcPct val="0"/>
                </a:spcBef>
              </a:pPr>
              <a:endParaRPr lang="it-IT" altLang="it-IT" sz="1200" b="0" i="1" dirty="0">
                <a:solidFill>
                  <a:srgbClr val="2C5986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658806" y="2676185"/>
            <a:ext cx="4539785" cy="1382461"/>
            <a:chOff x="4658806" y="2676185"/>
            <a:chExt cx="4539785" cy="1382461"/>
          </a:xfrm>
        </p:grpSpPr>
        <p:sp>
          <p:nvSpPr>
            <p:cNvPr id="52" name="TextBox 51"/>
            <p:cNvSpPr txBox="1"/>
            <p:nvPr/>
          </p:nvSpPr>
          <p:spPr bwMode="auto">
            <a:xfrm>
              <a:off x="4683650" y="2758059"/>
              <a:ext cx="1068153" cy="215444"/>
            </a:xfrm>
            <a:prstGeom prst="rect">
              <a:avLst/>
            </a:prstGeom>
            <a:solidFill>
              <a:srgbClr val="FFFFBB"/>
            </a:solidFill>
            <a:ln w="12700" algn="ctr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ctr" eaLnBrk="1" hangingPunct="1">
                <a:spcBef>
                  <a:spcPts val="0"/>
                </a:spcBef>
              </a:pPr>
              <a:r>
                <a:rPr lang="it-IT" b="0" dirty="0" smtClean="0">
                  <a:solidFill>
                    <a:srgbClr val="CC00CC"/>
                  </a:solidFill>
                  <a:latin typeface="+mn-lt"/>
                  <a:cs typeface="Times New Roman" pitchFamily="18" charset="0"/>
                </a:rPr>
                <a:t>KEY IDEA</a:t>
              </a:r>
            </a:p>
          </p:txBody>
        </p:sp>
        <p:sp>
          <p:nvSpPr>
            <p:cNvPr id="53" name="Text Box 3"/>
            <p:cNvSpPr txBox="1">
              <a:spLocks noChangeArrowheads="1"/>
            </p:cNvSpPr>
            <p:nvPr/>
          </p:nvSpPr>
          <p:spPr bwMode="auto">
            <a:xfrm>
              <a:off x="5735310" y="2676185"/>
              <a:ext cx="346328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it-IT" sz="1200" b="0" dirty="0" smtClean="0">
                  <a:solidFill>
                    <a:srgbClr val="2C5986"/>
                  </a:solidFill>
                  <a:latin typeface="Times New Roman" panose="02020603050405020304" pitchFamily="18" charset="0"/>
                </a:rPr>
                <a:t>The particle acts on the solvent as an external field </a:t>
              </a:r>
              <a:r>
                <a:rPr lang="en-US" altLang="it-IT" sz="1200" dirty="0" smtClean="0">
                  <a:solidFill>
                    <a:srgbClr val="2C5986"/>
                  </a:solidFill>
                  <a:latin typeface="Times New Roman" panose="02020603050405020304" pitchFamily="18" charset="0"/>
                </a:rPr>
                <a:t>F</a:t>
              </a:r>
              <a:r>
                <a:rPr lang="en-US" altLang="it-IT" sz="1200" b="0" dirty="0" smtClean="0">
                  <a:solidFill>
                    <a:srgbClr val="2C5986"/>
                  </a:solidFill>
                  <a:latin typeface="Times New Roman" panose="02020603050405020304" pitchFamily="18" charset="0"/>
                </a:rPr>
                <a:t> originating from direct particle-solvent interactions</a:t>
              </a:r>
            </a:p>
          </p:txBody>
        </p:sp>
        <p:sp>
          <p:nvSpPr>
            <p:cNvPr id="56" name="Text Box 3"/>
            <p:cNvSpPr txBox="1">
              <a:spLocks noChangeArrowheads="1"/>
            </p:cNvSpPr>
            <p:nvPr/>
          </p:nvSpPr>
          <p:spPr bwMode="auto">
            <a:xfrm>
              <a:off x="4658806" y="3101843"/>
              <a:ext cx="450833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it-IT" sz="1200" b="0" dirty="0">
                  <a:solidFill>
                    <a:srgbClr val="CC00CC"/>
                  </a:solidFill>
                  <a:cs typeface="Times New Roman" pitchFamily="18" charset="0"/>
                </a:rPr>
                <a:t>● </a:t>
              </a:r>
              <a:r>
                <a:rPr lang="en-US" altLang="it-IT" sz="1200" b="0" dirty="0" smtClean="0">
                  <a:solidFill>
                    <a:srgbClr val="2C5986"/>
                  </a:solidFill>
                  <a:latin typeface="Times New Roman" panose="02020603050405020304" pitchFamily="18" charset="0"/>
                </a:rPr>
                <a:t>Using the NS </a:t>
              </a:r>
              <a:r>
                <a:rPr lang="en-US" altLang="it-IT" sz="1200" b="0" dirty="0" err="1" smtClean="0">
                  <a:solidFill>
                    <a:srgbClr val="2C5986"/>
                  </a:solidFill>
                  <a:latin typeface="Times New Roman" panose="02020603050405020304" pitchFamily="18" charset="0"/>
                </a:rPr>
                <a:t>eqq</a:t>
              </a:r>
              <a:r>
                <a:rPr lang="en-US" altLang="it-IT" sz="1200" b="0" dirty="0" smtClean="0">
                  <a:solidFill>
                    <a:srgbClr val="2C5986"/>
                  </a:solidFill>
                  <a:latin typeface="Times New Roman" panose="02020603050405020304" pitchFamily="18" charset="0"/>
                </a:rPr>
                <a:t>. for the fluid + Fokker-Planck eq. for the particle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4701966" y="3412315"/>
                  <a:ext cx="2304425" cy="646331"/>
                </a:xfrm>
                <a:prstGeom prst="rect">
                  <a:avLst/>
                </a:prstGeom>
                <a:noFill/>
                <a:ln>
                  <a:solidFill>
                    <a:srgbClr val="EA00EA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</a:pPr>
                  <a:r>
                    <a:rPr lang="it-IT" sz="120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f</a:t>
                  </a:r>
                  <a:r>
                    <a:rPr lang="it-IT" sz="12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 can be directly related to the </a:t>
                  </a:r>
                  <a:r>
                    <a:rPr lang="it-IT" sz="1200" b="0" dirty="0" smtClean="0">
                      <a:solidFill>
                        <a:srgbClr val="EA00EA"/>
                      </a:solidFill>
                      <a:latin typeface="+mn-lt"/>
                      <a:cs typeface="Times New Roman" pitchFamily="18" charset="0"/>
                    </a:rPr>
                    <a:t>non-conservative</a:t>
                  </a:r>
                  <a:r>
                    <a:rPr lang="it-IT" sz="12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 part of </a:t>
                  </a:r>
                  <a:r>
                    <a:rPr lang="it-IT" sz="120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F</a:t>
                  </a:r>
                  <a:r>
                    <a:rPr lang="it-IT" sz="12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 which generates </a:t>
                  </a:r>
                  <a:r>
                    <a:rPr lang="it-IT" sz="1200" b="0" dirty="0" smtClean="0">
                      <a:solidFill>
                        <a:srgbClr val="EA00EA"/>
                      </a:solidFill>
                      <a:latin typeface="+mn-lt"/>
                      <a:cs typeface="Times New Roman" pitchFamily="18" charset="0"/>
                    </a:rPr>
                    <a:t>in the presence of </a:t>
                  </a:r>
                  <a14:m>
                    <m:oMath xmlns:m="http://schemas.openxmlformats.org/officeDocument/2006/math">
                      <m:r>
                        <a:rPr lang="it-IT" sz="1200" b="0" i="1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𝛻</m:t>
                      </m:r>
                      <m:r>
                        <a:rPr lang="it-IT" sz="1200" b="0" i="1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𝑇</m:t>
                      </m:r>
                    </m:oMath>
                  </a14:m>
                  <a:endParaRPr lang="it-IT" sz="1200" b="0" dirty="0">
                    <a:solidFill>
                      <a:srgbClr val="EA00EA"/>
                    </a:solidFill>
                    <a:latin typeface="+mn-lt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1966" y="3412315"/>
                  <a:ext cx="2304425" cy="646331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5556"/>
                  </a:stretch>
                </a:blipFill>
                <a:ln>
                  <a:solidFill>
                    <a:srgbClr val="EA00EA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7466950" y="3558507"/>
                  <a:ext cx="1510910" cy="307777"/>
                </a:xfrm>
                <a:prstGeom prst="rect">
                  <a:avLst/>
                </a:prstGeom>
                <a:solidFill>
                  <a:srgbClr val="FFFFBB"/>
                </a:solidFill>
                <a:ln w="12700">
                  <a:solidFill>
                    <a:srgbClr val="CC00CC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altLang="it-IT" b="0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altLang="it-IT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it-IT" altLang="it-IT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it-IT" altLang="it-IT" b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it-IT" b="0" i="1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𝛽</m:t>
                        </m:r>
                        <m:sSup>
                          <m:sSupPr>
                            <m:ctrlPr>
                              <a:rPr lang="it-IT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it-IT" b="0" i="1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𝛻</m:t>
                                </m:r>
                                <m:r>
                                  <a:rPr lang="it-IT" b="0" i="1" smtClean="0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  <m:sup>
                            <m:r>
                              <a:rPr lang="it-IT" b="0" i="1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6950" y="3558507"/>
                  <a:ext cx="1510910" cy="30777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7692"/>
                  </a:stretch>
                </a:blipFill>
                <a:ln w="12700">
                  <a:solidFill>
                    <a:srgbClr val="CC00CC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4855504" y="4045949"/>
            <a:ext cx="4232381" cy="1486612"/>
            <a:chOff x="4855504" y="4045949"/>
            <a:chExt cx="4232381" cy="1486612"/>
          </a:xfrm>
        </p:grpSpPr>
        <p:grpSp>
          <p:nvGrpSpPr>
            <p:cNvPr id="45" name="Group 44"/>
            <p:cNvGrpSpPr/>
            <p:nvPr/>
          </p:nvGrpSpPr>
          <p:grpSpPr>
            <a:xfrm>
              <a:off x="6278476" y="4045949"/>
              <a:ext cx="2809409" cy="1486612"/>
              <a:chOff x="5225019" y="1554139"/>
              <a:chExt cx="3222615" cy="1705261"/>
            </a:xfrm>
          </p:grpSpPr>
          <p:graphicFrame>
            <p:nvGraphicFramePr>
              <p:cNvPr id="28" name="Object 2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9958792"/>
                  </p:ext>
                </p:extLst>
              </p:nvPr>
            </p:nvGraphicFramePr>
            <p:xfrm>
              <a:off x="6736615" y="1578416"/>
              <a:ext cx="1635030" cy="11643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93" name="Image" r:id="rId19" imgW="5041270" imgH="3593651" progId="PhotoshopElements.Image.2">
                      <p:embed/>
                    </p:oleObj>
                  </mc:Choice>
                  <mc:Fallback>
                    <p:oleObj name="Image" r:id="rId19" imgW="5041270" imgH="3593651" progId="PhotoshopElements.Image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36615" y="1578416"/>
                            <a:ext cx="1635030" cy="11643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9" name="Group 28"/>
              <p:cNvGrpSpPr/>
              <p:nvPr/>
            </p:nvGrpSpPr>
            <p:grpSpPr>
              <a:xfrm>
                <a:off x="5225019" y="1554139"/>
                <a:ext cx="1128014" cy="1572887"/>
                <a:chOff x="276705" y="3311112"/>
                <a:chExt cx="1973251" cy="2703629"/>
              </a:xfrm>
            </p:grpSpPr>
            <p:sp>
              <p:nvSpPr>
                <p:cNvPr id="30" name="Rectangle 9"/>
                <p:cNvSpPr>
                  <a:spLocks noChangeArrowheads="1"/>
                </p:cNvSpPr>
                <p:nvPr/>
              </p:nvSpPr>
              <p:spPr bwMode="auto">
                <a:xfrm>
                  <a:off x="323057" y="3377637"/>
                  <a:ext cx="1926899" cy="1416813"/>
                </a:xfrm>
                <a:prstGeom prst="rect">
                  <a:avLst/>
                </a:prstGeom>
                <a:solidFill>
                  <a:srgbClr val="CCE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CC00CC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it-IT" sz="18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Oval 10"/>
                <p:cNvSpPr>
                  <a:spLocks noChangeArrowheads="1"/>
                </p:cNvSpPr>
                <p:nvPr/>
              </p:nvSpPr>
              <p:spPr bwMode="auto">
                <a:xfrm>
                  <a:off x="358386" y="3608460"/>
                  <a:ext cx="1584392" cy="15113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66"/>
                    </a:gs>
                    <a:gs pos="100000">
                      <a:srgbClr val="CCEC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CC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it-IT" sz="18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Oval 11"/>
                <p:cNvSpPr>
                  <a:spLocks noChangeArrowheads="1"/>
                </p:cNvSpPr>
                <p:nvPr/>
              </p:nvSpPr>
              <p:spPr bwMode="auto">
                <a:xfrm>
                  <a:off x="1155372" y="4032711"/>
                  <a:ext cx="323345" cy="324543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CC00C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3" name="Line 12"/>
                <p:cNvSpPr>
                  <a:spLocks noChangeShapeType="1"/>
                </p:cNvSpPr>
                <p:nvPr/>
              </p:nvSpPr>
              <p:spPr bwMode="auto">
                <a:xfrm>
                  <a:off x="792793" y="3756843"/>
                  <a:ext cx="910158" cy="0"/>
                </a:xfrm>
                <a:prstGeom prst="line">
                  <a:avLst/>
                </a:prstGeom>
                <a:noFill/>
                <a:ln w="25400">
                  <a:solidFill>
                    <a:srgbClr val="CC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994063" y="3311112"/>
                  <a:ext cx="346570" cy="2462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CC00CC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it-IT" sz="1000" b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C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</a:t>
                  </a:r>
                  <a:r>
                    <a:rPr kumimoji="0" lang="en-US" altLang="it-IT" sz="10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CC00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</a:p>
              </p:txBody>
            </p:sp>
            <p:sp>
              <p:nvSpPr>
                <p:cNvPr id="35" name="Oval 14"/>
                <p:cNvSpPr>
                  <a:spLocks noChangeArrowheads="1"/>
                </p:cNvSpPr>
                <p:nvPr/>
              </p:nvSpPr>
              <p:spPr bwMode="auto">
                <a:xfrm>
                  <a:off x="1103876" y="4121332"/>
                  <a:ext cx="126943" cy="119758"/>
                </a:xfrm>
                <a:prstGeom prst="ellipse">
                  <a:avLst/>
                </a:prstGeom>
                <a:noFill/>
                <a:ln w="6350" algn="ctr">
                  <a:solidFill>
                    <a:srgbClr val="CC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6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1150580" y="4272224"/>
                  <a:ext cx="4790" cy="824257"/>
                </a:xfrm>
                <a:prstGeom prst="line">
                  <a:avLst/>
                </a:prstGeom>
                <a:noFill/>
                <a:ln w="25400">
                  <a:solidFill>
                    <a:srgbClr val="CC00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37" name="Group 36"/>
                <p:cNvGrpSpPr/>
                <p:nvPr/>
              </p:nvGrpSpPr>
              <p:grpSpPr>
                <a:xfrm>
                  <a:off x="276705" y="5173485"/>
                  <a:ext cx="1885229" cy="746607"/>
                  <a:chOff x="2939515" y="3293290"/>
                  <a:chExt cx="1885229" cy="746607"/>
                </a:xfrm>
              </p:grpSpPr>
              <p:sp>
                <p:nvSpPr>
                  <p:cNvPr id="39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3303823" y="3965647"/>
                    <a:ext cx="1520921" cy="742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CC00">
                          <a:gamma/>
                          <a:tint val="35686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CC00CC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3291847" y="3376439"/>
                    <a:ext cx="0" cy="620344"/>
                  </a:xfrm>
                  <a:prstGeom prst="line">
                    <a:avLst/>
                  </a:prstGeom>
                  <a:noFill/>
                  <a:ln w="25400">
                    <a:solidFill>
                      <a:srgbClr val="3333CC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39515" y="3293290"/>
                    <a:ext cx="393144" cy="37032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CC00CC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it-IT" sz="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z</a:t>
                    </a:r>
                  </a:p>
                </p:txBody>
              </p:sp>
              <p:sp>
                <p:nvSpPr>
                  <p:cNvPr id="42" name="Freeform 21"/>
                  <p:cNvSpPr>
                    <a:spLocks/>
                  </p:cNvSpPr>
                  <p:nvPr/>
                </p:nvSpPr>
                <p:spPr bwMode="auto">
                  <a:xfrm>
                    <a:off x="3730159" y="3381230"/>
                    <a:ext cx="202390" cy="583219"/>
                  </a:xfrm>
                  <a:custGeom>
                    <a:avLst/>
                    <a:gdLst>
                      <a:gd name="T0" fmla="*/ 1 w 212"/>
                      <a:gd name="T1" fmla="*/ 0 h 595"/>
                      <a:gd name="T2" fmla="*/ 1 w 212"/>
                      <a:gd name="T3" fmla="*/ 48 h 595"/>
                      <a:gd name="T4" fmla="*/ 7 w 212"/>
                      <a:gd name="T5" fmla="*/ 76 h 595"/>
                      <a:gd name="T6" fmla="*/ 17 w 212"/>
                      <a:gd name="T7" fmla="*/ 134 h 595"/>
                      <a:gd name="T8" fmla="*/ 42 w 212"/>
                      <a:gd name="T9" fmla="*/ 188 h 595"/>
                      <a:gd name="T10" fmla="*/ 68 w 212"/>
                      <a:gd name="T11" fmla="*/ 224 h 595"/>
                      <a:gd name="T12" fmla="*/ 110 w 212"/>
                      <a:gd name="T13" fmla="*/ 268 h 595"/>
                      <a:gd name="T14" fmla="*/ 148 w 212"/>
                      <a:gd name="T15" fmla="*/ 316 h 595"/>
                      <a:gd name="T16" fmla="*/ 177 w 212"/>
                      <a:gd name="T17" fmla="*/ 384 h 595"/>
                      <a:gd name="T18" fmla="*/ 196 w 212"/>
                      <a:gd name="T19" fmla="*/ 460 h 595"/>
                      <a:gd name="T20" fmla="*/ 209 w 212"/>
                      <a:gd name="T21" fmla="*/ 563 h 595"/>
                      <a:gd name="T22" fmla="*/ 212 w 212"/>
                      <a:gd name="T23" fmla="*/ 595 h 5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12" h="595">
                        <a:moveTo>
                          <a:pt x="1" y="0"/>
                        </a:moveTo>
                        <a:cubicBezTo>
                          <a:pt x="0" y="17"/>
                          <a:pt x="0" y="35"/>
                          <a:pt x="1" y="48"/>
                        </a:cubicBezTo>
                        <a:cubicBezTo>
                          <a:pt x="2" y="61"/>
                          <a:pt x="4" y="62"/>
                          <a:pt x="7" y="76"/>
                        </a:cubicBezTo>
                        <a:cubicBezTo>
                          <a:pt x="10" y="90"/>
                          <a:pt x="11" y="115"/>
                          <a:pt x="17" y="134"/>
                        </a:cubicBezTo>
                        <a:cubicBezTo>
                          <a:pt x="23" y="153"/>
                          <a:pt x="34" y="173"/>
                          <a:pt x="42" y="188"/>
                        </a:cubicBezTo>
                        <a:cubicBezTo>
                          <a:pt x="50" y="203"/>
                          <a:pt x="57" y="211"/>
                          <a:pt x="68" y="224"/>
                        </a:cubicBezTo>
                        <a:cubicBezTo>
                          <a:pt x="79" y="237"/>
                          <a:pt x="97" y="253"/>
                          <a:pt x="110" y="268"/>
                        </a:cubicBezTo>
                        <a:cubicBezTo>
                          <a:pt x="123" y="283"/>
                          <a:pt x="137" y="297"/>
                          <a:pt x="148" y="316"/>
                        </a:cubicBezTo>
                        <a:cubicBezTo>
                          <a:pt x="159" y="335"/>
                          <a:pt x="169" y="360"/>
                          <a:pt x="177" y="384"/>
                        </a:cubicBezTo>
                        <a:cubicBezTo>
                          <a:pt x="185" y="408"/>
                          <a:pt x="191" y="430"/>
                          <a:pt x="196" y="460"/>
                        </a:cubicBezTo>
                        <a:cubicBezTo>
                          <a:pt x="201" y="490"/>
                          <a:pt x="206" y="541"/>
                          <a:pt x="209" y="563"/>
                        </a:cubicBezTo>
                        <a:cubicBezTo>
                          <a:pt x="212" y="585"/>
                          <a:pt x="212" y="590"/>
                          <a:pt x="212" y="595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CC00CC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2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8" name="Rectangle 37"/>
                <p:cNvSpPr/>
                <p:nvPr/>
              </p:nvSpPr>
              <p:spPr bwMode="auto">
                <a:xfrm>
                  <a:off x="378145" y="5164499"/>
                  <a:ext cx="1871809" cy="850242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CC00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44" name="Text Box 32"/>
              <p:cNvSpPr txBox="1">
                <a:spLocks noChangeArrowheads="1"/>
              </p:cNvSpPr>
              <p:nvPr/>
            </p:nvSpPr>
            <p:spPr bwMode="auto">
              <a:xfrm>
                <a:off x="6660629" y="2797735"/>
                <a:ext cx="1787005" cy="461665"/>
              </a:xfrm>
              <a:prstGeom prst="rect">
                <a:avLst/>
              </a:prstGeom>
              <a:solidFill>
                <a:srgbClr val="FFFFBB"/>
              </a:solidFill>
              <a:ln w="12700" algn="ctr">
                <a:solidFill>
                  <a:srgbClr val="CC00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en-US" altLang="it-IT" sz="1000" b="0" dirty="0">
                    <a:solidFill>
                      <a:srgbClr val="2C5986"/>
                    </a:solidFill>
                    <a:latin typeface="+mn-lt"/>
                    <a:cs typeface="Times New Roman" panose="02020603050405020304" pitchFamily="18" charset="0"/>
                  </a:rPr>
                  <a:t>A kind of </a:t>
                </a:r>
              </a:p>
              <a:p>
                <a:pPr algn="ctr" eaLnBrk="1" hangingPunct="1">
                  <a:spcBef>
                    <a:spcPts val="0"/>
                  </a:spcBef>
                </a:pPr>
                <a:r>
                  <a:rPr lang="en-US" altLang="it-IT" sz="1000" b="0" dirty="0" smtClean="0">
                    <a:solidFill>
                      <a:srgbClr val="CC00CC"/>
                    </a:solidFill>
                    <a:cs typeface="Times New Roman" panose="02020603050405020304" pitchFamily="18" charset="0"/>
                  </a:rPr>
                  <a:t>“</a:t>
                </a:r>
                <a:r>
                  <a:rPr lang="en-US" altLang="it-IT" sz="1000" b="0" dirty="0" smtClean="0">
                    <a:solidFill>
                      <a:srgbClr val="CC00CC"/>
                    </a:solidFill>
                    <a:latin typeface="+mn-lt"/>
                    <a:cs typeface="Times New Roman" panose="02020603050405020304" pitchFamily="18" charset="0"/>
                  </a:rPr>
                  <a:t>Munchausen bootstrap”</a:t>
                </a:r>
                <a:endParaRPr lang="en-US" altLang="it-IT" sz="1000" b="0" dirty="0">
                  <a:solidFill>
                    <a:srgbClr val="CC00CC"/>
                  </a:solidFill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9" name="Text Box 3"/>
            <p:cNvSpPr txBox="1">
              <a:spLocks noChangeArrowheads="1"/>
            </p:cNvSpPr>
            <p:nvPr/>
          </p:nvSpPr>
          <p:spPr bwMode="auto">
            <a:xfrm>
              <a:off x="4855504" y="4533400"/>
              <a:ext cx="124748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it-IT" sz="1200" b="0" dirty="0">
                  <a:solidFill>
                    <a:srgbClr val="CC00CC"/>
                  </a:solidFill>
                  <a:cs typeface="Times New Roman" pitchFamily="18" charset="0"/>
                </a:rPr>
                <a:t>● </a:t>
              </a:r>
              <a:r>
                <a:rPr lang="en-US" altLang="it-IT" sz="1200" b="0" dirty="0" smtClean="0">
                  <a:solidFill>
                    <a:srgbClr val="2C5986"/>
                  </a:solidFill>
                  <a:latin typeface="Times New Roman" panose="02020603050405020304" pitchFamily="18" charset="0"/>
                </a:rPr>
                <a:t>A simplified physical picture: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5433025" y="5673576"/>
            <a:ext cx="3146732" cy="738664"/>
          </a:xfrm>
          <a:prstGeom prst="rect">
            <a:avLst/>
          </a:prstGeom>
          <a:solidFill>
            <a:srgbClr val="FFFF85"/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b="0" dirty="0" smtClean="0">
                <a:solidFill>
                  <a:srgbClr val="003F6E"/>
                </a:solidFill>
                <a:latin typeface="+mn-lt"/>
                <a:cs typeface="Times New Roman" pitchFamily="18" charset="0"/>
              </a:rPr>
              <a:t>But do we </a:t>
            </a:r>
            <a:r>
              <a:rPr lang="it-IT" b="0" dirty="0" smtClean="0">
                <a:solidFill>
                  <a:srgbClr val="EA00EA"/>
                </a:solidFill>
                <a:latin typeface="+mn-lt"/>
                <a:cs typeface="Times New Roman" pitchFamily="18" charset="0"/>
              </a:rPr>
              <a:t>really</a:t>
            </a:r>
            <a:r>
              <a:rPr lang="it-IT" b="0" dirty="0" smtClean="0">
                <a:solidFill>
                  <a:srgbClr val="003F6E"/>
                </a:solidFill>
                <a:latin typeface="+mn-lt"/>
                <a:cs typeface="Times New Roman" pitchFamily="18" charset="0"/>
              </a:rPr>
              <a:t> need hydrodynamics?</a:t>
            </a:r>
          </a:p>
          <a:p>
            <a:pPr algn="l">
              <a:spcBef>
                <a:spcPts val="0"/>
              </a:spcBef>
            </a:pPr>
            <a:r>
              <a:rPr lang="it-IT" b="0" dirty="0" smtClean="0">
                <a:solidFill>
                  <a:srgbClr val="003F6E"/>
                </a:solidFill>
                <a:latin typeface="+mn-lt"/>
                <a:cs typeface="Times New Roman" pitchFamily="18" charset="0"/>
              </a:rPr>
              <a:t>Can we make a </a:t>
            </a:r>
            <a:r>
              <a:rPr lang="it-IT" b="0" dirty="0" smtClean="0">
                <a:solidFill>
                  <a:srgbClr val="EA00EA"/>
                </a:solidFill>
                <a:latin typeface="+mn-lt"/>
                <a:cs typeface="Times New Roman" pitchFamily="18" charset="0"/>
              </a:rPr>
              <a:t>fully microscopic</a:t>
            </a:r>
            <a:r>
              <a:rPr lang="it-IT" b="0" dirty="0" smtClean="0">
                <a:solidFill>
                  <a:srgbClr val="003F6E"/>
                </a:solidFill>
                <a:latin typeface="+mn-lt"/>
                <a:cs typeface="Times New Roman" pitchFamily="18" charset="0"/>
              </a:rPr>
              <a:t> model in the spirit of the Langevin’s approach?</a:t>
            </a:r>
            <a:endParaRPr lang="it-IT" b="0" dirty="0">
              <a:solidFill>
                <a:srgbClr val="003F6E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8" y="198771"/>
            <a:ext cx="5943600" cy="485274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Non equilibrium stationary states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82A3-C054-4A34-A25A-4DCE606018F0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7" name="TextBox 6"/>
          <p:cNvSpPr txBox="1"/>
          <p:nvPr/>
        </p:nvSpPr>
        <p:spPr bwMode="auto">
          <a:xfrm>
            <a:off x="109286" y="947900"/>
            <a:ext cx="5431989" cy="67710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l" eaLnBrk="1" hangingPunct="1">
              <a:spcBef>
                <a:spcPts val="0"/>
              </a:spcBef>
            </a:pPr>
            <a:r>
              <a:rPr lang="it-IT" sz="2200" b="0" dirty="0" smtClean="0">
                <a:solidFill>
                  <a:srgbClr val="CC00CC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●</a:t>
            </a:r>
            <a:r>
              <a:rPr lang="it-IT" sz="2200" b="0" dirty="0" smtClean="0">
                <a:solidFill>
                  <a:srgbClr val="003F6E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 Non-equilibrium → no partition function → no minimum free-energy criterium (</a:t>
            </a:r>
            <a:r>
              <a:rPr lang="it-IT" sz="2200" b="0" dirty="0" smtClean="0">
                <a:solidFill>
                  <a:srgbClr val="CC00CC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even local</a:t>
            </a:r>
            <a:r>
              <a:rPr lang="it-IT" sz="2200" b="0" dirty="0" smtClean="0">
                <a:solidFill>
                  <a:srgbClr val="003F6E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 bwMode="auto">
              <a:xfrm>
                <a:off x="99458" y="2812578"/>
                <a:ext cx="5431989" cy="1015663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l" eaLnBrk="1" hangingPunct="1">
                  <a:spcBef>
                    <a:spcPts val="0"/>
                  </a:spcBef>
                </a:pPr>
                <a:r>
                  <a:rPr lang="it-IT" sz="2200" b="0" dirty="0" smtClean="0">
                    <a:solidFill>
                      <a:srgbClr val="CC00CC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●</a:t>
                </a:r>
                <a:r>
                  <a:rPr lang="it-IT" sz="2200" b="0" dirty="0" smtClean="0">
                    <a:solidFill>
                      <a:srgbClr val="003F6E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Yet,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003F6E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003F6E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003F6E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it-IT" sz="2200" b="0" dirty="0" smtClean="0">
                    <a:solidFill>
                      <a:srgbClr val="003F6E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and D depends on transport coefficients like </a:t>
                </a:r>
                <a14:m>
                  <m:oMath xmlns:m="http://schemas.openxmlformats.org/officeDocument/2006/math">
                    <m:r>
                      <a:rPr lang="it-IT" sz="2200" b="0" i="1" dirty="0" smtClean="0">
                        <a:solidFill>
                          <a:srgbClr val="003F6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it-IT" sz="2200" b="0" dirty="0" smtClean="0">
                    <a:solidFill>
                      <a:srgbClr val="003F6E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, their </a:t>
                </a:r>
                <a:r>
                  <a:rPr lang="it-IT" sz="2200" b="0" i="1" dirty="0" smtClean="0">
                    <a:solidFill>
                      <a:srgbClr val="CC00CC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ratio</a:t>
                </a:r>
                <a:r>
                  <a:rPr lang="it-IT" sz="2200" b="0" dirty="0" smtClean="0">
                    <a:solidFill>
                      <a:srgbClr val="003F6E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200" b="0" i="1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2200" b="0" i="1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it-IT" sz="2200" b="0" dirty="0" smtClean="0">
                    <a:solidFill>
                      <a:srgbClr val="003F6E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turns out to be a function of </a:t>
                </a:r>
                <a:r>
                  <a:rPr lang="it-IT" sz="2200" b="0" i="1" dirty="0" smtClean="0">
                    <a:solidFill>
                      <a:srgbClr val="CC00CC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equilibrium</a:t>
                </a:r>
                <a:r>
                  <a:rPr lang="it-IT" sz="2200" b="0" dirty="0" smtClean="0">
                    <a:solidFill>
                      <a:srgbClr val="003F6E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 properties only!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458" y="2812578"/>
                <a:ext cx="5431989" cy="1015663"/>
              </a:xfrm>
              <a:prstGeom prst="rect">
                <a:avLst/>
              </a:prstGeom>
              <a:blipFill rotWithShape="0">
                <a:blip r:embed="rId2"/>
                <a:stretch>
                  <a:fillRect l="-3143" t="-8383" r="-2132" b="-15569"/>
                </a:stretch>
              </a:blipFill>
              <a:ln w="25400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99458" y="1625008"/>
            <a:ext cx="5431989" cy="1033997"/>
            <a:chOff x="99458" y="1625008"/>
            <a:chExt cx="5431989" cy="1033997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99458" y="1981897"/>
              <a:ext cx="5431989" cy="67710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l" eaLnBrk="1" hangingPunct="1">
                <a:spcBef>
                  <a:spcPts val="0"/>
                </a:spcBef>
              </a:pPr>
              <a:r>
                <a:rPr lang="it-IT" sz="2200" b="0" dirty="0" smtClean="0">
                  <a:solidFill>
                    <a:srgbClr val="CC00CC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●</a:t>
              </a:r>
              <a:r>
                <a:rPr lang="it-IT" sz="2200" b="0" dirty="0" smtClean="0">
                  <a:solidFill>
                    <a:srgbClr val="003F6E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 To obtain the stationary state, require using </a:t>
              </a:r>
              <a:r>
                <a:rPr lang="it-IT" sz="2200" b="0" i="1" dirty="0" smtClean="0">
                  <a:solidFill>
                    <a:srgbClr val="CC00CC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dynamic</a:t>
              </a:r>
              <a:r>
                <a:rPr lang="it-IT" sz="2200" b="0" dirty="0" smtClean="0">
                  <a:solidFill>
                    <a:srgbClr val="003F6E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rPr>
                <a:t> equations (Langevin, NS…)  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>
              <a:off x="2588654" y="1625008"/>
              <a:ext cx="0" cy="362227"/>
            </a:xfrm>
            <a:prstGeom prst="straightConnector1">
              <a:avLst/>
            </a:prstGeom>
            <a:solidFill>
              <a:schemeClr val="folHlink"/>
            </a:solidFill>
            <a:ln w="571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3" name="TextBox 12"/>
          <p:cNvSpPr txBox="1"/>
          <p:nvPr/>
        </p:nvSpPr>
        <p:spPr bwMode="auto">
          <a:xfrm>
            <a:off x="99458" y="5133774"/>
            <a:ext cx="5626559" cy="1354217"/>
          </a:xfrm>
          <a:prstGeom prst="rect">
            <a:avLst/>
          </a:prstGeom>
          <a:solidFill>
            <a:srgbClr val="FFFF85"/>
          </a:solidFill>
          <a:ln w="12700" algn="ctr">
            <a:solidFill>
              <a:srgbClr val="CC00CC"/>
            </a:solidFill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it-IT" sz="2200" b="0" dirty="0" smtClean="0">
                <a:solidFill>
                  <a:srgbClr val="003F6E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Are stationary states, where </a:t>
            </a:r>
            <a:r>
              <a:rPr lang="it-IT" sz="2200" b="0" i="1" dirty="0" smtClean="0">
                <a:solidFill>
                  <a:srgbClr val="003F6E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matter</a:t>
            </a:r>
            <a:r>
              <a:rPr lang="it-IT" sz="2200" b="0" dirty="0" smtClean="0">
                <a:solidFill>
                  <a:srgbClr val="003F6E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 attains a steady </a:t>
            </a:r>
            <a:r>
              <a:rPr lang="it-IT" sz="2200" b="0" dirty="0" smtClean="0">
                <a:solidFill>
                  <a:srgbClr val="003F6E"/>
                </a:solidFill>
                <a:latin typeface="Times New Roman"/>
                <a:ea typeface="Arial Unicode MS" panose="020B0604020202020204" pitchFamily="34" charset="-128"/>
                <a:cs typeface="Times New Roman" panose="02020603050405020304" pitchFamily="18" charset="0"/>
              </a:rPr>
              <a:t>distribution, </a:t>
            </a:r>
            <a:r>
              <a:rPr lang="it-IT" sz="2200" b="0" i="1" dirty="0" smtClean="0">
                <a:solidFill>
                  <a:srgbClr val="CC00CC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special</a:t>
            </a:r>
            <a:r>
              <a:rPr lang="it-IT" sz="2200" b="0" dirty="0" smtClean="0">
                <a:solidFill>
                  <a:srgbClr val="003F6E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 nonequilibrium states? </a:t>
            </a:r>
          </a:p>
          <a:p>
            <a:pPr eaLnBrk="1" hangingPunct="1">
              <a:spcBef>
                <a:spcPts val="0"/>
              </a:spcBef>
            </a:pPr>
            <a:r>
              <a:rPr lang="it-IT" sz="2200" b="0" dirty="0" smtClean="0">
                <a:solidFill>
                  <a:srgbClr val="003F6E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Is there a </a:t>
            </a:r>
            <a:r>
              <a:rPr lang="it-IT" sz="2200" b="0" i="1" dirty="0" smtClean="0">
                <a:solidFill>
                  <a:srgbClr val="CC00CC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simpler</a:t>
            </a:r>
            <a:r>
              <a:rPr lang="it-IT" sz="2200" b="0" dirty="0" smtClean="0">
                <a:solidFill>
                  <a:srgbClr val="003F6E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 description for these special states, "borrowed" from equilibrium StatMec?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814878" y="1215803"/>
            <a:ext cx="8284672" cy="4464165"/>
            <a:chOff x="814878" y="1412099"/>
            <a:chExt cx="8284672" cy="4464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 bwMode="auto">
                <a:xfrm>
                  <a:off x="814878" y="4064045"/>
                  <a:ext cx="3406382" cy="369332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hangingPunct="1">
                    <a:spcBef>
                      <a:spcPts val="0"/>
                    </a:spcBef>
                  </a:pPr>
                  <a:r>
                    <a:rPr lang="it-IT" sz="2400" b="0" dirty="0" smtClean="0">
                      <a:solidFill>
                        <a:srgbClr val="CC00CC"/>
                      </a:solidFill>
                      <a:latin typeface="+mn-lt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Why? Let's ask Einstein </a:t>
                  </a:r>
                  <a14:m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⟹</m:t>
                      </m:r>
                    </m:oMath>
                  </a14:m>
                  <a:endParaRPr lang="it-IT" sz="2400" b="0" dirty="0">
                    <a:solidFill>
                      <a:srgbClr val="CC00CC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14878" y="4064045"/>
                  <a:ext cx="3406382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197" t="-24590" r="-2151" b="-49180"/>
                  </a:stretch>
                </a:blip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864" y="1412099"/>
              <a:ext cx="3245686" cy="4464165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6308167" y="1296096"/>
            <a:ext cx="2593723" cy="1410063"/>
            <a:chOff x="6330392" y="1481510"/>
            <a:chExt cx="2593723" cy="1410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 bwMode="auto">
                <a:xfrm>
                  <a:off x="6330392" y="1481510"/>
                  <a:ext cx="2593723" cy="457176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hangingPunct="1"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it-IT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it-IT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it-IT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it-IT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it-IT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𝑧</m:t>
                            </m:r>
                            <m:r>
                              <a:rPr lang="it-IT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it-IT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it-IT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it-IT" sz="2800" b="0" dirty="0">
                    <a:solidFill>
                      <a:schemeClr val="bg1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30392" y="1481510"/>
                  <a:ext cx="2593723" cy="45717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 bwMode="auto">
            <a:xfrm>
              <a:off x="7639704" y="2299145"/>
              <a:ext cx="0" cy="592428"/>
            </a:xfrm>
            <a:prstGeom prst="straightConnector1">
              <a:avLst/>
            </a:prstGeom>
            <a:solidFill>
              <a:schemeClr val="folHlink"/>
            </a:solidFill>
            <a:ln w="571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 bwMode="auto">
                <a:xfrm>
                  <a:off x="7741966" y="2381580"/>
                  <a:ext cx="201978" cy="307777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hangingPunct="1"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it-IT" sz="2000" b="0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1" i="0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𝐠</m:t>
                            </m:r>
                          </m:e>
                        </m:acc>
                      </m:oMath>
                    </m:oMathPara>
                  </a14:m>
                  <a:endParaRPr lang="it-IT" sz="2000" b="0" dirty="0">
                    <a:solidFill>
                      <a:srgbClr val="CC00CC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741966" y="2381580"/>
                  <a:ext cx="201978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45455" r="-18182" b="-27451"/>
                  </a:stretch>
                </a:blip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5853864" y="947900"/>
            <a:ext cx="3290136" cy="4995923"/>
            <a:chOff x="5853864" y="1146220"/>
            <a:chExt cx="3290136" cy="4995923"/>
          </a:xfrm>
        </p:grpSpPr>
        <p:sp>
          <p:nvSpPr>
            <p:cNvPr id="29" name="Rectangle 28"/>
            <p:cNvSpPr/>
            <p:nvPr/>
          </p:nvSpPr>
          <p:spPr bwMode="auto">
            <a:xfrm>
              <a:off x="5853864" y="1146220"/>
              <a:ext cx="3245686" cy="265879"/>
            </a:xfrm>
            <a:prstGeom prst="rect">
              <a:avLst/>
            </a:prstGeom>
            <a:solidFill>
              <a:srgbClr val="FF00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5853864" y="5876264"/>
              <a:ext cx="3245686" cy="265879"/>
            </a:xfrm>
            <a:prstGeom prst="rect">
              <a:avLst/>
            </a:prstGeom>
            <a:solidFill>
              <a:srgbClr val="3333C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285942" y="1502684"/>
              <a:ext cx="2858058" cy="1525263"/>
              <a:chOff x="6285942" y="1502684"/>
              <a:chExt cx="2858058" cy="1525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 bwMode="auto">
                  <a:xfrm>
                    <a:off x="6285942" y="1502684"/>
                    <a:ext cx="2593723" cy="457176"/>
                  </a:xfrm>
                  <a:prstGeom prst="rect">
                    <a:avLst/>
                  </a:prstGeom>
                  <a:solidFill>
                    <a:schemeClr val="tx1"/>
                  </a:solidFill>
                  <a:ln w="254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eaLnBrk="1" hangingPunct="1">
                      <a:spcBef>
                        <a:spcPts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it-I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it-I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it-IT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sup>
                          </m:sSup>
                        </m:oMath>
                      </m:oMathPara>
                    </a14:m>
                    <a:endParaRPr lang="it-IT" sz="2800" b="0" dirty="0">
                      <a:solidFill>
                        <a:schemeClr val="bg1"/>
                      </a:solidFill>
                      <a:latin typeface="+mn-lt"/>
                      <a:ea typeface="Arial Unicode MS" panose="020B0604020202020204" pitchFamily="34" charset="-128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285942" y="1502684"/>
                    <a:ext cx="2593723" cy="457176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 w="25400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Arrow Connector 31"/>
              <p:cNvCxnSpPr/>
              <p:nvPr/>
            </p:nvCxnSpPr>
            <p:spPr bwMode="auto">
              <a:xfrm>
                <a:off x="8103770" y="2161444"/>
                <a:ext cx="23951" cy="866503"/>
              </a:xfrm>
              <a:prstGeom prst="straightConnector1">
                <a:avLst/>
              </a:prstGeom>
              <a:solidFill>
                <a:schemeClr val="folHlink"/>
              </a:solidFill>
              <a:ln w="5715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 bwMode="auto">
                  <a:xfrm>
                    <a:off x="8217568" y="2299145"/>
                    <a:ext cx="926432" cy="451149"/>
                  </a:xfrm>
                  <a:prstGeom prst="rect">
                    <a:avLst/>
                  </a:prstGeom>
                  <a:noFill/>
                  <a:ln w="25400" algn="ctr">
                    <a:noFill/>
                    <a:miter lim="800000"/>
                    <a:headEnd/>
                    <a:tailEnd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eaLnBrk="1" hangingPunct="1">
                      <a:spcBef>
                        <a:spcPts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it-IT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𝐉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acc>
                          <m:r>
                            <a:rPr lang="it-IT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≠0</m:t>
                          </m:r>
                        </m:oMath>
                      </m:oMathPara>
                    </a14:m>
                    <a:endParaRPr lang="it-IT" sz="2400" b="0" dirty="0">
                      <a:solidFill>
                        <a:schemeClr val="bg1"/>
                      </a:solidFill>
                      <a:latin typeface="+mn-lt"/>
                      <a:ea typeface="Arial Unicode MS" panose="020B0604020202020204" pitchFamily="34" charset="-128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8217568" y="2299145"/>
                    <a:ext cx="926432" cy="451149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25400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1" name="TextBox 40"/>
          <p:cNvSpPr txBox="1"/>
          <p:nvPr/>
        </p:nvSpPr>
        <p:spPr bwMode="auto">
          <a:xfrm>
            <a:off x="247302" y="4316096"/>
            <a:ext cx="4790260" cy="677108"/>
          </a:xfrm>
          <a:prstGeom prst="rect">
            <a:avLst/>
          </a:prstGeom>
          <a:noFill/>
          <a:ln w="12700" algn="ctr">
            <a:solidFill>
              <a:srgbClr val="CC00CC"/>
            </a:solidFill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it-IT" sz="2200" b="0" dirty="0" smtClean="0">
                <a:solidFill>
                  <a:srgbClr val="CC00CC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Physical equivalence justifies the use of an effective "thermal force"</a:t>
            </a:r>
            <a:endParaRPr lang="it-IT" sz="2200" b="0" dirty="0">
              <a:solidFill>
                <a:srgbClr val="CC00CC"/>
              </a:solidFill>
              <a:latin typeface="+mn-lt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8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722" y="234942"/>
            <a:ext cx="3602447" cy="338554"/>
          </a:xfr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Self-thermophoresis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82A3-C054-4A34-A25A-4DCE606018F0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18" y="4118919"/>
            <a:ext cx="3173695" cy="2348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6" y="937635"/>
            <a:ext cx="2495630" cy="2879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5" y="3894761"/>
            <a:ext cx="2166930" cy="26418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1060515" y="3360736"/>
            <a:ext cx="1356140" cy="36933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it-IT" sz="1200" b="0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Gold-capped </a:t>
            </a:r>
          </a:p>
          <a:p>
            <a:pPr eaLnBrk="1" hangingPunct="1">
              <a:spcBef>
                <a:spcPts val="0"/>
              </a:spcBef>
            </a:pPr>
            <a:r>
              <a:rPr lang="it-IT" sz="1200" b="0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1-3 </a:t>
            </a:r>
            <a:r>
              <a:rPr lang="it-IT" sz="1200" b="0" dirty="0" smtClean="0">
                <a:solidFill>
                  <a:schemeClr val="bg1"/>
                </a:solidFill>
                <a:latin typeface="Symbol" panose="05050102010706020507" pitchFamily="18" charset="2"/>
                <a:ea typeface="Arial Unicode MS" panose="020B0604020202020204" pitchFamily="34" charset="-128"/>
                <a:cs typeface="Times New Roman" panose="02020603050405020304" pitchFamily="18" charset="0"/>
              </a:rPr>
              <a:t>m</a:t>
            </a:r>
            <a:r>
              <a:rPr lang="it-IT" sz="1200" b="0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Times New Roman" panose="02020603050405020304" pitchFamily="18" charset="0"/>
              </a:rPr>
              <a:t>m silica spheres </a:t>
            </a:r>
            <a:endParaRPr lang="it-IT" sz="1200" b="0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" name="SANO_self-thermophores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737" t="990" r="12804"/>
          <a:stretch>
            <a:fillRect/>
          </a:stretch>
        </p:blipFill>
        <p:spPr>
          <a:xfrm rot="16200000">
            <a:off x="4790497" y="938274"/>
            <a:ext cx="2882857" cy="2875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34462" y="434996"/>
            <a:ext cx="1672702" cy="276999"/>
          </a:xfrm>
          <a:prstGeom prst="rect">
            <a:avLst/>
          </a:prstGeom>
          <a:solidFill>
            <a:srgbClr val="FFFF47"/>
          </a:solidFill>
        </p:spPr>
        <p:txBody>
          <a:bodyPr wrap="none">
            <a:spAutoFit/>
          </a:bodyPr>
          <a:lstStyle/>
          <a:p>
            <a:r>
              <a:rPr lang="it-IT" sz="1200" b="0" i="1" dirty="0">
                <a:solidFill>
                  <a:srgbClr val="EA00EA"/>
                </a:solidFill>
                <a:latin typeface="+mn-lt"/>
              </a:rPr>
              <a:t>(Jiang et al., PRL 2010)</a:t>
            </a:r>
          </a:p>
        </p:txBody>
      </p:sp>
    </p:spTree>
    <p:extLst>
      <p:ext uri="{BB962C8B-B14F-4D97-AF65-F5344CB8AC3E}">
        <p14:creationId xmlns:p14="http://schemas.microsoft.com/office/powerpoint/2010/main" val="398263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114" y="234909"/>
            <a:ext cx="5405891" cy="360684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A mob of thermally excited particles</a:t>
            </a:r>
            <a:endParaRPr lang="it-IT" sz="1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82A3-C054-4A34-A25A-4DCE606018F0}" type="slidenum">
              <a:rPr lang="it-IT" smtClean="0"/>
              <a:pPr/>
              <a:t>18</a:t>
            </a:fld>
            <a:endParaRPr lang="it-IT"/>
          </a:p>
        </p:txBody>
      </p:sp>
      <p:grpSp>
        <p:nvGrpSpPr>
          <p:cNvPr id="15" name="Group 14"/>
          <p:cNvGrpSpPr/>
          <p:nvPr/>
        </p:nvGrpSpPr>
        <p:grpSpPr>
          <a:xfrm>
            <a:off x="257123" y="994989"/>
            <a:ext cx="4754102" cy="1487743"/>
            <a:chOff x="268978" y="934289"/>
            <a:chExt cx="4754102" cy="1487743"/>
          </a:xfrm>
        </p:grpSpPr>
        <p:grpSp>
          <p:nvGrpSpPr>
            <p:cNvPr id="36" name="Group 35"/>
            <p:cNvGrpSpPr/>
            <p:nvPr/>
          </p:nvGrpSpPr>
          <p:grpSpPr>
            <a:xfrm>
              <a:off x="268978" y="1371510"/>
              <a:ext cx="3677594" cy="1050522"/>
              <a:chOff x="270311" y="1295583"/>
              <a:chExt cx="3677594" cy="1050522"/>
            </a:xfrm>
          </p:grpSpPr>
          <p:sp>
            <p:nvSpPr>
              <p:cNvPr id="5" name="TextBox 4"/>
              <p:cNvSpPr txBox="1"/>
              <p:nvPr/>
            </p:nvSpPr>
            <p:spPr bwMode="auto">
              <a:xfrm>
                <a:off x="270311" y="1295583"/>
                <a:ext cx="1997342" cy="307777"/>
              </a:xfrm>
              <a:prstGeom prst="rect">
                <a:avLst/>
              </a:prstGeom>
              <a:solidFill>
                <a:srgbClr val="FFFF85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it-IT" sz="2000" b="0" dirty="0" smtClean="0">
                    <a:solidFill>
                      <a:srgbClr val="003F6E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Propulsion velocity</a:t>
                </a:r>
                <a:endParaRPr lang="it-IT" sz="2400" b="0" dirty="0">
                  <a:solidFill>
                    <a:srgbClr val="003F6E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 bwMode="auto">
                  <a:xfrm>
                    <a:off x="329246" y="1738189"/>
                    <a:ext cx="1332541" cy="607916"/>
                  </a:xfrm>
                  <a:prstGeom prst="rect">
                    <a:avLst/>
                  </a:prstGeom>
                  <a:noFill/>
                  <a:ln w="12700" algn="ctr">
                    <a:solidFill>
                      <a:srgbClr val="CC00CC"/>
                    </a:solidFill>
                    <a:miter lim="800000"/>
                    <a:headEnd/>
                    <a:tailEnd/>
                  </a:ln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eaLnBrk="1" hangingPunct="1">
                      <a:spcBef>
                        <a:spcPts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  <m:r>
                                <a:rPr lang="it-IT" sz="2000" b="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  <m:sSub>
                                <m:sSubPr>
                                  <m:ctrlPr>
                                    <a:rPr lang="it-IT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it-IT" sz="2000" b="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000" b="0" i="1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r>
                                <a:rPr lang="it-IT" sz="2000" b="0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𝜅</m:t>
                              </m:r>
                            </m:den>
                          </m:f>
                        </m:oMath>
                      </m:oMathPara>
                    </a14:m>
                    <a:endParaRPr lang="it-IT" sz="2000" b="0" dirty="0">
                      <a:solidFill>
                        <a:srgbClr val="003F6E"/>
                      </a:solidFill>
                      <a:latin typeface="+mn-lt"/>
                      <a:ea typeface="Arial Unicode MS" panose="020B0604020202020204" pitchFamily="34" charset="-128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29246" y="1738189"/>
                    <a:ext cx="1332541" cy="607916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  <a:ln w="12700" algn="ctr">
                    <a:solidFill>
                      <a:srgbClr val="CC00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8" name="Group 27"/>
              <p:cNvGrpSpPr/>
              <p:nvPr/>
            </p:nvGrpSpPr>
            <p:grpSpPr>
              <a:xfrm>
                <a:off x="1831201" y="1742665"/>
                <a:ext cx="2116704" cy="536923"/>
                <a:chOff x="5521520" y="1159530"/>
                <a:chExt cx="2116704" cy="53692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/>
                    <p:cNvSpPr txBox="1"/>
                    <p:nvPr/>
                  </p:nvSpPr>
                  <p:spPr bwMode="auto">
                    <a:xfrm>
                      <a:off x="5608435" y="1159530"/>
                      <a:ext cx="1896481" cy="246221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14:m>
                        <m:oMath xmlns:m="http://schemas.openxmlformats.org/officeDocument/2006/math">
                          <m:r>
                            <a:rPr lang="it-IT" sz="1600" b="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𝜖</m:t>
                          </m:r>
                          <m:r>
                            <a:rPr lang="it-IT" sz="1600" b="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𝐼</m:t>
                          </m:r>
                          <m:r>
                            <a:rPr lang="it-IT" sz="1600" b="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oMath>
                      </a14:m>
                      <a:r>
                        <a:rPr lang="it-IT" sz="1600" b="0" dirty="0" smtClean="0">
                          <a:solidFill>
                            <a:srgbClr val="00B050"/>
                          </a:solidFill>
                          <a:latin typeface="+mn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= absorbed intensity</a:t>
                      </a:r>
                      <a:endParaRPr lang="it-IT" sz="1600" b="0" dirty="0">
                        <a:solidFill>
                          <a:srgbClr val="00B050"/>
                        </a:solidFill>
                        <a:latin typeface="+mn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5608435" y="1159530"/>
                      <a:ext cx="1896481" cy="246221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l="-2244" t="-27500" r="-5128" b="-50000"/>
                      </a:stretch>
                    </a:blipFill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/>
                    <p:cNvSpPr txBox="1"/>
                    <p:nvPr/>
                  </p:nvSpPr>
                  <p:spPr bwMode="auto">
                    <a:xfrm>
                      <a:off x="5521520" y="1449472"/>
                      <a:ext cx="2116704" cy="246981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14:m>
                        <m:oMath xmlns:m="http://schemas.openxmlformats.org/officeDocument/2006/math">
                          <m: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𝜅</m:t>
                          </m:r>
                          <m:r>
                            <a:rPr lang="it-IT" sz="1600" b="0" i="1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oMath>
                      </a14:m>
                      <a:r>
                        <a:rPr lang="it-IT" sz="1600" b="0" dirty="0" smtClean="0">
                          <a:solidFill>
                            <a:srgbClr val="003F6E"/>
                          </a:solidFill>
                          <a:latin typeface="+mn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= thermal conductivity</a:t>
                      </a:r>
                      <a:endParaRPr lang="it-IT" sz="1600" b="0" dirty="0">
                        <a:solidFill>
                          <a:srgbClr val="003F6E"/>
                        </a:solidFill>
                        <a:latin typeface="+mn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TextBox 1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5521520" y="1449472"/>
                      <a:ext cx="2116704" cy="246981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t="-24390" r="-2882" b="-48780"/>
                      </a:stretch>
                    </a:blipFill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31" name="TextBox 30"/>
            <p:cNvSpPr txBox="1"/>
            <p:nvPr/>
          </p:nvSpPr>
          <p:spPr bwMode="auto">
            <a:xfrm>
              <a:off x="3150273" y="934289"/>
              <a:ext cx="1872807" cy="307777"/>
            </a:xfrm>
            <a:prstGeom prst="rect">
              <a:avLst/>
            </a:prstGeom>
            <a:solidFill>
              <a:srgbClr val="FFFF85"/>
            </a:solidFill>
            <a:ln w="12700" algn="ctr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eaLnBrk="1" hangingPunct="1">
                <a:spcBef>
                  <a:spcPts val="0"/>
                </a:spcBef>
              </a:pPr>
              <a:r>
                <a:rPr lang="it-IT" sz="2000" b="0" dirty="0" smtClean="0">
                  <a:solidFill>
                    <a:srgbClr val="003F6E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Single Particle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633759" y="1432209"/>
            <a:ext cx="5892403" cy="1183998"/>
            <a:chOff x="2646947" y="1295582"/>
            <a:chExt cx="5892403" cy="1183998"/>
          </a:xfrm>
        </p:grpSpPr>
        <p:grpSp>
          <p:nvGrpSpPr>
            <p:cNvPr id="32" name="Group 31"/>
            <p:cNvGrpSpPr/>
            <p:nvPr/>
          </p:nvGrpSpPr>
          <p:grpSpPr>
            <a:xfrm>
              <a:off x="4088010" y="1295582"/>
              <a:ext cx="4451340" cy="1183998"/>
              <a:chOff x="4077742" y="286330"/>
              <a:chExt cx="4451340" cy="1183998"/>
            </a:xfrm>
          </p:grpSpPr>
          <p:sp>
            <p:nvSpPr>
              <p:cNvPr id="21" name="TextBox 20"/>
              <p:cNvSpPr txBox="1"/>
              <p:nvPr/>
            </p:nvSpPr>
            <p:spPr bwMode="auto">
              <a:xfrm>
                <a:off x="4130298" y="286330"/>
                <a:ext cx="2832891" cy="307777"/>
              </a:xfrm>
              <a:prstGeom prst="rect">
                <a:avLst/>
              </a:prstGeom>
              <a:solidFill>
                <a:srgbClr val="FFFF85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it-IT" sz="2000" b="0" dirty="0" smtClean="0">
                    <a:solidFill>
                      <a:srgbClr val="003F6E"/>
                    </a:solidFill>
                    <a:latin typeface="+mn-lt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Effective diffusion constant</a:t>
                </a:r>
                <a:endParaRPr lang="it-IT" sz="2400" b="0" dirty="0">
                  <a:solidFill>
                    <a:srgbClr val="003F6E"/>
                  </a:solidFill>
                  <a:latin typeface="+mn-lt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 bwMode="auto">
                  <a:xfrm>
                    <a:off x="4077742" y="682725"/>
                    <a:ext cx="1913473" cy="672685"/>
                  </a:xfrm>
                  <a:prstGeom prst="rect">
                    <a:avLst/>
                  </a:prstGeom>
                  <a:noFill/>
                  <a:ln w="12700" algn="ctr">
                    <a:solidFill>
                      <a:srgbClr val="CC00CC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eaLnBrk="1" hangingPunct="1">
                      <a:spcBef>
                        <a:spcPts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𝑒𝑓𝑓</m:t>
                              </m:r>
                            </m:sub>
                          </m:sSub>
                          <m:r>
                            <a:rPr lang="it-IT" sz="2000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0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sSub>
                                <m:sSubPr>
                                  <m:ctrlPr>
                                    <a:rPr lang="it-IT" sz="20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it-IT" sz="2000" b="0" dirty="0">
                      <a:solidFill>
                        <a:srgbClr val="CC00CC"/>
                      </a:solidFill>
                      <a:latin typeface="+mn-lt"/>
                      <a:ea typeface="Arial Unicode MS" panose="020B0604020202020204" pitchFamily="34" charset="-128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077742" y="682725"/>
                    <a:ext cx="1913473" cy="67268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 w="12700" algn="ctr">
                    <a:solidFill>
                      <a:srgbClr val="CC00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 bwMode="auto">
                  <a:xfrm>
                    <a:off x="6402042" y="977885"/>
                    <a:ext cx="2127040" cy="492443"/>
                  </a:xfrm>
                  <a:prstGeom prst="rect">
                    <a:avLst/>
                  </a:prstGeom>
                  <a:noFill/>
                  <a:ln w="12700" algn="ctr">
                    <a:solidFill>
                      <a:srgbClr val="CC00CC"/>
                    </a:solidFill>
                    <a:miter lim="800000"/>
                    <a:headEnd/>
                    <a:tailEnd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eaLnBrk="1" hangingPunct="1">
                      <a:spcBef>
                        <a:spcPts val="0"/>
                      </a:spcBef>
                    </a:pPr>
                    <a:r>
                      <a:rPr lang="it-IT" sz="1600" b="0" dirty="0" smtClean="0">
                        <a:solidFill>
                          <a:srgbClr val="003F6E"/>
                        </a:solidFill>
                        <a:latin typeface="+mn-lt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a:t> </a:t>
                    </a:r>
                    <a:r>
                      <a:rPr lang="it-IT" sz="1600" b="0" dirty="0" smtClean="0">
                        <a:solidFill>
                          <a:srgbClr val="CC00CC"/>
                        </a:solidFill>
                        <a:latin typeface="+mn-lt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a:t>Persistence set by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1600" b="0" i="0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rotational</m:t>
                        </m:r>
                        <m:r>
                          <a:rPr lang="it-IT" sz="1600" b="0" i="0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it-IT" sz="1600" b="0" i="0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diffusion</m:t>
                        </m:r>
                        <m:sSub>
                          <m:sSubPr>
                            <m:ctrlPr>
                              <a:rPr lang="it-IT" sz="1600" b="0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it-IT" sz="1600" b="0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</m:oMath>
                    </a14:m>
                    <a:r>
                      <a:rPr lang="it-IT" sz="1600" b="0" dirty="0" smtClean="0">
                        <a:solidFill>
                          <a:srgbClr val="003F6E"/>
                        </a:solidFill>
                        <a:latin typeface="+mn-lt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a:t> </a:t>
                    </a:r>
                    <a:endParaRPr lang="it-IT" sz="1600" b="0" dirty="0">
                      <a:solidFill>
                        <a:srgbClr val="003F6E"/>
                      </a:solidFill>
                      <a:latin typeface="+mn-lt"/>
                      <a:ea typeface="Arial Unicode MS" panose="020B0604020202020204" pitchFamily="34" charset="-128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402042" y="977885"/>
                    <a:ext cx="2127040" cy="49244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10843" b="-4819"/>
                    </a:stretch>
                  </a:blipFill>
                  <a:ln w="12700" algn="ctr">
                    <a:solidFill>
                      <a:srgbClr val="CC00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Arrow Connector 26"/>
              <p:cNvCxnSpPr/>
              <p:nvPr/>
            </p:nvCxnSpPr>
            <p:spPr bwMode="auto">
              <a:xfrm flipH="1" flipV="1">
                <a:off x="6010890" y="1251097"/>
                <a:ext cx="344071" cy="4047"/>
              </a:xfrm>
              <a:prstGeom prst="straightConnector1">
                <a:avLst/>
              </a:prstGeom>
              <a:solidFill>
                <a:schemeClr val="folHlink"/>
              </a:solidFill>
              <a:ln w="381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35" name="Straight Arrow Connector 34"/>
            <p:cNvCxnSpPr/>
            <p:nvPr/>
          </p:nvCxnSpPr>
          <p:spPr bwMode="auto">
            <a:xfrm>
              <a:off x="2646947" y="1464663"/>
              <a:ext cx="1167650" cy="0"/>
            </a:xfrm>
            <a:prstGeom prst="straightConnector1">
              <a:avLst/>
            </a:prstGeom>
            <a:solidFill>
              <a:schemeClr val="folHlink"/>
            </a:solidFill>
            <a:ln w="571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2" name="TextBox 41"/>
          <p:cNvSpPr txBox="1"/>
          <p:nvPr/>
        </p:nvSpPr>
        <p:spPr bwMode="auto">
          <a:xfrm>
            <a:off x="644119" y="3313625"/>
            <a:ext cx="64" cy="30777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eaLnBrk="1" hangingPunct="1">
              <a:spcBef>
                <a:spcPts val="0"/>
              </a:spcBef>
            </a:pPr>
            <a:endParaRPr lang="it-IT" sz="2000" b="0" dirty="0" smtClean="0">
              <a:solidFill>
                <a:srgbClr val="CC00CC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3911" y="2689772"/>
            <a:ext cx="5379913" cy="1395791"/>
            <a:chOff x="163911" y="2689772"/>
            <a:chExt cx="5379913" cy="1395791"/>
          </a:xfrm>
        </p:grpSpPr>
        <p:sp>
          <p:nvSpPr>
            <p:cNvPr id="39" name="TextBox 38"/>
            <p:cNvSpPr txBox="1"/>
            <p:nvPr/>
          </p:nvSpPr>
          <p:spPr bwMode="auto">
            <a:xfrm>
              <a:off x="3138418" y="2689772"/>
              <a:ext cx="2405406" cy="307777"/>
            </a:xfrm>
            <a:prstGeom prst="rect">
              <a:avLst/>
            </a:prstGeom>
            <a:solidFill>
              <a:srgbClr val="FFFF85"/>
            </a:solidFill>
            <a:ln w="12700" algn="ctr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eaLnBrk="1" hangingPunct="1">
                <a:spcBef>
                  <a:spcPts val="0"/>
                </a:spcBef>
              </a:pPr>
              <a:r>
                <a:rPr lang="it-IT" sz="2000" b="0" dirty="0">
                  <a:solidFill>
                    <a:srgbClr val="CC00CC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Collective </a:t>
              </a:r>
              <a:r>
                <a:rPr lang="it-IT" sz="2000" b="0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Behaviour</a:t>
              </a:r>
              <a:endParaRPr lang="it-IT" sz="2000" b="0" dirty="0">
                <a:solidFill>
                  <a:srgbClr val="003F6E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 bwMode="auto">
                <a:xfrm>
                  <a:off x="163911" y="3108949"/>
                  <a:ext cx="3783759" cy="976614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 eaLnBrk="1" hangingPunct="1">
                    <a:spcBef>
                      <a:spcPts val="0"/>
                    </a:spcBef>
                  </a:pPr>
                  <a:r>
                    <a:rPr lang="it-IT" sz="1800" b="0" dirty="0" smtClean="0">
                      <a:solidFill>
                        <a:srgbClr val="CC00CC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●</a:t>
                  </a:r>
                  <a:r>
                    <a:rPr lang="it-IT" sz="2000" b="0" dirty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 </a:t>
                  </a:r>
                  <a:r>
                    <a:rPr lang="it-IT" sz="1800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By introducing the Peclét number,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800" b="0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Pe</m:t>
                      </m:r>
                      <m:r>
                        <a:rPr lang="it-IT" sz="1800" b="0" i="1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00" b="0" i="1">
                                  <a:solidFill>
                                    <a:srgbClr val="EA00EA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>
                                  <a:solidFill>
                                    <a:srgbClr val="EA00EA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1800" b="0" i="1">
                                  <a:solidFill>
                                    <a:srgbClr val="EA00EA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1800" b="0" i="1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it-IT" sz="1800" b="0" i="1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𝐷</m:t>
                          </m:r>
                        </m:den>
                      </m:f>
                      <m:r>
                        <a:rPr lang="it-IT" sz="1800" b="0" i="0" smtClean="0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, </m:t>
                      </m:r>
                    </m:oMath>
                  </a14:m>
                  <a:r>
                    <a:rPr lang="it-IT" sz="1800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and solving coupled equations for the density &amp; temperature profiles  </a:t>
                  </a: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3911" y="3108949"/>
                  <a:ext cx="3783759" cy="97661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3865" t="-5625" r="-4187" b="-13750"/>
                  </a:stretch>
                </a:blip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965135"/>
              </p:ext>
            </p:extLst>
          </p:nvPr>
        </p:nvGraphicFramePr>
        <p:xfrm>
          <a:off x="7541752" y="911429"/>
          <a:ext cx="893429" cy="111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9" r:id="rId9" imgW="1218960" imgH="1523520" progId="">
                  <p:embed/>
                </p:oleObj>
              </mc:Choice>
              <mc:Fallback>
                <p:oleObj r:id="rId9" imgW="1218960" imgH="1523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41752" y="911429"/>
                        <a:ext cx="893429" cy="1116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8" name="Group 87"/>
          <p:cNvGrpSpPr/>
          <p:nvPr/>
        </p:nvGrpSpPr>
        <p:grpSpPr>
          <a:xfrm>
            <a:off x="63595" y="4157025"/>
            <a:ext cx="8793657" cy="2345434"/>
            <a:chOff x="63595" y="4157025"/>
            <a:chExt cx="8793657" cy="23454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63595" y="4157025"/>
                  <a:ext cx="4515743" cy="7232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 eaLnBrk="1" hangingPunct="1"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it-IT" sz="1800" b="0" dirty="0">
                      <a:solidFill>
                        <a:srgbClr val="CC00CC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● </a:t>
                  </a:r>
                  <a:r>
                    <a:rPr lang="it-IT" sz="1800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Holds even for</a:t>
                  </a:r>
                  <a:r>
                    <a:rPr lang="it-IT" sz="1800" b="0" dirty="0" smtClean="0">
                      <a:solidFill>
                        <a:srgbClr val="CC00CC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800" b="0" i="1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=0 (</m:t>
                      </m:r>
                      <m:r>
                        <a:rPr lang="it-IT" sz="1800" b="0" i="1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𝑃𝑒</m:t>
                      </m:r>
                      <m:r>
                        <a:rPr lang="it-IT" sz="1800" b="0" i="1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=0)</m:t>
                      </m:r>
                    </m:oMath>
                  </a14:m>
                  <a:r>
                    <a:rPr lang="it-IT" sz="1800" b="0" dirty="0" smtClean="0">
                      <a:solidFill>
                        <a:srgbClr val="CC00CC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,</a:t>
                  </a:r>
                </a:p>
                <a:p>
                  <a:pPr algn="l" eaLnBrk="1" hangingPunct="1"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it-IT" sz="1800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namely</a:t>
                  </a:r>
                  <a:r>
                    <a:rPr lang="it-IT" sz="1800" b="0" dirty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, </a:t>
                  </a:r>
                  <a:r>
                    <a:rPr lang="it-IT" sz="1800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for </a:t>
                  </a:r>
                  <a:r>
                    <a:rPr lang="it-IT" sz="1800" b="0" i="1" dirty="0">
                      <a:solidFill>
                        <a:srgbClr val="CC00CC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uniformly absorbing </a:t>
                  </a:r>
                  <a:r>
                    <a:rPr lang="it-IT" sz="1800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particles too!</a:t>
                  </a:r>
                  <a:r>
                    <a:rPr lang="it-IT" sz="1800" b="0" dirty="0" smtClean="0">
                      <a:solidFill>
                        <a:srgbClr val="CC00CC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 </a:t>
                  </a:r>
                  <a:endParaRPr lang="it-IT" sz="1800" b="0" dirty="0">
                    <a:solidFill>
                      <a:srgbClr val="003F6E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95" y="4157025"/>
                  <a:ext cx="4515743" cy="72327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080" t="-5042" b="-1260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 53"/>
            <p:cNvGrpSpPr/>
            <p:nvPr/>
          </p:nvGrpSpPr>
          <p:grpSpPr>
            <a:xfrm>
              <a:off x="265675" y="5002122"/>
              <a:ext cx="2353541" cy="1500337"/>
              <a:chOff x="147173" y="3116337"/>
              <a:chExt cx="4716577" cy="3257167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262890" y="3220644"/>
                <a:ext cx="4409364" cy="2964492"/>
                <a:chOff x="148590" y="1974774"/>
                <a:chExt cx="4409364" cy="296449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/>
                    <p:cNvSpPr txBox="1"/>
                    <p:nvPr/>
                  </p:nvSpPr>
                  <p:spPr bwMode="auto">
                    <a:xfrm>
                      <a:off x="228489" y="1974774"/>
                      <a:ext cx="4329465" cy="460592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rgbClr val="3333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&gt;0 </m:t>
                          </m:r>
                          <m:r>
                            <a:rPr lang="it-IT" b="0" i="1" smtClean="0">
                              <a:solidFill>
                                <a:srgbClr val="33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⟹</m:t>
                          </m:r>
                        </m:oMath>
                      </a14:m>
                      <a:r>
                        <a:rPr lang="it-IT" b="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"thermo-repulsive"</a:t>
                      </a:r>
                    </a:p>
                  </p:txBody>
                </p:sp>
              </mc:Choice>
              <mc:Fallback xmlns="">
                <p:sp>
                  <p:nvSpPr>
                    <p:cNvPr id="57" name="TextBox 5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28489" y="1974774"/>
                      <a:ext cx="4329465" cy="460592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l="-2542" t="-25714" r="-4520" b="-51429"/>
                      </a:stretch>
                    </a:blipFill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58" name="Group 57"/>
                <p:cNvGrpSpPr/>
                <p:nvPr/>
              </p:nvGrpSpPr>
              <p:grpSpPr>
                <a:xfrm>
                  <a:off x="148590" y="2834636"/>
                  <a:ext cx="4295266" cy="2104630"/>
                  <a:chOff x="182880" y="2480306"/>
                  <a:chExt cx="4295266" cy="2104630"/>
                </a:xfrm>
              </p:grpSpPr>
              <p:grpSp>
                <p:nvGrpSpPr>
                  <p:cNvPr id="60" name="Group 59"/>
                  <p:cNvGrpSpPr/>
                  <p:nvPr/>
                </p:nvGrpSpPr>
                <p:grpSpPr>
                  <a:xfrm>
                    <a:off x="362857" y="2638820"/>
                    <a:ext cx="4038182" cy="1864600"/>
                    <a:chOff x="362857" y="2501660"/>
                    <a:chExt cx="2711813" cy="1252159"/>
                  </a:xfrm>
                </p:grpSpPr>
                <p:cxnSp>
                  <p:nvCxnSpPr>
                    <p:cNvPr id="63" name="Straight Arrow Connector 62"/>
                    <p:cNvCxnSpPr/>
                    <p:nvPr/>
                  </p:nvCxnSpPr>
                  <p:spPr bwMode="auto">
                    <a:xfrm>
                      <a:off x="2104978" y="2686038"/>
                      <a:ext cx="629596" cy="0"/>
                    </a:xfrm>
                    <a:prstGeom prst="straightConnector1">
                      <a:avLst/>
                    </a:prstGeom>
                    <a:solidFill>
                      <a:schemeClr val="folHlink"/>
                    </a:solidFill>
                    <a:ln w="571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64" name="Straight Arrow Connector 63"/>
                    <p:cNvCxnSpPr/>
                    <p:nvPr/>
                  </p:nvCxnSpPr>
                  <p:spPr bwMode="auto">
                    <a:xfrm flipH="1">
                      <a:off x="704623" y="2687302"/>
                      <a:ext cx="629596" cy="0"/>
                    </a:xfrm>
                    <a:prstGeom prst="straightConnector1">
                      <a:avLst/>
                    </a:prstGeom>
                    <a:solidFill>
                      <a:schemeClr val="folHlink"/>
                    </a:solidFill>
                    <a:ln w="57150" cap="flat" cmpd="sng" algn="ctr">
                      <a:solidFill>
                        <a:srgbClr val="3333CC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grpSp>
                  <p:nvGrpSpPr>
                    <p:cNvPr id="65" name="Group 64"/>
                    <p:cNvGrpSpPr/>
                    <p:nvPr/>
                  </p:nvGrpSpPr>
                  <p:grpSpPr>
                    <a:xfrm>
                      <a:off x="362857" y="2501660"/>
                      <a:ext cx="2711813" cy="1252159"/>
                      <a:chOff x="362857" y="2516915"/>
                      <a:chExt cx="4135327" cy="1810211"/>
                    </a:xfrm>
                  </p:grpSpPr>
                  <p:sp>
                    <p:nvSpPr>
                      <p:cNvPr id="66" name="Oval 65"/>
                      <p:cNvSpPr/>
                      <p:nvPr/>
                    </p:nvSpPr>
                    <p:spPr bwMode="auto">
                      <a:xfrm>
                        <a:off x="1551184" y="2516915"/>
                        <a:ext cx="615303" cy="580434"/>
                      </a:xfrm>
                      <a:prstGeom prst="ellipse">
                        <a:avLst/>
                      </a:prstGeom>
                      <a:solidFill>
                        <a:srgbClr val="3333CC"/>
                      </a:solidFill>
                      <a:ln w="28575" cap="flat" cmpd="sng" algn="ctr">
                        <a:solidFill>
                          <a:srgbClr val="3333C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67" name="Oval 66"/>
                      <p:cNvSpPr/>
                      <p:nvPr/>
                    </p:nvSpPr>
                    <p:spPr bwMode="auto">
                      <a:xfrm>
                        <a:off x="2678839" y="2516915"/>
                        <a:ext cx="624115" cy="574631"/>
                      </a:xfrm>
                      <a:prstGeom prst="ellipse">
                        <a:avLst/>
                      </a:prstGeom>
                      <a:solidFill>
                        <a:srgbClr val="3333CC"/>
                      </a:solidFill>
                      <a:ln w="28575" cap="flat" cmpd="sng" algn="ctr">
                        <a:solidFill>
                          <a:srgbClr val="3333C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68" name="Freeform 67"/>
                      <p:cNvSpPr/>
                      <p:nvPr/>
                    </p:nvSpPr>
                    <p:spPr bwMode="auto">
                      <a:xfrm>
                        <a:off x="2184946" y="2785292"/>
                        <a:ext cx="487837" cy="747671"/>
                      </a:xfrm>
                      <a:custGeom>
                        <a:avLst/>
                        <a:gdLst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49580 w 489146"/>
                          <a:gd name="connsiteY9" fmla="*/ 40386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31200 w 489146"/>
                          <a:gd name="connsiteY9" fmla="*/ 39467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31200 w 489146"/>
                          <a:gd name="connsiteY9" fmla="*/ 39467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31200 w 489146"/>
                          <a:gd name="connsiteY9" fmla="*/ 39467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31200 w 489146"/>
                          <a:gd name="connsiteY9" fmla="*/ 39467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44985 w 489146"/>
                          <a:gd name="connsiteY9" fmla="*/ 39467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44985 w 489146"/>
                          <a:gd name="connsiteY9" fmla="*/ 39467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6643"/>
                          <a:gd name="connsiteX1" fmla="*/ 22860 w 489146"/>
                          <a:gd name="connsiteY1" fmla="*/ 320040 h 706643"/>
                          <a:gd name="connsiteX2" fmla="*/ 53340 w 489146"/>
                          <a:gd name="connsiteY2" fmla="*/ 487680 h 706643"/>
                          <a:gd name="connsiteX3" fmla="*/ 106680 w 489146"/>
                          <a:gd name="connsiteY3" fmla="*/ 617220 h 706643"/>
                          <a:gd name="connsiteX4" fmla="*/ 152400 w 489146"/>
                          <a:gd name="connsiteY4" fmla="*/ 678180 h 706643"/>
                          <a:gd name="connsiteX5" fmla="*/ 195455 w 489146"/>
                          <a:gd name="connsiteY5" fmla="*/ 704083 h 706643"/>
                          <a:gd name="connsiteX6" fmla="*/ 236220 w 489146"/>
                          <a:gd name="connsiteY6" fmla="*/ 701040 h 706643"/>
                          <a:gd name="connsiteX7" fmla="*/ 312420 w 489146"/>
                          <a:gd name="connsiteY7" fmla="*/ 662940 h 706643"/>
                          <a:gd name="connsiteX8" fmla="*/ 396240 w 489146"/>
                          <a:gd name="connsiteY8" fmla="*/ 541020 h 706643"/>
                          <a:gd name="connsiteX9" fmla="*/ 444985 w 489146"/>
                          <a:gd name="connsiteY9" fmla="*/ 394670 h 706643"/>
                          <a:gd name="connsiteX10" fmla="*/ 472440 w 489146"/>
                          <a:gd name="connsiteY10" fmla="*/ 175260 h 706643"/>
                          <a:gd name="connsiteX11" fmla="*/ 487680 w 489146"/>
                          <a:gd name="connsiteY11" fmla="*/ 106680 h 706643"/>
                          <a:gd name="connsiteX12" fmla="*/ 487680 w 489146"/>
                          <a:gd name="connsiteY12" fmla="*/ 83820 h 706643"/>
                          <a:gd name="connsiteX0" fmla="*/ 0 w 489146"/>
                          <a:gd name="connsiteY0" fmla="*/ 0 h 714192"/>
                          <a:gd name="connsiteX1" fmla="*/ 22860 w 489146"/>
                          <a:gd name="connsiteY1" fmla="*/ 320040 h 714192"/>
                          <a:gd name="connsiteX2" fmla="*/ 53340 w 489146"/>
                          <a:gd name="connsiteY2" fmla="*/ 487680 h 714192"/>
                          <a:gd name="connsiteX3" fmla="*/ 106680 w 489146"/>
                          <a:gd name="connsiteY3" fmla="*/ 617220 h 714192"/>
                          <a:gd name="connsiteX4" fmla="*/ 152400 w 489146"/>
                          <a:gd name="connsiteY4" fmla="*/ 678180 h 714192"/>
                          <a:gd name="connsiteX5" fmla="*/ 195455 w 489146"/>
                          <a:gd name="connsiteY5" fmla="*/ 704083 h 714192"/>
                          <a:gd name="connsiteX6" fmla="*/ 241551 w 489146"/>
                          <a:gd name="connsiteY6" fmla="*/ 711703 h 714192"/>
                          <a:gd name="connsiteX7" fmla="*/ 312420 w 489146"/>
                          <a:gd name="connsiteY7" fmla="*/ 662940 h 714192"/>
                          <a:gd name="connsiteX8" fmla="*/ 396240 w 489146"/>
                          <a:gd name="connsiteY8" fmla="*/ 541020 h 714192"/>
                          <a:gd name="connsiteX9" fmla="*/ 444985 w 489146"/>
                          <a:gd name="connsiteY9" fmla="*/ 394670 h 714192"/>
                          <a:gd name="connsiteX10" fmla="*/ 472440 w 489146"/>
                          <a:gd name="connsiteY10" fmla="*/ 175260 h 714192"/>
                          <a:gd name="connsiteX11" fmla="*/ 487680 w 489146"/>
                          <a:gd name="connsiteY11" fmla="*/ 106680 h 714192"/>
                          <a:gd name="connsiteX12" fmla="*/ 487680 w 489146"/>
                          <a:gd name="connsiteY12" fmla="*/ 83820 h 714192"/>
                          <a:gd name="connsiteX0" fmla="*/ 0 w 489146"/>
                          <a:gd name="connsiteY0" fmla="*/ 33479 h 747671"/>
                          <a:gd name="connsiteX1" fmla="*/ 22860 w 489146"/>
                          <a:gd name="connsiteY1" fmla="*/ 353519 h 747671"/>
                          <a:gd name="connsiteX2" fmla="*/ 53340 w 489146"/>
                          <a:gd name="connsiteY2" fmla="*/ 521159 h 747671"/>
                          <a:gd name="connsiteX3" fmla="*/ 106680 w 489146"/>
                          <a:gd name="connsiteY3" fmla="*/ 650699 h 747671"/>
                          <a:gd name="connsiteX4" fmla="*/ 152400 w 489146"/>
                          <a:gd name="connsiteY4" fmla="*/ 711659 h 747671"/>
                          <a:gd name="connsiteX5" fmla="*/ 195455 w 489146"/>
                          <a:gd name="connsiteY5" fmla="*/ 737562 h 747671"/>
                          <a:gd name="connsiteX6" fmla="*/ 241551 w 489146"/>
                          <a:gd name="connsiteY6" fmla="*/ 745182 h 747671"/>
                          <a:gd name="connsiteX7" fmla="*/ 312420 w 489146"/>
                          <a:gd name="connsiteY7" fmla="*/ 696419 h 747671"/>
                          <a:gd name="connsiteX8" fmla="*/ 396240 w 489146"/>
                          <a:gd name="connsiteY8" fmla="*/ 574499 h 747671"/>
                          <a:gd name="connsiteX9" fmla="*/ 444985 w 489146"/>
                          <a:gd name="connsiteY9" fmla="*/ 428149 h 747671"/>
                          <a:gd name="connsiteX10" fmla="*/ 472440 w 489146"/>
                          <a:gd name="connsiteY10" fmla="*/ 208739 h 747671"/>
                          <a:gd name="connsiteX11" fmla="*/ 487680 w 489146"/>
                          <a:gd name="connsiteY11" fmla="*/ 140159 h 747671"/>
                          <a:gd name="connsiteX12" fmla="*/ 487680 w 489146"/>
                          <a:gd name="connsiteY12" fmla="*/ 0 h 747671"/>
                          <a:gd name="connsiteX0" fmla="*/ 0 w 487773"/>
                          <a:gd name="connsiteY0" fmla="*/ 33479 h 747671"/>
                          <a:gd name="connsiteX1" fmla="*/ 22860 w 487773"/>
                          <a:gd name="connsiteY1" fmla="*/ 353519 h 747671"/>
                          <a:gd name="connsiteX2" fmla="*/ 53340 w 487773"/>
                          <a:gd name="connsiteY2" fmla="*/ 521159 h 747671"/>
                          <a:gd name="connsiteX3" fmla="*/ 106680 w 487773"/>
                          <a:gd name="connsiteY3" fmla="*/ 650699 h 747671"/>
                          <a:gd name="connsiteX4" fmla="*/ 152400 w 487773"/>
                          <a:gd name="connsiteY4" fmla="*/ 711659 h 747671"/>
                          <a:gd name="connsiteX5" fmla="*/ 195455 w 487773"/>
                          <a:gd name="connsiteY5" fmla="*/ 737562 h 747671"/>
                          <a:gd name="connsiteX6" fmla="*/ 241551 w 487773"/>
                          <a:gd name="connsiteY6" fmla="*/ 745182 h 747671"/>
                          <a:gd name="connsiteX7" fmla="*/ 312420 w 487773"/>
                          <a:gd name="connsiteY7" fmla="*/ 696419 h 747671"/>
                          <a:gd name="connsiteX8" fmla="*/ 396240 w 487773"/>
                          <a:gd name="connsiteY8" fmla="*/ 574499 h 747671"/>
                          <a:gd name="connsiteX9" fmla="*/ 444985 w 487773"/>
                          <a:gd name="connsiteY9" fmla="*/ 428149 h 747671"/>
                          <a:gd name="connsiteX10" fmla="*/ 472440 w 487773"/>
                          <a:gd name="connsiteY10" fmla="*/ 208739 h 747671"/>
                          <a:gd name="connsiteX11" fmla="*/ 474350 w 487773"/>
                          <a:gd name="connsiteY11" fmla="*/ 140159 h 747671"/>
                          <a:gd name="connsiteX12" fmla="*/ 487680 w 487773"/>
                          <a:gd name="connsiteY12" fmla="*/ 0 h 747671"/>
                          <a:gd name="connsiteX0" fmla="*/ 0 w 489146"/>
                          <a:gd name="connsiteY0" fmla="*/ 33479 h 747671"/>
                          <a:gd name="connsiteX1" fmla="*/ 22860 w 489146"/>
                          <a:gd name="connsiteY1" fmla="*/ 353519 h 747671"/>
                          <a:gd name="connsiteX2" fmla="*/ 53340 w 489146"/>
                          <a:gd name="connsiteY2" fmla="*/ 521159 h 747671"/>
                          <a:gd name="connsiteX3" fmla="*/ 106680 w 489146"/>
                          <a:gd name="connsiteY3" fmla="*/ 650699 h 747671"/>
                          <a:gd name="connsiteX4" fmla="*/ 152400 w 489146"/>
                          <a:gd name="connsiteY4" fmla="*/ 711659 h 747671"/>
                          <a:gd name="connsiteX5" fmla="*/ 195455 w 489146"/>
                          <a:gd name="connsiteY5" fmla="*/ 737562 h 747671"/>
                          <a:gd name="connsiteX6" fmla="*/ 241551 w 489146"/>
                          <a:gd name="connsiteY6" fmla="*/ 745182 h 747671"/>
                          <a:gd name="connsiteX7" fmla="*/ 312420 w 489146"/>
                          <a:gd name="connsiteY7" fmla="*/ 696419 h 747671"/>
                          <a:gd name="connsiteX8" fmla="*/ 396240 w 489146"/>
                          <a:gd name="connsiteY8" fmla="*/ 574499 h 747671"/>
                          <a:gd name="connsiteX9" fmla="*/ 444985 w 489146"/>
                          <a:gd name="connsiteY9" fmla="*/ 428149 h 747671"/>
                          <a:gd name="connsiteX10" fmla="*/ 472440 w 489146"/>
                          <a:gd name="connsiteY10" fmla="*/ 208739 h 747671"/>
                          <a:gd name="connsiteX11" fmla="*/ 487680 w 489146"/>
                          <a:gd name="connsiteY11" fmla="*/ 142825 h 747671"/>
                          <a:gd name="connsiteX12" fmla="*/ 487680 w 489146"/>
                          <a:gd name="connsiteY12" fmla="*/ 0 h 747671"/>
                          <a:gd name="connsiteX0" fmla="*/ 0 w 487837"/>
                          <a:gd name="connsiteY0" fmla="*/ 33479 h 747671"/>
                          <a:gd name="connsiteX1" fmla="*/ 22860 w 487837"/>
                          <a:gd name="connsiteY1" fmla="*/ 353519 h 747671"/>
                          <a:gd name="connsiteX2" fmla="*/ 53340 w 487837"/>
                          <a:gd name="connsiteY2" fmla="*/ 521159 h 747671"/>
                          <a:gd name="connsiteX3" fmla="*/ 106680 w 487837"/>
                          <a:gd name="connsiteY3" fmla="*/ 650699 h 747671"/>
                          <a:gd name="connsiteX4" fmla="*/ 152400 w 487837"/>
                          <a:gd name="connsiteY4" fmla="*/ 711659 h 747671"/>
                          <a:gd name="connsiteX5" fmla="*/ 195455 w 487837"/>
                          <a:gd name="connsiteY5" fmla="*/ 737562 h 747671"/>
                          <a:gd name="connsiteX6" fmla="*/ 241551 w 487837"/>
                          <a:gd name="connsiteY6" fmla="*/ 745182 h 747671"/>
                          <a:gd name="connsiteX7" fmla="*/ 312420 w 487837"/>
                          <a:gd name="connsiteY7" fmla="*/ 696419 h 747671"/>
                          <a:gd name="connsiteX8" fmla="*/ 396240 w 487837"/>
                          <a:gd name="connsiteY8" fmla="*/ 574499 h 747671"/>
                          <a:gd name="connsiteX9" fmla="*/ 444985 w 487837"/>
                          <a:gd name="connsiteY9" fmla="*/ 428149 h 747671"/>
                          <a:gd name="connsiteX10" fmla="*/ 472440 w 487837"/>
                          <a:gd name="connsiteY10" fmla="*/ 208739 h 747671"/>
                          <a:gd name="connsiteX11" fmla="*/ 479682 w 487837"/>
                          <a:gd name="connsiteY11" fmla="*/ 142825 h 747671"/>
                          <a:gd name="connsiteX12" fmla="*/ 487680 w 487837"/>
                          <a:gd name="connsiteY12" fmla="*/ 0 h 7476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487837" h="747671">
                            <a:moveTo>
                              <a:pt x="0" y="33479"/>
                            </a:moveTo>
                            <a:cubicBezTo>
                              <a:pt x="6985" y="152859"/>
                              <a:pt x="13970" y="272239"/>
                              <a:pt x="22860" y="353519"/>
                            </a:cubicBezTo>
                            <a:cubicBezTo>
                              <a:pt x="31750" y="434799"/>
                              <a:pt x="39370" y="471629"/>
                              <a:pt x="53340" y="521159"/>
                            </a:cubicBezTo>
                            <a:cubicBezTo>
                              <a:pt x="67310" y="570689"/>
                              <a:pt x="90170" y="618949"/>
                              <a:pt x="106680" y="650699"/>
                            </a:cubicBezTo>
                            <a:cubicBezTo>
                              <a:pt x="123190" y="682449"/>
                              <a:pt x="137604" y="697182"/>
                              <a:pt x="152400" y="711659"/>
                            </a:cubicBezTo>
                            <a:cubicBezTo>
                              <a:pt x="167196" y="726136"/>
                              <a:pt x="180597" y="731975"/>
                              <a:pt x="195455" y="737562"/>
                            </a:cubicBezTo>
                            <a:cubicBezTo>
                              <a:pt x="210314" y="743149"/>
                              <a:pt x="222057" y="752039"/>
                              <a:pt x="241551" y="745182"/>
                            </a:cubicBezTo>
                            <a:cubicBezTo>
                              <a:pt x="261045" y="738325"/>
                              <a:pt x="286639" y="724866"/>
                              <a:pt x="312420" y="696419"/>
                            </a:cubicBezTo>
                            <a:cubicBezTo>
                              <a:pt x="338201" y="667972"/>
                              <a:pt x="374146" y="619211"/>
                              <a:pt x="396240" y="574499"/>
                            </a:cubicBezTo>
                            <a:cubicBezTo>
                              <a:pt x="418334" y="529787"/>
                              <a:pt x="436880" y="466135"/>
                              <a:pt x="444985" y="428149"/>
                            </a:cubicBezTo>
                            <a:cubicBezTo>
                              <a:pt x="453090" y="390163"/>
                              <a:pt x="466657" y="256293"/>
                              <a:pt x="472440" y="208739"/>
                            </a:cubicBezTo>
                            <a:cubicBezTo>
                              <a:pt x="478223" y="161185"/>
                              <a:pt x="477142" y="177615"/>
                              <a:pt x="479682" y="142825"/>
                            </a:cubicBezTo>
                            <a:cubicBezTo>
                              <a:pt x="482222" y="108035"/>
                              <a:pt x="488950" y="3810"/>
                              <a:pt x="487680" y="0"/>
                            </a:cubicBezTo>
                          </a:path>
                        </a:pathLst>
                      </a:custGeom>
                      <a:noFill/>
                      <a:ln w="28575" cap="flat" cmpd="sng" algn="ctr">
                        <a:solidFill>
                          <a:srgbClr val="018D1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69" name="Freeform 68"/>
                      <p:cNvSpPr/>
                      <p:nvPr/>
                    </p:nvSpPr>
                    <p:spPr bwMode="auto">
                      <a:xfrm>
                        <a:off x="3306546" y="2762675"/>
                        <a:ext cx="1191638" cy="1541834"/>
                      </a:xfrm>
                      <a:custGeom>
                        <a:avLst/>
                        <a:gdLst>
                          <a:gd name="connsiteX0" fmla="*/ 0 w 1229732"/>
                          <a:gd name="connsiteY0" fmla="*/ 0 h 1541834"/>
                          <a:gd name="connsiteX1" fmla="*/ 9728 w 1229732"/>
                          <a:gd name="connsiteY1" fmla="*/ 189689 h 1541834"/>
                          <a:gd name="connsiteX2" fmla="*/ 34047 w 1229732"/>
                          <a:gd name="connsiteY2" fmla="*/ 423153 h 1541834"/>
                          <a:gd name="connsiteX3" fmla="*/ 68094 w 1229732"/>
                          <a:gd name="connsiteY3" fmla="*/ 714983 h 1541834"/>
                          <a:gd name="connsiteX4" fmla="*/ 136187 w 1229732"/>
                          <a:gd name="connsiteY4" fmla="*/ 1006813 h 1541834"/>
                          <a:gd name="connsiteX5" fmla="*/ 218872 w 1229732"/>
                          <a:gd name="connsiteY5" fmla="*/ 1220821 h 1541834"/>
                          <a:gd name="connsiteX6" fmla="*/ 316149 w 1229732"/>
                          <a:gd name="connsiteY6" fmla="*/ 1371600 h 1541834"/>
                          <a:gd name="connsiteX7" fmla="*/ 447472 w 1229732"/>
                          <a:gd name="connsiteY7" fmla="*/ 1454285 h 1541834"/>
                          <a:gd name="connsiteX8" fmla="*/ 598251 w 1229732"/>
                          <a:gd name="connsiteY8" fmla="*/ 1498059 h 1541834"/>
                          <a:gd name="connsiteX9" fmla="*/ 812260 w 1229732"/>
                          <a:gd name="connsiteY9" fmla="*/ 1522379 h 1541834"/>
                          <a:gd name="connsiteX10" fmla="*/ 1108953 w 1229732"/>
                          <a:gd name="connsiteY10" fmla="*/ 1532106 h 1541834"/>
                          <a:gd name="connsiteX11" fmla="*/ 1225685 w 1229732"/>
                          <a:gd name="connsiteY11" fmla="*/ 1522379 h 1541834"/>
                          <a:gd name="connsiteX12" fmla="*/ 1191638 w 1229732"/>
                          <a:gd name="connsiteY12" fmla="*/ 1541834 h 1541834"/>
                          <a:gd name="connsiteX0" fmla="*/ 0 w 1191638"/>
                          <a:gd name="connsiteY0" fmla="*/ 0 h 1541834"/>
                          <a:gd name="connsiteX1" fmla="*/ 9728 w 1191638"/>
                          <a:gd name="connsiteY1" fmla="*/ 189689 h 1541834"/>
                          <a:gd name="connsiteX2" fmla="*/ 34047 w 1191638"/>
                          <a:gd name="connsiteY2" fmla="*/ 423153 h 1541834"/>
                          <a:gd name="connsiteX3" fmla="*/ 68094 w 1191638"/>
                          <a:gd name="connsiteY3" fmla="*/ 714983 h 1541834"/>
                          <a:gd name="connsiteX4" fmla="*/ 136187 w 1191638"/>
                          <a:gd name="connsiteY4" fmla="*/ 1006813 h 1541834"/>
                          <a:gd name="connsiteX5" fmla="*/ 218872 w 1191638"/>
                          <a:gd name="connsiteY5" fmla="*/ 1220821 h 1541834"/>
                          <a:gd name="connsiteX6" fmla="*/ 316149 w 1191638"/>
                          <a:gd name="connsiteY6" fmla="*/ 1371600 h 1541834"/>
                          <a:gd name="connsiteX7" fmla="*/ 447472 w 1191638"/>
                          <a:gd name="connsiteY7" fmla="*/ 1454285 h 1541834"/>
                          <a:gd name="connsiteX8" fmla="*/ 598251 w 1191638"/>
                          <a:gd name="connsiteY8" fmla="*/ 1498059 h 1541834"/>
                          <a:gd name="connsiteX9" fmla="*/ 812260 w 1191638"/>
                          <a:gd name="connsiteY9" fmla="*/ 1522379 h 1541834"/>
                          <a:gd name="connsiteX10" fmla="*/ 1108953 w 1191638"/>
                          <a:gd name="connsiteY10" fmla="*/ 1532106 h 1541834"/>
                          <a:gd name="connsiteX11" fmla="*/ 1191638 w 1191638"/>
                          <a:gd name="connsiteY11" fmla="*/ 1541834 h 15418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191638" h="1541834">
                            <a:moveTo>
                              <a:pt x="0" y="0"/>
                            </a:moveTo>
                            <a:cubicBezTo>
                              <a:pt x="2027" y="59582"/>
                              <a:pt x="4054" y="119164"/>
                              <a:pt x="9728" y="189689"/>
                            </a:cubicBezTo>
                            <a:cubicBezTo>
                              <a:pt x="15402" y="260214"/>
                              <a:pt x="24319" y="335604"/>
                              <a:pt x="34047" y="423153"/>
                            </a:cubicBezTo>
                            <a:cubicBezTo>
                              <a:pt x="43775" y="510702"/>
                              <a:pt x="51071" y="617706"/>
                              <a:pt x="68094" y="714983"/>
                            </a:cubicBezTo>
                            <a:cubicBezTo>
                              <a:pt x="85117" y="812260"/>
                              <a:pt x="111057" y="922507"/>
                              <a:pt x="136187" y="1006813"/>
                            </a:cubicBezTo>
                            <a:cubicBezTo>
                              <a:pt x="161317" y="1091119"/>
                              <a:pt x="188878" y="1160023"/>
                              <a:pt x="218872" y="1220821"/>
                            </a:cubicBezTo>
                            <a:cubicBezTo>
                              <a:pt x="248866" y="1281619"/>
                              <a:pt x="278049" y="1332689"/>
                              <a:pt x="316149" y="1371600"/>
                            </a:cubicBezTo>
                            <a:cubicBezTo>
                              <a:pt x="354249" y="1410511"/>
                              <a:pt x="400455" y="1433209"/>
                              <a:pt x="447472" y="1454285"/>
                            </a:cubicBezTo>
                            <a:cubicBezTo>
                              <a:pt x="494489" y="1475362"/>
                              <a:pt x="537453" y="1486710"/>
                              <a:pt x="598251" y="1498059"/>
                            </a:cubicBezTo>
                            <a:cubicBezTo>
                              <a:pt x="659049" y="1509408"/>
                              <a:pt x="727143" y="1516705"/>
                              <a:pt x="812260" y="1522379"/>
                            </a:cubicBezTo>
                            <a:cubicBezTo>
                              <a:pt x="897377" y="1528053"/>
                              <a:pt x="1045723" y="1528864"/>
                              <a:pt x="1108953" y="1532106"/>
                            </a:cubicBezTo>
                            <a:cubicBezTo>
                              <a:pt x="1172183" y="1535349"/>
                              <a:pt x="1174412" y="1539807"/>
                              <a:pt x="1191638" y="1541834"/>
                            </a:cubicBezTo>
                          </a:path>
                        </a:pathLst>
                      </a:custGeom>
                      <a:noFill/>
                      <a:ln w="28575" cap="flat" cmpd="sng" algn="ctr">
                        <a:solidFill>
                          <a:srgbClr val="018D1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70" name="Freeform 69"/>
                      <p:cNvSpPr/>
                      <p:nvPr/>
                    </p:nvSpPr>
                    <p:spPr bwMode="auto">
                      <a:xfrm flipH="1">
                        <a:off x="362857" y="2785292"/>
                        <a:ext cx="1191638" cy="1541834"/>
                      </a:xfrm>
                      <a:custGeom>
                        <a:avLst/>
                        <a:gdLst>
                          <a:gd name="connsiteX0" fmla="*/ 0 w 1229732"/>
                          <a:gd name="connsiteY0" fmla="*/ 0 h 1541834"/>
                          <a:gd name="connsiteX1" fmla="*/ 9728 w 1229732"/>
                          <a:gd name="connsiteY1" fmla="*/ 189689 h 1541834"/>
                          <a:gd name="connsiteX2" fmla="*/ 34047 w 1229732"/>
                          <a:gd name="connsiteY2" fmla="*/ 423153 h 1541834"/>
                          <a:gd name="connsiteX3" fmla="*/ 68094 w 1229732"/>
                          <a:gd name="connsiteY3" fmla="*/ 714983 h 1541834"/>
                          <a:gd name="connsiteX4" fmla="*/ 136187 w 1229732"/>
                          <a:gd name="connsiteY4" fmla="*/ 1006813 h 1541834"/>
                          <a:gd name="connsiteX5" fmla="*/ 218872 w 1229732"/>
                          <a:gd name="connsiteY5" fmla="*/ 1220821 h 1541834"/>
                          <a:gd name="connsiteX6" fmla="*/ 316149 w 1229732"/>
                          <a:gd name="connsiteY6" fmla="*/ 1371600 h 1541834"/>
                          <a:gd name="connsiteX7" fmla="*/ 447472 w 1229732"/>
                          <a:gd name="connsiteY7" fmla="*/ 1454285 h 1541834"/>
                          <a:gd name="connsiteX8" fmla="*/ 598251 w 1229732"/>
                          <a:gd name="connsiteY8" fmla="*/ 1498059 h 1541834"/>
                          <a:gd name="connsiteX9" fmla="*/ 812260 w 1229732"/>
                          <a:gd name="connsiteY9" fmla="*/ 1522379 h 1541834"/>
                          <a:gd name="connsiteX10" fmla="*/ 1108953 w 1229732"/>
                          <a:gd name="connsiteY10" fmla="*/ 1532106 h 1541834"/>
                          <a:gd name="connsiteX11" fmla="*/ 1225685 w 1229732"/>
                          <a:gd name="connsiteY11" fmla="*/ 1522379 h 1541834"/>
                          <a:gd name="connsiteX12" fmla="*/ 1191638 w 1229732"/>
                          <a:gd name="connsiteY12" fmla="*/ 1541834 h 1541834"/>
                          <a:gd name="connsiteX0" fmla="*/ 0 w 1191638"/>
                          <a:gd name="connsiteY0" fmla="*/ 0 h 1541834"/>
                          <a:gd name="connsiteX1" fmla="*/ 9728 w 1191638"/>
                          <a:gd name="connsiteY1" fmla="*/ 189689 h 1541834"/>
                          <a:gd name="connsiteX2" fmla="*/ 34047 w 1191638"/>
                          <a:gd name="connsiteY2" fmla="*/ 423153 h 1541834"/>
                          <a:gd name="connsiteX3" fmla="*/ 68094 w 1191638"/>
                          <a:gd name="connsiteY3" fmla="*/ 714983 h 1541834"/>
                          <a:gd name="connsiteX4" fmla="*/ 136187 w 1191638"/>
                          <a:gd name="connsiteY4" fmla="*/ 1006813 h 1541834"/>
                          <a:gd name="connsiteX5" fmla="*/ 218872 w 1191638"/>
                          <a:gd name="connsiteY5" fmla="*/ 1220821 h 1541834"/>
                          <a:gd name="connsiteX6" fmla="*/ 316149 w 1191638"/>
                          <a:gd name="connsiteY6" fmla="*/ 1371600 h 1541834"/>
                          <a:gd name="connsiteX7" fmla="*/ 447472 w 1191638"/>
                          <a:gd name="connsiteY7" fmla="*/ 1454285 h 1541834"/>
                          <a:gd name="connsiteX8" fmla="*/ 598251 w 1191638"/>
                          <a:gd name="connsiteY8" fmla="*/ 1498059 h 1541834"/>
                          <a:gd name="connsiteX9" fmla="*/ 812260 w 1191638"/>
                          <a:gd name="connsiteY9" fmla="*/ 1522379 h 1541834"/>
                          <a:gd name="connsiteX10" fmla="*/ 1108953 w 1191638"/>
                          <a:gd name="connsiteY10" fmla="*/ 1532106 h 1541834"/>
                          <a:gd name="connsiteX11" fmla="*/ 1191638 w 1191638"/>
                          <a:gd name="connsiteY11" fmla="*/ 1541834 h 15418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191638" h="1541834">
                            <a:moveTo>
                              <a:pt x="0" y="0"/>
                            </a:moveTo>
                            <a:cubicBezTo>
                              <a:pt x="2027" y="59582"/>
                              <a:pt x="4054" y="119164"/>
                              <a:pt x="9728" y="189689"/>
                            </a:cubicBezTo>
                            <a:cubicBezTo>
                              <a:pt x="15402" y="260214"/>
                              <a:pt x="24319" y="335604"/>
                              <a:pt x="34047" y="423153"/>
                            </a:cubicBezTo>
                            <a:cubicBezTo>
                              <a:pt x="43775" y="510702"/>
                              <a:pt x="51071" y="617706"/>
                              <a:pt x="68094" y="714983"/>
                            </a:cubicBezTo>
                            <a:cubicBezTo>
                              <a:pt x="85117" y="812260"/>
                              <a:pt x="111057" y="922507"/>
                              <a:pt x="136187" y="1006813"/>
                            </a:cubicBezTo>
                            <a:cubicBezTo>
                              <a:pt x="161317" y="1091119"/>
                              <a:pt x="188878" y="1160023"/>
                              <a:pt x="218872" y="1220821"/>
                            </a:cubicBezTo>
                            <a:cubicBezTo>
                              <a:pt x="248866" y="1281619"/>
                              <a:pt x="278049" y="1332689"/>
                              <a:pt x="316149" y="1371600"/>
                            </a:cubicBezTo>
                            <a:cubicBezTo>
                              <a:pt x="354249" y="1410511"/>
                              <a:pt x="400455" y="1433209"/>
                              <a:pt x="447472" y="1454285"/>
                            </a:cubicBezTo>
                            <a:cubicBezTo>
                              <a:pt x="494489" y="1475362"/>
                              <a:pt x="537453" y="1486710"/>
                              <a:pt x="598251" y="1498059"/>
                            </a:cubicBezTo>
                            <a:cubicBezTo>
                              <a:pt x="659049" y="1509408"/>
                              <a:pt x="727143" y="1516705"/>
                              <a:pt x="812260" y="1522379"/>
                            </a:cubicBezTo>
                            <a:cubicBezTo>
                              <a:pt x="897377" y="1528053"/>
                              <a:pt x="1045723" y="1528864"/>
                              <a:pt x="1108953" y="1532106"/>
                            </a:cubicBezTo>
                            <a:cubicBezTo>
                              <a:pt x="1172183" y="1535349"/>
                              <a:pt x="1174412" y="1539807"/>
                              <a:pt x="1191638" y="1541834"/>
                            </a:cubicBezTo>
                          </a:path>
                        </a:pathLst>
                      </a:custGeom>
                      <a:noFill/>
                      <a:ln w="28575" cap="flat" cmpd="sng" algn="ctr">
                        <a:solidFill>
                          <a:srgbClr val="018D1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  <p:cxnSp>
                <p:nvCxnSpPr>
                  <p:cNvPr id="61" name="Straight Arrow Connector 60"/>
                  <p:cNvCxnSpPr/>
                  <p:nvPr/>
                </p:nvCxnSpPr>
                <p:spPr bwMode="auto">
                  <a:xfrm>
                    <a:off x="2371788" y="2480306"/>
                    <a:ext cx="0" cy="2104630"/>
                  </a:xfrm>
                  <a:prstGeom prst="straightConnector1">
                    <a:avLst/>
                  </a:prstGeom>
                  <a:solidFill>
                    <a:schemeClr val="folHlink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2" name="Straight Arrow Connector 61"/>
                  <p:cNvCxnSpPr/>
                  <p:nvPr/>
                </p:nvCxnSpPr>
                <p:spPr bwMode="auto">
                  <a:xfrm flipH="1">
                    <a:off x="182880" y="4578067"/>
                    <a:ext cx="4295266" cy="6869"/>
                  </a:xfrm>
                  <a:prstGeom prst="straightConnector1">
                    <a:avLst/>
                  </a:prstGeom>
                  <a:solidFill>
                    <a:schemeClr val="folHlink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none" w="med" len="med"/>
                  </a:ln>
                  <a:effectLst/>
                </p:spPr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/>
                    <p:cNvSpPr txBox="1"/>
                    <p:nvPr/>
                  </p:nvSpPr>
                  <p:spPr bwMode="auto">
                    <a:xfrm>
                      <a:off x="2418397" y="2546788"/>
                      <a:ext cx="443273" cy="394792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it-IT" sz="1200" b="0" i="0" dirty="0" smtClean="0">
                                <a:solidFill>
                                  <a:srgbClr val="018D12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Δ</m:t>
                            </m:r>
                            <m:r>
                              <a:rPr lang="it-IT" sz="1200" b="0" i="1" dirty="0" smtClean="0">
                                <a:solidFill>
                                  <a:srgbClr val="018D12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it-IT" sz="1200" b="0" dirty="0" smtClean="0">
                        <a:solidFill>
                          <a:srgbClr val="018D12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9" name="TextBox 5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418397" y="2546788"/>
                      <a:ext cx="443273" cy="394792"/>
                    </a:xfrm>
                    <a:prstGeom prst="rect">
                      <a:avLst/>
                    </a:prstGeom>
                    <a:blipFill rotWithShape="0">
                      <a:blip r:embed="rId13"/>
                      <a:stretch>
                        <a:fillRect l="-25000" r="-8333" b="-13793"/>
                      </a:stretch>
                    </a:blipFill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56" name="Rectangle 55"/>
              <p:cNvSpPr/>
              <p:nvPr/>
            </p:nvSpPr>
            <p:spPr bwMode="auto">
              <a:xfrm>
                <a:off x="147173" y="3116337"/>
                <a:ext cx="4716577" cy="3257167"/>
              </a:xfrm>
              <a:prstGeom prst="rect">
                <a:avLst/>
              </a:prstGeom>
              <a:noFill/>
              <a:ln w="19050" cap="flat" cmpd="sng" algn="ctr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6509289" y="4988154"/>
              <a:ext cx="2347963" cy="1500338"/>
              <a:chOff x="4578403" y="3116336"/>
              <a:chExt cx="4688671" cy="3257167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4700185" y="3182012"/>
                <a:ext cx="4295266" cy="2996255"/>
                <a:chOff x="148590" y="1943011"/>
                <a:chExt cx="4295266" cy="299625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TextBox 73"/>
                    <p:cNvSpPr txBox="1"/>
                    <p:nvPr/>
                  </p:nvSpPr>
                  <p:spPr bwMode="auto">
                    <a:xfrm>
                      <a:off x="328567" y="1943011"/>
                      <a:ext cx="4100747" cy="435905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&lt;0 </m:t>
                          </m:r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⟹</m:t>
                          </m:r>
                        </m:oMath>
                      </a14:m>
                      <a:r>
                        <a:rPr lang="it-IT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"thermo-attractive"</a:t>
                      </a:r>
                    </a:p>
                  </p:txBody>
                </p:sp>
              </mc:Choice>
              <mc:Fallback xmlns="">
                <p:sp>
                  <p:nvSpPr>
                    <p:cNvPr id="74" name="TextBox 7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28567" y="1943011"/>
                      <a:ext cx="4100747" cy="435905"/>
                    </a:xfrm>
                    <a:prstGeom prst="rect">
                      <a:avLst/>
                    </a:prstGeom>
                    <a:blipFill rotWithShape="0">
                      <a:blip r:embed="rId14"/>
                      <a:stretch>
                        <a:fillRect l="-5357" t="-27273" r="-8036" b="-60606"/>
                      </a:stretch>
                    </a:blipFill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75" name="Group 74"/>
                <p:cNvGrpSpPr/>
                <p:nvPr/>
              </p:nvGrpSpPr>
              <p:grpSpPr>
                <a:xfrm>
                  <a:off x="148590" y="2834636"/>
                  <a:ext cx="4295266" cy="2104630"/>
                  <a:chOff x="182880" y="2480306"/>
                  <a:chExt cx="4295266" cy="2104630"/>
                </a:xfrm>
              </p:grpSpPr>
              <p:grpSp>
                <p:nvGrpSpPr>
                  <p:cNvPr id="77" name="Group 76"/>
                  <p:cNvGrpSpPr/>
                  <p:nvPr/>
                </p:nvGrpSpPr>
                <p:grpSpPr>
                  <a:xfrm>
                    <a:off x="362857" y="2638820"/>
                    <a:ext cx="4038182" cy="1864600"/>
                    <a:chOff x="362857" y="2501660"/>
                    <a:chExt cx="2711813" cy="1252159"/>
                  </a:xfrm>
                </p:grpSpPr>
                <p:cxnSp>
                  <p:nvCxnSpPr>
                    <p:cNvPr id="80" name="Straight Arrow Connector 79"/>
                    <p:cNvCxnSpPr/>
                    <p:nvPr/>
                  </p:nvCxnSpPr>
                  <p:spPr bwMode="auto">
                    <a:xfrm flipH="1">
                      <a:off x="2328434" y="2700402"/>
                      <a:ext cx="378046" cy="7010"/>
                    </a:xfrm>
                    <a:prstGeom prst="straightConnector1">
                      <a:avLst/>
                    </a:prstGeom>
                    <a:solidFill>
                      <a:schemeClr val="folHlink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81" name="Straight Arrow Connector 80"/>
                    <p:cNvCxnSpPr/>
                    <p:nvPr/>
                  </p:nvCxnSpPr>
                  <p:spPr bwMode="auto">
                    <a:xfrm flipV="1">
                      <a:off x="688789" y="2683952"/>
                      <a:ext cx="368070" cy="8447"/>
                    </a:xfrm>
                    <a:prstGeom prst="straightConnector1">
                      <a:avLst/>
                    </a:prstGeom>
                    <a:solidFill>
                      <a:schemeClr val="folHlink"/>
                    </a:solidFill>
                    <a:ln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grpSp>
                  <p:nvGrpSpPr>
                    <p:cNvPr id="82" name="Group 81"/>
                    <p:cNvGrpSpPr/>
                    <p:nvPr/>
                  </p:nvGrpSpPr>
                  <p:grpSpPr>
                    <a:xfrm>
                      <a:off x="362857" y="2501660"/>
                      <a:ext cx="2711813" cy="1252159"/>
                      <a:chOff x="362857" y="2516915"/>
                      <a:chExt cx="4135327" cy="1810211"/>
                    </a:xfrm>
                  </p:grpSpPr>
                  <p:sp>
                    <p:nvSpPr>
                      <p:cNvPr id="83" name="Oval 82"/>
                      <p:cNvSpPr/>
                      <p:nvPr/>
                    </p:nvSpPr>
                    <p:spPr bwMode="auto">
                      <a:xfrm>
                        <a:off x="1551184" y="2516915"/>
                        <a:ext cx="615302" cy="580434"/>
                      </a:xfrm>
                      <a:prstGeom prst="ellipse">
                        <a:avLst/>
                      </a:prstGeom>
                      <a:solidFill>
                        <a:srgbClr val="C00000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84" name="Oval 83"/>
                      <p:cNvSpPr/>
                      <p:nvPr/>
                    </p:nvSpPr>
                    <p:spPr bwMode="auto">
                      <a:xfrm>
                        <a:off x="2678839" y="2516915"/>
                        <a:ext cx="624115" cy="574631"/>
                      </a:xfrm>
                      <a:prstGeom prst="ellipse">
                        <a:avLst/>
                      </a:prstGeom>
                      <a:solidFill>
                        <a:srgbClr val="C00000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85" name="Freeform 84"/>
                      <p:cNvSpPr/>
                      <p:nvPr/>
                    </p:nvSpPr>
                    <p:spPr bwMode="auto">
                      <a:xfrm>
                        <a:off x="2184946" y="2785292"/>
                        <a:ext cx="487837" cy="747671"/>
                      </a:xfrm>
                      <a:custGeom>
                        <a:avLst/>
                        <a:gdLst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49580 w 489146"/>
                          <a:gd name="connsiteY9" fmla="*/ 40386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31200 w 489146"/>
                          <a:gd name="connsiteY9" fmla="*/ 39467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31200 w 489146"/>
                          <a:gd name="connsiteY9" fmla="*/ 39467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31200 w 489146"/>
                          <a:gd name="connsiteY9" fmla="*/ 39467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31200 w 489146"/>
                          <a:gd name="connsiteY9" fmla="*/ 39467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44985 w 489146"/>
                          <a:gd name="connsiteY9" fmla="*/ 39467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2568"/>
                          <a:gd name="connsiteX1" fmla="*/ 22860 w 489146"/>
                          <a:gd name="connsiteY1" fmla="*/ 320040 h 702568"/>
                          <a:gd name="connsiteX2" fmla="*/ 53340 w 489146"/>
                          <a:gd name="connsiteY2" fmla="*/ 487680 h 702568"/>
                          <a:gd name="connsiteX3" fmla="*/ 106680 w 489146"/>
                          <a:gd name="connsiteY3" fmla="*/ 617220 h 702568"/>
                          <a:gd name="connsiteX4" fmla="*/ 152400 w 489146"/>
                          <a:gd name="connsiteY4" fmla="*/ 678180 h 702568"/>
                          <a:gd name="connsiteX5" fmla="*/ 198120 w 489146"/>
                          <a:gd name="connsiteY5" fmla="*/ 693420 h 702568"/>
                          <a:gd name="connsiteX6" fmla="*/ 236220 w 489146"/>
                          <a:gd name="connsiteY6" fmla="*/ 701040 h 702568"/>
                          <a:gd name="connsiteX7" fmla="*/ 312420 w 489146"/>
                          <a:gd name="connsiteY7" fmla="*/ 662940 h 702568"/>
                          <a:gd name="connsiteX8" fmla="*/ 396240 w 489146"/>
                          <a:gd name="connsiteY8" fmla="*/ 541020 h 702568"/>
                          <a:gd name="connsiteX9" fmla="*/ 444985 w 489146"/>
                          <a:gd name="connsiteY9" fmla="*/ 394670 h 702568"/>
                          <a:gd name="connsiteX10" fmla="*/ 472440 w 489146"/>
                          <a:gd name="connsiteY10" fmla="*/ 175260 h 702568"/>
                          <a:gd name="connsiteX11" fmla="*/ 487680 w 489146"/>
                          <a:gd name="connsiteY11" fmla="*/ 106680 h 702568"/>
                          <a:gd name="connsiteX12" fmla="*/ 487680 w 489146"/>
                          <a:gd name="connsiteY12" fmla="*/ 83820 h 702568"/>
                          <a:gd name="connsiteX0" fmla="*/ 0 w 489146"/>
                          <a:gd name="connsiteY0" fmla="*/ 0 h 706643"/>
                          <a:gd name="connsiteX1" fmla="*/ 22860 w 489146"/>
                          <a:gd name="connsiteY1" fmla="*/ 320040 h 706643"/>
                          <a:gd name="connsiteX2" fmla="*/ 53340 w 489146"/>
                          <a:gd name="connsiteY2" fmla="*/ 487680 h 706643"/>
                          <a:gd name="connsiteX3" fmla="*/ 106680 w 489146"/>
                          <a:gd name="connsiteY3" fmla="*/ 617220 h 706643"/>
                          <a:gd name="connsiteX4" fmla="*/ 152400 w 489146"/>
                          <a:gd name="connsiteY4" fmla="*/ 678180 h 706643"/>
                          <a:gd name="connsiteX5" fmla="*/ 195455 w 489146"/>
                          <a:gd name="connsiteY5" fmla="*/ 704083 h 706643"/>
                          <a:gd name="connsiteX6" fmla="*/ 236220 w 489146"/>
                          <a:gd name="connsiteY6" fmla="*/ 701040 h 706643"/>
                          <a:gd name="connsiteX7" fmla="*/ 312420 w 489146"/>
                          <a:gd name="connsiteY7" fmla="*/ 662940 h 706643"/>
                          <a:gd name="connsiteX8" fmla="*/ 396240 w 489146"/>
                          <a:gd name="connsiteY8" fmla="*/ 541020 h 706643"/>
                          <a:gd name="connsiteX9" fmla="*/ 444985 w 489146"/>
                          <a:gd name="connsiteY9" fmla="*/ 394670 h 706643"/>
                          <a:gd name="connsiteX10" fmla="*/ 472440 w 489146"/>
                          <a:gd name="connsiteY10" fmla="*/ 175260 h 706643"/>
                          <a:gd name="connsiteX11" fmla="*/ 487680 w 489146"/>
                          <a:gd name="connsiteY11" fmla="*/ 106680 h 706643"/>
                          <a:gd name="connsiteX12" fmla="*/ 487680 w 489146"/>
                          <a:gd name="connsiteY12" fmla="*/ 83820 h 706643"/>
                          <a:gd name="connsiteX0" fmla="*/ 0 w 489146"/>
                          <a:gd name="connsiteY0" fmla="*/ 0 h 714192"/>
                          <a:gd name="connsiteX1" fmla="*/ 22860 w 489146"/>
                          <a:gd name="connsiteY1" fmla="*/ 320040 h 714192"/>
                          <a:gd name="connsiteX2" fmla="*/ 53340 w 489146"/>
                          <a:gd name="connsiteY2" fmla="*/ 487680 h 714192"/>
                          <a:gd name="connsiteX3" fmla="*/ 106680 w 489146"/>
                          <a:gd name="connsiteY3" fmla="*/ 617220 h 714192"/>
                          <a:gd name="connsiteX4" fmla="*/ 152400 w 489146"/>
                          <a:gd name="connsiteY4" fmla="*/ 678180 h 714192"/>
                          <a:gd name="connsiteX5" fmla="*/ 195455 w 489146"/>
                          <a:gd name="connsiteY5" fmla="*/ 704083 h 714192"/>
                          <a:gd name="connsiteX6" fmla="*/ 241551 w 489146"/>
                          <a:gd name="connsiteY6" fmla="*/ 711703 h 714192"/>
                          <a:gd name="connsiteX7" fmla="*/ 312420 w 489146"/>
                          <a:gd name="connsiteY7" fmla="*/ 662940 h 714192"/>
                          <a:gd name="connsiteX8" fmla="*/ 396240 w 489146"/>
                          <a:gd name="connsiteY8" fmla="*/ 541020 h 714192"/>
                          <a:gd name="connsiteX9" fmla="*/ 444985 w 489146"/>
                          <a:gd name="connsiteY9" fmla="*/ 394670 h 714192"/>
                          <a:gd name="connsiteX10" fmla="*/ 472440 w 489146"/>
                          <a:gd name="connsiteY10" fmla="*/ 175260 h 714192"/>
                          <a:gd name="connsiteX11" fmla="*/ 487680 w 489146"/>
                          <a:gd name="connsiteY11" fmla="*/ 106680 h 714192"/>
                          <a:gd name="connsiteX12" fmla="*/ 487680 w 489146"/>
                          <a:gd name="connsiteY12" fmla="*/ 83820 h 714192"/>
                          <a:gd name="connsiteX0" fmla="*/ 0 w 489146"/>
                          <a:gd name="connsiteY0" fmla="*/ 33479 h 747671"/>
                          <a:gd name="connsiteX1" fmla="*/ 22860 w 489146"/>
                          <a:gd name="connsiteY1" fmla="*/ 353519 h 747671"/>
                          <a:gd name="connsiteX2" fmla="*/ 53340 w 489146"/>
                          <a:gd name="connsiteY2" fmla="*/ 521159 h 747671"/>
                          <a:gd name="connsiteX3" fmla="*/ 106680 w 489146"/>
                          <a:gd name="connsiteY3" fmla="*/ 650699 h 747671"/>
                          <a:gd name="connsiteX4" fmla="*/ 152400 w 489146"/>
                          <a:gd name="connsiteY4" fmla="*/ 711659 h 747671"/>
                          <a:gd name="connsiteX5" fmla="*/ 195455 w 489146"/>
                          <a:gd name="connsiteY5" fmla="*/ 737562 h 747671"/>
                          <a:gd name="connsiteX6" fmla="*/ 241551 w 489146"/>
                          <a:gd name="connsiteY6" fmla="*/ 745182 h 747671"/>
                          <a:gd name="connsiteX7" fmla="*/ 312420 w 489146"/>
                          <a:gd name="connsiteY7" fmla="*/ 696419 h 747671"/>
                          <a:gd name="connsiteX8" fmla="*/ 396240 w 489146"/>
                          <a:gd name="connsiteY8" fmla="*/ 574499 h 747671"/>
                          <a:gd name="connsiteX9" fmla="*/ 444985 w 489146"/>
                          <a:gd name="connsiteY9" fmla="*/ 428149 h 747671"/>
                          <a:gd name="connsiteX10" fmla="*/ 472440 w 489146"/>
                          <a:gd name="connsiteY10" fmla="*/ 208739 h 747671"/>
                          <a:gd name="connsiteX11" fmla="*/ 487680 w 489146"/>
                          <a:gd name="connsiteY11" fmla="*/ 140159 h 747671"/>
                          <a:gd name="connsiteX12" fmla="*/ 487680 w 489146"/>
                          <a:gd name="connsiteY12" fmla="*/ 0 h 747671"/>
                          <a:gd name="connsiteX0" fmla="*/ 0 w 487773"/>
                          <a:gd name="connsiteY0" fmla="*/ 33479 h 747671"/>
                          <a:gd name="connsiteX1" fmla="*/ 22860 w 487773"/>
                          <a:gd name="connsiteY1" fmla="*/ 353519 h 747671"/>
                          <a:gd name="connsiteX2" fmla="*/ 53340 w 487773"/>
                          <a:gd name="connsiteY2" fmla="*/ 521159 h 747671"/>
                          <a:gd name="connsiteX3" fmla="*/ 106680 w 487773"/>
                          <a:gd name="connsiteY3" fmla="*/ 650699 h 747671"/>
                          <a:gd name="connsiteX4" fmla="*/ 152400 w 487773"/>
                          <a:gd name="connsiteY4" fmla="*/ 711659 h 747671"/>
                          <a:gd name="connsiteX5" fmla="*/ 195455 w 487773"/>
                          <a:gd name="connsiteY5" fmla="*/ 737562 h 747671"/>
                          <a:gd name="connsiteX6" fmla="*/ 241551 w 487773"/>
                          <a:gd name="connsiteY6" fmla="*/ 745182 h 747671"/>
                          <a:gd name="connsiteX7" fmla="*/ 312420 w 487773"/>
                          <a:gd name="connsiteY7" fmla="*/ 696419 h 747671"/>
                          <a:gd name="connsiteX8" fmla="*/ 396240 w 487773"/>
                          <a:gd name="connsiteY8" fmla="*/ 574499 h 747671"/>
                          <a:gd name="connsiteX9" fmla="*/ 444985 w 487773"/>
                          <a:gd name="connsiteY9" fmla="*/ 428149 h 747671"/>
                          <a:gd name="connsiteX10" fmla="*/ 472440 w 487773"/>
                          <a:gd name="connsiteY10" fmla="*/ 208739 h 747671"/>
                          <a:gd name="connsiteX11" fmla="*/ 474350 w 487773"/>
                          <a:gd name="connsiteY11" fmla="*/ 140159 h 747671"/>
                          <a:gd name="connsiteX12" fmla="*/ 487680 w 487773"/>
                          <a:gd name="connsiteY12" fmla="*/ 0 h 747671"/>
                          <a:gd name="connsiteX0" fmla="*/ 0 w 489146"/>
                          <a:gd name="connsiteY0" fmla="*/ 33479 h 747671"/>
                          <a:gd name="connsiteX1" fmla="*/ 22860 w 489146"/>
                          <a:gd name="connsiteY1" fmla="*/ 353519 h 747671"/>
                          <a:gd name="connsiteX2" fmla="*/ 53340 w 489146"/>
                          <a:gd name="connsiteY2" fmla="*/ 521159 h 747671"/>
                          <a:gd name="connsiteX3" fmla="*/ 106680 w 489146"/>
                          <a:gd name="connsiteY3" fmla="*/ 650699 h 747671"/>
                          <a:gd name="connsiteX4" fmla="*/ 152400 w 489146"/>
                          <a:gd name="connsiteY4" fmla="*/ 711659 h 747671"/>
                          <a:gd name="connsiteX5" fmla="*/ 195455 w 489146"/>
                          <a:gd name="connsiteY5" fmla="*/ 737562 h 747671"/>
                          <a:gd name="connsiteX6" fmla="*/ 241551 w 489146"/>
                          <a:gd name="connsiteY6" fmla="*/ 745182 h 747671"/>
                          <a:gd name="connsiteX7" fmla="*/ 312420 w 489146"/>
                          <a:gd name="connsiteY7" fmla="*/ 696419 h 747671"/>
                          <a:gd name="connsiteX8" fmla="*/ 396240 w 489146"/>
                          <a:gd name="connsiteY8" fmla="*/ 574499 h 747671"/>
                          <a:gd name="connsiteX9" fmla="*/ 444985 w 489146"/>
                          <a:gd name="connsiteY9" fmla="*/ 428149 h 747671"/>
                          <a:gd name="connsiteX10" fmla="*/ 472440 w 489146"/>
                          <a:gd name="connsiteY10" fmla="*/ 208739 h 747671"/>
                          <a:gd name="connsiteX11" fmla="*/ 487680 w 489146"/>
                          <a:gd name="connsiteY11" fmla="*/ 142825 h 747671"/>
                          <a:gd name="connsiteX12" fmla="*/ 487680 w 489146"/>
                          <a:gd name="connsiteY12" fmla="*/ 0 h 747671"/>
                          <a:gd name="connsiteX0" fmla="*/ 0 w 487837"/>
                          <a:gd name="connsiteY0" fmla="*/ 33479 h 747671"/>
                          <a:gd name="connsiteX1" fmla="*/ 22860 w 487837"/>
                          <a:gd name="connsiteY1" fmla="*/ 353519 h 747671"/>
                          <a:gd name="connsiteX2" fmla="*/ 53340 w 487837"/>
                          <a:gd name="connsiteY2" fmla="*/ 521159 h 747671"/>
                          <a:gd name="connsiteX3" fmla="*/ 106680 w 487837"/>
                          <a:gd name="connsiteY3" fmla="*/ 650699 h 747671"/>
                          <a:gd name="connsiteX4" fmla="*/ 152400 w 487837"/>
                          <a:gd name="connsiteY4" fmla="*/ 711659 h 747671"/>
                          <a:gd name="connsiteX5" fmla="*/ 195455 w 487837"/>
                          <a:gd name="connsiteY5" fmla="*/ 737562 h 747671"/>
                          <a:gd name="connsiteX6" fmla="*/ 241551 w 487837"/>
                          <a:gd name="connsiteY6" fmla="*/ 745182 h 747671"/>
                          <a:gd name="connsiteX7" fmla="*/ 312420 w 487837"/>
                          <a:gd name="connsiteY7" fmla="*/ 696419 h 747671"/>
                          <a:gd name="connsiteX8" fmla="*/ 396240 w 487837"/>
                          <a:gd name="connsiteY8" fmla="*/ 574499 h 747671"/>
                          <a:gd name="connsiteX9" fmla="*/ 444985 w 487837"/>
                          <a:gd name="connsiteY9" fmla="*/ 428149 h 747671"/>
                          <a:gd name="connsiteX10" fmla="*/ 472440 w 487837"/>
                          <a:gd name="connsiteY10" fmla="*/ 208739 h 747671"/>
                          <a:gd name="connsiteX11" fmla="*/ 479682 w 487837"/>
                          <a:gd name="connsiteY11" fmla="*/ 142825 h 747671"/>
                          <a:gd name="connsiteX12" fmla="*/ 487680 w 487837"/>
                          <a:gd name="connsiteY12" fmla="*/ 0 h 7476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487837" h="747671">
                            <a:moveTo>
                              <a:pt x="0" y="33479"/>
                            </a:moveTo>
                            <a:cubicBezTo>
                              <a:pt x="6985" y="152859"/>
                              <a:pt x="13970" y="272239"/>
                              <a:pt x="22860" y="353519"/>
                            </a:cubicBezTo>
                            <a:cubicBezTo>
                              <a:pt x="31750" y="434799"/>
                              <a:pt x="39370" y="471629"/>
                              <a:pt x="53340" y="521159"/>
                            </a:cubicBezTo>
                            <a:cubicBezTo>
                              <a:pt x="67310" y="570689"/>
                              <a:pt x="90170" y="618949"/>
                              <a:pt x="106680" y="650699"/>
                            </a:cubicBezTo>
                            <a:cubicBezTo>
                              <a:pt x="123190" y="682449"/>
                              <a:pt x="137604" y="697182"/>
                              <a:pt x="152400" y="711659"/>
                            </a:cubicBezTo>
                            <a:cubicBezTo>
                              <a:pt x="167196" y="726136"/>
                              <a:pt x="180597" y="731975"/>
                              <a:pt x="195455" y="737562"/>
                            </a:cubicBezTo>
                            <a:cubicBezTo>
                              <a:pt x="210314" y="743149"/>
                              <a:pt x="222057" y="752039"/>
                              <a:pt x="241551" y="745182"/>
                            </a:cubicBezTo>
                            <a:cubicBezTo>
                              <a:pt x="261045" y="738325"/>
                              <a:pt x="286639" y="724866"/>
                              <a:pt x="312420" y="696419"/>
                            </a:cubicBezTo>
                            <a:cubicBezTo>
                              <a:pt x="338201" y="667972"/>
                              <a:pt x="374146" y="619211"/>
                              <a:pt x="396240" y="574499"/>
                            </a:cubicBezTo>
                            <a:cubicBezTo>
                              <a:pt x="418334" y="529787"/>
                              <a:pt x="436880" y="466135"/>
                              <a:pt x="444985" y="428149"/>
                            </a:cubicBezTo>
                            <a:cubicBezTo>
                              <a:pt x="453090" y="390163"/>
                              <a:pt x="466657" y="256293"/>
                              <a:pt x="472440" y="208739"/>
                            </a:cubicBezTo>
                            <a:cubicBezTo>
                              <a:pt x="478223" y="161185"/>
                              <a:pt x="477142" y="177615"/>
                              <a:pt x="479682" y="142825"/>
                            </a:cubicBezTo>
                            <a:cubicBezTo>
                              <a:pt x="482222" y="108035"/>
                              <a:pt x="488950" y="3810"/>
                              <a:pt x="487680" y="0"/>
                            </a:cubicBezTo>
                          </a:path>
                        </a:pathLst>
                      </a:custGeom>
                      <a:noFill/>
                      <a:ln w="28575" cap="flat" cmpd="sng" algn="ctr">
                        <a:solidFill>
                          <a:srgbClr val="018D1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86" name="Freeform 85"/>
                      <p:cNvSpPr/>
                      <p:nvPr/>
                    </p:nvSpPr>
                    <p:spPr bwMode="auto">
                      <a:xfrm>
                        <a:off x="3306546" y="2762675"/>
                        <a:ext cx="1191638" cy="1541834"/>
                      </a:xfrm>
                      <a:custGeom>
                        <a:avLst/>
                        <a:gdLst>
                          <a:gd name="connsiteX0" fmla="*/ 0 w 1229732"/>
                          <a:gd name="connsiteY0" fmla="*/ 0 h 1541834"/>
                          <a:gd name="connsiteX1" fmla="*/ 9728 w 1229732"/>
                          <a:gd name="connsiteY1" fmla="*/ 189689 h 1541834"/>
                          <a:gd name="connsiteX2" fmla="*/ 34047 w 1229732"/>
                          <a:gd name="connsiteY2" fmla="*/ 423153 h 1541834"/>
                          <a:gd name="connsiteX3" fmla="*/ 68094 w 1229732"/>
                          <a:gd name="connsiteY3" fmla="*/ 714983 h 1541834"/>
                          <a:gd name="connsiteX4" fmla="*/ 136187 w 1229732"/>
                          <a:gd name="connsiteY4" fmla="*/ 1006813 h 1541834"/>
                          <a:gd name="connsiteX5" fmla="*/ 218872 w 1229732"/>
                          <a:gd name="connsiteY5" fmla="*/ 1220821 h 1541834"/>
                          <a:gd name="connsiteX6" fmla="*/ 316149 w 1229732"/>
                          <a:gd name="connsiteY6" fmla="*/ 1371600 h 1541834"/>
                          <a:gd name="connsiteX7" fmla="*/ 447472 w 1229732"/>
                          <a:gd name="connsiteY7" fmla="*/ 1454285 h 1541834"/>
                          <a:gd name="connsiteX8" fmla="*/ 598251 w 1229732"/>
                          <a:gd name="connsiteY8" fmla="*/ 1498059 h 1541834"/>
                          <a:gd name="connsiteX9" fmla="*/ 812260 w 1229732"/>
                          <a:gd name="connsiteY9" fmla="*/ 1522379 h 1541834"/>
                          <a:gd name="connsiteX10" fmla="*/ 1108953 w 1229732"/>
                          <a:gd name="connsiteY10" fmla="*/ 1532106 h 1541834"/>
                          <a:gd name="connsiteX11" fmla="*/ 1225685 w 1229732"/>
                          <a:gd name="connsiteY11" fmla="*/ 1522379 h 1541834"/>
                          <a:gd name="connsiteX12" fmla="*/ 1191638 w 1229732"/>
                          <a:gd name="connsiteY12" fmla="*/ 1541834 h 1541834"/>
                          <a:gd name="connsiteX0" fmla="*/ 0 w 1191638"/>
                          <a:gd name="connsiteY0" fmla="*/ 0 h 1541834"/>
                          <a:gd name="connsiteX1" fmla="*/ 9728 w 1191638"/>
                          <a:gd name="connsiteY1" fmla="*/ 189689 h 1541834"/>
                          <a:gd name="connsiteX2" fmla="*/ 34047 w 1191638"/>
                          <a:gd name="connsiteY2" fmla="*/ 423153 h 1541834"/>
                          <a:gd name="connsiteX3" fmla="*/ 68094 w 1191638"/>
                          <a:gd name="connsiteY3" fmla="*/ 714983 h 1541834"/>
                          <a:gd name="connsiteX4" fmla="*/ 136187 w 1191638"/>
                          <a:gd name="connsiteY4" fmla="*/ 1006813 h 1541834"/>
                          <a:gd name="connsiteX5" fmla="*/ 218872 w 1191638"/>
                          <a:gd name="connsiteY5" fmla="*/ 1220821 h 1541834"/>
                          <a:gd name="connsiteX6" fmla="*/ 316149 w 1191638"/>
                          <a:gd name="connsiteY6" fmla="*/ 1371600 h 1541834"/>
                          <a:gd name="connsiteX7" fmla="*/ 447472 w 1191638"/>
                          <a:gd name="connsiteY7" fmla="*/ 1454285 h 1541834"/>
                          <a:gd name="connsiteX8" fmla="*/ 598251 w 1191638"/>
                          <a:gd name="connsiteY8" fmla="*/ 1498059 h 1541834"/>
                          <a:gd name="connsiteX9" fmla="*/ 812260 w 1191638"/>
                          <a:gd name="connsiteY9" fmla="*/ 1522379 h 1541834"/>
                          <a:gd name="connsiteX10" fmla="*/ 1108953 w 1191638"/>
                          <a:gd name="connsiteY10" fmla="*/ 1532106 h 1541834"/>
                          <a:gd name="connsiteX11" fmla="*/ 1191638 w 1191638"/>
                          <a:gd name="connsiteY11" fmla="*/ 1541834 h 15418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191638" h="1541834">
                            <a:moveTo>
                              <a:pt x="0" y="0"/>
                            </a:moveTo>
                            <a:cubicBezTo>
                              <a:pt x="2027" y="59582"/>
                              <a:pt x="4054" y="119164"/>
                              <a:pt x="9728" y="189689"/>
                            </a:cubicBezTo>
                            <a:cubicBezTo>
                              <a:pt x="15402" y="260214"/>
                              <a:pt x="24319" y="335604"/>
                              <a:pt x="34047" y="423153"/>
                            </a:cubicBezTo>
                            <a:cubicBezTo>
                              <a:pt x="43775" y="510702"/>
                              <a:pt x="51071" y="617706"/>
                              <a:pt x="68094" y="714983"/>
                            </a:cubicBezTo>
                            <a:cubicBezTo>
                              <a:pt x="85117" y="812260"/>
                              <a:pt x="111057" y="922507"/>
                              <a:pt x="136187" y="1006813"/>
                            </a:cubicBezTo>
                            <a:cubicBezTo>
                              <a:pt x="161317" y="1091119"/>
                              <a:pt x="188878" y="1160023"/>
                              <a:pt x="218872" y="1220821"/>
                            </a:cubicBezTo>
                            <a:cubicBezTo>
                              <a:pt x="248866" y="1281619"/>
                              <a:pt x="278049" y="1332689"/>
                              <a:pt x="316149" y="1371600"/>
                            </a:cubicBezTo>
                            <a:cubicBezTo>
                              <a:pt x="354249" y="1410511"/>
                              <a:pt x="400455" y="1433209"/>
                              <a:pt x="447472" y="1454285"/>
                            </a:cubicBezTo>
                            <a:cubicBezTo>
                              <a:pt x="494489" y="1475362"/>
                              <a:pt x="537453" y="1486710"/>
                              <a:pt x="598251" y="1498059"/>
                            </a:cubicBezTo>
                            <a:cubicBezTo>
                              <a:pt x="659049" y="1509408"/>
                              <a:pt x="727143" y="1516705"/>
                              <a:pt x="812260" y="1522379"/>
                            </a:cubicBezTo>
                            <a:cubicBezTo>
                              <a:pt x="897377" y="1528053"/>
                              <a:pt x="1045723" y="1528864"/>
                              <a:pt x="1108953" y="1532106"/>
                            </a:cubicBezTo>
                            <a:cubicBezTo>
                              <a:pt x="1172183" y="1535349"/>
                              <a:pt x="1174412" y="1539807"/>
                              <a:pt x="1191638" y="1541834"/>
                            </a:cubicBezTo>
                          </a:path>
                        </a:pathLst>
                      </a:custGeom>
                      <a:noFill/>
                      <a:ln w="28575" cap="flat" cmpd="sng" algn="ctr">
                        <a:solidFill>
                          <a:srgbClr val="018D1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87" name="Freeform 86"/>
                      <p:cNvSpPr/>
                      <p:nvPr/>
                    </p:nvSpPr>
                    <p:spPr bwMode="auto">
                      <a:xfrm flipH="1">
                        <a:off x="362857" y="2785292"/>
                        <a:ext cx="1191638" cy="1541834"/>
                      </a:xfrm>
                      <a:custGeom>
                        <a:avLst/>
                        <a:gdLst>
                          <a:gd name="connsiteX0" fmla="*/ 0 w 1229732"/>
                          <a:gd name="connsiteY0" fmla="*/ 0 h 1541834"/>
                          <a:gd name="connsiteX1" fmla="*/ 9728 w 1229732"/>
                          <a:gd name="connsiteY1" fmla="*/ 189689 h 1541834"/>
                          <a:gd name="connsiteX2" fmla="*/ 34047 w 1229732"/>
                          <a:gd name="connsiteY2" fmla="*/ 423153 h 1541834"/>
                          <a:gd name="connsiteX3" fmla="*/ 68094 w 1229732"/>
                          <a:gd name="connsiteY3" fmla="*/ 714983 h 1541834"/>
                          <a:gd name="connsiteX4" fmla="*/ 136187 w 1229732"/>
                          <a:gd name="connsiteY4" fmla="*/ 1006813 h 1541834"/>
                          <a:gd name="connsiteX5" fmla="*/ 218872 w 1229732"/>
                          <a:gd name="connsiteY5" fmla="*/ 1220821 h 1541834"/>
                          <a:gd name="connsiteX6" fmla="*/ 316149 w 1229732"/>
                          <a:gd name="connsiteY6" fmla="*/ 1371600 h 1541834"/>
                          <a:gd name="connsiteX7" fmla="*/ 447472 w 1229732"/>
                          <a:gd name="connsiteY7" fmla="*/ 1454285 h 1541834"/>
                          <a:gd name="connsiteX8" fmla="*/ 598251 w 1229732"/>
                          <a:gd name="connsiteY8" fmla="*/ 1498059 h 1541834"/>
                          <a:gd name="connsiteX9" fmla="*/ 812260 w 1229732"/>
                          <a:gd name="connsiteY9" fmla="*/ 1522379 h 1541834"/>
                          <a:gd name="connsiteX10" fmla="*/ 1108953 w 1229732"/>
                          <a:gd name="connsiteY10" fmla="*/ 1532106 h 1541834"/>
                          <a:gd name="connsiteX11" fmla="*/ 1225685 w 1229732"/>
                          <a:gd name="connsiteY11" fmla="*/ 1522379 h 1541834"/>
                          <a:gd name="connsiteX12" fmla="*/ 1191638 w 1229732"/>
                          <a:gd name="connsiteY12" fmla="*/ 1541834 h 1541834"/>
                          <a:gd name="connsiteX0" fmla="*/ 0 w 1191638"/>
                          <a:gd name="connsiteY0" fmla="*/ 0 h 1541834"/>
                          <a:gd name="connsiteX1" fmla="*/ 9728 w 1191638"/>
                          <a:gd name="connsiteY1" fmla="*/ 189689 h 1541834"/>
                          <a:gd name="connsiteX2" fmla="*/ 34047 w 1191638"/>
                          <a:gd name="connsiteY2" fmla="*/ 423153 h 1541834"/>
                          <a:gd name="connsiteX3" fmla="*/ 68094 w 1191638"/>
                          <a:gd name="connsiteY3" fmla="*/ 714983 h 1541834"/>
                          <a:gd name="connsiteX4" fmla="*/ 136187 w 1191638"/>
                          <a:gd name="connsiteY4" fmla="*/ 1006813 h 1541834"/>
                          <a:gd name="connsiteX5" fmla="*/ 218872 w 1191638"/>
                          <a:gd name="connsiteY5" fmla="*/ 1220821 h 1541834"/>
                          <a:gd name="connsiteX6" fmla="*/ 316149 w 1191638"/>
                          <a:gd name="connsiteY6" fmla="*/ 1371600 h 1541834"/>
                          <a:gd name="connsiteX7" fmla="*/ 447472 w 1191638"/>
                          <a:gd name="connsiteY7" fmla="*/ 1454285 h 1541834"/>
                          <a:gd name="connsiteX8" fmla="*/ 598251 w 1191638"/>
                          <a:gd name="connsiteY8" fmla="*/ 1498059 h 1541834"/>
                          <a:gd name="connsiteX9" fmla="*/ 812260 w 1191638"/>
                          <a:gd name="connsiteY9" fmla="*/ 1522379 h 1541834"/>
                          <a:gd name="connsiteX10" fmla="*/ 1108953 w 1191638"/>
                          <a:gd name="connsiteY10" fmla="*/ 1532106 h 1541834"/>
                          <a:gd name="connsiteX11" fmla="*/ 1191638 w 1191638"/>
                          <a:gd name="connsiteY11" fmla="*/ 1541834 h 15418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191638" h="1541834">
                            <a:moveTo>
                              <a:pt x="0" y="0"/>
                            </a:moveTo>
                            <a:cubicBezTo>
                              <a:pt x="2027" y="59582"/>
                              <a:pt x="4054" y="119164"/>
                              <a:pt x="9728" y="189689"/>
                            </a:cubicBezTo>
                            <a:cubicBezTo>
                              <a:pt x="15402" y="260214"/>
                              <a:pt x="24319" y="335604"/>
                              <a:pt x="34047" y="423153"/>
                            </a:cubicBezTo>
                            <a:cubicBezTo>
                              <a:pt x="43775" y="510702"/>
                              <a:pt x="51071" y="617706"/>
                              <a:pt x="68094" y="714983"/>
                            </a:cubicBezTo>
                            <a:cubicBezTo>
                              <a:pt x="85117" y="812260"/>
                              <a:pt x="111057" y="922507"/>
                              <a:pt x="136187" y="1006813"/>
                            </a:cubicBezTo>
                            <a:cubicBezTo>
                              <a:pt x="161317" y="1091119"/>
                              <a:pt x="188878" y="1160023"/>
                              <a:pt x="218872" y="1220821"/>
                            </a:cubicBezTo>
                            <a:cubicBezTo>
                              <a:pt x="248866" y="1281619"/>
                              <a:pt x="278049" y="1332689"/>
                              <a:pt x="316149" y="1371600"/>
                            </a:cubicBezTo>
                            <a:cubicBezTo>
                              <a:pt x="354249" y="1410511"/>
                              <a:pt x="400455" y="1433209"/>
                              <a:pt x="447472" y="1454285"/>
                            </a:cubicBezTo>
                            <a:cubicBezTo>
                              <a:pt x="494489" y="1475362"/>
                              <a:pt x="537453" y="1486710"/>
                              <a:pt x="598251" y="1498059"/>
                            </a:cubicBezTo>
                            <a:cubicBezTo>
                              <a:pt x="659049" y="1509408"/>
                              <a:pt x="727143" y="1516705"/>
                              <a:pt x="812260" y="1522379"/>
                            </a:cubicBezTo>
                            <a:cubicBezTo>
                              <a:pt x="897377" y="1528053"/>
                              <a:pt x="1045723" y="1528864"/>
                              <a:pt x="1108953" y="1532106"/>
                            </a:cubicBezTo>
                            <a:cubicBezTo>
                              <a:pt x="1172183" y="1535349"/>
                              <a:pt x="1174412" y="1539807"/>
                              <a:pt x="1191638" y="1541834"/>
                            </a:cubicBezTo>
                          </a:path>
                        </a:pathLst>
                      </a:custGeom>
                      <a:noFill/>
                      <a:ln w="28575" cap="flat" cmpd="sng" algn="ctr">
                        <a:solidFill>
                          <a:srgbClr val="018D1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  <p:cxnSp>
                <p:nvCxnSpPr>
                  <p:cNvPr id="78" name="Straight Arrow Connector 77"/>
                  <p:cNvCxnSpPr/>
                  <p:nvPr/>
                </p:nvCxnSpPr>
                <p:spPr bwMode="auto">
                  <a:xfrm>
                    <a:off x="2371788" y="2480306"/>
                    <a:ext cx="0" cy="2104630"/>
                  </a:xfrm>
                  <a:prstGeom prst="straightConnector1">
                    <a:avLst/>
                  </a:prstGeom>
                  <a:solidFill>
                    <a:schemeClr val="folHlink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9" name="Straight Arrow Connector 78"/>
                  <p:cNvCxnSpPr/>
                  <p:nvPr/>
                </p:nvCxnSpPr>
                <p:spPr bwMode="auto">
                  <a:xfrm flipH="1">
                    <a:off x="182880" y="4578067"/>
                    <a:ext cx="4295266" cy="6869"/>
                  </a:xfrm>
                  <a:prstGeom prst="straightConnector1">
                    <a:avLst/>
                  </a:prstGeom>
                  <a:solidFill>
                    <a:schemeClr val="folHlink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none" w="med" len="med"/>
                  </a:ln>
                  <a:effectLst/>
                </p:spPr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6" name="TextBox 75"/>
                    <p:cNvSpPr txBox="1"/>
                    <p:nvPr/>
                  </p:nvSpPr>
                  <p:spPr bwMode="auto">
                    <a:xfrm>
                      <a:off x="2375217" y="2514666"/>
                      <a:ext cx="418023" cy="373632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it-IT" sz="1200" b="0" i="0" dirty="0" smtClean="0">
                                <a:solidFill>
                                  <a:srgbClr val="018D12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Δ</m:t>
                            </m:r>
                            <m:r>
                              <a:rPr lang="it-IT" sz="1200" b="0" i="1" dirty="0" smtClean="0">
                                <a:solidFill>
                                  <a:srgbClr val="018D12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it-IT" sz="1200" b="0" dirty="0" smtClean="0">
                        <a:solidFill>
                          <a:srgbClr val="018D12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6" name="TextBox 7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375217" y="2514666"/>
                      <a:ext cx="418023" cy="373632"/>
                    </a:xfrm>
                    <a:prstGeom prst="rect">
                      <a:avLst/>
                    </a:prstGeom>
                    <a:blipFill rotWithShape="0">
                      <a:blip r:embed="rId13"/>
                      <a:stretch>
                        <a:fillRect l="-29412" r="-11765" b="-13793"/>
                      </a:stretch>
                    </a:blipFill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73" name="Rectangle 72"/>
              <p:cNvSpPr/>
              <p:nvPr/>
            </p:nvSpPr>
            <p:spPr bwMode="auto">
              <a:xfrm>
                <a:off x="4578403" y="3116336"/>
                <a:ext cx="4688671" cy="3257167"/>
              </a:xfrm>
              <a:prstGeom prst="rect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2858128" y="5401288"/>
              <a:ext cx="3357399" cy="646331"/>
            </a:xfrm>
            <a:prstGeom prst="rect">
              <a:avLst/>
            </a:prstGeom>
            <a:solidFill>
              <a:srgbClr val="FFFF85"/>
            </a:solidFill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ts val="0"/>
                </a:spcBef>
              </a:pPr>
              <a:r>
                <a:rPr lang="it-IT" sz="1800" b="0" dirty="0">
                  <a:solidFill>
                    <a:srgbClr val="003F6E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Attraction or repulsion stems from </a:t>
              </a:r>
              <a:r>
                <a:rPr lang="it-IT" sz="1800" b="0" dirty="0">
                  <a:solidFill>
                    <a:srgbClr val="CC00CC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asymmetric temperature profiles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074821" y="3158279"/>
            <a:ext cx="4548304" cy="1720037"/>
            <a:chOff x="4074821" y="3158279"/>
            <a:chExt cx="4548304" cy="1720037"/>
          </a:xfrm>
        </p:grpSpPr>
        <p:grpSp>
          <p:nvGrpSpPr>
            <p:cNvPr id="25" name="Group 24"/>
            <p:cNvGrpSpPr/>
            <p:nvPr/>
          </p:nvGrpSpPr>
          <p:grpSpPr>
            <a:xfrm>
              <a:off x="4655655" y="3158279"/>
              <a:ext cx="3967470" cy="716465"/>
              <a:chOff x="3961036" y="2241865"/>
              <a:chExt cx="3967470" cy="7164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/>
                  <p:cNvSpPr txBox="1"/>
                  <p:nvPr/>
                </p:nvSpPr>
                <p:spPr bwMode="auto">
                  <a:xfrm>
                    <a:off x="3961036" y="2250747"/>
                    <a:ext cx="2196312" cy="707583"/>
                  </a:xfrm>
                  <a:prstGeom prst="rect">
                    <a:avLst/>
                  </a:prstGeom>
                  <a:solidFill>
                    <a:srgbClr val="FFFF85"/>
                  </a:solidFill>
                  <a:ln w="12700" algn="ctr">
                    <a:solidFill>
                      <a:srgbClr val="CC00CC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l" eaLnBrk="1" hangingPunct="1">
                      <a:spcBef>
                        <a:spcPts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1" i="0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𝛁</m:t>
                              </m:r>
                            </m:e>
                            <m:sup>
                              <m: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it-IT" sz="2000" b="0" i="0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Ψ</m:t>
                          </m:r>
                          <m:r>
                            <a:rPr lang="it-IT" sz="2000" b="0" i="1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=−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it-IT" sz="20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000" b="0" i="0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it-IT" sz="20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∓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it-IT" sz="2000" b="0" i="0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Ψ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it-IT" sz="2000" b="0" i="1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func>
                        </m:oMath>
                      </m:oMathPara>
                    </a14:m>
                    <a:endParaRPr lang="it-IT" sz="2000" b="0" dirty="0" smtClean="0">
                      <a:solidFill>
                        <a:srgbClr val="CC00CC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endParaRPr>
                  </a:p>
                  <a:p>
                    <a:pPr algn="l" eaLnBrk="1" hangingPunct="1">
                      <a:spcBef>
                        <a:spcPts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2000" b="0" i="1" dirty="0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𝜅</m:t>
                          </m:r>
                          <m:r>
                            <a:rPr lang="it-IT" sz="2000" b="0" i="1" dirty="0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=4</m:t>
                          </m:r>
                          <m:r>
                            <a:rPr lang="it-IT" sz="2000" b="0" i="1" dirty="0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it-IT" sz="2000" b="0" i="1" dirty="0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ℓ</m:t>
                          </m:r>
                          <m:sSub>
                            <m:sSubPr>
                              <m:ctrlPr>
                                <a:rPr lang="it-IT" sz="2000" b="0" i="1" dirty="0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dirty="0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b="0" i="1" dirty="0" smtClean="0">
                                  <a:solidFill>
                                    <a:srgbClr val="CC00CC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dirty="0" smtClean="0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it-IT" sz="2000" b="0" dirty="0" smtClean="0">
                      <a:solidFill>
                        <a:srgbClr val="CC00CC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961036" y="2250747"/>
                    <a:ext cx="2196312" cy="707583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 t="-847"/>
                    </a:stretch>
                  </a:blipFill>
                  <a:ln w="12700" algn="ctr">
                    <a:solidFill>
                      <a:srgbClr val="CC00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 bwMode="auto">
                  <a:xfrm>
                    <a:off x="6369746" y="2241865"/>
                    <a:ext cx="1558760" cy="686535"/>
                  </a:xfrm>
                  <a:prstGeom prst="rect">
                    <a:avLst/>
                  </a:prstGeom>
                  <a:noFill/>
                  <a:ln w="12700" algn="ctr">
                    <a:solidFill>
                      <a:srgbClr val="CC00CC"/>
                    </a:solidFill>
                    <a:miter lim="800000"/>
                    <a:headEnd/>
                    <a:tailEnd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eaLnBrk="1" hangingPunct="1">
                      <a:spcBef>
                        <a:spcPts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it-IT" sz="2000" b="0" i="1" dirty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it-IT" sz="2000" b="0" i="1" dirty="0">
                                      <a:solidFill>
                                        <a:srgbClr val="003F6E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it-IT" sz="2000" b="0" i="1" dirty="0">
                                      <a:solidFill>
                                        <a:srgbClr val="003F6E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it-IT" sz="2000" b="0" dirty="0">
                                      <a:solidFill>
                                        <a:srgbClr val="003F6E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f</m:t>
                                  </m:r>
                                  <m:r>
                                    <m:rPr>
                                      <m:nor/>
                                    </m:rPr>
                                    <a:rPr lang="it-IT" sz="2000" b="0" dirty="0">
                                      <a:solidFill>
                                        <a:srgbClr val="003F6E"/>
                                      </a:solidFill>
                                      <a:latin typeface="Times New Roman" panose="020206030504050203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or</m:t>
                                  </m:r>
                                  <m:r>
                                    <m:rPr>
                                      <m:nor/>
                                    </m:rPr>
                                    <a:rPr lang="it-IT" sz="2000" b="0" dirty="0">
                                      <a:solidFill>
                                        <a:srgbClr val="003F6E"/>
                                      </a:solidFill>
                                      <a:latin typeface="Times New Roman" panose="020206030504050203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it-IT" sz="2000" b="0" i="1">
                                          <a:solidFill>
                                            <a:srgbClr val="003F6E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>
                                          <a:solidFill>
                                            <a:srgbClr val="003F6E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it-IT" sz="2000" b="0" i="1">
                                          <a:solidFill>
                                            <a:srgbClr val="003F6E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it-IT" sz="2000" b="0" i="1">
                                      <a:solidFill>
                                        <a:srgbClr val="003F6E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&gt;0</m:t>
                                  </m:r>
                                </m:e>
                                <m:e>
                                  <m:r>
                                    <a:rPr lang="it-IT" sz="2000" b="0" i="1" smtClean="0">
                                      <a:solidFill>
                                        <a:srgbClr val="003F6E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+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it-IT" sz="2000" b="0" i="0" smtClean="0">
                                      <a:solidFill>
                                        <a:srgbClr val="003F6E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for</m:t>
                                  </m:r>
                                  <m:r>
                                    <a:rPr lang="it-IT" sz="2000" b="0" i="1" smtClean="0">
                                      <a:solidFill>
                                        <a:srgbClr val="003F6E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solidFill>
                                            <a:srgbClr val="003F6E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solidFill>
                                            <a:srgbClr val="003F6E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solidFill>
                                            <a:srgbClr val="003F6E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it-IT" sz="2000" b="0" i="1" smtClean="0">
                                      <a:solidFill>
                                        <a:srgbClr val="003F6E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&lt;0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it-IT" sz="2000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369746" y="2241865"/>
                    <a:ext cx="1558760" cy="686535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  <a:ln w="12700" algn="ctr">
                    <a:solidFill>
                      <a:srgbClr val="CC00CC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" name="Group 11"/>
            <p:cNvGrpSpPr/>
            <p:nvPr/>
          </p:nvGrpSpPr>
          <p:grpSpPr>
            <a:xfrm>
              <a:off x="4720504" y="3958705"/>
              <a:ext cx="3714677" cy="919611"/>
              <a:chOff x="443689" y="5324253"/>
              <a:chExt cx="3714677" cy="91961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43689" y="5324253"/>
                <a:ext cx="3392340" cy="919611"/>
                <a:chOff x="613355" y="5537503"/>
                <a:chExt cx="3392340" cy="91961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" name="TextBox 2"/>
                    <p:cNvSpPr txBox="1"/>
                    <p:nvPr/>
                  </p:nvSpPr>
                  <p:spPr bwMode="auto">
                    <a:xfrm>
                      <a:off x="613355" y="5537503"/>
                      <a:ext cx="2369815" cy="919611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:r>
                        <a:rPr lang="it-IT" sz="1600" b="0" dirty="0" smtClean="0">
                          <a:solidFill>
                            <a:srgbClr val="003F6E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Where:</a:t>
                      </a:r>
                      <a:r>
                        <a:rPr lang="it-IT" sz="2000" b="0" dirty="0" smtClean="0">
                          <a:solidFill>
                            <a:srgbClr val="003F6E"/>
                          </a:solidFill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it-IT" sz="1600" b="0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it-IT" sz="1600" b="0" i="1">
                                      <a:solidFill>
                                        <a:srgbClr val="003F6E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1600" b="0">
                                      <a:solidFill>
                                        <a:srgbClr val="003F6E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Ψ</m:t>
                                  </m:r>
                                  <m:r>
                                    <a:rPr lang="it-IT" sz="1600" b="0" i="1">
                                      <a:solidFill>
                                        <a:srgbClr val="003F6E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=</m:t>
                                  </m:r>
                                  <m:f>
                                    <m:fPr>
                                      <m:ctrlPr>
                                        <a:rPr lang="it-IT" sz="1600" b="0" i="1">
                                          <a:solidFill>
                                            <a:srgbClr val="003F6E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it-IT" sz="1600" b="0" i="1">
                                              <a:solidFill>
                                                <a:srgbClr val="003F6E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sz="1600" b="0" i="1">
                                                  <a:solidFill>
                                                    <a:srgbClr val="003F6E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anose="020B0604020202020204" pitchFamily="34" charset="-128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1600" b="0" i="1">
                                                  <a:solidFill>
                                                    <a:srgbClr val="003F6E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anose="020B0604020202020204" pitchFamily="34" charset="-128"/>
                                                  <a:cs typeface="Times New Roman" panose="02020603050405020304" pitchFamily="18" charset="0"/>
                                                </a:rPr>
                                                <m:t>𝑆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1600" b="0" i="1">
                                                  <a:solidFill>
                                                    <a:srgbClr val="003F6E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anose="020B0604020202020204" pitchFamily="34" charset="-128"/>
                                                  <a:cs typeface="Times New Roman" panose="02020603050405020304" pitchFamily="18" charset="0"/>
                                                </a:rPr>
                                                <m:t>𝑇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it-IT" sz="1600" b="0" i="1">
                                                  <a:solidFill>
                                                    <a:srgbClr val="003F6E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anose="020B0604020202020204" pitchFamily="34" charset="-128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it-IT" sz="1600" b="0" i="1">
                                                  <a:solidFill>
                                                    <a:srgbClr val="003F6E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anose="020B0604020202020204" pitchFamily="34" charset="-128"/>
                                                  <a:cs typeface="Times New Roman" panose="02020603050405020304" pitchFamily="18" charset="0"/>
                                                </a:rPr>
                                                <m:t>𝑇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it-IT" sz="1600" b="0" i="1">
                                                      <a:solidFill>
                                                        <a:srgbClr val="003F6E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anose="020B0604020202020204" pitchFamily="34" charset="-128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it-IT" sz="1600" b="0" i="1">
                                                      <a:solidFill>
                                                        <a:srgbClr val="003F6E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anose="020B0604020202020204" pitchFamily="34" charset="-128"/>
                                                      <a:cs typeface="Times New Roman" panose="02020603050405020304" pitchFamily="18" charset="0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it-IT" sz="1600" b="0" i="1">
                                                  <a:solidFill>
                                                    <a:srgbClr val="003F6E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anose="020B0604020202020204" pitchFamily="34" charset="-128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it-IT" sz="1600" b="0" i="1">
                                                      <a:solidFill>
                                                        <a:srgbClr val="003F6E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anose="020B0604020202020204" pitchFamily="34" charset="-128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1600" b="0" i="1">
                                                      <a:solidFill>
                                                        <a:srgbClr val="003F6E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anose="020B0604020202020204" pitchFamily="34" charset="-128"/>
                                                      <a:cs typeface="Times New Roman" panose="02020603050405020304" pitchFamily="18" charset="0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1600" b="0" i="1">
                                                      <a:solidFill>
                                                        <a:srgbClr val="003F6E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anose="020B0604020202020204" pitchFamily="34" charset="-128"/>
                                                      <a:cs typeface="Times New Roman" panose="020206030504050203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it-IT" sz="1600" b="0" i="1">
                                          <a:solidFill>
                                            <a:srgbClr val="003F6E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type m:val="lin"/>
                                          <m:ctrlPr>
                                            <a:rPr lang="it-IT" sz="1600" b="0" i="1">
                                              <a:solidFill>
                                                <a:srgbClr val="003F6E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1600" b="0" i="1">
                                              <a:solidFill>
                                                <a:srgbClr val="003F6E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it-IT" sz="1600" b="0" i="1">
                                              <a:solidFill>
                                                <a:srgbClr val="003F6E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9</m:t>
                                          </m:r>
                                        </m:den>
                                      </m:f>
                                      <m:r>
                                        <m:rPr>
                                          <m:sty m:val="p"/>
                                        </m:rPr>
                                        <a:rPr lang="it-IT" sz="1600" b="0">
                                          <a:solidFill>
                                            <a:srgbClr val="003F6E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P</m:t>
                                      </m:r>
                                      <m:sSup>
                                        <m:sSupPr>
                                          <m:ctrlPr>
                                            <a:rPr lang="it-IT" sz="1600" b="0" i="1">
                                              <a:solidFill>
                                                <a:srgbClr val="003F6E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sz="1600" b="0">
                                              <a:solidFill>
                                                <a:srgbClr val="003F6E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e</m:t>
                                          </m:r>
                                        </m:e>
                                        <m:sup>
                                          <m:r>
                                            <a:rPr lang="it-IT" sz="1600" b="0">
                                              <a:solidFill>
                                                <a:srgbClr val="003F6E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it-IT" sz="1600" b="0" i="1" smtClean="0">
                                      <a:solidFill>
                                        <a:srgbClr val="003F6E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e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CC00CC"/>
                                      </a:solidFill>
                                      <a:latin typeface="Cambria Math" panose="02040503050406030204" pitchFamily="18" charset="0"/>
                                      <a:ea typeface="Arial Unicode MS" panose="020B0604020202020204" pitchFamily="34" charset="-128"/>
                                      <a:cs typeface="Times New Roman" panose="02020603050405020304" pitchFamily="18" charset="0"/>
                                    </a:rPr>
                                    <m:t>ℓ=</m:t>
                                  </m:r>
                                  <m:f>
                                    <m:fPr>
                                      <m:ctrlPr>
                                        <a:rPr lang="it-IT" sz="1800" b="0" i="1" smtClean="0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1800" b="0" i="1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𝜖</m:t>
                                      </m:r>
                                      <m:r>
                                        <a:rPr lang="it-IT" sz="1800" b="0" i="1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𝐼</m:t>
                                      </m:r>
                                      <m:sSup>
                                        <m:sSupPr>
                                          <m:ctrlPr>
                                            <a:rPr lang="it-IT" sz="1800" b="0" i="1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sz="1800" b="0" i="1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p>
                                          <m:r>
                                            <a:rPr lang="it-IT" sz="1800" b="0" i="1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it-IT" sz="1800" b="0" i="1" smtClean="0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800" b="0" i="1" smtClean="0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|</m:t>
                                          </m:r>
                                          <m:r>
                                            <a:rPr lang="it-IT" sz="1800" b="0" i="1" smtClean="0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it-IT" sz="1800" b="0" i="1" smtClean="0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r>
                                        <a:rPr lang="it-IT" sz="1800" b="0" i="1" smtClean="0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|</m:t>
                                      </m:r>
                                    </m:num>
                                    <m:den>
                                      <m:r>
                                        <a:rPr lang="it-IT" sz="1800" b="0" i="1" smtClean="0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it-IT" sz="1800" b="0" i="1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𝜅</m:t>
                                      </m:r>
                                      <m:r>
                                        <a:rPr lang="it-IT" sz="1800" b="0" i="1" smtClean="0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 (1+</m:t>
                                      </m:r>
                                      <m:f>
                                        <m:fPr>
                                          <m:type m:val="lin"/>
                                          <m:ctrlPr>
                                            <a:rPr lang="it-IT" sz="1800" b="0" i="1" smtClean="0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1800" b="0" i="1" smtClean="0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it-IT" sz="1800" b="0" i="1" smtClean="0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9</m:t>
                                          </m:r>
                                        </m:den>
                                      </m:f>
                                      <m:r>
                                        <a:rPr lang="it-IT" sz="1800" b="0" i="1" smtClean="0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𝑃</m:t>
                                      </m:r>
                                      <m:sSup>
                                        <m:sSupPr>
                                          <m:ctrlPr>
                                            <a:rPr lang="it-IT" sz="1800" b="0" i="1" smtClean="0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sz="1800" b="0" i="1" smtClean="0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it-IT" sz="1800" b="0" i="1" smtClean="0">
                                              <a:solidFill>
                                                <a:srgbClr val="CC00CC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anose="020B0604020202020204" pitchFamily="34" charset="-128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it-IT" sz="1800" b="0" i="1" smtClean="0">
                                          <a:solidFill>
                                            <a:srgbClr val="CC00CC"/>
                                          </a:solidFill>
                                          <a:latin typeface="Cambria Math" panose="02040503050406030204" pitchFamily="18" charset="0"/>
                                          <a:ea typeface="Arial Unicode MS" panose="020B0604020202020204" pitchFamily="34" charset="-128"/>
                                          <a:cs typeface="Times New Roman" panose="020206030504050203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</m:e>
                              </m:eqArr>
                            </m:e>
                          </m:d>
                        </m:oMath>
                      </a14:m>
                      <a:endParaRPr lang="it-IT" sz="1800" b="0" dirty="0" smtClean="0">
                        <a:solidFill>
                          <a:srgbClr val="003F6E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" name="TextBox 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613355" y="5537503"/>
                      <a:ext cx="2369815" cy="919611"/>
                    </a:xfrm>
                    <a:prstGeom prst="rect">
                      <a:avLst/>
                    </a:prstGeom>
                    <a:blipFill rotWithShape="0">
                      <a:blip r:embed="rId17"/>
                      <a:stretch>
                        <a:fillRect l="-4627"/>
                      </a:stretch>
                    </a:blipFill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" name="TextBox 6"/>
                <p:cNvSpPr txBox="1"/>
                <p:nvPr/>
              </p:nvSpPr>
              <p:spPr bwMode="auto">
                <a:xfrm>
                  <a:off x="3146549" y="5582698"/>
                  <a:ext cx="859146" cy="215444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hangingPunct="1">
                    <a:spcBef>
                      <a:spcPts val="0"/>
                    </a:spcBef>
                  </a:pPr>
                  <a:r>
                    <a:rPr lang="it-IT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(rescaled T)</a:t>
                  </a:r>
                </a:p>
              </p:txBody>
            </p:sp>
          </p:grpSp>
          <p:sp>
            <p:nvSpPr>
              <p:cNvPr id="51" name="TextBox 50"/>
              <p:cNvSpPr txBox="1"/>
              <p:nvPr/>
            </p:nvSpPr>
            <p:spPr bwMode="auto">
              <a:xfrm>
                <a:off x="2957716" y="5830057"/>
                <a:ext cx="1200650" cy="215444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it-IT" b="0" dirty="0" smtClean="0">
                    <a:solidFill>
                      <a:srgbClr val="CC00CC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(intrinsic length)</a:t>
                </a:r>
              </a:p>
            </p:txBody>
          </p:sp>
        </p:grpSp>
        <p:cxnSp>
          <p:nvCxnSpPr>
            <p:cNvPr id="34" name="Straight Arrow Connector 33"/>
            <p:cNvCxnSpPr/>
            <p:nvPr/>
          </p:nvCxnSpPr>
          <p:spPr bwMode="auto">
            <a:xfrm>
              <a:off x="4074821" y="3594577"/>
              <a:ext cx="409449" cy="0"/>
            </a:xfrm>
            <a:prstGeom prst="straightConnector1">
              <a:avLst/>
            </a:prstGeom>
            <a:solidFill>
              <a:schemeClr val="folHlink"/>
            </a:solidFill>
            <a:ln w="571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4" name="Rectangle 13"/>
          <p:cNvSpPr/>
          <p:nvPr/>
        </p:nvSpPr>
        <p:spPr>
          <a:xfrm>
            <a:off x="5514673" y="931905"/>
            <a:ext cx="1947969" cy="276999"/>
          </a:xfrm>
          <a:prstGeom prst="rect">
            <a:avLst/>
          </a:prstGeom>
          <a:solidFill>
            <a:srgbClr val="FFFF47"/>
          </a:solidFill>
        </p:spPr>
        <p:txBody>
          <a:bodyPr wrap="none">
            <a:spAutoFit/>
          </a:bodyPr>
          <a:lstStyle/>
          <a:p>
            <a:r>
              <a:rPr lang="it-IT" sz="1200" b="0" i="1" kern="0" dirty="0">
                <a:solidFill>
                  <a:srgbClr val="EA00EA"/>
                </a:solidFill>
                <a:latin typeface="Times New Roman"/>
                <a:ea typeface="+mj-ea"/>
                <a:cs typeface="+mj-cs"/>
              </a:rPr>
              <a:t>(R. Golestanian, PRL 2012)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997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300" y="99051"/>
            <a:ext cx="5475600" cy="544624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A "thermal Manning condensation"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and </a:t>
            </a:r>
            <a:r>
              <a:rPr lang="it-IT" dirty="0" smtClean="0">
                <a:solidFill>
                  <a:srgbClr val="FF0000"/>
                </a:solidFill>
              </a:rPr>
              <a:t>a </a:t>
            </a:r>
            <a:r>
              <a:rPr lang="it-IT" dirty="0">
                <a:solidFill>
                  <a:srgbClr val="FF0000"/>
                </a:solidFill>
              </a:rPr>
              <a:t>colloidal supernova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82A3-C054-4A34-A25A-4DCE606018F0}" type="slidenum">
              <a:rPr lang="it-IT" smtClean="0"/>
              <a:pPr/>
              <a:t>19</a:t>
            </a:fld>
            <a:endParaRPr lang="it-IT"/>
          </a:p>
        </p:txBody>
      </p:sp>
      <p:grpSp>
        <p:nvGrpSpPr>
          <p:cNvPr id="32" name="Group 31"/>
          <p:cNvGrpSpPr/>
          <p:nvPr/>
        </p:nvGrpSpPr>
        <p:grpSpPr>
          <a:xfrm>
            <a:off x="5500815" y="1391203"/>
            <a:ext cx="3591291" cy="1887455"/>
            <a:chOff x="5500816" y="1391204"/>
            <a:chExt cx="3179884" cy="1671234"/>
          </a:xfrm>
        </p:grpSpPr>
        <p:sp>
          <p:nvSpPr>
            <p:cNvPr id="56" name="TextBox 55"/>
            <p:cNvSpPr txBox="1"/>
            <p:nvPr/>
          </p:nvSpPr>
          <p:spPr bwMode="auto">
            <a:xfrm>
              <a:off x="6756347" y="1424370"/>
              <a:ext cx="1287211" cy="30777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0" tIns="0" rIns="0" bIns="0" rtlCol="0">
              <a:spAutoFit/>
            </a:bodyPr>
            <a:lstStyle/>
            <a:p>
              <a:pPr eaLnBrk="1" hangingPunct="1">
                <a:spcBef>
                  <a:spcPts val="0"/>
                </a:spcBef>
              </a:pPr>
              <a:r>
                <a:rPr lang="it-IT" sz="2000" b="0" dirty="0" smtClean="0">
                  <a:solidFill>
                    <a:srgbClr val="003F6E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2D: cylinder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 bwMode="auto">
                <a:xfrm>
                  <a:off x="6857295" y="1701369"/>
                  <a:ext cx="1316899" cy="607346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hangingPunct="1"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sz="1600" b="0" i="1" smtClean="0">
                                <a:solidFill>
                                  <a:srgbClr val="003F6E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600" b="0" i="1" smtClean="0">
                                    <a:solidFill>
                                      <a:srgbClr val="003F6E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0" i="1" smtClean="0">
                                    <a:solidFill>
                                      <a:srgbClr val="003F6E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it-IT" sz="1600" b="0" i="1" smtClean="0">
                                    <a:solidFill>
                                      <a:srgbClr val="003F6E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𝑚𝑖𝑑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1600" b="0" i="1" smtClean="0">
                                    <a:solidFill>
                                      <a:srgbClr val="003F6E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0" i="1" smtClean="0">
                                    <a:solidFill>
                                      <a:srgbClr val="003F6E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it-IT" sz="1600" b="0" i="1" smtClean="0">
                                    <a:solidFill>
                                      <a:srgbClr val="003F6E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𝑒𝑑𝑔</m:t>
                                </m:r>
                              </m:sub>
                            </m:sSub>
                          </m:den>
                        </m:f>
                        <m:r>
                          <a:rPr lang="it-IT" sz="1600" b="0" i="1" smtClean="0">
                            <a:solidFill>
                              <a:srgbClr val="003F6E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≃</m:t>
                        </m:r>
                        <m:sSup>
                          <m:sSupPr>
                            <m:ctrlPr>
                              <a:rPr lang="it-IT" sz="1600" b="0" i="1" smtClean="0">
                                <a:solidFill>
                                  <a:srgbClr val="003F6E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1600" b="0" i="1" smtClean="0">
                                    <a:solidFill>
                                      <a:srgbClr val="003F6E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sz="1600" b="0" i="1" smtClean="0">
                                        <a:solidFill>
                                          <a:srgbClr val="003F6E"/>
                                        </a:solidFill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i="1" smtClean="0">
                                        <a:solidFill>
                                          <a:srgbClr val="003F6E"/>
                                        </a:solidFill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  <m:r>
                                      <a:rPr lang="it-IT" sz="1600" b="0" i="1" smtClean="0">
                                        <a:solidFill>
                                          <a:srgbClr val="003F6E"/>
                                        </a:solidFill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it-IT" sz="1600" b="0" i="1" smtClean="0">
                                        <a:solidFill>
                                          <a:srgbClr val="003F6E"/>
                                        </a:solidFill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Times New Roman" panose="02020603050405020304" pitchFamily="18" charset="0"/>
                                      </a:rPr>
                                      <m:t>𝑁</m:t>
                                    </m:r>
                                    <m:r>
                                      <a:rPr lang="it-IT" sz="1600" b="0" i="1" smtClean="0">
                                        <a:solidFill>
                                          <a:srgbClr val="003F6E"/>
                                        </a:solidFill>
                                        <a:latin typeface="Cambria Math" panose="02040503050406030204" pitchFamily="18" charset="0"/>
                                        <a:ea typeface="Arial Unicode MS" panose="020B0604020202020204" pitchFamily="34" charset="-128"/>
                                        <a:cs typeface="Times New Roman" panose="02020603050405020304" pitchFamily="18" charset="0"/>
                                      </a:rPr>
                                      <m:t>ℓ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it-IT" sz="1600" b="0" i="1" smtClean="0">
                                <a:solidFill>
                                  <a:srgbClr val="003F6E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it-IT" sz="1600" b="0" dirty="0" smtClean="0">
                    <a:solidFill>
                      <a:srgbClr val="CC00CC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7295" y="1701369"/>
                  <a:ext cx="1316899" cy="60734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TextBox 69"/>
            <p:cNvSpPr txBox="1"/>
            <p:nvPr/>
          </p:nvSpPr>
          <p:spPr bwMode="auto">
            <a:xfrm>
              <a:off x="6567204" y="2396342"/>
              <a:ext cx="2113496" cy="55399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eaLnBrk="1" hangingPunct="1">
                <a:spcBef>
                  <a:spcPts val="0"/>
                </a:spcBef>
              </a:pPr>
              <a:r>
                <a:rPr lang="it-IT" sz="1800" b="0" dirty="0" smtClean="0">
                  <a:solidFill>
                    <a:srgbClr val="CC00CC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like Manning condensation in DNA!</a:t>
              </a: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500816" y="1391204"/>
              <a:ext cx="3179884" cy="1671234"/>
            </a:xfrm>
            <a:prstGeom prst="rect">
              <a:avLst/>
            </a:prstGeom>
            <a:noFill/>
            <a:ln w="127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579177" y="1441872"/>
              <a:ext cx="805841" cy="1409333"/>
              <a:chOff x="6040143" y="1639881"/>
              <a:chExt cx="967919" cy="1692791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6040143" y="1639881"/>
                <a:ext cx="967919" cy="1692791"/>
                <a:chOff x="6726134" y="1729348"/>
                <a:chExt cx="967919" cy="1782130"/>
              </a:xfrm>
            </p:grpSpPr>
            <p:sp>
              <p:nvSpPr>
                <p:cNvPr id="57" name="Oval 56"/>
                <p:cNvSpPr/>
                <p:nvPr/>
              </p:nvSpPr>
              <p:spPr bwMode="auto">
                <a:xfrm>
                  <a:off x="7025164" y="1729348"/>
                  <a:ext cx="668889" cy="149905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8" name="Oval 57"/>
                <p:cNvSpPr/>
                <p:nvPr/>
              </p:nvSpPr>
              <p:spPr bwMode="auto">
                <a:xfrm>
                  <a:off x="7010222" y="3361573"/>
                  <a:ext cx="668889" cy="149905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60" name="Straight Connector 59"/>
                <p:cNvCxnSpPr>
                  <a:stCxn id="57" idx="2"/>
                </p:cNvCxnSpPr>
                <p:nvPr/>
              </p:nvCxnSpPr>
              <p:spPr bwMode="auto">
                <a:xfrm>
                  <a:off x="7025164" y="1804301"/>
                  <a:ext cx="0" cy="1645126"/>
                </a:xfrm>
                <a:prstGeom prst="line">
                  <a:avLst/>
                </a:prstGeom>
                <a:solidFill>
                  <a:schemeClr val="folHlink"/>
                </a:solidFill>
                <a:ln w="381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1" name="Straight Connector 60"/>
                <p:cNvCxnSpPr/>
                <p:nvPr/>
              </p:nvCxnSpPr>
              <p:spPr bwMode="auto">
                <a:xfrm>
                  <a:off x="7678525" y="1791399"/>
                  <a:ext cx="0" cy="1645126"/>
                </a:xfrm>
                <a:prstGeom prst="line">
                  <a:avLst/>
                </a:prstGeom>
                <a:solidFill>
                  <a:schemeClr val="folHlink"/>
                </a:solidFill>
                <a:ln w="381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2" name="Straight Arrow Connector 61"/>
                <p:cNvCxnSpPr/>
                <p:nvPr/>
              </p:nvCxnSpPr>
              <p:spPr bwMode="auto">
                <a:xfrm>
                  <a:off x="6922641" y="1809122"/>
                  <a:ext cx="0" cy="1603347"/>
                </a:xfrm>
                <a:prstGeom prst="straightConnector1">
                  <a:avLst/>
                </a:prstGeom>
                <a:solidFill>
                  <a:schemeClr val="folHlink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3" name="TextBox 62"/>
                    <p:cNvSpPr txBox="1"/>
                    <p:nvPr/>
                  </p:nvSpPr>
                  <p:spPr bwMode="auto">
                    <a:xfrm>
                      <a:off x="6726134" y="2432343"/>
                      <a:ext cx="205633" cy="318651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oMath>
                        </m:oMathPara>
                      </a14:m>
                      <a:endParaRPr lang="it-IT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3" name="TextBox 6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6726134" y="2432343"/>
                      <a:ext cx="205633" cy="318651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l="-50000" r="-9375" b="-17391"/>
                      </a:stretch>
                    </a:blipFill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1" name="Group 80"/>
              <p:cNvGrpSpPr/>
              <p:nvPr/>
            </p:nvGrpSpPr>
            <p:grpSpPr>
              <a:xfrm>
                <a:off x="6351572" y="2116158"/>
                <a:ext cx="640962" cy="900732"/>
                <a:chOff x="6916316" y="2380186"/>
                <a:chExt cx="640962" cy="90073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Box 52"/>
                    <p:cNvSpPr txBox="1"/>
                    <p:nvPr/>
                  </p:nvSpPr>
                  <p:spPr bwMode="auto">
                    <a:xfrm>
                      <a:off x="7050938" y="3065474"/>
                      <a:ext cx="403444" cy="215444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b="0" i="1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it-IT" b="0" i="1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𝑚𝑖𝑑</m:t>
                                </m:r>
                              </m:sub>
                            </m:sSub>
                          </m:oMath>
                        </m:oMathPara>
                      </a14:m>
                      <a:endParaRPr lang="it-IT" b="0" dirty="0" smtClean="0">
                        <a:solidFill>
                          <a:srgbClr val="003F6E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TextBox 5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7050938" y="3065474"/>
                      <a:ext cx="403444" cy="215444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19355" b="-33333"/>
                      </a:stretch>
                    </a:blipFill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TextBox 54"/>
                    <p:cNvSpPr txBox="1"/>
                    <p:nvPr/>
                  </p:nvSpPr>
                  <p:spPr bwMode="auto">
                    <a:xfrm>
                      <a:off x="7033271" y="2380186"/>
                      <a:ext cx="390298" cy="232949"/>
                    </a:xfrm>
                    <a:prstGeom prst="rect">
                      <a:avLst/>
                    </a:prstGeom>
                    <a:noFill/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eaLnBrk="1" hangingPunct="1">
                        <a:spcBef>
                          <a:spcPts val="0"/>
                        </a:spcBef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b="0" i="1" smtClean="0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rgbClr val="CC00CC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𝑒𝑑𝑔</m:t>
                                </m:r>
                              </m:sub>
                            </m:sSub>
                          </m:oMath>
                        </m:oMathPara>
                      </a14:m>
                      <a:endParaRPr lang="it-IT" b="0" dirty="0" smtClean="0">
                        <a:solidFill>
                          <a:srgbClr val="003F6E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5" name="TextBox 5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7033271" y="2380186"/>
                      <a:ext cx="390298" cy="232949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20000" r="-3333" b="-33333"/>
                      </a:stretch>
                    </a:blipFill>
                    <a:ln w="254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3" name="Group 12"/>
                <p:cNvGrpSpPr/>
                <p:nvPr/>
              </p:nvGrpSpPr>
              <p:grpSpPr>
                <a:xfrm>
                  <a:off x="6916316" y="2563776"/>
                  <a:ext cx="640962" cy="548468"/>
                  <a:chOff x="7375503" y="1729245"/>
                  <a:chExt cx="640962" cy="529751"/>
                </a:xfrm>
              </p:grpSpPr>
              <p:sp>
                <p:nvSpPr>
                  <p:cNvPr id="11" name="Freeform 10"/>
                  <p:cNvSpPr/>
                  <p:nvPr/>
                </p:nvSpPr>
                <p:spPr bwMode="auto">
                  <a:xfrm>
                    <a:off x="7375503" y="1729245"/>
                    <a:ext cx="336343" cy="529751"/>
                  </a:xfrm>
                  <a:custGeom>
                    <a:avLst/>
                    <a:gdLst>
                      <a:gd name="connsiteX0" fmla="*/ 0 w 624493"/>
                      <a:gd name="connsiteY0" fmla="*/ 0 h 570848"/>
                      <a:gd name="connsiteX1" fmla="*/ 35169 w 624493"/>
                      <a:gd name="connsiteY1" fmla="*/ 323556 h 570848"/>
                      <a:gd name="connsiteX2" fmla="*/ 70339 w 624493"/>
                      <a:gd name="connsiteY2" fmla="*/ 534572 h 570848"/>
                      <a:gd name="connsiteX3" fmla="*/ 218049 w 624493"/>
                      <a:gd name="connsiteY3" fmla="*/ 569741 h 570848"/>
                      <a:gd name="connsiteX4" fmla="*/ 590843 w 624493"/>
                      <a:gd name="connsiteY4" fmla="*/ 562707 h 570848"/>
                      <a:gd name="connsiteX5" fmla="*/ 583809 w 624493"/>
                      <a:gd name="connsiteY5" fmla="*/ 569741 h 570848"/>
                      <a:gd name="connsiteX0" fmla="*/ 0 w 590843"/>
                      <a:gd name="connsiteY0" fmla="*/ 0 h 570848"/>
                      <a:gd name="connsiteX1" fmla="*/ 35169 w 590843"/>
                      <a:gd name="connsiteY1" fmla="*/ 323556 h 570848"/>
                      <a:gd name="connsiteX2" fmla="*/ 70339 w 590843"/>
                      <a:gd name="connsiteY2" fmla="*/ 534572 h 570848"/>
                      <a:gd name="connsiteX3" fmla="*/ 218049 w 590843"/>
                      <a:gd name="connsiteY3" fmla="*/ 569741 h 570848"/>
                      <a:gd name="connsiteX4" fmla="*/ 590843 w 590843"/>
                      <a:gd name="connsiteY4" fmla="*/ 562707 h 570848"/>
                      <a:gd name="connsiteX0" fmla="*/ 0 w 218049"/>
                      <a:gd name="connsiteY0" fmla="*/ 0 h 569741"/>
                      <a:gd name="connsiteX1" fmla="*/ 35169 w 218049"/>
                      <a:gd name="connsiteY1" fmla="*/ 323556 h 569741"/>
                      <a:gd name="connsiteX2" fmla="*/ 70339 w 218049"/>
                      <a:gd name="connsiteY2" fmla="*/ 534572 h 569741"/>
                      <a:gd name="connsiteX3" fmla="*/ 218049 w 218049"/>
                      <a:gd name="connsiteY3" fmla="*/ 569741 h 569741"/>
                      <a:gd name="connsiteX0" fmla="*/ 0 w 256063"/>
                      <a:gd name="connsiteY0" fmla="*/ 0 h 569741"/>
                      <a:gd name="connsiteX1" fmla="*/ 35169 w 256063"/>
                      <a:gd name="connsiteY1" fmla="*/ 323556 h 569741"/>
                      <a:gd name="connsiteX2" fmla="*/ 70339 w 256063"/>
                      <a:gd name="connsiteY2" fmla="*/ 534572 h 569741"/>
                      <a:gd name="connsiteX3" fmla="*/ 218049 w 256063"/>
                      <a:gd name="connsiteY3" fmla="*/ 569741 h 569741"/>
                      <a:gd name="connsiteX0" fmla="*/ 0 w 258744"/>
                      <a:gd name="connsiteY0" fmla="*/ 0 h 569741"/>
                      <a:gd name="connsiteX1" fmla="*/ 35169 w 258744"/>
                      <a:gd name="connsiteY1" fmla="*/ 323556 h 569741"/>
                      <a:gd name="connsiteX2" fmla="*/ 93101 w 258744"/>
                      <a:gd name="connsiteY2" fmla="*/ 513470 h 569741"/>
                      <a:gd name="connsiteX3" fmla="*/ 218049 w 258744"/>
                      <a:gd name="connsiteY3" fmla="*/ 569741 h 569741"/>
                      <a:gd name="connsiteX0" fmla="*/ 0 w 315597"/>
                      <a:gd name="connsiteY0" fmla="*/ 0 h 576775"/>
                      <a:gd name="connsiteX1" fmla="*/ 35169 w 315597"/>
                      <a:gd name="connsiteY1" fmla="*/ 323556 h 576775"/>
                      <a:gd name="connsiteX2" fmla="*/ 93101 w 315597"/>
                      <a:gd name="connsiteY2" fmla="*/ 513470 h 576775"/>
                      <a:gd name="connsiteX3" fmla="*/ 280642 w 315597"/>
                      <a:gd name="connsiteY3" fmla="*/ 576775 h 576775"/>
                      <a:gd name="connsiteX0" fmla="*/ 0 w 310362"/>
                      <a:gd name="connsiteY0" fmla="*/ 0 h 555674"/>
                      <a:gd name="connsiteX1" fmla="*/ 35169 w 310362"/>
                      <a:gd name="connsiteY1" fmla="*/ 323556 h 555674"/>
                      <a:gd name="connsiteX2" fmla="*/ 93101 w 310362"/>
                      <a:gd name="connsiteY2" fmla="*/ 513470 h 555674"/>
                      <a:gd name="connsiteX3" fmla="*/ 274953 w 310362"/>
                      <a:gd name="connsiteY3" fmla="*/ 555674 h 555674"/>
                      <a:gd name="connsiteX0" fmla="*/ 0 w 328107"/>
                      <a:gd name="connsiteY0" fmla="*/ 0 h 531832"/>
                      <a:gd name="connsiteX1" fmla="*/ 35169 w 328107"/>
                      <a:gd name="connsiteY1" fmla="*/ 323556 h 531832"/>
                      <a:gd name="connsiteX2" fmla="*/ 93101 w 328107"/>
                      <a:gd name="connsiteY2" fmla="*/ 513470 h 531832"/>
                      <a:gd name="connsiteX3" fmla="*/ 294187 w 328107"/>
                      <a:gd name="connsiteY3" fmla="*/ 527601 h 531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8107" h="531832">
                        <a:moveTo>
                          <a:pt x="0" y="0"/>
                        </a:moveTo>
                        <a:cubicBezTo>
                          <a:pt x="11723" y="117230"/>
                          <a:pt x="19652" y="237978"/>
                          <a:pt x="35169" y="323556"/>
                        </a:cubicBezTo>
                        <a:cubicBezTo>
                          <a:pt x="50686" y="409134"/>
                          <a:pt x="49931" y="479463"/>
                          <a:pt x="93101" y="513470"/>
                        </a:cubicBezTo>
                        <a:cubicBezTo>
                          <a:pt x="136271" y="547477"/>
                          <a:pt x="425486" y="522912"/>
                          <a:pt x="294187" y="527601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CC00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12" name="Freeform 11"/>
                  <p:cNvSpPr/>
                  <p:nvPr/>
                </p:nvSpPr>
                <p:spPr bwMode="auto">
                  <a:xfrm flipH="1">
                    <a:off x="7727373" y="1729245"/>
                    <a:ext cx="289092" cy="529751"/>
                  </a:xfrm>
                  <a:custGeom>
                    <a:avLst/>
                    <a:gdLst>
                      <a:gd name="connsiteX0" fmla="*/ 0 w 624493"/>
                      <a:gd name="connsiteY0" fmla="*/ 0 h 570848"/>
                      <a:gd name="connsiteX1" fmla="*/ 35169 w 624493"/>
                      <a:gd name="connsiteY1" fmla="*/ 323556 h 570848"/>
                      <a:gd name="connsiteX2" fmla="*/ 70339 w 624493"/>
                      <a:gd name="connsiteY2" fmla="*/ 534572 h 570848"/>
                      <a:gd name="connsiteX3" fmla="*/ 218049 w 624493"/>
                      <a:gd name="connsiteY3" fmla="*/ 569741 h 570848"/>
                      <a:gd name="connsiteX4" fmla="*/ 590843 w 624493"/>
                      <a:gd name="connsiteY4" fmla="*/ 562707 h 570848"/>
                      <a:gd name="connsiteX5" fmla="*/ 583809 w 624493"/>
                      <a:gd name="connsiteY5" fmla="*/ 569741 h 570848"/>
                      <a:gd name="connsiteX0" fmla="*/ 0 w 590843"/>
                      <a:gd name="connsiteY0" fmla="*/ 0 h 570848"/>
                      <a:gd name="connsiteX1" fmla="*/ 35169 w 590843"/>
                      <a:gd name="connsiteY1" fmla="*/ 323556 h 570848"/>
                      <a:gd name="connsiteX2" fmla="*/ 70339 w 590843"/>
                      <a:gd name="connsiteY2" fmla="*/ 534572 h 570848"/>
                      <a:gd name="connsiteX3" fmla="*/ 218049 w 590843"/>
                      <a:gd name="connsiteY3" fmla="*/ 569741 h 570848"/>
                      <a:gd name="connsiteX4" fmla="*/ 590843 w 590843"/>
                      <a:gd name="connsiteY4" fmla="*/ 562707 h 570848"/>
                      <a:gd name="connsiteX0" fmla="*/ 0 w 218049"/>
                      <a:gd name="connsiteY0" fmla="*/ 0 h 569741"/>
                      <a:gd name="connsiteX1" fmla="*/ 35169 w 218049"/>
                      <a:gd name="connsiteY1" fmla="*/ 323556 h 569741"/>
                      <a:gd name="connsiteX2" fmla="*/ 70339 w 218049"/>
                      <a:gd name="connsiteY2" fmla="*/ 534572 h 569741"/>
                      <a:gd name="connsiteX3" fmla="*/ 218049 w 218049"/>
                      <a:gd name="connsiteY3" fmla="*/ 569741 h 569741"/>
                      <a:gd name="connsiteX0" fmla="*/ 0 w 256063"/>
                      <a:gd name="connsiteY0" fmla="*/ 0 h 569741"/>
                      <a:gd name="connsiteX1" fmla="*/ 35169 w 256063"/>
                      <a:gd name="connsiteY1" fmla="*/ 323556 h 569741"/>
                      <a:gd name="connsiteX2" fmla="*/ 70339 w 256063"/>
                      <a:gd name="connsiteY2" fmla="*/ 534572 h 569741"/>
                      <a:gd name="connsiteX3" fmla="*/ 218049 w 256063"/>
                      <a:gd name="connsiteY3" fmla="*/ 569741 h 569741"/>
                      <a:gd name="connsiteX0" fmla="*/ 0 w 258744"/>
                      <a:gd name="connsiteY0" fmla="*/ 0 h 569741"/>
                      <a:gd name="connsiteX1" fmla="*/ 35169 w 258744"/>
                      <a:gd name="connsiteY1" fmla="*/ 323556 h 569741"/>
                      <a:gd name="connsiteX2" fmla="*/ 93101 w 258744"/>
                      <a:gd name="connsiteY2" fmla="*/ 513470 h 569741"/>
                      <a:gd name="connsiteX3" fmla="*/ 218049 w 258744"/>
                      <a:gd name="connsiteY3" fmla="*/ 569741 h 569741"/>
                      <a:gd name="connsiteX0" fmla="*/ 0 w 315597"/>
                      <a:gd name="connsiteY0" fmla="*/ 0 h 576775"/>
                      <a:gd name="connsiteX1" fmla="*/ 35169 w 315597"/>
                      <a:gd name="connsiteY1" fmla="*/ 323556 h 576775"/>
                      <a:gd name="connsiteX2" fmla="*/ 93101 w 315597"/>
                      <a:gd name="connsiteY2" fmla="*/ 513470 h 576775"/>
                      <a:gd name="connsiteX3" fmla="*/ 280642 w 315597"/>
                      <a:gd name="connsiteY3" fmla="*/ 576775 h 576775"/>
                      <a:gd name="connsiteX0" fmla="*/ 0 w 310362"/>
                      <a:gd name="connsiteY0" fmla="*/ 0 h 555674"/>
                      <a:gd name="connsiteX1" fmla="*/ 35169 w 310362"/>
                      <a:gd name="connsiteY1" fmla="*/ 323556 h 555674"/>
                      <a:gd name="connsiteX2" fmla="*/ 93101 w 310362"/>
                      <a:gd name="connsiteY2" fmla="*/ 513470 h 555674"/>
                      <a:gd name="connsiteX3" fmla="*/ 274953 w 310362"/>
                      <a:gd name="connsiteY3" fmla="*/ 555674 h 555674"/>
                      <a:gd name="connsiteX0" fmla="*/ 0 w 328107"/>
                      <a:gd name="connsiteY0" fmla="*/ 0 h 531832"/>
                      <a:gd name="connsiteX1" fmla="*/ 35169 w 328107"/>
                      <a:gd name="connsiteY1" fmla="*/ 323556 h 531832"/>
                      <a:gd name="connsiteX2" fmla="*/ 93101 w 328107"/>
                      <a:gd name="connsiteY2" fmla="*/ 513470 h 531832"/>
                      <a:gd name="connsiteX3" fmla="*/ 294187 w 328107"/>
                      <a:gd name="connsiteY3" fmla="*/ 527601 h 531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8107" h="531832">
                        <a:moveTo>
                          <a:pt x="0" y="0"/>
                        </a:moveTo>
                        <a:cubicBezTo>
                          <a:pt x="11723" y="117230"/>
                          <a:pt x="19652" y="237978"/>
                          <a:pt x="35169" y="323556"/>
                        </a:cubicBezTo>
                        <a:cubicBezTo>
                          <a:pt x="50686" y="409134"/>
                          <a:pt x="49931" y="479463"/>
                          <a:pt x="93101" y="513470"/>
                        </a:cubicBezTo>
                        <a:cubicBezTo>
                          <a:pt x="136271" y="547477"/>
                          <a:pt x="425486" y="522912"/>
                          <a:pt x="294187" y="527601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CC00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</p:grpSp>
          </p:grpSp>
        </p:grpSp>
      </p:grpSp>
      <p:grpSp>
        <p:nvGrpSpPr>
          <p:cNvPr id="27" name="Group 26"/>
          <p:cNvGrpSpPr/>
          <p:nvPr/>
        </p:nvGrpSpPr>
        <p:grpSpPr>
          <a:xfrm>
            <a:off x="286679" y="950080"/>
            <a:ext cx="7484134" cy="2036728"/>
            <a:chOff x="286679" y="950080"/>
            <a:chExt cx="7484134" cy="20367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 bwMode="auto">
                <a:xfrm>
                  <a:off x="286679" y="950080"/>
                  <a:ext cx="7484134" cy="307777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 eaLnBrk="1" hangingPunct="1">
                    <a:spcBef>
                      <a:spcPts val="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2000" b="0" i="1" dirty="0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000" b="0" i="1" dirty="0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● </m:t>
                          </m:r>
                          <m:r>
                            <a:rPr lang="it-IT" sz="2000" b="0" i="1" dirty="0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sz="2000" b="0" i="1" dirty="0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sz="2000" b="0" i="1" dirty="0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&gt;0</m:t>
                      </m:r>
                      <m:r>
                        <a:rPr lang="it-IT" sz="2000" b="0" i="1" dirty="0" smtClean="0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  </m:t>
                      </m:r>
                    </m:oMath>
                  </a14:m>
                  <a:r>
                    <a:rPr lang="it-IT" sz="2000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dirty="0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thermo</m:t>
                      </m:r>
                      <m:r>
                        <m:rPr>
                          <m:nor/>
                        </m:rPr>
                        <a:rPr lang="it-IT" sz="2000" b="0" i="1" dirty="0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phobic</m:t>
                      </m:r>
                      <m:r>
                        <m:rPr>
                          <m:nor/>
                        </m:rPr>
                        <a:rPr lang="it-IT" sz="2000" b="0" dirty="0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000" b="0" dirty="0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particles</m:t>
                      </m:r>
                    </m:oMath>
                  </a14:m>
                  <a:r>
                    <a:rPr lang="it-IT" sz="2000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): A </a:t>
                  </a:r>
                  <a:r>
                    <a:rPr lang="it-IT" sz="2000" b="0" dirty="0" smtClean="0">
                      <a:solidFill>
                        <a:srgbClr val="EA00EA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Poisson-Boltzmann</a:t>
                  </a:r>
                  <a:r>
                    <a:rPr lang="it-IT" sz="2000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 equation</a:t>
                  </a: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6679" y="950080"/>
                  <a:ext cx="7484134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896" t="-26000" b="-50000"/>
                  </a:stretch>
                </a:blipFill>
                <a:ln w="12700" algn="ctr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463707" y="1437201"/>
                  <a:ext cx="4734629" cy="701731"/>
                </a:xfrm>
                <a:prstGeom prst="rect">
                  <a:avLst/>
                </a:prstGeom>
                <a:ln>
                  <a:solidFill>
                    <a:srgbClr val="EA00EA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it-IT" sz="1800" b="0" i="1" smtClean="0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m:t>ℓ</m:t>
                      </m:r>
                      <m:r>
                        <a:rPr lang="it-IT" sz="1800" b="0" i="1" smtClean="0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 </m:t>
                      </m:r>
                    </m:oMath>
                  </a14:m>
                  <a:r>
                    <a:rPr lang="it-IT" sz="1800" b="0" dirty="0" smtClean="0">
                      <a:solidFill>
                        <a:srgbClr val="CC00CC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equivalent to  Bjerrum-Landau length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it-IT" sz="1800" b="0" i="1">
                              <a:solidFill>
                                <a:srgbClr val="CC00CC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</m:oMath>
                  </a14:m>
                  <a:endParaRPr lang="it-IT" sz="1800" dirty="0" smtClean="0">
                    <a:solidFill>
                      <a:srgbClr val="CC00CC"/>
                    </a:solidFill>
                  </a:endParaRPr>
                </a:p>
                <a:p>
                  <a:pPr algn="l"/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1800" b="0" i="1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1800" b="0" i="1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800" b="0" i="1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sz="1800" b="0" i="1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 </m:t>
                      </m:r>
                    </m:oMath>
                  </a14:m>
                  <a:r>
                    <a:rPr lang="it-IT" sz="1800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equivalent to Debye screening </a:t>
                  </a:r>
                  <a:r>
                    <a:rPr lang="it-IT" sz="1800" b="0" dirty="0">
                      <a:solidFill>
                        <a:srgbClr val="003F6E"/>
                      </a:solidFill>
                      <a:latin typeface="Times New Roman" panose="02020603050405020304" pitchFamily="18" charset="0"/>
                      <a:ea typeface="Arial Unicode MS" panose="020B0604020202020204" pitchFamily="34" charset="-128"/>
                      <a:cs typeface="Times New Roman" panose="02020603050405020304" pitchFamily="18" charset="0"/>
                    </a:rPr>
                    <a:t>length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800" b="0" i="1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800" b="0" i="1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1800" b="0" i="1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Times New Roman" panose="02020603050405020304" pitchFamily="18" charset="0"/>
                            </a:rPr>
                            <m:t>𝐷𝐻</m:t>
                          </m:r>
                        </m:sub>
                      </m:sSub>
                    </m:oMath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707" y="1437201"/>
                  <a:ext cx="4734629" cy="70173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4274" b="-11966"/>
                  </a:stretch>
                </a:blipFill>
                <a:ln>
                  <a:solidFill>
                    <a:srgbClr val="EA00EA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03059" y="2340477"/>
                  <a:ext cx="4252126" cy="646331"/>
                </a:xfrm>
                <a:prstGeom prst="rect">
                  <a:avLst/>
                </a:prstGeom>
                <a:solidFill>
                  <a:srgbClr val="FFFF85"/>
                </a:solidFill>
                <a:ln>
                  <a:solidFill>
                    <a:srgbClr val="EA00EA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</a:pPr>
                  <a:r>
                    <a:rPr lang="it-IT" sz="1800" b="0" dirty="0" smtClean="0">
                      <a:solidFill>
                        <a:srgbClr val="CC00CC"/>
                      </a:solidFill>
                      <a:latin typeface="+mn-lt"/>
                      <a:cs typeface="Times New Roman" pitchFamily="18" charset="0"/>
                    </a:rPr>
                    <a:t>Full analogy with strongly charged particles</a:t>
                  </a:r>
                </a:p>
                <a:p>
                  <a:pPr algn="l">
                    <a:spcBef>
                      <a:spcPts val="0"/>
                    </a:spcBef>
                  </a:pPr>
                  <a:r>
                    <a:rPr lang="it-IT" sz="1800" b="0" dirty="0" smtClean="0">
                      <a:solidFill>
                        <a:srgbClr val="CC00CC"/>
                      </a:solidFill>
                      <a:latin typeface="+mn-lt"/>
                      <a:cs typeface="Times New Roman" pitchFamily="18" charset="0"/>
                    </a:rPr>
                    <a:t>(almost 1-component plasma, since </a:t>
                  </a:r>
                  <a14:m>
                    <m:oMath xmlns:m="http://schemas.openxmlformats.org/officeDocument/2006/math">
                      <m:r>
                        <a:rPr lang="it-IT" sz="1800" b="0" i="1" smtClean="0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𝜅</m:t>
                      </m:r>
                      <m:r>
                        <a:rPr lang="it-IT" sz="1800" b="0" i="1" smtClean="0">
                          <a:solidFill>
                            <a:srgbClr val="CC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≪1)</m:t>
                      </m:r>
                    </m:oMath>
                  </a14:m>
                  <a:r>
                    <a:rPr lang="it-IT" sz="1800" b="0" dirty="0" smtClean="0">
                      <a:solidFill>
                        <a:srgbClr val="CC00CC"/>
                      </a:solidFill>
                      <a:latin typeface="+mn-lt"/>
                      <a:cs typeface="Times New Roman" pitchFamily="18" charset="0"/>
                    </a:rPr>
                    <a:t> </a:t>
                  </a:r>
                  <a:endParaRPr lang="it-IT" sz="1800" b="0" dirty="0">
                    <a:solidFill>
                      <a:srgbClr val="CC00CC"/>
                    </a:solidFill>
                    <a:latin typeface="+mn-lt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059" y="2340477"/>
                  <a:ext cx="4252126" cy="64633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144" t="-4630" r="-572" b="-12963"/>
                  </a:stretch>
                </a:blipFill>
                <a:ln>
                  <a:solidFill>
                    <a:srgbClr val="EA00EA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4" name="Rectangle 53"/>
          <p:cNvSpPr/>
          <p:nvPr/>
        </p:nvSpPr>
        <p:spPr bwMode="auto">
          <a:xfrm>
            <a:off x="4729676" y="3188353"/>
            <a:ext cx="78144" cy="45719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oup 38"/>
          <p:cNvGrpSpPr/>
          <p:nvPr/>
        </p:nvGrpSpPr>
        <p:grpSpPr>
          <a:xfrm>
            <a:off x="192629" y="3607109"/>
            <a:ext cx="8700790" cy="2893206"/>
            <a:chOff x="192629" y="3607109"/>
            <a:chExt cx="8700790" cy="28932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 bwMode="auto">
                <a:xfrm>
                  <a:off x="7232845" y="6204634"/>
                  <a:ext cx="1075936" cy="276999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hangingPunct="1"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it-IT" sz="1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it-IT" sz="1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ℓ</m:t>
                        </m:r>
                        <m:r>
                          <a:rPr lang="it-IT" sz="1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h𝑁</m:t>
                        </m:r>
                        <m:r>
                          <a:rPr lang="it-IT" sz="1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it-IT" sz="18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it-IT" sz="18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it-IT" sz="18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it-IT" sz="1800" b="0" dirty="0" smtClean="0">
                    <a:solidFill>
                      <a:srgbClr val="003F6E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232845" y="6204634"/>
                  <a:ext cx="1075936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7345" t="-2222" b="-37778"/>
                  </a:stretch>
                </a:blip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 bwMode="auto">
                <a:xfrm rot="16200000">
                  <a:off x="5357842" y="4620868"/>
                  <a:ext cx="1091068" cy="299569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eaLnBrk="1" hangingPunct="1"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it-IT" sz="18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800" b="0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0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it-IT" sz="1800" b="0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𝑚𝑖𝑑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1800" b="0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0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it-IT" sz="1800" b="0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Arial Unicode MS" panose="020B0604020202020204" pitchFamily="34" charset="-128"/>
                                    <a:cs typeface="Times New Roman" panose="02020603050405020304" pitchFamily="18" charset="0"/>
                                  </a:rPr>
                                  <m:t>𝑒𝑑𝑔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it-IT" sz="1800" b="0" dirty="0" smtClean="0">
                    <a:solidFill>
                      <a:schemeClr val="accent4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6200000">
                  <a:off x="5357842" y="4620868"/>
                  <a:ext cx="1091068" cy="29956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59184" t="-21229" r="-228571" b="-7263"/>
                  </a:stretch>
                </a:blip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Group 36"/>
            <p:cNvGrpSpPr/>
            <p:nvPr/>
          </p:nvGrpSpPr>
          <p:grpSpPr>
            <a:xfrm>
              <a:off x="192629" y="3607109"/>
              <a:ext cx="8700790" cy="2893206"/>
              <a:chOff x="192629" y="3607109"/>
              <a:chExt cx="8700790" cy="2893206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5" name="Object 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631843342"/>
                      </p:ext>
                    </p:extLst>
                  </p:nvPr>
                </p:nvGraphicFramePr>
                <p:xfrm>
                  <a:off x="192629" y="5087393"/>
                  <a:ext cx="1384547" cy="138454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6542" r:id="rId12" imgW="3047400" imgH="3047400" progId="">
                          <p:embed/>
                        </p:oleObj>
                      </mc:Choice>
                      <mc:Fallback>
                        <p:oleObj r:id="rId12" imgW="3047400" imgH="3047400" progId="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3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92629" y="5087393"/>
                                <a:ext cx="1384547" cy="138454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5" name="Object 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631843342"/>
                      </p:ext>
                    </p:extLst>
                  </p:nvPr>
                </p:nvGraphicFramePr>
                <p:xfrm>
                  <a:off x="192629" y="5087393"/>
                  <a:ext cx="1384547" cy="1384547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6458" r:id="rId14" imgW="3047400" imgH="3047400" progId="">
                          <p:embed/>
                        </p:oleObj>
                      </mc:Choice>
                      <mc:Fallback>
                        <p:oleObj r:id="rId14" imgW="3047400" imgH="3047400" progId="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5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92629" y="5087393"/>
                                <a:ext cx="1384547" cy="138454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p:grpSp>
            <p:nvGrpSpPr>
              <p:cNvPr id="36" name="Group 35"/>
              <p:cNvGrpSpPr/>
              <p:nvPr/>
            </p:nvGrpSpPr>
            <p:grpSpPr>
              <a:xfrm>
                <a:off x="1575374" y="3607109"/>
                <a:ext cx="7318045" cy="2893206"/>
                <a:chOff x="1575374" y="3607109"/>
                <a:chExt cx="7318045" cy="2893206"/>
              </a:xfrm>
            </p:grpSpPr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1832" y="3607109"/>
                  <a:ext cx="2881587" cy="2597525"/>
                </a:xfrm>
                <a:prstGeom prst="rect">
                  <a:avLst/>
                </a:prstGeom>
              </p:spPr>
            </p:pic>
            <p:grpSp>
              <p:nvGrpSpPr>
                <p:cNvPr id="35" name="Group 34"/>
                <p:cNvGrpSpPr/>
                <p:nvPr/>
              </p:nvGrpSpPr>
              <p:grpSpPr>
                <a:xfrm>
                  <a:off x="1575374" y="5098283"/>
                  <a:ext cx="4240320" cy="1402032"/>
                  <a:chOff x="1575374" y="5098283"/>
                  <a:chExt cx="4240320" cy="140203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graphicFrame>
                    <p:nvGraphicFramePr>
                      <p:cNvPr id="7" name="Object 6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4074376330"/>
                          </p:ext>
                        </p:extLst>
                      </p:nvPr>
                    </p:nvGraphicFramePr>
                    <p:xfrm>
                      <a:off x="1927449" y="5098283"/>
                      <a:ext cx="1390044" cy="1390044"/>
                    </p:xfrm>
                    <a:graphic>
                      <a:graphicData uri="http://schemas.openxmlformats.org/presentationml/2006/ole">
                        <mc:AlternateContent>
                          <mc:Choice xmlns:v="urn:schemas-microsoft-com:vml" Requires="v">
                            <p:oleObj spid="_x0000_s16543" r:id="rId17" imgW="3047400" imgH="3047400" progId="">
                              <p:embed/>
                            </p:oleObj>
                          </mc:Choice>
                          <mc:Fallback>
                            <p:oleObj r:id="rId17" imgW="3047400" imgH="3047400" progId="">
                              <p:embed/>
                              <p:pic>
                                <p:nvPicPr>
                                  <p:cNvPr id="0" name=""/>
                                  <p:cNvPicPr/>
                                  <p:nvPr/>
                                </p:nvPicPr>
                                <p:blipFill>
                                  <a:blip r:embed="rId18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1927449" y="5098283"/>
                                    <a:ext cx="1390044" cy="1390044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mc:Choice>
                <mc:Fallback xmlns="">
                  <p:graphicFrame>
                    <p:nvGraphicFramePr>
                      <p:cNvPr id="7" name="Object 6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4074376330"/>
                          </p:ext>
                        </p:extLst>
                      </p:nvPr>
                    </p:nvGraphicFramePr>
                    <p:xfrm>
                      <a:off x="1927449" y="5098283"/>
                      <a:ext cx="1390044" cy="1390044"/>
                    </p:xfrm>
                    <a:graphic>
                      <a:graphicData uri="http://schemas.openxmlformats.org/presentationml/2006/ole">
                        <mc:AlternateContent>
                          <mc:Choice xmlns:v="urn:schemas-microsoft-com:vml" Requires="v">
                            <p:oleObj spid="_x0000_s16459" r:id="rId19" imgW="3047400" imgH="3047400" progId="">
                              <p:embed/>
                            </p:oleObj>
                          </mc:Choice>
                          <mc:Fallback>
                            <p:oleObj r:id="rId19" imgW="3047400" imgH="3047400" progId="">
                              <p:embed/>
                              <p:pic>
                                <p:nvPicPr>
                                  <p:cNvPr id="0" name=""/>
                                  <p:cNvPicPr/>
                                  <p:nvPr/>
                                </p:nvPicPr>
                                <p:blipFill>
                                  <a:blip r:embed="rId20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1927449" y="5098283"/>
                                    <a:ext cx="1390044" cy="1390044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graphicFrame>
                    <p:nvGraphicFramePr>
                      <p:cNvPr id="10" name="Object 9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542105528"/>
                          </p:ext>
                        </p:extLst>
                      </p:nvPr>
                    </p:nvGraphicFramePr>
                    <p:xfrm>
                      <a:off x="3763205" y="5115768"/>
                      <a:ext cx="1384547" cy="1384547"/>
                    </p:xfrm>
                    <a:graphic>
                      <a:graphicData uri="http://schemas.openxmlformats.org/presentationml/2006/ole">
                        <mc:AlternateContent>
                          <mc:Choice xmlns:v="urn:schemas-microsoft-com:vml" Requires="v">
                            <p:oleObj spid="_x0000_s16544" r:id="rId21" imgW="3047400" imgH="3047400" progId="">
                              <p:embed/>
                            </p:oleObj>
                          </mc:Choice>
                          <mc:Fallback>
                            <p:oleObj r:id="rId21" imgW="3047400" imgH="3047400" progId="">
                              <p:embed/>
                              <p:pic>
                                <p:nvPicPr>
                                  <p:cNvPr id="0" name=""/>
                                  <p:cNvPicPr/>
                                  <p:nvPr/>
                                </p:nvPicPr>
                                <p:blipFill>
                                  <a:blip r:embed="rId22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3763205" y="5115768"/>
                                    <a:ext cx="1384547" cy="1384547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mc:Choice>
                <mc:Fallback xmlns="">
                  <p:graphicFrame>
                    <p:nvGraphicFramePr>
                      <p:cNvPr id="10" name="Object 9"/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542105528"/>
                          </p:ext>
                        </p:extLst>
                      </p:nvPr>
                    </p:nvGraphicFramePr>
                    <p:xfrm>
                      <a:off x="3763205" y="5115768"/>
                      <a:ext cx="1384547" cy="1384547"/>
                    </p:xfrm>
                    <a:graphic>
                      <a:graphicData uri="http://schemas.openxmlformats.org/presentationml/2006/ole">
                        <mc:AlternateContent>
                          <mc:Choice xmlns:v="urn:schemas-microsoft-com:vml" Requires="v">
                            <p:oleObj spid="_x0000_s16460" r:id="rId23" imgW="3047400" imgH="3047400" progId="">
                              <p:embed/>
                            </p:oleObj>
                          </mc:Choice>
                          <mc:Fallback>
                            <p:oleObj r:id="rId23" imgW="3047400" imgH="3047400" progId="">
                              <p:embed/>
                              <p:pic>
                                <p:nvPicPr>
                                  <p:cNvPr id="0" name=""/>
                                  <p:cNvPicPr/>
                                  <p:nvPr/>
                                </p:nvPicPr>
                                <p:blipFill>
                                  <a:blip r:embed="rId24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3763205" y="5115768"/>
                                    <a:ext cx="1384547" cy="1384547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mc:Fallback>
              </mc:AlternateContent>
              <p:cxnSp>
                <p:nvCxnSpPr>
                  <p:cNvPr id="19" name="Straight Arrow Connector 18"/>
                  <p:cNvCxnSpPr/>
                  <p:nvPr/>
                </p:nvCxnSpPr>
                <p:spPr bwMode="auto">
                  <a:xfrm>
                    <a:off x="1575374" y="5792256"/>
                    <a:ext cx="335343" cy="0"/>
                  </a:xfrm>
                  <a:prstGeom prst="straightConnector1">
                    <a:avLst/>
                  </a:prstGeom>
                  <a:solidFill>
                    <a:schemeClr val="folHlink"/>
                  </a:solidFill>
                  <a:ln w="57150" cap="flat" cmpd="sng" algn="ctr">
                    <a:solidFill>
                      <a:srgbClr val="CC00CC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59" name="Straight Arrow Connector 58"/>
                  <p:cNvCxnSpPr/>
                  <p:nvPr/>
                </p:nvCxnSpPr>
                <p:spPr bwMode="auto">
                  <a:xfrm>
                    <a:off x="3368060" y="5802327"/>
                    <a:ext cx="335343" cy="0"/>
                  </a:xfrm>
                  <a:prstGeom prst="straightConnector1">
                    <a:avLst/>
                  </a:prstGeom>
                  <a:solidFill>
                    <a:schemeClr val="folHlink"/>
                  </a:solidFill>
                  <a:ln w="57150" cap="flat" cmpd="sng" algn="ctr">
                    <a:solidFill>
                      <a:srgbClr val="CC00CC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66" name="Straight Arrow Connector 65"/>
                  <p:cNvCxnSpPr/>
                  <p:nvPr/>
                </p:nvCxnSpPr>
                <p:spPr bwMode="auto">
                  <a:xfrm>
                    <a:off x="5198336" y="5821917"/>
                    <a:ext cx="335343" cy="0"/>
                  </a:xfrm>
                  <a:prstGeom prst="straightConnector1">
                    <a:avLst/>
                  </a:prstGeom>
                  <a:solidFill>
                    <a:schemeClr val="folHlink"/>
                  </a:solidFill>
                  <a:ln w="57150" cap="flat" cmpd="sng" algn="ctr">
                    <a:solidFill>
                      <a:srgbClr val="CC00CC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22" name="TextBox 21"/>
                  <p:cNvSpPr txBox="1"/>
                  <p:nvPr/>
                </p:nvSpPr>
                <p:spPr bwMode="auto">
                  <a:xfrm>
                    <a:off x="5543182" y="5410335"/>
                    <a:ext cx="272512" cy="738664"/>
                  </a:xfrm>
                  <a:prstGeom prst="rect">
                    <a:avLst/>
                  </a:prstGeom>
                  <a:noFill/>
                  <a:ln w="254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eaLnBrk="1" hangingPunct="1">
                      <a:spcBef>
                        <a:spcPts val="0"/>
                      </a:spcBef>
                    </a:pPr>
                    <a:r>
                      <a:rPr lang="it-IT" sz="4800" b="0" dirty="0" smtClean="0">
                        <a:solidFill>
                          <a:srgbClr val="CC00CC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a:t>?</a:t>
                    </a:r>
                  </a:p>
                </p:txBody>
              </p:sp>
            </p:grpSp>
          </p:grpSp>
        </p:grpSp>
      </p:grpSp>
      <p:grpSp>
        <p:nvGrpSpPr>
          <p:cNvPr id="34" name="Group 33"/>
          <p:cNvGrpSpPr/>
          <p:nvPr/>
        </p:nvGrpSpPr>
        <p:grpSpPr>
          <a:xfrm>
            <a:off x="324244" y="3184668"/>
            <a:ext cx="4708822" cy="1709593"/>
            <a:chOff x="324244" y="3184668"/>
            <a:chExt cx="4708822" cy="1709593"/>
          </a:xfrm>
        </p:grpSpPr>
        <p:sp>
          <p:nvSpPr>
            <p:cNvPr id="92" name="TextBox 91"/>
            <p:cNvSpPr txBox="1"/>
            <p:nvPr/>
          </p:nvSpPr>
          <p:spPr bwMode="auto">
            <a:xfrm>
              <a:off x="525189" y="4278708"/>
              <a:ext cx="4282631" cy="61555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eaLnBrk="1" hangingPunct="1">
                <a:spcBef>
                  <a:spcPts val="0"/>
                </a:spcBef>
              </a:pPr>
              <a:r>
                <a:rPr lang="it-IT" sz="2000" b="0" dirty="0" smtClean="0">
                  <a:solidFill>
                    <a:srgbClr val="003F6E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Like the collapse of a Type I supernova into a white dwarf! (but dissipative) 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24244" y="3184668"/>
              <a:ext cx="4708822" cy="813577"/>
              <a:chOff x="324244" y="3184668"/>
              <a:chExt cx="4708822" cy="813577"/>
            </a:xfrm>
          </p:grpSpPr>
          <p:sp>
            <p:nvSpPr>
              <p:cNvPr id="85" name="TextBox 84"/>
              <p:cNvSpPr txBox="1"/>
              <p:nvPr/>
            </p:nvSpPr>
            <p:spPr bwMode="auto">
              <a:xfrm>
                <a:off x="628975" y="3628913"/>
                <a:ext cx="4404091" cy="369332"/>
              </a:xfrm>
              <a:prstGeom prst="rect">
                <a:avLst/>
              </a:prstGeom>
              <a:solidFill>
                <a:srgbClr val="FFFF85"/>
              </a:solidFill>
              <a:ln w="12700" algn="ctr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>
                  <a:spcBef>
                    <a:spcPts val="0"/>
                  </a:spcBef>
                </a:pPr>
                <a:r>
                  <a:rPr lang="it-IT" sz="2400" b="0" dirty="0" smtClean="0">
                    <a:solidFill>
                      <a:srgbClr val="CC00CC"/>
                    </a:solidFill>
                    <a:latin typeface="Times New Roman" panose="02020603050405020304" pitchFamily="18" charset="0"/>
                    <a:ea typeface="Arial Unicode MS" panose="020B0604020202020204" pitchFamily="34" charset="-128"/>
                    <a:cs typeface="Times New Roman" panose="02020603050405020304" pitchFamily="18" charset="0"/>
                  </a:rPr>
                  <a:t>A SUPERNOVA CATASTROPHE!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/>
                  <p:cNvSpPr txBox="1"/>
                  <p:nvPr/>
                </p:nvSpPr>
                <p:spPr bwMode="auto">
                  <a:xfrm>
                    <a:off x="324244" y="3184668"/>
                    <a:ext cx="3824002" cy="307777"/>
                  </a:xfrm>
                  <a:prstGeom prst="rect">
                    <a:avLst/>
                  </a:prstGeom>
                  <a:noFill/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l" eaLnBrk="1" hangingPunct="1">
                      <a:spcBef>
                        <a:spcPts val="0"/>
                      </a:spcBef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sz="2000" b="0" i="1" dirty="0" smtClean="0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dirty="0" smtClean="0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● </m:t>
                            </m:r>
                            <m:r>
                              <a:rPr lang="it-IT" sz="2000" b="0" i="1" dirty="0" smtClean="0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it-IT" sz="2000" b="0" i="1" dirty="0" smtClean="0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Arial Unicode MS" panose="020B0604020202020204" pitchFamily="34" charset="-128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it-IT" sz="2000" b="0" i="1" dirty="0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&gt;0</m:t>
                        </m:r>
                        <m:r>
                          <a:rPr lang="it-IT" sz="2000" b="0" i="1" dirty="0" smtClean="0">
                            <a:solidFill>
                              <a:srgbClr val="003F6E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  </m:t>
                        </m:r>
                      </m:oMath>
                    </a14:m>
                    <a:r>
                      <a:rPr lang="it-IT" sz="2000" b="0" dirty="0" smtClean="0">
                        <a:solidFill>
                          <a:srgbClr val="003F6E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a:t>(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000" b="0" dirty="0">
                            <a:solidFill>
                              <a:srgbClr val="003F6E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thermo</m:t>
                        </m:r>
                        <m:r>
                          <m:rPr>
                            <m:nor/>
                          </m:rPr>
                          <a:rPr lang="it-IT" sz="2000" b="0" i="1" dirty="0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philic</m:t>
                        </m:r>
                        <m:r>
                          <m:rPr>
                            <m:nor/>
                          </m:rPr>
                          <a:rPr lang="it-IT" sz="2000" b="0" dirty="0">
                            <a:solidFill>
                              <a:srgbClr val="003F6E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it-IT" sz="2000" b="0" dirty="0">
                            <a:solidFill>
                              <a:srgbClr val="003F6E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  <a:cs typeface="Times New Roman" panose="02020603050405020304" pitchFamily="18" charset="0"/>
                          </a:rPr>
                          <m:t>particles</m:t>
                        </m:r>
                      </m:oMath>
                    </a14:m>
                    <a:r>
                      <a:rPr lang="it-IT" sz="2000" b="0" dirty="0" smtClean="0">
                        <a:solidFill>
                          <a:srgbClr val="003F6E"/>
                        </a:solid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a:t>):</a:t>
                    </a:r>
                  </a:p>
                </p:txBody>
              </p:sp>
            </mc:Choice>
            <mc:Fallback xmlns="">
              <p:sp>
                <p:nvSpPr>
                  <p:cNvPr id="67" name="TextBox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24244" y="3184668"/>
                    <a:ext cx="3824002" cy="307777"/>
                  </a:xfrm>
                  <a:prstGeom prst="rect">
                    <a:avLst/>
                  </a:prstGeom>
                  <a:blipFill rotWithShape="0">
                    <a:blip r:embed="rId25"/>
                    <a:stretch>
                      <a:fillRect l="-1754" t="-25490" r="-797" b="-49020"/>
                    </a:stretch>
                  </a:blip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50771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7382"/>
            <a:ext cx="9144000" cy="566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uppo 9"/>
          <p:cNvGrpSpPr/>
          <p:nvPr/>
        </p:nvGrpSpPr>
        <p:grpSpPr>
          <a:xfrm>
            <a:off x="2013577" y="2113485"/>
            <a:ext cx="5301624" cy="3538287"/>
            <a:chOff x="2072953" y="2089734"/>
            <a:chExt cx="5301624" cy="3538287"/>
          </a:xfrm>
        </p:grpSpPr>
        <p:grpSp>
          <p:nvGrpSpPr>
            <p:cNvPr id="9" name="Gruppo 8"/>
            <p:cNvGrpSpPr/>
            <p:nvPr/>
          </p:nvGrpSpPr>
          <p:grpSpPr>
            <a:xfrm>
              <a:off x="2072953" y="2459066"/>
              <a:ext cx="5301624" cy="3168955"/>
              <a:chOff x="2108579" y="2720323"/>
              <a:chExt cx="5301624" cy="3168955"/>
            </a:xfrm>
          </p:grpSpPr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2108579" y="2737646"/>
                <a:ext cx="4159250" cy="31516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b="0" dirty="0" smtClean="0">
                    <a:solidFill>
                      <a:srgbClr val="CC00CC"/>
                    </a:solidFill>
                  </a:rPr>
                  <a:t>PRIMARY </a:t>
                </a:r>
                <a:endParaRPr lang="en-US" b="0" dirty="0">
                  <a:solidFill>
                    <a:srgbClr val="CC00CC"/>
                  </a:solidFill>
                </a:endParaRPr>
              </a:p>
              <a:p>
                <a:pPr algn="l"/>
                <a:r>
                  <a:rPr lang="en-US" b="0" dirty="0" err="1" smtClean="0">
                    <a:solidFill>
                      <a:srgbClr val="003F6E"/>
                    </a:solidFill>
                  </a:rPr>
                  <a:t>Agricolture</a:t>
                </a:r>
                <a:endParaRPr lang="en-US" b="0" dirty="0" smtClean="0">
                  <a:solidFill>
                    <a:srgbClr val="003F6E"/>
                  </a:solidFill>
                </a:endParaRPr>
              </a:p>
              <a:p>
                <a:pPr algn="l"/>
                <a:r>
                  <a:rPr lang="en-US" b="0" dirty="0" smtClean="0">
                    <a:solidFill>
                      <a:srgbClr val="003F6E"/>
                    </a:solidFill>
                  </a:rPr>
                  <a:t>Mining  &amp; Oil</a:t>
                </a:r>
              </a:p>
              <a:p>
                <a:pPr algn="l"/>
                <a:r>
                  <a:rPr lang="en-US" b="0" dirty="0" smtClean="0">
                    <a:solidFill>
                      <a:srgbClr val="003F6E"/>
                    </a:solidFill>
                  </a:rPr>
                  <a:t>Chemistry</a:t>
                </a:r>
              </a:p>
              <a:p>
                <a:pPr algn="l"/>
                <a:r>
                  <a:rPr lang="en-US" b="0" dirty="0" smtClean="0">
                    <a:solidFill>
                      <a:srgbClr val="003F6E"/>
                    </a:solidFill>
                  </a:rPr>
                  <a:t>Building</a:t>
                </a:r>
              </a:p>
              <a:p>
                <a:pPr algn="l"/>
                <a:r>
                  <a:rPr lang="en-US" b="0" dirty="0" smtClean="0">
                    <a:solidFill>
                      <a:srgbClr val="003F6E"/>
                    </a:solidFill>
                  </a:rPr>
                  <a:t>Energy</a:t>
                </a:r>
              </a:p>
              <a:p>
                <a:pPr algn="l"/>
                <a:r>
                  <a:rPr lang="en-US" b="0" dirty="0" smtClean="0">
                    <a:solidFill>
                      <a:srgbClr val="CC00CC"/>
                    </a:solidFill>
                  </a:rPr>
                  <a:t>CONSUMER MARKET</a:t>
                </a:r>
              </a:p>
              <a:p>
                <a:pPr algn="l"/>
                <a:r>
                  <a:rPr lang="en-US" b="0" dirty="0" smtClean="0">
                    <a:solidFill>
                      <a:srgbClr val="003F6E"/>
                    </a:solidFill>
                  </a:rPr>
                  <a:t>Food	</a:t>
                </a:r>
              </a:p>
              <a:p>
                <a:pPr algn="just"/>
                <a:r>
                  <a:rPr lang="en-US" b="0" dirty="0" smtClean="0">
                    <a:solidFill>
                      <a:srgbClr val="003F6E"/>
                    </a:solidFill>
                  </a:rPr>
                  <a:t>Detergency		</a:t>
                </a:r>
              </a:p>
              <a:p>
                <a:pPr algn="just"/>
                <a:r>
                  <a:rPr lang="en-US" b="0" dirty="0" smtClean="0">
                    <a:solidFill>
                      <a:srgbClr val="003F6E"/>
                    </a:solidFill>
                  </a:rPr>
                  <a:t>Cosmetics</a:t>
                </a:r>
              </a:p>
              <a:p>
                <a:pPr algn="just"/>
                <a:r>
                  <a:rPr lang="en-US" b="0" dirty="0" smtClean="0">
                    <a:solidFill>
                      <a:srgbClr val="003F6E"/>
                    </a:solidFill>
                  </a:rPr>
                  <a:t>Textiles</a:t>
                </a:r>
              </a:p>
              <a:p>
                <a:pPr algn="just"/>
                <a:endParaRPr lang="en-US" b="0" dirty="0" smtClean="0">
                  <a:solidFill>
                    <a:srgbClr val="003F6E"/>
                  </a:solidFill>
                </a:endParaRPr>
              </a:p>
            </p:txBody>
          </p:sp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4756626" y="2720323"/>
                <a:ext cx="2653577" cy="28931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b="0" dirty="0" smtClean="0">
                    <a:solidFill>
                      <a:srgbClr val="CC00CC"/>
                    </a:solidFill>
                  </a:rPr>
                  <a:t>ENVIRONMENTAL</a:t>
                </a:r>
              </a:p>
              <a:p>
                <a:pPr algn="l"/>
                <a:r>
                  <a:rPr lang="en-US" b="0" dirty="0" smtClean="0">
                    <a:solidFill>
                      <a:srgbClr val="003F6E"/>
                    </a:solidFill>
                  </a:rPr>
                  <a:t>Geology</a:t>
                </a:r>
              </a:p>
              <a:p>
                <a:pPr algn="l"/>
                <a:r>
                  <a:rPr lang="en-US" b="0" dirty="0" smtClean="0">
                    <a:solidFill>
                      <a:srgbClr val="003F6E"/>
                    </a:solidFill>
                  </a:rPr>
                  <a:t>Environmental safety</a:t>
                </a:r>
              </a:p>
              <a:p>
                <a:pPr algn="l"/>
                <a:r>
                  <a:rPr lang="en-US" b="0" dirty="0" smtClean="0">
                    <a:solidFill>
                      <a:srgbClr val="003F6E"/>
                    </a:solidFill>
                  </a:rPr>
                  <a:t>Waste disposal</a:t>
                </a:r>
              </a:p>
              <a:p>
                <a:pPr algn="just"/>
                <a:r>
                  <a:rPr lang="en-US" b="0" dirty="0" smtClean="0">
                    <a:solidFill>
                      <a:srgbClr val="CC00CC"/>
                    </a:solidFill>
                  </a:rPr>
                  <a:t>CULTURAL</a:t>
                </a:r>
              </a:p>
              <a:p>
                <a:pPr algn="just"/>
                <a:r>
                  <a:rPr lang="en-US" b="0" dirty="0" smtClean="0">
                    <a:solidFill>
                      <a:srgbClr val="003F6E"/>
                    </a:solidFill>
                  </a:rPr>
                  <a:t>Restoration</a:t>
                </a:r>
              </a:p>
              <a:p>
                <a:pPr algn="just"/>
                <a:r>
                  <a:rPr lang="en-US" b="0" dirty="0" smtClean="0">
                    <a:solidFill>
                      <a:srgbClr val="CC00CC"/>
                    </a:solidFill>
                  </a:rPr>
                  <a:t>HIGH TECH</a:t>
                </a:r>
                <a:endParaRPr lang="en-US" b="0" dirty="0">
                  <a:solidFill>
                    <a:srgbClr val="CC00CC"/>
                  </a:solidFill>
                </a:endParaRPr>
              </a:p>
              <a:p>
                <a:pPr algn="just"/>
                <a:r>
                  <a:rPr lang="en-US" b="0" dirty="0" smtClean="0">
                    <a:solidFill>
                      <a:srgbClr val="003F6E"/>
                    </a:solidFill>
                  </a:rPr>
                  <a:t>New drugs</a:t>
                </a:r>
                <a:endParaRPr lang="en-US" b="0" dirty="0">
                  <a:solidFill>
                    <a:srgbClr val="003F6E"/>
                  </a:solidFill>
                </a:endParaRPr>
              </a:p>
              <a:p>
                <a:pPr algn="just"/>
                <a:r>
                  <a:rPr lang="en-US" b="0" dirty="0" smtClean="0">
                    <a:solidFill>
                      <a:srgbClr val="003F6E"/>
                    </a:solidFill>
                  </a:rPr>
                  <a:t>Biotechnologies</a:t>
                </a:r>
              </a:p>
              <a:p>
                <a:pPr algn="just"/>
                <a:r>
                  <a:rPr lang="en-US" b="0" dirty="0" smtClean="0">
                    <a:solidFill>
                      <a:srgbClr val="003F6E"/>
                    </a:solidFill>
                  </a:rPr>
                  <a:t>Photonics</a:t>
                </a:r>
                <a:endParaRPr lang="en-US" b="0" dirty="0">
                  <a:solidFill>
                    <a:srgbClr val="003F6E"/>
                  </a:solidFill>
                </a:endParaRPr>
              </a:p>
              <a:p>
                <a:pPr algn="just"/>
                <a:r>
                  <a:rPr lang="en-US" b="0" dirty="0" smtClean="0">
                    <a:solidFill>
                      <a:srgbClr val="003F6E"/>
                    </a:solidFill>
                  </a:rPr>
                  <a:t>Nanotechnology</a:t>
                </a:r>
                <a:endParaRPr lang="en-US" b="0" dirty="0">
                  <a:solidFill>
                    <a:srgbClr val="003F6E"/>
                  </a:solidFill>
                </a:endParaRPr>
              </a:p>
            </p:txBody>
          </p:sp>
        </p:grpSp>
        <p:sp>
          <p:nvSpPr>
            <p:cNvPr id="8" name="CasellaDiTesto 7"/>
            <p:cNvSpPr txBox="1"/>
            <p:nvPr/>
          </p:nvSpPr>
          <p:spPr>
            <a:xfrm>
              <a:off x="2317326" y="2089734"/>
              <a:ext cx="4133183" cy="369332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it-IT" sz="1800" b="0" dirty="0" smtClean="0">
                  <a:solidFill>
                    <a:srgbClr val="CC00CC"/>
                  </a:solidFill>
                  <a:latin typeface="+mn-lt"/>
                </a:rPr>
                <a:t>SURELY, APPLICATIONS ARE GREAT!</a:t>
              </a:r>
            </a:p>
          </p:txBody>
        </p:sp>
      </p:grpSp>
      <p:sp>
        <p:nvSpPr>
          <p:cNvPr id="4" name="CasellaDiTesto 3"/>
          <p:cNvSpPr txBox="1"/>
          <p:nvPr/>
        </p:nvSpPr>
        <p:spPr>
          <a:xfrm>
            <a:off x="1453741" y="2083845"/>
            <a:ext cx="5952226" cy="3183133"/>
          </a:xfrm>
          <a:prstGeom prst="rect">
            <a:avLst/>
          </a:prstGeom>
          <a:solidFill>
            <a:srgbClr val="FFFF99"/>
          </a:solidFill>
          <a:ln w="28575">
            <a:solidFill>
              <a:srgbClr val="CC00CC"/>
            </a:solidFill>
          </a:ln>
        </p:spPr>
        <p:txBody>
          <a:bodyPr wrap="square" rtlCol="0">
            <a:noAutofit/>
          </a:bodyPr>
          <a:lstStyle/>
          <a:p>
            <a:pPr>
              <a:spcBef>
                <a:spcPts val="0"/>
              </a:spcBef>
            </a:pPr>
            <a:endParaRPr lang="it-IT" sz="3200" b="0" dirty="0" smtClean="0">
              <a:solidFill>
                <a:srgbClr val="2C5986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it-IT" sz="3600" b="0" dirty="0" smtClean="0">
                <a:solidFill>
                  <a:srgbClr val="2C5986"/>
                </a:solidFill>
                <a:latin typeface="+mn-lt"/>
                <a:cs typeface="Times New Roman" pitchFamily="18" charset="0"/>
              </a:rPr>
              <a:t>BUT WHICH </a:t>
            </a:r>
          </a:p>
          <a:p>
            <a:pPr>
              <a:spcBef>
                <a:spcPts val="0"/>
              </a:spcBef>
            </a:pPr>
            <a:r>
              <a:rPr lang="it-IT" sz="3600" b="0" dirty="0" smtClean="0">
                <a:solidFill>
                  <a:srgbClr val="CC00CC"/>
                </a:solidFill>
                <a:latin typeface="+mn-lt"/>
                <a:cs typeface="Times New Roman" pitchFamily="18" charset="0"/>
              </a:rPr>
              <a:t>NEW PHYSICAL INSIGHTS </a:t>
            </a:r>
            <a:r>
              <a:rPr lang="it-IT" sz="3600" b="0" dirty="0" smtClean="0">
                <a:solidFill>
                  <a:srgbClr val="2C5986"/>
                </a:solidFill>
                <a:latin typeface="+mn-lt"/>
                <a:cs typeface="Times New Roman" pitchFamily="18" charset="0"/>
              </a:rPr>
              <a:t>DO WE GAIN BY DEALING WITH SOFT MATTER?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9137" y="177429"/>
            <a:ext cx="6763030" cy="838200"/>
          </a:xfrm>
        </p:spPr>
        <p:txBody>
          <a:bodyPr/>
          <a:lstStyle/>
          <a:p>
            <a:r>
              <a:rPr lang="it-IT" dirty="0" smtClean="0">
                <a:solidFill>
                  <a:srgbClr val="CC00CC"/>
                </a:solidFill>
              </a:rPr>
              <a:t>INTRODUCTION</a:t>
            </a:r>
            <a:r>
              <a:rPr lang="it-IT" dirty="0" smtClean="0"/>
              <a:t>: </a:t>
            </a:r>
            <a:r>
              <a:rPr lang="it-IT" dirty="0" err="1" smtClean="0"/>
              <a:t>Why</a:t>
            </a:r>
            <a:r>
              <a:rPr lang="it-IT" dirty="0" smtClean="0"/>
              <a:t> </a:t>
            </a:r>
            <a:r>
              <a:rPr lang="it-IT" dirty="0" err="1" smtClean="0"/>
              <a:t>bothering</a:t>
            </a:r>
            <a:r>
              <a:rPr lang="it-IT" dirty="0" smtClean="0"/>
              <a:t> with soft </a:t>
            </a:r>
            <a:r>
              <a:rPr lang="it-IT" dirty="0" err="1" smtClean="0"/>
              <a:t>matter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90DC5-7687-4FB7-BC81-992CEEED8C05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 rot="20037304">
            <a:off x="962207" y="3469493"/>
            <a:ext cx="6935295" cy="58477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it-IT" sz="3200" b="0" dirty="0" smtClean="0">
                <a:solidFill>
                  <a:srgbClr val="EA00EA"/>
                </a:solidFill>
                <a:latin typeface="+mn-lt"/>
              </a:rPr>
              <a:t>A THOUSAND BILLION $ MARKET!</a:t>
            </a:r>
          </a:p>
        </p:txBody>
      </p:sp>
    </p:spTree>
    <p:extLst>
      <p:ext uri="{BB962C8B-B14F-4D97-AF65-F5344CB8AC3E}">
        <p14:creationId xmlns:p14="http://schemas.microsoft.com/office/powerpoint/2010/main" val="186967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865" y="254348"/>
            <a:ext cx="6460211" cy="404829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Exploiting thermal </a:t>
            </a:r>
            <a:r>
              <a:rPr lang="it-IT" dirty="0" smtClean="0">
                <a:solidFill>
                  <a:srgbClr val="FF0000"/>
                </a:solidFill>
              </a:rPr>
              <a:t>forces at </a:t>
            </a:r>
            <a:r>
              <a:rPr lang="it-IT" dirty="0" smtClean="0">
                <a:solidFill>
                  <a:srgbClr val="FF0000"/>
                </a:solidFill>
              </a:rPr>
              <a:t>full power</a:t>
            </a:r>
            <a:br>
              <a:rPr lang="it-IT" dirty="0" smtClean="0">
                <a:solidFill>
                  <a:srgbClr val="FF0000"/>
                </a:solidFill>
              </a:rPr>
            </a:b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82A3-C054-4A34-A25A-4DCE606018F0}" type="slidenum">
              <a:rPr lang="it-IT" smtClean="0"/>
              <a:pPr/>
              <a:t>20</a:t>
            </a:fld>
            <a:endParaRPr lang="it-IT"/>
          </a:p>
        </p:txBody>
      </p:sp>
      <p:grpSp>
        <p:nvGrpSpPr>
          <p:cNvPr id="29" name="Group 28"/>
          <p:cNvGrpSpPr/>
          <p:nvPr/>
        </p:nvGrpSpPr>
        <p:grpSpPr>
          <a:xfrm>
            <a:off x="230824" y="1004506"/>
            <a:ext cx="3605348" cy="4744463"/>
            <a:chOff x="498200" y="1107512"/>
            <a:chExt cx="3605348" cy="4744463"/>
          </a:xfrm>
        </p:grpSpPr>
        <p:sp>
          <p:nvSpPr>
            <p:cNvPr id="9" name="Rectangle 8"/>
            <p:cNvSpPr/>
            <p:nvPr/>
          </p:nvSpPr>
          <p:spPr>
            <a:xfrm>
              <a:off x="531430" y="5297977"/>
              <a:ext cx="343557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800" b="0" kern="0" dirty="0">
                  <a:solidFill>
                    <a:srgbClr val="EA00EA"/>
                  </a:solidFill>
                  <a:latin typeface="+mn-lt"/>
                  <a:ea typeface="+mj-ea"/>
                  <a:cs typeface="+mj-cs"/>
                </a:rPr>
                <a:t>Opto-thermal </a:t>
              </a:r>
              <a:r>
                <a:rPr lang="it-IT" sz="1800" b="0" kern="0" dirty="0" smtClean="0">
                  <a:solidFill>
                    <a:srgbClr val="EA00EA"/>
                  </a:solidFill>
                  <a:latin typeface="+mn-lt"/>
                  <a:ea typeface="+mj-ea"/>
                  <a:cs typeface="+mj-cs"/>
                </a:rPr>
                <a:t>pumping</a:t>
              </a:r>
              <a:r>
                <a:rPr lang="it-IT" sz="1800" b="0" kern="0" dirty="0">
                  <a:solidFill>
                    <a:srgbClr val="EA00EA"/>
                  </a:solidFill>
                  <a:latin typeface="+mn-lt"/>
                  <a:ea typeface="+mj-ea"/>
                  <a:cs typeface="+mj-cs"/>
                </a:rPr>
                <a:t/>
              </a:r>
              <a:br>
                <a:rPr lang="it-IT" sz="1800" b="0" kern="0" dirty="0">
                  <a:solidFill>
                    <a:srgbClr val="EA00EA"/>
                  </a:solidFill>
                  <a:latin typeface="+mn-lt"/>
                  <a:ea typeface="+mj-ea"/>
                  <a:cs typeface="+mj-cs"/>
                </a:rPr>
              </a:br>
              <a:r>
                <a:rPr lang="it-IT" sz="1200" b="0" i="1" kern="0" dirty="0">
                  <a:solidFill>
                    <a:srgbClr val="EA00EA"/>
                  </a:solidFill>
                  <a:latin typeface="+mn-lt"/>
                  <a:ea typeface="+mj-ea"/>
                  <a:cs typeface="+mj-cs"/>
                </a:rPr>
                <a:t>(F. Weiner &amp; D. Braun, J. Appl.Phys 2008)</a:t>
              </a:r>
              <a:endParaRPr lang="it-IT" sz="1200" b="0" i="1" dirty="0">
                <a:solidFill>
                  <a:srgbClr val="EA00EA"/>
                </a:solidFill>
                <a:latin typeface="+mn-lt"/>
              </a:endParaRPr>
            </a:p>
          </p:txBody>
        </p:sp>
        <p:pic>
          <p:nvPicPr>
            <p:cNvPr id="12" name="Braun_light driven microfluidics">
              <a:hlinkClick r:id="" action="ppaction://media"/>
            </p:cNvPr>
            <p:cNvPicPr>
              <a:picLocks noChangeAspect="1"/>
            </p:cNvPicPr>
            <p:nvPr>
              <a:videoFile r:link="rId5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531430" y="1804085"/>
              <a:ext cx="3572118" cy="34097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98200" y="1107512"/>
              <a:ext cx="34836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sz="2000" b="0" kern="0" dirty="0" smtClean="0">
                  <a:solidFill>
                    <a:srgbClr val="EA00EA"/>
                  </a:solidFill>
                  <a:latin typeface="Times New Roman"/>
                </a:rPr>
                <a:t>A FLUID DRIVEN BY LIGHT</a:t>
              </a:r>
              <a:endParaRPr lang="it-IT" sz="2000" b="0" dirty="0">
                <a:solidFill>
                  <a:srgbClr val="EA00EA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69673" y="1004506"/>
            <a:ext cx="4270029" cy="4803088"/>
            <a:chOff x="4634740" y="685972"/>
            <a:chExt cx="4572000" cy="5142757"/>
          </a:xfrm>
        </p:grpSpPr>
        <p:pic>
          <p:nvPicPr>
            <p:cNvPr id="16" name="BRAUN_optothermal trap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5094309" y="1416311"/>
              <a:ext cx="3812164" cy="367601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705433" y="685972"/>
              <a:ext cx="4086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sz="2000" b="0" kern="0" dirty="0" smtClean="0">
                  <a:solidFill>
                    <a:srgbClr val="EA00EA"/>
                  </a:solidFill>
                  <a:latin typeface="Times New Roman"/>
                </a:rPr>
                <a:t>A NANO-GARBAGE COLLECTOR</a:t>
              </a:r>
              <a:endParaRPr lang="it-IT" sz="2000" b="0" dirty="0">
                <a:solidFill>
                  <a:srgbClr val="EA00EA"/>
                </a:solidFill>
                <a:cs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34740" y="5235553"/>
              <a:ext cx="4572000" cy="59317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800" b="0" kern="0" dirty="0" smtClean="0">
                  <a:solidFill>
                    <a:srgbClr val="EA00EA"/>
                  </a:solidFill>
                  <a:latin typeface="+mn-lt"/>
                  <a:ea typeface="+mj-ea"/>
                  <a:cs typeface="+mj-cs"/>
                </a:rPr>
                <a:t>Opto-thermal </a:t>
              </a:r>
              <a:r>
                <a:rPr lang="it-IT" sz="1800" b="0" kern="0" dirty="0">
                  <a:solidFill>
                    <a:srgbClr val="EA00EA"/>
                  </a:solidFill>
                  <a:latin typeface="+mn-lt"/>
                  <a:ea typeface="+mj-ea"/>
                  <a:cs typeface="+mj-cs"/>
                </a:rPr>
                <a:t>conveyor belt</a:t>
              </a:r>
              <a:br>
                <a:rPr lang="it-IT" sz="1800" b="0" kern="0" dirty="0">
                  <a:solidFill>
                    <a:srgbClr val="EA00EA"/>
                  </a:solidFill>
                  <a:latin typeface="+mn-lt"/>
                  <a:ea typeface="+mj-ea"/>
                  <a:cs typeface="+mj-cs"/>
                </a:rPr>
              </a:br>
              <a:r>
                <a:rPr lang="it-IT" sz="1200" b="0" i="1" kern="0" dirty="0">
                  <a:solidFill>
                    <a:srgbClr val="EA00EA"/>
                  </a:solidFill>
                  <a:latin typeface="+mn-lt"/>
                  <a:ea typeface="+mj-ea"/>
                  <a:cs typeface="+mj-cs"/>
                </a:rPr>
                <a:t>(F. Weinert &amp; D. Braun, Nano Letters 2009)</a:t>
              </a:r>
              <a:endParaRPr lang="it-IT" sz="1200" b="0" i="1" dirty="0">
                <a:solidFill>
                  <a:srgbClr val="EA00EA"/>
                </a:solidFill>
                <a:latin typeface="+mn-lt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36998" y="5976628"/>
            <a:ext cx="7944804" cy="461665"/>
          </a:xfrm>
          <a:prstGeom prst="rect">
            <a:avLst/>
          </a:prstGeom>
          <a:solidFill>
            <a:srgbClr val="FFFF85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2400" b="0" dirty="0" smtClean="0">
                <a:solidFill>
                  <a:srgbClr val="CC00CC"/>
                </a:solidFill>
                <a:latin typeface="+mn-lt"/>
                <a:cs typeface="Times New Roman" pitchFamily="18" charset="0"/>
              </a:rPr>
              <a:t>Nonequilibrium thermal forces:  an intriguing charming world!</a:t>
            </a:r>
            <a:endParaRPr lang="it-IT" sz="2400" b="0" dirty="0">
              <a:solidFill>
                <a:srgbClr val="CC00CC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380323"/>
              </p:ext>
            </p:extLst>
          </p:nvPr>
        </p:nvGraphicFramePr>
        <p:xfrm>
          <a:off x="3839425" y="886836"/>
          <a:ext cx="1377285" cy="1348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1" r:id="rId9" imgW="2729880" imgH="2590200" progId="">
                  <p:embed/>
                </p:oleObj>
              </mc:Choice>
              <mc:Fallback>
                <p:oleObj r:id="rId9" imgW="2729880" imgH="2590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39425" y="886836"/>
                        <a:ext cx="1377285" cy="1348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967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40" y="214004"/>
            <a:ext cx="5411688" cy="464366"/>
          </a:xfrm>
        </p:spPr>
        <p:txBody>
          <a:bodyPr/>
          <a:lstStyle/>
          <a:p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B2) Intermittent bacterial turbulence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82A3-C054-4A34-A25A-4DCE606018F0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5" name="CasellaDiTesto 10"/>
          <p:cNvSpPr txBox="1"/>
          <p:nvPr/>
        </p:nvSpPr>
        <p:spPr>
          <a:xfrm>
            <a:off x="0" y="890350"/>
            <a:ext cx="9099550" cy="14034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</a:pPr>
            <a:r>
              <a:rPr lang="it-IT" sz="1800" b="0" dirty="0" smtClean="0">
                <a:solidFill>
                  <a:srgbClr val="EA00EA"/>
                </a:solidFill>
                <a:latin typeface="Times New Roman"/>
              </a:rPr>
              <a:t>BACTERIAL TURBULENCE</a:t>
            </a:r>
            <a:endParaRPr lang="it-IT" sz="800" b="0" dirty="0" smtClean="0">
              <a:solidFill>
                <a:srgbClr val="EA00EA"/>
              </a:solidFill>
              <a:latin typeface="Times New Roman"/>
              <a:cs typeface="Times New Roman" pitchFamily="18" charset="0"/>
            </a:endParaRPr>
          </a:p>
          <a:p>
            <a:pPr algn="just"/>
            <a:r>
              <a:rPr lang="en-US" sz="1600" b="0" dirty="0" smtClean="0">
                <a:solidFill>
                  <a:srgbClr val="EA00EA"/>
                </a:solidFill>
              </a:rPr>
              <a:t>● </a:t>
            </a:r>
            <a:r>
              <a:rPr lang="en-US" sz="1600" b="0" dirty="0" smtClean="0">
                <a:solidFill>
                  <a:srgbClr val="EA00EA"/>
                </a:solidFill>
                <a:latin typeface="+mn-lt"/>
              </a:rPr>
              <a:t>MOTIVATION: </a:t>
            </a:r>
            <a:r>
              <a:rPr lang="en-US" sz="1600" b="0" dirty="0">
                <a:solidFill>
                  <a:srgbClr val="003F6E"/>
                </a:solidFill>
                <a:latin typeface="+mn-lt"/>
              </a:rPr>
              <a:t>Many species of bacteria live in confined </a:t>
            </a:r>
            <a:r>
              <a:rPr lang="en-US" sz="1600" b="0" dirty="0" smtClean="0">
                <a:solidFill>
                  <a:srgbClr val="003F6E"/>
                </a:solidFill>
                <a:latin typeface="+mn-lt"/>
              </a:rPr>
              <a:t>environments, where </a:t>
            </a:r>
            <a:r>
              <a:rPr lang="en-US" sz="1600" b="0" dirty="0">
                <a:solidFill>
                  <a:srgbClr val="003F6E"/>
                </a:solidFill>
                <a:latin typeface="+mn-lt"/>
              </a:rPr>
              <a:t>they </a:t>
            </a:r>
            <a:r>
              <a:rPr lang="en-US" sz="1600" b="0" dirty="0" smtClean="0">
                <a:solidFill>
                  <a:srgbClr val="003F6E"/>
                </a:solidFill>
                <a:latin typeface="+mn-lt"/>
              </a:rPr>
              <a:t>attain </a:t>
            </a:r>
            <a:r>
              <a:rPr lang="en-US" sz="1600" b="0" dirty="0">
                <a:solidFill>
                  <a:srgbClr val="EA00EA"/>
                </a:solidFill>
                <a:latin typeface="+mn-lt"/>
              </a:rPr>
              <a:t>very high cell densities</a:t>
            </a:r>
            <a:r>
              <a:rPr lang="en-US" sz="1600" b="0" dirty="0">
                <a:solidFill>
                  <a:srgbClr val="003F6E"/>
                </a:solidFill>
                <a:latin typeface="+mn-lt"/>
              </a:rPr>
              <a:t>. Living at close quarters with their conspecifics substantially alters the motility of </a:t>
            </a:r>
            <a:r>
              <a:rPr lang="en-US" sz="1600" b="0" dirty="0" smtClean="0">
                <a:solidFill>
                  <a:srgbClr val="003F6E"/>
                </a:solidFill>
                <a:latin typeface="+mn-lt"/>
              </a:rPr>
              <a:t>bacteria</a:t>
            </a:r>
            <a:r>
              <a:rPr lang="en-US" sz="1600" b="0" dirty="0">
                <a:solidFill>
                  <a:srgbClr val="003F6E"/>
                </a:solidFill>
                <a:latin typeface="+mn-lt"/>
              </a:rPr>
              <a:t>: </a:t>
            </a:r>
            <a:r>
              <a:rPr lang="en-US" sz="1600" b="0" dirty="0">
                <a:solidFill>
                  <a:srgbClr val="EA00EA"/>
                </a:solidFill>
                <a:latin typeface="+mn-lt"/>
              </a:rPr>
              <a:t>complex flow </a:t>
            </a:r>
            <a:r>
              <a:rPr lang="en-US" sz="1600" b="0" dirty="0" smtClean="0">
                <a:solidFill>
                  <a:srgbClr val="EA00EA"/>
                </a:solidFill>
                <a:latin typeface="+mn-lt"/>
              </a:rPr>
              <a:t>patterns</a:t>
            </a:r>
            <a:r>
              <a:rPr lang="en-US" sz="1600" b="0" dirty="0" smtClean="0">
                <a:solidFill>
                  <a:srgbClr val="003F6E"/>
                </a:solidFill>
                <a:latin typeface="+mn-lt"/>
              </a:rPr>
              <a:t> emerge, characterized </a:t>
            </a:r>
            <a:r>
              <a:rPr lang="en-US" sz="1600" b="0" dirty="0">
                <a:solidFill>
                  <a:srgbClr val="003F6E"/>
                </a:solidFill>
                <a:latin typeface="+mn-lt"/>
              </a:rPr>
              <a:t>by the presence of continuously morphing </a:t>
            </a:r>
            <a:r>
              <a:rPr lang="en-US" sz="1600" b="0" dirty="0">
                <a:solidFill>
                  <a:srgbClr val="EA00EA"/>
                </a:solidFill>
                <a:latin typeface="+mn-lt"/>
              </a:rPr>
              <a:t>eddies and </a:t>
            </a:r>
            <a:r>
              <a:rPr lang="en-US" sz="1600" b="0" dirty="0" smtClean="0">
                <a:solidFill>
                  <a:srgbClr val="EA00EA"/>
                </a:solidFill>
                <a:latin typeface="+mn-lt"/>
              </a:rPr>
              <a:t>jets</a:t>
            </a:r>
            <a:r>
              <a:rPr lang="en-US" sz="1600" b="0" dirty="0" smtClean="0">
                <a:solidFill>
                  <a:srgbClr val="003F6E"/>
                </a:solidFill>
                <a:latin typeface="+mn-lt"/>
              </a:rPr>
              <a:t>, and suggestive of the </a:t>
            </a:r>
            <a:r>
              <a:rPr lang="en-US" sz="1600" b="0" dirty="0" smtClean="0">
                <a:solidFill>
                  <a:srgbClr val="EA00EA"/>
                </a:solidFill>
                <a:latin typeface="+mn-lt"/>
              </a:rPr>
              <a:t>turbulent </a:t>
            </a:r>
            <a:r>
              <a:rPr lang="en-US" sz="1600" b="0" dirty="0">
                <a:solidFill>
                  <a:srgbClr val="EA00EA"/>
                </a:solidFill>
                <a:latin typeface="+mn-lt"/>
              </a:rPr>
              <a:t>flow </a:t>
            </a:r>
            <a:r>
              <a:rPr lang="en-US" sz="1600" b="0" dirty="0">
                <a:solidFill>
                  <a:srgbClr val="003F6E"/>
                </a:solidFill>
                <a:latin typeface="+mn-lt"/>
              </a:rPr>
              <a:t>of simple fluids at high Reynolds </a:t>
            </a:r>
            <a:r>
              <a:rPr lang="en-US" sz="1600" b="0" dirty="0" smtClean="0">
                <a:solidFill>
                  <a:srgbClr val="003F6E"/>
                </a:solidFill>
                <a:latin typeface="+mn-lt"/>
              </a:rPr>
              <a:t>numbers.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283360"/>
            <a:ext cx="9099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600" b="0" dirty="0">
                <a:solidFill>
                  <a:srgbClr val="EA00EA"/>
                </a:solidFill>
              </a:rPr>
              <a:t>● </a:t>
            </a:r>
            <a:r>
              <a:rPr lang="en-US" sz="1600" b="0" dirty="0" smtClean="0">
                <a:solidFill>
                  <a:srgbClr val="EA00EA"/>
                </a:solidFill>
                <a:latin typeface="+mn-lt"/>
              </a:rPr>
              <a:t>MAIN</a:t>
            </a:r>
            <a:r>
              <a:rPr lang="en-US" sz="1600" b="0" dirty="0" smtClean="0">
                <a:solidFill>
                  <a:srgbClr val="EA00EA"/>
                </a:solidFill>
              </a:rPr>
              <a:t> </a:t>
            </a:r>
            <a:r>
              <a:rPr lang="en-US" sz="1600" b="0" dirty="0" smtClean="0">
                <a:solidFill>
                  <a:srgbClr val="EA00EA"/>
                </a:solidFill>
                <a:latin typeface="Times New Roman"/>
              </a:rPr>
              <a:t>QUERIES: </a:t>
            </a:r>
            <a:r>
              <a:rPr lang="en-US" sz="1600" b="0" dirty="0" smtClean="0">
                <a:solidFill>
                  <a:srgbClr val="003F6E"/>
                </a:solidFill>
                <a:latin typeface="Times New Roman"/>
              </a:rPr>
              <a:t>Just a </a:t>
            </a:r>
            <a:r>
              <a:rPr lang="en-US" sz="1600" b="0" dirty="0" smtClean="0">
                <a:solidFill>
                  <a:srgbClr val="EA00EA"/>
                </a:solidFill>
                <a:latin typeface="Times New Roman"/>
              </a:rPr>
              <a:t>qualitative</a:t>
            </a:r>
            <a:r>
              <a:rPr lang="en-US" sz="1600" b="0" dirty="0" smtClean="0">
                <a:solidFill>
                  <a:srgbClr val="003F6E"/>
                </a:solidFill>
                <a:latin typeface="Times New Roman"/>
              </a:rPr>
              <a:t> analogy? What is the counterpart of the </a:t>
            </a:r>
            <a:r>
              <a:rPr lang="en-US" sz="1600" b="0" dirty="0" smtClean="0">
                <a:solidFill>
                  <a:srgbClr val="EA00EA"/>
                </a:solidFill>
                <a:latin typeface="Times New Roman"/>
              </a:rPr>
              <a:t>energy cascade </a:t>
            </a:r>
            <a:r>
              <a:rPr lang="en-US" sz="1600" b="0" dirty="0" smtClean="0">
                <a:solidFill>
                  <a:srgbClr val="003F6E"/>
                </a:solidFill>
                <a:latin typeface="Times New Roman"/>
              </a:rPr>
              <a:t>in classical turbulence? Can any features typifying the </a:t>
            </a:r>
            <a:r>
              <a:rPr lang="en-US" sz="1600" b="0" dirty="0" smtClean="0">
                <a:solidFill>
                  <a:srgbClr val="EA00EA"/>
                </a:solidFill>
                <a:latin typeface="Times New Roman"/>
              </a:rPr>
              <a:t>onset</a:t>
            </a:r>
            <a:r>
              <a:rPr lang="en-US" sz="1600" b="0" dirty="0" smtClean="0">
                <a:solidFill>
                  <a:srgbClr val="003F6E"/>
                </a:solidFill>
                <a:latin typeface="Times New Roman"/>
              </a:rPr>
              <a:t> of turbulence by spotted? </a:t>
            </a:r>
            <a:endParaRPr lang="en-US" sz="1600" dirty="0">
              <a:solidFill>
                <a:srgbClr val="003F6E"/>
              </a:solidFill>
              <a:latin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792" y="2954024"/>
            <a:ext cx="40423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600" b="0" dirty="0">
                <a:solidFill>
                  <a:srgbClr val="EA00EA"/>
                </a:solidFill>
              </a:rPr>
              <a:t>● </a:t>
            </a:r>
            <a:r>
              <a:rPr lang="en-US" sz="1600" b="0" dirty="0" smtClean="0">
                <a:solidFill>
                  <a:srgbClr val="EA00EA"/>
                </a:solidFill>
                <a:latin typeface="+mn-lt"/>
              </a:rPr>
              <a:t>KEY</a:t>
            </a:r>
            <a:r>
              <a:rPr lang="en-US" sz="1600" b="0" dirty="0" smtClean="0">
                <a:solidFill>
                  <a:srgbClr val="EA00EA"/>
                </a:solidFill>
              </a:rPr>
              <a:t> </a:t>
            </a:r>
            <a:r>
              <a:rPr lang="en-US" sz="1600" b="0" dirty="0" smtClean="0">
                <a:solidFill>
                  <a:srgbClr val="EA00EA"/>
                </a:solidFill>
                <a:latin typeface="+mn-lt"/>
              </a:rPr>
              <a:t>STRATEGY</a:t>
            </a:r>
            <a:r>
              <a:rPr lang="en-US" sz="1600" b="0" dirty="0" smtClean="0">
                <a:solidFill>
                  <a:srgbClr val="EA00EA"/>
                </a:solidFill>
                <a:latin typeface="Times New Roman"/>
              </a:rPr>
              <a:t>: </a:t>
            </a:r>
            <a:r>
              <a:rPr lang="en-US" sz="1600" b="0" dirty="0" smtClean="0">
                <a:solidFill>
                  <a:srgbClr val="003F6E"/>
                </a:solidFill>
                <a:latin typeface="Times New Roman"/>
              </a:rPr>
              <a:t>Studying the </a:t>
            </a:r>
            <a:r>
              <a:rPr lang="en-US" sz="1600" b="0" dirty="0" smtClean="0">
                <a:solidFill>
                  <a:srgbClr val="EA00EA"/>
                </a:solidFill>
                <a:latin typeface="Times New Roman"/>
              </a:rPr>
              <a:t>forced</a:t>
            </a:r>
            <a:r>
              <a:rPr lang="en-US" sz="1600" b="0" dirty="0" smtClean="0">
                <a:solidFill>
                  <a:srgbClr val="003F6E"/>
                </a:solidFill>
                <a:latin typeface="Times New Roman"/>
              </a:rPr>
              <a:t> flow of concentrated bacteria suspensions in a microfluidic geometry, by means of a novel optical correlation technique, </a:t>
            </a:r>
            <a:r>
              <a:rPr lang="en-US" sz="1600" b="0" dirty="0" smtClean="0">
                <a:solidFill>
                  <a:srgbClr val="EA00EA"/>
                </a:solidFill>
                <a:latin typeface="Times New Roman"/>
              </a:rPr>
              <a:t>Ghost Particle Velocimetry</a:t>
            </a:r>
            <a:r>
              <a:rPr lang="en-US" sz="1600" b="0" dirty="0" smtClean="0">
                <a:solidFill>
                  <a:srgbClr val="003F6E"/>
                </a:solidFill>
                <a:latin typeface="Times New Roman"/>
              </a:rPr>
              <a:t>, allowing to reconstruct the full velocity filed even for dense suspensions where bacteria </a:t>
            </a:r>
            <a:r>
              <a:rPr lang="en-US" sz="1600" b="0" dirty="0" smtClean="0">
                <a:solidFill>
                  <a:srgbClr val="EA00EA"/>
                </a:solidFill>
                <a:latin typeface="Times New Roman"/>
              </a:rPr>
              <a:t>cannot be individually resolved</a:t>
            </a:r>
            <a:r>
              <a:rPr lang="en-US" sz="1600" b="0" dirty="0" smtClean="0">
                <a:solidFill>
                  <a:srgbClr val="003F6E"/>
                </a:solidFill>
                <a:latin typeface="Times New Roman"/>
              </a:rPr>
              <a:t>. </a:t>
            </a:r>
            <a:endParaRPr lang="en-US" sz="1600" dirty="0">
              <a:solidFill>
                <a:srgbClr val="003F6E"/>
              </a:solidFill>
              <a:latin typeface="Times New Roman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8350" y="4917495"/>
            <a:ext cx="3962689" cy="1525912"/>
            <a:chOff x="28350" y="4917495"/>
            <a:chExt cx="3962689" cy="15259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28350" y="4965455"/>
                  <a:ext cx="2160899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/>
                  <a:r>
                    <a:rPr lang="en-US" sz="1600" b="0" dirty="0" smtClean="0">
                      <a:solidFill>
                        <a:srgbClr val="EA00EA"/>
                      </a:solidFill>
                    </a:rPr>
                    <a:t>● </a:t>
                  </a:r>
                  <a:r>
                    <a:rPr lang="en-US" sz="1600" b="0" dirty="0" smtClean="0">
                      <a:solidFill>
                        <a:srgbClr val="EA00EA"/>
                      </a:solidFill>
                      <a:latin typeface="+mn-lt"/>
                    </a:rPr>
                    <a:t>SYSTEM</a:t>
                  </a:r>
                  <a:r>
                    <a:rPr lang="en-US" sz="1600" b="0" dirty="0" smtClean="0">
                      <a:solidFill>
                        <a:srgbClr val="EA00EA"/>
                      </a:solidFill>
                      <a:latin typeface="Times New Roman"/>
                    </a:rPr>
                    <a:t>: </a:t>
                  </a:r>
                  <a:r>
                    <a:rPr lang="en-US" sz="1600" b="0" i="1" dirty="0">
                      <a:solidFill>
                        <a:srgbClr val="003F6E"/>
                      </a:solidFill>
                      <a:latin typeface="Times New Roman"/>
                    </a:rPr>
                    <a:t>B</a:t>
                  </a:r>
                  <a:r>
                    <a:rPr lang="en-US" sz="1600" b="0" i="1" dirty="0" smtClean="0">
                      <a:solidFill>
                        <a:srgbClr val="003F6E"/>
                      </a:solidFill>
                      <a:latin typeface="Times New Roman"/>
                    </a:rPr>
                    <a:t>acillus </a:t>
                  </a:r>
                  <a:r>
                    <a:rPr lang="en-US" sz="1600" b="0" i="1" dirty="0">
                      <a:solidFill>
                        <a:srgbClr val="003F6E"/>
                      </a:solidFill>
                      <a:latin typeface="Times New Roman"/>
                    </a:rPr>
                    <a:t>subtilis</a:t>
                  </a:r>
                  <a:r>
                    <a:rPr lang="en-US" sz="1600" b="0" dirty="0">
                      <a:solidFill>
                        <a:srgbClr val="003F6E"/>
                      </a:solidFill>
                      <a:latin typeface="Times New Roman"/>
                    </a:rPr>
                    <a:t> </a:t>
                  </a:r>
                  <a:r>
                    <a:rPr lang="en-US" sz="1600" b="0" dirty="0" smtClean="0">
                      <a:solidFill>
                        <a:srgbClr val="003F6E"/>
                      </a:solidFill>
                      <a:latin typeface="Times New Roman"/>
                    </a:rPr>
                    <a:t>(4x1 µm) at very high </a:t>
                  </a:r>
                  <a:r>
                    <a:rPr lang="en-US" sz="1600" b="0" dirty="0">
                      <a:solidFill>
                        <a:srgbClr val="003F6E"/>
                      </a:solidFill>
                      <a:latin typeface="Times New Roman"/>
                    </a:rPr>
                    <a:t>concentration </a:t>
                  </a:r>
                  <a:r>
                    <a:rPr lang="en-US" sz="1600" b="0" dirty="0" smtClean="0">
                      <a:solidFill>
                        <a:srgbClr val="003F6E"/>
                      </a:solidFill>
                      <a:latin typeface="Times New Roman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sz="1600" b="0" i="1" smtClean="0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2×</m:t>
                      </m:r>
                      <m:sSup>
                        <m:sSupPr>
                          <m:ctrlP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a14:m>
                  <a:r>
                    <a:rPr lang="en-US" sz="1600" b="0" dirty="0" smtClean="0">
                      <a:solidFill>
                        <a:srgbClr val="003F6E"/>
                      </a:solidFill>
                      <a:latin typeface="Times New Roman"/>
                    </a:rPr>
                    <a:t> cells ml</a:t>
                  </a:r>
                  <a:r>
                    <a:rPr lang="en-US" sz="1600" b="0" baseline="30000" dirty="0" smtClean="0">
                      <a:solidFill>
                        <a:srgbClr val="003F6E"/>
                      </a:solidFill>
                      <a:latin typeface="Times New Roman"/>
                    </a:rPr>
                    <a:t>-1</a:t>
                  </a:r>
                  <a:r>
                    <a:rPr lang="en-US" sz="1600" b="0" dirty="0" smtClean="0">
                      <a:solidFill>
                        <a:srgbClr val="003F6E"/>
                      </a:solidFill>
                      <a:latin typeface="Times New Roman"/>
                    </a:rPr>
                    <a:t>)</a:t>
                  </a:r>
                  <a:endParaRPr lang="en-US" sz="1600" dirty="0">
                    <a:solidFill>
                      <a:srgbClr val="003F6E"/>
                    </a:solidFill>
                    <a:latin typeface="Times New Roman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0" y="4965455"/>
                  <a:ext cx="2160899" cy="107721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1695" t="-1705" r="-1412" b="-681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uppo 12"/>
            <p:cNvGrpSpPr/>
            <p:nvPr/>
          </p:nvGrpSpPr>
          <p:grpSpPr>
            <a:xfrm>
              <a:off x="2155607" y="4917495"/>
              <a:ext cx="1835432" cy="1525912"/>
              <a:chOff x="4860032" y="3731924"/>
              <a:chExt cx="3842714" cy="2592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1023" y="3731924"/>
                <a:ext cx="3661723" cy="2592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CasellaDiTesto 8"/>
              <p:cNvSpPr txBox="1"/>
              <p:nvPr/>
            </p:nvSpPr>
            <p:spPr>
              <a:xfrm>
                <a:off x="4860032" y="3841303"/>
                <a:ext cx="1039275" cy="334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  <a:latin typeface="+mn-lt"/>
                  </a:rPr>
                  <a:t>1 µm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096651" y="2872057"/>
            <a:ext cx="2339546" cy="3670068"/>
            <a:chOff x="4138182" y="2846062"/>
            <a:chExt cx="2339546" cy="367006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242" y="3177624"/>
              <a:ext cx="2099428" cy="324246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333169" y="2846062"/>
              <a:ext cx="19495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sz="16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Non-flowing bacteria</a:t>
              </a:r>
              <a:endParaRPr lang="it-IT" sz="1600" b="0" dirty="0">
                <a:solidFill>
                  <a:srgbClr val="003F6E"/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138182" y="2880004"/>
              <a:ext cx="2339546" cy="3636126"/>
            </a:xfrm>
            <a:prstGeom prst="rect">
              <a:avLst/>
            </a:prstGeom>
            <a:noFill/>
            <a:ln w="127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465326" y="2891249"/>
            <a:ext cx="2634225" cy="3650876"/>
            <a:chOff x="6465326" y="2891249"/>
            <a:chExt cx="2634225" cy="3650876"/>
          </a:xfrm>
        </p:grpSpPr>
        <p:sp>
          <p:nvSpPr>
            <p:cNvPr id="19" name="TextBox 18"/>
            <p:cNvSpPr txBox="1"/>
            <p:nvPr/>
          </p:nvSpPr>
          <p:spPr>
            <a:xfrm>
              <a:off x="6746518" y="2891249"/>
              <a:ext cx="2168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sz="16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Velocity autocorrelation</a:t>
              </a:r>
              <a:endParaRPr lang="it-IT" sz="1600" b="0" dirty="0">
                <a:solidFill>
                  <a:srgbClr val="003F6E"/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07893" y="2901699"/>
              <a:ext cx="2591658" cy="3640426"/>
            </a:xfrm>
            <a:prstGeom prst="rect">
              <a:avLst/>
            </a:prstGeom>
            <a:noFill/>
            <a:ln w="127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277" y="3229803"/>
              <a:ext cx="2548889" cy="2025070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 rot="5400000">
              <a:off x="8708558" y="5146214"/>
              <a:ext cx="1" cy="739214"/>
              <a:chOff x="8800349" y="5086817"/>
              <a:chExt cx="1" cy="739214"/>
            </a:xfrm>
          </p:grpSpPr>
          <p:cxnSp>
            <p:nvCxnSpPr>
              <p:cNvPr id="24" name="Straight Arrow Connector 23"/>
              <p:cNvCxnSpPr/>
              <p:nvPr/>
            </p:nvCxnSpPr>
            <p:spPr bwMode="auto">
              <a:xfrm flipV="1">
                <a:off x="8800349" y="5549896"/>
                <a:ext cx="0" cy="276135"/>
              </a:xfrm>
              <a:prstGeom prst="straightConnector1">
                <a:avLst/>
              </a:prstGeom>
              <a:solidFill>
                <a:schemeClr val="folHlink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oval" w="med" len="med"/>
                <a:tailEnd type="triangle" w="med" len="med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 rot="16200000">
                <a:off x="8616264" y="5270903"/>
                <a:ext cx="368171" cy="0"/>
              </a:xfrm>
              <a:prstGeom prst="straightConnector1">
                <a:avLst/>
              </a:prstGeom>
              <a:solidFill>
                <a:schemeClr val="folHlink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oval" w="med" len="med"/>
                <a:tailEnd type="triangle" w="med" len="med"/>
              </a:ln>
              <a:effectLst/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465326" y="5301100"/>
                  <a:ext cx="85561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𝐿</m:t>
                            </m:r>
                          </m:sub>
                        </m:sSub>
                        <m:d>
                          <m:dPr>
                            <m:ctrlP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→</m:t>
                        </m:r>
                      </m:oMath>
                    </m:oMathPara>
                  </a14:m>
                  <a:endParaRPr lang="it-IT" b="0" dirty="0" smtClean="0">
                    <a:solidFill>
                      <a:srgbClr val="FF0000"/>
                    </a:solidFill>
                    <a:latin typeface="+mn-lt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326" y="5301100"/>
                  <a:ext cx="855619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/>
            <p:cNvSpPr txBox="1"/>
            <p:nvPr/>
          </p:nvSpPr>
          <p:spPr>
            <a:xfrm>
              <a:off x="7167992" y="5254210"/>
              <a:ext cx="1111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l">
                <a:spcBef>
                  <a:spcPts val="0"/>
                </a:spcBef>
              </a:pPr>
              <a:r>
                <a:rPr lang="it-IT" b="0" dirty="0" smtClean="0">
                  <a:solidFill>
                    <a:srgbClr val="FF0000"/>
                  </a:solidFill>
                  <a:latin typeface="Times New Roman"/>
                  <a:cs typeface="Times New Roman" pitchFamily="18" charset="0"/>
                </a:rPr>
                <a:t>Longitudinal</a:t>
              </a:r>
            </a:p>
            <a:p>
              <a:pPr lvl="0" algn="l">
                <a:spcBef>
                  <a:spcPts val="0"/>
                </a:spcBef>
              </a:pPr>
              <a:r>
                <a:rPr lang="it-IT" b="0" dirty="0" smtClean="0">
                  <a:solidFill>
                    <a:srgbClr val="FF0000"/>
                  </a:solidFill>
                  <a:latin typeface="Times New Roman"/>
                  <a:cs typeface="Times New Roman" pitchFamily="18" charset="0"/>
                </a:rPr>
                <a:t>correlations</a:t>
              </a:r>
              <a:endParaRPr lang="it-IT" b="0" dirty="0">
                <a:solidFill>
                  <a:srgbClr val="FF0000"/>
                </a:solidFill>
                <a:latin typeface="Times New Roman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6478764" y="5860514"/>
                  <a:ext cx="87049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ctrlPr>
                              <a:rPr lang="it-IT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it-IT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→</m:t>
                        </m:r>
                      </m:oMath>
                    </m:oMathPara>
                  </a14:m>
                  <a:endParaRPr lang="it-IT" b="0" dirty="0" smtClean="0">
                    <a:solidFill>
                      <a:schemeClr val="accent2"/>
                    </a:solidFill>
                    <a:latin typeface="+mn-lt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8764" y="5860514"/>
                  <a:ext cx="870495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7215212" y="5797210"/>
              <a:ext cx="1032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l">
                <a:spcBef>
                  <a:spcPts val="0"/>
                </a:spcBef>
              </a:pPr>
              <a:r>
                <a:rPr lang="it-IT" b="0" dirty="0" smtClean="0">
                  <a:solidFill>
                    <a:schemeClr val="accent2"/>
                  </a:solidFill>
                  <a:latin typeface="Times New Roman"/>
                  <a:cs typeface="Times New Roman" pitchFamily="18" charset="0"/>
                </a:rPr>
                <a:t>Transversal</a:t>
              </a:r>
            </a:p>
            <a:p>
              <a:pPr lvl="0" algn="l">
                <a:spcBef>
                  <a:spcPts val="0"/>
                </a:spcBef>
              </a:pPr>
              <a:r>
                <a:rPr lang="it-IT" b="0" dirty="0" smtClean="0">
                  <a:solidFill>
                    <a:schemeClr val="accent2"/>
                  </a:solidFill>
                  <a:latin typeface="Times New Roman"/>
                  <a:cs typeface="Times New Roman" pitchFamily="18" charset="0"/>
                </a:rPr>
                <a:t>correlations</a:t>
              </a:r>
              <a:endParaRPr lang="it-IT" b="0" dirty="0">
                <a:solidFill>
                  <a:schemeClr val="accent2"/>
                </a:solidFill>
                <a:latin typeface="Times New Roman"/>
                <a:cs typeface="Times New Roman" pitchFamily="18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8778273" y="5774942"/>
              <a:ext cx="0" cy="276135"/>
            </a:xfrm>
            <a:prstGeom prst="straightConnector1">
              <a:avLst/>
            </a:prstGeom>
            <a:solidFill>
              <a:schemeClr val="folHlink"/>
            </a:solidFill>
            <a:ln w="28575" cap="flat" cmpd="sng" algn="ctr">
              <a:solidFill>
                <a:srgbClr val="3333CC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rot="5400000">
              <a:off x="8431001" y="6259321"/>
              <a:ext cx="368171" cy="0"/>
            </a:xfrm>
            <a:prstGeom prst="straightConnector1">
              <a:avLst/>
            </a:prstGeom>
            <a:solidFill>
              <a:schemeClr val="folHlink"/>
            </a:solidFill>
            <a:ln w="28575" cap="flat" cmpd="sng" algn="ctr">
              <a:solidFill>
                <a:srgbClr val="3333CC"/>
              </a:solidFill>
              <a:prstDash val="solid"/>
              <a:round/>
              <a:headEnd type="oval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8786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873" y="147302"/>
            <a:ext cx="5943600" cy="397398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Flowing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bacteria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90DC5-7687-4FB7-BC81-992CEEED8C05}" type="slidenum">
              <a:rPr lang="it-IT" smtClean="0"/>
              <a:pPr/>
              <a:t>22</a:t>
            </a:fld>
            <a:endParaRPr lang="it-IT"/>
          </a:p>
        </p:txBody>
      </p:sp>
      <p:grpSp>
        <p:nvGrpSpPr>
          <p:cNvPr id="13" name="Group 12"/>
          <p:cNvGrpSpPr/>
          <p:nvPr/>
        </p:nvGrpSpPr>
        <p:grpSpPr>
          <a:xfrm>
            <a:off x="9140" y="5357764"/>
            <a:ext cx="4844010" cy="1206433"/>
            <a:chOff x="0" y="5387929"/>
            <a:chExt cx="4844010" cy="12064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87929"/>
              <a:ext cx="4844010" cy="120643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91464" y="6189551"/>
              <a:ext cx="274466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sz="16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NO</a:t>
              </a:r>
              <a:r>
                <a:rPr lang="it-IT" sz="1600" b="0" dirty="0" smtClean="0">
                  <a:solidFill>
                    <a:schemeClr val="accent2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it-IT" sz="1600" b="0" dirty="0" smtClean="0">
                  <a:solidFill>
                    <a:srgbClr val="EA00EA"/>
                  </a:solidFill>
                  <a:latin typeface="+mn-lt"/>
                  <a:cs typeface="Times New Roman" pitchFamily="18" charset="0"/>
                </a:rPr>
                <a:t>concentration</a:t>
              </a:r>
              <a:r>
                <a:rPr lang="it-IT" sz="1600" b="0" dirty="0" smtClean="0">
                  <a:solidFill>
                    <a:schemeClr val="accent2"/>
                  </a:solidFill>
                  <a:latin typeface="+mn-lt"/>
                  <a:cs typeface="Times New Roman" pitchFamily="18" charset="0"/>
                </a:rPr>
                <a:t> </a:t>
              </a:r>
              <a:r>
                <a:rPr lang="it-IT" sz="16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fluctuations!</a:t>
              </a:r>
              <a:endParaRPr lang="it-IT" sz="1600" b="0" dirty="0">
                <a:solidFill>
                  <a:srgbClr val="003F6E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-1" y="1564628"/>
            <a:ext cx="4853151" cy="1931254"/>
            <a:chOff x="-1" y="1564628"/>
            <a:chExt cx="4853151" cy="19312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234611"/>
              <a:ext cx="4853151" cy="126127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696013" y="1564628"/>
              <a:ext cx="2951449" cy="584775"/>
            </a:xfrm>
            <a:prstGeom prst="rect">
              <a:avLst/>
            </a:prstGeom>
            <a:noFill/>
            <a:ln>
              <a:solidFill>
                <a:srgbClr val="EA00EA"/>
              </a:solidFill>
            </a:ln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sz="16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STRONG, INHOMOGENEOUS </a:t>
              </a:r>
            </a:p>
            <a:p>
              <a:pPr>
                <a:spcBef>
                  <a:spcPts val="0"/>
                </a:spcBef>
              </a:pPr>
              <a:r>
                <a:rPr lang="it-IT" sz="1600" b="0" dirty="0" smtClean="0">
                  <a:solidFill>
                    <a:srgbClr val="CC00CC"/>
                  </a:solidFill>
                  <a:latin typeface="+mn-lt"/>
                  <a:cs typeface="Times New Roman" pitchFamily="18" charset="0"/>
                </a:rPr>
                <a:t>VELOCITY FLUCTUATIONS</a:t>
              </a:r>
              <a:endParaRPr lang="it-IT" sz="1600" b="0" dirty="0">
                <a:solidFill>
                  <a:srgbClr val="CC00CC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22817" y="1424067"/>
            <a:ext cx="3495328" cy="3513890"/>
            <a:chOff x="5522817" y="1424067"/>
            <a:chExt cx="3495328" cy="35138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2817" y="2053807"/>
              <a:ext cx="3495328" cy="288415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600635" y="1424067"/>
              <a:ext cx="2803973" cy="584775"/>
            </a:xfrm>
            <a:prstGeom prst="rect">
              <a:avLst/>
            </a:prstGeom>
            <a:noFill/>
            <a:ln>
              <a:solidFill>
                <a:srgbClr val="EA00EA"/>
              </a:solidFill>
            </a:ln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sz="16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Time-lapse frames</a:t>
              </a:r>
            </a:p>
            <a:p>
              <a:pPr>
                <a:spcBef>
                  <a:spcPts val="0"/>
                </a:spcBef>
              </a:pPr>
              <a:r>
                <a:rPr lang="it-IT" sz="16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(fluctuations on a </a:t>
              </a:r>
              <a:r>
                <a:rPr lang="it-IT" sz="1600" b="0" dirty="0" smtClean="0">
                  <a:solidFill>
                    <a:srgbClr val="EA00EA"/>
                  </a:solidFill>
                  <a:latin typeface="+mn-lt"/>
                  <a:cs typeface="Times New Roman" pitchFamily="18" charset="0"/>
                </a:rPr>
                <a:t>fixed</a:t>
              </a:r>
              <a:r>
                <a:rPr lang="it-IT" sz="16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 section)</a:t>
              </a:r>
              <a:endParaRPr lang="it-IT" sz="1600" b="0" dirty="0">
                <a:solidFill>
                  <a:srgbClr val="003F6E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567509" y="4829091"/>
            <a:ext cx="3146766" cy="1619500"/>
            <a:chOff x="5567509" y="4829091"/>
            <a:chExt cx="3146766" cy="1619500"/>
          </a:xfrm>
        </p:grpSpPr>
        <p:grpSp>
          <p:nvGrpSpPr>
            <p:cNvPr id="36" name="Group 35"/>
            <p:cNvGrpSpPr/>
            <p:nvPr/>
          </p:nvGrpSpPr>
          <p:grpSpPr>
            <a:xfrm>
              <a:off x="5605581" y="4829091"/>
              <a:ext cx="3108693" cy="684488"/>
              <a:chOff x="5337275" y="1595989"/>
              <a:chExt cx="3542652" cy="861650"/>
            </a:xfrm>
          </p:grpSpPr>
          <p:sp>
            <p:nvSpPr>
              <p:cNvPr id="32" name="Trapezoid 31"/>
              <p:cNvSpPr/>
              <p:nvPr/>
            </p:nvSpPr>
            <p:spPr bwMode="auto">
              <a:xfrm rot="5400000">
                <a:off x="6997948" y="488758"/>
                <a:ext cx="419868" cy="3344091"/>
              </a:xfrm>
              <a:prstGeom prst="trapezoid">
                <a:avLst>
                  <a:gd name="adj" fmla="val 42944"/>
                </a:avLst>
              </a:prstGeom>
              <a:gradFill>
                <a:gsLst>
                  <a:gs pos="68000">
                    <a:srgbClr val="EA00EA"/>
                  </a:gs>
                  <a:gs pos="1000">
                    <a:schemeClr val="bg1"/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337275" y="1595989"/>
                <a:ext cx="308905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it-IT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Fluctuations </a:t>
                </a:r>
                <a:r>
                  <a:rPr lang="it-IT" b="0" i="1" dirty="0" smtClean="0">
                    <a:solidFill>
                      <a:srgbClr val="EA00EA"/>
                    </a:solidFill>
                    <a:latin typeface="+mn-lt"/>
                    <a:cs typeface="Times New Roman" pitchFamily="18" charset="0"/>
                  </a:rPr>
                  <a:t>decrease</a:t>
                </a:r>
                <a:r>
                  <a:rPr lang="it-IT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 </a:t>
                </a:r>
                <a:r>
                  <a:rPr lang="it-IT" b="0" i="1" dirty="0" smtClean="0">
                    <a:solidFill>
                      <a:srgbClr val="EA00EA"/>
                    </a:solidFill>
                    <a:latin typeface="+mn-lt"/>
                    <a:cs typeface="Times New Roman" pitchFamily="18" charset="0"/>
                  </a:rPr>
                  <a:t>and vanish </a:t>
                </a:r>
                <a:r>
                  <a:rPr lang="it-IT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with S</a:t>
                </a:r>
                <a:endParaRPr lang="it-IT" b="0" dirty="0">
                  <a:solidFill>
                    <a:srgbClr val="003F6E"/>
                  </a:solidFill>
                  <a:latin typeface="+mn-lt"/>
                  <a:cs typeface="Times New Roman" pitchFamily="18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5373127" y="1604957"/>
                <a:ext cx="3423548" cy="852682"/>
              </a:xfrm>
              <a:prstGeom prst="rect">
                <a:avLst/>
              </a:prstGeom>
              <a:noFill/>
              <a:ln w="127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5567509" y="5617594"/>
              <a:ext cx="31467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0" dirty="0" smtClean="0">
                  <a:solidFill>
                    <a:srgbClr val="003F6E"/>
                  </a:solidFill>
                  <a:latin typeface="Times New Roman" panose="02020603050405020304" pitchFamily="18" charset="0"/>
                  <a:ea typeface="Droid Sans Fallback"/>
                </a:rPr>
                <a:t>The strongest spatial intermittency occurs </a:t>
              </a:r>
              <a:r>
                <a:rPr lang="en-US" sz="1200" b="0" dirty="0">
                  <a:solidFill>
                    <a:srgbClr val="003F6E"/>
                  </a:solidFill>
                  <a:latin typeface="Times New Roman" panose="02020603050405020304" pitchFamily="18" charset="0"/>
                  <a:ea typeface="Droid Sans Fallback"/>
                </a:rPr>
                <a:t>for the lowest flow rate </a:t>
              </a:r>
              <a:r>
                <a:rPr lang="en-US" sz="1200" b="0" dirty="0" smtClean="0">
                  <a:solidFill>
                    <a:srgbClr val="003F6E"/>
                  </a:solidFill>
                  <a:latin typeface="Times New Roman" panose="02020603050405020304" pitchFamily="18" charset="0"/>
                  <a:ea typeface="Droid Sans Fallback"/>
                </a:rPr>
                <a:t>~</a:t>
              </a:r>
              <a:r>
                <a:rPr lang="en-US" sz="1200" b="0" dirty="0">
                  <a:solidFill>
                    <a:srgbClr val="003F6E"/>
                  </a:solidFill>
                  <a:latin typeface="Times New Roman" panose="02020603050405020304" pitchFamily="18" charset="0"/>
                  <a:ea typeface="Droid Sans Fallback"/>
                </a:rPr>
                <a:t>100 µm </a:t>
              </a:r>
              <a:r>
                <a:rPr lang="en-US" sz="1200" b="0" dirty="0" smtClean="0">
                  <a:solidFill>
                    <a:srgbClr val="003F6E"/>
                  </a:solidFill>
                  <a:latin typeface="Times New Roman" panose="02020603050405020304" pitchFamily="18" charset="0"/>
                  <a:ea typeface="Droid Sans Fallback"/>
                </a:rPr>
                <a:t>s</a:t>
              </a:r>
              <a:r>
                <a:rPr lang="en-US" sz="1200" b="0" baseline="30000" dirty="0" smtClean="0">
                  <a:solidFill>
                    <a:srgbClr val="003F6E"/>
                  </a:solidFill>
                  <a:latin typeface="Times New Roman" panose="02020603050405020304" pitchFamily="18" charset="0"/>
                  <a:ea typeface="Droid Sans Fallback"/>
                </a:rPr>
                <a:t>-1</a:t>
              </a:r>
              <a:r>
                <a:rPr lang="en-US" sz="1200" b="0" dirty="0" smtClean="0">
                  <a:solidFill>
                    <a:srgbClr val="003F6E"/>
                  </a:solidFill>
                  <a:latin typeface="Times New Roman" panose="02020603050405020304" pitchFamily="18" charset="0"/>
                  <a:ea typeface="Droid Sans Fallback"/>
                </a:rPr>
                <a:t>, approximately </a:t>
              </a:r>
              <a:r>
                <a:rPr lang="en-US" sz="1200" b="0" dirty="0">
                  <a:solidFill>
                    <a:srgbClr val="003F6E"/>
                  </a:solidFill>
                  <a:latin typeface="Times New Roman" panose="02020603050405020304" pitchFamily="18" charset="0"/>
                  <a:ea typeface="Droid Sans Fallback"/>
                </a:rPr>
                <a:t>twice the characteristic velocity of bacterial turbulence in the absence of flow (~40 µm </a:t>
              </a:r>
              <a:r>
                <a:rPr lang="en-US" sz="1200" b="0" dirty="0" smtClean="0">
                  <a:solidFill>
                    <a:srgbClr val="003F6E"/>
                  </a:solidFill>
                  <a:latin typeface="Times New Roman" panose="02020603050405020304" pitchFamily="18" charset="0"/>
                  <a:ea typeface="Droid Sans Fallback"/>
                </a:rPr>
                <a:t>s</a:t>
              </a:r>
              <a:r>
                <a:rPr lang="en-US" sz="1200" b="0" baseline="30000" dirty="0" smtClean="0">
                  <a:solidFill>
                    <a:srgbClr val="003F6E"/>
                  </a:solidFill>
                  <a:latin typeface="Times New Roman" panose="02020603050405020304" pitchFamily="18" charset="0"/>
                  <a:ea typeface="Droid Sans Fallback"/>
                </a:rPr>
                <a:t>-1</a:t>
              </a:r>
              <a:r>
                <a:rPr lang="en-US" sz="1200" b="0" dirty="0" smtClean="0">
                  <a:solidFill>
                    <a:srgbClr val="003F6E"/>
                  </a:solidFill>
                  <a:latin typeface="Times New Roman" panose="02020603050405020304" pitchFamily="18" charset="0"/>
                  <a:ea typeface="Droid Sans Fallback"/>
                </a:rPr>
                <a:t>).</a:t>
              </a:r>
              <a:endParaRPr lang="it-IT" b="0" dirty="0">
                <a:solidFill>
                  <a:srgbClr val="003F6E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0" y="3488956"/>
            <a:ext cx="4889979" cy="1802551"/>
            <a:chOff x="0" y="3488956"/>
            <a:chExt cx="4889979" cy="1802551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3488956"/>
              <a:ext cx="4889979" cy="1802551"/>
              <a:chOff x="13089" y="3127637"/>
              <a:chExt cx="4889979" cy="180255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89" y="3312471"/>
                <a:ext cx="4853151" cy="1617717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089025" y="3535374"/>
                <a:ext cx="1375719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A00EA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it-IT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velocity profiles</a:t>
                </a:r>
                <a:endParaRPr lang="it-IT" b="0" dirty="0">
                  <a:solidFill>
                    <a:srgbClr val="003F6E"/>
                  </a:solidFill>
                  <a:latin typeface="+mn-lt"/>
                  <a:cs typeface="Times New Roman" pitchFamily="18" charset="0"/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 bwMode="auto">
              <a:xfrm flipV="1">
                <a:off x="2636108" y="3127637"/>
                <a:ext cx="345989" cy="222902"/>
              </a:xfrm>
              <a:prstGeom prst="straightConnector1">
                <a:avLst/>
              </a:prstGeom>
              <a:solidFill>
                <a:schemeClr val="folHlink"/>
              </a:solidFill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9" name="Straight Arrow Connector 18"/>
              <p:cNvCxnSpPr/>
              <p:nvPr/>
            </p:nvCxnSpPr>
            <p:spPr bwMode="auto">
              <a:xfrm flipV="1">
                <a:off x="3977168" y="3133418"/>
                <a:ext cx="248843" cy="200328"/>
              </a:xfrm>
              <a:prstGeom prst="straightConnector1">
                <a:avLst/>
              </a:prstGeom>
              <a:solidFill>
                <a:schemeClr val="folHlink"/>
              </a:solidFill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4" name="Rectangle 23"/>
              <p:cNvSpPr/>
              <p:nvPr/>
            </p:nvSpPr>
            <p:spPr bwMode="auto">
              <a:xfrm>
                <a:off x="3793953" y="3609279"/>
                <a:ext cx="45719" cy="45719"/>
              </a:xfrm>
              <a:prstGeom prst="rect">
                <a:avLst/>
              </a:prstGeom>
              <a:solidFill>
                <a:schemeClr val="tx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3816812" y="3443041"/>
                    <a:ext cx="108625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0"/>
                      </a:spcBef>
                    </a:pPr>
                    <a:r>
                      <a:rPr lang="it-IT" sz="1000" b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rPr>
                      <a:t>Comparison with </a:t>
                    </a:r>
                    <a14:m>
                      <m:oMath xmlns:m="http://schemas.openxmlformats.org/officeDocument/2006/math">
                        <m:r>
                          <a:rPr lang="it-IT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"</m:t>
                        </m:r>
                      </m:oMath>
                    </a14:m>
                    <a:r>
                      <a:rPr lang="it-IT" sz="1000" b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rPr>
                      <a:t>k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illed</m:t>
                        </m:r>
                        <m:r>
                          <a:rPr lang="it-IT" sz="1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"</m:t>
                        </m:r>
                      </m:oMath>
                    </a14:m>
                    <a:r>
                      <a:rPr lang="it-IT" sz="1000" b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rPr>
                      <a:t> bacteria</a:t>
                    </a:r>
                    <a:endParaRPr lang="it-IT" sz="1000" b="0" dirty="0">
                      <a:solidFill>
                        <a:schemeClr val="tx1"/>
                      </a:solidFill>
                      <a:latin typeface="+mn-lt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6812" y="3443041"/>
                    <a:ext cx="1086256" cy="40011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r="-562" b="-7576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9" name="TextBox 38"/>
            <p:cNvSpPr txBox="1"/>
            <p:nvPr/>
          </p:nvSpPr>
          <p:spPr>
            <a:xfrm>
              <a:off x="1059971" y="4651549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b="0" dirty="0" smtClean="0">
                  <a:solidFill>
                    <a:srgbClr val="C00000"/>
                  </a:solidFill>
                  <a:latin typeface="+mn-lt"/>
                  <a:cs typeface="Times New Roman" pitchFamily="18" charset="0"/>
                </a:rPr>
                <a:t>Paraboli</a:t>
              </a:r>
              <a:r>
                <a:rPr lang="it-IT" sz="1200" b="0" dirty="0" smtClean="0">
                  <a:solidFill>
                    <a:srgbClr val="C00000"/>
                  </a:solidFill>
                  <a:latin typeface="+mn-lt"/>
                  <a:cs typeface="Times New Roman" pitchFamily="18" charset="0"/>
                </a:rPr>
                <a:t>c</a:t>
              </a:r>
              <a:endParaRPr lang="it-IT" sz="1200" b="0" dirty="0">
                <a:solidFill>
                  <a:srgbClr val="C00000"/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00825" y="4664050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b="0" dirty="0" smtClean="0">
                  <a:solidFill>
                    <a:srgbClr val="C00000"/>
                  </a:solidFill>
                  <a:latin typeface="+mn-lt"/>
                  <a:cs typeface="Times New Roman" pitchFamily="18" charset="0"/>
                </a:rPr>
                <a:t>Plugged</a:t>
              </a:r>
              <a:endParaRPr lang="it-IT" sz="1200" b="0" dirty="0">
                <a:solidFill>
                  <a:srgbClr val="C00000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140" y="917660"/>
            <a:ext cx="8969398" cy="943991"/>
            <a:chOff x="9140" y="917660"/>
            <a:chExt cx="8969398" cy="9439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1696013" y="947817"/>
                  <a:ext cx="7282525" cy="338554"/>
                </a:xfrm>
                <a:prstGeom prst="rect">
                  <a:avLst/>
                </a:prstGeom>
                <a:noFill/>
                <a:ln>
                  <a:solidFill>
                    <a:srgbClr val="EA00EA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it-IT" sz="16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Flow in a </a:t>
                  </a:r>
                  <a:r>
                    <a:rPr lang="it-IT" sz="1600" b="0" dirty="0" smtClean="0">
                      <a:solidFill>
                        <a:srgbClr val="003F6E"/>
                      </a:solidFill>
                      <a:latin typeface="Symbol" panose="05050102010706020507" pitchFamily="18" charset="2"/>
                      <a:cs typeface="Times New Roman" pitchFamily="18" charset="0"/>
                    </a:rPr>
                    <a:t>m</a:t>
                  </a:r>
                  <a:r>
                    <a:rPr lang="it-IT" sz="16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-fluidic channel</a:t>
                  </a:r>
                  <a:r>
                    <a:rPr lang="it-IT" sz="1600" b="0" dirty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 </a:t>
                  </a:r>
                  <a:r>
                    <a:rPr lang="it-IT" sz="16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at </a:t>
                  </a:r>
                  <a:r>
                    <a:rPr lang="it-IT" sz="1600" b="0" i="1" dirty="0" smtClean="0">
                      <a:solidFill>
                        <a:srgbClr val="EA00EA"/>
                      </a:solidFill>
                      <a:latin typeface="+mn-lt"/>
                      <a:cs typeface="Times New Roman" pitchFamily="18" charset="0"/>
                    </a:rPr>
                    <a:t>low</a:t>
                  </a:r>
                  <a:r>
                    <a:rPr lang="it-IT" sz="16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 flow rate </a:t>
                  </a:r>
                  <a14:m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(190</m:t>
                      </m:r>
                      <m:f>
                        <m:fPr>
                          <m:type m:val="lin"/>
                          <m:ctrlP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it-IT" sz="1600" b="0" i="1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  <m:r>
                            <m:rPr>
                              <m:sty m:val="p"/>
                            </m:rPr>
                            <a:rPr lang="it-IT" sz="1600" b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</m:t>
                          </m:r>
                        </m:num>
                        <m:den>
                          <m: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  <m: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⟹</m:t>
                          </m:r>
                        </m:den>
                      </m:f>
                    </m:oMath>
                  </a14:m>
                  <a:r>
                    <a:rPr lang="it-IT" sz="16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 shear rate </a:t>
                  </a:r>
                  <a14:m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𝑆</m:t>
                      </m:r>
                      <m:r>
                        <a:rPr lang="it-IT" sz="1600" b="0" i="1" smtClean="0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=2.2 </m:t>
                      </m:r>
                      <m:sSup>
                        <m:sSupPr>
                          <m:ctrlP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sz="1600" b="0" i="1" smtClean="0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a14:m>
                  <a:r>
                    <a:rPr lang="it-IT" sz="16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6013" y="947817"/>
                  <a:ext cx="7282525" cy="3385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94828" b="-156897"/>
                  </a:stretch>
                </a:blipFill>
                <a:ln>
                  <a:solidFill>
                    <a:srgbClr val="EA00EA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7" name="Object 4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75405595"/>
                    </p:ext>
                  </p:extLst>
                </p:nvPr>
              </p:nvGraphicFramePr>
              <p:xfrm>
                <a:off x="9140" y="917660"/>
                <a:ext cx="1656438" cy="94399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2551" name="Image" r:id="rId9" imgW="1919880" imgH="1093680" progId="PhotoshopElements.Image.2">
                        <p:embed/>
                      </p:oleObj>
                    </mc:Choice>
                    <mc:Fallback>
                      <p:oleObj name="Image" r:id="rId9" imgW="1919880" imgH="1093680" progId="PhotoshopElements.Image.2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140" y="917660"/>
                              <a:ext cx="1656438" cy="94399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7" name="Object 4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75405595"/>
                    </p:ext>
                  </p:extLst>
                </p:nvPr>
              </p:nvGraphicFramePr>
              <p:xfrm>
                <a:off x="9140" y="917660"/>
                <a:ext cx="1656438" cy="94399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2541" name="Image" r:id="rId11" imgW="1919880" imgH="1093680" progId="PhotoshopElements.Image.2">
                        <p:embed/>
                      </p:oleObj>
                    </mc:Choice>
                    <mc:Fallback>
                      <p:oleObj name="Image" r:id="rId11" imgW="1919880" imgH="1093680" progId="PhotoshopElements.Image.2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140" y="917660"/>
                              <a:ext cx="1656438" cy="943991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150114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090" y="274637"/>
            <a:ext cx="5943600" cy="365708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Is it </a:t>
            </a:r>
            <a:r>
              <a:rPr lang="it-IT" i="1" dirty="0" smtClean="0">
                <a:solidFill>
                  <a:srgbClr val="FF0000"/>
                </a:solidFill>
              </a:rPr>
              <a:t>true</a:t>
            </a:r>
            <a:r>
              <a:rPr lang="it-IT" dirty="0" smtClean="0">
                <a:solidFill>
                  <a:srgbClr val="FF0000"/>
                </a:solidFill>
              </a:rPr>
              <a:t> intermittency?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90DC5-7687-4FB7-BC81-992CEEED8C05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230339" y="988058"/>
            <a:ext cx="3596799" cy="584775"/>
          </a:xfrm>
          <a:prstGeom prst="rect">
            <a:avLst/>
          </a:prstGeom>
          <a:noFill/>
          <a:ln>
            <a:solidFill>
              <a:srgbClr val="EA00EA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1600" b="0" dirty="0" smtClean="0">
                <a:solidFill>
                  <a:srgbClr val="EA00EA"/>
                </a:solidFill>
                <a:latin typeface="+mn-lt"/>
                <a:cs typeface="Times New Roman" pitchFamily="18" charset="0"/>
              </a:rPr>
              <a:t>Q: </a:t>
            </a:r>
            <a:r>
              <a:rPr lang="it-IT" sz="1600" b="0" dirty="0" smtClean="0">
                <a:solidFill>
                  <a:srgbClr val="003F6E"/>
                </a:solidFill>
                <a:latin typeface="+mn-lt"/>
                <a:cs typeface="Times New Roman" pitchFamily="18" charset="0"/>
              </a:rPr>
              <a:t>Do bacteria really </a:t>
            </a:r>
            <a:r>
              <a:rPr lang="en-US" sz="1600" b="0" dirty="0" smtClean="0">
                <a:solidFill>
                  <a:srgbClr val="003F6E"/>
                </a:solidFill>
                <a:latin typeface="+mn-lt"/>
              </a:rPr>
              <a:t>“switch on and off” or are they simply </a:t>
            </a:r>
            <a:r>
              <a:rPr lang="en-US" sz="1600" b="0" i="1" dirty="0" err="1" smtClean="0">
                <a:solidFill>
                  <a:srgbClr val="003F6E"/>
                </a:solidFill>
                <a:latin typeface="+mn-lt"/>
              </a:rPr>
              <a:t>advected</a:t>
            </a:r>
            <a:r>
              <a:rPr lang="en-US" sz="1600" b="0" dirty="0" smtClean="0">
                <a:solidFill>
                  <a:srgbClr val="003F6E"/>
                </a:solidFill>
                <a:latin typeface="+mn-lt"/>
              </a:rPr>
              <a:t> by the flow?</a:t>
            </a:r>
            <a:r>
              <a:rPr lang="it-IT" sz="1600" b="0" dirty="0" smtClean="0">
                <a:solidFill>
                  <a:srgbClr val="003F6E"/>
                </a:solidFill>
                <a:latin typeface="+mn-lt"/>
                <a:cs typeface="Times New Roman" pitchFamily="18" charset="0"/>
              </a:rPr>
              <a:t>  </a:t>
            </a:r>
            <a:endParaRPr lang="it-IT" sz="1600" b="0" dirty="0">
              <a:solidFill>
                <a:srgbClr val="003F6E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334073" y="1057523"/>
            <a:ext cx="4745242" cy="5466257"/>
            <a:chOff x="4334073" y="1057523"/>
            <a:chExt cx="4745242" cy="54662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073" y="1057523"/>
              <a:ext cx="4745242" cy="50490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17545" y="6154448"/>
              <a:ext cx="1978298" cy="369332"/>
            </a:xfrm>
            <a:prstGeom prst="rect">
              <a:avLst/>
            </a:prstGeom>
            <a:solidFill>
              <a:srgbClr val="FFFF85"/>
            </a:solidFill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sz="1800" b="0" dirty="0" smtClean="0">
                  <a:solidFill>
                    <a:srgbClr val="EA00EA"/>
                  </a:solidFill>
                  <a:latin typeface="+mn-lt"/>
                  <a:cs typeface="Times New Roman" pitchFamily="18" charset="0"/>
                </a:rPr>
                <a:t>True intermittency!</a:t>
              </a:r>
              <a:endParaRPr lang="it-IT" sz="1800" b="0" dirty="0">
                <a:solidFill>
                  <a:srgbClr val="EA00EA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608" y="2813979"/>
            <a:ext cx="4325287" cy="3709801"/>
            <a:chOff x="11608" y="2813979"/>
            <a:chExt cx="4325287" cy="3709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1608" y="3618958"/>
                  <a:ext cx="4325287" cy="6617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it-IT" b="0" dirty="0" smtClean="0">
                      <a:solidFill>
                        <a:srgbClr val="EA00EA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●</a:t>
                  </a:r>
                  <a:r>
                    <a:rPr lang="it-IT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Write: </a:t>
                  </a:r>
                  <a14:m>
                    <m:oMath xmlns:m="http://schemas.openxmlformats.org/officeDocument/2006/math">
                      <m:r>
                        <a:rPr lang="it-IT" sz="1600" b="1" i="0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𝐔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  <m: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it-IT" sz="1600" b="1" i="0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𝐕</m:t>
                      </m:r>
                      <m:d>
                        <m:dPr>
                          <m:ctrlP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  <m: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it-IT" sz="1600" b="1" i="0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𝐮</m:t>
                      </m:r>
                      <m:r>
                        <a:rPr lang="it-IT" sz="1600" b="0" i="1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it-IT" sz="1600" b="0" i="1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it-IT" sz="1600" b="0" i="1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it-IT" sz="1600" b="0" i="1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it-IT" sz="1600" b="0" i="1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r>
                        <a:rPr lang="it-IT" sz="1600" b="0" i="1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</m:oMath>
                  </a14:m>
                  <a:endParaRPr lang="it-IT" sz="1600" b="0" dirty="0" smtClean="0">
                    <a:solidFill>
                      <a:srgbClr val="EA00EA"/>
                    </a:solidFill>
                    <a:latin typeface="+mn-lt"/>
                    <a:cs typeface="Times New Roman" pitchFamily="18" charset="0"/>
                  </a:endParaRPr>
                </a:p>
                <a:p>
                  <a:pPr algn="l"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it-IT" sz="1600" b="0" dirty="0">
                      <a:solidFill>
                        <a:srgbClr val="EA00EA"/>
                      </a:solidFill>
                      <a:latin typeface="+mn-lt"/>
                      <a:cs typeface="Times New Roman" pitchFamily="18" charset="0"/>
                    </a:rPr>
                    <a:t> </a:t>
                  </a:r>
                  <a:r>
                    <a:rPr lang="it-IT" sz="1600" b="0" dirty="0" smtClean="0">
                      <a:solidFill>
                        <a:srgbClr val="EA00EA"/>
                      </a:solidFill>
                      <a:latin typeface="+mn-lt"/>
                      <a:cs typeface="Times New Roman" pitchFamily="18" charset="0"/>
                    </a:rPr>
                    <a:t>   </a:t>
                  </a:r>
                  <a:r>
                    <a:rPr lang="it-IT" sz="16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with</a:t>
                  </a:r>
                  <a:r>
                    <a:rPr lang="it-IT" sz="1600" b="0" dirty="0" smtClean="0">
                      <a:solidFill>
                        <a:srgbClr val="EA00EA"/>
                      </a:solidFill>
                      <a:latin typeface="+mn-lt"/>
                      <a:cs typeface="Times New Roman" pitchFamily="18" charset="0"/>
                    </a:rPr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it-IT" sz="1600" b="0" i="1" smtClean="0">
                                  <a:solidFill>
                                    <a:srgbClr val="EA00EA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1" i="0" smtClean="0">
                                  <a:solidFill>
                                    <a:srgbClr val="EA00EA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𝐮</m:t>
                              </m:r>
                              <m:d>
                                <m:dPr>
                                  <m:ctrlPr>
                                    <a:rPr lang="it-IT" sz="1600" b="0" i="1" smtClean="0">
                                      <a:solidFill>
                                        <a:srgbClr val="EA00EA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0" i="1" smtClean="0">
                                      <a:solidFill>
                                        <a:srgbClr val="EA00EA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it-IT" sz="1600" b="0" i="1" smtClean="0">
                                      <a:solidFill>
                                        <a:srgbClr val="EA00EA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it-IT" sz="1600" b="0" i="1" smtClean="0">
                                      <a:solidFill>
                                        <a:srgbClr val="EA00EA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𝑦</m:t>
                                  </m:r>
                                  <m:r>
                                    <a:rPr lang="it-IT" sz="1600" b="0" i="1" smtClean="0">
                                      <a:solidFill>
                                        <a:srgbClr val="EA00EA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it-IT" sz="1600" b="0" i="1" smtClean="0">
                                      <a:solidFill>
                                        <a:srgbClr val="EA00EA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it-IT" sz="1600" b="0" i="1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=0 </m:t>
                      </m:r>
                    </m:oMath>
                  </a14:m>
                  <a:r>
                    <a:rPr lang="it-IT" sz="16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 (</a:t>
                  </a:r>
                  <a:r>
                    <a:rPr lang="it-IT" sz="1600" b="0" i="1" dirty="0" smtClean="0">
                      <a:solidFill>
                        <a:srgbClr val="EA00EA"/>
                      </a:solidFill>
                      <a:latin typeface="+mn-lt"/>
                      <a:cs typeface="Times New Roman" pitchFamily="18" charset="0"/>
                    </a:rPr>
                    <a:t>fluctuating</a:t>
                  </a:r>
                  <a:r>
                    <a:rPr lang="it-IT" sz="16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 component)</a:t>
                  </a:r>
                  <a:endParaRPr lang="it-IT" sz="1600" b="0" dirty="0">
                    <a:solidFill>
                      <a:srgbClr val="003F6E"/>
                    </a:solidFill>
                    <a:latin typeface="+mn-lt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08" y="3618958"/>
                  <a:ext cx="4325287" cy="6617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23" t="-2778" b="-1203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3216" y="4409800"/>
                  <a:ext cx="4145402" cy="12591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it-IT" b="0" dirty="0" smtClean="0">
                      <a:solidFill>
                        <a:srgbClr val="EA00EA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●</a:t>
                  </a:r>
                  <a:r>
                    <a:rPr lang="it-IT" b="0" dirty="0" smtClean="0">
                      <a:solidFill>
                        <a:srgbClr val="003F6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Define the (2D) intensity of turbulence as: </a:t>
                  </a:r>
                  <a14:m>
                    <m:oMath xmlns:m="http://schemas.openxmlformats.org/officeDocument/2006/math">
                      <m:r>
                        <a:rPr lang="it-IT" sz="1600" b="0" i="0" smtClean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</m:oMath>
                  </a14:m>
                  <a:endParaRPr lang="it-IT" sz="1600" b="0" i="0" dirty="0" smtClean="0">
                    <a:solidFill>
                      <a:srgbClr val="EA00EA"/>
                    </a:solidFill>
                    <a:latin typeface="Cambria Math" panose="02040503050406030204" pitchFamily="18" charset="0"/>
                    <a:cs typeface="Times New Roman" pitchFamily="18" charset="0"/>
                  </a:endParaRPr>
                </a:p>
                <a:p>
                  <a:pPr algn="l">
                    <a:spcBef>
                      <a:spcPts val="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   </m:t>
                        </m:r>
                        <m:r>
                          <a:rPr lang="it-IT" sz="1600" b="0" i="1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it-IT" sz="1600" b="0" i="1" smtClean="0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smtClean="0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it-IT" sz="1600" b="0" i="1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it-IT" sz="1600" b="0" i="1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begChr m:val="["/>
                                <m:endChr m:val="]"/>
                                <m:ctrlP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lang="it-IT" sz="1600" b="0" i="1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600" b="0" i="1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𝑦</m:t>
                                </m:r>
                                <m:d>
                                  <m:dPr>
                                    <m:ctrlPr>
                                      <a:rPr lang="it-IT" sz="1600" b="0" i="1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600" b="0" i="1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it-IT" sz="1600" b="0" i="1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sz="1600" b="0" i="1" smtClean="0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begChr m:val="["/>
                                <m:endChr m:val="]"/>
                                <m:ctrlP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lang="it-IT" sz="1600" b="0" i="1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600" b="0" i="1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𝑦</m:t>
                                </m:r>
                                <m:d>
                                  <m:dPr>
                                    <m:ctrlPr>
                                      <a:rPr lang="it-IT" sz="1600" b="0" i="1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600" b="0" i="1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it-IT" sz="1600" b="0" i="1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rad>
                      </m:oMath>
                    </m:oMathPara>
                  </a14:m>
                  <a:endParaRPr lang="it-IT" sz="1600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endParaRPr>
                </a:p>
                <a:p>
                  <a:pPr algn="l"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it-IT" sz="16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  (at channel mid-depth: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it-IT" sz="1600" b="0" i="1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≪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3F6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3F6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it-IT" sz="1600" b="0" dirty="0" smtClean="0">
                      <a:solidFill>
                        <a:srgbClr val="003F6E"/>
                      </a:solidFill>
                      <a:latin typeface="+mn-lt"/>
                      <a:cs typeface="Times New Roman" pitchFamily="18" charset="0"/>
                    </a:rPr>
                    <a:t>)</a:t>
                  </a:r>
                  <a:endParaRPr lang="it-IT" sz="1600" b="0" dirty="0">
                    <a:solidFill>
                      <a:srgbClr val="003F6E"/>
                    </a:solidFill>
                    <a:latin typeface="+mn-lt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16" y="4409800"/>
                  <a:ext cx="4145402" cy="12591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41" t="-1449" b="-338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85817" y="2813979"/>
              <a:ext cx="4150830" cy="584775"/>
            </a:xfrm>
            <a:prstGeom prst="rect">
              <a:avLst/>
            </a:prstGeom>
            <a:noFill/>
            <a:ln>
              <a:solidFill>
                <a:srgbClr val="EA00EA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sz="1800" b="0" dirty="0" smtClean="0">
                  <a:solidFill>
                    <a:srgbClr val="CC00CC"/>
                  </a:solidFill>
                  <a:latin typeface="+mn-lt"/>
                  <a:cs typeface="Times New Roman" pitchFamily="18" charset="0"/>
                </a:rPr>
                <a:t>Statistical description of turbulence</a:t>
              </a:r>
            </a:p>
            <a:p>
              <a:pPr>
                <a:spcBef>
                  <a:spcPts val="0"/>
                </a:spcBef>
              </a:pPr>
              <a:r>
                <a:rPr lang="it-IT" b="0" dirty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(</a:t>
              </a:r>
              <a:r>
                <a:rPr lang="it-IT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standard Reynolds’ decomposition of the NS equation)</a:t>
              </a:r>
              <a:endParaRPr lang="it-IT" b="0" dirty="0">
                <a:solidFill>
                  <a:srgbClr val="003F6E"/>
                </a:solidFill>
                <a:latin typeface="+mn-lt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23216" y="5792361"/>
                  <a:ext cx="3842127" cy="7314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it-IT" b="0" dirty="0" smtClean="0">
                      <a:solidFill>
                        <a:srgbClr val="EA00EA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●</a:t>
                  </a:r>
                  <a:r>
                    <a:rPr lang="it-IT" b="0" dirty="0">
                      <a:solidFill>
                        <a:srgbClr val="003F6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it-IT" sz="1600" b="0" dirty="0" smtClean="0">
                      <a:solidFill>
                        <a:srgbClr val="003F6E"/>
                      </a:solidFill>
                      <a:latin typeface="Times New Roman"/>
                      <a:cs typeface="Times New Roman" pitchFamily="18" charset="0"/>
                    </a:rPr>
                    <a:t>Reynolds’ stress tensor: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600" b="0" i="1" dirty="0" smtClean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it-IT" sz="1600" b="0" i="1" dirty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1600" b="0" i="1" dirty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it-IT" sz="1600" b="0" i="1" dirty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it-IT" sz="1600" b="0" i="1" dirty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sSub>
                        <m:sSubPr>
                          <m:ctrlPr>
                            <a:rPr lang="it-IT" sz="1600" b="0" i="1" dirty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it-IT" sz="1600" b="0" i="1" dirty="0">
                                  <a:solidFill>
                                    <a:srgbClr val="EA00E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600" b="0" i="1" dirty="0">
                                      <a:solidFill>
                                        <a:srgbClr val="EA00E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dirty="0">
                                      <a:solidFill>
                                        <a:srgbClr val="EA00E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sz="1600" b="0" i="1" dirty="0">
                                      <a:solidFill>
                                        <a:srgbClr val="EA00E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1600" b="0" i="1" dirty="0">
                                      <a:solidFill>
                                        <a:srgbClr val="EA00E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dirty="0">
                                      <a:solidFill>
                                        <a:srgbClr val="EA00E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it-IT" sz="1600" b="0" i="1" dirty="0">
                                      <a:solidFill>
                                        <a:srgbClr val="EA00E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it-IT" sz="1600" b="0" i="1" dirty="0">
                              <a:solidFill>
                                <a:srgbClr val="EA00E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it-IT" sz="1600" b="0" dirty="0">
                      <a:solidFill>
                        <a:srgbClr val="003F6E"/>
                      </a:solidFill>
                      <a:latin typeface="Times New Roman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it-IT" sz="1600" b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</m:oMath>
                  </a14:m>
                  <a:endParaRPr lang="it-IT" sz="1600" b="0" dirty="0" smtClean="0">
                    <a:solidFill>
                      <a:srgbClr val="003F6E"/>
                    </a:solidFill>
                    <a:latin typeface="Times New Roman"/>
                    <a:cs typeface="Times New Roman" pitchFamily="18" charset="0"/>
                  </a:endParaRPr>
                </a:p>
                <a:p>
                  <a:pPr lvl="0" algn="l"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it-IT" sz="1600" b="0" dirty="0">
                      <a:solidFill>
                        <a:srgbClr val="003F6E"/>
                      </a:solidFill>
                      <a:latin typeface="Times New Roman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it-IT" sz="1600" b="0">
                          <a:solidFill>
                            <a:srgbClr val="EA00EA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</m:oMath>
                  </a14:m>
                  <a:endParaRPr lang="it-IT" sz="1600" b="0" dirty="0">
                    <a:solidFill>
                      <a:srgbClr val="EA00EA"/>
                    </a:solidFill>
                    <a:latin typeface="Cambria Math" panose="02040503050406030204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16" y="5792361"/>
                  <a:ext cx="3842127" cy="73141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76" t="-8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230338" y="1682935"/>
            <a:ext cx="3596800" cy="995546"/>
            <a:chOff x="230338" y="1682935"/>
            <a:chExt cx="3596800" cy="995546"/>
          </a:xfrm>
        </p:grpSpPr>
        <p:sp>
          <p:nvSpPr>
            <p:cNvPr id="6" name="TextBox 5"/>
            <p:cNvSpPr txBox="1"/>
            <p:nvPr/>
          </p:nvSpPr>
          <p:spPr>
            <a:xfrm>
              <a:off x="230338" y="2093706"/>
              <a:ext cx="3596800" cy="584775"/>
            </a:xfrm>
            <a:prstGeom prst="rect">
              <a:avLst/>
            </a:prstGeom>
            <a:noFill/>
            <a:ln>
              <a:solidFill>
                <a:srgbClr val="EA00EA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sz="1600" b="0" dirty="0" smtClean="0">
                  <a:solidFill>
                    <a:srgbClr val="EA00EA"/>
                  </a:solidFill>
                  <a:latin typeface="+mn-lt"/>
                  <a:cs typeface="Times New Roman" pitchFamily="18" charset="0"/>
                </a:rPr>
                <a:t>A: </a:t>
              </a:r>
              <a:r>
                <a:rPr lang="it-IT" sz="16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Follow the motion in time of a given volume element </a:t>
              </a:r>
              <a:r>
                <a:rPr lang="it-IT" sz="1600" b="0" dirty="0" smtClean="0">
                  <a:solidFill>
                    <a:srgbClr val="003F6E"/>
                  </a:solidFill>
                  <a:latin typeface="+mn-lt"/>
                </a:rPr>
                <a:t>(</a:t>
              </a:r>
              <a:r>
                <a:rPr lang="it-IT" sz="1600" b="0" i="1" dirty="0" smtClean="0">
                  <a:solidFill>
                    <a:srgbClr val="003F6E"/>
                  </a:solidFill>
                  <a:latin typeface="+mn-lt"/>
                </a:rPr>
                <a:t>Lagrangian</a:t>
              </a:r>
              <a:r>
                <a:rPr lang="it-IT" sz="1600" b="0" dirty="0" smtClean="0">
                  <a:solidFill>
                    <a:srgbClr val="003F6E"/>
                  </a:solidFill>
                  <a:latin typeface="+mn-lt"/>
                </a:rPr>
                <a:t> description)</a:t>
              </a:r>
              <a:endParaRPr lang="it-IT" sz="1600" b="0" dirty="0">
                <a:solidFill>
                  <a:srgbClr val="003F6E"/>
                </a:solidFill>
                <a:latin typeface="+mn-lt"/>
                <a:cs typeface="Times New Roman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H="1">
              <a:off x="2028738" y="1682935"/>
              <a:ext cx="1" cy="343022"/>
            </a:xfrm>
            <a:prstGeom prst="straightConnector1">
              <a:avLst/>
            </a:prstGeom>
            <a:solidFill>
              <a:schemeClr val="folHlink"/>
            </a:solidFill>
            <a:ln w="571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5510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235" y="234880"/>
            <a:ext cx="5943600" cy="38532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Open questions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90DC5-7687-4FB7-BC81-992CEEED8C05}" type="slidenum">
              <a:rPr lang="it-IT" smtClean="0"/>
              <a:pPr/>
              <a:t>24</a:t>
            </a:fld>
            <a:endParaRPr lang="it-IT"/>
          </a:p>
        </p:txBody>
      </p:sp>
      <p:grpSp>
        <p:nvGrpSpPr>
          <p:cNvPr id="17" name="Group 16"/>
          <p:cNvGrpSpPr/>
          <p:nvPr/>
        </p:nvGrpSpPr>
        <p:grpSpPr>
          <a:xfrm>
            <a:off x="85498" y="928795"/>
            <a:ext cx="3609891" cy="2862646"/>
            <a:chOff x="214688" y="886759"/>
            <a:chExt cx="3609891" cy="2862646"/>
          </a:xfrm>
        </p:grpSpPr>
        <p:sp>
          <p:nvSpPr>
            <p:cNvPr id="4" name="TextBox 3"/>
            <p:cNvSpPr txBox="1"/>
            <p:nvPr/>
          </p:nvSpPr>
          <p:spPr>
            <a:xfrm>
              <a:off x="214688" y="886759"/>
              <a:ext cx="36098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sz="1600" b="0" dirty="0" smtClean="0">
                  <a:solidFill>
                    <a:srgbClr val="EA00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●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16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Bacterial </a:t>
              </a:r>
              <a:r>
                <a:rPr lang="en-US" sz="1600" b="0" dirty="0" smtClean="0">
                  <a:solidFill>
                    <a:srgbClr val="003F6E"/>
                  </a:solidFill>
                  <a:latin typeface="+mn-lt"/>
                </a:rPr>
                <a:t>“turbulent” </a:t>
              </a:r>
              <a:r>
                <a:rPr lang="it-IT" sz="16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motion is known to </a:t>
              </a:r>
              <a:r>
                <a:rPr lang="it-IT" sz="1600" b="0" i="1" dirty="0" smtClean="0">
                  <a:solidFill>
                    <a:srgbClr val="EA00EA"/>
                  </a:solidFill>
                  <a:latin typeface="+mn-lt"/>
                  <a:cs typeface="Times New Roman" pitchFamily="18" charset="0"/>
                </a:rPr>
                <a:t>lower</a:t>
              </a:r>
              <a:r>
                <a:rPr lang="it-IT" sz="16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 the viscosity of the suspension</a:t>
              </a:r>
              <a:endParaRPr lang="it-IT" sz="1600" b="0" dirty="0">
                <a:solidFill>
                  <a:srgbClr val="003F6E"/>
                </a:solidFill>
                <a:latin typeface="+mn-lt"/>
                <a:cs typeface="Times New Roman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66" y="1610169"/>
              <a:ext cx="2846564" cy="213923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55946" y="899103"/>
                <a:ext cx="5012125" cy="881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it-IT" sz="1800" b="0" dirty="0" smtClean="0">
                    <a:solidFill>
                      <a:srgbClr val="EA00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●</a:t>
                </a:r>
                <a:r>
                  <a:rPr lang="it-IT" sz="1800" b="0" dirty="0" smtClean="0">
                    <a:solidFill>
                      <a:srgbClr val="003F6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1600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In a statistical description of turbulence, reduction of the effective viscosity requires a </a:t>
                </a:r>
                <a:r>
                  <a:rPr lang="en-US" sz="1600" b="0" dirty="0" smtClean="0">
                    <a:solidFill>
                      <a:srgbClr val="003F6E"/>
                    </a:solidFill>
                    <a:latin typeface="Times New Roman"/>
                  </a:rPr>
                  <a:t>“promoting” Reynolds stress, namely,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it-IT" sz="1600" b="0" i="1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1600" b="0" i="1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  <m:r>
                      <m:rPr>
                        <m:nor/>
                      </m:rPr>
                      <a:rPr lang="it-IT" sz="1600" b="0" i="0" smtClean="0">
                        <a:solidFill>
                          <a:srgbClr val="003F6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1600" b="0" dirty="0">
                        <a:solidFill>
                          <a:srgbClr val="003F6E"/>
                        </a:solidFill>
                        <a:latin typeface="Times New Roman"/>
                        <a:cs typeface="Times New Roman" pitchFamily="18" charset="0"/>
                      </a:rPr>
                      <m:t>and</m:t>
                    </m:r>
                    <m:r>
                      <a:rPr lang="it-IT" sz="1600" b="0" i="1" dirty="0" smtClean="0">
                        <a:solidFill>
                          <a:srgbClr val="003F6E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rgbClr val="EA00E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𝜂𝜕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EA00E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sz="1600" b="0" i="1" smtClean="0">
                        <a:solidFill>
                          <a:srgbClr val="EA00E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it-IT" sz="1600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 have </a:t>
                </a:r>
                <a:r>
                  <a:rPr lang="it-IT" sz="1600" b="0" i="1" dirty="0" smtClean="0">
                    <a:solidFill>
                      <a:srgbClr val="EA00EA"/>
                    </a:solidFill>
                    <a:latin typeface="+mn-lt"/>
                    <a:cs typeface="Times New Roman" pitchFamily="18" charset="0"/>
                  </a:rPr>
                  <a:t>opposite sign</a:t>
                </a:r>
                <a:r>
                  <a:rPr lang="it-IT" sz="1600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.</a:t>
                </a:r>
                <a:endParaRPr lang="it-IT" sz="1600" b="0" dirty="0">
                  <a:solidFill>
                    <a:srgbClr val="003F6E"/>
                  </a:solidFill>
                  <a:latin typeface="+mn-lt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946" y="899103"/>
                <a:ext cx="5012125" cy="881588"/>
              </a:xfrm>
              <a:prstGeom prst="rect">
                <a:avLst/>
              </a:prstGeom>
              <a:blipFill rotWithShape="0">
                <a:blip r:embed="rId3"/>
                <a:stretch>
                  <a:fillRect l="-1095" t="-3448" r="-1338" b="-55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3675035" y="1790990"/>
            <a:ext cx="5440151" cy="1927839"/>
            <a:chOff x="3804225" y="1793371"/>
            <a:chExt cx="5440151" cy="192783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4225" y="1793371"/>
              <a:ext cx="2759609" cy="19278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563834" y="1793371"/>
                  <a:ext cx="2680542" cy="5402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</a:pPr>
                  <a:r>
                    <a:rPr lang="it-IT" b="0" dirty="0" smtClean="0">
                      <a:solidFill>
                        <a:srgbClr val="018D1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● </a:t>
                  </a:r>
                  <a:r>
                    <a:rPr lang="it-IT" b="0" dirty="0" smtClean="0">
                      <a:solidFill>
                        <a:srgbClr val="018D12"/>
                      </a:solidFill>
                      <a:latin typeface="+mn-lt"/>
                      <a:cs typeface="Times New Roman" pitchFamily="18" charset="0"/>
                    </a:rPr>
                    <a:t>Correlations between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18D12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18D12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18D12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it-IT" b="0" dirty="0" smtClean="0">
                      <a:solidFill>
                        <a:srgbClr val="018D12"/>
                      </a:solidFill>
                      <a:latin typeface="+mn-lt"/>
                      <a:cs typeface="Times New Roman" pitchFamily="18" charset="0"/>
                    </a:rPr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solidFill>
                                <a:srgbClr val="018D12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solidFill>
                                <a:srgbClr val="018D12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18D12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endParaRPr lang="it-IT" b="0" dirty="0" smtClean="0">
                    <a:solidFill>
                      <a:srgbClr val="018D12"/>
                    </a:solidFill>
                    <a:latin typeface="+mn-lt"/>
                    <a:cs typeface="Times New Roman" pitchFamily="18" charset="0"/>
                  </a:endParaRPr>
                </a:p>
                <a:p>
                  <a:pPr algn="l">
                    <a:spcBef>
                      <a:spcPts val="0"/>
                    </a:spcBef>
                  </a:pPr>
                  <a:r>
                    <a:rPr lang="it-IT" b="0" dirty="0" smtClean="0">
                      <a:solidFill>
                        <a:srgbClr val="018D12"/>
                      </a:solidFill>
                      <a:latin typeface="+mn-lt"/>
                      <a:cs typeface="Times New Roman" pitchFamily="18" charset="0"/>
                    </a:rPr>
                    <a:t>do exist, and have the correct sign </a:t>
                  </a:r>
                  <a:endParaRPr lang="it-IT" b="0" dirty="0">
                    <a:solidFill>
                      <a:srgbClr val="018D12"/>
                    </a:solidFill>
                    <a:latin typeface="+mn-lt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3834" y="1793371"/>
                  <a:ext cx="2680542" cy="54021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683" t="-2273" b="-1136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/>
            <p:cNvSpPr txBox="1"/>
            <p:nvPr/>
          </p:nvSpPr>
          <p:spPr>
            <a:xfrm>
              <a:off x="6645322" y="2531690"/>
              <a:ext cx="24542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it-IT" b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● Quantitatively, however, they are far too small to justify the large reduction in viscosity.</a:t>
              </a:r>
              <a:endParaRPr lang="it-IT" b="0" dirty="0" smtClean="0">
                <a:solidFill>
                  <a:srgbClr val="FF0000"/>
                </a:solidFill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5011" y="3755363"/>
            <a:ext cx="669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1800" b="0" dirty="0" smtClean="0">
                <a:solidFill>
                  <a:srgbClr val="EA0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it-IT" sz="1800" b="0" dirty="0" smtClean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0" dirty="0" smtClean="0">
                <a:solidFill>
                  <a:srgbClr val="003F6E"/>
                </a:solidFill>
                <a:latin typeface="+mn-lt"/>
                <a:cs typeface="Times New Roman" pitchFamily="18" charset="0"/>
              </a:rPr>
              <a:t>The main question: </a:t>
            </a:r>
            <a:r>
              <a:rPr lang="it-IT" sz="1800" b="0" dirty="0" smtClean="0">
                <a:solidFill>
                  <a:srgbClr val="EA00EA"/>
                </a:solidFill>
                <a:latin typeface="+mn-lt"/>
                <a:cs typeface="Times New Roman" pitchFamily="18" charset="0"/>
              </a:rPr>
              <a:t>what is the </a:t>
            </a:r>
            <a:r>
              <a:rPr lang="en-US" sz="1800" b="0" dirty="0" smtClean="0">
                <a:solidFill>
                  <a:srgbClr val="EA00EA"/>
                </a:solidFill>
                <a:latin typeface="Times New Roman"/>
              </a:rPr>
              <a:t>“machinery”</a:t>
            </a:r>
            <a:r>
              <a:rPr lang="it-IT" sz="1800" b="0" dirty="0" smtClean="0">
                <a:solidFill>
                  <a:srgbClr val="EA00EA"/>
                </a:solidFill>
                <a:latin typeface="+mn-lt"/>
                <a:cs typeface="Times New Roman" pitchFamily="18" charset="0"/>
              </a:rPr>
              <a:t> of bacterial turbulence?</a:t>
            </a:r>
            <a:endParaRPr lang="it-IT" sz="1800" b="0" dirty="0">
              <a:solidFill>
                <a:srgbClr val="EA00EA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5011" y="4083084"/>
            <a:ext cx="8369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spcBef>
                <a:spcPts val="0"/>
              </a:spcBef>
              <a:buFontTx/>
              <a:buChar char="-"/>
            </a:pPr>
            <a:r>
              <a:rPr lang="it-IT" sz="1800" b="0" dirty="0">
                <a:solidFill>
                  <a:srgbClr val="EA00EA"/>
                </a:solidFill>
                <a:latin typeface="Times New Roman"/>
                <a:cs typeface="Times New Roman" pitchFamily="18" charset="0"/>
              </a:rPr>
              <a:t>High Re turbulence: the energy </a:t>
            </a:r>
            <a:r>
              <a:rPr lang="en-US" sz="1800" b="0" dirty="0">
                <a:solidFill>
                  <a:srgbClr val="EA00EA"/>
                </a:solidFill>
                <a:latin typeface="Times New Roman"/>
              </a:rPr>
              <a:t>“cascade”</a:t>
            </a:r>
            <a:r>
              <a:rPr lang="it-IT" sz="1800" b="0" dirty="0">
                <a:solidFill>
                  <a:srgbClr val="EA00EA"/>
                </a:solidFill>
                <a:cs typeface="Times New Roman" pitchFamily="18" charset="0"/>
              </a:rPr>
              <a:t> </a:t>
            </a:r>
          </a:p>
          <a:p>
            <a:pPr lvl="0" algn="l">
              <a:spcBef>
                <a:spcPts val="0"/>
              </a:spcBef>
            </a:pPr>
            <a:r>
              <a:rPr lang="it-IT" sz="1800" b="0" dirty="0">
                <a:solidFill>
                  <a:srgbClr val="EA00EA"/>
                </a:solidFill>
                <a:latin typeface="Times New Roman"/>
                <a:cs typeface="Times New Roman" pitchFamily="18" charset="0"/>
              </a:rPr>
              <a:t>     </a:t>
            </a:r>
            <a:r>
              <a:rPr lang="it-IT" sz="1800" b="0" i="1" dirty="0">
                <a:solidFill>
                  <a:srgbClr val="003F6E"/>
                </a:solidFill>
                <a:latin typeface="Times New Roman"/>
                <a:cs typeface="Times New Roman" pitchFamily="18" charset="0"/>
              </a:rPr>
              <a:t>Energy is supplied at the </a:t>
            </a:r>
            <a:r>
              <a:rPr lang="it-IT" sz="1800" b="0" i="1" dirty="0" smtClean="0">
                <a:solidFill>
                  <a:srgbClr val="EA00EA"/>
                </a:solidFill>
                <a:latin typeface="Times New Roman"/>
                <a:cs typeface="Times New Roman" pitchFamily="18" charset="0"/>
              </a:rPr>
              <a:t>largest</a:t>
            </a:r>
            <a:r>
              <a:rPr lang="it-IT" sz="1800" b="0" i="1" dirty="0" smtClean="0">
                <a:solidFill>
                  <a:srgbClr val="003F6E"/>
                </a:solidFill>
                <a:latin typeface="Times New Roman"/>
                <a:cs typeface="Times New Roman" pitchFamily="18" charset="0"/>
              </a:rPr>
              <a:t> spatial </a:t>
            </a:r>
            <a:r>
              <a:rPr lang="it-IT" sz="1800" b="0" i="1" dirty="0">
                <a:solidFill>
                  <a:srgbClr val="003F6E"/>
                </a:solidFill>
                <a:latin typeface="Times New Roman"/>
                <a:cs typeface="Times New Roman" pitchFamily="18" charset="0"/>
              </a:rPr>
              <a:t>scale and dissipated at the </a:t>
            </a:r>
            <a:r>
              <a:rPr lang="it-IT" sz="1800" b="0" i="1" dirty="0">
                <a:solidFill>
                  <a:srgbClr val="EA00EA"/>
                </a:solidFill>
                <a:latin typeface="Times New Roman"/>
                <a:cs typeface="Times New Roman" pitchFamily="18" charset="0"/>
              </a:rPr>
              <a:t>viscous</a:t>
            </a:r>
            <a:r>
              <a:rPr lang="it-IT" sz="1800" b="0" i="1" dirty="0">
                <a:solidFill>
                  <a:srgbClr val="003F6E"/>
                </a:solidFill>
                <a:latin typeface="Times New Roman"/>
                <a:cs typeface="Times New Roman" pitchFamily="18" charset="0"/>
              </a:rPr>
              <a:t> scale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5011" y="4704396"/>
            <a:ext cx="852967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spcBef>
                <a:spcPts val="0"/>
              </a:spcBef>
              <a:buFontTx/>
              <a:buChar char="-"/>
            </a:pPr>
            <a:r>
              <a:rPr lang="it-IT" sz="1800" b="0" dirty="0" smtClean="0">
                <a:solidFill>
                  <a:srgbClr val="EA00EA"/>
                </a:solidFill>
                <a:latin typeface="Times New Roman"/>
                <a:cs typeface="Times New Roman" pitchFamily="18" charset="0"/>
              </a:rPr>
              <a:t>Bacterial turbulence:</a:t>
            </a:r>
            <a:endParaRPr lang="it-IT" sz="1800" b="0" dirty="0">
              <a:solidFill>
                <a:srgbClr val="EA00EA"/>
              </a:solidFill>
              <a:cs typeface="Times New Roman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it-IT" sz="1800" b="0" dirty="0">
                <a:solidFill>
                  <a:srgbClr val="EA00EA"/>
                </a:solidFill>
                <a:latin typeface="Times New Roman"/>
                <a:cs typeface="Times New Roman" pitchFamily="18" charset="0"/>
              </a:rPr>
              <a:t>     </a:t>
            </a:r>
            <a:r>
              <a:rPr lang="it-IT" sz="1800" b="0" i="1" dirty="0">
                <a:solidFill>
                  <a:srgbClr val="003F6E"/>
                </a:solidFill>
                <a:latin typeface="Times New Roman"/>
                <a:cs typeface="Times New Roman" pitchFamily="18" charset="0"/>
              </a:rPr>
              <a:t>Energy is supplied at the </a:t>
            </a:r>
            <a:r>
              <a:rPr lang="it-IT" sz="1800" b="0" i="1" dirty="0" smtClean="0">
                <a:solidFill>
                  <a:srgbClr val="003F6E"/>
                </a:solidFill>
                <a:latin typeface="Times New Roman"/>
                <a:cs typeface="Times New Roman" pitchFamily="18" charset="0"/>
              </a:rPr>
              <a:t>scale of </a:t>
            </a:r>
            <a:r>
              <a:rPr lang="it-IT" sz="1800" b="0" i="1" dirty="0" smtClean="0">
                <a:solidFill>
                  <a:srgbClr val="EA00EA"/>
                </a:solidFill>
                <a:latin typeface="Times New Roman"/>
                <a:cs typeface="Times New Roman" pitchFamily="18" charset="0"/>
              </a:rPr>
              <a:t>bacteria</a:t>
            </a:r>
            <a:r>
              <a:rPr lang="it-IT" sz="1800" b="0" i="1" dirty="0" smtClean="0">
                <a:solidFill>
                  <a:srgbClr val="003F6E"/>
                </a:solidFill>
                <a:latin typeface="Times New Roman"/>
                <a:cs typeface="Times New Roman" pitchFamily="18" charset="0"/>
              </a:rPr>
              <a:t>, goes </a:t>
            </a:r>
            <a:r>
              <a:rPr lang="it-IT" sz="1800" b="0" i="1" dirty="0" smtClean="0">
                <a:solidFill>
                  <a:srgbClr val="EA00EA"/>
                </a:solidFill>
                <a:latin typeface="Times New Roman"/>
                <a:cs typeface="Times New Roman" pitchFamily="18" charset="0"/>
              </a:rPr>
              <a:t>up</a:t>
            </a:r>
            <a:r>
              <a:rPr lang="it-IT" sz="1800" b="0" i="1" dirty="0" smtClean="0">
                <a:solidFill>
                  <a:srgbClr val="003F6E"/>
                </a:solidFill>
                <a:latin typeface="Times New Roman"/>
                <a:cs typeface="Times New Roman" pitchFamily="18" charset="0"/>
              </a:rPr>
              <a:t> to the scale of the largest eddies,</a:t>
            </a:r>
          </a:p>
          <a:p>
            <a:pPr lvl="0" algn="l">
              <a:spcBef>
                <a:spcPts val="0"/>
              </a:spcBef>
            </a:pPr>
            <a:r>
              <a:rPr lang="it-IT" sz="1800" b="0" i="1" dirty="0">
                <a:solidFill>
                  <a:srgbClr val="003F6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it-IT" sz="1800" b="0" i="1" dirty="0" smtClean="0">
                <a:solidFill>
                  <a:srgbClr val="003F6E"/>
                </a:solidFill>
                <a:latin typeface="Times New Roman"/>
                <a:cs typeface="Times New Roman" pitchFamily="18" charset="0"/>
              </a:rPr>
              <a:t>    and must be eventually dissipated again at the </a:t>
            </a:r>
            <a:r>
              <a:rPr lang="it-IT" sz="1800" b="0" i="1" dirty="0" smtClean="0">
                <a:solidFill>
                  <a:srgbClr val="EA00EA"/>
                </a:solidFill>
                <a:latin typeface="Times New Roman"/>
                <a:cs typeface="Times New Roman" pitchFamily="18" charset="0"/>
              </a:rPr>
              <a:t>viscous</a:t>
            </a:r>
            <a:r>
              <a:rPr lang="it-IT" sz="1800" b="0" i="1" dirty="0" smtClean="0">
                <a:solidFill>
                  <a:srgbClr val="003F6E"/>
                </a:solidFill>
                <a:latin typeface="Times New Roman"/>
                <a:cs typeface="Times New Roman" pitchFamily="18" charset="0"/>
              </a:rPr>
              <a:t> scale… </a:t>
            </a:r>
          </a:p>
          <a:p>
            <a:pPr lvl="0">
              <a:spcBef>
                <a:spcPts val="0"/>
              </a:spcBef>
            </a:pPr>
            <a:r>
              <a:rPr lang="it-IT" sz="2000" b="0" dirty="0" smtClean="0">
                <a:solidFill>
                  <a:srgbClr val="EA00EA"/>
                </a:solidFill>
                <a:latin typeface="Times New Roman"/>
                <a:cs typeface="Times New Roman" pitchFamily="18" charset="0"/>
              </a:rPr>
              <a:t>    …what is the origin of this </a:t>
            </a:r>
            <a:r>
              <a:rPr lang="en-US" sz="2000" b="0" dirty="0" smtClean="0">
                <a:solidFill>
                  <a:srgbClr val="EA00EA"/>
                </a:solidFill>
                <a:latin typeface="Times New Roman"/>
              </a:rPr>
              <a:t>“</a:t>
            </a:r>
            <a:r>
              <a:rPr lang="it-IT" sz="2000" b="0" dirty="0" smtClean="0">
                <a:solidFill>
                  <a:srgbClr val="EA00EA"/>
                </a:solidFill>
                <a:latin typeface="Times New Roman"/>
                <a:cs typeface="Times New Roman" pitchFamily="18" charset="0"/>
              </a:rPr>
              <a:t>energy yo-yo</a:t>
            </a:r>
            <a:r>
              <a:rPr lang="en-US" sz="2000" b="0" dirty="0" smtClean="0">
                <a:solidFill>
                  <a:srgbClr val="EA00EA"/>
                </a:solidFill>
                <a:latin typeface="Times New Roman"/>
              </a:rPr>
              <a:t>” </a:t>
            </a:r>
            <a:r>
              <a:rPr lang="it-IT" sz="2000" b="0" dirty="0" smtClean="0">
                <a:solidFill>
                  <a:srgbClr val="EA00EA"/>
                </a:solidFill>
                <a:latin typeface="Times New Roman"/>
                <a:cs typeface="Times New Roman" pitchFamily="18" charset="0"/>
              </a:rPr>
              <a:t>?</a:t>
            </a:r>
            <a:endParaRPr lang="it-IT" sz="2000" b="0" dirty="0">
              <a:solidFill>
                <a:srgbClr val="EA00EA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56465" y="5427670"/>
            <a:ext cx="1721946" cy="1015663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1200" b="0" i="1" kern="0" dirty="0" smtClean="0">
                <a:solidFill>
                  <a:srgbClr val="EA00EA"/>
                </a:solidFill>
                <a:latin typeface="Times New Roman"/>
              </a:rPr>
              <a:t>E. Secchi et al.</a:t>
            </a:r>
          </a:p>
          <a:p>
            <a:pPr algn="l">
              <a:spcBef>
                <a:spcPts val="0"/>
              </a:spcBef>
            </a:pPr>
            <a:r>
              <a:rPr lang="it-IT" sz="1200" b="0" i="1" kern="0" dirty="0" smtClean="0">
                <a:solidFill>
                  <a:srgbClr val="EA00EA"/>
                </a:solidFill>
                <a:latin typeface="Times New Roman"/>
              </a:rPr>
              <a:t>submitted to Science...</a:t>
            </a:r>
          </a:p>
          <a:p>
            <a:pPr algn="l">
              <a:spcBef>
                <a:spcPts val="0"/>
              </a:spcBef>
            </a:pPr>
            <a:r>
              <a:rPr lang="it-IT" sz="1200" b="0" i="1" kern="0" dirty="0" smtClean="0">
                <a:solidFill>
                  <a:srgbClr val="EA00EA"/>
                </a:solidFill>
                <a:latin typeface="Times New Roman"/>
              </a:rPr>
              <a:t>then to Nature Physics…</a:t>
            </a:r>
          </a:p>
          <a:p>
            <a:pPr algn="l">
              <a:spcBef>
                <a:spcPts val="0"/>
              </a:spcBef>
            </a:pPr>
            <a:r>
              <a:rPr lang="it-IT" sz="1200" b="0" i="1" kern="0" dirty="0" smtClean="0">
                <a:solidFill>
                  <a:srgbClr val="EA00EA"/>
                </a:solidFill>
                <a:latin typeface="Times New Roman"/>
              </a:rPr>
              <a:t>then to Nature Comm…</a:t>
            </a:r>
          </a:p>
          <a:p>
            <a:pPr algn="l">
              <a:spcBef>
                <a:spcPts val="0"/>
              </a:spcBef>
            </a:pPr>
            <a:r>
              <a:rPr lang="it-IT" sz="1200" b="0" i="1" kern="0" dirty="0" smtClean="0">
                <a:solidFill>
                  <a:srgbClr val="EA00EA"/>
                </a:solidFill>
                <a:latin typeface="Times New Roman"/>
              </a:rPr>
              <a:t>then…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083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6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40" y="338248"/>
            <a:ext cx="7343483" cy="417127"/>
          </a:xfrm>
        </p:spPr>
        <p:txBody>
          <a:bodyPr/>
          <a:lstStyle/>
          <a:p>
            <a:r>
              <a:rPr lang="it-IT" dirty="0" smtClean="0"/>
              <a:t>Summing up, I just hope I made you wonder whether…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90DC5-7687-4FB7-BC81-992CEEED8C05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-5569" y="884961"/>
            <a:ext cx="8994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3600" b="0" dirty="0" smtClean="0">
                <a:solidFill>
                  <a:srgbClr val="CC00CC"/>
                </a:solidFill>
                <a:latin typeface="+mn-lt"/>
                <a:cs typeface="Times New Roman" pitchFamily="18" charset="0"/>
              </a:rPr>
              <a:t>…soft </a:t>
            </a:r>
            <a:r>
              <a:rPr lang="it-IT" sz="3600" b="0" dirty="0">
                <a:solidFill>
                  <a:srgbClr val="CC00CC"/>
                </a:solidFill>
                <a:latin typeface="+mn-lt"/>
                <a:cs typeface="Times New Roman" pitchFamily="18" charset="0"/>
              </a:rPr>
              <a:t>m</a:t>
            </a:r>
            <a:r>
              <a:rPr lang="it-IT" sz="3600" b="0" dirty="0" smtClean="0">
                <a:solidFill>
                  <a:srgbClr val="CC00CC"/>
                </a:solidFill>
                <a:latin typeface="+mn-lt"/>
                <a:cs typeface="Times New Roman" pitchFamily="18" charset="0"/>
              </a:rPr>
              <a:t>atter may also be matter for physicists!</a:t>
            </a:r>
            <a:endParaRPr lang="it-IT" sz="3600" b="0" dirty="0">
              <a:solidFill>
                <a:srgbClr val="CC00CC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78698" y="1509756"/>
            <a:ext cx="8339660" cy="5040188"/>
            <a:chOff x="178698" y="1509756"/>
            <a:chExt cx="8339660" cy="5040188"/>
          </a:xfrm>
        </p:grpSpPr>
        <p:grpSp>
          <p:nvGrpSpPr>
            <p:cNvPr id="22" name="Group 21"/>
            <p:cNvGrpSpPr/>
            <p:nvPr/>
          </p:nvGrpSpPr>
          <p:grpSpPr>
            <a:xfrm>
              <a:off x="178698" y="1578381"/>
              <a:ext cx="2980158" cy="4971563"/>
              <a:chOff x="135166" y="1727631"/>
              <a:chExt cx="2980158" cy="497156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35166" y="1727631"/>
                <a:ext cx="2980158" cy="1138773"/>
              </a:xfrm>
              <a:prstGeom prst="rect">
                <a:avLst/>
              </a:prstGeom>
              <a:solidFill>
                <a:srgbClr val="FFFF85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2000" b="0" dirty="0" smtClean="0">
                    <a:solidFill>
                      <a:srgbClr val="EA00EA"/>
                    </a:solidFill>
                    <a:latin typeface="+mn-lt"/>
                  </a:rPr>
                  <a:t>Thank you and arrivederci</a:t>
                </a:r>
              </a:p>
              <a:p>
                <a:r>
                  <a:rPr lang="it-IT" sz="2000" b="0" dirty="0" smtClean="0">
                    <a:solidFill>
                      <a:srgbClr val="EA00EA"/>
                    </a:solidFill>
                    <a:latin typeface="+mn-lt"/>
                  </a:rPr>
                  <a:t>from the whole </a:t>
                </a:r>
              </a:p>
              <a:p>
                <a:r>
                  <a:rPr lang="it-IT" sz="2000" b="0" dirty="0" smtClean="0">
                    <a:solidFill>
                      <a:srgbClr val="EA00EA"/>
                    </a:solidFill>
                    <a:latin typeface="+mn-lt"/>
                  </a:rPr>
                  <a:t>Soft Matter Lab!</a:t>
                </a:r>
                <a:endParaRPr lang="it-IT" sz="2000" b="0" dirty="0">
                  <a:solidFill>
                    <a:srgbClr val="EA00EA"/>
                  </a:solidFill>
                  <a:latin typeface="+mn-lt"/>
                </a:endParaRPr>
              </a:p>
            </p:txBody>
          </p:sp>
          <p:pic>
            <p:nvPicPr>
              <p:cNvPr id="21" name="Immagine 11" descr="soft_matter_lab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5166" y="2900917"/>
                <a:ext cx="2980158" cy="3798277"/>
              </a:xfrm>
              <a:prstGeom prst="rect">
                <a:avLst/>
              </a:prstGeom>
            </p:spPr>
          </p:pic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170" y="1509756"/>
              <a:ext cx="5040188" cy="50401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508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0217" y="216700"/>
            <a:ext cx="6662312" cy="386319"/>
          </a:xfrm>
        </p:spPr>
        <p:txBody>
          <a:bodyPr/>
          <a:lstStyle/>
          <a:p>
            <a:r>
              <a:rPr lang="it-IT" dirty="0" smtClean="0"/>
              <a:t>What is shared by all this stuff? 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90DC5-7687-4FB7-BC81-992CEEED8C05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25603" name="AutoShape 3" descr="http://www.americanthinker.com/blog/Lennart%20Nillson.jpg"/>
          <p:cNvSpPr>
            <a:spLocks noChangeAspect="1" noChangeArrowheads="1"/>
          </p:cNvSpPr>
          <p:nvPr/>
        </p:nvSpPr>
        <p:spPr bwMode="auto">
          <a:xfrm>
            <a:off x="63500" y="-136525"/>
            <a:ext cx="4572000" cy="6048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94" name="Group 93"/>
          <p:cNvGrpSpPr/>
          <p:nvPr/>
        </p:nvGrpSpPr>
        <p:grpSpPr>
          <a:xfrm>
            <a:off x="7545606" y="3835523"/>
            <a:ext cx="1525454" cy="2076327"/>
            <a:chOff x="7391353" y="1417323"/>
            <a:chExt cx="1525454" cy="2076327"/>
          </a:xfrm>
        </p:grpSpPr>
        <p:sp>
          <p:nvSpPr>
            <p:cNvPr id="61" name="CasellaDiTesto 60"/>
            <p:cNvSpPr txBox="1"/>
            <p:nvPr/>
          </p:nvSpPr>
          <p:spPr>
            <a:xfrm>
              <a:off x="7441277" y="3062763"/>
              <a:ext cx="1475530" cy="430887"/>
            </a:xfrm>
            <a:prstGeom prst="rect">
              <a:avLst/>
            </a:prstGeom>
            <a:solidFill>
              <a:srgbClr val="FFFF99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solidFill>
                    <a:srgbClr val="CC00CC"/>
                  </a:solidFill>
                  <a:latin typeface="+mn-lt"/>
                </a:rPr>
                <a:t>THE “RAVE PARTY” </a:t>
              </a:r>
            </a:p>
            <a:p>
              <a:r>
                <a:rPr lang="it-IT" sz="1000" dirty="0" smtClean="0">
                  <a:solidFill>
                    <a:srgbClr val="CC00CC"/>
                  </a:solidFill>
                  <a:latin typeface="+mn-lt"/>
                </a:rPr>
                <a:t>OF SOFT MATTER</a:t>
              </a:r>
            </a:p>
          </p:txBody>
        </p:sp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34973" y="1417323"/>
              <a:ext cx="1207718" cy="1600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9" name="Connettore 2 28"/>
            <p:cNvCxnSpPr/>
            <p:nvPr/>
          </p:nvCxnSpPr>
          <p:spPr bwMode="auto">
            <a:xfrm>
              <a:off x="7391353" y="2235947"/>
              <a:ext cx="405928" cy="4493"/>
            </a:xfrm>
            <a:prstGeom prst="straightConnector1">
              <a:avLst/>
            </a:prstGeom>
            <a:solidFill>
              <a:schemeClr val="folHlink"/>
            </a:solidFill>
            <a:ln w="57150" cap="flat" cmpd="sng" algn="ctr">
              <a:solidFill>
                <a:srgbClr val="EA00EA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51" name="Group 50"/>
          <p:cNvGrpSpPr/>
          <p:nvPr/>
        </p:nvGrpSpPr>
        <p:grpSpPr>
          <a:xfrm>
            <a:off x="190366" y="3658427"/>
            <a:ext cx="1080137" cy="2772612"/>
            <a:chOff x="36113" y="1240227"/>
            <a:chExt cx="1080137" cy="2772612"/>
          </a:xfrm>
        </p:grpSpPr>
        <p:sp>
          <p:nvSpPr>
            <p:cNvPr id="14" name="CasellaDiTesto 13"/>
            <p:cNvSpPr txBox="1"/>
            <p:nvPr/>
          </p:nvSpPr>
          <p:spPr>
            <a:xfrm>
              <a:off x="38773" y="2192171"/>
              <a:ext cx="958963" cy="24622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solidFill>
                    <a:srgbClr val="CC00CC"/>
                  </a:solidFill>
                  <a:latin typeface="+mn-lt"/>
                </a:rPr>
                <a:t>SPHERES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3352565"/>
                </p:ext>
              </p:extLst>
            </p:nvPr>
          </p:nvGraphicFramePr>
          <p:xfrm>
            <a:off x="52351" y="2601396"/>
            <a:ext cx="1063899" cy="8325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46" name="Image" r:id="rId4" imgW="4723560" imgH="3695040" progId="PhotoshopElements.Image.2">
                    <p:embed/>
                  </p:oleObj>
                </mc:Choice>
                <mc:Fallback>
                  <p:oleObj name="Image" r:id="rId4" imgW="4723560" imgH="3695040" progId="PhotoshopElements.Image.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2351" y="2601396"/>
                          <a:ext cx="1063899" cy="83252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9700936"/>
                </p:ext>
              </p:extLst>
            </p:nvPr>
          </p:nvGraphicFramePr>
          <p:xfrm>
            <a:off x="36113" y="1240227"/>
            <a:ext cx="964282" cy="8776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47" name="Image" r:id="rId6" imgW="1130040" imgH="1028520" progId="PhotoshopElements.Image.2">
                    <p:embed/>
                  </p:oleObj>
                </mc:Choice>
                <mc:Fallback>
                  <p:oleObj name="Image" r:id="rId6" imgW="1130040" imgH="1028520" progId="PhotoshopElements.Image.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6113" y="1240227"/>
                          <a:ext cx="964282" cy="8776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" name="CasellaDiTesto 13"/>
            <p:cNvSpPr txBox="1"/>
            <p:nvPr/>
          </p:nvSpPr>
          <p:spPr>
            <a:xfrm>
              <a:off x="83340" y="3612729"/>
              <a:ext cx="958963" cy="400110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solidFill>
                    <a:srgbClr val="CC00CC"/>
                  </a:solidFill>
                  <a:latin typeface="+mn-lt"/>
                </a:rPr>
                <a:t>COLLOIDAL CRYSTALS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01811" y="3592537"/>
            <a:ext cx="1396431" cy="2838502"/>
            <a:chOff x="1047558" y="1174337"/>
            <a:chExt cx="1396431" cy="2838502"/>
          </a:xfrm>
        </p:grpSpPr>
        <p:cxnSp>
          <p:nvCxnSpPr>
            <p:cNvPr id="70" name="Connettore 2 28"/>
            <p:cNvCxnSpPr/>
            <p:nvPr/>
          </p:nvCxnSpPr>
          <p:spPr bwMode="auto">
            <a:xfrm flipV="1">
              <a:off x="1047558" y="2338005"/>
              <a:ext cx="604724" cy="938"/>
            </a:xfrm>
            <a:prstGeom prst="straightConnector1">
              <a:avLst/>
            </a:prstGeom>
            <a:solidFill>
              <a:schemeClr val="folHlink"/>
            </a:solidFill>
            <a:ln w="57150" cap="flat" cmpd="sng" algn="ctr">
              <a:solidFill>
                <a:srgbClr val="EA00EA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1" name="CasellaDiTesto 20"/>
            <p:cNvSpPr txBox="1"/>
            <p:nvPr/>
          </p:nvSpPr>
          <p:spPr>
            <a:xfrm>
              <a:off x="1675297" y="2176134"/>
              <a:ext cx="646331" cy="24622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000" dirty="0" smtClean="0">
                  <a:solidFill>
                    <a:srgbClr val="CC00CC"/>
                  </a:solidFill>
                  <a:latin typeface="+mn-lt"/>
                </a:rPr>
                <a:t>FIBERS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1182519" y="1537869"/>
              <a:ext cx="256721" cy="1631216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solidFill>
                    <a:srgbClr val="EA00EA"/>
                  </a:solidFill>
                  <a:latin typeface="+mn-lt"/>
                </a:rPr>
                <a:t>ANISOTROPY</a:t>
              </a:r>
            </a:p>
          </p:txBody>
        </p:sp>
        <p:pic>
          <p:nvPicPr>
            <p:cNvPr id="9" name="Immagine 8" descr="Colloidal_LC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2120" y="2489091"/>
              <a:ext cx="871869" cy="949397"/>
            </a:xfrm>
            <a:prstGeom prst="rect">
              <a:avLst/>
            </a:prstGeom>
          </p:spPr>
        </p:pic>
        <p:pic>
          <p:nvPicPr>
            <p:cNvPr id="27653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1476399" y="1278820"/>
              <a:ext cx="977584" cy="768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" name="CasellaDiTesto 13"/>
            <p:cNvSpPr txBox="1"/>
            <p:nvPr/>
          </p:nvSpPr>
          <p:spPr>
            <a:xfrm>
              <a:off x="1485026" y="3612729"/>
              <a:ext cx="958963" cy="400110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solidFill>
                    <a:srgbClr val="CC00CC"/>
                  </a:solidFill>
                  <a:latin typeface="+mn-lt"/>
                </a:rPr>
                <a:t>LIQUID CRYSTALS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598242" y="3606884"/>
            <a:ext cx="1863800" cy="2799616"/>
            <a:chOff x="2443989" y="1188684"/>
            <a:chExt cx="1863800" cy="2799616"/>
          </a:xfrm>
        </p:grpSpPr>
        <p:cxnSp>
          <p:nvCxnSpPr>
            <p:cNvPr id="73" name="Connettore 2 28"/>
            <p:cNvCxnSpPr/>
            <p:nvPr/>
          </p:nvCxnSpPr>
          <p:spPr bwMode="auto">
            <a:xfrm>
              <a:off x="2443989" y="2295929"/>
              <a:ext cx="476208" cy="6076"/>
            </a:xfrm>
            <a:prstGeom prst="straightConnector1">
              <a:avLst/>
            </a:prstGeom>
            <a:solidFill>
              <a:schemeClr val="folHlink"/>
            </a:solidFill>
            <a:ln w="57150" cap="flat" cmpd="sng" algn="ctr">
              <a:solidFill>
                <a:srgbClr val="EA00EA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66" name="CasellaDiTesto 24"/>
            <p:cNvSpPr txBox="1"/>
            <p:nvPr/>
          </p:nvSpPr>
          <p:spPr>
            <a:xfrm>
              <a:off x="2502054" y="1677388"/>
              <a:ext cx="198063" cy="1169551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solidFill>
                    <a:srgbClr val="EA00EA"/>
                  </a:solidFill>
                  <a:latin typeface="+mn-lt"/>
                </a:rPr>
                <a:t>VALENCY</a:t>
              </a: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7247443"/>
                </p:ext>
              </p:extLst>
            </p:nvPr>
          </p:nvGraphicFramePr>
          <p:xfrm>
            <a:off x="2930215" y="1188684"/>
            <a:ext cx="1148373" cy="904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48" name="Image" r:id="rId10" imgW="2387160" imgH="1879200" progId="PhotoshopElements.Image.2">
                    <p:embed/>
                  </p:oleObj>
                </mc:Choice>
                <mc:Fallback>
                  <p:oleObj name="Image" r:id="rId10" imgW="2387160" imgH="1879200" progId="PhotoshopElements.Image.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930215" y="1188684"/>
                          <a:ext cx="1148373" cy="9040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6100268"/>
                </p:ext>
              </p:extLst>
            </p:nvPr>
          </p:nvGraphicFramePr>
          <p:xfrm>
            <a:off x="3062973" y="2476636"/>
            <a:ext cx="991733" cy="9956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49" name="Image" r:id="rId12" imgW="9828360" imgH="9866520" progId="PhotoshopElements.Image.2">
                    <p:embed/>
                  </p:oleObj>
                </mc:Choice>
                <mc:Fallback>
                  <p:oleObj name="Image" r:id="rId12" imgW="9828360" imgH="9866520" progId="PhotoshopElements.Image.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062973" y="2476636"/>
                          <a:ext cx="991733" cy="9956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4" name="CasellaDiTesto 20"/>
            <p:cNvSpPr txBox="1"/>
            <p:nvPr/>
          </p:nvSpPr>
          <p:spPr>
            <a:xfrm>
              <a:off x="2944924" y="2181071"/>
              <a:ext cx="1144865" cy="24622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000" dirty="0" smtClean="0">
                  <a:solidFill>
                    <a:srgbClr val="CC00CC"/>
                  </a:solidFill>
                  <a:latin typeface="+mn-lt"/>
                </a:rPr>
                <a:t>PATCHYBALLS</a:t>
              </a:r>
            </a:p>
          </p:txBody>
        </p:sp>
        <p:sp>
          <p:nvSpPr>
            <p:cNvPr id="103" name="CasellaDiTesto 13"/>
            <p:cNvSpPr txBox="1"/>
            <p:nvPr/>
          </p:nvSpPr>
          <p:spPr>
            <a:xfrm>
              <a:off x="2884506" y="3588190"/>
              <a:ext cx="1423283" cy="400110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solidFill>
                    <a:srgbClr val="CC00CC"/>
                  </a:solidFill>
                  <a:latin typeface="+mn-lt"/>
                </a:rPr>
                <a:t>MOLECULAR-LIKE CRYSTALS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331739" y="3583580"/>
            <a:ext cx="1502222" cy="2745975"/>
            <a:chOff x="4177486" y="1165380"/>
            <a:chExt cx="1502222" cy="2745975"/>
          </a:xfrm>
        </p:grpSpPr>
        <p:cxnSp>
          <p:nvCxnSpPr>
            <p:cNvPr id="91" name="Connettore 2 28"/>
            <p:cNvCxnSpPr/>
            <p:nvPr/>
          </p:nvCxnSpPr>
          <p:spPr bwMode="auto">
            <a:xfrm>
              <a:off x="4177486" y="2295607"/>
              <a:ext cx="497541" cy="322"/>
            </a:xfrm>
            <a:prstGeom prst="straightConnector1">
              <a:avLst/>
            </a:prstGeom>
            <a:solidFill>
              <a:schemeClr val="folHlink"/>
            </a:solidFill>
            <a:ln w="57150" cap="flat" cmpd="sng" algn="ctr">
              <a:solidFill>
                <a:srgbClr val="EA00EA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pic>
          <p:nvPicPr>
            <p:cNvPr id="27657" name="Picture 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720745" y="2438392"/>
              <a:ext cx="884125" cy="1035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" name="CasellaDiTesto 24"/>
            <p:cNvSpPr txBox="1"/>
            <p:nvPr/>
          </p:nvSpPr>
          <p:spPr>
            <a:xfrm>
              <a:off x="4260438" y="1409453"/>
              <a:ext cx="182010" cy="1785104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solidFill>
                    <a:srgbClr val="EA00EA"/>
                  </a:solidFill>
                  <a:latin typeface="+mn-lt"/>
                </a:rPr>
                <a:t>FLEXIBILITY</a:t>
              </a:r>
            </a:p>
          </p:txBody>
        </p:sp>
        <p:sp>
          <p:nvSpPr>
            <p:cNvPr id="90" name="CasellaDiTesto 20"/>
            <p:cNvSpPr txBox="1"/>
            <p:nvPr/>
          </p:nvSpPr>
          <p:spPr>
            <a:xfrm>
              <a:off x="4693565" y="2127467"/>
              <a:ext cx="910827" cy="24622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000" dirty="0" smtClean="0">
                  <a:solidFill>
                    <a:srgbClr val="CC00CC"/>
                  </a:solidFill>
                  <a:latin typeface="+mn-lt"/>
                </a:rPr>
                <a:t>POLYMERS</a:t>
              </a: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3986268"/>
                </p:ext>
              </p:extLst>
            </p:nvPr>
          </p:nvGraphicFramePr>
          <p:xfrm>
            <a:off x="4675027" y="1165380"/>
            <a:ext cx="867722" cy="893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50" name="Image" r:id="rId15" imgW="2907720" imgH="3631680" progId="PhotoshopElements.Image.2">
                    <p:embed/>
                  </p:oleObj>
                </mc:Choice>
                <mc:Fallback>
                  <p:oleObj name="Image" r:id="rId15" imgW="2907720" imgH="3631680" progId="PhotoshopElements.Image.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675027" y="1165380"/>
                          <a:ext cx="867722" cy="893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" name="CasellaDiTesto 13"/>
            <p:cNvSpPr txBox="1"/>
            <p:nvPr/>
          </p:nvSpPr>
          <p:spPr>
            <a:xfrm>
              <a:off x="4720745" y="3665134"/>
              <a:ext cx="958963" cy="24622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solidFill>
                    <a:srgbClr val="CC00CC"/>
                  </a:solidFill>
                  <a:latin typeface="+mn-lt"/>
                </a:rPr>
                <a:t>NETWORKS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804363" y="3570311"/>
            <a:ext cx="1715976" cy="2842958"/>
            <a:chOff x="5650110" y="1152111"/>
            <a:chExt cx="1715976" cy="2842958"/>
          </a:xfrm>
        </p:grpSpPr>
        <p:cxnSp>
          <p:nvCxnSpPr>
            <p:cNvPr id="97" name="Connettore 2 28"/>
            <p:cNvCxnSpPr/>
            <p:nvPr/>
          </p:nvCxnSpPr>
          <p:spPr bwMode="auto">
            <a:xfrm flipV="1">
              <a:off x="5650110" y="2240440"/>
              <a:ext cx="568183" cy="10137"/>
            </a:xfrm>
            <a:prstGeom prst="straightConnector1">
              <a:avLst/>
            </a:prstGeom>
            <a:solidFill>
              <a:schemeClr val="folHlink"/>
            </a:solidFill>
            <a:ln w="57150" cap="flat" cmpd="sng" algn="ctr">
              <a:solidFill>
                <a:srgbClr val="EA00EA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pic>
          <p:nvPicPr>
            <p:cNvPr id="11" name="Immagine 10" descr="Liposomes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94427" y="2407489"/>
              <a:ext cx="809351" cy="1059810"/>
            </a:xfrm>
            <a:prstGeom prst="rect">
              <a:avLst/>
            </a:prstGeom>
          </p:spPr>
        </p:pic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259762" y="1152111"/>
              <a:ext cx="960986" cy="960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" name="CasellaDiTesto 24"/>
            <p:cNvSpPr txBox="1"/>
            <p:nvPr/>
          </p:nvSpPr>
          <p:spPr>
            <a:xfrm>
              <a:off x="5754519" y="1330396"/>
              <a:ext cx="279408" cy="196977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solidFill>
                    <a:srgbClr val="EA00EA"/>
                  </a:solidFill>
                  <a:latin typeface="+mn-lt"/>
                </a:rPr>
                <a:t>SELF</a:t>
              </a:r>
            </a:p>
            <a:p>
              <a:r>
                <a:rPr lang="it-IT" sz="1000" dirty="0" smtClean="0">
                  <a:solidFill>
                    <a:srgbClr val="EA00EA"/>
                  </a:solidFill>
                  <a:latin typeface="+mn-lt"/>
                </a:rPr>
                <a:t>ASSEMBLY</a:t>
              </a:r>
            </a:p>
          </p:txBody>
        </p:sp>
        <p:sp>
          <p:nvSpPr>
            <p:cNvPr id="93" name="CasellaDiTesto 20"/>
            <p:cNvSpPr txBox="1"/>
            <p:nvPr/>
          </p:nvSpPr>
          <p:spPr>
            <a:xfrm>
              <a:off x="6232120" y="2127467"/>
              <a:ext cx="1133966" cy="24622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solidFill>
                    <a:srgbClr val="CC00CC"/>
                  </a:solidFill>
                  <a:latin typeface="+mn-lt"/>
                </a:rPr>
                <a:t>SURFACTANTS</a:t>
              </a:r>
            </a:p>
          </p:txBody>
        </p:sp>
        <p:sp>
          <p:nvSpPr>
            <p:cNvPr id="105" name="CasellaDiTesto 13"/>
            <p:cNvSpPr txBox="1"/>
            <p:nvPr/>
          </p:nvSpPr>
          <p:spPr>
            <a:xfrm>
              <a:off x="6319620" y="3564182"/>
              <a:ext cx="958963" cy="430887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solidFill>
                    <a:srgbClr val="CC00CC"/>
                  </a:solidFill>
                  <a:latin typeface="+mn-lt"/>
                </a:rPr>
                <a:t>MICELLES</a:t>
              </a:r>
            </a:p>
            <a:p>
              <a:r>
                <a:rPr lang="it-IT" sz="1000" dirty="0" smtClean="0">
                  <a:solidFill>
                    <a:srgbClr val="CC00CC"/>
                  </a:solidFill>
                  <a:latin typeface="+mn-lt"/>
                </a:rPr>
                <a:t>VESICLES</a:t>
              </a:r>
            </a:p>
          </p:txBody>
        </p:sp>
      </p:grpSp>
      <p:sp>
        <p:nvSpPr>
          <p:cNvPr id="114" name="CasellaDiTesto 20"/>
          <p:cNvSpPr txBox="1"/>
          <p:nvPr/>
        </p:nvSpPr>
        <p:spPr>
          <a:xfrm>
            <a:off x="119262" y="2966573"/>
            <a:ext cx="8541762" cy="461665"/>
          </a:xfrm>
          <a:prstGeom prst="rect">
            <a:avLst/>
          </a:prstGeom>
          <a:solidFill>
            <a:srgbClr val="FFFF99"/>
          </a:solidFill>
          <a:ln>
            <a:solidFill>
              <a:srgbClr val="EA00EA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0" dirty="0" smtClean="0">
                <a:solidFill>
                  <a:srgbClr val="CC00CC"/>
                </a:solidFill>
                <a:latin typeface="+mn-lt"/>
              </a:rPr>
              <a:t>A novel strategy in material science: building by mesoscopic blocks</a:t>
            </a:r>
          </a:p>
        </p:txBody>
      </p:sp>
      <p:grpSp>
        <p:nvGrpSpPr>
          <p:cNvPr id="25600" name="Group 25599"/>
          <p:cNvGrpSpPr/>
          <p:nvPr/>
        </p:nvGrpSpPr>
        <p:grpSpPr>
          <a:xfrm>
            <a:off x="41548" y="863863"/>
            <a:ext cx="9029512" cy="2015165"/>
            <a:chOff x="41548" y="863863"/>
            <a:chExt cx="9029512" cy="2015165"/>
          </a:xfrm>
        </p:grpSpPr>
        <p:grpSp>
          <p:nvGrpSpPr>
            <p:cNvPr id="113" name="Gruppo 19"/>
            <p:cNvGrpSpPr/>
            <p:nvPr/>
          </p:nvGrpSpPr>
          <p:grpSpPr>
            <a:xfrm>
              <a:off x="3036970" y="863863"/>
              <a:ext cx="6034090" cy="2015165"/>
              <a:chOff x="2470144" y="2977729"/>
              <a:chExt cx="6908604" cy="2307222"/>
            </a:xfrm>
          </p:grpSpPr>
          <p:pic>
            <p:nvPicPr>
              <p:cNvPr id="115" name="Picture 4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6714105" y="3433533"/>
                <a:ext cx="2664643" cy="185141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16" name="Picture 6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2470144" y="3443966"/>
                <a:ext cx="2746349" cy="184098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17" name="CasellaDiTesto 12"/>
              <p:cNvSpPr txBox="1"/>
              <p:nvPr/>
            </p:nvSpPr>
            <p:spPr>
              <a:xfrm>
                <a:off x="2688714" y="2977729"/>
                <a:ext cx="2309206" cy="422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 b="0" dirty="0" smtClean="0">
                    <a:solidFill>
                      <a:srgbClr val="003F6E"/>
                    </a:solidFill>
                    <a:latin typeface="+mn-lt"/>
                  </a:rPr>
                  <a:t> </a:t>
                </a:r>
                <a:r>
                  <a:rPr lang="it-IT" b="0" dirty="0" smtClean="0">
                    <a:solidFill>
                      <a:srgbClr val="003F6E"/>
                    </a:solidFill>
                    <a:latin typeface="+mn-lt"/>
                  </a:rPr>
                  <a:t>Marantz amplifier (’70s)</a:t>
                </a:r>
              </a:p>
            </p:txBody>
          </p:sp>
          <p:sp>
            <p:nvSpPr>
              <p:cNvPr id="118" name="CasellaDiTesto 13"/>
              <p:cNvSpPr txBox="1"/>
              <p:nvPr/>
            </p:nvSpPr>
            <p:spPr>
              <a:xfrm>
                <a:off x="6994602" y="3024474"/>
                <a:ext cx="2103648" cy="352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0" dirty="0" smtClean="0">
                    <a:solidFill>
                      <a:srgbClr val="003F6E"/>
                    </a:solidFill>
                    <a:latin typeface="+mn-lt"/>
                  </a:rPr>
                  <a:t>Hi-Fi </a:t>
                </a:r>
                <a:r>
                  <a:rPr lang="it-IT" b="0" dirty="0" err="1" smtClean="0">
                    <a:solidFill>
                      <a:srgbClr val="003F6E"/>
                    </a:solidFill>
                    <a:latin typeface="+mn-lt"/>
                  </a:rPr>
                  <a:t>amplifier</a:t>
                </a:r>
                <a:r>
                  <a:rPr lang="it-IT" b="0" dirty="0" smtClean="0">
                    <a:solidFill>
                      <a:srgbClr val="003F6E"/>
                    </a:solidFill>
                    <a:latin typeface="+mn-lt"/>
                  </a:rPr>
                  <a:t> (</a:t>
                </a:r>
                <a:r>
                  <a:rPr lang="it-IT" b="0" dirty="0" err="1" smtClean="0">
                    <a:solidFill>
                      <a:srgbClr val="003F6E"/>
                    </a:solidFill>
                    <a:latin typeface="+mn-lt"/>
                  </a:rPr>
                  <a:t>today</a:t>
                </a:r>
                <a:r>
                  <a:rPr lang="it-IT" b="0" dirty="0" smtClean="0">
                    <a:solidFill>
                      <a:srgbClr val="003F6E"/>
                    </a:solidFill>
                    <a:latin typeface="+mn-lt"/>
                  </a:rPr>
                  <a:t>)</a:t>
                </a:r>
              </a:p>
            </p:txBody>
          </p:sp>
          <p:cxnSp>
            <p:nvCxnSpPr>
              <p:cNvPr id="119" name="Connettore 2 17"/>
              <p:cNvCxnSpPr/>
              <p:nvPr/>
            </p:nvCxnSpPr>
            <p:spPr bwMode="auto">
              <a:xfrm>
                <a:off x="5450497" y="4253174"/>
                <a:ext cx="965607" cy="7315"/>
              </a:xfrm>
              <a:prstGeom prst="straightConnector1">
                <a:avLst/>
              </a:prstGeom>
              <a:solidFill>
                <a:schemeClr val="folHlink"/>
              </a:solidFill>
              <a:ln w="76200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95" name="TextBox 94"/>
            <p:cNvSpPr txBox="1"/>
            <p:nvPr/>
          </p:nvSpPr>
          <p:spPr>
            <a:xfrm>
              <a:off x="41548" y="1677798"/>
              <a:ext cx="28938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sz="1800" b="0" dirty="0" smtClean="0">
                  <a:solidFill>
                    <a:srgbClr val="003F6E"/>
                  </a:solidFill>
                  <a:latin typeface="+mn-lt"/>
                  <a:cs typeface="Times New Roman" pitchFamily="18" charset="0"/>
                </a:rPr>
                <a:t>A clue from the development of integrated electronics </a:t>
              </a:r>
              <a:endParaRPr lang="it-IT" sz="1800" b="0" dirty="0">
                <a:solidFill>
                  <a:srgbClr val="003F6E"/>
                </a:solidFill>
                <a:latin typeface="+mn-lt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0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olo 215"/>
          <p:cNvSpPr>
            <a:spLocks noGrp="1"/>
          </p:cNvSpPr>
          <p:nvPr>
            <p:ph type="title"/>
          </p:nvPr>
        </p:nvSpPr>
        <p:spPr>
          <a:xfrm>
            <a:off x="1091336" y="64937"/>
            <a:ext cx="7539037" cy="621102"/>
          </a:xfrm>
        </p:spPr>
        <p:txBody>
          <a:bodyPr/>
          <a:lstStyle/>
          <a:p>
            <a:r>
              <a:rPr lang="it-IT" dirty="0" smtClean="0"/>
              <a:t>But for statistical physics there is much more:</a:t>
            </a:r>
            <a:br>
              <a:rPr lang="it-IT" dirty="0" smtClean="0"/>
            </a:br>
            <a:r>
              <a:rPr lang="it-IT" dirty="0" smtClean="0">
                <a:solidFill>
                  <a:srgbClr val="EA00EA"/>
                </a:solidFill>
              </a:rPr>
              <a:t>Colloids as model systems</a:t>
            </a:r>
            <a:endParaRPr lang="it-IT" dirty="0">
              <a:solidFill>
                <a:srgbClr val="EA00EA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E2DBD-B6C6-4918-97AE-BD49E26D4E82}" type="slidenum">
              <a:rPr lang="it-IT" smtClean="0"/>
              <a:pPr/>
              <a:t>4</a:t>
            </a:fld>
            <a:endParaRPr lang="it-IT"/>
          </a:p>
        </p:txBody>
      </p:sp>
      <p:grpSp>
        <p:nvGrpSpPr>
          <p:cNvPr id="212" name="Gruppo 211"/>
          <p:cNvGrpSpPr/>
          <p:nvPr/>
        </p:nvGrpSpPr>
        <p:grpSpPr>
          <a:xfrm>
            <a:off x="1355817" y="1588975"/>
            <a:ext cx="6318338" cy="4792070"/>
            <a:chOff x="982892" y="942975"/>
            <a:chExt cx="7025777" cy="5328618"/>
          </a:xfrm>
        </p:grpSpPr>
        <p:grpSp>
          <p:nvGrpSpPr>
            <p:cNvPr id="6" name="Group 229"/>
            <p:cNvGrpSpPr>
              <a:grpSpLocks/>
            </p:cNvGrpSpPr>
            <p:nvPr/>
          </p:nvGrpSpPr>
          <p:grpSpPr bwMode="auto">
            <a:xfrm>
              <a:off x="4949131" y="3771575"/>
              <a:ext cx="984198" cy="984198"/>
              <a:chOff x="3134" y="1614"/>
              <a:chExt cx="635" cy="635"/>
            </a:xfrm>
          </p:grpSpPr>
          <p:sp>
            <p:nvSpPr>
              <p:cNvPr id="61" name="Oval 230"/>
              <p:cNvSpPr>
                <a:spLocks noChangeArrowheads="1"/>
              </p:cNvSpPr>
              <p:nvPr/>
            </p:nvSpPr>
            <p:spPr bwMode="auto">
              <a:xfrm>
                <a:off x="3134" y="1614"/>
                <a:ext cx="635" cy="635"/>
              </a:xfrm>
              <a:prstGeom prst="ellipse">
                <a:avLst/>
              </a:prstGeom>
              <a:solidFill>
                <a:srgbClr val="FF99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62" name="Oval 231"/>
              <p:cNvSpPr>
                <a:spLocks noChangeArrowheads="1"/>
              </p:cNvSpPr>
              <p:nvPr/>
            </p:nvSpPr>
            <p:spPr bwMode="auto">
              <a:xfrm>
                <a:off x="3229" y="1855"/>
                <a:ext cx="391" cy="238"/>
              </a:xfrm>
              <a:prstGeom prst="ellipse">
                <a:avLst/>
              </a:prstGeom>
              <a:solidFill>
                <a:srgbClr val="FF66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63" name="Line 232"/>
              <p:cNvSpPr>
                <a:spLocks noChangeShapeType="1"/>
              </p:cNvSpPr>
              <p:nvPr/>
            </p:nvSpPr>
            <p:spPr bwMode="auto">
              <a:xfrm>
                <a:off x="3396" y="1703"/>
                <a:ext cx="18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64" name="Line 233"/>
              <p:cNvSpPr>
                <a:spLocks noChangeShapeType="1"/>
              </p:cNvSpPr>
              <p:nvPr/>
            </p:nvSpPr>
            <p:spPr bwMode="auto">
              <a:xfrm>
                <a:off x="3344" y="1703"/>
                <a:ext cx="9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65" name="Oval 234"/>
              <p:cNvSpPr>
                <a:spLocks noChangeArrowheads="1"/>
              </p:cNvSpPr>
              <p:nvPr/>
            </p:nvSpPr>
            <p:spPr bwMode="auto">
              <a:xfrm>
                <a:off x="3532" y="2093"/>
                <a:ext cx="44" cy="59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7" name="Group 235"/>
            <p:cNvGrpSpPr>
              <a:grpSpLocks/>
            </p:cNvGrpSpPr>
            <p:nvPr/>
          </p:nvGrpSpPr>
          <p:grpSpPr bwMode="auto">
            <a:xfrm flipH="1">
              <a:off x="1452516" y="4544984"/>
              <a:ext cx="984198" cy="984197"/>
              <a:chOff x="3134" y="1614"/>
              <a:chExt cx="635" cy="635"/>
            </a:xfrm>
          </p:grpSpPr>
          <p:sp>
            <p:nvSpPr>
              <p:cNvPr id="56" name="Oval 236"/>
              <p:cNvSpPr>
                <a:spLocks noChangeArrowheads="1"/>
              </p:cNvSpPr>
              <p:nvPr/>
            </p:nvSpPr>
            <p:spPr bwMode="auto">
              <a:xfrm>
                <a:off x="3134" y="1614"/>
                <a:ext cx="635" cy="635"/>
              </a:xfrm>
              <a:prstGeom prst="ellipse">
                <a:avLst/>
              </a:prstGeom>
              <a:solidFill>
                <a:srgbClr val="FF99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57" name="Oval 237"/>
              <p:cNvSpPr>
                <a:spLocks noChangeArrowheads="1"/>
              </p:cNvSpPr>
              <p:nvPr/>
            </p:nvSpPr>
            <p:spPr bwMode="auto">
              <a:xfrm flipH="1">
                <a:off x="3229" y="1855"/>
                <a:ext cx="391" cy="238"/>
              </a:xfrm>
              <a:prstGeom prst="ellipse">
                <a:avLst/>
              </a:prstGeom>
              <a:solidFill>
                <a:srgbClr val="FF66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58" name="Line 238"/>
              <p:cNvSpPr>
                <a:spLocks noChangeShapeType="1"/>
              </p:cNvSpPr>
              <p:nvPr/>
            </p:nvSpPr>
            <p:spPr bwMode="auto">
              <a:xfrm>
                <a:off x="3396" y="1703"/>
                <a:ext cx="18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59" name="Line 239"/>
              <p:cNvSpPr>
                <a:spLocks noChangeShapeType="1"/>
              </p:cNvSpPr>
              <p:nvPr/>
            </p:nvSpPr>
            <p:spPr bwMode="auto">
              <a:xfrm>
                <a:off x="3344" y="1703"/>
                <a:ext cx="9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60" name="Oval 240"/>
              <p:cNvSpPr>
                <a:spLocks noChangeArrowheads="1"/>
              </p:cNvSpPr>
              <p:nvPr/>
            </p:nvSpPr>
            <p:spPr bwMode="auto">
              <a:xfrm>
                <a:off x="3532" y="2093"/>
                <a:ext cx="44" cy="59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8" name="Group 241"/>
            <p:cNvGrpSpPr>
              <a:grpSpLocks/>
            </p:cNvGrpSpPr>
            <p:nvPr/>
          </p:nvGrpSpPr>
          <p:grpSpPr bwMode="auto">
            <a:xfrm>
              <a:off x="2759098" y="942975"/>
              <a:ext cx="984197" cy="984197"/>
              <a:chOff x="1920" y="979"/>
              <a:chExt cx="635" cy="635"/>
            </a:xfrm>
          </p:grpSpPr>
          <p:sp>
            <p:nvSpPr>
              <p:cNvPr id="51" name="Oval 242"/>
              <p:cNvSpPr>
                <a:spLocks noChangeArrowheads="1"/>
              </p:cNvSpPr>
              <p:nvPr/>
            </p:nvSpPr>
            <p:spPr bwMode="auto">
              <a:xfrm flipH="1">
                <a:off x="1920" y="979"/>
                <a:ext cx="635" cy="635"/>
              </a:xfrm>
              <a:prstGeom prst="ellipse">
                <a:avLst/>
              </a:prstGeom>
              <a:solidFill>
                <a:srgbClr val="FF99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52" name="Oval 243"/>
              <p:cNvSpPr>
                <a:spLocks noChangeArrowheads="1"/>
              </p:cNvSpPr>
              <p:nvPr/>
            </p:nvSpPr>
            <p:spPr bwMode="auto">
              <a:xfrm flipH="1">
                <a:off x="2163" y="1204"/>
                <a:ext cx="391" cy="238"/>
              </a:xfrm>
              <a:prstGeom prst="ellipse">
                <a:avLst/>
              </a:prstGeom>
              <a:solidFill>
                <a:srgbClr val="FF66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53" name="Line 244"/>
              <p:cNvSpPr>
                <a:spLocks noChangeShapeType="1"/>
              </p:cNvSpPr>
              <p:nvPr/>
            </p:nvSpPr>
            <p:spPr bwMode="auto">
              <a:xfrm flipH="1">
                <a:off x="2367" y="1077"/>
                <a:ext cx="18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54" name="Line 245"/>
              <p:cNvSpPr>
                <a:spLocks noChangeShapeType="1"/>
              </p:cNvSpPr>
              <p:nvPr/>
            </p:nvSpPr>
            <p:spPr bwMode="auto">
              <a:xfrm flipH="1">
                <a:off x="2420" y="1085"/>
                <a:ext cx="9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55" name="Oval 246"/>
              <p:cNvSpPr>
                <a:spLocks noChangeArrowheads="1"/>
              </p:cNvSpPr>
              <p:nvPr/>
            </p:nvSpPr>
            <p:spPr bwMode="auto">
              <a:xfrm rot="6985803" flipH="1">
                <a:off x="2069" y="1432"/>
                <a:ext cx="94" cy="59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9" name="Group 247"/>
            <p:cNvGrpSpPr>
              <a:grpSpLocks/>
            </p:cNvGrpSpPr>
            <p:nvPr/>
          </p:nvGrpSpPr>
          <p:grpSpPr bwMode="auto">
            <a:xfrm>
              <a:off x="6618394" y="4636429"/>
              <a:ext cx="984197" cy="984198"/>
              <a:chOff x="3134" y="1614"/>
              <a:chExt cx="635" cy="635"/>
            </a:xfrm>
          </p:grpSpPr>
          <p:sp>
            <p:nvSpPr>
              <p:cNvPr id="46" name="Oval 248"/>
              <p:cNvSpPr>
                <a:spLocks noChangeArrowheads="1"/>
              </p:cNvSpPr>
              <p:nvPr/>
            </p:nvSpPr>
            <p:spPr bwMode="auto">
              <a:xfrm>
                <a:off x="3134" y="1614"/>
                <a:ext cx="635" cy="635"/>
              </a:xfrm>
              <a:prstGeom prst="ellipse">
                <a:avLst/>
              </a:prstGeom>
              <a:solidFill>
                <a:srgbClr val="FF99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7" name="Oval 249"/>
              <p:cNvSpPr>
                <a:spLocks noChangeArrowheads="1"/>
              </p:cNvSpPr>
              <p:nvPr/>
            </p:nvSpPr>
            <p:spPr bwMode="auto">
              <a:xfrm>
                <a:off x="3229" y="1855"/>
                <a:ext cx="391" cy="238"/>
              </a:xfrm>
              <a:prstGeom prst="ellipse">
                <a:avLst/>
              </a:prstGeom>
              <a:solidFill>
                <a:srgbClr val="FF66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" name="Line 250"/>
              <p:cNvSpPr>
                <a:spLocks noChangeShapeType="1"/>
              </p:cNvSpPr>
              <p:nvPr/>
            </p:nvSpPr>
            <p:spPr bwMode="auto">
              <a:xfrm>
                <a:off x="3396" y="1703"/>
                <a:ext cx="18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9" name="Line 251"/>
              <p:cNvSpPr>
                <a:spLocks noChangeShapeType="1"/>
              </p:cNvSpPr>
              <p:nvPr/>
            </p:nvSpPr>
            <p:spPr bwMode="auto">
              <a:xfrm>
                <a:off x="3344" y="1703"/>
                <a:ext cx="9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50" name="Oval 252"/>
              <p:cNvSpPr>
                <a:spLocks noChangeArrowheads="1"/>
              </p:cNvSpPr>
              <p:nvPr/>
            </p:nvSpPr>
            <p:spPr bwMode="auto">
              <a:xfrm>
                <a:off x="3532" y="2093"/>
                <a:ext cx="44" cy="59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0" name="Group 253"/>
            <p:cNvGrpSpPr>
              <a:grpSpLocks/>
            </p:cNvGrpSpPr>
            <p:nvPr/>
          </p:nvGrpSpPr>
          <p:grpSpPr bwMode="auto">
            <a:xfrm>
              <a:off x="2959037" y="3029165"/>
              <a:ext cx="984198" cy="984197"/>
              <a:chOff x="2163" y="2152"/>
              <a:chExt cx="635" cy="635"/>
            </a:xfrm>
          </p:grpSpPr>
          <p:sp>
            <p:nvSpPr>
              <p:cNvPr id="41" name="Oval 254"/>
              <p:cNvSpPr>
                <a:spLocks noChangeArrowheads="1"/>
              </p:cNvSpPr>
              <p:nvPr/>
            </p:nvSpPr>
            <p:spPr bwMode="auto">
              <a:xfrm>
                <a:off x="2163" y="2152"/>
                <a:ext cx="635" cy="635"/>
              </a:xfrm>
              <a:prstGeom prst="ellipse">
                <a:avLst/>
              </a:prstGeom>
              <a:solidFill>
                <a:srgbClr val="FF99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2" name="Oval 255"/>
              <p:cNvSpPr>
                <a:spLocks noChangeArrowheads="1"/>
              </p:cNvSpPr>
              <p:nvPr/>
            </p:nvSpPr>
            <p:spPr bwMode="auto">
              <a:xfrm flipV="1">
                <a:off x="2285" y="2393"/>
                <a:ext cx="391" cy="238"/>
              </a:xfrm>
              <a:prstGeom prst="ellipse">
                <a:avLst/>
              </a:prstGeom>
              <a:solidFill>
                <a:srgbClr val="FF66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3" name="Line 256"/>
              <p:cNvSpPr>
                <a:spLocks noChangeShapeType="1"/>
              </p:cNvSpPr>
              <p:nvPr/>
            </p:nvSpPr>
            <p:spPr bwMode="auto">
              <a:xfrm>
                <a:off x="2481" y="2241"/>
                <a:ext cx="0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4" name="Line 257"/>
              <p:cNvSpPr>
                <a:spLocks noChangeShapeType="1"/>
              </p:cNvSpPr>
              <p:nvPr/>
            </p:nvSpPr>
            <p:spPr bwMode="auto">
              <a:xfrm>
                <a:off x="2429" y="2241"/>
                <a:ext cx="9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5" name="Oval 258"/>
              <p:cNvSpPr>
                <a:spLocks noChangeArrowheads="1"/>
              </p:cNvSpPr>
              <p:nvPr/>
            </p:nvSpPr>
            <p:spPr bwMode="auto">
              <a:xfrm>
                <a:off x="2459" y="2660"/>
                <a:ext cx="44" cy="59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1" name="Group 259"/>
            <p:cNvGrpSpPr>
              <a:grpSpLocks/>
            </p:cNvGrpSpPr>
            <p:nvPr/>
          </p:nvGrpSpPr>
          <p:grpSpPr bwMode="auto">
            <a:xfrm>
              <a:off x="982892" y="2044966"/>
              <a:ext cx="984197" cy="984198"/>
              <a:chOff x="657" y="1432"/>
              <a:chExt cx="635" cy="635"/>
            </a:xfrm>
          </p:grpSpPr>
          <p:sp>
            <p:nvSpPr>
              <p:cNvPr id="36" name="Oval 260"/>
              <p:cNvSpPr>
                <a:spLocks noChangeArrowheads="1"/>
              </p:cNvSpPr>
              <p:nvPr/>
            </p:nvSpPr>
            <p:spPr bwMode="auto">
              <a:xfrm>
                <a:off x="657" y="1432"/>
                <a:ext cx="635" cy="635"/>
              </a:xfrm>
              <a:prstGeom prst="ellipse">
                <a:avLst/>
              </a:prstGeom>
              <a:solidFill>
                <a:srgbClr val="FF99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 dirty="0"/>
              </a:p>
            </p:txBody>
          </p:sp>
          <p:sp>
            <p:nvSpPr>
              <p:cNvPr id="37" name="Oval 261"/>
              <p:cNvSpPr>
                <a:spLocks noChangeArrowheads="1"/>
              </p:cNvSpPr>
              <p:nvPr/>
            </p:nvSpPr>
            <p:spPr bwMode="auto">
              <a:xfrm>
                <a:off x="829" y="1673"/>
                <a:ext cx="391" cy="238"/>
              </a:xfrm>
              <a:prstGeom prst="ellipse">
                <a:avLst/>
              </a:prstGeom>
              <a:solidFill>
                <a:srgbClr val="FF66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8" name="Line 262"/>
              <p:cNvSpPr>
                <a:spLocks noChangeShapeType="1"/>
              </p:cNvSpPr>
              <p:nvPr/>
            </p:nvSpPr>
            <p:spPr bwMode="auto">
              <a:xfrm>
                <a:off x="1037" y="1521"/>
                <a:ext cx="18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9" name="Line 263"/>
              <p:cNvSpPr>
                <a:spLocks noChangeShapeType="1"/>
              </p:cNvSpPr>
              <p:nvPr/>
            </p:nvSpPr>
            <p:spPr bwMode="auto">
              <a:xfrm>
                <a:off x="994" y="1521"/>
                <a:ext cx="9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0" name="Oval 264"/>
              <p:cNvSpPr>
                <a:spLocks noChangeArrowheads="1"/>
              </p:cNvSpPr>
              <p:nvPr/>
            </p:nvSpPr>
            <p:spPr bwMode="auto">
              <a:xfrm>
                <a:off x="818" y="1910"/>
                <a:ext cx="44" cy="59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2" name="Group 265"/>
            <p:cNvGrpSpPr>
              <a:grpSpLocks/>
            </p:cNvGrpSpPr>
            <p:nvPr/>
          </p:nvGrpSpPr>
          <p:grpSpPr bwMode="auto">
            <a:xfrm flipH="1">
              <a:off x="6451002" y="1198711"/>
              <a:ext cx="984197" cy="984198"/>
              <a:chOff x="3134" y="1614"/>
              <a:chExt cx="635" cy="635"/>
            </a:xfrm>
          </p:grpSpPr>
          <p:sp>
            <p:nvSpPr>
              <p:cNvPr id="31" name="Oval 266"/>
              <p:cNvSpPr>
                <a:spLocks noChangeArrowheads="1"/>
              </p:cNvSpPr>
              <p:nvPr/>
            </p:nvSpPr>
            <p:spPr bwMode="auto">
              <a:xfrm>
                <a:off x="3134" y="1614"/>
                <a:ext cx="635" cy="635"/>
              </a:xfrm>
              <a:prstGeom prst="ellipse">
                <a:avLst/>
              </a:prstGeom>
              <a:solidFill>
                <a:srgbClr val="FF99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2" name="Oval 267"/>
              <p:cNvSpPr>
                <a:spLocks noChangeArrowheads="1"/>
              </p:cNvSpPr>
              <p:nvPr/>
            </p:nvSpPr>
            <p:spPr bwMode="auto">
              <a:xfrm>
                <a:off x="3229" y="1855"/>
                <a:ext cx="391" cy="238"/>
              </a:xfrm>
              <a:prstGeom prst="ellipse">
                <a:avLst/>
              </a:prstGeom>
              <a:solidFill>
                <a:srgbClr val="FF66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3" name="Line 268"/>
              <p:cNvSpPr>
                <a:spLocks noChangeShapeType="1"/>
              </p:cNvSpPr>
              <p:nvPr/>
            </p:nvSpPr>
            <p:spPr bwMode="auto">
              <a:xfrm>
                <a:off x="3396" y="1703"/>
                <a:ext cx="18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4" name="Line 269"/>
              <p:cNvSpPr>
                <a:spLocks noChangeShapeType="1"/>
              </p:cNvSpPr>
              <p:nvPr/>
            </p:nvSpPr>
            <p:spPr bwMode="auto">
              <a:xfrm>
                <a:off x="3344" y="1703"/>
                <a:ext cx="9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5" name="Oval 270"/>
              <p:cNvSpPr>
                <a:spLocks noChangeArrowheads="1"/>
              </p:cNvSpPr>
              <p:nvPr/>
            </p:nvSpPr>
            <p:spPr bwMode="auto">
              <a:xfrm>
                <a:off x="3532" y="2093"/>
                <a:ext cx="44" cy="59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3" name="Group 271"/>
            <p:cNvGrpSpPr>
              <a:grpSpLocks/>
            </p:cNvGrpSpPr>
            <p:nvPr/>
          </p:nvGrpSpPr>
          <p:grpSpPr bwMode="auto">
            <a:xfrm>
              <a:off x="3930836" y="5287395"/>
              <a:ext cx="984197" cy="984198"/>
              <a:chOff x="657" y="1432"/>
              <a:chExt cx="635" cy="635"/>
            </a:xfrm>
          </p:grpSpPr>
          <p:sp>
            <p:nvSpPr>
              <p:cNvPr id="26" name="Oval 272"/>
              <p:cNvSpPr>
                <a:spLocks noChangeArrowheads="1"/>
              </p:cNvSpPr>
              <p:nvPr/>
            </p:nvSpPr>
            <p:spPr bwMode="auto">
              <a:xfrm>
                <a:off x="657" y="1432"/>
                <a:ext cx="635" cy="635"/>
              </a:xfrm>
              <a:prstGeom prst="ellipse">
                <a:avLst/>
              </a:prstGeom>
              <a:solidFill>
                <a:srgbClr val="FF99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7" name="Oval 273"/>
              <p:cNvSpPr>
                <a:spLocks noChangeArrowheads="1"/>
              </p:cNvSpPr>
              <p:nvPr/>
            </p:nvSpPr>
            <p:spPr bwMode="auto">
              <a:xfrm>
                <a:off x="829" y="1673"/>
                <a:ext cx="391" cy="238"/>
              </a:xfrm>
              <a:prstGeom prst="ellipse">
                <a:avLst/>
              </a:prstGeom>
              <a:solidFill>
                <a:srgbClr val="FF66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8" name="Line 274"/>
              <p:cNvSpPr>
                <a:spLocks noChangeShapeType="1"/>
              </p:cNvSpPr>
              <p:nvPr/>
            </p:nvSpPr>
            <p:spPr bwMode="auto">
              <a:xfrm>
                <a:off x="1037" y="1521"/>
                <a:ext cx="18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9" name="Line 275"/>
              <p:cNvSpPr>
                <a:spLocks noChangeShapeType="1"/>
              </p:cNvSpPr>
              <p:nvPr/>
            </p:nvSpPr>
            <p:spPr bwMode="auto">
              <a:xfrm>
                <a:off x="994" y="1521"/>
                <a:ext cx="9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0" name="Oval 276"/>
              <p:cNvSpPr>
                <a:spLocks noChangeArrowheads="1"/>
              </p:cNvSpPr>
              <p:nvPr/>
            </p:nvSpPr>
            <p:spPr bwMode="auto">
              <a:xfrm>
                <a:off x="818" y="1910"/>
                <a:ext cx="44" cy="59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4" name="Group 277"/>
            <p:cNvGrpSpPr>
              <a:grpSpLocks/>
            </p:cNvGrpSpPr>
            <p:nvPr/>
          </p:nvGrpSpPr>
          <p:grpSpPr bwMode="auto">
            <a:xfrm>
              <a:off x="7024472" y="3067912"/>
              <a:ext cx="984197" cy="984198"/>
              <a:chOff x="1920" y="979"/>
              <a:chExt cx="635" cy="635"/>
            </a:xfrm>
          </p:grpSpPr>
          <p:sp>
            <p:nvSpPr>
              <p:cNvPr id="21" name="Oval 278"/>
              <p:cNvSpPr>
                <a:spLocks noChangeArrowheads="1"/>
              </p:cNvSpPr>
              <p:nvPr/>
            </p:nvSpPr>
            <p:spPr bwMode="auto">
              <a:xfrm flipH="1">
                <a:off x="1920" y="979"/>
                <a:ext cx="635" cy="635"/>
              </a:xfrm>
              <a:prstGeom prst="ellipse">
                <a:avLst/>
              </a:prstGeom>
              <a:solidFill>
                <a:srgbClr val="FF99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2" name="Oval 279"/>
              <p:cNvSpPr>
                <a:spLocks noChangeArrowheads="1"/>
              </p:cNvSpPr>
              <p:nvPr/>
            </p:nvSpPr>
            <p:spPr bwMode="auto">
              <a:xfrm flipH="1">
                <a:off x="2163" y="1204"/>
                <a:ext cx="391" cy="238"/>
              </a:xfrm>
              <a:prstGeom prst="ellipse">
                <a:avLst/>
              </a:prstGeom>
              <a:solidFill>
                <a:srgbClr val="FF66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3" name="Line 280"/>
              <p:cNvSpPr>
                <a:spLocks noChangeShapeType="1"/>
              </p:cNvSpPr>
              <p:nvPr/>
            </p:nvSpPr>
            <p:spPr bwMode="auto">
              <a:xfrm flipH="1">
                <a:off x="2367" y="1077"/>
                <a:ext cx="18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4" name="Line 281"/>
              <p:cNvSpPr>
                <a:spLocks noChangeShapeType="1"/>
              </p:cNvSpPr>
              <p:nvPr/>
            </p:nvSpPr>
            <p:spPr bwMode="auto">
              <a:xfrm flipH="1">
                <a:off x="2420" y="1085"/>
                <a:ext cx="9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5" name="Oval 282"/>
              <p:cNvSpPr>
                <a:spLocks noChangeArrowheads="1"/>
              </p:cNvSpPr>
              <p:nvPr/>
            </p:nvSpPr>
            <p:spPr bwMode="auto">
              <a:xfrm rot="6985803" flipH="1">
                <a:off x="2069" y="1432"/>
                <a:ext cx="94" cy="59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5" name="Group 283"/>
            <p:cNvGrpSpPr>
              <a:grpSpLocks/>
            </p:cNvGrpSpPr>
            <p:nvPr/>
          </p:nvGrpSpPr>
          <p:grpSpPr bwMode="auto">
            <a:xfrm>
              <a:off x="4880935" y="1801630"/>
              <a:ext cx="984198" cy="984197"/>
              <a:chOff x="2163" y="2152"/>
              <a:chExt cx="635" cy="635"/>
            </a:xfrm>
          </p:grpSpPr>
          <p:sp>
            <p:nvSpPr>
              <p:cNvPr id="16" name="Oval 284"/>
              <p:cNvSpPr>
                <a:spLocks noChangeArrowheads="1"/>
              </p:cNvSpPr>
              <p:nvPr/>
            </p:nvSpPr>
            <p:spPr bwMode="auto">
              <a:xfrm>
                <a:off x="2163" y="2152"/>
                <a:ext cx="635" cy="635"/>
              </a:xfrm>
              <a:prstGeom prst="ellipse">
                <a:avLst/>
              </a:prstGeom>
              <a:solidFill>
                <a:srgbClr val="FF99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7" name="Oval 285"/>
              <p:cNvSpPr>
                <a:spLocks noChangeArrowheads="1"/>
              </p:cNvSpPr>
              <p:nvPr/>
            </p:nvSpPr>
            <p:spPr bwMode="auto">
              <a:xfrm flipV="1">
                <a:off x="2285" y="2393"/>
                <a:ext cx="391" cy="238"/>
              </a:xfrm>
              <a:prstGeom prst="ellipse">
                <a:avLst/>
              </a:prstGeom>
              <a:solidFill>
                <a:srgbClr val="FF66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8" name="Line 286"/>
              <p:cNvSpPr>
                <a:spLocks noChangeShapeType="1"/>
              </p:cNvSpPr>
              <p:nvPr/>
            </p:nvSpPr>
            <p:spPr bwMode="auto">
              <a:xfrm>
                <a:off x="2481" y="2241"/>
                <a:ext cx="0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9" name="Line 287"/>
              <p:cNvSpPr>
                <a:spLocks noChangeShapeType="1"/>
              </p:cNvSpPr>
              <p:nvPr/>
            </p:nvSpPr>
            <p:spPr bwMode="auto">
              <a:xfrm>
                <a:off x="2429" y="2241"/>
                <a:ext cx="9" cy="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0" name="Oval 288"/>
              <p:cNvSpPr>
                <a:spLocks noChangeArrowheads="1"/>
              </p:cNvSpPr>
              <p:nvPr/>
            </p:nvSpPr>
            <p:spPr bwMode="auto">
              <a:xfrm>
                <a:off x="2459" y="2660"/>
                <a:ext cx="44" cy="59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</p:grpSp>
      </p:grpSp>
      <p:grpSp>
        <p:nvGrpSpPr>
          <p:cNvPr id="326" name="Gruppo 325"/>
          <p:cNvGrpSpPr/>
          <p:nvPr/>
        </p:nvGrpSpPr>
        <p:grpSpPr>
          <a:xfrm>
            <a:off x="559212" y="1085850"/>
            <a:ext cx="8323554" cy="5422035"/>
            <a:chOff x="559212" y="1085850"/>
            <a:chExt cx="8323554" cy="5422035"/>
          </a:xfrm>
        </p:grpSpPr>
        <p:grpSp>
          <p:nvGrpSpPr>
            <p:cNvPr id="325" name="Gruppo 324"/>
            <p:cNvGrpSpPr/>
            <p:nvPr/>
          </p:nvGrpSpPr>
          <p:grpSpPr>
            <a:xfrm>
              <a:off x="559212" y="1085850"/>
              <a:ext cx="8323554" cy="5422035"/>
              <a:chOff x="559212" y="1085850"/>
              <a:chExt cx="8323554" cy="5422035"/>
            </a:xfrm>
          </p:grpSpPr>
          <p:grpSp>
            <p:nvGrpSpPr>
              <p:cNvPr id="293" name="Gruppo 292"/>
              <p:cNvGrpSpPr/>
              <p:nvPr/>
            </p:nvGrpSpPr>
            <p:grpSpPr>
              <a:xfrm>
                <a:off x="559212" y="1085850"/>
                <a:ext cx="8323554" cy="5422035"/>
                <a:chOff x="559212" y="1085850"/>
                <a:chExt cx="8323554" cy="5422035"/>
              </a:xfrm>
            </p:grpSpPr>
            <p:grpSp>
              <p:nvGrpSpPr>
                <p:cNvPr id="266" name="Gruppo 265"/>
                <p:cNvGrpSpPr/>
                <p:nvPr/>
              </p:nvGrpSpPr>
              <p:grpSpPr>
                <a:xfrm>
                  <a:off x="559212" y="1085850"/>
                  <a:ext cx="8323554" cy="5422035"/>
                  <a:chOff x="559212" y="1085850"/>
                  <a:chExt cx="8323554" cy="5422035"/>
                </a:xfrm>
              </p:grpSpPr>
              <p:sp>
                <p:nvSpPr>
                  <p:cNvPr id="227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206912" y="3727197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grpSp>
                <p:nvGrpSpPr>
                  <p:cNvPr id="233" name="Gruppo 232"/>
                  <p:cNvGrpSpPr/>
                  <p:nvPr/>
                </p:nvGrpSpPr>
                <p:grpSpPr>
                  <a:xfrm>
                    <a:off x="559212" y="1085850"/>
                    <a:ext cx="8323554" cy="5422035"/>
                    <a:chOff x="559212" y="1085850"/>
                    <a:chExt cx="8323554" cy="5422035"/>
                  </a:xfrm>
                </p:grpSpPr>
                <p:grpSp>
                  <p:nvGrpSpPr>
                    <p:cNvPr id="219" name="Gruppo 218"/>
                    <p:cNvGrpSpPr/>
                    <p:nvPr/>
                  </p:nvGrpSpPr>
                  <p:grpSpPr>
                    <a:xfrm>
                      <a:off x="560295" y="1085850"/>
                      <a:ext cx="8322471" cy="5422035"/>
                      <a:chOff x="579345" y="942975"/>
                      <a:chExt cx="8322471" cy="5422035"/>
                    </a:xfrm>
                  </p:grpSpPr>
                  <p:grpSp>
                    <p:nvGrpSpPr>
                      <p:cNvPr id="213" name="Gruppo 212"/>
                      <p:cNvGrpSpPr/>
                      <p:nvPr/>
                    </p:nvGrpSpPr>
                    <p:grpSpPr>
                      <a:xfrm>
                        <a:off x="622186" y="1531125"/>
                        <a:ext cx="7826489" cy="4833885"/>
                        <a:chOff x="145936" y="1037520"/>
                        <a:chExt cx="8702789" cy="5375115"/>
                      </a:xfrm>
                    </p:grpSpPr>
                    <p:grpSp>
                      <p:nvGrpSpPr>
                        <p:cNvPr id="4" name="Group 2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79229" y="1037520"/>
                          <a:ext cx="8292061" cy="5218574"/>
                          <a:chOff x="203" y="782"/>
                          <a:chExt cx="5350" cy="3367"/>
                        </a:xfrm>
                      </p:grpSpPr>
                      <p:sp>
                        <p:nvSpPr>
                          <p:cNvPr id="161" name="Oval 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8" y="2575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62" name="Oval 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49" y="2510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63" name="Oval 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340" y="2683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64" name="Oval 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376" y="2111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65" name="Oval 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03" y="2936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66" name="Oval 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80" y="1797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67" name="Oval 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39" y="3092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68" name="Oval 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38" y="1783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69" name="Oval 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16" y="2194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70" name="Oval 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42" y="2728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71" name="Oval 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720" y="3182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72" name="Oval 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07" y="2160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73" name="Oval 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20" y="1267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74" name="Oval 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9" y="2022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75" name="Oval 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75" y="1276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76" name="Oval 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7" y="3138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77" name="Oval 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9" y="2980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78" name="Oval 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46" y="3676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79" name="Oval 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47" y="3435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80" name="Oval 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595" y="3765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81" name="Oval 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975" y="3091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82" name="Oval 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96" y="2486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83" name="Oval 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85" y="3435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84" name="Oval 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25" y="3809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85" name="Oval 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07" y="2003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86" name="Oval 1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78" y="1783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87" name="Oval 1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57" y="1738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88" name="Oval 1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245" y="2935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89" name="Oval 1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40" y="3765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90" name="Oval 1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00" y="2995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91" name="Oval 1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01" y="3898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92" name="Oval 1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45" y="1368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93" name="Oval 1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375" y="2003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94" name="Oval 1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64" y="2683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95" name="Oval 1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330" y="3435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96" name="Oval 1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93" y="3765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97" name="Oval 1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8" y="3914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98" name="Oval 1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8" y="1709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199" name="Oval 1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34" y="1230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00" name="Oval 1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48" y="1023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01" name="Oval 1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905" y="912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02" name="Oval 1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67" y="946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03" name="Oval 1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89" y="934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04" name="Oval 1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3" y="2397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05" name="Oval 1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09" y="3676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06" name="Oval 1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28" y="3972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07" name="Oval 1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74" y="4016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08" name="Oval 1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528" y="4060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09" name="Oval 1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374" y="3971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10" name="Oval 1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40" y="782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211" name="Oval 1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385" y="912"/>
                            <a:ext cx="89" cy="89"/>
                          </a:xfrm>
                          <a:prstGeom prst="ellipse">
                            <a:avLst/>
                          </a:prstGeom>
                          <a:solidFill>
                            <a:srgbClr val="0000FF"/>
                          </a:solidFill>
                          <a:ln w="12700" algn="ctr">
                            <a:noFill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</p:grpSp>
                    <p:grpSp>
                      <p:nvGrpSpPr>
                        <p:cNvPr id="5" name="Group 22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45936" y="1204911"/>
                          <a:ext cx="8702789" cy="5207724"/>
                          <a:chOff x="117" y="890"/>
                          <a:chExt cx="5615" cy="3360"/>
                        </a:xfrm>
                      </p:grpSpPr>
                      <p:grpSp>
                        <p:nvGrpSpPr>
                          <p:cNvPr id="66" name="Group 212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17" y="911"/>
                            <a:ext cx="5522" cy="3339"/>
                            <a:chOff x="117" y="911"/>
                            <a:chExt cx="5522" cy="3339"/>
                          </a:xfrm>
                        </p:grpSpPr>
                        <p:grpSp>
                          <p:nvGrpSpPr>
                            <p:cNvPr id="78" name="Group 13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598" y="1516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59" name="Line 127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60" name="Line 129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79" name="Group 13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273" y="1531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57" name="Line 132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58" name="Line 133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80" name="Group 13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675" y="2308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55" name="Line 135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56" name="Line 136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81" name="Group 13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896" y="1872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53" name="Line 138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54" name="Line 139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82" name="Group 14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905" y="2466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51" name="Line 141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52" name="Line 142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83" name="Group 14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862" y="2802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49" name="Line 144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50" name="Line 145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84" name="Group 14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968" y="1584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47" name="Line 147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48" name="Line 148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85" name="Group 149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807" y="2288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45" name="Line 150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46" name="Line 151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86" name="Group 152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386" y="2624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43" name="Line 153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44" name="Line 154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87" name="Group 155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303" y="4072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41" name="Line 156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42" name="Line 157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88" name="Group 158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62" y="1982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39" name="Line 159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40" name="Line 160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89" name="Group 16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03" y="3346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37" name="Line 162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38" name="Line 163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90" name="Group 16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361" y="3405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35" name="Line 165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36" name="Line 166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91" name="Group 16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5377" y="3063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33" name="Line 168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34" name="Line 169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92" name="Group 17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013" y="3316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31" name="Line 171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32" name="Line 172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93" name="Group 173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10" y="949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29" name="Line 174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30" name="Line 175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94" name="Group 17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5467" y="1089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27" name="Line 177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28" name="Line 178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95" name="Group 179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657" y="3987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25" name="Line 180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26" name="Line 181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96" name="Group 182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756" y="3794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23" name="Line 183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24" name="Line 184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97" name="Group 185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130" y="934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21" name="Line 186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22" name="Line 187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grpSp>
                          <p:nvGrpSpPr>
                            <p:cNvPr id="98" name="Group 188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351" y="2995"/>
                              <a:ext cx="172" cy="178"/>
                              <a:chOff x="1598" y="1516"/>
                              <a:chExt cx="172" cy="178"/>
                            </a:xfrm>
                          </p:grpSpPr>
                          <p:sp>
                            <p:nvSpPr>
                              <p:cNvPr id="119" name="Line 189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1677" y="1516"/>
                                <a:ext cx="7" cy="178"/>
                              </a:xfrm>
                              <a:prstGeom prst="line">
                                <a:avLst/>
                              </a:prstGeom>
                              <a:noFill/>
                              <a:ln w="508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  <p:sp>
                            <p:nvSpPr>
                              <p:cNvPr id="120" name="Line 190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1598" y="1601"/>
                                <a:ext cx="172" cy="0"/>
                              </a:xfrm>
                              <a:prstGeom prst="line">
                                <a:avLst/>
                              </a:prstGeom>
                              <a:noFill/>
                              <a:ln w="63500">
                                <a:solidFill>
                                  <a:srgbClr val="FF0000"/>
                                </a:solidFill>
                                <a:round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it-IT"/>
                              </a:p>
                            </p:txBody>
                          </p:sp>
                        </p:grpSp>
                        <p:sp>
                          <p:nvSpPr>
                            <p:cNvPr id="99" name="Line 191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3313" y="4058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00" name="Line 192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3691" y="1174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01" name="Line 193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4257" y="2188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02" name="Line 194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920" y="2308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03" name="Line 195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2939" y="2936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04" name="Line 196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3780" y="3763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05" name="Line 198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5254" y="1750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06" name="Line 199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158" y="2770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07" name="Line 200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1085" y="911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08" name="Line 201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2867" y="1750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09" name="Line 202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5113" y="3488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10" name="Line 203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653" y="3494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11" name="Line 204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5388" y="2397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12" name="Line 205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2229" y="3486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13" name="Line 206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117" y="4003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14" name="Line 207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4948" y="973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15" name="Line 208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403" y="1521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16" name="Line 209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1596" y="2817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17" name="Line 210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5467" y="3794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  <p:sp>
                          <p:nvSpPr>
                            <p:cNvPr id="118" name="Line 211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1671" y="1982"/>
                              <a:ext cx="165" cy="2"/>
                            </a:xfrm>
                            <a:prstGeom prst="line">
                              <a:avLst/>
                            </a:prstGeom>
                            <a:noFill/>
                            <a:ln w="635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it-IT"/>
                            </a:p>
                          </p:txBody>
                        </p:sp>
                      </p:grpSp>
                      <p:sp>
                        <p:nvSpPr>
                          <p:cNvPr id="67" name="Freeform 21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67" y="890"/>
                            <a:ext cx="267" cy="26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12" y="6"/>
                              </a:cxn>
                              <a:cxn ang="0">
                                <a:pos x="137" y="23"/>
                              </a:cxn>
                              <a:cxn ang="0">
                                <a:pos x="171" y="32"/>
                              </a:cxn>
                              <a:cxn ang="0">
                                <a:pos x="137" y="100"/>
                              </a:cxn>
                              <a:cxn ang="0">
                                <a:pos x="129" y="74"/>
                              </a:cxn>
                              <a:cxn ang="0">
                                <a:pos x="171" y="91"/>
                              </a:cxn>
                              <a:cxn ang="0">
                                <a:pos x="163" y="125"/>
                              </a:cxn>
                              <a:cxn ang="0">
                                <a:pos x="103" y="100"/>
                              </a:cxn>
                              <a:cxn ang="0">
                                <a:pos x="70" y="108"/>
                              </a:cxn>
                              <a:cxn ang="0">
                                <a:pos x="103" y="159"/>
                              </a:cxn>
                              <a:cxn ang="0">
                                <a:pos x="103" y="108"/>
                              </a:cxn>
                              <a:cxn ang="0">
                                <a:pos x="70" y="117"/>
                              </a:cxn>
                              <a:cxn ang="0">
                                <a:pos x="19" y="133"/>
                              </a:cxn>
                              <a:cxn ang="0">
                                <a:pos x="2" y="159"/>
                              </a:cxn>
                              <a:cxn ang="0">
                                <a:pos x="87" y="201"/>
                              </a:cxn>
                              <a:cxn ang="0">
                                <a:pos x="78" y="227"/>
                              </a:cxn>
                              <a:cxn ang="0">
                                <a:pos x="61" y="184"/>
                              </a:cxn>
                              <a:cxn ang="0">
                                <a:pos x="87" y="176"/>
                              </a:cxn>
                              <a:cxn ang="0">
                                <a:pos x="129" y="303"/>
                              </a:cxn>
                              <a:cxn ang="0">
                                <a:pos x="205" y="244"/>
                              </a:cxn>
                              <a:cxn ang="0">
                                <a:pos x="188" y="218"/>
                              </a:cxn>
                              <a:cxn ang="0">
                                <a:pos x="171" y="252"/>
                              </a:cxn>
                              <a:cxn ang="0">
                                <a:pos x="197" y="167"/>
                              </a:cxn>
                              <a:cxn ang="0">
                                <a:pos x="129" y="184"/>
                              </a:cxn>
                              <a:cxn ang="0">
                                <a:pos x="95" y="125"/>
                              </a:cxn>
                              <a:cxn ang="0">
                                <a:pos x="188" y="57"/>
                              </a:cxn>
                              <a:cxn ang="0">
                                <a:pos x="197" y="100"/>
                              </a:cxn>
                              <a:cxn ang="0">
                                <a:pos x="231" y="150"/>
                              </a:cxn>
                              <a:cxn ang="0">
                                <a:pos x="264" y="142"/>
                              </a:cxn>
                              <a:cxn ang="0">
                                <a:pos x="281" y="117"/>
                              </a:cxn>
                              <a:cxn ang="0">
                                <a:pos x="256" y="125"/>
                              </a:cxn>
                              <a:cxn ang="0">
                                <a:pos x="247" y="218"/>
                              </a:cxn>
                              <a:cxn ang="0">
                                <a:pos x="264" y="244"/>
                              </a:cxn>
                              <a:cxn ang="0">
                                <a:pos x="290" y="252"/>
                              </a:cxn>
                            </a:cxnLst>
                            <a:rect l="0" t="0" r="r" b="b"/>
                            <a:pathLst>
                              <a:path w="290" h="303">
                                <a:moveTo>
                                  <a:pt x="112" y="6"/>
                                </a:moveTo>
                                <a:cubicBezTo>
                                  <a:pt x="120" y="12"/>
                                  <a:pt x="128" y="19"/>
                                  <a:pt x="137" y="23"/>
                                </a:cubicBezTo>
                                <a:cubicBezTo>
                                  <a:pt x="148" y="28"/>
                                  <a:pt x="166" y="21"/>
                                  <a:pt x="171" y="32"/>
                                </a:cubicBezTo>
                                <a:cubicBezTo>
                                  <a:pt x="190" y="75"/>
                                  <a:pt x="160" y="85"/>
                                  <a:pt x="137" y="100"/>
                                </a:cubicBezTo>
                                <a:cubicBezTo>
                                  <a:pt x="134" y="91"/>
                                  <a:pt x="125" y="82"/>
                                  <a:pt x="129" y="74"/>
                                </a:cubicBezTo>
                                <a:cubicBezTo>
                                  <a:pt x="147" y="38"/>
                                  <a:pt x="168" y="87"/>
                                  <a:pt x="171" y="91"/>
                                </a:cubicBezTo>
                                <a:cubicBezTo>
                                  <a:pt x="168" y="102"/>
                                  <a:pt x="173" y="119"/>
                                  <a:pt x="163" y="125"/>
                                </a:cubicBezTo>
                                <a:cubicBezTo>
                                  <a:pt x="149" y="134"/>
                                  <a:pt x="112" y="106"/>
                                  <a:pt x="103" y="100"/>
                                </a:cubicBezTo>
                                <a:cubicBezTo>
                                  <a:pt x="92" y="103"/>
                                  <a:pt x="75" y="98"/>
                                  <a:pt x="70" y="108"/>
                                </a:cubicBezTo>
                                <a:cubicBezTo>
                                  <a:pt x="50" y="148"/>
                                  <a:pt x="83" y="152"/>
                                  <a:pt x="103" y="159"/>
                                </a:cubicBezTo>
                                <a:cubicBezTo>
                                  <a:pt x="111" y="147"/>
                                  <a:pt x="140" y="120"/>
                                  <a:pt x="103" y="108"/>
                                </a:cubicBezTo>
                                <a:cubicBezTo>
                                  <a:pt x="92" y="105"/>
                                  <a:pt x="81" y="114"/>
                                  <a:pt x="70" y="117"/>
                                </a:cubicBezTo>
                                <a:cubicBezTo>
                                  <a:pt x="53" y="122"/>
                                  <a:pt x="19" y="133"/>
                                  <a:pt x="19" y="133"/>
                                </a:cubicBezTo>
                                <a:cubicBezTo>
                                  <a:pt x="13" y="142"/>
                                  <a:pt x="0" y="149"/>
                                  <a:pt x="2" y="159"/>
                                </a:cubicBezTo>
                                <a:cubicBezTo>
                                  <a:pt x="4" y="172"/>
                                  <a:pt x="73" y="197"/>
                                  <a:pt x="87" y="201"/>
                                </a:cubicBezTo>
                                <a:cubicBezTo>
                                  <a:pt x="84" y="210"/>
                                  <a:pt x="87" y="225"/>
                                  <a:pt x="78" y="227"/>
                                </a:cubicBezTo>
                                <a:cubicBezTo>
                                  <a:pt x="41" y="237"/>
                                  <a:pt x="54" y="191"/>
                                  <a:pt x="61" y="184"/>
                                </a:cubicBezTo>
                                <a:cubicBezTo>
                                  <a:pt x="67" y="178"/>
                                  <a:pt x="78" y="179"/>
                                  <a:pt x="87" y="176"/>
                                </a:cubicBezTo>
                                <a:cubicBezTo>
                                  <a:pt x="113" y="217"/>
                                  <a:pt x="121" y="256"/>
                                  <a:pt x="129" y="303"/>
                                </a:cubicBezTo>
                                <a:cubicBezTo>
                                  <a:pt x="206" y="289"/>
                                  <a:pt x="168" y="298"/>
                                  <a:pt x="205" y="244"/>
                                </a:cubicBezTo>
                                <a:cubicBezTo>
                                  <a:pt x="199" y="235"/>
                                  <a:pt x="198" y="222"/>
                                  <a:pt x="188" y="218"/>
                                </a:cubicBezTo>
                                <a:cubicBezTo>
                                  <a:pt x="145" y="201"/>
                                  <a:pt x="170" y="247"/>
                                  <a:pt x="171" y="252"/>
                                </a:cubicBezTo>
                                <a:cubicBezTo>
                                  <a:pt x="211" y="191"/>
                                  <a:pt x="210" y="221"/>
                                  <a:pt x="197" y="167"/>
                                </a:cubicBezTo>
                                <a:cubicBezTo>
                                  <a:pt x="195" y="167"/>
                                  <a:pt x="131" y="185"/>
                                  <a:pt x="129" y="184"/>
                                </a:cubicBezTo>
                                <a:cubicBezTo>
                                  <a:pt x="121" y="181"/>
                                  <a:pt x="96" y="127"/>
                                  <a:pt x="95" y="125"/>
                                </a:cubicBezTo>
                                <a:cubicBezTo>
                                  <a:pt x="102" y="63"/>
                                  <a:pt x="83" y="0"/>
                                  <a:pt x="188" y="57"/>
                                </a:cubicBezTo>
                                <a:cubicBezTo>
                                  <a:pt x="201" y="64"/>
                                  <a:pt x="194" y="86"/>
                                  <a:pt x="197" y="100"/>
                                </a:cubicBezTo>
                                <a:cubicBezTo>
                                  <a:pt x="206" y="142"/>
                                  <a:pt x="196" y="127"/>
                                  <a:pt x="231" y="150"/>
                                </a:cubicBezTo>
                                <a:cubicBezTo>
                                  <a:pt x="242" y="147"/>
                                  <a:pt x="255" y="148"/>
                                  <a:pt x="264" y="142"/>
                                </a:cubicBezTo>
                                <a:cubicBezTo>
                                  <a:pt x="272" y="136"/>
                                  <a:pt x="285" y="126"/>
                                  <a:pt x="281" y="117"/>
                                </a:cubicBezTo>
                                <a:cubicBezTo>
                                  <a:pt x="277" y="109"/>
                                  <a:pt x="264" y="122"/>
                                  <a:pt x="256" y="125"/>
                                </a:cubicBezTo>
                                <a:cubicBezTo>
                                  <a:pt x="230" y="163"/>
                                  <a:pt x="230" y="152"/>
                                  <a:pt x="247" y="218"/>
                                </a:cubicBezTo>
                                <a:cubicBezTo>
                                  <a:pt x="250" y="228"/>
                                  <a:pt x="256" y="238"/>
                                  <a:pt x="264" y="244"/>
                                </a:cubicBezTo>
                                <a:cubicBezTo>
                                  <a:pt x="271" y="250"/>
                                  <a:pt x="290" y="252"/>
                                  <a:pt x="290" y="252"/>
                                </a:cubicBezTo>
                              </a:path>
                            </a:pathLst>
                          </a:custGeom>
                          <a:noFill/>
                          <a:ln w="25400" cap="flat" cmpd="sng">
                            <a:solidFill>
                              <a:srgbClr val="CC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68" name="Freeform 21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882" y="1434"/>
                            <a:ext cx="267" cy="26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12" y="6"/>
                              </a:cxn>
                              <a:cxn ang="0">
                                <a:pos x="137" y="23"/>
                              </a:cxn>
                              <a:cxn ang="0">
                                <a:pos x="171" y="32"/>
                              </a:cxn>
                              <a:cxn ang="0">
                                <a:pos x="137" y="100"/>
                              </a:cxn>
                              <a:cxn ang="0">
                                <a:pos x="129" y="74"/>
                              </a:cxn>
                              <a:cxn ang="0">
                                <a:pos x="171" y="91"/>
                              </a:cxn>
                              <a:cxn ang="0">
                                <a:pos x="163" y="125"/>
                              </a:cxn>
                              <a:cxn ang="0">
                                <a:pos x="103" y="100"/>
                              </a:cxn>
                              <a:cxn ang="0">
                                <a:pos x="70" y="108"/>
                              </a:cxn>
                              <a:cxn ang="0">
                                <a:pos x="103" y="159"/>
                              </a:cxn>
                              <a:cxn ang="0">
                                <a:pos x="103" y="108"/>
                              </a:cxn>
                              <a:cxn ang="0">
                                <a:pos x="70" y="117"/>
                              </a:cxn>
                              <a:cxn ang="0">
                                <a:pos x="19" y="133"/>
                              </a:cxn>
                              <a:cxn ang="0">
                                <a:pos x="2" y="159"/>
                              </a:cxn>
                              <a:cxn ang="0">
                                <a:pos x="87" y="201"/>
                              </a:cxn>
                              <a:cxn ang="0">
                                <a:pos x="78" y="227"/>
                              </a:cxn>
                              <a:cxn ang="0">
                                <a:pos x="61" y="184"/>
                              </a:cxn>
                              <a:cxn ang="0">
                                <a:pos x="87" y="176"/>
                              </a:cxn>
                              <a:cxn ang="0">
                                <a:pos x="129" y="303"/>
                              </a:cxn>
                              <a:cxn ang="0">
                                <a:pos x="205" y="244"/>
                              </a:cxn>
                              <a:cxn ang="0">
                                <a:pos x="188" y="218"/>
                              </a:cxn>
                              <a:cxn ang="0">
                                <a:pos x="171" y="252"/>
                              </a:cxn>
                              <a:cxn ang="0">
                                <a:pos x="197" y="167"/>
                              </a:cxn>
                              <a:cxn ang="0">
                                <a:pos x="129" y="184"/>
                              </a:cxn>
                              <a:cxn ang="0">
                                <a:pos x="95" y="125"/>
                              </a:cxn>
                              <a:cxn ang="0">
                                <a:pos x="188" y="57"/>
                              </a:cxn>
                              <a:cxn ang="0">
                                <a:pos x="197" y="100"/>
                              </a:cxn>
                              <a:cxn ang="0">
                                <a:pos x="231" y="150"/>
                              </a:cxn>
                              <a:cxn ang="0">
                                <a:pos x="264" y="142"/>
                              </a:cxn>
                              <a:cxn ang="0">
                                <a:pos x="281" y="117"/>
                              </a:cxn>
                              <a:cxn ang="0">
                                <a:pos x="256" y="125"/>
                              </a:cxn>
                              <a:cxn ang="0">
                                <a:pos x="247" y="218"/>
                              </a:cxn>
                              <a:cxn ang="0">
                                <a:pos x="264" y="244"/>
                              </a:cxn>
                              <a:cxn ang="0">
                                <a:pos x="290" y="252"/>
                              </a:cxn>
                            </a:cxnLst>
                            <a:rect l="0" t="0" r="r" b="b"/>
                            <a:pathLst>
                              <a:path w="290" h="303">
                                <a:moveTo>
                                  <a:pt x="112" y="6"/>
                                </a:moveTo>
                                <a:cubicBezTo>
                                  <a:pt x="120" y="12"/>
                                  <a:pt x="128" y="19"/>
                                  <a:pt x="137" y="23"/>
                                </a:cubicBezTo>
                                <a:cubicBezTo>
                                  <a:pt x="148" y="28"/>
                                  <a:pt x="166" y="21"/>
                                  <a:pt x="171" y="32"/>
                                </a:cubicBezTo>
                                <a:cubicBezTo>
                                  <a:pt x="190" y="75"/>
                                  <a:pt x="160" y="85"/>
                                  <a:pt x="137" y="100"/>
                                </a:cubicBezTo>
                                <a:cubicBezTo>
                                  <a:pt x="134" y="91"/>
                                  <a:pt x="125" y="82"/>
                                  <a:pt x="129" y="74"/>
                                </a:cubicBezTo>
                                <a:cubicBezTo>
                                  <a:pt x="147" y="38"/>
                                  <a:pt x="168" y="87"/>
                                  <a:pt x="171" y="91"/>
                                </a:cubicBezTo>
                                <a:cubicBezTo>
                                  <a:pt x="168" y="102"/>
                                  <a:pt x="173" y="119"/>
                                  <a:pt x="163" y="125"/>
                                </a:cubicBezTo>
                                <a:cubicBezTo>
                                  <a:pt x="149" y="134"/>
                                  <a:pt x="112" y="106"/>
                                  <a:pt x="103" y="100"/>
                                </a:cubicBezTo>
                                <a:cubicBezTo>
                                  <a:pt x="92" y="103"/>
                                  <a:pt x="75" y="98"/>
                                  <a:pt x="70" y="108"/>
                                </a:cubicBezTo>
                                <a:cubicBezTo>
                                  <a:pt x="50" y="148"/>
                                  <a:pt x="83" y="152"/>
                                  <a:pt x="103" y="159"/>
                                </a:cubicBezTo>
                                <a:cubicBezTo>
                                  <a:pt x="111" y="147"/>
                                  <a:pt x="140" y="120"/>
                                  <a:pt x="103" y="108"/>
                                </a:cubicBezTo>
                                <a:cubicBezTo>
                                  <a:pt x="92" y="105"/>
                                  <a:pt x="81" y="114"/>
                                  <a:pt x="70" y="117"/>
                                </a:cubicBezTo>
                                <a:cubicBezTo>
                                  <a:pt x="53" y="122"/>
                                  <a:pt x="19" y="133"/>
                                  <a:pt x="19" y="133"/>
                                </a:cubicBezTo>
                                <a:cubicBezTo>
                                  <a:pt x="13" y="142"/>
                                  <a:pt x="0" y="149"/>
                                  <a:pt x="2" y="159"/>
                                </a:cubicBezTo>
                                <a:cubicBezTo>
                                  <a:pt x="4" y="172"/>
                                  <a:pt x="73" y="197"/>
                                  <a:pt x="87" y="201"/>
                                </a:cubicBezTo>
                                <a:cubicBezTo>
                                  <a:pt x="84" y="210"/>
                                  <a:pt x="87" y="225"/>
                                  <a:pt x="78" y="227"/>
                                </a:cubicBezTo>
                                <a:cubicBezTo>
                                  <a:pt x="41" y="237"/>
                                  <a:pt x="54" y="191"/>
                                  <a:pt x="61" y="184"/>
                                </a:cubicBezTo>
                                <a:cubicBezTo>
                                  <a:pt x="67" y="178"/>
                                  <a:pt x="78" y="179"/>
                                  <a:pt x="87" y="176"/>
                                </a:cubicBezTo>
                                <a:cubicBezTo>
                                  <a:pt x="113" y="217"/>
                                  <a:pt x="121" y="256"/>
                                  <a:pt x="129" y="303"/>
                                </a:cubicBezTo>
                                <a:cubicBezTo>
                                  <a:pt x="206" y="289"/>
                                  <a:pt x="168" y="298"/>
                                  <a:pt x="205" y="244"/>
                                </a:cubicBezTo>
                                <a:cubicBezTo>
                                  <a:pt x="199" y="235"/>
                                  <a:pt x="198" y="222"/>
                                  <a:pt x="188" y="218"/>
                                </a:cubicBezTo>
                                <a:cubicBezTo>
                                  <a:pt x="145" y="201"/>
                                  <a:pt x="170" y="247"/>
                                  <a:pt x="171" y="252"/>
                                </a:cubicBezTo>
                                <a:cubicBezTo>
                                  <a:pt x="211" y="191"/>
                                  <a:pt x="210" y="221"/>
                                  <a:pt x="197" y="167"/>
                                </a:cubicBezTo>
                                <a:cubicBezTo>
                                  <a:pt x="195" y="167"/>
                                  <a:pt x="131" y="185"/>
                                  <a:pt x="129" y="184"/>
                                </a:cubicBezTo>
                                <a:cubicBezTo>
                                  <a:pt x="121" y="181"/>
                                  <a:pt x="96" y="127"/>
                                  <a:pt x="95" y="125"/>
                                </a:cubicBezTo>
                                <a:cubicBezTo>
                                  <a:pt x="102" y="63"/>
                                  <a:pt x="83" y="0"/>
                                  <a:pt x="188" y="57"/>
                                </a:cubicBezTo>
                                <a:cubicBezTo>
                                  <a:pt x="201" y="64"/>
                                  <a:pt x="194" y="86"/>
                                  <a:pt x="197" y="100"/>
                                </a:cubicBezTo>
                                <a:cubicBezTo>
                                  <a:pt x="206" y="142"/>
                                  <a:pt x="196" y="127"/>
                                  <a:pt x="231" y="150"/>
                                </a:cubicBezTo>
                                <a:cubicBezTo>
                                  <a:pt x="242" y="147"/>
                                  <a:pt x="255" y="148"/>
                                  <a:pt x="264" y="142"/>
                                </a:cubicBezTo>
                                <a:cubicBezTo>
                                  <a:pt x="272" y="136"/>
                                  <a:pt x="285" y="126"/>
                                  <a:pt x="281" y="117"/>
                                </a:cubicBezTo>
                                <a:cubicBezTo>
                                  <a:pt x="277" y="109"/>
                                  <a:pt x="264" y="122"/>
                                  <a:pt x="256" y="125"/>
                                </a:cubicBezTo>
                                <a:cubicBezTo>
                                  <a:pt x="230" y="163"/>
                                  <a:pt x="230" y="152"/>
                                  <a:pt x="247" y="218"/>
                                </a:cubicBezTo>
                                <a:cubicBezTo>
                                  <a:pt x="250" y="228"/>
                                  <a:pt x="256" y="238"/>
                                  <a:pt x="264" y="244"/>
                                </a:cubicBezTo>
                                <a:cubicBezTo>
                                  <a:pt x="271" y="250"/>
                                  <a:pt x="290" y="252"/>
                                  <a:pt x="290" y="252"/>
                                </a:cubicBezTo>
                              </a:path>
                            </a:pathLst>
                          </a:custGeom>
                          <a:noFill/>
                          <a:ln w="25400" cap="flat" cmpd="sng">
                            <a:solidFill>
                              <a:srgbClr val="CC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69" name="Freeform 21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247" y="2251"/>
                            <a:ext cx="267" cy="26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12" y="6"/>
                              </a:cxn>
                              <a:cxn ang="0">
                                <a:pos x="137" y="23"/>
                              </a:cxn>
                              <a:cxn ang="0">
                                <a:pos x="171" y="32"/>
                              </a:cxn>
                              <a:cxn ang="0">
                                <a:pos x="137" y="100"/>
                              </a:cxn>
                              <a:cxn ang="0">
                                <a:pos x="129" y="74"/>
                              </a:cxn>
                              <a:cxn ang="0">
                                <a:pos x="171" y="91"/>
                              </a:cxn>
                              <a:cxn ang="0">
                                <a:pos x="163" y="125"/>
                              </a:cxn>
                              <a:cxn ang="0">
                                <a:pos x="103" y="100"/>
                              </a:cxn>
                              <a:cxn ang="0">
                                <a:pos x="70" y="108"/>
                              </a:cxn>
                              <a:cxn ang="0">
                                <a:pos x="103" y="159"/>
                              </a:cxn>
                              <a:cxn ang="0">
                                <a:pos x="103" y="108"/>
                              </a:cxn>
                              <a:cxn ang="0">
                                <a:pos x="70" y="117"/>
                              </a:cxn>
                              <a:cxn ang="0">
                                <a:pos x="19" y="133"/>
                              </a:cxn>
                              <a:cxn ang="0">
                                <a:pos x="2" y="159"/>
                              </a:cxn>
                              <a:cxn ang="0">
                                <a:pos x="87" y="201"/>
                              </a:cxn>
                              <a:cxn ang="0">
                                <a:pos x="78" y="227"/>
                              </a:cxn>
                              <a:cxn ang="0">
                                <a:pos x="61" y="184"/>
                              </a:cxn>
                              <a:cxn ang="0">
                                <a:pos x="87" y="176"/>
                              </a:cxn>
                              <a:cxn ang="0">
                                <a:pos x="129" y="303"/>
                              </a:cxn>
                              <a:cxn ang="0">
                                <a:pos x="205" y="244"/>
                              </a:cxn>
                              <a:cxn ang="0">
                                <a:pos x="188" y="218"/>
                              </a:cxn>
                              <a:cxn ang="0">
                                <a:pos x="171" y="252"/>
                              </a:cxn>
                              <a:cxn ang="0">
                                <a:pos x="197" y="167"/>
                              </a:cxn>
                              <a:cxn ang="0">
                                <a:pos x="129" y="184"/>
                              </a:cxn>
                              <a:cxn ang="0">
                                <a:pos x="95" y="125"/>
                              </a:cxn>
                              <a:cxn ang="0">
                                <a:pos x="188" y="57"/>
                              </a:cxn>
                              <a:cxn ang="0">
                                <a:pos x="197" y="100"/>
                              </a:cxn>
                              <a:cxn ang="0">
                                <a:pos x="231" y="150"/>
                              </a:cxn>
                              <a:cxn ang="0">
                                <a:pos x="264" y="142"/>
                              </a:cxn>
                              <a:cxn ang="0">
                                <a:pos x="281" y="117"/>
                              </a:cxn>
                              <a:cxn ang="0">
                                <a:pos x="256" y="125"/>
                              </a:cxn>
                              <a:cxn ang="0">
                                <a:pos x="247" y="218"/>
                              </a:cxn>
                              <a:cxn ang="0">
                                <a:pos x="264" y="244"/>
                              </a:cxn>
                              <a:cxn ang="0">
                                <a:pos x="290" y="252"/>
                              </a:cxn>
                            </a:cxnLst>
                            <a:rect l="0" t="0" r="r" b="b"/>
                            <a:pathLst>
                              <a:path w="290" h="303">
                                <a:moveTo>
                                  <a:pt x="112" y="6"/>
                                </a:moveTo>
                                <a:cubicBezTo>
                                  <a:pt x="120" y="12"/>
                                  <a:pt x="128" y="19"/>
                                  <a:pt x="137" y="23"/>
                                </a:cubicBezTo>
                                <a:cubicBezTo>
                                  <a:pt x="148" y="28"/>
                                  <a:pt x="166" y="21"/>
                                  <a:pt x="171" y="32"/>
                                </a:cubicBezTo>
                                <a:cubicBezTo>
                                  <a:pt x="190" y="75"/>
                                  <a:pt x="160" y="85"/>
                                  <a:pt x="137" y="100"/>
                                </a:cubicBezTo>
                                <a:cubicBezTo>
                                  <a:pt x="134" y="91"/>
                                  <a:pt x="125" y="82"/>
                                  <a:pt x="129" y="74"/>
                                </a:cubicBezTo>
                                <a:cubicBezTo>
                                  <a:pt x="147" y="38"/>
                                  <a:pt x="168" y="87"/>
                                  <a:pt x="171" y="91"/>
                                </a:cubicBezTo>
                                <a:cubicBezTo>
                                  <a:pt x="168" y="102"/>
                                  <a:pt x="173" y="119"/>
                                  <a:pt x="163" y="125"/>
                                </a:cubicBezTo>
                                <a:cubicBezTo>
                                  <a:pt x="149" y="134"/>
                                  <a:pt x="112" y="106"/>
                                  <a:pt x="103" y="100"/>
                                </a:cubicBezTo>
                                <a:cubicBezTo>
                                  <a:pt x="92" y="103"/>
                                  <a:pt x="75" y="98"/>
                                  <a:pt x="70" y="108"/>
                                </a:cubicBezTo>
                                <a:cubicBezTo>
                                  <a:pt x="50" y="148"/>
                                  <a:pt x="83" y="152"/>
                                  <a:pt x="103" y="159"/>
                                </a:cubicBezTo>
                                <a:cubicBezTo>
                                  <a:pt x="111" y="147"/>
                                  <a:pt x="140" y="120"/>
                                  <a:pt x="103" y="108"/>
                                </a:cubicBezTo>
                                <a:cubicBezTo>
                                  <a:pt x="92" y="105"/>
                                  <a:pt x="81" y="114"/>
                                  <a:pt x="70" y="117"/>
                                </a:cubicBezTo>
                                <a:cubicBezTo>
                                  <a:pt x="53" y="122"/>
                                  <a:pt x="19" y="133"/>
                                  <a:pt x="19" y="133"/>
                                </a:cubicBezTo>
                                <a:cubicBezTo>
                                  <a:pt x="13" y="142"/>
                                  <a:pt x="0" y="149"/>
                                  <a:pt x="2" y="159"/>
                                </a:cubicBezTo>
                                <a:cubicBezTo>
                                  <a:pt x="4" y="172"/>
                                  <a:pt x="73" y="197"/>
                                  <a:pt x="87" y="201"/>
                                </a:cubicBezTo>
                                <a:cubicBezTo>
                                  <a:pt x="84" y="210"/>
                                  <a:pt x="87" y="225"/>
                                  <a:pt x="78" y="227"/>
                                </a:cubicBezTo>
                                <a:cubicBezTo>
                                  <a:pt x="41" y="237"/>
                                  <a:pt x="54" y="191"/>
                                  <a:pt x="61" y="184"/>
                                </a:cubicBezTo>
                                <a:cubicBezTo>
                                  <a:pt x="67" y="178"/>
                                  <a:pt x="78" y="179"/>
                                  <a:pt x="87" y="176"/>
                                </a:cubicBezTo>
                                <a:cubicBezTo>
                                  <a:pt x="113" y="217"/>
                                  <a:pt x="121" y="256"/>
                                  <a:pt x="129" y="303"/>
                                </a:cubicBezTo>
                                <a:cubicBezTo>
                                  <a:pt x="206" y="289"/>
                                  <a:pt x="168" y="298"/>
                                  <a:pt x="205" y="244"/>
                                </a:cubicBezTo>
                                <a:cubicBezTo>
                                  <a:pt x="199" y="235"/>
                                  <a:pt x="198" y="222"/>
                                  <a:pt x="188" y="218"/>
                                </a:cubicBezTo>
                                <a:cubicBezTo>
                                  <a:pt x="145" y="201"/>
                                  <a:pt x="170" y="247"/>
                                  <a:pt x="171" y="252"/>
                                </a:cubicBezTo>
                                <a:cubicBezTo>
                                  <a:pt x="211" y="191"/>
                                  <a:pt x="210" y="221"/>
                                  <a:pt x="197" y="167"/>
                                </a:cubicBezTo>
                                <a:cubicBezTo>
                                  <a:pt x="195" y="167"/>
                                  <a:pt x="131" y="185"/>
                                  <a:pt x="129" y="184"/>
                                </a:cubicBezTo>
                                <a:cubicBezTo>
                                  <a:pt x="121" y="181"/>
                                  <a:pt x="96" y="127"/>
                                  <a:pt x="95" y="125"/>
                                </a:cubicBezTo>
                                <a:cubicBezTo>
                                  <a:pt x="102" y="63"/>
                                  <a:pt x="83" y="0"/>
                                  <a:pt x="188" y="57"/>
                                </a:cubicBezTo>
                                <a:cubicBezTo>
                                  <a:pt x="201" y="64"/>
                                  <a:pt x="194" y="86"/>
                                  <a:pt x="197" y="100"/>
                                </a:cubicBezTo>
                                <a:cubicBezTo>
                                  <a:pt x="206" y="142"/>
                                  <a:pt x="196" y="127"/>
                                  <a:pt x="231" y="150"/>
                                </a:cubicBezTo>
                                <a:cubicBezTo>
                                  <a:pt x="242" y="147"/>
                                  <a:pt x="255" y="148"/>
                                  <a:pt x="264" y="142"/>
                                </a:cubicBezTo>
                                <a:cubicBezTo>
                                  <a:pt x="272" y="136"/>
                                  <a:pt x="285" y="126"/>
                                  <a:pt x="281" y="117"/>
                                </a:cubicBezTo>
                                <a:cubicBezTo>
                                  <a:pt x="277" y="109"/>
                                  <a:pt x="264" y="122"/>
                                  <a:pt x="256" y="125"/>
                                </a:cubicBezTo>
                                <a:cubicBezTo>
                                  <a:pt x="230" y="163"/>
                                  <a:pt x="230" y="152"/>
                                  <a:pt x="247" y="218"/>
                                </a:cubicBezTo>
                                <a:cubicBezTo>
                                  <a:pt x="250" y="228"/>
                                  <a:pt x="256" y="238"/>
                                  <a:pt x="264" y="244"/>
                                </a:cubicBezTo>
                                <a:cubicBezTo>
                                  <a:pt x="271" y="250"/>
                                  <a:pt x="290" y="252"/>
                                  <a:pt x="290" y="252"/>
                                </a:cubicBezTo>
                              </a:path>
                            </a:pathLst>
                          </a:custGeom>
                          <a:noFill/>
                          <a:ln w="25400" cap="flat" cmpd="sng">
                            <a:solidFill>
                              <a:srgbClr val="CC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70" name="Freeform 21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606" y="1933"/>
                            <a:ext cx="267" cy="26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12" y="6"/>
                              </a:cxn>
                              <a:cxn ang="0">
                                <a:pos x="137" y="23"/>
                              </a:cxn>
                              <a:cxn ang="0">
                                <a:pos x="171" y="32"/>
                              </a:cxn>
                              <a:cxn ang="0">
                                <a:pos x="137" y="100"/>
                              </a:cxn>
                              <a:cxn ang="0">
                                <a:pos x="129" y="74"/>
                              </a:cxn>
                              <a:cxn ang="0">
                                <a:pos x="171" y="91"/>
                              </a:cxn>
                              <a:cxn ang="0">
                                <a:pos x="163" y="125"/>
                              </a:cxn>
                              <a:cxn ang="0">
                                <a:pos x="103" y="100"/>
                              </a:cxn>
                              <a:cxn ang="0">
                                <a:pos x="70" y="108"/>
                              </a:cxn>
                              <a:cxn ang="0">
                                <a:pos x="103" y="159"/>
                              </a:cxn>
                              <a:cxn ang="0">
                                <a:pos x="103" y="108"/>
                              </a:cxn>
                              <a:cxn ang="0">
                                <a:pos x="70" y="117"/>
                              </a:cxn>
                              <a:cxn ang="0">
                                <a:pos x="19" y="133"/>
                              </a:cxn>
                              <a:cxn ang="0">
                                <a:pos x="2" y="159"/>
                              </a:cxn>
                              <a:cxn ang="0">
                                <a:pos x="87" y="201"/>
                              </a:cxn>
                              <a:cxn ang="0">
                                <a:pos x="78" y="227"/>
                              </a:cxn>
                              <a:cxn ang="0">
                                <a:pos x="61" y="184"/>
                              </a:cxn>
                              <a:cxn ang="0">
                                <a:pos x="87" y="176"/>
                              </a:cxn>
                              <a:cxn ang="0">
                                <a:pos x="129" y="303"/>
                              </a:cxn>
                              <a:cxn ang="0">
                                <a:pos x="205" y="244"/>
                              </a:cxn>
                              <a:cxn ang="0">
                                <a:pos x="188" y="218"/>
                              </a:cxn>
                              <a:cxn ang="0">
                                <a:pos x="171" y="252"/>
                              </a:cxn>
                              <a:cxn ang="0">
                                <a:pos x="197" y="167"/>
                              </a:cxn>
                              <a:cxn ang="0">
                                <a:pos x="129" y="184"/>
                              </a:cxn>
                              <a:cxn ang="0">
                                <a:pos x="95" y="125"/>
                              </a:cxn>
                              <a:cxn ang="0">
                                <a:pos x="188" y="57"/>
                              </a:cxn>
                              <a:cxn ang="0">
                                <a:pos x="197" y="100"/>
                              </a:cxn>
                              <a:cxn ang="0">
                                <a:pos x="231" y="150"/>
                              </a:cxn>
                              <a:cxn ang="0">
                                <a:pos x="264" y="142"/>
                              </a:cxn>
                              <a:cxn ang="0">
                                <a:pos x="281" y="117"/>
                              </a:cxn>
                              <a:cxn ang="0">
                                <a:pos x="256" y="125"/>
                              </a:cxn>
                              <a:cxn ang="0">
                                <a:pos x="247" y="218"/>
                              </a:cxn>
                              <a:cxn ang="0">
                                <a:pos x="264" y="244"/>
                              </a:cxn>
                              <a:cxn ang="0">
                                <a:pos x="290" y="252"/>
                              </a:cxn>
                            </a:cxnLst>
                            <a:rect l="0" t="0" r="r" b="b"/>
                            <a:pathLst>
                              <a:path w="290" h="303">
                                <a:moveTo>
                                  <a:pt x="112" y="6"/>
                                </a:moveTo>
                                <a:cubicBezTo>
                                  <a:pt x="120" y="12"/>
                                  <a:pt x="128" y="19"/>
                                  <a:pt x="137" y="23"/>
                                </a:cubicBezTo>
                                <a:cubicBezTo>
                                  <a:pt x="148" y="28"/>
                                  <a:pt x="166" y="21"/>
                                  <a:pt x="171" y="32"/>
                                </a:cubicBezTo>
                                <a:cubicBezTo>
                                  <a:pt x="190" y="75"/>
                                  <a:pt x="160" y="85"/>
                                  <a:pt x="137" y="100"/>
                                </a:cubicBezTo>
                                <a:cubicBezTo>
                                  <a:pt x="134" y="91"/>
                                  <a:pt x="125" y="82"/>
                                  <a:pt x="129" y="74"/>
                                </a:cubicBezTo>
                                <a:cubicBezTo>
                                  <a:pt x="147" y="38"/>
                                  <a:pt x="168" y="87"/>
                                  <a:pt x="171" y="91"/>
                                </a:cubicBezTo>
                                <a:cubicBezTo>
                                  <a:pt x="168" y="102"/>
                                  <a:pt x="173" y="119"/>
                                  <a:pt x="163" y="125"/>
                                </a:cubicBezTo>
                                <a:cubicBezTo>
                                  <a:pt x="149" y="134"/>
                                  <a:pt x="112" y="106"/>
                                  <a:pt x="103" y="100"/>
                                </a:cubicBezTo>
                                <a:cubicBezTo>
                                  <a:pt x="92" y="103"/>
                                  <a:pt x="75" y="98"/>
                                  <a:pt x="70" y="108"/>
                                </a:cubicBezTo>
                                <a:cubicBezTo>
                                  <a:pt x="50" y="148"/>
                                  <a:pt x="83" y="152"/>
                                  <a:pt x="103" y="159"/>
                                </a:cubicBezTo>
                                <a:cubicBezTo>
                                  <a:pt x="111" y="147"/>
                                  <a:pt x="140" y="120"/>
                                  <a:pt x="103" y="108"/>
                                </a:cubicBezTo>
                                <a:cubicBezTo>
                                  <a:pt x="92" y="105"/>
                                  <a:pt x="81" y="114"/>
                                  <a:pt x="70" y="117"/>
                                </a:cubicBezTo>
                                <a:cubicBezTo>
                                  <a:pt x="53" y="122"/>
                                  <a:pt x="19" y="133"/>
                                  <a:pt x="19" y="133"/>
                                </a:cubicBezTo>
                                <a:cubicBezTo>
                                  <a:pt x="13" y="142"/>
                                  <a:pt x="0" y="149"/>
                                  <a:pt x="2" y="159"/>
                                </a:cubicBezTo>
                                <a:cubicBezTo>
                                  <a:pt x="4" y="172"/>
                                  <a:pt x="73" y="197"/>
                                  <a:pt x="87" y="201"/>
                                </a:cubicBezTo>
                                <a:cubicBezTo>
                                  <a:pt x="84" y="210"/>
                                  <a:pt x="87" y="225"/>
                                  <a:pt x="78" y="227"/>
                                </a:cubicBezTo>
                                <a:cubicBezTo>
                                  <a:pt x="41" y="237"/>
                                  <a:pt x="54" y="191"/>
                                  <a:pt x="61" y="184"/>
                                </a:cubicBezTo>
                                <a:cubicBezTo>
                                  <a:pt x="67" y="178"/>
                                  <a:pt x="78" y="179"/>
                                  <a:pt x="87" y="176"/>
                                </a:cubicBezTo>
                                <a:cubicBezTo>
                                  <a:pt x="113" y="217"/>
                                  <a:pt x="121" y="256"/>
                                  <a:pt x="129" y="303"/>
                                </a:cubicBezTo>
                                <a:cubicBezTo>
                                  <a:pt x="206" y="289"/>
                                  <a:pt x="168" y="298"/>
                                  <a:pt x="205" y="244"/>
                                </a:cubicBezTo>
                                <a:cubicBezTo>
                                  <a:pt x="199" y="235"/>
                                  <a:pt x="198" y="222"/>
                                  <a:pt x="188" y="218"/>
                                </a:cubicBezTo>
                                <a:cubicBezTo>
                                  <a:pt x="145" y="201"/>
                                  <a:pt x="170" y="247"/>
                                  <a:pt x="171" y="252"/>
                                </a:cubicBezTo>
                                <a:cubicBezTo>
                                  <a:pt x="211" y="191"/>
                                  <a:pt x="210" y="221"/>
                                  <a:pt x="197" y="167"/>
                                </a:cubicBezTo>
                                <a:cubicBezTo>
                                  <a:pt x="195" y="167"/>
                                  <a:pt x="131" y="185"/>
                                  <a:pt x="129" y="184"/>
                                </a:cubicBezTo>
                                <a:cubicBezTo>
                                  <a:pt x="121" y="181"/>
                                  <a:pt x="96" y="127"/>
                                  <a:pt x="95" y="125"/>
                                </a:cubicBezTo>
                                <a:cubicBezTo>
                                  <a:pt x="102" y="63"/>
                                  <a:pt x="83" y="0"/>
                                  <a:pt x="188" y="57"/>
                                </a:cubicBezTo>
                                <a:cubicBezTo>
                                  <a:pt x="201" y="64"/>
                                  <a:pt x="194" y="86"/>
                                  <a:pt x="197" y="100"/>
                                </a:cubicBezTo>
                                <a:cubicBezTo>
                                  <a:pt x="206" y="142"/>
                                  <a:pt x="196" y="127"/>
                                  <a:pt x="231" y="150"/>
                                </a:cubicBezTo>
                                <a:cubicBezTo>
                                  <a:pt x="242" y="147"/>
                                  <a:pt x="255" y="148"/>
                                  <a:pt x="264" y="142"/>
                                </a:cubicBezTo>
                                <a:cubicBezTo>
                                  <a:pt x="272" y="136"/>
                                  <a:pt x="285" y="126"/>
                                  <a:pt x="281" y="117"/>
                                </a:cubicBezTo>
                                <a:cubicBezTo>
                                  <a:pt x="277" y="109"/>
                                  <a:pt x="264" y="122"/>
                                  <a:pt x="256" y="125"/>
                                </a:cubicBezTo>
                                <a:cubicBezTo>
                                  <a:pt x="230" y="163"/>
                                  <a:pt x="230" y="152"/>
                                  <a:pt x="247" y="218"/>
                                </a:cubicBezTo>
                                <a:cubicBezTo>
                                  <a:pt x="250" y="228"/>
                                  <a:pt x="256" y="238"/>
                                  <a:pt x="264" y="244"/>
                                </a:cubicBezTo>
                                <a:cubicBezTo>
                                  <a:pt x="271" y="250"/>
                                  <a:pt x="290" y="252"/>
                                  <a:pt x="290" y="252"/>
                                </a:cubicBezTo>
                              </a:path>
                            </a:pathLst>
                          </a:custGeom>
                          <a:noFill/>
                          <a:ln w="25400" cap="flat" cmpd="sng">
                            <a:solidFill>
                              <a:srgbClr val="CC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71" name="Freeform 21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31" y="2840"/>
                            <a:ext cx="267" cy="26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12" y="6"/>
                              </a:cxn>
                              <a:cxn ang="0">
                                <a:pos x="137" y="23"/>
                              </a:cxn>
                              <a:cxn ang="0">
                                <a:pos x="171" y="32"/>
                              </a:cxn>
                              <a:cxn ang="0">
                                <a:pos x="137" y="100"/>
                              </a:cxn>
                              <a:cxn ang="0">
                                <a:pos x="129" y="74"/>
                              </a:cxn>
                              <a:cxn ang="0">
                                <a:pos x="171" y="91"/>
                              </a:cxn>
                              <a:cxn ang="0">
                                <a:pos x="163" y="125"/>
                              </a:cxn>
                              <a:cxn ang="0">
                                <a:pos x="103" y="100"/>
                              </a:cxn>
                              <a:cxn ang="0">
                                <a:pos x="70" y="108"/>
                              </a:cxn>
                              <a:cxn ang="0">
                                <a:pos x="103" y="159"/>
                              </a:cxn>
                              <a:cxn ang="0">
                                <a:pos x="103" y="108"/>
                              </a:cxn>
                              <a:cxn ang="0">
                                <a:pos x="70" y="117"/>
                              </a:cxn>
                              <a:cxn ang="0">
                                <a:pos x="19" y="133"/>
                              </a:cxn>
                              <a:cxn ang="0">
                                <a:pos x="2" y="159"/>
                              </a:cxn>
                              <a:cxn ang="0">
                                <a:pos x="87" y="201"/>
                              </a:cxn>
                              <a:cxn ang="0">
                                <a:pos x="78" y="227"/>
                              </a:cxn>
                              <a:cxn ang="0">
                                <a:pos x="61" y="184"/>
                              </a:cxn>
                              <a:cxn ang="0">
                                <a:pos x="87" y="176"/>
                              </a:cxn>
                              <a:cxn ang="0">
                                <a:pos x="129" y="303"/>
                              </a:cxn>
                              <a:cxn ang="0">
                                <a:pos x="205" y="244"/>
                              </a:cxn>
                              <a:cxn ang="0">
                                <a:pos x="188" y="218"/>
                              </a:cxn>
                              <a:cxn ang="0">
                                <a:pos x="171" y="252"/>
                              </a:cxn>
                              <a:cxn ang="0">
                                <a:pos x="197" y="167"/>
                              </a:cxn>
                              <a:cxn ang="0">
                                <a:pos x="129" y="184"/>
                              </a:cxn>
                              <a:cxn ang="0">
                                <a:pos x="95" y="125"/>
                              </a:cxn>
                              <a:cxn ang="0">
                                <a:pos x="188" y="57"/>
                              </a:cxn>
                              <a:cxn ang="0">
                                <a:pos x="197" y="100"/>
                              </a:cxn>
                              <a:cxn ang="0">
                                <a:pos x="231" y="150"/>
                              </a:cxn>
                              <a:cxn ang="0">
                                <a:pos x="264" y="142"/>
                              </a:cxn>
                              <a:cxn ang="0">
                                <a:pos x="281" y="117"/>
                              </a:cxn>
                              <a:cxn ang="0">
                                <a:pos x="256" y="125"/>
                              </a:cxn>
                              <a:cxn ang="0">
                                <a:pos x="247" y="218"/>
                              </a:cxn>
                              <a:cxn ang="0">
                                <a:pos x="264" y="244"/>
                              </a:cxn>
                              <a:cxn ang="0">
                                <a:pos x="290" y="252"/>
                              </a:cxn>
                            </a:cxnLst>
                            <a:rect l="0" t="0" r="r" b="b"/>
                            <a:pathLst>
                              <a:path w="290" h="303">
                                <a:moveTo>
                                  <a:pt x="112" y="6"/>
                                </a:moveTo>
                                <a:cubicBezTo>
                                  <a:pt x="120" y="12"/>
                                  <a:pt x="128" y="19"/>
                                  <a:pt x="137" y="23"/>
                                </a:cubicBezTo>
                                <a:cubicBezTo>
                                  <a:pt x="148" y="28"/>
                                  <a:pt x="166" y="21"/>
                                  <a:pt x="171" y="32"/>
                                </a:cubicBezTo>
                                <a:cubicBezTo>
                                  <a:pt x="190" y="75"/>
                                  <a:pt x="160" y="85"/>
                                  <a:pt x="137" y="100"/>
                                </a:cubicBezTo>
                                <a:cubicBezTo>
                                  <a:pt x="134" y="91"/>
                                  <a:pt x="125" y="82"/>
                                  <a:pt x="129" y="74"/>
                                </a:cubicBezTo>
                                <a:cubicBezTo>
                                  <a:pt x="147" y="38"/>
                                  <a:pt x="168" y="87"/>
                                  <a:pt x="171" y="91"/>
                                </a:cubicBezTo>
                                <a:cubicBezTo>
                                  <a:pt x="168" y="102"/>
                                  <a:pt x="173" y="119"/>
                                  <a:pt x="163" y="125"/>
                                </a:cubicBezTo>
                                <a:cubicBezTo>
                                  <a:pt x="149" y="134"/>
                                  <a:pt x="112" y="106"/>
                                  <a:pt x="103" y="100"/>
                                </a:cubicBezTo>
                                <a:cubicBezTo>
                                  <a:pt x="92" y="103"/>
                                  <a:pt x="75" y="98"/>
                                  <a:pt x="70" y="108"/>
                                </a:cubicBezTo>
                                <a:cubicBezTo>
                                  <a:pt x="50" y="148"/>
                                  <a:pt x="83" y="152"/>
                                  <a:pt x="103" y="159"/>
                                </a:cubicBezTo>
                                <a:cubicBezTo>
                                  <a:pt x="111" y="147"/>
                                  <a:pt x="140" y="120"/>
                                  <a:pt x="103" y="108"/>
                                </a:cubicBezTo>
                                <a:cubicBezTo>
                                  <a:pt x="92" y="105"/>
                                  <a:pt x="81" y="114"/>
                                  <a:pt x="70" y="117"/>
                                </a:cubicBezTo>
                                <a:cubicBezTo>
                                  <a:pt x="53" y="122"/>
                                  <a:pt x="19" y="133"/>
                                  <a:pt x="19" y="133"/>
                                </a:cubicBezTo>
                                <a:cubicBezTo>
                                  <a:pt x="13" y="142"/>
                                  <a:pt x="0" y="149"/>
                                  <a:pt x="2" y="159"/>
                                </a:cubicBezTo>
                                <a:cubicBezTo>
                                  <a:pt x="4" y="172"/>
                                  <a:pt x="73" y="197"/>
                                  <a:pt x="87" y="201"/>
                                </a:cubicBezTo>
                                <a:cubicBezTo>
                                  <a:pt x="84" y="210"/>
                                  <a:pt x="87" y="225"/>
                                  <a:pt x="78" y="227"/>
                                </a:cubicBezTo>
                                <a:cubicBezTo>
                                  <a:pt x="41" y="237"/>
                                  <a:pt x="54" y="191"/>
                                  <a:pt x="61" y="184"/>
                                </a:cubicBezTo>
                                <a:cubicBezTo>
                                  <a:pt x="67" y="178"/>
                                  <a:pt x="78" y="179"/>
                                  <a:pt x="87" y="176"/>
                                </a:cubicBezTo>
                                <a:cubicBezTo>
                                  <a:pt x="113" y="217"/>
                                  <a:pt x="121" y="256"/>
                                  <a:pt x="129" y="303"/>
                                </a:cubicBezTo>
                                <a:cubicBezTo>
                                  <a:pt x="206" y="289"/>
                                  <a:pt x="168" y="298"/>
                                  <a:pt x="205" y="244"/>
                                </a:cubicBezTo>
                                <a:cubicBezTo>
                                  <a:pt x="199" y="235"/>
                                  <a:pt x="198" y="222"/>
                                  <a:pt x="188" y="218"/>
                                </a:cubicBezTo>
                                <a:cubicBezTo>
                                  <a:pt x="145" y="201"/>
                                  <a:pt x="170" y="247"/>
                                  <a:pt x="171" y="252"/>
                                </a:cubicBezTo>
                                <a:cubicBezTo>
                                  <a:pt x="211" y="191"/>
                                  <a:pt x="210" y="221"/>
                                  <a:pt x="197" y="167"/>
                                </a:cubicBezTo>
                                <a:cubicBezTo>
                                  <a:pt x="195" y="167"/>
                                  <a:pt x="131" y="185"/>
                                  <a:pt x="129" y="184"/>
                                </a:cubicBezTo>
                                <a:cubicBezTo>
                                  <a:pt x="121" y="181"/>
                                  <a:pt x="96" y="127"/>
                                  <a:pt x="95" y="125"/>
                                </a:cubicBezTo>
                                <a:cubicBezTo>
                                  <a:pt x="102" y="63"/>
                                  <a:pt x="83" y="0"/>
                                  <a:pt x="188" y="57"/>
                                </a:cubicBezTo>
                                <a:cubicBezTo>
                                  <a:pt x="201" y="64"/>
                                  <a:pt x="194" y="86"/>
                                  <a:pt x="197" y="100"/>
                                </a:cubicBezTo>
                                <a:cubicBezTo>
                                  <a:pt x="206" y="142"/>
                                  <a:pt x="196" y="127"/>
                                  <a:pt x="231" y="150"/>
                                </a:cubicBezTo>
                                <a:cubicBezTo>
                                  <a:pt x="242" y="147"/>
                                  <a:pt x="255" y="148"/>
                                  <a:pt x="264" y="142"/>
                                </a:cubicBezTo>
                                <a:cubicBezTo>
                                  <a:pt x="272" y="136"/>
                                  <a:pt x="285" y="126"/>
                                  <a:pt x="281" y="117"/>
                                </a:cubicBezTo>
                                <a:cubicBezTo>
                                  <a:pt x="277" y="109"/>
                                  <a:pt x="264" y="122"/>
                                  <a:pt x="256" y="125"/>
                                </a:cubicBezTo>
                                <a:cubicBezTo>
                                  <a:pt x="230" y="163"/>
                                  <a:pt x="230" y="152"/>
                                  <a:pt x="247" y="218"/>
                                </a:cubicBezTo>
                                <a:cubicBezTo>
                                  <a:pt x="250" y="228"/>
                                  <a:pt x="256" y="238"/>
                                  <a:pt x="264" y="244"/>
                                </a:cubicBezTo>
                                <a:cubicBezTo>
                                  <a:pt x="271" y="250"/>
                                  <a:pt x="290" y="252"/>
                                  <a:pt x="290" y="252"/>
                                </a:cubicBezTo>
                              </a:path>
                            </a:pathLst>
                          </a:custGeom>
                          <a:noFill/>
                          <a:ln w="25400" cap="flat" cmpd="sng">
                            <a:solidFill>
                              <a:srgbClr val="CC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72" name="Freeform 21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923" y="2886"/>
                            <a:ext cx="267" cy="26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12" y="6"/>
                              </a:cxn>
                              <a:cxn ang="0">
                                <a:pos x="137" y="23"/>
                              </a:cxn>
                              <a:cxn ang="0">
                                <a:pos x="171" y="32"/>
                              </a:cxn>
                              <a:cxn ang="0">
                                <a:pos x="137" y="100"/>
                              </a:cxn>
                              <a:cxn ang="0">
                                <a:pos x="129" y="74"/>
                              </a:cxn>
                              <a:cxn ang="0">
                                <a:pos x="171" y="91"/>
                              </a:cxn>
                              <a:cxn ang="0">
                                <a:pos x="163" y="125"/>
                              </a:cxn>
                              <a:cxn ang="0">
                                <a:pos x="103" y="100"/>
                              </a:cxn>
                              <a:cxn ang="0">
                                <a:pos x="70" y="108"/>
                              </a:cxn>
                              <a:cxn ang="0">
                                <a:pos x="103" y="159"/>
                              </a:cxn>
                              <a:cxn ang="0">
                                <a:pos x="103" y="108"/>
                              </a:cxn>
                              <a:cxn ang="0">
                                <a:pos x="70" y="117"/>
                              </a:cxn>
                              <a:cxn ang="0">
                                <a:pos x="19" y="133"/>
                              </a:cxn>
                              <a:cxn ang="0">
                                <a:pos x="2" y="159"/>
                              </a:cxn>
                              <a:cxn ang="0">
                                <a:pos x="87" y="201"/>
                              </a:cxn>
                              <a:cxn ang="0">
                                <a:pos x="78" y="227"/>
                              </a:cxn>
                              <a:cxn ang="0">
                                <a:pos x="61" y="184"/>
                              </a:cxn>
                              <a:cxn ang="0">
                                <a:pos x="87" y="176"/>
                              </a:cxn>
                              <a:cxn ang="0">
                                <a:pos x="129" y="303"/>
                              </a:cxn>
                              <a:cxn ang="0">
                                <a:pos x="205" y="244"/>
                              </a:cxn>
                              <a:cxn ang="0">
                                <a:pos x="188" y="218"/>
                              </a:cxn>
                              <a:cxn ang="0">
                                <a:pos x="171" y="252"/>
                              </a:cxn>
                              <a:cxn ang="0">
                                <a:pos x="197" y="167"/>
                              </a:cxn>
                              <a:cxn ang="0">
                                <a:pos x="129" y="184"/>
                              </a:cxn>
                              <a:cxn ang="0">
                                <a:pos x="95" y="125"/>
                              </a:cxn>
                              <a:cxn ang="0">
                                <a:pos x="188" y="57"/>
                              </a:cxn>
                              <a:cxn ang="0">
                                <a:pos x="197" y="100"/>
                              </a:cxn>
                              <a:cxn ang="0">
                                <a:pos x="231" y="150"/>
                              </a:cxn>
                              <a:cxn ang="0">
                                <a:pos x="264" y="142"/>
                              </a:cxn>
                              <a:cxn ang="0">
                                <a:pos x="281" y="117"/>
                              </a:cxn>
                              <a:cxn ang="0">
                                <a:pos x="256" y="125"/>
                              </a:cxn>
                              <a:cxn ang="0">
                                <a:pos x="247" y="218"/>
                              </a:cxn>
                              <a:cxn ang="0">
                                <a:pos x="264" y="244"/>
                              </a:cxn>
                              <a:cxn ang="0">
                                <a:pos x="290" y="252"/>
                              </a:cxn>
                            </a:cxnLst>
                            <a:rect l="0" t="0" r="r" b="b"/>
                            <a:pathLst>
                              <a:path w="290" h="303">
                                <a:moveTo>
                                  <a:pt x="112" y="6"/>
                                </a:moveTo>
                                <a:cubicBezTo>
                                  <a:pt x="120" y="12"/>
                                  <a:pt x="128" y="19"/>
                                  <a:pt x="137" y="23"/>
                                </a:cubicBezTo>
                                <a:cubicBezTo>
                                  <a:pt x="148" y="28"/>
                                  <a:pt x="166" y="21"/>
                                  <a:pt x="171" y="32"/>
                                </a:cubicBezTo>
                                <a:cubicBezTo>
                                  <a:pt x="190" y="75"/>
                                  <a:pt x="160" y="85"/>
                                  <a:pt x="137" y="100"/>
                                </a:cubicBezTo>
                                <a:cubicBezTo>
                                  <a:pt x="134" y="91"/>
                                  <a:pt x="125" y="82"/>
                                  <a:pt x="129" y="74"/>
                                </a:cubicBezTo>
                                <a:cubicBezTo>
                                  <a:pt x="147" y="38"/>
                                  <a:pt x="168" y="87"/>
                                  <a:pt x="171" y="91"/>
                                </a:cubicBezTo>
                                <a:cubicBezTo>
                                  <a:pt x="168" y="102"/>
                                  <a:pt x="173" y="119"/>
                                  <a:pt x="163" y="125"/>
                                </a:cubicBezTo>
                                <a:cubicBezTo>
                                  <a:pt x="149" y="134"/>
                                  <a:pt x="112" y="106"/>
                                  <a:pt x="103" y="100"/>
                                </a:cubicBezTo>
                                <a:cubicBezTo>
                                  <a:pt x="92" y="103"/>
                                  <a:pt x="75" y="98"/>
                                  <a:pt x="70" y="108"/>
                                </a:cubicBezTo>
                                <a:cubicBezTo>
                                  <a:pt x="50" y="148"/>
                                  <a:pt x="83" y="152"/>
                                  <a:pt x="103" y="159"/>
                                </a:cubicBezTo>
                                <a:cubicBezTo>
                                  <a:pt x="111" y="147"/>
                                  <a:pt x="140" y="120"/>
                                  <a:pt x="103" y="108"/>
                                </a:cubicBezTo>
                                <a:cubicBezTo>
                                  <a:pt x="92" y="105"/>
                                  <a:pt x="81" y="114"/>
                                  <a:pt x="70" y="117"/>
                                </a:cubicBezTo>
                                <a:cubicBezTo>
                                  <a:pt x="53" y="122"/>
                                  <a:pt x="19" y="133"/>
                                  <a:pt x="19" y="133"/>
                                </a:cubicBezTo>
                                <a:cubicBezTo>
                                  <a:pt x="13" y="142"/>
                                  <a:pt x="0" y="149"/>
                                  <a:pt x="2" y="159"/>
                                </a:cubicBezTo>
                                <a:cubicBezTo>
                                  <a:pt x="4" y="172"/>
                                  <a:pt x="73" y="197"/>
                                  <a:pt x="87" y="201"/>
                                </a:cubicBezTo>
                                <a:cubicBezTo>
                                  <a:pt x="84" y="210"/>
                                  <a:pt x="87" y="225"/>
                                  <a:pt x="78" y="227"/>
                                </a:cubicBezTo>
                                <a:cubicBezTo>
                                  <a:pt x="41" y="237"/>
                                  <a:pt x="54" y="191"/>
                                  <a:pt x="61" y="184"/>
                                </a:cubicBezTo>
                                <a:cubicBezTo>
                                  <a:pt x="67" y="178"/>
                                  <a:pt x="78" y="179"/>
                                  <a:pt x="87" y="176"/>
                                </a:cubicBezTo>
                                <a:cubicBezTo>
                                  <a:pt x="113" y="217"/>
                                  <a:pt x="121" y="256"/>
                                  <a:pt x="129" y="303"/>
                                </a:cubicBezTo>
                                <a:cubicBezTo>
                                  <a:pt x="206" y="289"/>
                                  <a:pt x="168" y="298"/>
                                  <a:pt x="205" y="244"/>
                                </a:cubicBezTo>
                                <a:cubicBezTo>
                                  <a:pt x="199" y="235"/>
                                  <a:pt x="198" y="222"/>
                                  <a:pt x="188" y="218"/>
                                </a:cubicBezTo>
                                <a:cubicBezTo>
                                  <a:pt x="145" y="201"/>
                                  <a:pt x="170" y="247"/>
                                  <a:pt x="171" y="252"/>
                                </a:cubicBezTo>
                                <a:cubicBezTo>
                                  <a:pt x="211" y="191"/>
                                  <a:pt x="210" y="221"/>
                                  <a:pt x="197" y="167"/>
                                </a:cubicBezTo>
                                <a:cubicBezTo>
                                  <a:pt x="195" y="167"/>
                                  <a:pt x="131" y="185"/>
                                  <a:pt x="129" y="184"/>
                                </a:cubicBezTo>
                                <a:cubicBezTo>
                                  <a:pt x="121" y="181"/>
                                  <a:pt x="96" y="127"/>
                                  <a:pt x="95" y="125"/>
                                </a:cubicBezTo>
                                <a:cubicBezTo>
                                  <a:pt x="102" y="63"/>
                                  <a:pt x="83" y="0"/>
                                  <a:pt x="188" y="57"/>
                                </a:cubicBezTo>
                                <a:cubicBezTo>
                                  <a:pt x="201" y="64"/>
                                  <a:pt x="194" y="86"/>
                                  <a:pt x="197" y="100"/>
                                </a:cubicBezTo>
                                <a:cubicBezTo>
                                  <a:pt x="206" y="142"/>
                                  <a:pt x="196" y="127"/>
                                  <a:pt x="231" y="150"/>
                                </a:cubicBezTo>
                                <a:cubicBezTo>
                                  <a:pt x="242" y="147"/>
                                  <a:pt x="255" y="148"/>
                                  <a:pt x="264" y="142"/>
                                </a:cubicBezTo>
                                <a:cubicBezTo>
                                  <a:pt x="272" y="136"/>
                                  <a:pt x="285" y="126"/>
                                  <a:pt x="281" y="117"/>
                                </a:cubicBezTo>
                                <a:cubicBezTo>
                                  <a:pt x="277" y="109"/>
                                  <a:pt x="264" y="122"/>
                                  <a:pt x="256" y="125"/>
                                </a:cubicBezTo>
                                <a:cubicBezTo>
                                  <a:pt x="230" y="163"/>
                                  <a:pt x="230" y="152"/>
                                  <a:pt x="247" y="218"/>
                                </a:cubicBezTo>
                                <a:cubicBezTo>
                                  <a:pt x="250" y="228"/>
                                  <a:pt x="256" y="238"/>
                                  <a:pt x="264" y="244"/>
                                </a:cubicBezTo>
                                <a:cubicBezTo>
                                  <a:pt x="271" y="250"/>
                                  <a:pt x="290" y="252"/>
                                  <a:pt x="290" y="252"/>
                                </a:cubicBezTo>
                              </a:path>
                            </a:pathLst>
                          </a:custGeom>
                          <a:noFill/>
                          <a:ln w="25400" cap="flat" cmpd="sng">
                            <a:solidFill>
                              <a:srgbClr val="CC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73" name="Freeform 22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30" y="2840"/>
                            <a:ext cx="267" cy="26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12" y="6"/>
                              </a:cxn>
                              <a:cxn ang="0">
                                <a:pos x="137" y="23"/>
                              </a:cxn>
                              <a:cxn ang="0">
                                <a:pos x="171" y="32"/>
                              </a:cxn>
                              <a:cxn ang="0">
                                <a:pos x="137" y="100"/>
                              </a:cxn>
                              <a:cxn ang="0">
                                <a:pos x="129" y="74"/>
                              </a:cxn>
                              <a:cxn ang="0">
                                <a:pos x="171" y="91"/>
                              </a:cxn>
                              <a:cxn ang="0">
                                <a:pos x="163" y="125"/>
                              </a:cxn>
                              <a:cxn ang="0">
                                <a:pos x="103" y="100"/>
                              </a:cxn>
                              <a:cxn ang="0">
                                <a:pos x="70" y="108"/>
                              </a:cxn>
                              <a:cxn ang="0">
                                <a:pos x="103" y="159"/>
                              </a:cxn>
                              <a:cxn ang="0">
                                <a:pos x="103" y="108"/>
                              </a:cxn>
                              <a:cxn ang="0">
                                <a:pos x="70" y="117"/>
                              </a:cxn>
                              <a:cxn ang="0">
                                <a:pos x="19" y="133"/>
                              </a:cxn>
                              <a:cxn ang="0">
                                <a:pos x="2" y="159"/>
                              </a:cxn>
                              <a:cxn ang="0">
                                <a:pos x="87" y="201"/>
                              </a:cxn>
                              <a:cxn ang="0">
                                <a:pos x="78" y="227"/>
                              </a:cxn>
                              <a:cxn ang="0">
                                <a:pos x="61" y="184"/>
                              </a:cxn>
                              <a:cxn ang="0">
                                <a:pos x="87" y="176"/>
                              </a:cxn>
                              <a:cxn ang="0">
                                <a:pos x="129" y="303"/>
                              </a:cxn>
                              <a:cxn ang="0">
                                <a:pos x="205" y="244"/>
                              </a:cxn>
                              <a:cxn ang="0">
                                <a:pos x="188" y="218"/>
                              </a:cxn>
                              <a:cxn ang="0">
                                <a:pos x="171" y="252"/>
                              </a:cxn>
                              <a:cxn ang="0">
                                <a:pos x="197" y="167"/>
                              </a:cxn>
                              <a:cxn ang="0">
                                <a:pos x="129" y="184"/>
                              </a:cxn>
                              <a:cxn ang="0">
                                <a:pos x="95" y="125"/>
                              </a:cxn>
                              <a:cxn ang="0">
                                <a:pos x="188" y="57"/>
                              </a:cxn>
                              <a:cxn ang="0">
                                <a:pos x="197" y="100"/>
                              </a:cxn>
                              <a:cxn ang="0">
                                <a:pos x="231" y="150"/>
                              </a:cxn>
                              <a:cxn ang="0">
                                <a:pos x="264" y="142"/>
                              </a:cxn>
                              <a:cxn ang="0">
                                <a:pos x="281" y="117"/>
                              </a:cxn>
                              <a:cxn ang="0">
                                <a:pos x="256" y="125"/>
                              </a:cxn>
                              <a:cxn ang="0">
                                <a:pos x="247" y="218"/>
                              </a:cxn>
                              <a:cxn ang="0">
                                <a:pos x="264" y="244"/>
                              </a:cxn>
                              <a:cxn ang="0">
                                <a:pos x="290" y="252"/>
                              </a:cxn>
                            </a:cxnLst>
                            <a:rect l="0" t="0" r="r" b="b"/>
                            <a:pathLst>
                              <a:path w="290" h="303">
                                <a:moveTo>
                                  <a:pt x="112" y="6"/>
                                </a:moveTo>
                                <a:cubicBezTo>
                                  <a:pt x="120" y="12"/>
                                  <a:pt x="128" y="19"/>
                                  <a:pt x="137" y="23"/>
                                </a:cubicBezTo>
                                <a:cubicBezTo>
                                  <a:pt x="148" y="28"/>
                                  <a:pt x="166" y="21"/>
                                  <a:pt x="171" y="32"/>
                                </a:cubicBezTo>
                                <a:cubicBezTo>
                                  <a:pt x="190" y="75"/>
                                  <a:pt x="160" y="85"/>
                                  <a:pt x="137" y="100"/>
                                </a:cubicBezTo>
                                <a:cubicBezTo>
                                  <a:pt x="134" y="91"/>
                                  <a:pt x="125" y="82"/>
                                  <a:pt x="129" y="74"/>
                                </a:cubicBezTo>
                                <a:cubicBezTo>
                                  <a:pt x="147" y="38"/>
                                  <a:pt x="168" y="87"/>
                                  <a:pt x="171" y="91"/>
                                </a:cubicBezTo>
                                <a:cubicBezTo>
                                  <a:pt x="168" y="102"/>
                                  <a:pt x="173" y="119"/>
                                  <a:pt x="163" y="125"/>
                                </a:cubicBezTo>
                                <a:cubicBezTo>
                                  <a:pt x="149" y="134"/>
                                  <a:pt x="112" y="106"/>
                                  <a:pt x="103" y="100"/>
                                </a:cubicBezTo>
                                <a:cubicBezTo>
                                  <a:pt x="92" y="103"/>
                                  <a:pt x="75" y="98"/>
                                  <a:pt x="70" y="108"/>
                                </a:cubicBezTo>
                                <a:cubicBezTo>
                                  <a:pt x="50" y="148"/>
                                  <a:pt x="83" y="152"/>
                                  <a:pt x="103" y="159"/>
                                </a:cubicBezTo>
                                <a:cubicBezTo>
                                  <a:pt x="111" y="147"/>
                                  <a:pt x="140" y="120"/>
                                  <a:pt x="103" y="108"/>
                                </a:cubicBezTo>
                                <a:cubicBezTo>
                                  <a:pt x="92" y="105"/>
                                  <a:pt x="81" y="114"/>
                                  <a:pt x="70" y="117"/>
                                </a:cubicBezTo>
                                <a:cubicBezTo>
                                  <a:pt x="53" y="122"/>
                                  <a:pt x="19" y="133"/>
                                  <a:pt x="19" y="133"/>
                                </a:cubicBezTo>
                                <a:cubicBezTo>
                                  <a:pt x="13" y="142"/>
                                  <a:pt x="0" y="149"/>
                                  <a:pt x="2" y="159"/>
                                </a:cubicBezTo>
                                <a:cubicBezTo>
                                  <a:pt x="4" y="172"/>
                                  <a:pt x="73" y="197"/>
                                  <a:pt x="87" y="201"/>
                                </a:cubicBezTo>
                                <a:cubicBezTo>
                                  <a:pt x="84" y="210"/>
                                  <a:pt x="87" y="225"/>
                                  <a:pt x="78" y="227"/>
                                </a:cubicBezTo>
                                <a:cubicBezTo>
                                  <a:pt x="41" y="237"/>
                                  <a:pt x="54" y="191"/>
                                  <a:pt x="61" y="184"/>
                                </a:cubicBezTo>
                                <a:cubicBezTo>
                                  <a:pt x="67" y="178"/>
                                  <a:pt x="78" y="179"/>
                                  <a:pt x="87" y="176"/>
                                </a:cubicBezTo>
                                <a:cubicBezTo>
                                  <a:pt x="113" y="217"/>
                                  <a:pt x="121" y="256"/>
                                  <a:pt x="129" y="303"/>
                                </a:cubicBezTo>
                                <a:cubicBezTo>
                                  <a:pt x="206" y="289"/>
                                  <a:pt x="168" y="298"/>
                                  <a:pt x="205" y="244"/>
                                </a:cubicBezTo>
                                <a:cubicBezTo>
                                  <a:pt x="199" y="235"/>
                                  <a:pt x="198" y="222"/>
                                  <a:pt x="188" y="218"/>
                                </a:cubicBezTo>
                                <a:cubicBezTo>
                                  <a:pt x="145" y="201"/>
                                  <a:pt x="170" y="247"/>
                                  <a:pt x="171" y="252"/>
                                </a:cubicBezTo>
                                <a:cubicBezTo>
                                  <a:pt x="211" y="191"/>
                                  <a:pt x="210" y="221"/>
                                  <a:pt x="197" y="167"/>
                                </a:cubicBezTo>
                                <a:cubicBezTo>
                                  <a:pt x="195" y="167"/>
                                  <a:pt x="131" y="185"/>
                                  <a:pt x="129" y="184"/>
                                </a:cubicBezTo>
                                <a:cubicBezTo>
                                  <a:pt x="121" y="181"/>
                                  <a:pt x="96" y="127"/>
                                  <a:pt x="95" y="125"/>
                                </a:cubicBezTo>
                                <a:cubicBezTo>
                                  <a:pt x="102" y="63"/>
                                  <a:pt x="83" y="0"/>
                                  <a:pt x="188" y="57"/>
                                </a:cubicBezTo>
                                <a:cubicBezTo>
                                  <a:pt x="201" y="64"/>
                                  <a:pt x="194" y="86"/>
                                  <a:pt x="197" y="100"/>
                                </a:cubicBezTo>
                                <a:cubicBezTo>
                                  <a:pt x="206" y="142"/>
                                  <a:pt x="196" y="127"/>
                                  <a:pt x="231" y="150"/>
                                </a:cubicBezTo>
                                <a:cubicBezTo>
                                  <a:pt x="242" y="147"/>
                                  <a:pt x="255" y="148"/>
                                  <a:pt x="264" y="142"/>
                                </a:cubicBezTo>
                                <a:cubicBezTo>
                                  <a:pt x="272" y="136"/>
                                  <a:pt x="285" y="126"/>
                                  <a:pt x="281" y="117"/>
                                </a:cubicBezTo>
                                <a:cubicBezTo>
                                  <a:pt x="277" y="109"/>
                                  <a:pt x="264" y="122"/>
                                  <a:pt x="256" y="125"/>
                                </a:cubicBezTo>
                                <a:cubicBezTo>
                                  <a:pt x="230" y="163"/>
                                  <a:pt x="230" y="152"/>
                                  <a:pt x="247" y="218"/>
                                </a:cubicBezTo>
                                <a:cubicBezTo>
                                  <a:pt x="250" y="228"/>
                                  <a:pt x="256" y="238"/>
                                  <a:pt x="264" y="244"/>
                                </a:cubicBezTo>
                                <a:cubicBezTo>
                                  <a:pt x="271" y="250"/>
                                  <a:pt x="290" y="252"/>
                                  <a:pt x="290" y="252"/>
                                </a:cubicBezTo>
                              </a:path>
                            </a:pathLst>
                          </a:custGeom>
                          <a:noFill/>
                          <a:ln w="25400" cap="flat" cmpd="sng">
                            <a:solidFill>
                              <a:srgbClr val="CC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74" name="Freeform 22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105" y="3974"/>
                            <a:ext cx="267" cy="26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12" y="6"/>
                              </a:cxn>
                              <a:cxn ang="0">
                                <a:pos x="137" y="23"/>
                              </a:cxn>
                              <a:cxn ang="0">
                                <a:pos x="171" y="32"/>
                              </a:cxn>
                              <a:cxn ang="0">
                                <a:pos x="137" y="100"/>
                              </a:cxn>
                              <a:cxn ang="0">
                                <a:pos x="129" y="74"/>
                              </a:cxn>
                              <a:cxn ang="0">
                                <a:pos x="171" y="91"/>
                              </a:cxn>
                              <a:cxn ang="0">
                                <a:pos x="163" y="125"/>
                              </a:cxn>
                              <a:cxn ang="0">
                                <a:pos x="103" y="100"/>
                              </a:cxn>
                              <a:cxn ang="0">
                                <a:pos x="70" y="108"/>
                              </a:cxn>
                              <a:cxn ang="0">
                                <a:pos x="103" y="159"/>
                              </a:cxn>
                              <a:cxn ang="0">
                                <a:pos x="103" y="108"/>
                              </a:cxn>
                              <a:cxn ang="0">
                                <a:pos x="70" y="117"/>
                              </a:cxn>
                              <a:cxn ang="0">
                                <a:pos x="19" y="133"/>
                              </a:cxn>
                              <a:cxn ang="0">
                                <a:pos x="2" y="159"/>
                              </a:cxn>
                              <a:cxn ang="0">
                                <a:pos x="87" y="201"/>
                              </a:cxn>
                              <a:cxn ang="0">
                                <a:pos x="78" y="227"/>
                              </a:cxn>
                              <a:cxn ang="0">
                                <a:pos x="61" y="184"/>
                              </a:cxn>
                              <a:cxn ang="0">
                                <a:pos x="87" y="176"/>
                              </a:cxn>
                              <a:cxn ang="0">
                                <a:pos x="129" y="303"/>
                              </a:cxn>
                              <a:cxn ang="0">
                                <a:pos x="205" y="244"/>
                              </a:cxn>
                              <a:cxn ang="0">
                                <a:pos x="188" y="218"/>
                              </a:cxn>
                              <a:cxn ang="0">
                                <a:pos x="171" y="252"/>
                              </a:cxn>
                              <a:cxn ang="0">
                                <a:pos x="197" y="167"/>
                              </a:cxn>
                              <a:cxn ang="0">
                                <a:pos x="129" y="184"/>
                              </a:cxn>
                              <a:cxn ang="0">
                                <a:pos x="95" y="125"/>
                              </a:cxn>
                              <a:cxn ang="0">
                                <a:pos x="188" y="57"/>
                              </a:cxn>
                              <a:cxn ang="0">
                                <a:pos x="197" y="100"/>
                              </a:cxn>
                              <a:cxn ang="0">
                                <a:pos x="231" y="150"/>
                              </a:cxn>
                              <a:cxn ang="0">
                                <a:pos x="264" y="142"/>
                              </a:cxn>
                              <a:cxn ang="0">
                                <a:pos x="281" y="117"/>
                              </a:cxn>
                              <a:cxn ang="0">
                                <a:pos x="256" y="125"/>
                              </a:cxn>
                              <a:cxn ang="0">
                                <a:pos x="247" y="218"/>
                              </a:cxn>
                              <a:cxn ang="0">
                                <a:pos x="264" y="244"/>
                              </a:cxn>
                              <a:cxn ang="0">
                                <a:pos x="290" y="252"/>
                              </a:cxn>
                            </a:cxnLst>
                            <a:rect l="0" t="0" r="r" b="b"/>
                            <a:pathLst>
                              <a:path w="290" h="303">
                                <a:moveTo>
                                  <a:pt x="112" y="6"/>
                                </a:moveTo>
                                <a:cubicBezTo>
                                  <a:pt x="120" y="12"/>
                                  <a:pt x="128" y="19"/>
                                  <a:pt x="137" y="23"/>
                                </a:cubicBezTo>
                                <a:cubicBezTo>
                                  <a:pt x="148" y="28"/>
                                  <a:pt x="166" y="21"/>
                                  <a:pt x="171" y="32"/>
                                </a:cubicBezTo>
                                <a:cubicBezTo>
                                  <a:pt x="190" y="75"/>
                                  <a:pt x="160" y="85"/>
                                  <a:pt x="137" y="100"/>
                                </a:cubicBezTo>
                                <a:cubicBezTo>
                                  <a:pt x="134" y="91"/>
                                  <a:pt x="125" y="82"/>
                                  <a:pt x="129" y="74"/>
                                </a:cubicBezTo>
                                <a:cubicBezTo>
                                  <a:pt x="147" y="38"/>
                                  <a:pt x="168" y="87"/>
                                  <a:pt x="171" y="91"/>
                                </a:cubicBezTo>
                                <a:cubicBezTo>
                                  <a:pt x="168" y="102"/>
                                  <a:pt x="173" y="119"/>
                                  <a:pt x="163" y="125"/>
                                </a:cubicBezTo>
                                <a:cubicBezTo>
                                  <a:pt x="149" y="134"/>
                                  <a:pt x="112" y="106"/>
                                  <a:pt x="103" y="100"/>
                                </a:cubicBezTo>
                                <a:cubicBezTo>
                                  <a:pt x="92" y="103"/>
                                  <a:pt x="75" y="98"/>
                                  <a:pt x="70" y="108"/>
                                </a:cubicBezTo>
                                <a:cubicBezTo>
                                  <a:pt x="50" y="148"/>
                                  <a:pt x="83" y="152"/>
                                  <a:pt x="103" y="159"/>
                                </a:cubicBezTo>
                                <a:cubicBezTo>
                                  <a:pt x="111" y="147"/>
                                  <a:pt x="140" y="120"/>
                                  <a:pt x="103" y="108"/>
                                </a:cubicBezTo>
                                <a:cubicBezTo>
                                  <a:pt x="92" y="105"/>
                                  <a:pt x="81" y="114"/>
                                  <a:pt x="70" y="117"/>
                                </a:cubicBezTo>
                                <a:cubicBezTo>
                                  <a:pt x="53" y="122"/>
                                  <a:pt x="19" y="133"/>
                                  <a:pt x="19" y="133"/>
                                </a:cubicBezTo>
                                <a:cubicBezTo>
                                  <a:pt x="13" y="142"/>
                                  <a:pt x="0" y="149"/>
                                  <a:pt x="2" y="159"/>
                                </a:cubicBezTo>
                                <a:cubicBezTo>
                                  <a:pt x="4" y="172"/>
                                  <a:pt x="73" y="197"/>
                                  <a:pt x="87" y="201"/>
                                </a:cubicBezTo>
                                <a:cubicBezTo>
                                  <a:pt x="84" y="210"/>
                                  <a:pt x="87" y="225"/>
                                  <a:pt x="78" y="227"/>
                                </a:cubicBezTo>
                                <a:cubicBezTo>
                                  <a:pt x="41" y="237"/>
                                  <a:pt x="54" y="191"/>
                                  <a:pt x="61" y="184"/>
                                </a:cubicBezTo>
                                <a:cubicBezTo>
                                  <a:pt x="67" y="178"/>
                                  <a:pt x="78" y="179"/>
                                  <a:pt x="87" y="176"/>
                                </a:cubicBezTo>
                                <a:cubicBezTo>
                                  <a:pt x="113" y="217"/>
                                  <a:pt x="121" y="256"/>
                                  <a:pt x="129" y="303"/>
                                </a:cubicBezTo>
                                <a:cubicBezTo>
                                  <a:pt x="206" y="289"/>
                                  <a:pt x="168" y="298"/>
                                  <a:pt x="205" y="244"/>
                                </a:cubicBezTo>
                                <a:cubicBezTo>
                                  <a:pt x="199" y="235"/>
                                  <a:pt x="198" y="222"/>
                                  <a:pt x="188" y="218"/>
                                </a:cubicBezTo>
                                <a:cubicBezTo>
                                  <a:pt x="145" y="201"/>
                                  <a:pt x="170" y="247"/>
                                  <a:pt x="171" y="252"/>
                                </a:cubicBezTo>
                                <a:cubicBezTo>
                                  <a:pt x="211" y="191"/>
                                  <a:pt x="210" y="221"/>
                                  <a:pt x="197" y="167"/>
                                </a:cubicBezTo>
                                <a:cubicBezTo>
                                  <a:pt x="195" y="167"/>
                                  <a:pt x="131" y="185"/>
                                  <a:pt x="129" y="184"/>
                                </a:cubicBezTo>
                                <a:cubicBezTo>
                                  <a:pt x="121" y="181"/>
                                  <a:pt x="96" y="127"/>
                                  <a:pt x="95" y="125"/>
                                </a:cubicBezTo>
                                <a:cubicBezTo>
                                  <a:pt x="102" y="63"/>
                                  <a:pt x="83" y="0"/>
                                  <a:pt x="188" y="57"/>
                                </a:cubicBezTo>
                                <a:cubicBezTo>
                                  <a:pt x="201" y="64"/>
                                  <a:pt x="194" y="86"/>
                                  <a:pt x="197" y="100"/>
                                </a:cubicBezTo>
                                <a:cubicBezTo>
                                  <a:pt x="206" y="142"/>
                                  <a:pt x="196" y="127"/>
                                  <a:pt x="231" y="150"/>
                                </a:cubicBezTo>
                                <a:cubicBezTo>
                                  <a:pt x="242" y="147"/>
                                  <a:pt x="255" y="148"/>
                                  <a:pt x="264" y="142"/>
                                </a:cubicBezTo>
                                <a:cubicBezTo>
                                  <a:pt x="272" y="136"/>
                                  <a:pt x="285" y="126"/>
                                  <a:pt x="281" y="117"/>
                                </a:cubicBezTo>
                                <a:cubicBezTo>
                                  <a:pt x="277" y="109"/>
                                  <a:pt x="264" y="122"/>
                                  <a:pt x="256" y="125"/>
                                </a:cubicBezTo>
                                <a:cubicBezTo>
                                  <a:pt x="230" y="163"/>
                                  <a:pt x="230" y="152"/>
                                  <a:pt x="247" y="218"/>
                                </a:cubicBezTo>
                                <a:cubicBezTo>
                                  <a:pt x="250" y="228"/>
                                  <a:pt x="256" y="238"/>
                                  <a:pt x="264" y="244"/>
                                </a:cubicBezTo>
                                <a:cubicBezTo>
                                  <a:pt x="271" y="250"/>
                                  <a:pt x="290" y="252"/>
                                  <a:pt x="290" y="252"/>
                                </a:cubicBezTo>
                              </a:path>
                            </a:pathLst>
                          </a:custGeom>
                          <a:noFill/>
                          <a:ln w="25400" cap="flat" cmpd="sng">
                            <a:solidFill>
                              <a:srgbClr val="CC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75" name="Freeform 22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292" y="3929"/>
                            <a:ext cx="267" cy="26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12" y="6"/>
                              </a:cxn>
                              <a:cxn ang="0">
                                <a:pos x="137" y="23"/>
                              </a:cxn>
                              <a:cxn ang="0">
                                <a:pos x="171" y="32"/>
                              </a:cxn>
                              <a:cxn ang="0">
                                <a:pos x="137" y="100"/>
                              </a:cxn>
                              <a:cxn ang="0">
                                <a:pos x="129" y="74"/>
                              </a:cxn>
                              <a:cxn ang="0">
                                <a:pos x="171" y="91"/>
                              </a:cxn>
                              <a:cxn ang="0">
                                <a:pos x="163" y="125"/>
                              </a:cxn>
                              <a:cxn ang="0">
                                <a:pos x="103" y="100"/>
                              </a:cxn>
                              <a:cxn ang="0">
                                <a:pos x="70" y="108"/>
                              </a:cxn>
                              <a:cxn ang="0">
                                <a:pos x="103" y="159"/>
                              </a:cxn>
                              <a:cxn ang="0">
                                <a:pos x="103" y="108"/>
                              </a:cxn>
                              <a:cxn ang="0">
                                <a:pos x="70" y="117"/>
                              </a:cxn>
                              <a:cxn ang="0">
                                <a:pos x="19" y="133"/>
                              </a:cxn>
                              <a:cxn ang="0">
                                <a:pos x="2" y="159"/>
                              </a:cxn>
                              <a:cxn ang="0">
                                <a:pos x="87" y="201"/>
                              </a:cxn>
                              <a:cxn ang="0">
                                <a:pos x="78" y="227"/>
                              </a:cxn>
                              <a:cxn ang="0">
                                <a:pos x="61" y="184"/>
                              </a:cxn>
                              <a:cxn ang="0">
                                <a:pos x="87" y="176"/>
                              </a:cxn>
                              <a:cxn ang="0">
                                <a:pos x="129" y="303"/>
                              </a:cxn>
                              <a:cxn ang="0">
                                <a:pos x="205" y="244"/>
                              </a:cxn>
                              <a:cxn ang="0">
                                <a:pos x="188" y="218"/>
                              </a:cxn>
                              <a:cxn ang="0">
                                <a:pos x="171" y="252"/>
                              </a:cxn>
                              <a:cxn ang="0">
                                <a:pos x="197" y="167"/>
                              </a:cxn>
                              <a:cxn ang="0">
                                <a:pos x="129" y="184"/>
                              </a:cxn>
                              <a:cxn ang="0">
                                <a:pos x="95" y="125"/>
                              </a:cxn>
                              <a:cxn ang="0">
                                <a:pos x="188" y="57"/>
                              </a:cxn>
                              <a:cxn ang="0">
                                <a:pos x="197" y="100"/>
                              </a:cxn>
                              <a:cxn ang="0">
                                <a:pos x="231" y="150"/>
                              </a:cxn>
                              <a:cxn ang="0">
                                <a:pos x="264" y="142"/>
                              </a:cxn>
                              <a:cxn ang="0">
                                <a:pos x="281" y="117"/>
                              </a:cxn>
                              <a:cxn ang="0">
                                <a:pos x="256" y="125"/>
                              </a:cxn>
                              <a:cxn ang="0">
                                <a:pos x="247" y="218"/>
                              </a:cxn>
                              <a:cxn ang="0">
                                <a:pos x="264" y="244"/>
                              </a:cxn>
                              <a:cxn ang="0">
                                <a:pos x="290" y="252"/>
                              </a:cxn>
                            </a:cxnLst>
                            <a:rect l="0" t="0" r="r" b="b"/>
                            <a:pathLst>
                              <a:path w="290" h="303">
                                <a:moveTo>
                                  <a:pt x="112" y="6"/>
                                </a:moveTo>
                                <a:cubicBezTo>
                                  <a:pt x="120" y="12"/>
                                  <a:pt x="128" y="19"/>
                                  <a:pt x="137" y="23"/>
                                </a:cubicBezTo>
                                <a:cubicBezTo>
                                  <a:pt x="148" y="28"/>
                                  <a:pt x="166" y="21"/>
                                  <a:pt x="171" y="32"/>
                                </a:cubicBezTo>
                                <a:cubicBezTo>
                                  <a:pt x="190" y="75"/>
                                  <a:pt x="160" y="85"/>
                                  <a:pt x="137" y="100"/>
                                </a:cubicBezTo>
                                <a:cubicBezTo>
                                  <a:pt x="134" y="91"/>
                                  <a:pt x="125" y="82"/>
                                  <a:pt x="129" y="74"/>
                                </a:cubicBezTo>
                                <a:cubicBezTo>
                                  <a:pt x="147" y="38"/>
                                  <a:pt x="168" y="87"/>
                                  <a:pt x="171" y="91"/>
                                </a:cubicBezTo>
                                <a:cubicBezTo>
                                  <a:pt x="168" y="102"/>
                                  <a:pt x="173" y="119"/>
                                  <a:pt x="163" y="125"/>
                                </a:cubicBezTo>
                                <a:cubicBezTo>
                                  <a:pt x="149" y="134"/>
                                  <a:pt x="112" y="106"/>
                                  <a:pt x="103" y="100"/>
                                </a:cubicBezTo>
                                <a:cubicBezTo>
                                  <a:pt x="92" y="103"/>
                                  <a:pt x="75" y="98"/>
                                  <a:pt x="70" y="108"/>
                                </a:cubicBezTo>
                                <a:cubicBezTo>
                                  <a:pt x="50" y="148"/>
                                  <a:pt x="83" y="152"/>
                                  <a:pt x="103" y="159"/>
                                </a:cubicBezTo>
                                <a:cubicBezTo>
                                  <a:pt x="111" y="147"/>
                                  <a:pt x="140" y="120"/>
                                  <a:pt x="103" y="108"/>
                                </a:cubicBezTo>
                                <a:cubicBezTo>
                                  <a:pt x="92" y="105"/>
                                  <a:pt x="81" y="114"/>
                                  <a:pt x="70" y="117"/>
                                </a:cubicBezTo>
                                <a:cubicBezTo>
                                  <a:pt x="53" y="122"/>
                                  <a:pt x="19" y="133"/>
                                  <a:pt x="19" y="133"/>
                                </a:cubicBezTo>
                                <a:cubicBezTo>
                                  <a:pt x="13" y="142"/>
                                  <a:pt x="0" y="149"/>
                                  <a:pt x="2" y="159"/>
                                </a:cubicBezTo>
                                <a:cubicBezTo>
                                  <a:pt x="4" y="172"/>
                                  <a:pt x="73" y="197"/>
                                  <a:pt x="87" y="201"/>
                                </a:cubicBezTo>
                                <a:cubicBezTo>
                                  <a:pt x="84" y="210"/>
                                  <a:pt x="87" y="225"/>
                                  <a:pt x="78" y="227"/>
                                </a:cubicBezTo>
                                <a:cubicBezTo>
                                  <a:pt x="41" y="237"/>
                                  <a:pt x="54" y="191"/>
                                  <a:pt x="61" y="184"/>
                                </a:cubicBezTo>
                                <a:cubicBezTo>
                                  <a:pt x="67" y="178"/>
                                  <a:pt x="78" y="179"/>
                                  <a:pt x="87" y="176"/>
                                </a:cubicBezTo>
                                <a:cubicBezTo>
                                  <a:pt x="113" y="217"/>
                                  <a:pt x="121" y="256"/>
                                  <a:pt x="129" y="303"/>
                                </a:cubicBezTo>
                                <a:cubicBezTo>
                                  <a:pt x="206" y="289"/>
                                  <a:pt x="168" y="298"/>
                                  <a:pt x="205" y="244"/>
                                </a:cubicBezTo>
                                <a:cubicBezTo>
                                  <a:pt x="199" y="235"/>
                                  <a:pt x="198" y="222"/>
                                  <a:pt x="188" y="218"/>
                                </a:cubicBezTo>
                                <a:cubicBezTo>
                                  <a:pt x="145" y="201"/>
                                  <a:pt x="170" y="247"/>
                                  <a:pt x="171" y="252"/>
                                </a:cubicBezTo>
                                <a:cubicBezTo>
                                  <a:pt x="211" y="191"/>
                                  <a:pt x="210" y="221"/>
                                  <a:pt x="197" y="167"/>
                                </a:cubicBezTo>
                                <a:cubicBezTo>
                                  <a:pt x="195" y="167"/>
                                  <a:pt x="131" y="185"/>
                                  <a:pt x="129" y="184"/>
                                </a:cubicBezTo>
                                <a:cubicBezTo>
                                  <a:pt x="121" y="181"/>
                                  <a:pt x="96" y="127"/>
                                  <a:pt x="95" y="125"/>
                                </a:cubicBezTo>
                                <a:cubicBezTo>
                                  <a:pt x="102" y="63"/>
                                  <a:pt x="83" y="0"/>
                                  <a:pt x="188" y="57"/>
                                </a:cubicBezTo>
                                <a:cubicBezTo>
                                  <a:pt x="201" y="64"/>
                                  <a:pt x="194" y="86"/>
                                  <a:pt x="197" y="100"/>
                                </a:cubicBezTo>
                                <a:cubicBezTo>
                                  <a:pt x="206" y="142"/>
                                  <a:pt x="196" y="127"/>
                                  <a:pt x="231" y="150"/>
                                </a:cubicBezTo>
                                <a:cubicBezTo>
                                  <a:pt x="242" y="147"/>
                                  <a:pt x="255" y="148"/>
                                  <a:pt x="264" y="142"/>
                                </a:cubicBezTo>
                                <a:cubicBezTo>
                                  <a:pt x="272" y="136"/>
                                  <a:pt x="285" y="126"/>
                                  <a:pt x="281" y="117"/>
                                </a:cubicBezTo>
                                <a:cubicBezTo>
                                  <a:pt x="277" y="109"/>
                                  <a:pt x="264" y="122"/>
                                  <a:pt x="256" y="125"/>
                                </a:cubicBezTo>
                                <a:cubicBezTo>
                                  <a:pt x="230" y="163"/>
                                  <a:pt x="230" y="152"/>
                                  <a:pt x="247" y="218"/>
                                </a:cubicBezTo>
                                <a:cubicBezTo>
                                  <a:pt x="250" y="228"/>
                                  <a:pt x="256" y="238"/>
                                  <a:pt x="264" y="244"/>
                                </a:cubicBezTo>
                                <a:cubicBezTo>
                                  <a:pt x="271" y="250"/>
                                  <a:pt x="290" y="252"/>
                                  <a:pt x="290" y="252"/>
                                </a:cubicBezTo>
                              </a:path>
                            </a:pathLst>
                          </a:custGeom>
                          <a:noFill/>
                          <a:ln w="25400" cap="flat" cmpd="sng">
                            <a:solidFill>
                              <a:srgbClr val="CC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76" name="Freeform 22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558" y="1706"/>
                            <a:ext cx="267" cy="26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12" y="6"/>
                              </a:cxn>
                              <a:cxn ang="0">
                                <a:pos x="137" y="23"/>
                              </a:cxn>
                              <a:cxn ang="0">
                                <a:pos x="171" y="32"/>
                              </a:cxn>
                              <a:cxn ang="0">
                                <a:pos x="137" y="100"/>
                              </a:cxn>
                              <a:cxn ang="0">
                                <a:pos x="129" y="74"/>
                              </a:cxn>
                              <a:cxn ang="0">
                                <a:pos x="171" y="91"/>
                              </a:cxn>
                              <a:cxn ang="0">
                                <a:pos x="163" y="125"/>
                              </a:cxn>
                              <a:cxn ang="0">
                                <a:pos x="103" y="100"/>
                              </a:cxn>
                              <a:cxn ang="0">
                                <a:pos x="70" y="108"/>
                              </a:cxn>
                              <a:cxn ang="0">
                                <a:pos x="103" y="159"/>
                              </a:cxn>
                              <a:cxn ang="0">
                                <a:pos x="103" y="108"/>
                              </a:cxn>
                              <a:cxn ang="0">
                                <a:pos x="70" y="117"/>
                              </a:cxn>
                              <a:cxn ang="0">
                                <a:pos x="19" y="133"/>
                              </a:cxn>
                              <a:cxn ang="0">
                                <a:pos x="2" y="159"/>
                              </a:cxn>
                              <a:cxn ang="0">
                                <a:pos x="87" y="201"/>
                              </a:cxn>
                              <a:cxn ang="0">
                                <a:pos x="78" y="227"/>
                              </a:cxn>
                              <a:cxn ang="0">
                                <a:pos x="61" y="184"/>
                              </a:cxn>
                              <a:cxn ang="0">
                                <a:pos x="87" y="176"/>
                              </a:cxn>
                              <a:cxn ang="0">
                                <a:pos x="129" y="303"/>
                              </a:cxn>
                              <a:cxn ang="0">
                                <a:pos x="205" y="244"/>
                              </a:cxn>
                              <a:cxn ang="0">
                                <a:pos x="188" y="218"/>
                              </a:cxn>
                              <a:cxn ang="0">
                                <a:pos x="171" y="252"/>
                              </a:cxn>
                              <a:cxn ang="0">
                                <a:pos x="197" y="167"/>
                              </a:cxn>
                              <a:cxn ang="0">
                                <a:pos x="129" y="184"/>
                              </a:cxn>
                              <a:cxn ang="0">
                                <a:pos x="95" y="125"/>
                              </a:cxn>
                              <a:cxn ang="0">
                                <a:pos x="188" y="57"/>
                              </a:cxn>
                              <a:cxn ang="0">
                                <a:pos x="197" y="100"/>
                              </a:cxn>
                              <a:cxn ang="0">
                                <a:pos x="231" y="150"/>
                              </a:cxn>
                              <a:cxn ang="0">
                                <a:pos x="264" y="142"/>
                              </a:cxn>
                              <a:cxn ang="0">
                                <a:pos x="281" y="117"/>
                              </a:cxn>
                              <a:cxn ang="0">
                                <a:pos x="256" y="125"/>
                              </a:cxn>
                              <a:cxn ang="0">
                                <a:pos x="247" y="218"/>
                              </a:cxn>
                              <a:cxn ang="0">
                                <a:pos x="264" y="244"/>
                              </a:cxn>
                              <a:cxn ang="0">
                                <a:pos x="290" y="252"/>
                              </a:cxn>
                            </a:cxnLst>
                            <a:rect l="0" t="0" r="r" b="b"/>
                            <a:pathLst>
                              <a:path w="290" h="303">
                                <a:moveTo>
                                  <a:pt x="112" y="6"/>
                                </a:moveTo>
                                <a:cubicBezTo>
                                  <a:pt x="120" y="12"/>
                                  <a:pt x="128" y="19"/>
                                  <a:pt x="137" y="23"/>
                                </a:cubicBezTo>
                                <a:cubicBezTo>
                                  <a:pt x="148" y="28"/>
                                  <a:pt x="166" y="21"/>
                                  <a:pt x="171" y="32"/>
                                </a:cubicBezTo>
                                <a:cubicBezTo>
                                  <a:pt x="190" y="75"/>
                                  <a:pt x="160" y="85"/>
                                  <a:pt x="137" y="100"/>
                                </a:cubicBezTo>
                                <a:cubicBezTo>
                                  <a:pt x="134" y="91"/>
                                  <a:pt x="125" y="82"/>
                                  <a:pt x="129" y="74"/>
                                </a:cubicBezTo>
                                <a:cubicBezTo>
                                  <a:pt x="147" y="38"/>
                                  <a:pt x="168" y="87"/>
                                  <a:pt x="171" y="91"/>
                                </a:cubicBezTo>
                                <a:cubicBezTo>
                                  <a:pt x="168" y="102"/>
                                  <a:pt x="173" y="119"/>
                                  <a:pt x="163" y="125"/>
                                </a:cubicBezTo>
                                <a:cubicBezTo>
                                  <a:pt x="149" y="134"/>
                                  <a:pt x="112" y="106"/>
                                  <a:pt x="103" y="100"/>
                                </a:cubicBezTo>
                                <a:cubicBezTo>
                                  <a:pt x="92" y="103"/>
                                  <a:pt x="75" y="98"/>
                                  <a:pt x="70" y="108"/>
                                </a:cubicBezTo>
                                <a:cubicBezTo>
                                  <a:pt x="50" y="148"/>
                                  <a:pt x="83" y="152"/>
                                  <a:pt x="103" y="159"/>
                                </a:cubicBezTo>
                                <a:cubicBezTo>
                                  <a:pt x="111" y="147"/>
                                  <a:pt x="140" y="120"/>
                                  <a:pt x="103" y="108"/>
                                </a:cubicBezTo>
                                <a:cubicBezTo>
                                  <a:pt x="92" y="105"/>
                                  <a:pt x="81" y="114"/>
                                  <a:pt x="70" y="117"/>
                                </a:cubicBezTo>
                                <a:cubicBezTo>
                                  <a:pt x="53" y="122"/>
                                  <a:pt x="19" y="133"/>
                                  <a:pt x="19" y="133"/>
                                </a:cubicBezTo>
                                <a:cubicBezTo>
                                  <a:pt x="13" y="142"/>
                                  <a:pt x="0" y="149"/>
                                  <a:pt x="2" y="159"/>
                                </a:cubicBezTo>
                                <a:cubicBezTo>
                                  <a:pt x="4" y="172"/>
                                  <a:pt x="73" y="197"/>
                                  <a:pt x="87" y="201"/>
                                </a:cubicBezTo>
                                <a:cubicBezTo>
                                  <a:pt x="84" y="210"/>
                                  <a:pt x="87" y="225"/>
                                  <a:pt x="78" y="227"/>
                                </a:cubicBezTo>
                                <a:cubicBezTo>
                                  <a:pt x="41" y="237"/>
                                  <a:pt x="54" y="191"/>
                                  <a:pt x="61" y="184"/>
                                </a:cubicBezTo>
                                <a:cubicBezTo>
                                  <a:pt x="67" y="178"/>
                                  <a:pt x="78" y="179"/>
                                  <a:pt x="87" y="176"/>
                                </a:cubicBezTo>
                                <a:cubicBezTo>
                                  <a:pt x="113" y="217"/>
                                  <a:pt x="121" y="256"/>
                                  <a:pt x="129" y="303"/>
                                </a:cubicBezTo>
                                <a:cubicBezTo>
                                  <a:pt x="206" y="289"/>
                                  <a:pt x="168" y="298"/>
                                  <a:pt x="205" y="244"/>
                                </a:cubicBezTo>
                                <a:cubicBezTo>
                                  <a:pt x="199" y="235"/>
                                  <a:pt x="198" y="222"/>
                                  <a:pt x="188" y="218"/>
                                </a:cubicBezTo>
                                <a:cubicBezTo>
                                  <a:pt x="145" y="201"/>
                                  <a:pt x="170" y="247"/>
                                  <a:pt x="171" y="252"/>
                                </a:cubicBezTo>
                                <a:cubicBezTo>
                                  <a:pt x="211" y="191"/>
                                  <a:pt x="210" y="221"/>
                                  <a:pt x="197" y="167"/>
                                </a:cubicBezTo>
                                <a:cubicBezTo>
                                  <a:pt x="195" y="167"/>
                                  <a:pt x="131" y="185"/>
                                  <a:pt x="129" y="184"/>
                                </a:cubicBezTo>
                                <a:cubicBezTo>
                                  <a:pt x="121" y="181"/>
                                  <a:pt x="96" y="127"/>
                                  <a:pt x="95" y="125"/>
                                </a:cubicBezTo>
                                <a:cubicBezTo>
                                  <a:pt x="102" y="63"/>
                                  <a:pt x="83" y="0"/>
                                  <a:pt x="188" y="57"/>
                                </a:cubicBezTo>
                                <a:cubicBezTo>
                                  <a:pt x="201" y="64"/>
                                  <a:pt x="194" y="86"/>
                                  <a:pt x="197" y="100"/>
                                </a:cubicBezTo>
                                <a:cubicBezTo>
                                  <a:pt x="206" y="142"/>
                                  <a:pt x="196" y="127"/>
                                  <a:pt x="231" y="150"/>
                                </a:cubicBezTo>
                                <a:cubicBezTo>
                                  <a:pt x="242" y="147"/>
                                  <a:pt x="255" y="148"/>
                                  <a:pt x="264" y="142"/>
                                </a:cubicBezTo>
                                <a:cubicBezTo>
                                  <a:pt x="272" y="136"/>
                                  <a:pt x="285" y="126"/>
                                  <a:pt x="281" y="117"/>
                                </a:cubicBezTo>
                                <a:cubicBezTo>
                                  <a:pt x="277" y="109"/>
                                  <a:pt x="264" y="122"/>
                                  <a:pt x="256" y="125"/>
                                </a:cubicBezTo>
                                <a:cubicBezTo>
                                  <a:pt x="230" y="163"/>
                                  <a:pt x="230" y="152"/>
                                  <a:pt x="247" y="218"/>
                                </a:cubicBezTo>
                                <a:cubicBezTo>
                                  <a:pt x="250" y="228"/>
                                  <a:pt x="256" y="238"/>
                                  <a:pt x="264" y="244"/>
                                </a:cubicBezTo>
                                <a:cubicBezTo>
                                  <a:pt x="271" y="250"/>
                                  <a:pt x="290" y="252"/>
                                  <a:pt x="290" y="252"/>
                                </a:cubicBezTo>
                              </a:path>
                            </a:pathLst>
                          </a:custGeom>
                          <a:noFill/>
                          <a:ln w="25400" cap="flat" cmpd="sng">
                            <a:solidFill>
                              <a:srgbClr val="CC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  <p:sp>
                        <p:nvSpPr>
                          <p:cNvPr id="77" name="Freeform 22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465" y="3430"/>
                            <a:ext cx="267" cy="26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12" y="6"/>
                              </a:cxn>
                              <a:cxn ang="0">
                                <a:pos x="137" y="23"/>
                              </a:cxn>
                              <a:cxn ang="0">
                                <a:pos x="171" y="32"/>
                              </a:cxn>
                              <a:cxn ang="0">
                                <a:pos x="137" y="100"/>
                              </a:cxn>
                              <a:cxn ang="0">
                                <a:pos x="129" y="74"/>
                              </a:cxn>
                              <a:cxn ang="0">
                                <a:pos x="171" y="91"/>
                              </a:cxn>
                              <a:cxn ang="0">
                                <a:pos x="163" y="125"/>
                              </a:cxn>
                              <a:cxn ang="0">
                                <a:pos x="103" y="100"/>
                              </a:cxn>
                              <a:cxn ang="0">
                                <a:pos x="70" y="108"/>
                              </a:cxn>
                              <a:cxn ang="0">
                                <a:pos x="103" y="159"/>
                              </a:cxn>
                              <a:cxn ang="0">
                                <a:pos x="103" y="108"/>
                              </a:cxn>
                              <a:cxn ang="0">
                                <a:pos x="70" y="117"/>
                              </a:cxn>
                              <a:cxn ang="0">
                                <a:pos x="19" y="133"/>
                              </a:cxn>
                              <a:cxn ang="0">
                                <a:pos x="2" y="159"/>
                              </a:cxn>
                              <a:cxn ang="0">
                                <a:pos x="87" y="201"/>
                              </a:cxn>
                              <a:cxn ang="0">
                                <a:pos x="78" y="227"/>
                              </a:cxn>
                              <a:cxn ang="0">
                                <a:pos x="61" y="184"/>
                              </a:cxn>
                              <a:cxn ang="0">
                                <a:pos x="87" y="176"/>
                              </a:cxn>
                              <a:cxn ang="0">
                                <a:pos x="129" y="303"/>
                              </a:cxn>
                              <a:cxn ang="0">
                                <a:pos x="205" y="244"/>
                              </a:cxn>
                              <a:cxn ang="0">
                                <a:pos x="188" y="218"/>
                              </a:cxn>
                              <a:cxn ang="0">
                                <a:pos x="171" y="252"/>
                              </a:cxn>
                              <a:cxn ang="0">
                                <a:pos x="197" y="167"/>
                              </a:cxn>
                              <a:cxn ang="0">
                                <a:pos x="129" y="184"/>
                              </a:cxn>
                              <a:cxn ang="0">
                                <a:pos x="95" y="125"/>
                              </a:cxn>
                              <a:cxn ang="0">
                                <a:pos x="188" y="57"/>
                              </a:cxn>
                              <a:cxn ang="0">
                                <a:pos x="197" y="100"/>
                              </a:cxn>
                              <a:cxn ang="0">
                                <a:pos x="231" y="150"/>
                              </a:cxn>
                              <a:cxn ang="0">
                                <a:pos x="264" y="142"/>
                              </a:cxn>
                              <a:cxn ang="0">
                                <a:pos x="281" y="117"/>
                              </a:cxn>
                              <a:cxn ang="0">
                                <a:pos x="256" y="125"/>
                              </a:cxn>
                              <a:cxn ang="0">
                                <a:pos x="247" y="218"/>
                              </a:cxn>
                              <a:cxn ang="0">
                                <a:pos x="264" y="244"/>
                              </a:cxn>
                              <a:cxn ang="0">
                                <a:pos x="290" y="252"/>
                              </a:cxn>
                            </a:cxnLst>
                            <a:rect l="0" t="0" r="r" b="b"/>
                            <a:pathLst>
                              <a:path w="290" h="303">
                                <a:moveTo>
                                  <a:pt x="112" y="6"/>
                                </a:moveTo>
                                <a:cubicBezTo>
                                  <a:pt x="120" y="12"/>
                                  <a:pt x="128" y="19"/>
                                  <a:pt x="137" y="23"/>
                                </a:cubicBezTo>
                                <a:cubicBezTo>
                                  <a:pt x="148" y="28"/>
                                  <a:pt x="166" y="21"/>
                                  <a:pt x="171" y="32"/>
                                </a:cubicBezTo>
                                <a:cubicBezTo>
                                  <a:pt x="190" y="75"/>
                                  <a:pt x="160" y="85"/>
                                  <a:pt x="137" y="100"/>
                                </a:cubicBezTo>
                                <a:cubicBezTo>
                                  <a:pt x="134" y="91"/>
                                  <a:pt x="125" y="82"/>
                                  <a:pt x="129" y="74"/>
                                </a:cubicBezTo>
                                <a:cubicBezTo>
                                  <a:pt x="147" y="38"/>
                                  <a:pt x="168" y="87"/>
                                  <a:pt x="171" y="91"/>
                                </a:cubicBezTo>
                                <a:cubicBezTo>
                                  <a:pt x="168" y="102"/>
                                  <a:pt x="173" y="119"/>
                                  <a:pt x="163" y="125"/>
                                </a:cubicBezTo>
                                <a:cubicBezTo>
                                  <a:pt x="149" y="134"/>
                                  <a:pt x="112" y="106"/>
                                  <a:pt x="103" y="100"/>
                                </a:cubicBezTo>
                                <a:cubicBezTo>
                                  <a:pt x="92" y="103"/>
                                  <a:pt x="75" y="98"/>
                                  <a:pt x="70" y="108"/>
                                </a:cubicBezTo>
                                <a:cubicBezTo>
                                  <a:pt x="50" y="148"/>
                                  <a:pt x="83" y="152"/>
                                  <a:pt x="103" y="159"/>
                                </a:cubicBezTo>
                                <a:cubicBezTo>
                                  <a:pt x="111" y="147"/>
                                  <a:pt x="140" y="120"/>
                                  <a:pt x="103" y="108"/>
                                </a:cubicBezTo>
                                <a:cubicBezTo>
                                  <a:pt x="92" y="105"/>
                                  <a:pt x="81" y="114"/>
                                  <a:pt x="70" y="117"/>
                                </a:cubicBezTo>
                                <a:cubicBezTo>
                                  <a:pt x="53" y="122"/>
                                  <a:pt x="19" y="133"/>
                                  <a:pt x="19" y="133"/>
                                </a:cubicBezTo>
                                <a:cubicBezTo>
                                  <a:pt x="13" y="142"/>
                                  <a:pt x="0" y="149"/>
                                  <a:pt x="2" y="159"/>
                                </a:cubicBezTo>
                                <a:cubicBezTo>
                                  <a:pt x="4" y="172"/>
                                  <a:pt x="73" y="197"/>
                                  <a:pt x="87" y="201"/>
                                </a:cubicBezTo>
                                <a:cubicBezTo>
                                  <a:pt x="84" y="210"/>
                                  <a:pt x="87" y="225"/>
                                  <a:pt x="78" y="227"/>
                                </a:cubicBezTo>
                                <a:cubicBezTo>
                                  <a:pt x="41" y="237"/>
                                  <a:pt x="54" y="191"/>
                                  <a:pt x="61" y="184"/>
                                </a:cubicBezTo>
                                <a:cubicBezTo>
                                  <a:pt x="67" y="178"/>
                                  <a:pt x="78" y="179"/>
                                  <a:pt x="87" y="176"/>
                                </a:cubicBezTo>
                                <a:cubicBezTo>
                                  <a:pt x="113" y="217"/>
                                  <a:pt x="121" y="256"/>
                                  <a:pt x="129" y="303"/>
                                </a:cubicBezTo>
                                <a:cubicBezTo>
                                  <a:pt x="206" y="289"/>
                                  <a:pt x="168" y="298"/>
                                  <a:pt x="205" y="244"/>
                                </a:cubicBezTo>
                                <a:cubicBezTo>
                                  <a:pt x="199" y="235"/>
                                  <a:pt x="198" y="222"/>
                                  <a:pt x="188" y="218"/>
                                </a:cubicBezTo>
                                <a:cubicBezTo>
                                  <a:pt x="145" y="201"/>
                                  <a:pt x="170" y="247"/>
                                  <a:pt x="171" y="252"/>
                                </a:cubicBezTo>
                                <a:cubicBezTo>
                                  <a:pt x="211" y="191"/>
                                  <a:pt x="210" y="221"/>
                                  <a:pt x="197" y="167"/>
                                </a:cubicBezTo>
                                <a:cubicBezTo>
                                  <a:pt x="195" y="167"/>
                                  <a:pt x="131" y="185"/>
                                  <a:pt x="129" y="184"/>
                                </a:cubicBezTo>
                                <a:cubicBezTo>
                                  <a:pt x="121" y="181"/>
                                  <a:pt x="96" y="127"/>
                                  <a:pt x="95" y="125"/>
                                </a:cubicBezTo>
                                <a:cubicBezTo>
                                  <a:pt x="102" y="63"/>
                                  <a:pt x="83" y="0"/>
                                  <a:pt x="188" y="57"/>
                                </a:cubicBezTo>
                                <a:cubicBezTo>
                                  <a:pt x="201" y="64"/>
                                  <a:pt x="194" y="86"/>
                                  <a:pt x="197" y="100"/>
                                </a:cubicBezTo>
                                <a:cubicBezTo>
                                  <a:pt x="206" y="142"/>
                                  <a:pt x="196" y="127"/>
                                  <a:pt x="231" y="150"/>
                                </a:cubicBezTo>
                                <a:cubicBezTo>
                                  <a:pt x="242" y="147"/>
                                  <a:pt x="255" y="148"/>
                                  <a:pt x="264" y="142"/>
                                </a:cubicBezTo>
                                <a:cubicBezTo>
                                  <a:pt x="272" y="136"/>
                                  <a:pt x="285" y="126"/>
                                  <a:pt x="281" y="117"/>
                                </a:cubicBezTo>
                                <a:cubicBezTo>
                                  <a:pt x="277" y="109"/>
                                  <a:pt x="264" y="122"/>
                                  <a:pt x="256" y="125"/>
                                </a:cubicBezTo>
                                <a:cubicBezTo>
                                  <a:pt x="230" y="163"/>
                                  <a:pt x="230" y="152"/>
                                  <a:pt x="247" y="218"/>
                                </a:cubicBezTo>
                                <a:cubicBezTo>
                                  <a:pt x="250" y="228"/>
                                  <a:pt x="256" y="238"/>
                                  <a:pt x="264" y="244"/>
                                </a:cubicBezTo>
                                <a:cubicBezTo>
                                  <a:pt x="271" y="250"/>
                                  <a:pt x="290" y="252"/>
                                  <a:pt x="290" y="252"/>
                                </a:cubicBezTo>
                              </a:path>
                            </a:pathLst>
                          </a:custGeom>
                          <a:noFill/>
                          <a:ln w="25400" cap="flat" cmpd="sng">
                            <a:solidFill>
                              <a:srgbClr val="CC00CC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endParaRPr lang="it-IT"/>
                          </a:p>
                        </p:txBody>
                      </p:sp>
                    </p:grpSp>
                  </p:grpSp>
                  <p:sp>
                    <p:nvSpPr>
                      <p:cNvPr id="218" name="CasellaDiTesto 217"/>
                      <p:cNvSpPr txBox="1"/>
                      <p:nvPr/>
                    </p:nvSpPr>
                    <p:spPr>
                      <a:xfrm>
                        <a:off x="579345" y="942975"/>
                        <a:ext cx="8322471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spcBef>
                            <a:spcPts val="0"/>
                          </a:spcBef>
                        </a:pPr>
                        <a:r>
                          <a:rPr lang="it-IT" sz="2000" dirty="0" err="1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Actually</a:t>
                        </a:r>
                        <a:r>
                          <a:rPr lang="it-IT" sz="2000" dirty="0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, a </a:t>
                        </a:r>
                        <a:r>
                          <a:rPr lang="it-IT" sz="2000" dirty="0" err="1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complex</a:t>
                        </a:r>
                        <a:r>
                          <a:rPr lang="it-IT" sz="2000" dirty="0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 </a:t>
                        </a:r>
                        <a:r>
                          <a:rPr lang="it-IT" sz="2000" dirty="0" err="1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multi-component</a:t>
                        </a:r>
                        <a:r>
                          <a:rPr lang="it-IT" sz="2000" dirty="0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 </a:t>
                        </a:r>
                        <a:r>
                          <a:rPr lang="it-IT" sz="2000" dirty="0" err="1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mixture</a:t>
                        </a:r>
                        <a:r>
                          <a:rPr lang="it-IT" sz="2000" dirty="0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. </a:t>
                        </a:r>
                        <a:r>
                          <a:rPr lang="it-IT" sz="2000" dirty="0" err="1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However</a:t>
                        </a:r>
                        <a:r>
                          <a:rPr lang="it-IT" sz="2000" dirty="0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, </a:t>
                        </a:r>
                        <a:r>
                          <a:rPr lang="it-IT" sz="2000" dirty="0" err="1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since</a:t>
                        </a:r>
                        <a:r>
                          <a:rPr lang="it-IT" sz="2000" dirty="0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  </a:t>
                        </a:r>
                        <a:r>
                          <a:rPr lang="it-IT" sz="2000" dirty="0" err="1" smtClean="0">
                            <a:solidFill>
                              <a:srgbClr val="2C5986"/>
                            </a:solidFill>
                            <a:latin typeface="Symbol" pitchFamily="18" charset="2"/>
                            <a:cs typeface="Times New Roman" pitchFamily="18" charset="0"/>
                          </a:rPr>
                          <a:t>r</a:t>
                        </a:r>
                        <a:r>
                          <a:rPr lang="it-IT" sz="2000" i="1" baseline="-25000" dirty="0" err="1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p</a:t>
                        </a:r>
                        <a:r>
                          <a:rPr lang="it-IT" sz="2000" dirty="0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 &lt;&lt; </a:t>
                        </a:r>
                        <a:r>
                          <a:rPr lang="it-IT" sz="2000" dirty="0" err="1" smtClean="0">
                            <a:solidFill>
                              <a:srgbClr val="2C5986"/>
                            </a:solidFill>
                            <a:latin typeface="Symbol" pitchFamily="18" charset="2"/>
                            <a:cs typeface="Times New Roman" pitchFamily="18" charset="0"/>
                          </a:rPr>
                          <a:t>r</a:t>
                        </a:r>
                        <a:r>
                          <a:rPr lang="it-IT" sz="2000" i="1" baseline="-25000" dirty="0" err="1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s</a:t>
                        </a:r>
                        <a:r>
                          <a:rPr lang="it-IT" sz="2000" i="1" baseline="-25000" dirty="0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 </a:t>
                        </a:r>
                        <a:r>
                          <a:rPr lang="it-IT" sz="2000" dirty="0" smtClean="0">
                            <a:solidFill>
                              <a:srgbClr val="2C5986"/>
                            </a:solidFill>
                            <a:latin typeface="+mn-lt"/>
                            <a:cs typeface="Times New Roman" pitchFamily="18" charset="0"/>
                          </a:rPr>
                          <a:t>… </a:t>
                        </a:r>
                      </a:p>
                    </p:txBody>
                  </p:sp>
                </p:grpSp>
                <p:sp>
                  <p:nvSpPr>
                    <p:cNvPr id="221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25987" y="2403222"/>
                      <a:ext cx="124053" cy="12405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12700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22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26062" y="2203197"/>
                      <a:ext cx="124053" cy="12405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12700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23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537" y="2431797"/>
                      <a:ext cx="124053" cy="12405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12700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24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8287" y="2422272"/>
                      <a:ext cx="124053" cy="12405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12700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25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0712" y="2879472"/>
                      <a:ext cx="124053" cy="12405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12700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26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6087" y="2660397"/>
                      <a:ext cx="124053" cy="12405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12700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28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87787" y="2146047"/>
                      <a:ext cx="124053" cy="12405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12700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29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07087" y="2069847"/>
                      <a:ext cx="124053" cy="12405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12700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30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8062" y="2441322"/>
                      <a:ext cx="124053" cy="12405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12700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31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16587" y="3022347"/>
                      <a:ext cx="124053" cy="12405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12700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it-IT"/>
                    </a:p>
                  </p:txBody>
                </p:sp>
                <p:sp>
                  <p:nvSpPr>
                    <p:cNvPr id="232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9212" y="2746122"/>
                      <a:ext cx="124053" cy="124053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12700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234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902237" y="356527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35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054512" y="394627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36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3921537" y="244132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37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035837" y="204127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38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054887" y="287947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39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3673887" y="2527047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40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493037" y="221272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41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493037" y="2565147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42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150137" y="173647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43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3483387" y="3136647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44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054887" y="3384297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45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2997612" y="352717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46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597812" y="3536697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47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940712" y="327952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48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816887" y="234607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49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845462" y="373672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50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150137" y="3860547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51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959762" y="396532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52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5350287" y="383197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53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5178837" y="211747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54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5702712" y="2374647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55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3731037" y="4374897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56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3140487" y="428917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57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5931312" y="2565147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58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6055137" y="221272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59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5759862" y="1993647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60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6407562" y="276517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61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5769387" y="308902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62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6226587" y="3136647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63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607337" y="432727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64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588287" y="3870072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65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6159912" y="3670047"/>
                    <a:ext cx="124053" cy="12405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algn="ctr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sp>
              <p:nvSpPr>
                <p:cNvPr id="270" name="Oval 95"/>
                <p:cNvSpPr>
                  <a:spLocks noChangeArrowheads="1"/>
                </p:cNvSpPr>
                <p:nvPr/>
              </p:nvSpPr>
              <p:spPr bwMode="auto">
                <a:xfrm>
                  <a:off x="4758446" y="5253887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71" name="Oval 95"/>
                <p:cNvSpPr>
                  <a:spLocks noChangeArrowheads="1"/>
                </p:cNvSpPr>
                <p:nvPr/>
              </p:nvSpPr>
              <p:spPr bwMode="auto">
                <a:xfrm>
                  <a:off x="4110746" y="5339612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72" name="Oval 95"/>
                <p:cNvSpPr>
                  <a:spLocks noChangeArrowheads="1"/>
                </p:cNvSpPr>
                <p:nvPr/>
              </p:nvSpPr>
              <p:spPr bwMode="auto">
                <a:xfrm>
                  <a:off x="3824996" y="5139587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73" name="Oval 95"/>
                <p:cNvSpPr>
                  <a:spLocks noChangeArrowheads="1"/>
                </p:cNvSpPr>
                <p:nvPr/>
              </p:nvSpPr>
              <p:spPr bwMode="auto">
                <a:xfrm>
                  <a:off x="3015371" y="5025287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74" name="Oval 95"/>
                <p:cNvSpPr>
                  <a:spLocks noChangeArrowheads="1"/>
                </p:cNvSpPr>
                <p:nvPr/>
              </p:nvSpPr>
              <p:spPr bwMode="auto">
                <a:xfrm>
                  <a:off x="4110746" y="4701437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75" name="Oval 95"/>
                <p:cNvSpPr>
                  <a:spLocks noChangeArrowheads="1"/>
                </p:cNvSpPr>
                <p:nvPr/>
              </p:nvSpPr>
              <p:spPr bwMode="auto">
                <a:xfrm>
                  <a:off x="2386721" y="4634762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76" name="Oval 95"/>
                <p:cNvSpPr>
                  <a:spLocks noChangeArrowheads="1"/>
                </p:cNvSpPr>
                <p:nvPr/>
              </p:nvSpPr>
              <p:spPr bwMode="auto">
                <a:xfrm>
                  <a:off x="5091821" y="5072912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77" name="Oval 95"/>
                <p:cNvSpPr>
                  <a:spLocks noChangeArrowheads="1"/>
                </p:cNvSpPr>
                <p:nvPr/>
              </p:nvSpPr>
              <p:spPr bwMode="auto">
                <a:xfrm>
                  <a:off x="4910846" y="5577737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78" name="Oval 95"/>
                <p:cNvSpPr>
                  <a:spLocks noChangeArrowheads="1"/>
                </p:cNvSpPr>
                <p:nvPr/>
              </p:nvSpPr>
              <p:spPr bwMode="auto">
                <a:xfrm>
                  <a:off x="5606171" y="5044337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79" name="Oval 95"/>
                <p:cNvSpPr>
                  <a:spLocks noChangeArrowheads="1"/>
                </p:cNvSpPr>
                <p:nvPr/>
              </p:nvSpPr>
              <p:spPr bwMode="auto">
                <a:xfrm>
                  <a:off x="5853821" y="4263287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0" name="Oval 95"/>
                <p:cNvSpPr>
                  <a:spLocks noChangeArrowheads="1"/>
                </p:cNvSpPr>
                <p:nvPr/>
              </p:nvSpPr>
              <p:spPr bwMode="auto">
                <a:xfrm>
                  <a:off x="3082046" y="5701562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1" name="Oval 95"/>
                <p:cNvSpPr>
                  <a:spLocks noChangeArrowheads="1"/>
                </p:cNvSpPr>
                <p:nvPr/>
              </p:nvSpPr>
              <p:spPr bwMode="auto">
                <a:xfrm>
                  <a:off x="4425071" y="5263412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2" name="Oval 95"/>
                <p:cNvSpPr>
                  <a:spLocks noChangeArrowheads="1"/>
                </p:cNvSpPr>
                <p:nvPr/>
              </p:nvSpPr>
              <p:spPr bwMode="auto">
                <a:xfrm>
                  <a:off x="3767846" y="5749187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3" name="Oval 95"/>
                <p:cNvSpPr>
                  <a:spLocks noChangeArrowheads="1"/>
                </p:cNvSpPr>
                <p:nvPr/>
              </p:nvSpPr>
              <p:spPr bwMode="auto">
                <a:xfrm>
                  <a:off x="3682121" y="5987312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4" name="Oval 95"/>
                <p:cNvSpPr>
                  <a:spLocks noChangeArrowheads="1"/>
                </p:cNvSpPr>
                <p:nvPr/>
              </p:nvSpPr>
              <p:spPr bwMode="auto">
                <a:xfrm>
                  <a:off x="5377571" y="5596787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5" name="Oval 95"/>
                <p:cNvSpPr>
                  <a:spLocks noChangeArrowheads="1"/>
                </p:cNvSpPr>
                <p:nvPr/>
              </p:nvSpPr>
              <p:spPr bwMode="auto">
                <a:xfrm>
                  <a:off x="1739021" y="4834787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6" name="Oval 95"/>
                <p:cNvSpPr>
                  <a:spLocks noChangeArrowheads="1"/>
                </p:cNvSpPr>
                <p:nvPr/>
              </p:nvSpPr>
              <p:spPr bwMode="auto">
                <a:xfrm>
                  <a:off x="2043821" y="4529987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7" name="Oval 95"/>
                <p:cNvSpPr>
                  <a:spLocks noChangeArrowheads="1"/>
                </p:cNvSpPr>
                <p:nvPr/>
              </p:nvSpPr>
              <p:spPr bwMode="auto">
                <a:xfrm>
                  <a:off x="2853446" y="6120662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8" name="Oval 95"/>
                <p:cNvSpPr>
                  <a:spLocks noChangeArrowheads="1"/>
                </p:cNvSpPr>
                <p:nvPr/>
              </p:nvSpPr>
              <p:spPr bwMode="auto">
                <a:xfrm>
                  <a:off x="1024646" y="5568212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9" name="Oval 95"/>
                <p:cNvSpPr>
                  <a:spLocks noChangeArrowheads="1"/>
                </p:cNvSpPr>
                <p:nvPr/>
              </p:nvSpPr>
              <p:spPr bwMode="auto">
                <a:xfrm>
                  <a:off x="1291346" y="5920637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90" name="Oval 95"/>
                <p:cNvSpPr>
                  <a:spLocks noChangeArrowheads="1"/>
                </p:cNvSpPr>
                <p:nvPr/>
              </p:nvSpPr>
              <p:spPr bwMode="auto">
                <a:xfrm>
                  <a:off x="938921" y="5111012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91" name="Oval 95"/>
                <p:cNvSpPr>
                  <a:spLocks noChangeArrowheads="1"/>
                </p:cNvSpPr>
                <p:nvPr/>
              </p:nvSpPr>
              <p:spPr bwMode="auto">
                <a:xfrm>
                  <a:off x="2443871" y="5663462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92" name="Oval 95"/>
                <p:cNvSpPr>
                  <a:spLocks noChangeArrowheads="1"/>
                </p:cNvSpPr>
                <p:nvPr/>
              </p:nvSpPr>
              <p:spPr bwMode="auto">
                <a:xfrm>
                  <a:off x="3453521" y="4558562"/>
                  <a:ext cx="124053" cy="124053"/>
                </a:xfrm>
                <a:prstGeom prst="ellipse">
                  <a:avLst/>
                </a:prstGeom>
                <a:solidFill>
                  <a:srgbClr val="0000FF"/>
                </a:solidFill>
                <a:ln w="127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294" name="Oval 103"/>
              <p:cNvSpPr>
                <a:spLocks noChangeArrowheads="1"/>
              </p:cNvSpPr>
              <p:nvPr/>
            </p:nvSpPr>
            <p:spPr bwMode="auto">
              <a:xfrm>
                <a:off x="6696385" y="5889016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95" name="Oval 103"/>
              <p:cNvSpPr>
                <a:spLocks noChangeArrowheads="1"/>
              </p:cNvSpPr>
              <p:nvPr/>
            </p:nvSpPr>
            <p:spPr bwMode="auto">
              <a:xfrm>
                <a:off x="6181855" y="5492561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96" name="Oval 103"/>
              <p:cNvSpPr>
                <a:spLocks noChangeArrowheads="1"/>
              </p:cNvSpPr>
              <p:nvPr/>
            </p:nvSpPr>
            <p:spPr bwMode="auto">
              <a:xfrm>
                <a:off x="5940315" y="5932508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97" name="Oval 103"/>
              <p:cNvSpPr>
                <a:spLocks noChangeArrowheads="1"/>
              </p:cNvSpPr>
              <p:nvPr/>
            </p:nvSpPr>
            <p:spPr bwMode="auto">
              <a:xfrm>
                <a:off x="7165267" y="6268938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98" name="Oval 103"/>
              <p:cNvSpPr>
                <a:spLocks noChangeArrowheads="1"/>
              </p:cNvSpPr>
              <p:nvPr/>
            </p:nvSpPr>
            <p:spPr bwMode="auto">
              <a:xfrm>
                <a:off x="7277410" y="5630583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99" name="Oval 103"/>
              <p:cNvSpPr>
                <a:spLocks noChangeArrowheads="1"/>
              </p:cNvSpPr>
              <p:nvPr/>
            </p:nvSpPr>
            <p:spPr bwMode="auto">
              <a:xfrm>
                <a:off x="7648346" y="5777232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00" name="Oval 103"/>
              <p:cNvSpPr>
                <a:spLocks noChangeArrowheads="1"/>
              </p:cNvSpPr>
              <p:nvPr/>
            </p:nvSpPr>
            <p:spPr bwMode="auto">
              <a:xfrm>
                <a:off x="7665599" y="6286190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01" name="Oval 103"/>
              <p:cNvSpPr>
                <a:spLocks noChangeArrowheads="1"/>
              </p:cNvSpPr>
              <p:nvPr/>
            </p:nvSpPr>
            <p:spPr bwMode="auto">
              <a:xfrm>
                <a:off x="5120806" y="5958387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02" name="Oval 103"/>
              <p:cNvSpPr>
                <a:spLocks noChangeArrowheads="1"/>
              </p:cNvSpPr>
              <p:nvPr/>
            </p:nvSpPr>
            <p:spPr bwMode="auto">
              <a:xfrm>
                <a:off x="5448610" y="6329323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03" name="Oval 103"/>
              <p:cNvSpPr>
                <a:spLocks noChangeArrowheads="1"/>
              </p:cNvSpPr>
              <p:nvPr/>
            </p:nvSpPr>
            <p:spPr bwMode="auto">
              <a:xfrm>
                <a:off x="4939651" y="6320696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04" name="Oval 103"/>
              <p:cNvSpPr>
                <a:spLocks noChangeArrowheads="1"/>
              </p:cNvSpPr>
              <p:nvPr/>
            </p:nvSpPr>
            <p:spPr bwMode="auto">
              <a:xfrm>
                <a:off x="1998044" y="5794484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05" name="Oval 103"/>
              <p:cNvSpPr>
                <a:spLocks noChangeArrowheads="1"/>
              </p:cNvSpPr>
              <p:nvPr/>
            </p:nvSpPr>
            <p:spPr bwMode="auto">
              <a:xfrm>
                <a:off x="1868648" y="6286191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06" name="Oval 103"/>
              <p:cNvSpPr>
                <a:spLocks noChangeArrowheads="1"/>
              </p:cNvSpPr>
              <p:nvPr/>
            </p:nvSpPr>
            <p:spPr bwMode="auto">
              <a:xfrm>
                <a:off x="1109524" y="6260312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07" name="Oval 103"/>
              <p:cNvSpPr>
                <a:spLocks noChangeArrowheads="1"/>
              </p:cNvSpPr>
              <p:nvPr/>
            </p:nvSpPr>
            <p:spPr bwMode="auto">
              <a:xfrm>
                <a:off x="704082" y="6294817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08" name="Oval 103"/>
              <p:cNvSpPr>
                <a:spLocks noChangeArrowheads="1"/>
              </p:cNvSpPr>
              <p:nvPr/>
            </p:nvSpPr>
            <p:spPr bwMode="auto">
              <a:xfrm>
                <a:off x="6785704" y="4664424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09" name="Oval 103"/>
              <p:cNvSpPr>
                <a:spLocks noChangeArrowheads="1"/>
              </p:cNvSpPr>
              <p:nvPr/>
            </p:nvSpPr>
            <p:spPr bwMode="auto">
              <a:xfrm>
                <a:off x="7406806" y="5095745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0" name="Oval 103"/>
              <p:cNvSpPr>
                <a:spLocks noChangeArrowheads="1"/>
              </p:cNvSpPr>
              <p:nvPr/>
            </p:nvSpPr>
            <p:spPr bwMode="auto">
              <a:xfrm>
                <a:off x="7631093" y="4379753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1" name="Oval 103"/>
              <p:cNvSpPr>
                <a:spLocks noChangeArrowheads="1"/>
              </p:cNvSpPr>
              <p:nvPr/>
            </p:nvSpPr>
            <p:spPr bwMode="auto">
              <a:xfrm>
                <a:off x="7725984" y="5018108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2" name="Oval 103"/>
              <p:cNvSpPr>
                <a:spLocks noChangeArrowheads="1"/>
              </p:cNvSpPr>
              <p:nvPr/>
            </p:nvSpPr>
            <p:spPr bwMode="auto">
              <a:xfrm>
                <a:off x="7613841" y="3344583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3" name="Oval 103"/>
              <p:cNvSpPr>
                <a:spLocks noChangeArrowheads="1"/>
              </p:cNvSpPr>
              <p:nvPr/>
            </p:nvSpPr>
            <p:spPr bwMode="auto">
              <a:xfrm>
                <a:off x="5983448" y="6268937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4" name="Oval 103"/>
              <p:cNvSpPr>
                <a:spLocks noChangeArrowheads="1"/>
              </p:cNvSpPr>
              <p:nvPr/>
            </p:nvSpPr>
            <p:spPr bwMode="auto">
              <a:xfrm>
                <a:off x="7984776" y="4077828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5" name="Oval 103"/>
              <p:cNvSpPr>
                <a:spLocks noChangeArrowheads="1"/>
              </p:cNvSpPr>
              <p:nvPr/>
            </p:nvSpPr>
            <p:spPr bwMode="auto">
              <a:xfrm>
                <a:off x="8148678" y="3560243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6" name="Oval 103"/>
              <p:cNvSpPr>
                <a:spLocks noChangeArrowheads="1"/>
              </p:cNvSpPr>
              <p:nvPr/>
            </p:nvSpPr>
            <p:spPr bwMode="auto">
              <a:xfrm>
                <a:off x="7148013" y="2688975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7" name="Oval 103"/>
              <p:cNvSpPr>
                <a:spLocks noChangeArrowheads="1"/>
              </p:cNvSpPr>
              <p:nvPr/>
            </p:nvSpPr>
            <p:spPr bwMode="auto">
              <a:xfrm>
                <a:off x="7320542" y="2231775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8" name="Oval 103"/>
              <p:cNvSpPr>
                <a:spLocks noChangeArrowheads="1"/>
              </p:cNvSpPr>
              <p:nvPr/>
            </p:nvSpPr>
            <p:spPr bwMode="auto">
              <a:xfrm>
                <a:off x="7467191" y="2740734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9" name="Oval 103"/>
              <p:cNvSpPr>
                <a:spLocks noChangeArrowheads="1"/>
              </p:cNvSpPr>
              <p:nvPr/>
            </p:nvSpPr>
            <p:spPr bwMode="auto">
              <a:xfrm>
                <a:off x="8105546" y="6294817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20" name="Oval 103"/>
              <p:cNvSpPr>
                <a:spLocks noChangeArrowheads="1"/>
              </p:cNvSpPr>
              <p:nvPr/>
            </p:nvSpPr>
            <p:spPr bwMode="auto">
              <a:xfrm>
                <a:off x="7924392" y="2602711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21" name="Oval 103"/>
              <p:cNvSpPr>
                <a:spLocks noChangeArrowheads="1"/>
              </p:cNvSpPr>
              <p:nvPr/>
            </p:nvSpPr>
            <p:spPr bwMode="auto">
              <a:xfrm>
                <a:off x="8183184" y="2878757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22" name="Oval 103"/>
              <p:cNvSpPr>
                <a:spLocks noChangeArrowheads="1"/>
              </p:cNvSpPr>
              <p:nvPr/>
            </p:nvSpPr>
            <p:spPr bwMode="auto">
              <a:xfrm>
                <a:off x="7777742" y="2197270"/>
                <a:ext cx="124053" cy="124053"/>
              </a:xfrm>
              <a:prstGeom prst="ellipse">
                <a:avLst/>
              </a:prstGeom>
              <a:solidFill>
                <a:srgbClr val="0000FF"/>
              </a:solidFill>
              <a:ln w="127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323" name="Oval 103"/>
            <p:cNvSpPr>
              <a:spLocks noChangeArrowheads="1"/>
            </p:cNvSpPr>
            <p:nvPr/>
          </p:nvSpPr>
          <p:spPr bwMode="auto">
            <a:xfrm>
              <a:off x="8062414" y="1757323"/>
              <a:ext cx="124053" cy="124053"/>
            </a:xfrm>
            <a:prstGeom prst="ellipse">
              <a:avLst/>
            </a:prstGeom>
            <a:solidFill>
              <a:srgbClr val="0000FF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24" name="Oval 103"/>
            <p:cNvSpPr>
              <a:spLocks noChangeArrowheads="1"/>
            </p:cNvSpPr>
            <p:nvPr/>
          </p:nvSpPr>
          <p:spPr bwMode="auto">
            <a:xfrm>
              <a:off x="7199772" y="1679685"/>
              <a:ext cx="124053" cy="124053"/>
            </a:xfrm>
            <a:prstGeom prst="ellipse">
              <a:avLst/>
            </a:prstGeom>
            <a:solidFill>
              <a:srgbClr val="0000FF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  <p:cxnSp>
        <p:nvCxnSpPr>
          <p:cNvPr id="328" name="Connettore 2 327"/>
          <p:cNvCxnSpPr/>
          <p:nvPr/>
        </p:nvCxnSpPr>
        <p:spPr bwMode="auto">
          <a:xfrm>
            <a:off x="1932317" y="3485072"/>
            <a:ext cx="209413" cy="1384088"/>
          </a:xfrm>
          <a:prstGeom prst="straightConnector1">
            <a:avLst/>
          </a:prstGeom>
          <a:solidFill>
            <a:schemeClr val="folHlink"/>
          </a:solidFill>
          <a:ln w="57150" cap="flat" cmpd="sng" algn="ctr">
            <a:solidFill>
              <a:srgbClr val="FF00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20" name="CasellaDiTesto 219"/>
          <p:cNvSpPr txBox="1"/>
          <p:nvPr/>
        </p:nvSpPr>
        <p:spPr>
          <a:xfrm>
            <a:off x="711840" y="876300"/>
            <a:ext cx="793421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it-IT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The small </a:t>
            </a:r>
            <a:r>
              <a:rPr lang="it-IT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components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can be </a:t>
            </a:r>
            <a:r>
              <a:rPr lang="it-IT" sz="1800" dirty="0" smtClean="0">
                <a:solidFill>
                  <a:srgbClr val="CC00CC"/>
                </a:solidFill>
                <a:latin typeface="+mn-lt"/>
                <a:cs typeface="Times New Roman" pitchFamily="18" charset="0"/>
              </a:rPr>
              <a:t>“</a:t>
            </a:r>
            <a:r>
              <a:rPr lang="it-IT" sz="1800" dirty="0" err="1" smtClean="0">
                <a:solidFill>
                  <a:srgbClr val="CC00CC"/>
                </a:solidFill>
                <a:latin typeface="+mn-lt"/>
                <a:cs typeface="Times New Roman" pitchFamily="18" charset="0"/>
              </a:rPr>
              <a:t>traced</a:t>
            </a:r>
            <a:r>
              <a:rPr lang="it-IT" sz="1800" dirty="0" smtClean="0">
                <a:solidFill>
                  <a:srgbClr val="CC00CC"/>
                </a:solidFill>
                <a:latin typeface="+mn-lt"/>
                <a:cs typeface="Times New Roman" pitchFamily="18" charset="0"/>
              </a:rPr>
              <a:t> out”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, </a:t>
            </a:r>
            <a:r>
              <a:rPr lang="it-IT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mapping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the </a:t>
            </a:r>
            <a:r>
              <a:rPr lang="it-IT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suspension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it-IT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onto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a </a:t>
            </a:r>
            <a:r>
              <a:rPr lang="it-IT" sz="1800" dirty="0" smtClean="0">
                <a:solidFill>
                  <a:srgbClr val="CC00CC"/>
                </a:solidFill>
                <a:latin typeface="+mn-lt"/>
                <a:cs typeface="Times New Roman" pitchFamily="18" charset="0"/>
              </a:rPr>
              <a:t>single-component 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system of </a:t>
            </a:r>
            <a:r>
              <a:rPr lang="it-IT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particles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it-IT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interacting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via </a:t>
            </a:r>
            <a:r>
              <a:rPr lang="it-IT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effective</a:t>
            </a:r>
            <a:r>
              <a:rPr lang="it-IT" sz="1800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it-IT" sz="1800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forces</a:t>
            </a:r>
            <a:endParaRPr lang="it-IT" sz="1800" dirty="0" smtClean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363" name="Group 362"/>
          <p:cNvGrpSpPr/>
          <p:nvPr/>
        </p:nvGrpSpPr>
        <p:grpSpPr>
          <a:xfrm>
            <a:off x="2795032" y="2517280"/>
            <a:ext cx="6261975" cy="2730355"/>
            <a:chOff x="2803476" y="2374646"/>
            <a:chExt cx="6261975" cy="2730355"/>
          </a:xfrm>
          <a:solidFill>
            <a:srgbClr val="FFFF99"/>
          </a:solidFill>
        </p:grpSpPr>
        <p:sp>
          <p:nvSpPr>
            <p:cNvPr id="347" name="Rectangle 346"/>
            <p:cNvSpPr/>
            <p:nvPr/>
          </p:nvSpPr>
          <p:spPr bwMode="auto">
            <a:xfrm>
              <a:off x="2803476" y="2374646"/>
              <a:ext cx="6261975" cy="2730355"/>
            </a:xfrm>
            <a:prstGeom prst="rect">
              <a:avLst/>
            </a:prstGeom>
            <a:grpFill/>
            <a:ln w="127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348" name="Gruppo 321"/>
            <p:cNvGrpSpPr/>
            <p:nvPr/>
          </p:nvGrpSpPr>
          <p:grpSpPr>
            <a:xfrm>
              <a:off x="3127383" y="2458604"/>
              <a:ext cx="5583755" cy="841135"/>
              <a:chOff x="1317229" y="2296095"/>
              <a:chExt cx="5583755" cy="841135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9" name="CasellaDiTesto 290"/>
                  <p:cNvSpPr txBox="1"/>
                  <p:nvPr/>
                </p:nvSpPr>
                <p:spPr>
                  <a:xfrm>
                    <a:off x="1317229" y="2296095"/>
                    <a:ext cx="5285229" cy="390748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spcBef>
                        <a:spcPts val="0"/>
                      </a:spcBef>
                    </a:pPr>
                    <a:r>
                      <a:rPr lang="it-IT" sz="1800" b="0" dirty="0" smtClean="0">
                        <a:solidFill>
                          <a:srgbClr val="EA00EA"/>
                        </a:solidFill>
                        <a:latin typeface="+mn-lt"/>
                        <a:cs typeface="Times New Roman" pitchFamily="18" charset="0"/>
                      </a:rPr>
                      <a:t>PAIR </a:t>
                    </a:r>
                    <a:r>
                      <a:rPr lang="it-IT" sz="1800" b="0" dirty="0" smtClean="0">
                        <a:solidFill>
                          <a:srgbClr val="003F6E"/>
                        </a:solidFill>
                        <a:latin typeface="+mn-lt"/>
                        <a:cs typeface="Times New Roman" pitchFamily="18" charset="0"/>
                      </a:rPr>
                      <a:t>INTERACTIONS</a:t>
                    </a:r>
                    <a:r>
                      <a:rPr lang="it-IT" sz="1800" b="0" dirty="0" smtClean="0">
                        <a:solidFill>
                          <a:srgbClr val="EA00EA"/>
                        </a:solidFill>
                        <a:latin typeface="+mn-lt"/>
                        <a:cs typeface="Times New Roman" pitchFamily="18" charset="0"/>
                      </a:rPr>
                      <a:t> </a:t>
                    </a:r>
                    <a:r>
                      <a:rPr lang="it-IT" sz="1800" b="0" dirty="0" smtClean="0">
                        <a:solidFill>
                          <a:srgbClr val="003F6E"/>
                        </a:solidFill>
                        <a:latin typeface="+mn-lt"/>
                        <a:cs typeface="Times New Roman" pitchFamily="18" charset="0"/>
                      </a:rPr>
                      <a:t>(works just because</a:t>
                    </a:r>
                    <a:r>
                      <a:rPr lang="it-IT" sz="1800" b="0" dirty="0" smtClean="0">
                        <a:solidFill>
                          <a:srgbClr val="003F6E"/>
                        </a:solidFill>
                        <a:cs typeface="Times New Roman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sz="1800" b="0" i="1" smtClean="0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it-IT" sz="1800" b="0" i="1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it-IT" sz="1800" b="0" i="1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≪ </m:t>
                        </m:r>
                        <m:sSub>
                          <m:sSubPr>
                            <m:ctrlPr>
                              <a:rPr lang="it-IT" sz="1800" b="0" i="1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it-IT" sz="1800" b="0" i="1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𝑠</m:t>
                            </m:r>
                          </m:sub>
                        </m:sSub>
                      </m:oMath>
                    </a14:m>
                    <a:r>
                      <a:rPr lang="it-IT" sz="1800" b="0" dirty="0" smtClean="0">
                        <a:solidFill>
                          <a:srgbClr val="003F6E"/>
                        </a:solidFill>
                        <a:latin typeface="+mn-lt"/>
                        <a:cs typeface="Times New Roman" pitchFamily="18" charset="0"/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349" name="CasellaDiTesto 29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7229" y="2296095"/>
                    <a:ext cx="5285229" cy="390748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577" t="-9375" r="-461" b="-1875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350" name="Object 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19630671"/>
                      </p:ext>
                    </p:extLst>
                  </p:nvPr>
                </p:nvGraphicFramePr>
                <p:xfrm>
                  <a:off x="1465383" y="2768930"/>
                  <a:ext cx="5435601" cy="3683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6216" name="Equation" r:id="rId4" imgW="5435280" imgH="368280" progId="Equation.3">
                          <p:embed/>
                        </p:oleObj>
                      </mc:Choice>
                      <mc:Fallback>
                        <p:oleObj name="Equation" r:id="rId4" imgW="5435280" imgH="36828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65383" y="2768930"/>
                                <a:ext cx="5435601" cy="368300"/>
                              </a:xfrm>
                              <a:prstGeom prst="rect">
                                <a:avLst/>
                              </a:prstGeom>
                              <a:noFill/>
                              <a:ex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350" name="Object 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19630671"/>
                      </p:ext>
                    </p:extLst>
                  </p:nvPr>
                </p:nvGraphicFramePr>
                <p:xfrm>
                  <a:off x="1465383" y="2768930"/>
                  <a:ext cx="5435601" cy="3683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6154" name="Equation" r:id="rId6" imgW="5435280" imgH="368280" progId="Equation.3">
                          <p:embed/>
                        </p:oleObj>
                      </mc:Choice>
                      <mc:Fallback>
                        <p:oleObj name="Equation" r:id="rId6" imgW="5435280" imgH="36828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65383" y="2768930"/>
                                <a:ext cx="5435601" cy="368300"/>
                              </a:xfrm>
                              <a:prstGeom prst="rect">
                                <a:avLst/>
                              </a:prstGeom>
                              <a:noFill/>
                              <a:ex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p:grpSp>
          <p:nvGrpSpPr>
            <p:cNvPr id="351" name="Gruppo 324"/>
            <p:cNvGrpSpPr/>
            <p:nvPr/>
          </p:nvGrpSpPr>
          <p:grpSpPr>
            <a:xfrm>
              <a:off x="4227842" y="3311643"/>
              <a:ext cx="1023037" cy="956625"/>
              <a:chOff x="2016743" y="2917181"/>
              <a:chExt cx="1023037" cy="956625"/>
            </a:xfrm>
            <a:grpFill/>
          </p:grpSpPr>
          <p:cxnSp>
            <p:nvCxnSpPr>
              <p:cNvPr id="352" name="Connettore 2 292"/>
              <p:cNvCxnSpPr/>
              <p:nvPr/>
            </p:nvCxnSpPr>
            <p:spPr bwMode="auto">
              <a:xfrm flipH="1" flipV="1">
                <a:off x="2425027" y="2917181"/>
                <a:ext cx="3777" cy="409585"/>
              </a:xfrm>
              <a:prstGeom prst="straightConnector1">
                <a:avLst/>
              </a:prstGeom>
              <a:grp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353" name="CasellaDiTesto 297"/>
              <p:cNvSpPr txBox="1"/>
              <p:nvPr/>
            </p:nvSpPr>
            <p:spPr>
              <a:xfrm>
                <a:off x="2016743" y="3350586"/>
                <a:ext cx="1023037" cy="523220"/>
              </a:xfrm>
              <a:prstGeom prst="rect">
                <a:avLst/>
              </a:prstGeom>
              <a:grpFill/>
              <a:ln>
                <a:solidFill>
                  <a:srgbClr val="CC00CC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it-IT" b="0" dirty="0" smtClean="0">
                    <a:latin typeface="+mn-lt"/>
                    <a:cs typeface="Times New Roman" pitchFamily="18" charset="0"/>
                  </a:rPr>
                  <a:t>Direct </a:t>
                </a:r>
              </a:p>
              <a:p>
                <a:pPr>
                  <a:spcBef>
                    <a:spcPts val="0"/>
                  </a:spcBef>
                </a:pPr>
                <a:r>
                  <a:rPr lang="it-IT" b="0" dirty="0" smtClean="0">
                    <a:latin typeface="+mn-lt"/>
                    <a:cs typeface="Times New Roman" pitchFamily="18" charset="0"/>
                  </a:rPr>
                  <a:t>interactions</a:t>
                </a:r>
              </a:p>
            </p:txBody>
          </p:sp>
        </p:grpSp>
        <p:grpSp>
          <p:nvGrpSpPr>
            <p:cNvPr id="354" name="Gruppo 325"/>
            <p:cNvGrpSpPr/>
            <p:nvPr/>
          </p:nvGrpSpPr>
          <p:grpSpPr>
            <a:xfrm>
              <a:off x="5318568" y="3306339"/>
              <a:ext cx="1451038" cy="965252"/>
              <a:chOff x="3589522" y="2956831"/>
              <a:chExt cx="1451038" cy="965252"/>
            </a:xfrm>
            <a:grpFill/>
          </p:grpSpPr>
          <p:cxnSp>
            <p:nvCxnSpPr>
              <p:cNvPr id="355" name="Connettore 2 293"/>
              <p:cNvCxnSpPr/>
              <p:nvPr/>
            </p:nvCxnSpPr>
            <p:spPr bwMode="auto">
              <a:xfrm flipH="1" flipV="1">
                <a:off x="4226885" y="2956831"/>
                <a:ext cx="5875" cy="422913"/>
              </a:xfrm>
              <a:prstGeom prst="straightConnector1">
                <a:avLst/>
              </a:prstGeom>
              <a:grp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356" name="CasellaDiTesto 298"/>
              <p:cNvSpPr txBox="1"/>
              <p:nvPr/>
            </p:nvSpPr>
            <p:spPr>
              <a:xfrm>
                <a:off x="3589522" y="3398863"/>
                <a:ext cx="1451038" cy="523220"/>
              </a:xfrm>
              <a:prstGeom prst="rect">
                <a:avLst/>
              </a:prstGeom>
              <a:grpFill/>
              <a:ln>
                <a:solidFill>
                  <a:srgbClr val="CC00CC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it-IT" b="0" dirty="0" err="1" smtClean="0">
                    <a:solidFill>
                      <a:srgbClr val="CC00CC"/>
                    </a:solidFill>
                    <a:latin typeface="+mn-lt"/>
                    <a:cs typeface="Times New Roman" pitchFamily="18" charset="0"/>
                  </a:rPr>
                  <a:t>Solvent-mediated</a:t>
                </a:r>
                <a:endParaRPr lang="it-IT" b="0" dirty="0" smtClean="0">
                  <a:solidFill>
                    <a:srgbClr val="CC00CC"/>
                  </a:solidFill>
                  <a:latin typeface="+mn-lt"/>
                  <a:cs typeface="Times New Roman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it-IT" b="0" dirty="0" smtClean="0">
                    <a:solidFill>
                      <a:srgbClr val="CC00CC"/>
                    </a:solidFill>
                    <a:latin typeface="+mn-lt"/>
                    <a:cs typeface="Times New Roman" pitchFamily="18" charset="0"/>
                  </a:rPr>
                  <a:t>forces</a:t>
                </a:r>
              </a:p>
            </p:txBody>
          </p:sp>
        </p:grpSp>
        <p:grpSp>
          <p:nvGrpSpPr>
            <p:cNvPr id="357" name="Gruppo 328"/>
            <p:cNvGrpSpPr/>
            <p:nvPr/>
          </p:nvGrpSpPr>
          <p:grpSpPr>
            <a:xfrm>
              <a:off x="6853174" y="3317420"/>
              <a:ext cx="2128447" cy="944797"/>
              <a:chOff x="4928437" y="3048761"/>
              <a:chExt cx="3495599" cy="944797"/>
            </a:xfrm>
            <a:grpFill/>
          </p:grpSpPr>
          <p:cxnSp>
            <p:nvCxnSpPr>
              <p:cNvPr id="358" name="Connettore 2 296"/>
              <p:cNvCxnSpPr/>
              <p:nvPr/>
            </p:nvCxnSpPr>
            <p:spPr bwMode="auto">
              <a:xfrm flipH="1" flipV="1">
                <a:off x="6621214" y="3048761"/>
                <a:ext cx="29398" cy="403808"/>
              </a:xfrm>
              <a:prstGeom prst="straightConnector1">
                <a:avLst/>
              </a:prstGeom>
              <a:grp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359" name="CasellaDiTesto 299"/>
              <p:cNvSpPr txBox="1"/>
              <p:nvPr/>
            </p:nvSpPr>
            <p:spPr>
              <a:xfrm>
                <a:off x="4928437" y="3470338"/>
                <a:ext cx="3495599" cy="523220"/>
              </a:xfrm>
              <a:prstGeom prst="rect">
                <a:avLst/>
              </a:prstGeom>
              <a:grpFill/>
              <a:ln>
                <a:solidFill>
                  <a:srgbClr val="CC00CC"/>
                </a:solidFill>
              </a:ln>
            </p:spPr>
            <p:txBody>
              <a:bodyPr wrap="squar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it-IT" sz="1800" b="0" dirty="0" smtClean="0">
                    <a:solidFill>
                      <a:srgbClr val="CC00CC"/>
                    </a:solidFill>
                    <a:latin typeface="+mn-lt"/>
                    <a:cs typeface="Times New Roman" pitchFamily="18" charset="0"/>
                  </a:rPr>
                  <a:t>“</a:t>
                </a:r>
                <a:r>
                  <a:rPr lang="it-IT" b="0" dirty="0" smtClean="0">
                    <a:solidFill>
                      <a:srgbClr val="CC00CC"/>
                    </a:solidFill>
                    <a:latin typeface="+mn-lt"/>
                    <a:cs typeface="Times New Roman" pitchFamily="18" charset="0"/>
                  </a:rPr>
                  <a:t>Volume” term </a:t>
                </a:r>
                <a:r>
                  <a:rPr lang="it-IT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(crucial in </a:t>
                </a:r>
                <a:r>
                  <a:rPr lang="it-IT" b="0" dirty="0" smtClean="0">
                    <a:solidFill>
                      <a:srgbClr val="CC00CC"/>
                    </a:solidFill>
                    <a:latin typeface="+mn-lt"/>
                    <a:cs typeface="Times New Roman" pitchFamily="18" charset="0"/>
                  </a:rPr>
                  <a:t>inhomogeneous systems</a:t>
                </a:r>
                <a:r>
                  <a:rPr lang="it-IT" b="0" dirty="0" smtClean="0">
                    <a:solidFill>
                      <a:srgbClr val="003F6E"/>
                    </a:solidFill>
                    <a:latin typeface="+mn-lt"/>
                    <a:cs typeface="Times New Roman" pitchFamily="18" charset="0"/>
                  </a:rPr>
                  <a:t>)</a:t>
                </a:r>
              </a:p>
            </p:txBody>
          </p:sp>
        </p:grpSp>
      </p:grpSp>
      <p:grpSp>
        <p:nvGrpSpPr>
          <p:cNvPr id="375" name="Group 374"/>
          <p:cNvGrpSpPr/>
          <p:nvPr/>
        </p:nvGrpSpPr>
        <p:grpSpPr>
          <a:xfrm>
            <a:off x="2877926" y="3470035"/>
            <a:ext cx="4921414" cy="939879"/>
            <a:chOff x="2886370" y="3327401"/>
            <a:chExt cx="4921414" cy="939879"/>
          </a:xfrm>
        </p:grpSpPr>
        <p:grpSp>
          <p:nvGrpSpPr>
            <p:cNvPr id="360" name="Gruppo 323"/>
            <p:cNvGrpSpPr/>
            <p:nvPr/>
          </p:nvGrpSpPr>
          <p:grpSpPr>
            <a:xfrm>
              <a:off x="2886370" y="3327401"/>
              <a:ext cx="1283937" cy="939879"/>
              <a:chOff x="226508" y="2772959"/>
              <a:chExt cx="1337161" cy="939879"/>
            </a:xfrm>
            <a:solidFill>
              <a:schemeClr val="bg1"/>
            </a:solidFill>
          </p:grpSpPr>
          <p:sp>
            <p:nvSpPr>
              <p:cNvPr id="361" name="CasellaDiTesto 301"/>
              <p:cNvSpPr txBox="1"/>
              <p:nvPr/>
            </p:nvSpPr>
            <p:spPr>
              <a:xfrm>
                <a:off x="226508" y="3189618"/>
                <a:ext cx="1337161" cy="523220"/>
              </a:xfrm>
              <a:prstGeom prst="rect">
                <a:avLst/>
              </a:prstGeom>
              <a:grpFill/>
              <a:ln>
                <a:solidFill>
                  <a:srgbClr val="CC00CC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it-IT" b="0" dirty="0" smtClean="0">
                    <a:latin typeface="+mn-lt"/>
                    <a:cs typeface="Times New Roman" pitchFamily="18" charset="0"/>
                  </a:rPr>
                  <a:t>In </a:t>
                </a:r>
                <a:r>
                  <a:rPr lang="it-IT" b="0" dirty="0" err="1" smtClean="0">
                    <a:latin typeface="+mn-lt"/>
                    <a:cs typeface="Times New Roman" pitchFamily="18" charset="0"/>
                  </a:rPr>
                  <a:t>fact</a:t>
                </a:r>
                <a:r>
                  <a:rPr lang="it-IT" b="0" dirty="0" smtClean="0">
                    <a:latin typeface="+mn-lt"/>
                    <a:cs typeface="Times New Roman" pitchFamily="18" charset="0"/>
                  </a:rPr>
                  <a:t>,</a:t>
                </a:r>
              </a:p>
              <a:p>
                <a:pPr>
                  <a:spcBef>
                    <a:spcPts val="0"/>
                  </a:spcBef>
                </a:pPr>
                <a:r>
                  <a:rPr lang="it-IT" b="0" dirty="0" smtClean="0">
                    <a:solidFill>
                      <a:srgbClr val="CC00CC"/>
                    </a:solidFill>
                    <a:latin typeface="+mn-lt"/>
                    <a:cs typeface="Times New Roman" pitchFamily="18" charset="0"/>
                  </a:rPr>
                  <a:t>a FREE </a:t>
                </a:r>
                <a:r>
                  <a:rPr lang="it-IT" b="0" dirty="0" err="1" smtClean="0">
                    <a:solidFill>
                      <a:srgbClr val="CC00CC"/>
                    </a:solidFill>
                    <a:latin typeface="+mn-lt"/>
                    <a:cs typeface="Times New Roman" pitchFamily="18" charset="0"/>
                  </a:rPr>
                  <a:t>energy</a:t>
                </a:r>
                <a:r>
                  <a:rPr lang="it-IT" b="0" dirty="0" smtClean="0">
                    <a:solidFill>
                      <a:srgbClr val="CC00CC"/>
                    </a:solidFill>
                    <a:latin typeface="+mn-lt"/>
                    <a:cs typeface="Times New Roman" pitchFamily="18" charset="0"/>
                  </a:rPr>
                  <a:t>!</a:t>
                </a:r>
              </a:p>
            </p:txBody>
          </p:sp>
          <p:cxnSp>
            <p:nvCxnSpPr>
              <p:cNvPr id="362" name="Connettore 2 303"/>
              <p:cNvCxnSpPr/>
              <p:nvPr/>
            </p:nvCxnSpPr>
            <p:spPr bwMode="auto">
              <a:xfrm flipV="1">
                <a:off x="894964" y="2772959"/>
                <a:ext cx="0" cy="389452"/>
              </a:xfrm>
              <a:prstGeom prst="straightConnector1">
                <a:avLst/>
              </a:prstGeom>
              <a:grp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364" name="TextBox 363"/>
            <p:cNvSpPr txBox="1"/>
            <p:nvPr/>
          </p:nvSpPr>
          <p:spPr>
            <a:xfrm>
              <a:off x="6361713" y="3362604"/>
              <a:ext cx="107548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just">
                <a:spcBef>
                  <a:spcPts val="0"/>
                </a:spcBef>
              </a:pPr>
              <a:r>
                <a:rPr lang="it-IT" b="0" dirty="0" smtClean="0">
                  <a:solidFill>
                    <a:srgbClr val="EA00EA"/>
                  </a:solidFill>
                  <a:latin typeface="+mn-lt"/>
                  <a:cs typeface="Times New Roman" pitchFamily="18" charset="0"/>
                </a:rPr>
                <a:t>T-dependent</a:t>
              </a:r>
            </a:p>
          </p:txBody>
        </p:sp>
        <p:cxnSp>
          <p:nvCxnSpPr>
            <p:cNvPr id="371" name="Connettore 2 292"/>
            <p:cNvCxnSpPr/>
            <p:nvPr/>
          </p:nvCxnSpPr>
          <p:spPr bwMode="auto">
            <a:xfrm flipH="1">
              <a:off x="6023837" y="3521398"/>
              <a:ext cx="326803" cy="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74" name="Connettore 2 292"/>
            <p:cNvCxnSpPr/>
            <p:nvPr/>
          </p:nvCxnSpPr>
          <p:spPr bwMode="auto">
            <a:xfrm>
              <a:off x="7480981" y="3521398"/>
              <a:ext cx="326803" cy="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377" name="TextBox 376"/>
          <p:cNvSpPr txBox="1"/>
          <p:nvPr/>
        </p:nvSpPr>
        <p:spPr>
          <a:xfrm>
            <a:off x="4223738" y="4453232"/>
            <a:ext cx="3390672" cy="738664"/>
          </a:xfrm>
          <a:prstGeom prst="rect">
            <a:avLst/>
          </a:prstGeom>
          <a:solidFill>
            <a:schemeClr val="bg1"/>
          </a:solidFill>
          <a:ln>
            <a:solidFill>
              <a:srgbClr val="EA00EA"/>
            </a:solidFill>
          </a:ln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it-IT" sz="2400" b="0" dirty="0" smtClean="0">
                <a:solidFill>
                  <a:srgbClr val="EA00EA"/>
                </a:solidFill>
                <a:latin typeface="+mn-lt"/>
                <a:cs typeface="Times New Roman" pitchFamily="18" charset="0"/>
              </a:rPr>
              <a:t>TUNABLE POTENTIAL</a:t>
            </a:r>
          </a:p>
          <a:p>
            <a:pPr>
              <a:spcBef>
                <a:spcPts val="0"/>
              </a:spcBef>
            </a:pPr>
            <a:r>
              <a:rPr lang="it-IT" sz="1800" b="0" dirty="0" smtClean="0">
                <a:solidFill>
                  <a:srgbClr val="2C5986"/>
                </a:solidFill>
                <a:latin typeface="+mn-lt"/>
                <a:cs typeface="Times New Roman" pitchFamily="18" charset="0"/>
              </a:rPr>
              <a:t>(playing with solvent or additives)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/>
      <p:bldP spid="3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713663" y="0"/>
            <a:ext cx="6453256" cy="444843"/>
          </a:xfrm>
        </p:spPr>
        <p:txBody>
          <a:bodyPr/>
          <a:lstStyle/>
          <a:p>
            <a:r>
              <a:rPr lang="it-IT" dirty="0" smtClean="0"/>
              <a:t>Back to the daybreak of statistical mechanics:</a:t>
            </a:r>
            <a:br>
              <a:rPr lang="it-IT" dirty="0" smtClean="0"/>
            </a:br>
            <a:r>
              <a:rPr lang="it-IT" dirty="0" smtClean="0"/>
              <a:t>Perrin’s legacy</a:t>
            </a:r>
            <a:endParaRPr lang="en-US" dirty="0"/>
          </a:p>
        </p:txBody>
      </p:sp>
      <p:sp>
        <p:nvSpPr>
          <p:cNvPr id="46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BDC09-377F-47EA-AADC-7A3A29B4C1E3}" type="slidenum">
              <a:rPr lang="it-IT" smtClean="0"/>
              <a:pPr/>
              <a:t>5</a:t>
            </a:fld>
            <a:endParaRPr lang="it-IT" dirty="0"/>
          </a:p>
        </p:txBody>
      </p:sp>
      <p:grpSp>
        <p:nvGrpSpPr>
          <p:cNvPr id="19" name="Gruppo 18"/>
          <p:cNvGrpSpPr/>
          <p:nvPr/>
        </p:nvGrpSpPr>
        <p:grpSpPr>
          <a:xfrm>
            <a:off x="-234892" y="962009"/>
            <a:ext cx="5682976" cy="1205404"/>
            <a:chOff x="-234892" y="962009"/>
            <a:chExt cx="5682976" cy="1205404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-234892" y="987029"/>
              <a:ext cx="2895343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0" dirty="0" err="1" smtClean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Gamboge</a:t>
              </a:r>
              <a:r>
                <a:rPr lang="it-IT" sz="2400" b="0" dirty="0" smtClean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</a:p>
            <a:p>
              <a:r>
                <a:rPr lang="it-IT" sz="2400" b="0" dirty="0" smtClean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the </a:t>
              </a:r>
              <a:r>
                <a:rPr lang="it-IT" sz="2400" b="0" dirty="0" err="1" smtClean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perfect</a:t>
              </a:r>
              <a:r>
                <a:rPr lang="it-IT" sz="2400" b="0" dirty="0" smtClean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 yellow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2358" y="962009"/>
              <a:ext cx="3045726" cy="120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452844" y="872352"/>
            <a:ext cx="369115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3F6E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BUDDHIST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CC00CC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ATOMISM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CC00CC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rgbClr val="CC00CC"/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CC00CC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4th century BCE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3F6E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: BASIC MODEL (4 kinds of atoms, corresponding to the standard elements</a:t>
            </a:r>
            <a:r>
              <a:rPr lang="en-US" b="0" dirty="0" smtClean="0">
                <a:solidFill>
                  <a:srgbClr val="003F6E"/>
                </a:solidFill>
                <a:latin typeface="+mn-lt"/>
                <a:ea typeface="Calibri" pitchFamily="34" charset="0"/>
                <a:cs typeface="Times New Roman" pitchFamily="18" charset="0"/>
              </a:rPr>
              <a:t>)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3F6E"/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CC00CC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7th century CE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3F6E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: FIELD THEORY (atoms point-like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003F6E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3F6E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and made of pure energy)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3F6E"/>
              </a:solidFill>
              <a:effectLst/>
              <a:latin typeface="+mn-lt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18262" y="1914026"/>
            <a:ext cx="7725802" cy="4589237"/>
            <a:chOff x="-110024" y="1953898"/>
            <a:chExt cx="7725802" cy="4589237"/>
          </a:xfrm>
        </p:grpSpPr>
        <p:grpSp>
          <p:nvGrpSpPr>
            <p:cNvPr id="13" name="Gruppo 12"/>
            <p:cNvGrpSpPr/>
            <p:nvPr/>
          </p:nvGrpSpPr>
          <p:grpSpPr>
            <a:xfrm>
              <a:off x="-110024" y="1953898"/>
              <a:ext cx="2111912" cy="3463963"/>
              <a:chOff x="-566411" y="1442238"/>
              <a:chExt cx="2769722" cy="4542905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297523" y="1442238"/>
                <a:ext cx="2248038" cy="314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ttangolo 8"/>
              <p:cNvSpPr/>
              <p:nvPr/>
            </p:nvSpPr>
            <p:spPr>
              <a:xfrm>
                <a:off x="-566411" y="4579125"/>
                <a:ext cx="2769722" cy="1406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it-IT" dirty="0" err="1" smtClean="0">
                    <a:solidFill>
                      <a:srgbClr val="003F6E"/>
                    </a:solidFill>
                    <a:latin typeface="+mn-lt"/>
                  </a:rPr>
                  <a:t>Jean-Baptiste</a:t>
                </a:r>
                <a:r>
                  <a:rPr lang="it-IT" dirty="0" smtClean="0">
                    <a:solidFill>
                      <a:srgbClr val="003F6E"/>
                    </a:solidFill>
                    <a:latin typeface="+mn-lt"/>
                  </a:rPr>
                  <a:t> </a:t>
                </a:r>
                <a:r>
                  <a:rPr lang="it-IT" dirty="0" err="1" smtClean="0">
                    <a:solidFill>
                      <a:srgbClr val="003F6E"/>
                    </a:solidFill>
                    <a:latin typeface="+mn-lt"/>
                  </a:rPr>
                  <a:t>Perrin</a:t>
                </a:r>
                <a:endParaRPr lang="it-IT" dirty="0" smtClean="0">
                  <a:solidFill>
                    <a:srgbClr val="003F6E"/>
                  </a:solidFill>
                  <a:latin typeface="+mn-lt"/>
                </a:endParaRPr>
              </a:p>
              <a:p>
                <a:r>
                  <a:rPr lang="it-IT" sz="1200" b="0" dirty="0" smtClean="0">
                    <a:solidFill>
                      <a:srgbClr val="003F6E"/>
                    </a:solidFill>
                    <a:latin typeface="+mn-lt"/>
                  </a:rPr>
                  <a:t>Lille 1870 – New York 1942</a:t>
                </a:r>
              </a:p>
              <a:p>
                <a:r>
                  <a:rPr lang="it-IT" b="0" dirty="0" smtClean="0">
                    <a:solidFill>
                      <a:srgbClr val="003F6E"/>
                    </a:solidFill>
                    <a:latin typeface="+mn-lt"/>
                  </a:rPr>
                  <a:t>Nobel Laureate</a:t>
                </a:r>
              </a:p>
              <a:p>
                <a:r>
                  <a:rPr lang="it-IT" b="0" dirty="0" smtClean="0">
                    <a:solidFill>
                      <a:srgbClr val="003F6E"/>
                    </a:solidFill>
                    <a:latin typeface="+mn-lt"/>
                  </a:rPr>
                  <a:t>In </a:t>
                </a:r>
                <a:r>
                  <a:rPr lang="it-IT" b="0" dirty="0" err="1" smtClean="0">
                    <a:solidFill>
                      <a:srgbClr val="003F6E"/>
                    </a:solidFill>
                    <a:latin typeface="+mn-lt"/>
                  </a:rPr>
                  <a:t>Physics</a:t>
                </a:r>
                <a:r>
                  <a:rPr lang="it-IT" b="0" dirty="0" smtClean="0">
                    <a:solidFill>
                      <a:srgbClr val="003F6E"/>
                    </a:solidFill>
                    <a:latin typeface="+mn-lt"/>
                  </a:rPr>
                  <a:t>  (1926)</a:t>
                </a:r>
                <a:endParaRPr lang="it-IT" b="0" dirty="0">
                  <a:solidFill>
                    <a:srgbClr val="003F6E"/>
                  </a:solidFill>
                  <a:latin typeface="+mn-lt"/>
                </a:endParaRPr>
              </a:p>
            </p:txBody>
          </p:sp>
        </p:grpSp>
        <p:sp>
          <p:nvSpPr>
            <p:cNvPr id="11" name="CasellaDiTesto 10"/>
            <p:cNvSpPr txBox="1"/>
            <p:nvPr/>
          </p:nvSpPr>
          <p:spPr>
            <a:xfrm>
              <a:off x="-47897" y="5402373"/>
              <a:ext cx="1919155" cy="114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0" i="1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“for his work on the discontinuous structure of matter, and especially </a:t>
              </a:r>
            </a:p>
            <a:p>
              <a:pPr lv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0" i="1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for his discovery of  sedimentation  equilibrium”</a:t>
              </a:r>
              <a:endParaRPr lang="it-IT" b="0" i="1" dirty="0" smtClean="0">
                <a:solidFill>
                  <a:srgbClr val="003F6E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258221" y="2315684"/>
              <a:ext cx="5357557" cy="7294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it-IT" sz="3600" b="0" dirty="0">
                  <a:solidFill>
                    <a:srgbClr val="CC00CC"/>
                  </a:solidFill>
                  <a:latin typeface="Times New Roman"/>
                  <a:ea typeface="Calibri"/>
                  <a:cs typeface="Times New Roman"/>
                </a:rPr>
                <a:t>1908: ATOMS DO EXIST!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87089" y="2907957"/>
            <a:ext cx="7111148" cy="3635177"/>
            <a:chOff x="1887089" y="2907957"/>
            <a:chExt cx="7111148" cy="3635177"/>
          </a:xfrm>
        </p:grpSpPr>
        <p:sp>
          <p:nvSpPr>
            <p:cNvPr id="7" name="CasellaDiTesto 6"/>
            <p:cNvSpPr txBox="1"/>
            <p:nvPr/>
          </p:nvSpPr>
          <p:spPr>
            <a:xfrm>
              <a:off x="1887089" y="2952838"/>
              <a:ext cx="3816929" cy="2283553"/>
            </a:xfrm>
            <a:prstGeom prst="rect">
              <a:avLst/>
            </a:prstGeom>
            <a:noFill/>
            <a:ln>
              <a:solidFill>
                <a:srgbClr val="CC00CC"/>
              </a:solidFill>
            </a:ln>
          </p:spPr>
          <p:txBody>
            <a:bodyPr wrap="square" rtlCol="0">
              <a:noAutofit/>
            </a:bodyPr>
            <a:lstStyle/>
            <a:p>
              <a:pPr algn="l">
                <a:lnSpc>
                  <a:spcPct val="115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From the </a:t>
              </a:r>
              <a:r>
                <a:rPr lang="it-IT" sz="1600" b="0" dirty="0" smtClean="0">
                  <a:solidFill>
                    <a:srgbClr val="CC00CC"/>
                  </a:solidFill>
                  <a:latin typeface="Times New Roman"/>
                  <a:ea typeface="Calibri"/>
                  <a:cs typeface="Times New Roman"/>
                </a:rPr>
                <a:t>equilibrium sedimentation profiles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of  a </a:t>
              </a:r>
              <a:r>
                <a:rPr lang="it-IT" sz="1600" b="0" dirty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dilute emulsion 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of </a:t>
              </a:r>
              <a:r>
                <a:rPr lang="it-IT" sz="1600" b="0" i="1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gamboge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droplets:</a:t>
              </a:r>
            </a:p>
            <a:p>
              <a:pPr algn="l">
                <a:lnSpc>
                  <a:spcPct val="115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a)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Confirmation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of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Einstein/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Smoluchowski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theory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of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Brownian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motion</a:t>
              </a:r>
              <a:endParaRPr lang="it-IT" sz="1600" b="0" dirty="0" smtClean="0">
                <a:solidFill>
                  <a:srgbClr val="003F6E"/>
                </a:solidFill>
                <a:latin typeface="Times New Roman"/>
                <a:ea typeface="Calibri"/>
                <a:cs typeface="Times New Roman"/>
              </a:endParaRPr>
            </a:p>
            <a:p>
              <a:pPr algn="l">
                <a:lnSpc>
                  <a:spcPct val="115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b)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Confirmation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of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equipartition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of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energy</a:t>
              </a:r>
              <a:endParaRPr lang="it-IT" sz="1600" b="0" dirty="0" smtClean="0">
                <a:solidFill>
                  <a:srgbClr val="003F6E"/>
                </a:solidFill>
                <a:latin typeface="Times New Roman"/>
                <a:ea typeface="Calibri"/>
                <a:cs typeface="Times New Roman"/>
              </a:endParaRPr>
            </a:p>
            <a:p>
              <a:pPr algn="l">
                <a:lnSpc>
                  <a:spcPct val="115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c)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Determination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of</a:t>
              </a: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 Avogadro’s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number</a:t>
              </a:r>
              <a:endParaRPr lang="it-IT" sz="1600" b="0" dirty="0" smtClean="0">
                <a:solidFill>
                  <a:srgbClr val="003F6E"/>
                </a:solidFill>
                <a:latin typeface="Times New Roman"/>
                <a:ea typeface="Calibri"/>
                <a:cs typeface="Times New Roman"/>
              </a:endParaRPr>
            </a:p>
            <a:p>
              <a:pPr algn="l">
                <a:lnSpc>
                  <a:spcPct val="115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it-IT" sz="1600" b="0" dirty="0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d) Estimate of the electron </a:t>
              </a:r>
              <a:r>
                <a:rPr lang="it-IT" sz="1600" b="0" dirty="0" err="1" smtClean="0">
                  <a:solidFill>
                    <a:srgbClr val="003F6E"/>
                  </a:solidFill>
                  <a:latin typeface="Times New Roman"/>
                  <a:ea typeface="Calibri"/>
                  <a:cs typeface="Times New Roman"/>
                </a:rPr>
                <a:t>charge</a:t>
              </a:r>
              <a:endParaRPr lang="it-IT" sz="1600" b="0" dirty="0" smtClean="0">
                <a:solidFill>
                  <a:srgbClr val="003F6E"/>
                </a:solidFill>
                <a:latin typeface="Times New Roman"/>
                <a:ea typeface="Calibri"/>
                <a:cs typeface="Times New Roman"/>
              </a:endParaRPr>
            </a:p>
            <a:p>
              <a:pPr indent="252095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endParaRPr lang="it-IT" b="0" dirty="0" smtClean="0">
                <a:solidFill>
                  <a:srgbClr val="003F6E"/>
                </a:solidFill>
                <a:latin typeface="Calibri"/>
                <a:ea typeface="Calibri"/>
                <a:cs typeface="Times New Roman"/>
              </a:endParaRPr>
            </a:p>
            <a:p>
              <a:pPr indent="252095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b="0" dirty="0" smtClean="0">
                <a:solidFill>
                  <a:srgbClr val="003F6E"/>
                </a:solidFill>
                <a:latin typeface="Times New Roman"/>
                <a:ea typeface="Calibri"/>
                <a:cs typeface="Times New Roman"/>
              </a:endParaRPr>
            </a:p>
            <a:p>
              <a:endParaRPr lang="it-IT" sz="2800" dirty="0" smtClean="0">
                <a:solidFill>
                  <a:srgbClr val="2C598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912300" y="2907957"/>
              <a:ext cx="7085937" cy="3635177"/>
              <a:chOff x="1912300" y="2907957"/>
              <a:chExt cx="7085937" cy="363517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912300" y="2907957"/>
                <a:ext cx="7085937" cy="3635177"/>
                <a:chOff x="2904708" y="2633471"/>
                <a:chExt cx="6147904" cy="3082722"/>
              </a:xfrm>
            </p:grpSpPr>
            <p:pic>
              <p:nvPicPr>
                <p:cNvPr id="5" name="Immagine 4" descr="Perrin dataTIF.TIF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8233449" y="2899641"/>
                  <a:ext cx="819163" cy="2543292"/>
                </a:xfrm>
                <a:prstGeom prst="rect">
                  <a:avLst/>
                </a:prstGeom>
              </p:spPr>
            </p:pic>
            <p:grpSp>
              <p:nvGrpSpPr>
                <p:cNvPr id="30" name="Gruppo 29"/>
                <p:cNvGrpSpPr/>
                <p:nvPr/>
              </p:nvGrpSpPr>
              <p:grpSpPr>
                <a:xfrm>
                  <a:off x="2904708" y="2633471"/>
                  <a:ext cx="6126077" cy="3082722"/>
                  <a:chOff x="2904708" y="2633471"/>
                  <a:chExt cx="6126077" cy="3082722"/>
                </a:xfrm>
              </p:grpSpPr>
              <p:pic>
                <p:nvPicPr>
                  <p:cNvPr id="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322846" y="2633471"/>
                    <a:ext cx="1782236" cy="30827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" name="CasellaDiTesto 5"/>
                      <p:cNvSpPr txBox="1"/>
                      <p:nvPr/>
                    </p:nvSpPr>
                    <p:spPr>
                      <a:xfrm>
                        <a:off x="2904708" y="4731000"/>
                        <a:ext cx="3282562" cy="93536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EA00EA"/>
                        </a:solidFill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spcBef>
                            <a:spcPts val="0"/>
                          </a:spcBef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it-IT" sz="1800" b="0" i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"</m:t>
                              </m:r>
                              <m:r>
                                <m:rPr>
                                  <m:nor/>
                                </m:rPr>
                                <a:rPr lang="it-IT" sz="1800" b="0" i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Barometric</m:t>
                              </m:r>
                              <m:r>
                                <m:rPr>
                                  <m:nor/>
                                </m:rPr>
                                <a:rPr lang="it-IT" sz="1800" b="0" i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"</m:t>
                              </m:r>
                              <m:r>
                                <a:rPr lang="it-IT" sz="1800" b="0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it-IT" sz="1800" b="0" i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concentration</m:t>
                              </m:r>
                              <m:r>
                                <a:rPr lang="it-IT" sz="1800" b="0" i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it-IT" sz="1800" b="0" i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profile</m:t>
                              </m:r>
                              <m:r>
                                <a:rPr lang="it-IT" sz="1800" b="0" i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: </m:t>
                              </m:r>
                            </m:oMath>
                          </m:oMathPara>
                        </a14:m>
                        <a:endParaRPr lang="it-IT" sz="1800" b="0" dirty="0" smtClean="0">
                          <a:solidFill>
                            <a:srgbClr val="003F6E"/>
                          </a:solidFill>
                          <a:latin typeface="+mn-lt"/>
                          <a:cs typeface="Times New Roman" pitchFamily="18" charset="0"/>
                        </a:endParaRPr>
                      </a:p>
                      <a:p>
                        <a:pPr>
                          <a:spcBef>
                            <a:spcPts val="0"/>
                          </a:spcBef>
                        </a:pPr>
                        <a14:m>
                          <m:oMath xmlns:m="http://schemas.openxmlformats.org/officeDocument/2006/math">
                            <m:r>
                              <a:rPr lang="it-IT" sz="1800" b="0" i="1" smtClean="0">
                                <a:solidFill>
                                  <a:srgbClr val="EA00EA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it-IT" sz="1800" b="0" i="1" smtClean="0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800" b="0" i="1" smtClean="0">
                                    <a:solidFill>
                                      <a:srgbClr val="EA00EA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it-IT" sz="1800" b="0" i="1" smtClean="0">
                                <a:solidFill>
                                  <a:srgbClr val="EA00EA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~</m:t>
                            </m:r>
                            <m:r>
                              <a:rPr lang="it-IT" sz="1800" b="0" i="0" smtClean="0">
                                <a:solidFill>
                                  <a:srgbClr val="EA00EA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it-IT" sz="1800" b="0" i="0" smtClean="0">
                                <a:solidFill>
                                  <a:srgbClr val="EA00EA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exp</m:t>
                            </m:r>
                            <m:r>
                              <a:rPr lang="it-IT" sz="1800" b="0" i="1" smtClean="0">
                                <a:solidFill>
                                  <a:srgbClr val="EA00EA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⁡(−</m:t>
                            </m:r>
                            <m:r>
                              <a:rPr lang="it-IT" sz="1800" b="0" i="1" smtClean="0">
                                <a:solidFill>
                                  <a:srgbClr val="EA00EA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𝑧</m:t>
                            </m:r>
                            <m:r>
                              <a:rPr lang="it-IT" sz="1800" b="0" i="1" smtClean="0">
                                <a:solidFill>
                                  <a:srgbClr val="EA00EA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it-IT" sz="1800" b="0" i="1" smtClean="0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0" i="1" smtClean="0">
                                    <a:solidFill>
                                      <a:srgbClr val="EA00EA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it-IT" sz="1800" b="0" i="1" smtClean="0">
                                    <a:solidFill>
                                      <a:srgbClr val="EA00EA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ℊ</m:t>
                                </m:r>
                              </m:sub>
                            </m:sSub>
                          </m:oMath>
                        </a14:m>
                        <a:r>
                          <a:rPr lang="it-IT" sz="1800" b="0" dirty="0" smtClean="0">
                            <a:solidFill>
                              <a:srgbClr val="EA00EA"/>
                            </a:solidFill>
                            <a:latin typeface="+mn-lt"/>
                            <a:cs typeface="Times New Roman" pitchFamily="18" charset="0"/>
                          </a:rPr>
                          <a:t>)</a:t>
                        </a:r>
                      </a:p>
                      <a:p>
                        <a:pPr>
                          <a:spcBef>
                            <a:spcPts val="0"/>
                          </a:spcBef>
                        </a:pP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1800" b="0" i="1" smtClean="0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0" i="1" smtClean="0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ℓ</m:t>
                                </m:r>
                              </m:e>
                              <m:sub>
                                <m:r>
                                  <a:rPr lang="it-IT" sz="1800" b="0" i="1" smtClean="0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it-IT" sz="1800" b="0" i="1" smtClean="0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= </m:t>
                            </m:r>
                            <m:f>
                              <m:fPr>
                                <m:ctrlPr>
                                  <a:rPr lang="it-IT" sz="1800" b="0" i="1" smtClean="0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1800" b="0" i="1" smtClean="0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800" b="0" i="1" smtClean="0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it-IT" sz="1800" b="0" i="1" smtClean="0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it-IT" sz="1800" b="0" i="1" smtClean="0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𝑇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it-IT" sz="1800" b="0" i="1" smtClean="0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b="0" i="1" smtClean="0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sz="1800" b="0" i="1" smtClean="0">
                                        <a:solidFill>
                                          <a:srgbClr val="EA00EA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it-IT" sz="1800" b="0" i="1" smtClean="0">
                                    <a:solidFill>
                                      <a:srgbClr val="EA00EA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𝑔</m:t>
                                </m:r>
                              </m:den>
                            </m:f>
                            <m:r>
                              <a:rPr lang="it-IT" sz="1800" b="0" i="1" smtClean="0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→</m:t>
                            </m:r>
                          </m:oMath>
                        </a14:m>
                        <a:r>
                          <a:rPr lang="it-IT" sz="1800" b="0" dirty="0" smtClean="0">
                            <a:solidFill>
                              <a:srgbClr val="EA00EA"/>
                            </a:solidFill>
                            <a:latin typeface="+mn-lt"/>
                            <a:cs typeface="Times New Roman" pitchFamily="18" charset="0"/>
                          </a:rPr>
                          <a:t>  sedimentation length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6" name="CasellaDiTesto 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904708" y="4731000"/>
                        <a:ext cx="3282562" cy="935367"/>
                      </a:xfrm>
                      <a:prstGeom prst="rect">
                        <a:avLst/>
                      </a:prstGeom>
                      <a:blipFill rotWithShape="0">
                        <a:blip r:embed="rId7"/>
                        <a:stretch>
                          <a:fillRect b="-546"/>
                        </a:stretch>
                      </a:blipFill>
                      <a:ln>
                        <a:solidFill>
                          <a:srgbClr val="EA00EA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0" name="Connettore 2 9"/>
                  <p:cNvCxnSpPr/>
                  <p:nvPr/>
                </p:nvCxnSpPr>
                <p:spPr bwMode="auto">
                  <a:xfrm flipH="1">
                    <a:off x="6633713" y="3348842"/>
                    <a:ext cx="1549792" cy="581890"/>
                  </a:xfrm>
                  <a:prstGeom prst="straightConnector1">
                    <a:avLst/>
                  </a:prstGeom>
                  <a:solidFill>
                    <a:schemeClr val="folHlink"/>
                  </a:solidFill>
                  <a:ln w="38100" cap="flat" cmpd="sng" algn="ctr">
                    <a:solidFill>
                      <a:srgbClr val="01BB17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</p:cxnSp>
              <p:sp>
                <p:nvSpPr>
                  <p:cNvPr id="15" name="Ovale 14"/>
                  <p:cNvSpPr/>
                  <p:nvPr/>
                </p:nvSpPr>
                <p:spPr bwMode="auto">
                  <a:xfrm>
                    <a:off x="8233449" y="2927934"/>
                    <a:ext cx="775511" cy="772798"/>
                  </a:xfrm>
                  <a:prstGeom prst="ellipse">
                    <a:avLst/>
                  </a:prstGeom>
                  <a:noFill/>
                  <a:ln w="57150" cap="flat" cmpd="sng" algn="ctr">
                    <a:solidFill>
                      <a:srgbClr val="01BB17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5" name="Ovale 24"/>
                  <p:cNvSpPr/>
                  <p:nvPr/>
                </p:nvSpPr>
                <p:spPr bwMode="auto">
                  <a:xfrm>
                    <a:off x="8255274" y="3755510"/>
                    <a:ext cx="775511" cy="772798"/>
                  </a:xfrm>
                  <a:prstGeom prst="ellipse">
                    <a:avLst/>
                  </a:prstGeom>
                  <a:noFill/>
                  <a:ln w="5715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6" name="Ovale 25"/>
                  <p:cNvSpPr/>
                  <p:nvPr/>
                </p:nvSpPr>
                <p:spPr bwMode="auto">
                  <a:xfrm>
                    <a:off x="8217405" y="4599130"/>
                    <a:ext cx="813379" cy="803243"/>
                  </a:xfrm>
                  <a:prstGeom prst="ellipse">
                    <a:avLst/>
                  </a:prstGeom>
                  <a:noFill/>
                  <a:ln w="571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cxnSp>
                <p:nvCxnSpPr>
                  <p:cNvPr id="21" name="Connettore 2 20"/>
                  <p:cNvCxnSpPr>
                    <a:stCxn id="5" idx="1"/>
                  </p:cNvCxnSpPr>
                  <p:nvPr/>
                </p:nvCxnSpPr>
                <p:spPr bwMode="auto">
                  <a:xfrm flipH="1">
                    <a:off x="6901132" y="4171287"/>
                    <a:ext cx="1332317" cy="555988"/>
                  </a:xfrm>
                  <a:prstGeom prst="straightConnector1">
                    <a:avLst/>
                  </a:prstGeom>
                  <a:solidFill>
                    <a:schemeClr val="folHlink"/>
                  </a:solidFill>
                  <a:ln w="381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29" name="Connettore 2 28"/>
                  <p:cNvCxnSpPr/>
                  <p:nvPr/>
                </p:nvCxnSpPr>
                <p:spPr bwMode="auto">
                  <a:xfrm flipH="1">
                    <a:off x="7567290" y="5000751"/>
                    <a:ext cx="595970" cy="226857"/>
                  </a:xfrm>
                  <a:prstGeom prst="straightConnector1">
                    <a:avLst/>
                  </a:prstGeom>
                  <a:solidFill>
                    <a:schemeClr val="folHlink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</p:cxnSp>
            </p:grpSp>
          </p:grpSp>
          <p:cxnSp>
            <p:nvCxnSpPr>
              <p:cNvPr id="18" name="Straight Arrow Connector 17"/>
              <p:cNvCxnSpPr/>
              <p:nvPr/>
            </p:nvCxnSpPr>
            <p:spPr bwMode="auto">
              <a:xfrm flipV="1">
                <a:off x="5766486" y="5469924"/>
                <a:ext cx="601363" cy="229554"/>
              </a:xfrm>
              <a:prstGeom prst="straightConnector1">
                <a:avLst/>
              </a:prstGeom>
              <a:solidFill>
                <a:schemeClr val="folHlink"/>
              </a:solidFill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009" y="30920"/>
            <a:ext cx="4366788" cy="531180"/>
          </a:xfrm>
        </p:spPr>
        <p:txBody>
          <a:bodyPr/>
          <a:lstStyle/>
          <a:p>
            <a:r>
              <a:rPr lang="it-IT" sz="2400" dirty="0" smtClean="0"/>
              <a:t>Novel milestones and riddles: a summary of this talk</a:t>
            </a:r>
            <a:endParaRPr lang="it-IT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82A3-C054-4A34-A25A-4DCE606018F0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87354" y="1608688"/>
            <a:ext cx="90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2400" b="0" dirty="0" smtClean="0">
                <a:solidFill>
                  <a:srgbClr val="018D12"/>
                </a:solidFill>
                <a:latin typeface="+mn-lt"/>
                <a:cs typeface="Times New Roman" pitchFamily="18" charset="0"/>
              </a:rPr>
              <a:t>A1) Order without attraction: crystallization of hard spheres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592" y="2079341"/>
            <a:ext cx="8995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2400" b="0" dirty="0" smtClean="0">
                <a:solidFill>
                  <a:srgbClr val="018D12"/>
                </a:solidFill>
                <a:latin typeface="+mn-lt"/>
                <a:cs typeface="Times New Roman" pitchFamily="18" charset="0"/>
              </a:rPr>
              <a:t>A2) </a:t>
            </a:r>
            <a:r>
              <a:rPr lang="it-IT" sz="2400" b="0" dirty="0">
                <a:solidFill>
                  <a:srgbClr val="018D12"/>
                </a:solidFill>
                <a:latin typeface="Times New Roman"/>
                <a:cs typeface="Times New Roman" pitchFamily="18" charset="0"/>
              </a:rPr>
              <a:t>Attraction without order: </a:t>
            </a:r>
            <a:r>
              <a:rPr lang="it-IT" sz="2400" b="0" dirty="0" smtClean="0">
                <a:solidFill>
                  <a:srgbClr val="018D12"/>
                </a:solidFill>
                <a:latin typeface="+mn-lt"/>
                <a:cs typeface="Times New Roman" pitchFamily="18" charset="0"/>
              </a:rPr>
              <a:t>the weird world of short-range potentials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17" y="3172418"/>
            <a:ext cx="5691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2000" b="0" dirty="0" smtClean="0">
                <a:solidFill>
                  <a:srgbClr val="018D12"/>
                </a:solidFill>
                <a:latin typeface="+mn-lt"/>
                <a:cs typeface="Times New Roman" pitchFamily="18" charset="0"/>
              </a:rPr>
              <a:t>EXPLOTING, IN THE FOOTSTEPS OF PERRIN…</a:t>
            </a:r>
            <a:endParaRPr lang="it-IT" sz="2000" b="0" dirty="0">
              <a:solidFill>
                <a:srgbClr val="018D12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33009" y="3146644"/>
            <a:ext cx="7860615" cy="1417831"/>
            <a:chOff x="833008" y="4503564"/>
            <a:chExt cx="7860615" cy="1417831"/>
          </a:xfrm>
        </p:grpSpPr>
        <p:sp>
          <p:nvSpPr>
            <p:cNvPr id="9" name="TextBox 8"/>
            <p:cNvSpPr txBox="1"/>
            <p:nvPr/>
          </p:nvSpPr>
          <p:spPr>
            <a:xfrm>
              <a:off x="833008" y="5038098"/>
              <a:ext cx="3307893" cy="707886"/>
            </a:xfrm>
            <a:prstGeom prst="rect">
              <a:avLst/>
            </a:prstGeom>
            <a:solidFill>
              <a:srgbClr val="018D12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sz="2000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THE UNBEARABLE </a:t>
              </a:r>
            </a:p>
            <a:p>
              <a:pPr>
                <a:spcBef>
                  <a:spcPts val="0"/>
                </a:spcBef>
              </a:pPr>
              <a:r>
                <a:rPr lang="it-IT" sz="2000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HEAVINESS OF COLLOIDS</a:t>
              </a:r>
              <a:endParaRPr lang="it-IT" sz="2000" b="0" dirty="0">
                <a:solidFill>
                  <a:schemeClr val="bg1"/>
                </a:solidFill>
                <a:latin typeface="+mn-lt"/>
                <a:cs typeface="Times New Roman" pitchFamily="18" charset="0"/>
              </a:endParaRPr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4128" y="4503564"/>
              <a:ext cx="2859495" cy="14178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87354" y="2602104"/>
            <a:ext cx="900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2400" b="0" dirty="0" smtClean="0">
                <a:solidFill>
                  <a:srgbClr val="018D12"/>
                </a:solidFill>
                <a:latin typeface="+mn-lt"/>
                <a:cs typeface="Times New Roman" pitchFamily="18" charset="0"/>
              </a:rPr>
              <a:t>A3) Hyperstressed solids: foams and droplets beyond close packing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7707" y="4727386"/>
            <a:ext cx="7963961" cy="584775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 marL="342900" lvl="0" indent="-342900" algn="l"/>
            <a:r>
              <a:rPr lang="it-IT" sz="3200" b="0" kern="0" dirty="0" smtClean="0">
                <a:solidFill>
                  <a:schemeClr val="bg1"/>
                </a:solidFill>
                <a:latin typeface="Times New Roman"/>
              </a:rPr>
              <a:t>PART B: Driven and active matter (</a:t>
            </a:r>
            <a:r>
              <a:rPr lang="it-IT" sz="3200" b="0" i="1" kern="0" dirty="0" smtClean="0">
                <a:solidFill>
                  <a:schemeClr val="bg1"/>
                </a:solidFill>
                <a:latin typeface="Times New Roman"/>
              </a:rPr>
              <a:t>2 sketches</a:t>
            </a:r>
            <a:r>
              <a:rPr lang="it-IT" sz="3200" b="0" kern="0" dirty="0" smtClean="0">
                <a:solidFill>
                  <a:schemeClr val="bg1"/>
                </a:solidFill>
                <a:latin typeface="Times New Roman"/>
              </a:rPr>
              <a:t>)</a:t>
            </a:r>
            <a:endParaRPr lang="it-IT" sz="3200" b="0" kern="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707" y="5366534"/>
            <a:ext cx="90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2400" b="0" dirty="0" smtClean="0">
                <a:solidFill>
                  <a:srgbClr val="FF3300"/>
                </a:solidFill>
                <a:latin typeface="+mn-lt"/>
                <a:cs typeface="Times New Roman" pitchFamily="18" charset="0"/>
              </a:rPr>
              <a:t>B1</a:t>
            </a:r>
            <a:r>
              <a:rPr lang="it-IT" sz="2400" b="0" dirty="0" smtClean="0">
                <a:solidFill>
                  <a:srgbClr val="FF3300"/>
                </a:solidFill>
                <a:latin typeface="+mn-lt"/>
                <a:cs typeface="Times New Roman" pitchFamily="18" charset="0"/>
              </a:rPr>
              <a:t>) </a:t>
            </a:r>
            <a:r>
              <a:rPr lang="en-US" sz="2400" b="0" dirty="0">
                <a:solidFill>
                  <a:srgbClr val="FF3300"/>
                </a:solidFill>
                <a:latin typeface="+mn-lt"/>
                <a:cs typeface="Times New Roman" pitchFamily="18" charset="0"/>
              </a:rPr>
              <a:t>Thermal forces: moving matter with thermal gradients</a:t>
            </a:r>
            <a:endParaRPr lang="it-IT" sz="2400" b="0" dirty="0" smtClean="0">
              <a:solidFill>
                <a:srgbClr val="FF33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707" y="5936944"/>
            <a:ext cx="90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2400" b="0" dirty="0" smtClean="0">
                <a:solidFill>
                  <a:srgbClr val="FF3300"/>
                </a:solidFill>
                <a:latin typeface="+mn-lt"/>
                <a:cs typeface="Times New Roman" pitchFamily="18" charset="0"/>
              </a:rPr>
              <a:t>B2) </a:t>
            </a:r>
            <a:r>
              <a:rPr lang="en-US" sz="2400" b="0" dirty="0">
                <a:solidFill>
                  <a:srgbClr val="FF3300"/>
                </a:solidFill>
                <a:latin typeface="+mn-lt"/>
                <a:cs typeface="Times New Roman" pitchFamily="18" charset="0"/>
              </a:rPr>
              <a:t>Frantic bacterial </a:t>
            </a:r>
            <a:r>
              <a:rPr lang="en-US" sz="2400" b="0" dirty="0" smtClean="0">
                <a:solidFill>
                  <a:srgbClr val="FF3300"/>
                </a:solidFill>
                <a:latin typeface="+mn-lt"/>
                <a:cs typeface="Times New Roman" pitchFamily="18" charset="0"/>
              </a:rPr>
              <a:t>swarms: </a:t>
            </a:r>
            <a:r>
              <a:rPr lang="en-US" sz="2400" b="0" dirty="0">
                <a:solidFill>
                  <a:srgbClr val="FF3300"/>
                </a:solidFill>
                <a:latin typeface="+mn-lt"/>
                <a:cs typeface="Times New Roman" pitchFamily="18" charset="0"/>
              </a:rPr>
              <a:t>eddies, swirls, and pit-stops </a:t>
            </a:r>
            <a:endParaRPr lang="it-IT" sz="2400" b="0" dirty="0" smtClean="0">
              <a:solidFill>
                <a:srgbClr val="FF33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7707" y="946516"/>
            <a:ext cx="7963961" cy="584775"/>
          </a:xfrm>
          <a:prstGeom prst="rect">
            <a:avLst/>
          </a:prstGeom>
          <a:solidFill>
            <a:srgbClr val="018D12"/>
          </a:solidFill>
        </p:spPr>
        <p:txBody>
          <a:bodyPr wrap="square">
            <a:spAutoFit/>
          </a:bodyPr>
          <a:lstStyle/>
          <a:p>
            <a:pPr marL="342900" lvl="0" indent="-342900" algn="l"/>
            <a:r>
              <a:rPr lang="it-IT" sz="3200" b="0" kern="0" dirty="0" smtClean="0">
                <a:solidFill>
                  <a:schemeClr val="bg1"/>
                </a:solidFill>
                <a:latin typeface="Times New Roman"/>
              </a:rPr>
              <a:t>PART A: Along Perrin's route (</a:t>
            </a:r>
            <a:r>
              <a:rPr lang="it-IT" sz="3200" b="0" i="1" kern="0" dirty="0" smtClean="0">
                <a:solidFill>
                  <a:schemeClr val="bg1"/>
                </a:solidFill>
                <a:latin typeface="Times New Roman"/>
              </a:rPr>
              <a:t>3 case studies</a:t>
            </a:r>
            <a:r>
              <a:rPr lang="it-IT" sz="3200" b="0" kern="0" dirty="0" smtClean="0">
                <a:solidFill>
                  <a:schemeClr val="bg1"/>
                </a:solidFill>
                <a:latin typeface="Times New Roman"/>
              </a:rPr>
              <a:t>)</a:t>
            </a:r>
            <a:endParaRPr lang="it-IT" sz="3200" b="0" kern="0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18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2" grpId="0"/>
      <p:bldP spid="13" grpId="0" animBg="1"/>
      <p:bldP spid="14" grpId="0"/>
      <p:bldP spid="17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18D12"/>
                </a:solidFill>
              </a:rPr>
              <a:t>A1) Entropy brings </a:t>
            </a:r>
            <a:r>
              <a:rPr lang="it-IT" i="1" dirty="0" smtClean="0">
                <a:solidFill>
                  <a:srgbClr val="018D12"/>
                </a:solidFill>
              </a:rPr>
              <a:t>order </a:t>
            </a:r>
            <a:r>
              <a:rPr lang="it-IT" dirty="0" smtClean="0">
                <a:solidFill>
                  <a:srgbClr val="018D12"/>
                </a:solidFill>
              </a:rPr>
              <a:t>:</a:t>
            </a:r>
            <a:br>
              <a:rPr lang="it-IT" dirty="0" smtClean="0">
                <a:solidFill>
                  <a:srgbClr val="018D12"/>
                </a:solidFill>
              </a:rPr>
            </a:br>
            <a:r>
              <a:rPr lang="it-IT" dirty="0" smtClean="0">
                <a:solidFill>
                  <a:srgbClr val="018D12"/>
                </a:solidFill>
              </a:rPr>
              <a:t>Crystallization of Hard Spheres </a:t>
            </a:r>
            <a:endParaRPr lang="it-IT" dirty="0">
              <a:solidFill>
                <a:srgbClr val="018D1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82A3-C054-4A34-A25A-4DCE606018F0}" type="slidenum">
              <a:rPr lang="it-IT" smtClean="0"/>
              <a:pPr/>
              <a:t>7</a:t>
            </a:fld>
            <a:endParaRPr lang="it-IT"/>
          </a:p>
        </p:txBody>
      </p:sp>
      <p:grpSp>
        <p:nvGrpSpPr>
          <p:cNvPr id="36" name="Group 35"/>
          <p:cNvGrpSpPr/>
          <p:nvPr/>
        </p:nvGrpSpPr>
        <p:grpSpPr>
          <a:xfrm>
            <a:off x="-57664" y="2667408"/>
            <a:ext cx="8833205" cy="1383151"/>
            <a:chOff x="-57664" y="2667408"/>
            <a:chExt cx="8833205" cy="13831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-57664" y="2667408"/>
                  <a:ext cx="6650348" cy="7559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indent="-457200">
                    <a:spcBef>
                      <a:spcPct val="0"/>
                    </a:spcBef>
                  </a:pPr>
                  <a:r>
                    <a:rPr lang="en-US" b="0" dirty="0" smtClean="0">
                      <a:solidFill>
                        <a:srgbClr val="EA00EA"/>
                      </a:solidFill>
                      <a:latin typeface="Times New Roman" pitchFamily="18" charset="0"/>
                      <a:cs typeface="Times New Roman" pitchFamily="18" charset="0"/>
                    </a:rPr>
                    <a:t>●</a:t>
                  </a:r>
                  <a:r>
                    <a:rPr lang="en-US" b="0" dirty="0">
                      <a:solidFill>
                        <a:srgbClr val="003F6E"/>
                      </a:solidFill>
                      <a:latin typeface="Times New Roman" pitchFamily="18" charset="0"/>
                      <a:cs typeface="Times New Roman" pitchFamily="18" charset="0"/>
                    </a:rPr>
                    <a:t> W. G. Hoover &amp; F. H. </a:t>
                  </a:r>
                  <a:r>
                    <a:rPr lang="en-US" b="0" dirty="0" err="1">
                      <a:solidFill>
                        <a:srgbClr val="003F6E"/>
                      </a:solidFill>
                      <a:latin typeface="Times New Roman" pitchFamily="18" charset="0"/>
                      <a:cs typeface="Times New Roman" pitchFamily="18" charset="0"/>
                    </a:rPr>
                    <a:t>Ree</a:t>
                  </a:r>
                  <a:r>
                    <a:rPr lang="en-US" b="0" dirty="0">
                      <a:solidFill>
                        <a:srgbClr val="003F6E"/>
                      </a:solidFill>
                      <a:latin typeface="Times New Roman" pitchFamily="18" charset="0"/>
                      <a:cs typeface="Times New Roman" pitchFamily="18" charset="0"/>
                    </a:rPr>
                    <a:t> (1968) “Melting Transition </a:t>
                  </a:r>
                  <a:r>
                    <a:rPr lang="en-US" b="0" dirty="0" smtClean="0">
                      <a:solidFill>
                        <a:srgbClr val="003F6E"/>
                      </a:solidFill>
                      <a:latin typeface="Times New Roman" pitchFamily="18" charset="0"/>
                      <a:cs typeface="Times New Roman" pitchFamily="18" charset="0"/>
                    </a:rPr>
                    <a:t>and Communal </a:t>
                  </a:r>
                  <a:r>
                    <a:rPr lang="en-US" b="0" dirty="0">
                      <a:solidFill>
                        <a:srgbClr val="003F6E"/>
                      </a:solidFill>
                      <a:latin typeface="Times New Roman" pitchFamily="18" charset="0"/>
                      <a:cs typeface="Times New Roman" pitchFamily="18" charset="0"/>
                    </a:rPr>
                    <a:t>Entropy for HS</a:t>
                  </a:r>
                  <a:r>
                    <a:rPr lang="en-US" b="0" dirty="0" smtClean="0">
                      <a:solidFill>
                        <a:srgbClr val="003F6E"/>
                      </a:solidFill>
                      <a:latin typeface="Times New Roman" pitchFamily="18" charset="0"/>
                      <a:cs typeface="Times New Roman" pitchFamily="18" charset="0"/>
                    </a:rPr>
                    <a:t>” </a:t>
                  </a:r>
                  <a:r>
                    <a:rPr lang="en-US" b="0" dirty="0" smtClean="0">
                      <a:solidFill>
                        <a:srgbClr val="EA00EA"/>
                      </a:solidFill>
                      <a:latin typeface="Times New Roman" pitchFamily="18" charset="0"/>
                      <a:cs typeface="Times New Roman" pitchFamily="18" charset="0"/>
                    </a:rPr>
                    <a:t>FLUID-CRYSTAL </a:t>
                  </a:r>
                  <a:r>
                    <a:rPr lang="en-US" b="0" dirty="0">
                      <a:solidFill>
                        <a:srgbClr val="EA00EA"/>
                      </a:solidFill>
                      <a:latin typeface="Times New Roman" pitchFamily="18" charset="0"/>
                      <a:cs typeface="Times New Roman" pitchFamily="18" charset="0"/>
                    </a:rPr>
                    <a:t>EQUILIBRIUM FOR </a:t>
                  </a:r>
                  <a:r>
                    <a:rPr lang="en-US" b="0" dirty="0" smtClean="0">
                      <a:solidFill>
                        <a:srgbClr val="EA00EA"/>
                      </a:solidFill>
                      <a:latin typeface="Times New Roman" pitchFamily="18" charset="0"/>
                      <a:cs typeface="Times New Roman" pitchFamily="18" charset="0"/>
                    </a:rPr>
                    <a:t>HS:</a:t>
                  </a:r>
                </a:p>
                <a:p>
                  <a:pPr lvl="0" indent="-457200" algn="just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it-IT" b="0" i="1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=0.496 ⇔</m:t>
                        </m:r>
                        <m:sSub>
                          <m:sSubPr>
                            <m:ctrlPr>
                              <a:rPr lang="it-IT" b="0" i="1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EA00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it-IT" b="0" i="1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=0.</m:t>
                        </m:r>
                        <m:r>
                          <a:rPr lang="it-IT" b="0" i="1" smtClean="0">
                            <a:solidFill>
                              <a:srgbClr val="EA00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548</m:t>
                        </m:r>
                      </m:oMath>
                    </m:oMathPara>
                  </a14:m>
                  <a:endParaRPr lang="en-US" b="0" dirty="0">
                    <a:solidFill>
                      <a:srgbClr val="EA00EA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7664" y="2667408"/>
                  <a:ext cx="6650348" cy="75591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613" r="-275" b="-80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5" name="Object 2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83409702"/>
                    </p:ext>
                  </p:extLst>
                </p:nvPr>
              </p:nvGraphicFramePr>
              <p:xfrm>
                <a:off x="6722076" y="2674360"/>
                <a:ext cx="2053465" cy="137619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454" name="Image" r:id="rId4" imgW="1880640" imgH="1342440" progId="PhotoshopElements.Image.2">
                        <p:embed/>
                      </p:oleObj>
                    </mc:Choice>
                    <mc:Fallback>
                      <p:oleObj name="Image" r:id="rId4" imgW="1880640" imgH="1342440" progId="PhotoshopElements.Image.2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722076" y="2674360"/>
                              <a:ext cx="2053465" cy="137619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5" name="Object 2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83409702"/>
                    </p:ext>
                  </p:extLst>
                </p:nvPr>
              </p:nvGraphicFramePr>
              <p:xfrm>
                <a:off x="6722076" y="2674360"/>
                <a:ext cx="2053465" cy="137619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264" name="Image" r:id="rId6" imgW="1880640" imgH="1342440" progId="PhotoshopElements.Image.2">
                        <p:embed/>
                      </p:oleObj>
                    </mc:Choice>
                    <mc:Fallback>
                      <p:oleObj name="Image" r:id="rId6" imgW="1880640" imgH="1342440" progId="PhotoshopElements.Image.2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722076" y="2674360"/>
                              <a:ext cx="2053465" cy="137619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-1" y="3925356"/>
            <a:ext cx="9056281" cy="2591677"/>
            <a:chOff x="-1" y="3925356"/>
            <a:chExt cx="9056281" cy="2591677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69038909"/>
                    </p:ext>
                  </p:extLst>
                </p:nvPr>
              </p:nvGraphicFramePr>
              <p:xfrm>
                <a:off x="484947" y="4470178"/>
                <a:ext cx="3750093" cy="204019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455" name="Image" r:id="rId8" imgW="2285640" imgH="2628360" progId="PhotoshopElements.Image.2">
                        <p:embed/>
                      </p:oleObj>
                    </mc:Choice>
                    <mc:Fallback>
                      <p:oleObj name="Image" r:id="rId8" imgW="2285640" imgH="2628360" progId="PhotoshopElements.Image.2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4947" y="4470178"/>
                              <a:ext cx="3750093" cy="204019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69038909"/>
                    </p:ext>
                  </p:extLst>
                </p:nvPr>
              </p:nvGraphicFramePr>
              <p:xfrm>
                <a:off x="484947" y="4470178"/>
                <a:ext cx="3750093" cy="204019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8443" name="Image" r:id="rId10" imgW="2285640" imgH="2628360" progId="PhotoshopElements.Image.2">
                        <p:embed/>
                      </p:oleObj>
                    </mc:Choice>
                    <mc:Fallback>
                      <p:oleObj name="Image" r:id="rId10" imgW="2285640" imgH="2628360" progId="PhotoshopElements.Image.2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4947" y="4470178"/>
                              <a:ext cx="3750093" cy="204019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grpSp>
          <p:nvGrpSpPr>
            <p:cNvPr id="38" name="Group 37"/>
            <p:cNvGrpSpPr/>
            <p:nvPr/>
          </p:nvGrpSpPr>
          <p:grpSpPr>
            <a:xfrm>
              <a:off x="-1" y="3925356"/>
              <a:ext cx="9056281" cy="2591677"/>
              <a:chOff x="-1" y="3925356"/>
              <a:chExt cx="9056281" cy="2591677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-1" y="3925356"/>
                <a:ext cx="9056281" cy="2591677"/>
                <a:chOff x="-1" y="3925356"/>
                <a:chExt cx="9056281" cy="2591677"/>
              </a:xfrm>
            </p:grpSpPr>
            <p:grpSp>
              <p:nvGrpSpPr>
                <p:cNvPr id="11" name="Group 30"/>
                <p:cNvGrpSpPr>
                  <a:grpSpLocks/>
                </p:cNvGrpSpPr>
                <p:nvPr/>
              </p:nvGrpSpPr>
              <p:grpSpPr bwMode="auto">
                <a:xfrm>
                  <a:off x="4571717" y="4060353"/>
                  <a:ext cx="4484563" cy="2456680"/>
                  <a:chOff x="81" y="547"/>
                  <a:chExt cx="5559" cy="3689"/>
                </a:xfrm>
              </p:grpSpPr>
              <p:pic>
                <p:nvPicPr>
                  <p:cNvPr id="12" name="Picture 4" descr="Pusey"/>
                  <p:cNvPicPr>
                    <a:picLocks noChangeAspect="1" noChangeArrowheads="1"/>
                  </p:cNvPicPr>
                  <p:nvPr/>
                </p:nvPicPr>
                <p:blipFill>
                  <a:blip r:embed="rId12"/>
                  <a:srcRect/>
                  <a:stretch>
                    <a:fillRect/>
                  </a:stretch>
                </p:blipFill>
                <p:spPr bwMode="auto">
                  <a:xfrm>
                    <a:off x="113" y="547"/>
                    <a:ext cx="5511" cy="28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</p:pic>
              <p:sp>
                <p:nvSpPr>
                  <p:cNvPr id="13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3379"/>
                    <a:ext cx="1769" cy="855"/>
                  </a:xfrm>
                  <a:prstGeom prst="rect">
                    <a:avLst/>
                  </a:prstGeom>
                  <a:solidFill>
                    <a:srgbClr val="D60093"/>
                  </a:solidFill>
                  <a:ln w="12700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4195" y="3379"/>
                    <a:ext cx="1445" cy="855"/>
                  </a:xfrm>
                  <a:prstGeom prst="rect">
                    <a:avLst/>
                  </a:prstGeom>
                  <a:solidFill>
                    <a:srgbClr val="000080"/>
                  </a:solidFill>
                  <a:ln w="12700" algn="ctr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5" name="Freeform 11"/>
                  <p:cNvSpPr>
                    <a:spLocks/>
                  </p:cNvSpPr>
                  <p:nvPr/>
                </p:nvSpPr>
                <p:spPr bwMode="auto">
                  <a:xfrm>
                    <a:off x="4195" y="3391"/>
                    <a:ext cx="46" cy="8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816"/>
                      </a:cxn>
                      <a:cxn ang="0">
                        <a:pos x="46" y="726"/>
                      </a:cxn>
                      <a:cxn ang="0">
                        <a:pos x="0" y="680"/>
                      </a:cxn>
                      <a:cxn ang="0">
                        <a:pos x="46" y="590"/>
                      </a:cxn>
                      <a:cxn ang="0">
                        <a:pos x="0" y="544"/>
                      </a:cxn>
                      <a:cxn ang="0">
                        <a:pos x="46" y="454"/>
                      </a:cxn>
                      <a:cxn ang="0">
                        <a:pos x="0" y="408"/>
                      </a:cxn>
                      <a:cxn ang="0">
                        <a:pos x="46" y="318"/>
                      </a:cxn>
                      <a:cxn ang="0">
                        <a:pos x="0" y="272"/>
                      </a:cxn>
                      <a:cxn ang="0">
                        <a:pos x="46" y="181"/>
                      </a:cxn>
                      <a:cxn ang="0">
                        <a:pos x="0" y="136"/>
                      </a:cxn>
                      <a:cxn ang="0">
                        <a:pos x="46" y="9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6" h="816">
                        <a:moveTo>
                          <a:pt x="0" y="0"/>
                        </a:moveTo>
                        <a:lnTo>
                          <a:pt x="0" y="816"/>
                        </a:lnTo>
                        <a:lnTo>
                          <a:pt x="46" y="726"/>
                        </a:lnTo>
                        <a:lnTo>
                          <a:pt x="0" y="680"/>
                        </a:lnTo>
                        <a:lnTo>
                          <a:pt x="46" y="590"/>
                        </a:lnTo>
                        <a:lnTo>
                          <a:pt x="0" y="544"/>
                        </a:lnTo>
                        <a:lnTo>
                          <a:pt x="46" y="454"/>
                        </a:lnTo>
                        <a:lnTo>
                          <a:pt x="0" y="408"/>
                        </a:lnTo>
                        <a:lnTo>
                          <a:pt x="46" y="318"/>
                        </a:lnTo>
                        <a:lnTo>
                          <a:pt x="0" y="272"/>
                        </a:lnTo>
                        <a:lnTo>
                          <a:pt x="46" y="181"/>
                        </a:lnTo>
                        <a:lnTo>
                          <a:pt x="0" y="136"/>
                        </a:lnTo>
                        <a:lnTo>
                          <a:pt x="46" y="9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60093"/>
                  </a:solidFill>
                  <a:ln w="12700" cap="flat" cmpd="sng">
                    <a:solidFill>
                      <a:srgbClr val="CC00CC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6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10" y="3366"/>
                    <a:ext cx="593" cy="860"/>
                  </a:xfrm>
                  <a:prstGeom prst="rect">
                    <a:avLst/>
                  </a:prstGeom>
                  <a:solidFill>
                    <a:srgbClr val="00CCFF"/>
                  </a:solidFill>
                  <a:ln w="12700" algn="ctr">
                    <a:solidFill>
                      <a:srgbClr val="0000FF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7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703" y="3370"/>
                    <a:ext cx="1814" cy="85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00CCFF"/>
                      </a:gs>
                      <a:gs pos="100000">
                        <a:srgbClr val="D60093"/>
                      </a:gs>
                    </a:gsLst>
                    <a:lin ang="0" scaled="1"/>
                  </a:gradFill>
                  <a:ln w="12700" algn="ctr">
                    <a:solidFill>
                      <a:schemeClr val="accent2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8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2517" y="3366"/>
                    <a:ext cx="3107" cy="860"/>
                  </a:xfrm>
                  <a:prstGeom prst="rect">
                    <a:avLst/>
                  </a:prstGeom>
                  <a:noFill/>
                  <a:ln w="12700" algn="ctr">
                    <a:solidFill>
                      <a:schemeClr val="accent2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endParaRPr lang="it-IT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Text Box 2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1" y="3479"/>
                        <a:ext cx="708" cy="565"/>
                      </a:xfrm>
                      <a:prstGeom prst="rect">
                        <a:avLst/>
                      </a:prstGeom>
                      <a:noFill/>
                      <a:ln w="12700" algn="ctr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spAutoFit/>
                      </a:bodyPr>
                      <a:lstStyle/>
                      <a:p>
                        <a:pPr eaLnBrk="0" hangingPunct="0">
                          <a:spcBef>
                            <a:spcPts val="0"/>
                          </a:spcBef>
                          <a:spcAft>
                            <a:spcPts val="600"/>
                          </a:spcAft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800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it-IT" sz="800" b="1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it-IT" sz="800" b="1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800" b="1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it-IT" sz="800" b="1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𝟒𝟗</m:t>
                              </m:r>
                            </m:oMath>
                          </m:oMathPara>
                        </a14:m>
                        <a:endParaRPr lang="it-IT" sz="800" b="1" dirty="0" smtClean="0">
                          <a:solidFill>
                            <a:srgbClr val="003F6E"/>
                          </a:solidFill>
                          <a:latin typeface="+mn-lt"/>
                          <a:ea typeface="Cambria Math" panose="02040503050406030204" pitchFamily="18" charset="0"/>
                        </a:endParaRPr>
                      </a:p>
                      <a:p>
                        <a:pPr eaLnBrk="0" hangingPunct="0">
                          <a:spcBef>
                            <a:spcPts val="0"/>
                          </a:spcBef>
                          <a:spcAft>
                            <a:spcPts val="600"/>
                          </a:spcAft>
                        </a:pPr>
                        <a:r>
                          <a:rPr lang="en-US" sz="800" dirty="0" smtClean="0">
                            <a:solidFill>
                              <a:srgbClr val="003F6E"/>
                            </a:solidFill>
                            <a:latin typeface="+mn-lt"/>
                          </a:rPr>
                          <a:t>FLUID</a:t>
                        </a:r>
                        <a:endParaRPr lang="en-US" sz="800" dirty="0">
                          <a:solidFill>
                            <a:srgbClr val="003F6E"/>
                          </a:solidFill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9" name="Text Box 2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81" y="3479"/>
                        <a:ext cx="708" cy="565"/>
                      </a:xfrm>
                      <a:prstGeom prst="rect">
                        <a:avLst/>
                      </a:prstGeom>
                      <a:blipFill rotWithShape="0">
                        <a:blip r:embed="rId13"/>
                        <a:stretch>
                          <a:fillRect b="-14516"/>
                        </a:stretch>
                      </a:blipFill>
                      <a:ln w="12700" algn="ctr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 Box 2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0" y="3473"/>
                        <a:ext cx="1270" cy="565"/>
                      </a:xfrm>
                      <a:prstGeom prst="rect">
                        <a:avLst/>
                      </a:prstGeom>
                      <a:noFill/>
                      <a:ln w="12700" algn="ctr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spcBef>
                            <a:spcPts val="0"/>
                          </a:spcBef>
                          <a:spcAft>
                            <a:spcPts val="600"/>
                          </a:spcAft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sz="800" b="1" i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800" b="1" i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it-IT" sz="800" b="1" i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𝟒𝟗</m:t>
                              </m:r>
                              <m:r>
                                <a:rPr lang="it-IT" sz="800" b="1" i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800" b="1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it-IT" sz="800" b="1" i="1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it-IT" sz="800" b="1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800" b="1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it-IT" sz="800" b="1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𝟓𝟓</m:t>
                              </m:r>
                              <m:r>
                                <a:rPr lang="it-IT" sz="800" b="1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m:oMathPara>
                        </a14:m>
                        <a:endParaRPr lang="it-IT" sz="800" dirty="0" smtClean="0">
                          <a:solidFill>
                            <a:srgbClr val="003F6E"/>
                          </a:solidFill>
                          <a:ea typeface="Cambria Math" panose="02040503050406030204" pitchFamily="18" charset="0"/>
                        </a:endParaRPr>
                      </a:p>
                      <a:p>
                        <a:pPr>
                          <a:spcBef>
                            <a:spcPts val="0"/>
                          </a:spcBef>
                          <a:spcAft>
                            <a:spcPts val="600"/>
                          </a:spcAft>
                        </a:pPr>
                        <a:r>
                          <a:rPr lang="en-US" sz="800" dirty="0" smtClean="0">
                            <a:solidFill>
                              <a:srgbClr val="003F6E"/>
                            </a:solidFill>
                            <a:latin typeface="+mn-lt"/>
                          </a:rPr>
                          <a:t>  FLUID </a:t>
                        </a:r>
                        <a:r>
                          <a:rPr lang="en-US" sz="800" dirty="0">
                            <a:solidFill>
                              <a:srgbClr val="003F6E"/>
                            </a:solidFill>
                            <a:latin typeface="+mn-lt"/>
                          </a:rPr>
                          <a:t>+ CRYSTAL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20" name="Text Box 2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950" y="3473"/>
                        <a:ext cx="1270" cy="565"/>
                      </a:xfrm>
                      <a:prstGeom prst="rect">
                        <a:avLst/>
                      </a:prstGeom>
                      <a:blipFill rotWithShape="0">
                        <a:blip r:embed="rId14"/>
                        <a:stretch>
                          <a:fillRect r="-1786" b="-16393"/>
                        </a:stretch>
                      </a:blipFill>
                      <a:ln w="12700" algn="ctr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Text Box 2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19" y="3503"/>
                        <a:ext cx="1662" cy="544"/>
                      </a:xfrm>
                      <a:prstGeom prst="rect">
                        <a:avLst/>
                      </a:prstGeom>
                      <a:noFill/>
                      <a:ln w="12700" algn="ctr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457200" indent="-457200">
                          <a:spcBef>
                            <a:spcPct val="50000"/>
                          </a:spcBef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sz="80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800" b="1" i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it-IT" sz="800" b="1" i="0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𝟓𝟓</m:t>
                              </m:r>
                              <m:r>
                                <a:rPr lang="it-IT" sz="80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800" i="1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it-IT" sz="800" i="1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it-IT" sz="800" i="1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800" i="1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it-IT" sz="800" i="1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it-IT" sz="800" b="1" i="1" smtClean="0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it-IT" sz="800" i="1">
                                  <a:solidFill>
                                    <a:srgbClr val="003F6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m:oMathPara>
                        </a14:m>
                        <a:endParaRPr lang="en-US" sz="800" b="1" dirty="0" smtClean="0">
                          <a:solidFill>
                            <a:srgbClr val="003F6E"/>
                          </a:solidFill>
                        </a:endParaRPr>
                      </a:p>
                      <a:p>
                        <a:pPr marL="457200" indent="-457200">
                          <a:spcBef>
                            <a:spcPct val="50000"/>
                          </a:spcBef>
                        </a:pPr>
                        <a:r>
                          <a:rPr lang="en-US" sz="800" b="1" dirty="0" smtClean="0">
                            <a:solidFill>
                              <a:srgbClr val="003F6E"/>
                            </a:solidFill>
                            <a:latin typeface="+mn-lt"/>
                          </a:rPr>
                          <a:t>CRYSTAL</a:t>
                        </a:r>
                        <a:endParaRPr lang="en-US" sz="800" b="1" dirty="0">
                          <a:solidFill>
                            <a:srgbClr val="003F6E"/>
                          </a:solidFill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1" name="Text Box 2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2319" y="3503"/>
                        <a:ext cx="1662" cy="544"/>
                      </a:xfrm>
                      <a:prstGeom prst="rect">
                        <a:avLst/>
                      </a:prstGeom>
                      <a:blipFill rotWithShape="0">
                        <a:blip r:embed="rId15"/>
                        <a:stretch>
                          <a:fillRect b="-15254"/>
                        </a:stretch>
                      </a:blipFill>
                      <a:ln w="12700" algn="ctr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Text Box 2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584" y="3503"/>
                        <a:ext cx="708" cy="565"/>
                      </a:xfrm>
                      <a:prstGeom prst="rect">
                        <a:avLst/>
                      </a:prstGeom>
                      <a:noFill/>
                      <a:ln w="12700" algn="ctr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spcBef>
                            <a:spcPts val="0"/>
                          </a:spcBef>
                          <a:spcAft>
                            <a:spcPts val="600"/>
                          </a:spcAft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it-IT" sz="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it-IT" sz="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it-IT" sz="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𝟓𝟖</m:t>
                              </m:r>
                            </m:oMath>
                          </m:oMathPara>
                        </a14:m>
                        <a:endParaRPr lang="it-IT" sz="800" b="1" dirty="0" smtClean="0">
                          <a:solidFill>
                            <a:schemeClr val="bg1"/>
                          </a:solidFill>
                          <a:latin typeface="+mn-lt"/>
                          <a:ea typeface="Cambria Math" panose="02040503050406030204" pitchFamily="18" charset="0"/>
                        </a:endParaRPr>
                      </a:p>
                      <a:p>
                        <a:pPr>
                          <a:spcBef>
                            <a:spcPts val="0"/>
                          </a:spcBef>
                          <a:spcAft>
                            <a:spcPts val="600"/>
                          </a:spcAft>
                        </a:pPr>
                        <a:r>
                          <a:rPr lang="en-US" sz="800" b="1" dirty="0" smtClean="0">
                            <a:solidFill>
                              <a:schemeClr val="bg1"/>
                            </a:solidFill>
                            <a:latin typeface="+mn-lt"/>
                          </a:rPr>
                          <a:t>GLASS?</a:t>
                        </a:r>
                        <a:endParaRPr lang="en-US" sz="800" b="1" dirty="0">
                          <a:solidFill>
                            <a:schemeClr val="bg1"/>
                          </a:solidFill>
                          <a:latin typeface="+mn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2" name="Text Box 2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4584" y="3503"/>
                        <a:ext cx="708" cy="565"/>
                      </a:xfrm>
                      <a:prstGeom prst="rect">
                        <a:avLst/>
                      </a:prstGeom>
                      <a:blipFill rotWithShape="0">
                        <a:blip r:embed="rId16"/>
                        <a:stretch>
                          <a:fillRect l="-1064" b="-14516"/>
                        </a:stretch>
                      </a:blipFill>
                      <a:ln w="12700" algn="ctr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26" name="Rectangle 25"/>
                <p:cNvSpPr/>
                <p:nvPr/>
              </p:nvSpPr>
              <p:spPr>
                <a:xfrm>
                  <a:off x="-1" y="3925356"/>
                  <a:ext cx="4571718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b="0" dirty="0">
                      <a:solidFill>
                        <a:srgbClr val="EA00EA"/>
                      </a:solidFill>
                      <a:latin typeface="Times New Roman" pitchFamily="18" charset="0"/>
                      <a:cs typeface="Times New Roman" pitchFamily="18" charset="0"/>
                    </a:rPr>
                    <a:t>●</a:t>
                  </a:r>
                  <a:r>
                    <a:rPr lang="en-US" b="0" dirty="0">
                      <a:solidFill>
                        <a:srgbClr val="003F6E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b="0" dirty="0" smtClean="0">
                      <a:solidFill>
                        <a:srgbClr val="018D12"/>
                      </a:solidFill>
                      <a:latin typeface="Times New Roman" pitchFamily="18" charset="0"/>
                      <a:cs typeface="Times New Roman" pitchFamily="18" charset="0"/>
                    </a:rPr>
                    <a:t>P. N. Pusey </a:t>
                  </a:r>
                  <a:r>
                    <a:rPr lang="en-US" b="0" dirty="0" smtClean="0">
                      <a:solidFill>
                        <a:srgbClr val="003F6E"/>
                      </a:solidFill>
                      <a:latin typeface="Times New Roman" pitchFamily="18" charset="0"/>
                      <a:cs typeface="Times New Roman" pitchFamily="18" charset="0"/>
                    </a:rPr>
                    <a:t>&amp; </a:t>
                  </a:r>
                  <a:r>
                    <a:rPr lang="en-US" b="0" dirty="0" smtClean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W. van </a:t>
                  </a:r>
                  <a:r>
                    <a:rPr lang="en-US" b="0" dirty="0" err="1" smtClean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Megen</a:t>
                  </a:r>
                  <a:r>
                    <a:rPr lang="en-US" b="0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b="0" dirty="0">
                      <a:solidFill>
                        <a:srgbClr val="003F6E"/>
                      </a:solidFill>
                      <a:latin typeface="Times New Roman" pitchFamily="18" charset="0"/>
                      <a:cs typeface="Times New Roman" pitchFamily="18" charset="0"/>
                    </a:rPr>
                    <a:t>(</a:t>
                  </a:r>
                  <a:r>
                    <a:rPr lang="en-US" b="0" dirty="0" smtClean="0">
                      <a:solidFill>
                        <a:srgbClr val="003F6E"/>
                      </a:solidFill>
                      <a:latin typeface="Times New Roman" pitchFamily="18" charset="0"/>
                      <a:cs typeface="Times New Roman" pitchFamily="18" charset="0"/>
                    </a:rPr>
                    <a:t>1986) “Phase behavior of concentrated suspensions of nearly hard colloidal spheres” </a:t>
                  </a:r>
                  <a:endParaRPr lang="it-IT" dirty="0"/>
                </a:p>
              </p:txBody>
            </p:sp>
          </p:grpSp>
          <p:sp>
            <p:nvSpPr>
              <p:cNvPr id="29" name="Oval 28"/>
              <p:cNvSpPr/>
              <p:nvPr/>
            </p:nvSpPr>
            <p:spPr bwMode="auto">
              <a:xfrm>
                <a:off x="2683494" y="4699995"/>
                <a:ext cx="453081" cy="46955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18D1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625311" y="4768555"/>
                <a:ext cx="453081" cy="46955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it-IT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1264508" y="3433622"/>
            <a:ext cx="4541051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1800" b="0" dirty="0" smtClean="0">
                <a:solidFill>
                  <a:srgbClr val="EA00EA"/>
                </a:solidFill>
                <a:latin typeface="+mn-lt"/>
                <a:cs typeface="Times New Roman" pitchFamily="18" charset="0"/>
              </a:rPr>
              <a:t>BUT DO HARD SPHERES </a:t>
            </a:r>
            <a:r>
              <a:rPr lang="it-IT" sz="1800" b="0" i="1" dirty="0" smtClean="0">
                <a:solidFill>
                  <a:srgbClr val="EA00EA"/>
                </a:solidFill>
                <a:latin typeface="+mn-lt"/>
                <a:cs typeface="Times New Roman" pitchFamily="18" charset="0"/>
              </a:rPr>
              <a:t>REALLY</a:t>
            </a:r>
            <a:r>
              <a:rPr lang="it-IT" sz="1800" b="0" dirty="0" smtClean="0">
                <a:solidFill>
                  <a:srgbClr val="EA00EA"/>
                </a:solidFill>
                <a:latin typeface="+mn-lt"/>
                <a:cs typeface="Times New Roman" pitchFamily="18" charset="0"/>
              </a:rPr>
              <a:t> EXIST?</a:t>
            </a:r>
            <a:endParaRPr lang="it-IT" sz="1800" b="0" dirty="0">
              <a:solidFill>
                <a:srgbClr val="EA00EA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891252"/>
            <a:ext cx="67220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 algn="just">
              <a:spcBef>
                <a:spcPct val="0"/>
              </a:spcBef>
            </a:pPr>
            <a:r>
              <a:rPr lang="en-US" b="0" dirty="0" smtClean="0">
                <a:solidFill>
                  <a:srgbClr val="EA00EA"/>
                </a:solidFill>
                <a:latin typeface="Times New Roman" pitchFamily="18" charset="0"/>
                <a:cs typeface="Times New Roman" pitchFamily="18" charset="0"/>
              </a:rPr>
              <a:t>●</a:t>
            </a:r>
            <a:r>
              <a:rPr lang="en-US" b="0" dirty="0">
                <a:solidFill>
                  <a:srgbClr val="003F6E"/>
                </a:solidFill>
                <a:latin typeface="Times New Roman" pitchFamily="18" charset="0"/>
                <a:cs typeface="Times New Roman" pitchFamily="18" charset="0"/>
              </a:rPr>
              <a:t> B. J. Alder &amp; T. E. Wainwright (1957) “Phase Transition for a Hard Sphere System”</a:t>
            </a:r>
          </a:p>
          <a:p>
            <a:pPr lvl="0" indent="-457200" algn="just">
              <a:spcBef>
                <a:spcPct val="0"/>
              </a:spcBef>
            </a:pPr>
            <a:r>
              <a:rPr lang="en-US" b="0" i="1" dirty="0" smtClean="0">
                <a:solidFill>
                  <a:srgbClr val="003F6E"/>
                </a:solidFill>
                <a:latin typeface="Times New Roman" pitchFamily="18" charset="0"/>
                <a:cs typeface="Times New Roman" pitchFamily="18" charset="0"/>
              </a:rPr>
              <a:t>… for </a:t>
            </a:r>
            <a:r>
              <a:rPr lang="en-US" b="0" i="1" dirty="0">
                <a:solidFill>
                  <a:srgbClr val="003F6E"/>
                </a:solidFill>
                <a:latin typeface="Times New Roman" pitchFamily="18" charset="0"/>
                <a:cs typeface="Times New Roman" pitchFamily="18" charset="0"/>
              </a:rPr>
              <a:t>an infinite system a horizontal line must appear, characteristic of a </a:t>
            </a:r>
            <a:r>
              <a:rPr lang="en-US" b="0" i="1" dirty="0">
                <a:solidFill>
                  <a:srgbClr val="EA00EA"/>
                </a:solidFill>
                <a:latin typeface="Times New Roman" pitchFamily="18" charset="0"/>
                <a:cs typeface="Times New Roman" pitchFamily="18" charset="0"/>
              </a:rPr>
              <a:t>first order phase transition</a:t>
            </a:r>
            <a:r>
              <a:rPr lang="en-US" b="0" i="1" dirty="0">
                <a:solidFill>
                  <a:srgbClr val="003F6E"/>
                </a:solidFill>
                <a:latin typeface="Times New Roman" pitchFamily="18" charset="0"/>
                <a:cs typeface="Times New Roman" pitchFamily="18" charset="0"/>
              </a:rPr>
              <a:t> which is strongly indicated by the present results. 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-1" y="921219"/>
            <a:ext cx="8931903" cy="1038950"/>
            <a:chOff x="-1" y="921219"/>
            <a:chExt cx="8931903" cy="1038950"/>
          </a:xfrm>
        </p:grpSpPr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-1" y="921219"/>
              <a:ext cx="8023655" cy="95410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indent="-457200" algn="just">
                <a:spcBef>
                  <a:spcPct val="0"/>
                </a:spcBef>
              </a:pPr>
              <a:r>
                <a:rPr lang="en-US" b="0" dirty="0" smtClean="0">
                  <a:solidFill>
                    <a:srgbClr val="EA00EA"/>
                  </a:solidFill>
                  <a:latin typeface="Times New Roman" pitchFamily="18" charset="0"/>
                  <a:cs typeface="Times New Roman" pitchFamily="18" charset="0"/>
                </a:rPr>
                <a:t>●</a:t>
              </a:r>
              <a:r>
                <a:rPr lang="en-US" b="0" dirty="0" smtClean="0">
                  <a:solidFill>
                    <a:srgbClr val="003F6E"/>
                  </a:solidFill>
                  <a:latin typeface="Times New Roman" pitchFamily="18" charset="0"/>
                  <a:cs typeface="Times New Roman" pitchFamily="18" charset="0"/>
                </a:rPr>
                <a:t> J</a:t>
              </a:r>
              <a:r>
                <a:rPr lang="en-US" b="0" dirty="0">
                  <a:solidFill>
                    <a:srgbClr val="003F6E"/>
                  </a:solidFill>
                  <a:latin typeface="Times New Roman" pitchFamily="18" charset="0"/>
                  <a:cs typeface="Times New Roman" pitchFamily="18" charset="0"/>
                </a:rPr>
                <a:t>. G. Kirkwood (1939) “Molecular Distribution in Liquids”</a:t>
              </a:r>
            </a:p>
            <a:p>
              <a:pPr indent="-457200" algn="just">
                <a:spcBef>
                  <a:spcPct val="0"/>
                </a:spcBef>
              </a:pPr>
              <a:r>
                <a:rPr lang="en-US" b="0" i="1" dirty="0">
                  <a:solidFill>
                    <a:srgbClr val="003F6E"/>
                  </a:solidFill>
                  <a:latin typeface="Times New Roman" pitchFamily="18" charset="0"/>
                  <a:cs typeface="Times New Roman" pitchFamily="18" charset="0"/>
                </a:rPr>
                <a:t>…one would conclude therefore that </a:t>
              </a:r>
              <a:r>
                <a:rPr lang="en-US" b="0" i="1" dirty="0">
                  <a:solidFill>
                    <a:srgbClr val="EA00EA"/>
                  </a:solidFill>
                  <a:latin typeface="Times New Roman" pitchFamily="18" charset="0"/>
                  <a:cs typeface="Times New Roman" pitchFamily="18" charset="0"/>
                </a:rPr>
                <a:t>a limiting density exists above which </a:t>
              </a:r>
              <a:r>
                <a:rPr lang="en-US" b="0" i="1" dirty="0" smtClean="0">
                  <a:solidFill>
                    <a:srgbClr val="EA00EA"/>
                  </a:solidFill>
                  <a:latin typeface="Times New Roman" pitchFamily="18" charset="0"/>
                  <a:cs typeface="Times New Roman" pitchFamily="18" charset="0"/>
                </a:rPr>
                <a:t>a liquid </a:t>
              </a:r>
              <a:r>
                <a:rPr lang="en-US" b="0" i="1" dirty="0">
                  <a:solidFill>
                    <a:srgbClr val="EA00EA"/>
                  </a:solidFill>
                  <a:latin typeface="Times New Roman" pitchFamily="18" charset="0"/>
                  <a:cs typeface="Times New Roman" pitchFamily="18" charset="0"/>
                </a:rPr>
                <a:t>type of distribution and a liquid structure cannot exist</a:t>
              </a:r>
              <a:r>
                <a:rPr lang="en-US" i="1" dirty="0">
                  <a:solidFill>
                    <a:srgbClr val="003F6E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b="0" i="1" dirty="0">
                  <a:solidFill>
                    <a:srgbClr val="003F6E"/>
                  </a:solidFill>
                  <a:latin typeface="Times New Roman" pitchFamily="18" charset="0"/>
                  <a:cs typeface="Times New Roman" pitchFamily="18" charset="0"/>
                </a:rPr>
                <a:t> Above this density, only structures with </a:t>
              </a:r>
              <a:r>
                <a:rPr lang="en-US" b="0" i="1" dirty="0">
                  <a:solidFill>
                    <a:srgbClr val="EA00EA"/>
                  </a:solidFill>
                  <a:latin typeface="Times New Roman" pitchFamily="18" charset="0"/>
                  <a:cs typeface="Times New Roman" pitchFamily="18" charset="0"/>
                </a:rPr>
                <a:t>crystalline </a:t>
              </a:r>
              <a:r>
                <a:rPr lang="en-US" b="0" i="1" dirty="0">
                  <a:solidFill>
                    <a:srgbClr val="003F6E"/>
                  </a:solidFill>
                  <a:latin typeface="Times New Roman" pitchFamily="18" charset="0"/>
                  <a:cs typeface="Times New Roman" pitchFamily="18" charset="0"/>
                </a:rPr>
                <a:t>long range order would then be possible. </a:t>
              </a: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5276515"/>
                </p:ext>
              </p:extLst>
            </p:nvPr>
          </p:nvGraphicFramePr>
          <p:xfrm>
            <a:off x="8048019" y="921219"/>
            <a:ext cx="883883" cy="1038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56" name="Image" r:id="rId17" imgW="2171160" imgH="2552040" progId="PhotoshopElements.Image.2">
                    <p:embed/>
                  </p:oleObj>
                </mc:Choice>
                <mc:Fallback>
                  <p:oleObj name="Image" r:id="rId17" imgW="2171160" imgH="2552040" progId="PhotoshopElements.Image.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8048019" y="921219"/>
                          <a:ext cx="883883" cy="1038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019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egnaposto contenuto 78" descr="EQUIL_S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93162" y="921563"/>
            <a:ext cx="1369606" cy="4711058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515" y="0"/>
            <a:ext cx="6876149" cy="683741"/>
          </a:xfrm>
        </p:spPr>
        <p:txBody>
          <a:bodyPr/>
          <a:lstStyle/>
          <a:p>
            <a:r>
              <a:rPr lang="it-IT" dirty="0" smtClean="0">
                <a:solidFill>
                  <a:srgbClr val="018D12"/>
                </a:solidFill>
              </a:rPr>
              <a:t>Beyond Perrin: </a:t>
            </a:r>
            <a:br>
              <a:rPr lang="it-IT" dirty="0" smtClean="0">
                <a:solidFill>
                  <a:srgbClr val="018D12"/>
                </a:solidFill>
              </a:rPr>
            </a:br>
            <a:r>
              <a:rPr lang="it-IT" dirty="0" smtClean="0">
                <a:solidFill>
                  <a:srgbClr val="018D12"/>
                </a:solidFill>
              </a:rPr>
              <a:t>Sedimentation of </a:t>
            </a:r>
            <a:r>
              <a:rPr lang="it-IT" i="1" dirty="0" smtClean="0">
                <a:solidFill>
                  <a:srgbClr val="018D12"/>
                </a:solidFill>
              </a:rPr>
              <a:t>concentrated</a:t>
            </a:r>
            <a:r>
              <a:rPr lang="it-IT" dirty="0" smtClean="0">
                <a:solidFill>
                  <a:srgbClr val="018D12"/>
                </a:solidFill>
              </a:rPr>
              <a:t> colloids</a:t>
            </a:r>
            <a:endParaRPr lang="it-IT" dirty="0">
              <a:solidFill>
                <a:srgbClr val="018D12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82A3-C054-4A34-A25A-4DCE606018F0}" type="slidenum">
              <a:rPr lang="it-IT" smtClean="0"/>
              <a:pPr/>
              <a:t>8</a:t>
            </a:fld>
            <a:endParaRPr lang="it-IT"/>
          </a:p>
        </p:txBody>
      </p:sp>
      <p:grpSp>
        <p:nvGrpSpPr>
          <p:cNvPr id="50" name="Gruppo 49"/>
          <p:cNvGrpSpPr/>
          <p:nvPr/>
        </p:nvGrpSpPr>
        <p:grpSpPr>
          <a:xfrm>
            <a:off x="0" y="985711"/>
            <a:ext cx="2638425" cy="4385360"/>
            <a:chOff x="190201" y="1092801"/>
            <a:chExt cx="2638425" cy="4148138"/>
          </a:xfrm>
        </p:grpSpPr>
        <p:sp>
          <p:nvSpPr>
            <p:cNvPr id="48" name="Rettangolo 47"/>
            <p:cNvSpPr/>
            <p:nvPr/>
          </p:nvSpPr>
          <p:spPr bwMode="auto">
            <a:xfrm>
              <a:off x="799070" y="1112108"/>
              <a:ext cx="1235676" cy="4110681"/>
            </a:xfrm>
            <a:prstGeom prst="rect">
              <a:avLst/>
            </a:prstGeom>
            <a:solidFill>
              <a:srgbClr val="99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38" name="Group 481"/>
            <p:cNvGrpSpPr>
              <a:grpSpLocks/>
            </p:cNvGrpSpPr>
            <p:nvPr/>
          </p:nvGrpSpPr>
          <p:grpSpPr bwMode="auto">
            <a:xfrm>
              <a:off x="190201" y="1092801"/>
              <a:ext cx="2638425" cy="4148138"/>
              <a:chOff x="125" y="1042"/>
              <a:chExt cx="1662" cy="2613"/>
            </a:xfrm>
          </p:grpSpPr>
          <p:sp>
            <p:nvSpPr>
              <p:cNvPr id="139" name="Rectangle 145"/>
              <p:cNvSpPr>
                <a:spLocks noChangeArrowheads="1"/>
              </p:cNvSpPr>
              <p:nvPr/>
            </p:nvSpPr>
            <p:spPr bwMode="auto">
              <a:xfrm>
                <a:off x="501" y="1042"/>
                <a:ext cx="803" cy="2613"/>
              </a:xfrm>
              <a:prstGeom prst="rect">
                <a:avLst/>
              </a:prstGeom>
              <a:noFill/>
              <a:ln w="25400" algn="ctr">
                <a:solidFill>
                  <a:srgbClr val="3333CC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Oval 154"/>
              <p:cNvSpPr>
                <a:spLocks noChangeArrowheads="1"/>
              </p:cNvSpPr>
              <p:nvPr/>
            </p:nvSpPr>
            <p:spPr bwMode="auto">
              <a:xfrm>
                <a:off x="794" y="2435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Oval 167"/>
              <p:cNvSpPr>
                <a:spLocks noChangeArrowheads="1"/>
              </p:cNvSpPr>
              <p:nvPr/>
            </p:nvSpPr>
            <p:spPr bwMode="auto">
              <a:xfrm>
                <a:off x="540" y="2462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Oval 177"/>
              <p:cNvSpPr>
                <a:spLocks noChangeArrowheads="1"/>
              </p:cNvSpPr>
              <p:nvPr/>
            </p:nvSpPr>
            <p:spPr bwMode="auto">
              <a:xfrm>
                <a:off x="553" y="2993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Oval 187"/>
              <p:cNvSpPr>
                <a:spLocks noChangeArrowheads="1"/>
              </p:cNvSpPr>
              <p:nvPr/>
            </p:nvSpPr>
            <p:spPr bwMode="auto">
              <a:xfrm>
                <a:off x="1125" y="3189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Oval 197"/>
              <p:cNvSpPr>
                <a:spLocks noChangeArrowheads="1"/>
              </p:cNvSpPr>
              <p:nvPr/>
            </p:nvSpPr>
            <p:spPr bwMode="auto">
              <a:xfrm>
                <a:off x="754" y="3093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Oval 207"/>
              <p:cNvSpPr>
                <a:spLocks noChangeArrowheads="1"/>
              </p:cNvSpPr>
              <p:nvPr/>
            </p:nvSpPr>
            <p:spPr bwMode="auto">
              <a:xfrm>
                <a:off x="666" y="2686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Oval 217"/>
              <p:cNvSpPr>
                <a:spLocks noChangeArrowheads="1"/>
              </p:cNvSpPr>
              <p:nvPr/>
            </p:nvSpPr>
            <p:spPr bwMode="auto">
              <a:xfrm>
                <a:off x="766" y="2890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Oval 227"/>
              <p:cNvSpPr>
                <a:spLocks noChangeArrowheads="1"/>
              </p:cNvSpPr>
              <p:nvPr/>
            </p:nvSpPr>
            <p:spPr bwMode="auto">
              <a:xfrm>
                <a:off x="1037" y="2964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Oval 237"/>
              <p:cNvSpPr>
                <a:spLocks noChangeArrowheads="1"/>
              </p:cNvSpPr>
              <p:nvPr/>
            </p:nvSpPr>
            <p:spPr bwMode="auto">
              <a:xfrm>
                <a:off x="525" y="3212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Oval 247"/>
              <p:cNvSpPr>
                <a:spLocks noChangeArrowheads="1"/>
              </p:cNvSpPr>
              <p:nvPr/>
            </p:nvSpPr>
            <p:spPr bwMode="auto">
              <a:xfrm>
                <a:off x="1089" y="2522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Oval 257"/>
              <p:cNvSpPr>
                <a:spLocks noChangeArrowheads="1"/>
              </p:cNvSpPr>
              <p:nvPr/>
            </p:nvSpPr>
            <p:spPr bwMode="auto">
              <a:xfrm>
                <a:off x="1047" y="2219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Oval 267"/>
              <p:cNvSpPr>
                <a:spLocks noChangeArrowheads="1"/>
              </p:cNvSpPr>
              <p:nvPr/>
            </p:nvSpPr>
            <p:spPr bwMode="auto">
              <a:xfrm>
                <a:off x="568" y="2190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Oval 277"/>
              <p:cNvSpPr>
                <a:spLocks noChangeArrowheads="1"/>
              </p:cNvSpPr>
              <p:nvPr/>
            </p:nvSpPr>
            <p:spPr bwMode="auto">
              <a:xfrm>
                <a:off x="881" y="2027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Line 286"/>
              <p:cNvSpPr>
                <a:spLocks noChangeShapeType="1"/>
              </p:cNvSpPr>
              <p:nvPr/>
            </p:nvSpPr>
            <p:spPr bwMode="auto">
              <a:xfrm flipH="1">
                <a:off x="341" y="1257"/>
                <a:ext cx="9" cy="995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 type="triangl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Line 287"/>
              <p:cNvSpPr>
                <a:spLocks noChangeShapeType="1"/>
              </p:cNvSpPr>
              <p:nvPr/>
            </p:nvSpPr>
            <p:spPr bwMode="auto">
              <a:xfrm>
                <a:off x="402" y="1709"/>
                <a:ext cx="0" cy="1056"/>
              </a:xfrm>
              <a:prstGeom prst="line">
                <a:avLst/>
              </a:prstGeom>
              <a:noFill/>
              <a:ln w="50800">
                <a:solidFill>
                  <a:srgbClr val="2C5986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Text Box 289"/>
              <p:cNvSpPr txBox="1">
                <a:spLocks noChangeArrowheads="1"/>
              </p:cNvSpPr>
              <p:nvPr/>
            </p:nvSpPr>
            <p:spPr bwMode="auto">
              <a:xfrm>
                <a:off x="257" y="2666"/>
                <a:ext cx="116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Text Box 290"/>
              <p:cNvSpPr txBox="1">
                <a:spLocks noChangeArrowheads="1"/>
              </p:cNvSpPr>
              <p:nvPr/>
            </p:nvSpPr>
            <p:spPr bwMode="auto">
              <a:xfrm rot="16200000">
                <a:off x="-258" y="2080"/>
                <a:ext cx="1016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C5986"/>
                    </a:solidFill>
                    <a:effectLst/>
                    <a:uLnTx/>
                    <a:uFillTx/>
                    <a:latin typeface="+mn-lt"/>
                  </a:rPr>
                  <a:t>GRAVITY</a:t>
                </a:r>
                <a:endParaRPr kumimoji="0" lang="en-US" sz="2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C5986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157" name="Line 423"/>
              <p:cNvSpPr>
                <a:spLocks noChangeShapeType="1"/>
              </p:cNvSpPr>
              <p:nvPr/>
            </p:nvSpPr>
            <p:spPr bwMode="auto">
              <a:xfrm flipH="1">
                <a:off x="1740" y="1928"/>
                <a:ext cx="9" cy="995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 type="triangl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Text Box 425"/>
              <p:cNvSpPr txBox="1">
                <a:spLocks noChangeArrowheads="1"/>
              </p:cNvSpPr>
              <p:nvPr/>
            </p:nvSpPr>
            <p:spPr bwMode="auto">
              <a:xfrm>
                <a:off x="1671" y="2674"/>
                <a:ext cx="116" cy="2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Oval 460"/>
              <p:cNvSpPr>
                <a:spLocks noChangeArrowheads="1"/>
              </p:cNvSpPr>
              <p:nvPr/>
            </p:nvSpPr>
            <p:spPr bwMode="auto">
              <a:xfrm>
                <a:off x="629" y="3310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Oval 461"/>
              <p:cNvSpPr>
                <a:spLocks noChangeArrowheads="1"/>
              </p:cNvSpPr>
              <p:nvPr/>
            </p:nvSpPr>
            <p:spPr bwMode="auto">
              <a:xfrm>
                <a:off x="1099" y="3477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Oval 462"/>
              <p:cNvSpPr>
                <a:spLocks noChangeArrowheads="1"/>
              </p:cNvSpPr>
              <p:nvPr/>
            </p:nvSpPr>
            <p:spPr bwMode="auto">
              <a:xfrm>
                <a:off x="736" y="3471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Oval 463"/>
              <p:cNvSpPr>
                <a:spLocks noChangeArrowheads="1"/>
              </p:cNvSpPr>
              <p:nvPr/>
            </p:nvSpPr>
            <p:spPr bwMode="auto">
              <a:xfrm>
                <a:off x="835" y="3325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Oval 464"/>
              <p:cNvSpPr>
                <a:spLocks noChangeArrowheads="1"/>
              </p:cNvSpPr>
              <p:nvPr/>
            </p:nvSpPr>
            <p:spPr bwMode="auto">
              <a:xfrm>
                <a:off x="1018" y="3325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Oval 465"/>
              <p:cNvSpPr>
                <a:spLocks noChangeArrowheads="1"/>
              </p:cNvSpPr>
              <p:nvPr/>
            </p:nvSpPr>
            <p:spPr bwMode="auto">
              <a:xfrm>
                <a:off x="543" y="3464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Oval 466"/>
              <p:cNvSpPr>
                <a:spLocks noChangeArrowheads="1"/>
              </p:cNvSpPr>
              <p:nvPr/>
            </p:nvSpPr>
            <p:spPr bwMode="auto">
              <a:xfrm>
                <a:off x="1085" y="2791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Oval 467"/>
              <p:cNvSpPr>
                <a:spLocks noChangeArrowheads="1"/>
              </p:cNvSpPr>
              <p:nvPr/>
            </p:nvSpPr>
            <p:spPr bwMode="auto">
              <a:xfrm>
                <a:off x="590" y="1786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Oval 468"/>
              <p:cNvSpPr>
                <a:spLocks noChangeArrowheads="1"/>
              </p:cNvSpPr>
              <p:nvPr/>
            </p:nvSpPr>
            <p:spPr bwMode="auto">
              <a:xfrm>
                <a:off x="955" y="1682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Oval 469"/>
              <p:cNvSpPr>
                <a:spLocks noChangeArrowheads="1"/>
              </p:cNvSpPr>
              <p:nvPr/>
            </p:nvSpPr>
            <p:spPr bwMode="auto">
              <a:xfrm>
                <a:off x="655" y="1347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Oval 470"/>
              <p:cNvSpPr>
                <a:spLocks noChangeArrowheads="1"/>
              </p:cNvSpPr>
              <p:nvPr/>
            </p:nvSpPr>
            <p:spPr bwMode="auto">
              <a:xfrm>
                <a:off x="925" y="3469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Oval 471"/>
              <p:cNvSpPr>
                <a:spLocks noChangeArrowheads="1"/>
              </p:cNvSpPr>
              <p:nvPr/>
            </p:nvSpPr>
            <p:spPr bwMode="auto">
              <a:xfrm>
                <a:off x="926" y="3193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Oval 472"/>
              <p:cNvSpPr>
                <a:spLocks noChangeArrowheads="1"/>
              </p:cNvSpPr>
              <p:nvPr/>
            </p:nvSpPr>
            <p:spPr bwMode="auto">
              <a:xfrm>
                <a:off x="885" y="2649"/>
                <a:ext cx="153" cy="153"/>
              </a:xfrm>
              <a:prstGeom prst="ellipse">
                <a:avLst/>
              </a:prstGeom>
              <a:solidFill>
                <a:srgbClr val="FF00FF"/>
              </a:solidFill>
              <a:ln w="9525" algn="ctr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Line 477"/>
              <p:cNvSpPr>
                <a:spLocks noChangeShapeType="1"/>
              </p:cNvSpPr>
              <p:nvPr/>
            </p:nvSpPr>
            <p:spPr bwMode="auto">
              <a:xfrm flipV="1">
                <a:off x="1421" y="1757"/>
                <a:ext cx="9" cy="931"/>
              </a:xfrm>
              <a:prstGeom prst="line">
                <a:avLst/>
              </a:prstGeom>
              <a:noFill/>
              <a:ln w="5080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Text Box 478"/>
              <p:cNvSpPr txBox="1">
                <a:spLocks noChangeArrowheads="1"/>
              </p:cNvSpPr>
              <p:nvPr/>
            </p:nvSpPr>
            <p:spPr bwMode="auto">
              <a:xfrm rot="5400000">
                <a:off x="572" y="2112"/>
                <a:ext cx="2116" cy="291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+mn-lt"/>
                  </a:rPr>
                  <a:t>OSMOTIC PRESSURE</a:t>
                </a:r>
              </a:p>
            </p:txBody>
          </p:sp>
        </p:grpSp>
      </p:grpSp>
      <p:grpSp>
        <p:nvGrpSpPr>
          <p:cNvPr id="55" name="Gruppo 54"/>
          <p:cNvGrpSpPr/>
          <p:nvPr/>
        </p:nvGrpSpPr>
        <p:grpSpPr>
          <a:xfrm>
            <a:off x="2710998" y="1111914"/>
            <a:ext cx="4087979" cy="853612"/>
            <a:chOff x="2669808" y="2611201"/>
            <a:chExt cx="4087979" cy="853612"/>
          </a:xfrm>
        </p:grpSpPr>
        <p:cxnSp>
          <p:nvCxnSpPr>
            <p:cNvPr id="53" name="Connettore 2 52"/>
            <p:cNvCxnSpPr/>
            <p:nvPr/>
          </p:nvCxnSpPr>
          <p:spPr bwMode="auto">
            <a:xfrm>
              <a:off x="3393732" y="3456576"/>
              <a:ext cx="2726724" cy="8237"/>
            </a:xfrm>
            <a:prstGeom prst="straightConnector1">
              <a:avLst/>
            </a:prstGeom>
            <a:solidFill>
              <a:schemeClr val="folHlink"/>
            </a:solidFill>
            <a:ln w="762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54" name="CasellaDiTesto 53"/>
            <p:cNvSpPr txBox="1"/>
            <p:nvPr/>
          </p:nvSpPr>
          <p:spPr>
            <a:xfrm>
              <a:off x="2669808" y="2611201"/>
              <a:ext cx="4087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When</a:t>
              </a:r>
              <a:r>
                <a:rPr lang="it-IT" sz="2800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the net </a:t>
              </a:r>
              <a:r>
                <a:rPr lang="it-IT" sz="2800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flux</a:t>
              </a:r>
              <a:r>
                <a:rPr lang="it-IT" sz="2800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2800" b="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vanishes</a:t>
              </a:r>
              <a:endParaRPr lang="it-IT" sz="2800" b="0" dirty="0" smtClean="0">
                <a:solidFill>
                  <a:srgbClr val="2C598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uppo 56"/>
          <p:cNvGrpSpPr/>
          <p:nvPr/>
        </p:nvGrpSpPr>
        <p:grpSpPr>
          <a:xfrm>
            <a:off x="1738183" y="4769622"/>
            <a:ext cx="5675870" cy="1601950"/>
            <a:chOff x="1762896" y="4415395"/>
            <a:chExt cx="5675870" cy="1601950"/>
          </a:xfrm>
        </p:grpSpPr>
        <p:sp>
          <p:nvSpPr>
            <p:cNvPr id="137" name="Text Box 476"/>
            <p:cNvSpPr txBox="1">
              <a:spLocks noChangeArrowheads="1"/>
            </p:cNvSpPr>
            <p:nvPr/>
          </p:nvSpPr>
          <p:spPr bwMode="auto">
            <a:xfrm>
              <a:off x="1762896" y="5124793"/>
              <a:ext cx="5675870" cy="89255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C5986"/>
                  </a:solidFill>
                  <a:effectLst/>
                  <a:uLnTx/>
                  <a:uFillTx/>
                  <a:latin typeface="+mn-lt"/>
                </a:rPr>
                <a:t>From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C5986"/>
                  </a:solidFill>
                  <a:effectLst/>
                  <a:uLnTx/>
                  <a:uFillTx/>
                  <a:latin typeface="Symbol" pitchFamily="18" charset="2"/>
                </a:rPr>
                <a:t>P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C5986"/>
                  </a:solidFill>
                  <a:effectLst/>
                  <a:uLnTx/>
                  <a:uFillTx/>
                  <a:latin typeface="+mn-lt"/>
                </a:rPr>
                <a:t>(</a:t>
              </a:r>
              <a:r>
                <a:rPr kumimoji="0" lang="en-US" sz="2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2C5986"/>
                  </a:solidFill>
                  <a:effectLst/>
                  <a:uLnTx/>
                  <a:uFillTx/>
                  <a:latin typeface="+mn-lt"/>
                </a:rPr>
                <a:t>z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C5986"/>
                  </a:solidFill>
                  <a:effectLst/>
                  <a:uLnTx/>
                  <a:uFillTx/>
                  <a:latin typeface="+mn-lt"/>
                </a:rPr>
                <a:t>) and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C5986"/>
                  </a:solidFill>
                  <a:effectLst/>
                  <a:uLnTx/>
                  <a:uFillTx/>
                  <a:latin typeface="Symbol" pitchFamily="18" charset="2"/>
                </a:rPr>
                <a:t>F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C5986"/>
                  </a:solidFill>
                  <a:effectLst/>
                  <a:uLnTx/>
                  <a:uFillTx/>
                  <a:latin typeface="+mn-lt"/>
                </a:rPr>
                <a:t>(</a:t>
              </a:r>
              <a:r>
                <a:rPr kumimoji="0" lang="en-US" sz="2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2C5986"/>
                  </a:solidFill>
                  <a:effectLst/>
                  <a:uLnTx/>
                  <a:uFillTx/>
                  <a:latin typeface="+mn-lt"/>
                </a:rPr>
                <a:t>z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C5986"/>
                  </a:solidFill>
                  <a:effectLst/>
                  <a:uLnTx/>
                  <a:uFillTx/>
                  <a:latin typeface="+mn-lt"/>
                </a:rPr>
                <a:t>) →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Symbol" pitchFamily="18" charset="2"/>
                </a:rPr>
                <a:t>P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+mn-lt"/>
                </a:rPr>
                <a:t>(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Symbol" pitchFamily="18" charset="2"/>
                </a:rPr>
                <a:t>F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+mn-lt"/>
                </a:rPr>
                <a:t>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0" kern="0" dirty="0" smtClean="0">
                  <a:solidFill>
                    <a:srgbClr val="2C5986"/>
                  </a:solidFill>
                  <a:latin typeface="+mn-lt"/>
                </a:rPr>
                <a:t>The </a:t>
              </a:r>
              <a:r>
                <a:rPr lang="en-US" sz="2400" b="0" kern="0" dirty="0" smtClean="0">
                  <a:solidFill>
                    <a:srgbClr val="FF00FF"/>
                  </a:solidFill>
                  <a:latin typeface="+mn-lt"/>
                </a:rPr>
                <a:t>full </a:t>
              </a:r>
              <a:r>
                <a:rPr lang="en-US" sz="2400" b="0" kern="0" dirty="0" smtClean="0">
                  <a:solidFill>
                    <a:srgbClr val="2C5986"/>
                  </a:solidFill>
                  <a:latin typeface="+mn-lt"/>
                </a:rPr>
                <a:t>equation of state </a:t>
              </a:r>
              <a:r>
                <a:rPr lang="en-US" sz="2400" b="0" kern="0" dirty="0" smtClean="0">
                  <a:solidFill>
                    <a:srgbClr val="FF00FF"/>
                  </a:solidFill>
                  <a:latin typeface="+mn-lt"/>
                </a:rPr>
                <a:t>in a single shot</a:t>
              </a:r>
              <a:r>
                <a:rPr lang="en-US" sz="2400" b="0" kern="0" dirty="0" smtClean="0">
                  <a:solidFill>
                    <a:srgbClr val="2C5986"/>
                  </a:solidFill>
                  <a:latin typeface="+mn-lt"/>
                </a:rPr>
                <a:t>!</a:t>
              </a:r>
              <a:r>
                <a:rPr kumimoji="0" lang="en-US" sz="2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C5986"/>
                  </a:solidFill>
                  <a:effectLst/>
                  <a:uLnTx/>
                  <a:uFillTx/>
                  <a:latin typeface="+mn-lt"/>
                </a:rPr>
                <a:t> </a:t>
              </a:r>
            </a:p>
          </p:txBody>
        </p:sp>
        <p:sp>
          <p:nvSpPr>
            <p:cNvPr id="56" name="Line 480"/>
            <p:cNvSpPr>
              <a:spLocks noChangeShapeType="1"/>
            </p:cNvSpPr>
            <p:nvPr/>
          </p:nvSpPr>
          <p:spPr bwMode="auto">
            <a:xfrm>
              <a:off x="4822997" y="4415395"/>
              <a:ext cx="0" cy="568325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0" name="Gruppo 79"/>
          <p:cNvGrpSpPr/>
          <p:nvPr/>
        </p:nvGrpSpPr>
        <p:grpSpPr>
          <a:xfrm>
            <a:off x="7101016" y="3624648"/>
            <a:ext cx="2141838" cy="2863642"/>
            <a:chOff x="7101016" y="3624648"/>
            <a:chExt cx="2141838" cy="2863642"/>
          </a:xfrm>
        </p:grpSpPr>
        <p:sp>
          <p:nvSpPr>
            <p:cNvPr id="49" name="CasellaDiTesto 48"/>
            <p:cNvSpPr txBox="1"/>
            <p:nvPr/>
          </p:nvSpPr>
          <p:spPr>
            <a:xfrm>
              <a:off x="7101016" y="5657293"/>
              <a:ext cx="21418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A </a:t>
              </a:r>
              <a:r>
                <a:rPr lang="it-IT" sz="120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suspension</a:t>
              </a:r>
              <a:r>
                <a:rPr lang="it-IT" sz="120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120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of</a:t>
              </a:r>
              <a:r>
                <a:rPr lang="it-IT" sz="120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120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particles</a:t>
              </a:r>
              <a:r>
                <a:rPr lang="it-IT" sz="120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it-IT" sz="120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expected</a:t>
              </a:r>
              <a:r>
                <a:rPr lang="it-IT" sz="120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120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to</a:t>
              </a:r>
              <a:r>
                <a:rPr lang="it-IT" sz="120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120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behave</a:t>
              </a:r>
              <a:r>
                <a:rPr lang="it-IT" sz="120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120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as</a:t>
              </a:r>
              <a:r>
                <a:rPr lang="it-IT" sz="120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hard </a:t>
              </a:r>
              <a:r>
                <a:rPr lang="it-IT" sz="120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spheres</a:t>
              </a:r>
              <a:r>
                <a:rPr lang="it-IT" sz="120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) at </a:t>
              </a:r>
              <a:r>
                <a:rPr lang="it-IT" sz="120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sedimentation</a:t>
              </a:r>
              <a:r>
                <a:rPr lang="it-IT" sz="120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120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equilibrium</a:t>
              </a:r>
              <a:r>
                <a:rPr lang="it-IT" sz="120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120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after</a:t>
              </a:r>
              <a:r>
                <a:rPr lang="it-IT" sz="120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 ≈ 6 </a:t>
              </a:r>
              <a:r>
                <a:rPr lang="it-IT" sz="1200" dirty="0" err="1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months</a:t>
              </a:r>
              <a:endParaRPr lang="it-IT" sz="1200" dirty="0" smtClean="0">
                <a:solidFill>
                  <a:srgbClr val="2C598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7694276" y="3624648"/>
              <a:ext cx="1140057" cy="566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Supernatant</a:t>
              </a:r>
              <a:endParaRPr lang="it-IT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it-IT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solvent</a:t>
              </a:r>
              <a:r>
                <a:rPr lang="it-IT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75" name="CasellaDiTesto 74"/>
            <p:cNvSpPr txBox="1"/>
            <p:nvPr/>
          </p:nvSpPr>
          <p:spPr>
            <a:xfrm>
              <a:off x="7835674" y="4617307"/>
              <a:ext cx="881973" cy="566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Colloidal</a:t>
              </a:r>
              <a:endParaRPr lang="it-IT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it-IT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fluid</a:t>
              </a:r>
              <a:endParaRPr lang="it-IT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CasellaDiTesto 75"/>
            <p:cNvSpPr txBox="1"/>
            <p:nvPr/>
          </p:nvSpPr>
          <p:spPr>
            <a:xfrm>
              <a:off x="7856269" y="5090984"/>
              <a:ext cx="881973" cy="566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Colloidal</a:t>
              </a:r>
              <a:endParaRPr lang="it-IT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it-IT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crystal</a:t>
              </a:r>
              <a:endParaRPr lang="it-IT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52297" y="4544417"/>
            <a:ext cx="304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it-IT" sz="2400" b="0" i="1" dirty="0" smtClean="0">
                <a:solidFill>
                  <a:srgbClr val="2C5986"/>
                </a:solidFill>
                <a:latin typeface="+mn-lt"/>
                <a:cs typeface="Times New Roman" pitchFamily="18" charset="0"/>
              </a:rPr>
              <a:t>z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209550" y="1994077"/>
            <a:ext cx="7199454" cy="3463609"/>
            <a:chOff x="209550" y="1994077"/>
            <a:chExt cx="7199454" cy="3463609"/>
          </a:xfrm>
        </p:grpSpPr>
        <p:grpSp>
          <p:nvGrpSpPr>
            <p:cNvPr id="72" name="Gruppo 71"/>
            <p:cNvGrpSpPr/>
            <p:nvPr/>
          </p:nvGrpSpPr>
          <p:grpSpPr>
            <a:xfrm>
              <a:off x="2578101" y="1994077"/>
              <a:ext cx="4830903" cy="3463609"/>
              <a:chOff x="2619290" y="1310335"/>
              <a:chExt cx="4830903" cy="3463609"/>
            </a:xfrm>
          </p:grpSpPr>
          <p:grpSp>
            <p:nvGrpSpPr>
              <p:cNvPr id="70" name="Gruppo 69"/>
              <p:cNvGrpSpPr/>
              <p:nvPr/>
            </p:nvGrpSpPr>
            <p:grpSpPr>
              <a:xfrm>
                <a:off x="2619290" y="1310335"/>
                <a:ext cx="4828566" cy="1659233"/>
                <a:chOff x="2619290" y="1310335"/>
                <a:chExt cx="4828566" cy="1659233"/>
              </a:xfrm>
            </p:grpSpPr>
            <p:sp>
              <p:nvSpPr>
                <p:cNvPr id="174" name="Text Box 479"/>
                <p:cNvSpPr txBox="1">
                  <a:spLocks noChangeArrowheads="1"/>
                </p:cNvSpPr>
                <p:nvPr/>
              </p:nvSpPr>
              <p:spPr bwMode="auto">
                <a:xfrm>
                  <a:off x="2619290" y="1310335"/>
                  <a:ext cx="4828566" cy="954107"/>
                </a:xfrm>
                <a:prstGeom prst="rect">
                  <a:avLst/>
                </a:prstGeom>
                <a:noFill/>
                <a:ln w="508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800" b="0" kern="0" dirty="0" smtClean="0">
                      <a:solidFill>
                        <a:srgbClr val="FF00FF"/>
                      </a:solidFill>
                      <a:latin typeface="+mn-lt"/>
                    </a:rPr>
                    <a:t>If</a:t>
                  </a:r>
                  <a:r>
                    <a:rPr kumimoji="0" lang="en-US" sz="2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2C5986"/>
                      </a:solidFill>
                      <a:effectLst/>
                      <a:uLnTx/>
                      <a:uFillTx/>
                      <a:latin typeface="+mn-lt"/>
                    </a:rPr>
                    <a:t> we are able to measure the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2C5986"/>
                      </a:solidFill>
                      <a:effectLst/>
                      <a:uLnTx/>
                      <a:uFillTx/>
                      <a:latin typeface="+mn-lt"/>
                    </a:rPr>
                    <a:t>local particle concentration </a:t>
                  </a:r>
                  <a:r>
                    <a:rPr kumimoji="0" lang="en-US" sz="2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2C5986"/>
                      </a:solidFill>
                      <a:effectLst/>
                      <a:uLnTx/>
                      <a:uFillTx/>
                      <a:latin typeface="Symbol" pitchFamily="18" charset="2"/>
                    </a:rPr>
                    <a:t>F</a:t>
                  </a:r>
                  <a:r>
                    <a:rPr kumimoji="0" lang="en-US" sz="2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2C5986"/>
                      </a:solidFill>
                      <a:effectLst/>
                      <a:uLnTx/>
                      <a:uFillTx/>
                      <a:latin typeface="+mn-lt"/>
                    </a:rPr>
                    <a:t>(</a:t>
                  </a:r>
                  <a:r>
                    <a:rPr kumimoji="0" lang="en-US" sz="28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2C5986"/>
                      </a:solidFill>
                      <a:effectLst/>
                      <a:uLnTx/>
                      <a:uFillTx/>
                      <a:latin typeface="+mn-lt"/>
                    </a:rPr>
                    <a:t>z</a:t>
                  </a:r>
                  <a:r>
                    <a:rPr kumimoji="0" lang="en-US" sz="2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2C5986"/>
                      </a:solidFill>
                      <a:effectLst/>
                      <a:uLnTx/>
                      <a:uFillTx/>
                      <a:latin typeface="+mn-lt"/>
                    </a:rPr>
                    <a:t>)</a:t>
                  </a:r>
                </a:p>
              </p:txBody>
            </p:sp>
            <p:sp>
              <p:nvSpPr>
                <p:cNvPr id="175" name="Line 480"/>
                <p:cNvSpPr>
                  <a:spLocks noChangeShapeType="1"/>
                </p:cNvSpPr>
                <p:nvPr/>
              </p:nvSpPr>
              <p:spPr bwMode="auto">
                <a:xfrm>
                  <a:off x="4835355" y="2401243"/>
                  <a:ext cx="0" cy="568325"/>
                </a:xfrm>
                <a:prstGeom prst="line">
                  <a:avLst/>
                </a:prstGeom>
                <a:noFill/>
                <a:ln w="5080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1" name="Gruppo 70"/>
              <p:cNvGrpSpPr/>
              <p:nvPr/>
            </p:nvGrpSpPr>
            <p:grpSpPr>
              <a:xfrm>
                <a:off x="2750279" y="2446638"/>
                <a:ext cx="4699914" cy="2327306"/>
                <a:chOff x="2750279" y="2446638"/>
                <a:chExt cx="4699914" cy="2327306"/>
              </a:xfrm>
            </p:grpSpPr>
            <p:pic>
              <p:nvPicPr>
                <p:cNvPr id="47" name="Immagine 46" descr="Eq_sedimentation_equlibrium.gif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750279" y="3064476"/>
                  <a:ext cx="4349010" cy="655036"/>
                </a:xfrm>
                <a:prstGeom prst="rect">
                  <a:avLst/>
                </a:prstGeom>
                <a:ln>
                  <a:solidFill>
                    <a:srgbClr val="2C5986"/>
                  </a:solidFill>
                </a:ln>
              </p:spPr>
            </p:pic>
            <p:cxnSp>
              <p:nvCxnSpPr>
                <p:cNvPr id="59" name="Connettore 2 58"/>
                <p:cNvCxnSpPr/>
                <p:nvPr/>
              </p:nvCxnSpPr>
              <p:spPr bwMode="auto">
                <a:xfrm rot="5400000" flipH="1" flipV="1">
                  <a:off x="4118919" y="3912973"/>
                  <a:ext cx="527222" cy="313038"/>
                </a:xfrm>
                <a:prstGeom prst="straightConnector1">
                  <a:avLst/>
                </a:prstGeom>
                <a:solidFill>
                  <a:schemeClr val="folHlink"/>
                </a:solidFill>
                <a:ln w="28575" cap="flat" cmpd="sng" algn="ctr">
                  <a:solidFill>
                    <a:srgbClr val="2C5986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  <p:sp>
              <p:nvSpPr>
                <p:cNvPr id="60" name="CasellaDiTesto 59"/>
                <p:cNvSpPr txBox="1"/>
                <p:nvPr/>
              </p:nvSpPr>
              <p:spPr>
                <a:xfrm>
                  <a:off x="3088589" y="4250724"/>
                  <a:ext cx="159874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Density </a:t>
                  </a:r>
                  <a:r>
                    <a:rPr lang="it-IT" dirty="0" err="1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mismatch</a:t>
                  </a:r>
                  <a:r>
                    <a:rPr lang="it-IT" dirty="0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it-IT" dirty="0" err="1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with</a:t>
                  </a:r>
                  <a:r>
                    <a:rPr lang="it-IT" dirty="0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 the </a:t>
                  </a:r>
                  <a:r>
                    <a:rPr lang="it-IT" dirty="0" err="1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solvent</a:t>
                  </a:r>
                  <a:endParaRPr lang="it-IT" dirty="0" smtClean="0">
                    <a:solidFill>
                      <a:srgbClr val="2C598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1" name="CasellaDiTesto 60"/>
                <p:cNvSpPr txBox="1"/>
                <p:nvPr/>
              </p:nvSpPr>
              <p:spPr>
                <a:xfrm>
                  <a:off x="5898613" y="2446638"/>
                  <a:ext cx="155158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0" dirty="0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Top </a:t>
                  </a:r>
                  <a:r>
                    <a:rPr lang="it-IT" b="0" dirty="0" err="1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of</a:t>
                  </a:r>
                  <a:r>
                    <a:rPr lang="it-IT" b="0" dirty="0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 the </a:t>
                  </a:r>
                  <a:r>
                    <a:rPr lang="it-IT" b="0" dirty="0" err="1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cell</a:t>
                  </a:r>
                  <a:r>
                    <a:rPr lang="it-IT" b="0" dirty="0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 (∞)</a:t>
                  </a:r>
                </a:p>
              </p:txBody>
            </p:sp>
            <p:cxnSp>
              <p:nvCxnSpPr>
                <p:cNvPr id="62" name="Connettore 2 61"/>
                <p:cNvCxnSpPr/>
                <p:nvPr/>
              </p:nvCxnSpPr>
              <p:spPr bwMode="auto">
                <a:xfrm flipH="1">
                  <a:off x="5511113" y="2710247"/>
                  <a:ext cx="510746" cy="461319"/>
                </a:xfrm>
                <a:prstGeom prst="straightConnector1">
                  <a:avLst/>
                </a:prstGeom>
                <a:solidFill>
                  <a:schemeClr val="folHlink"/>
                </a:solidFill>
                <a:ln w="28575" cap="flat" cmpd="sng" algn="ctr">
                  <a:solidFill>
                    <a:srgbClr val="2C5986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  <p:sp>
              <p:nvSpPr>
                <p:cNvPr id="65" name="CasellaDiTesto 64"/>
                <p:cNvSpPr txBox="1"/>
                <p:nvPr/>
              </p:nvSpPr>
              <p:spPr>
                <a:xfrm>
                  <a:off x="5368988" y="4382529"/>
                  <a:ext cx="18694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err="1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Local</a:t>
                  </a:r>
                  <a:r>
                    <a:rPr lang="it-IT" dirty="0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 volume </a:t>
                  </a:r>
                  <a:r>
                    <a:rPr lang="it-IT" dirty="0" err="1" smtClean="0">
                      <a:solidFill>
                        <a:srgbClr val="2C5986"/>
                      </a:solidFill>
                      <a:latin typeface="Times New Roman" pitchFamily="18" charset="0"/>
                      <a:cs typeface="Times New Roman" pitchFamily="18" charset="0"/>
                    </a:rPr>
                    <a:t>fraction</a:t>
                  </a:r>
                  <a:endParaRPr lang="it-IT" dirty="0" smtClean="0">
                    <a:solidFill>
                      <a:srgbClr val="2C598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66" name="Connettore 2 65"/>
                <p:cNvCxnSpPr/>
                <p:nvPr/>
              </p:nvCxnSpPr>
              <p:spPr bwMode="auto">
                <a:xfrm rot="16200000" flipV="1">
                  <a:off x="5675871" y="4061255"/>
                  <a:ext cx="584885" cy="140044"/>
                </a:xfrm>
                <a:prstGeom prst="straightConnector1">
                  <a:avLst/>
                </a:prstGeom>
                <a:solidFill>
                  <a:schemeClr val="folHlink"/>
                </a:solidFill>
                <a:ln w="28575" cap="flat" cmpd="sng" algn="ctr">
                  <a:solidFill>
                    <a:srgbClr val="2C5986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</p:grpSp>
        <p:grpSp>
          <p:nvGrpSpPr>
            <p:cNvPr id="20" name="Gruppo 19"/>
            <p:cNvGrpSpPr/>
            <p:nvPr/>
          </p:nvGrpSpPr>
          <p:grpSpPr>
            <a:xfrm>
              <a:off x="209550" y="3744811"/>
              <a:ext cx="1634995" cy="1629327"/>
              <a:chOff x="209550" y="3744811"/>
              <a:chExt cx="1634995" cy="1629327"/>
            </a:xfrm>
          </p:grpSpPr>
          <p:grpSp>
            <p:nvGrpSpPr>
              <p:cNvPr id="17" name="Gruppo 16"/>
              <p:cNvGrpSpPr/>
              <p:nvPr/>
            </p:nvGrpSpPr>
            <p:grpSpPr>
              <a:xfrm>
                <a:off x="209550" y="4075736"/>
                <a:ext cx="1634995" cy="1298402"/>
                <a:chOff x="209550" y="4075736"/>
                <a:chExt cx="1634995" cy="1298402"/>
              </a:xfrm>
            </p:grpSpPr>
            <p:cxnSp>
              <p:nvCxnSpPr>
                <p:cNvPr id="9" name="Connettore 1 8"/>
                <p:cNvCxnSpPr/>
                <p:nvPr/>
              </p:nvCxnSpPr>
              <p:spPr bwMode="auto">
                <a:xfrm>
                  <a:off x="596900" y="4075736"/>
                  <a:ext cx="1247645" cy="0"/>
                </a:xfrm>
                <a:prstGeom prst="line">
                  <a:avLst/>
                </a:prstGeom>
                <a:solidFill>
                  <a:schemeClr val="folHlink"/>
                </a:solidFill>
                <a:ln w="28575" cap="flat" cmpd="sng" algn="ctr">
                  <a:solidFill>
                    <a:srgbClr val="FFFF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" name="Connettore 2 12"/>
                <p:cNvCxnSpPr/>
                <p:nvPr/>
              </p:nvCxnSpPr>
              <p:spPr bwMode="auto">
                <a:xfrm>
                  <a:off x="439738" y="4075736"/>
                  <a:ext cx="0" cy="1298402"/>
                </a:xfrm>
                <a:prstGeom prst="straightConnector1">
                  <a:avLst/>
                </a:prstGeom>
                <a:solidFill>
                  <a:schemeClr val="folHlink"/>
                </a:solidFill>
                <a:ln w="28575" cap="flat" cmpd="sng" algn="ctr">
                  <a:solidFill>
                    <a:srgbClr val="CC00CC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</p:cxnSp>
            <p:cxnSp>
              <p:nvCxnSpPr>
                <p:cNvPr id="15" name="Connettore 1 14"/>
                <p:cNvCxnSpPr/>
                <p:nvPr/>
              </p:nvCxnSpPr>
              <p:spPr bwMode="auto">
                <a:xfrm flipH="1">
                  <a:off x="209550" y="5371071"/>
                  <a:ext cx="387350" cy="3067"/>
                </a:xfrm>
                <a:prstGeom prst="line">
                  <a:avLst/>
                </a:prstGeom>
                <a:solidFill>
                  <a:schemeClr val="folHlink"/>
                </a:solidFill>
                <a:ln w="19050" cap="flat" cmpd="sng" algn="ctr">
                  <a:solidFill>
                    <a:srgbClr val="CC00CC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9" name="Connettore 2 18"/>
              <p:cNvCxnSpPr/>
              <p:nvPr/>
            </p:nvCxnSpPr>
            <p:spPr bwMode="auto">
              <a:xfrm>
                <a:off x="756444" y="3744811"/>
                <a:ext cx="0" cy="290343"/>
              </a:xfrm>
              <a:prstGeom prst="straightConnector1">
                <a:avLst/>
              </a:prstGeom>
              <a:solidFill>
                <a:schemeClr val="folHlink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82" name="Connettore 2 81"/>
              <p:cNvCxnSpPr/>
              <p:nvPr/>
            </p:nvCxnSpPr>
            <p:spPr bwMode="auto">
              <a:xfrm>
                <a:off x="1183482" y="3744812"/>
                <a:ext cx="0" cy="290343"/>
              </a:xfrm>
              <a:prstGeom prst="straightConnector1">
                <a:avLst/>
              </a:prstGeom>
              <a:solidFill>
                <a:schemeClr val="folHlink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83" name="Connettore 2 82"/>
              <p:cNvCxnSpPr/>
              <p:nvPr/>
            </p:nvCxnSpPr>
            <p:spPr bwMode="auto">
              <a:xfrm>
                <a:off x="1661153" y="3748169"/>
                <a:ext cx="0" cy="290343"/>
              </a:xfrm>
              <a:prstGeom prst="straightConnector1">
                <a:avLst/>
              </a:prstGeom>
              <a:solidFill>
                <a:schemeClr val="folHlink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</p:grpSp>
      <p:sp>
        <p:nvSpPr>
          <p:cNvPr id="77" name="TextBox 76"/>
          <p:cNvSpPr txBox="1"/>
          <p:nvPr/>
        </p:nvSpPr>
        <p:spPr>
          <a:xfrm>
            <a:off x="6881602" y="411046"/>
            <a:ext cx="1888787" cy="276999"/>
          </a:xfrm>
          <a:prstGeom prst="rect">
            <a:avLst/>
          </a:prstGeom>
          <a:solidFill>
            <a:srgbClr val="FFFF47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1200" b="0" i="1" dirty="0" smtClean="0">
                <a:solidFill>
                  <a:srgbClr val="CC00CC"/>
                </a:solidFill>
                <a:latin typeface="+mn-lt"/>
                <a:cs typeface="Times New Roman" pitchFamily="18" charset="0"/>
              </a:rPr>
              <a:t>R.P., Rep. Prog. Phys. 2014</a:t>
            </a:r>
            <a:endParaRPr lang="it-IT" sz="1200" b="0" i="1" dirty="0">
              <a:solidFill>
                <a:srgbClr val="CC00CC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2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C82A3-C054-4A34-A25A-4DCE606018F0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778133" y="11723"/>
            <a:ext cx="7551653" cy="672433"/>
          </a:xfrm>
        </p:spPr>
        <p:txBody>
          <a:bodyPr/>
          <a:lstStyle/>
          <a:p>
            <a:r>
              <a:rPr lang="it-IT" dirty="0" smtClean="0">
                <a:solidFill>
                  <a:srgbClr val="018D12"/>
                </a:solidFill>
              </a:rPr>
              <a:t>Sedimentation equilibrium </a:t>
            </a:r>
            <a:br>
              <a:rPr lang="it-IT" dirty="0" smtClean="0">
                <a:solidFill>
                  <a:srgbClr val="018D12"/>
                </a:solidFill>
              </a:rPr>
            </a:br>
            <a:r>
              <a:rPr lang="it-IT" dirty="0" smtClean="0">
                <a:solidFill>
                  <a:srgbClr val="018D12"/>
                </a:solidFill>
              </a:rPr>
              <a:t>and the equation of state of Hard Spheres</a:t>
            </a:r>
            <a:endParaRPr lang="it-IT" dirty="0">
              <a:solidFill>
                <a:srgbClr val="018D12"/>
              </a:solidFill>
            </a:endParaRPr>
          </a:p>
        </p:txBody>
      </p:sp>
      <p:grpSp>
        <p:nvGrpSpPr>
          <p:cNvPr id="57" name="Gruppo 56"/>
          <p:cNvGrpSpPr/>
          <p:nvPr/>
        </p:nvGrpSpPr>
        <p:grpSpPr>
          <a:xfrm>
            <a:off x="5439968" y="3863546"/>
            <a:ext cx="2476593" cy="1433381"/>
            <a:chOff x="5439968" y="3863546"/>
            <a:chExt cx="2476593" cy="1433381"/>
          </a:xfrm>
        </p:grpSpPr>
        <p:sp>
          <p:nvSpPr>
            <p:cNvPr id="37" name="CasellaDiTesto 36"/>
            <p:cNvSpPr txBox="1"/>
            <p:nvPr/>
          </p:nvSpPr>
          <p:spPr>
            <a:xfrm>
              <a:off x="5439968" y="3863546"/>
              <a:ext cx="2476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800" b="0" dirty="0" err="1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Carnahan-Starling</a:t>
              </a:r>
              <a:r>
                <a:rPr lang="it-IT" sz="1800" b="0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1800" b="0" dirty="0" err="1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e.o.s.</a:t>
              </a:r>
              <a:r>
                <a:rPr lang="it-IT" sz="1800" b="0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(NO </a:t>
              </a:r>
              <a:r>
                <a:rPr lang="it-IT" sz="1800" b="0" dirty="0" err="1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fit</a:t>
              </a:r>
              <a:r>
                <a:rPr lang="it-IT" sz="1800" b="0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1800" b="0" dirty="0" err="1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parameter</a:t>
              </a:r>
              <a:r>
                <a:rPr lang="it-IT" sz="1800" b="0" dirty="0" smtClean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cxnSp>
          <p:nvCxnSpPr>
            <p:cNvPr id="40" name="Connettore 2 39"/>
            <p:cNvCxnSpPr/>
            <p:nvPr/>
          </p:nvCxnSpPr>
          <p:spPr bwMode="auto">
            <a:xfrm rot="5400000">
              <a:off x="6388445" y="4938582"/>
              <a:ext cx="716689" cy="1"/>
            </a:xfrm>
            <a:prstGeom prst="straightConnector1">
              <a:avLst/>
            </a:prstGeom>
            <a:solidFill>
              <a:schemeClr val="folHlink"/>
            </a:solidFill>
            <a:ln w="2857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56" name="Gruppo 55"/>
          <p:cNvGrpSpPr/>
          <p:nvPr/>
        </p:nvGrpSpPr>
        <p:grpSpPr>
          <a:xfrm>
            <a:off x="6038335" y="2124354"/>
            <a:ext cx="2471351" cy="978729"/>
            <a:chOff x="6038335" y="2124354"/>
            <a:chExt cx="2471351" cy="978729"/>
          </a:xfrm>
        </p:grpSpPr>
        <p:sp>
          <p:nvSpPr>
            <p:cNvPr id="43" name="Rettangolo 42"/>
            <p:cNvSpPr/>
            <p:nvPr/>
          </p:nvSpPr>
          <p:spPr>
            <a:xfrm>
              <a:off x="6038335" y="2124354"/>
              <a:ext cx="2257168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0" dirty="0" smtClean="0">
                  <a:solidFill>
                    <a:srgbClr val="CC00CC"/>
                  </a:solidFill>
                  <a:latin typeface="+mn-lt"/>
                </a:rPr>
                <a:t>Mean field </a:t>
              </a:r>
              <a:r>
                <a:rPr lang="en-US" sz="1800" b="0" dirty="0" err="1" smtClean="0">
                  <a:solidFill>
                    <a:srgbClr val="CC00CC"/>
                  </a:solidFill>
                  <a:latin typeface="+mn-lt"/>
                </a:rPr>
                <a:t>e.o.s</a:t>
              </a:r>
              <a:r>
                <a:rPr lang="en-US" sz="1800" b="0" dirty="0" smtClean="0">
                  <a:solidFill>
                    <a:srgbClr val="CC00CC"/>
                  </a:solidFill>
                  <a:latin typeface="+mn-lt"/>
                </a:rPr>
                <a:t>. for HS colloidal crystal</a:t>
              </a:r>
            </a:p>
            <a:p>
              <a:r>
                <a:rPr lang="en-US" sz="1800" b="0" i="1" dirty="0" smtClean="0">
                  <a:solidFill>
                    <a:srgbClr val="CC00CC"/>
                  </a:solidFill>
                  <a:latin typeface="+mn-lt"/>
                </a:rPr>
                <a:t>Z</a:t>
              </a:r>
              <a:r>
                <a:rPr lang="en-US" sz="1800" b="0" dirty="0" smtClean="0">
                  <a:solidFill>
                    <a:srgbClr val="CC00CC"/>
                  </a:solidFill>
                  <a:latin typeface="+mn-lt"/>
                </a:rPr>
                <a:t>(</a:t>
              </a:r>
              <a:r>
                <a:rPr lang="en-US" sz="1800" b="0" dirty="0" smtClean="0">
                  <a:solidFill>
                    <a:srgbClr val="CC00CC"/>
                  </a:solidFill>
                  <a:latin typeface="Symbol" pitchFamily="18" charset="2"/>
                </a:rPr>
                <a:t>F</a:t>
              </a:r>
              <a:r>
                <a:rPr lang="en-US" sz="1800" b="0" dirty="0" smtClean="0">
                  <a:solidFill>
                    <a:srgbClr val="CC00CC"/>
                  </a:solidFill>
                  <a:latin typeface="+mn-lt"/>
                </a:rPr>
                <a:t>) =3/(1 – </a:t>
              </a:r>
              <a:r>
                <a:rPr lang="en-US" sz="1800" b="0" dirty="0" smtClean="0">
                  <a:solidFill>
                    <a:srgbClr val="CC00CC"/>
                  </a:solidFill>
                  <a:latin typeface="Symbol" pitchFamily="18" charset="2"/>
                </a:rPr>
                <a:t>F</a:t>
              </a:r>
              <a:r>
                <a:rPr lang="en-US" sz="1800" b="0" dirty="0" smtClean="0">
                  <a:solidFill>
                    <a:srgbClr val="CC00CC"/>
                  </a:solidFill>
                  <a:latin typeface="+mn-lt"/>
                </a:rPr>
                <a:t>/0.74)</a:t>
              </a:r>
              <a:endParaRPr lang="en-US" sz="1800" b="0" dirty="0">
                <a:solidFill>
                  <a:srgbClr val="CC00CC"/>
                </a:solidFill>
                <a:latin typeface="+mn-lt"/>
              </a:endParaRPr>
            </a:p>
          </p:txBody>
        </p:sp>
        <p:cxnSp>
          <p:nvCxnSpPr>
            <p:cNvPr id="47" name="Connettore 2 46"/>
            <p:cNvCxnSpPr/>
            <p:nvPr/>
          </p:nvCxnSpPr>
          <p:spPr bwMode="auto">
            <a:xfrm>
              <a:off x="8147222" y="2594917"/>
              <a:ext cx="362464" cy="164759"/>
            </a:xfrm>
            <a:prstGeom prst="straightConnector1">
              <a:avLst/>
            </a:prstGeom>
            <a:solidFill>
              <a:schemeClr val="folHlink"/>
            </a:solidFill>
            <a:ln w="2857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8" name="CasellaDiTesto 57"/>
          <p:cNvSpPr txBox="1"/>
          <p:nvPr/>
        </p:nvSpPr>
        <p:spPr>
          <a:xfrm>
            <a:off x="1033796" y="902307"/>
            <a:ext cx="752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0" dirty="0" smtClean="0">
                <a:solidFill>
                  <a:srgbClr val="2C5986"/>
                </a:solidFill>
                <a:latin typeface="Times New Roman" pitchFamily="18" charset="0"/>
                <a:cs typeface="Times New Roman" pitchFamily="18" charset="0"/>
              </a:rPr>
              <a:t>Using Optically </a:t>
            </a:r>
            <a:r>
              <a:rPr lang="it-IT" sz="2000" b="0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anisotropic</a:t>
            </a:r>
            <a:r>
              <a:rPr lang="it-IT" sz="2000" b="0" dirty="0" smtClean="0">
                <a:solidFill>
                  <a:srgbClr val="2C5986"/>
                </a:solidFill>
                <a:latin typeface="Times New Roman" pitchFamily="18" charset="0"/>
                <a:cs typeface="Times New Roman" pitchFamily="18" charset="0"/>
              </a:rPr>
              <a:t> (internally crystalline) spherical particles…</a:t>
            </a:r>
          </a:p>
        </p:txBody>
      </p:sp>
      <p:grpSp>
        <p:nvGrpSpPr>
          <p:cNvPr id="29" name="Gruppo 28"/>
          <p:cNvGrpSpPr/>
          <p:nvPr/>
        </p:nvGrpSpPr>
        <p:grpSpPr>
          <a:xfrm>
            <a:off x="1" y="1338819"/>
            <a:ext cx="4283674" cy="5262979"/>
            <a:chOff x="1" y="1338819"/>
            <a:chExt cx="4283674" cy="5262979"/>
          </a:xfrm>
        </p:grpSpPr>
        <p:grpSp>
          <p:nvGrpSpPr>
            <p:cNvPr id="36" name="Gruppo 35"/>
            <p:cNvGrpSpPr/>
            <p:nvPr/>
          </p:nvGrpSpPr>
          <p:grpSpPr>
            <a:xfrm>
              <a:off x="1" y="1628799"/>
              <a:ext cx="4186105" cy="4972999"/>
              <a:chOff x="0" y="1635333"/>
              <a:chExt cx="4168345" cy="5007655"/>
            </a:xfrm>
          </p:grpSpPr>
          <p:grpSp>
            <p:nvGrpSpPr>
              <p:cNvPr id="30" name="Gruppo 29"/>
              <p:cNvGrpSpPr/>
              <p:nvPr/>
            </p:nvGrpSpPr>
            <p:grpSpPr>
              <a:xfrm>
                <a:off x="0" y="1635333"/>
                <a:ext cx="4168345" cy="5007655"/>
                <a:chOff x="0" y="1635333"/>
                <a:chExt cx="4168345" cy="5007655"/>
              </a:xfrm>
            </p:grpSpPr>
            <p:pic>
              <p:nvPicPr>
                <p:cNvPr id="19465" name="Picture 9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0" y="1635333"/>
                  <a:ext cx="4168345" cy="50076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4" name="CasellaDiTesto 13"/>
                <p:cNvSpPr txBox="1"/>
                <p:nvPr/>
              </p:nvSpPr>
              <p:spPr>
                <a:xfrm>
                  <a:off x="754893" y="1688757"/>
                  <a:ext cx="11974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it-IT" sz="1800" b="0" dirty="0" err="1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Ideal</a:t>
                  </a:r>
                  <a:r>
                    <a:rPr lang="it-IT" sz="1800" b="0" dirty="0" smtClean="0">
                      <a:solidFill>
                        <a:srgbClr val="00B050"/>
                      </a:solidFill>
                      <a:latin typeface="Times New Roman" pitchFamily="18" charset="0"/>
                      <a:cs typeface="Times New Roman" pitchFamily="18" charset="0"/>
                    </a:rPr>
                    <a:t> gas</a:t>
                  </a:r>
                </a:p>
              </p:txBody>
            </p:sp>
            <p:pic>
              <p:nvPicPr>
                <p:cNvPr id="15" name="Immagine 14" descr="Eq_grav_length.gif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885691" y="4265397"/>
                  <a:ext cx="791605" cy="390228"/>
                </a:xfrm>
                <a:prstGeom prst="rect">
                  <a:avLst/>
                </a:prstGeom>
              </p:spPr>
            </p:pic>
            <p:pic>
              <p:nvPicPr>
                <p:cNvPr id="17" name="Immagine 16" descr="Eq_barometric_law.gif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302480" y="3999469"/>
                  <a:ext cx="1498386" cy="184891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18" name="CasellaDiTesto 17"/>
                <p:cNvSpPr txBox="1"/>
                <p:nvPr/>
              </p:nvSpPr>
              <p:spPr>
                <a:xfrm>
                  <a:off x="1704302" y="2034746"/>
                  <a:ext cx="15376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b="0" dirty="0" err="1" smtClean="0">
                      <a:solidFill>
                        <a:srgbClr val="0033CC"/>
                      </a:solidFill>
                      <a:latin typeface="Times New Roman" pitchFamily="18" charset="0"/>
                      <a:cs typeface="Times New Roman" pitchFamily="18" charset="0"/>
                    </a:rPr>
                    <a:t>Colloidal</a:t>
                  </a:r>
                  <a:r>
                    <a:rPr lang="it-IT" sz="1800" b="0" dirty="0" smtClean="0">
                      <a:solidFill>
                        <a:srgbClr val="0033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it-IT" sz="1800" b="0" dirty="0" err="1" smtClean="0">
                      <a:solidFill>
                        <a:srgbClr val="0033CC"/>
                      </a:solidFill>
                      <a:latin typeface="Times New Roman" pitchFamily="18" charset="0"/>
                      <a:cs typeface="Times New Roman" pitchFamily="18" charset="0"/>
                    </a:rPr>
                    <a:t>fluid</a:t>
                  </a:r>
                  <a:endParaRPr lang="it-IT" sz="1800" b="0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" name="CasellaDiTesto 18"/>
                <p:cNvSpPr txBox="1"/>
                <p:nvPr/>
              </p:nvSpPr>
              <p:spPr>
                <a:xfrm>
                  <a:off x="2931446" y="3142735"/>
                  <a:ext cx="1101584" cy="701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b="0" dirty="0" err="1" smtClean="0">
                      <a:solidFill>
                        <a:srgbClr val="CC00CC"/>
                      </a:solidFill>
                      <a:latin typeface="Times New Roman" pitchFamily="18" charset="0"/>
                      <a:cs typeface="Times New Roman" pitchFamily="18" charset="0"/>
                    </a:rPr>
                    <a:t>Colloidal</a:t>
                  </a:r>
                  <a:r>
                    <a:rPr lang="it-IT" sz="1800" b="0" dirty="0" smtClean="0">
                      <a:solidFill>
                        <a:srgbClr val="CC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  <a:p>
                  <a:r>
                    <a:rPr lang="it-IT" sz="1800" b="0" dirty="0" err="1" smtClean="0">
                      <a:solidFill>
                        <a:srgbClr val="CC00CC"/>
                      </a:solidFill>
                      <a:latin typeface="Times New Roman" pitchFamily="18" charset="0"/>
                      <a:cs typeface="Times New Roman" pitchFamily="18" charset="0"/>
                    </a:rPr>
                    <a:t>crystal</a:t>
                  </a:r>
                  <a:endParaRPr lang="it-IT" sz="1800" b="0" dirty="0" smtClean="0">
                    <a:solidFill>
                      <a:srgbClr val="CC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21" name="Connettore 2 20"/>
                <p:cNvCxnSpPr/>
                <p:nvPr/>
              </p:nvCxnSpPr>
              <p:spPr bwMode="auto">
                <a:xfrm rot="5400000">
                  <a:off x="2001795" y="2586680"/>
                  <a:ext cx="527222" cy="197708"/>
                </a:xfrm>
                <a:prstGeom prst="straightConnector1">
                  <a:avLst/>
                </a:prstGeom>
                <a:solidFill>
                  <a:schemeClr val="folHlink"/>
                </a:solidFill>
                <a:ln w="28575" cap="flat" cmpd="sng" algn="ctr">
                  <a:solidFill>
                    <a:srgbClr val="0033CC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  <p:cxnSp>
              <p:nvCxnSpPr>
                <p:cNvPr id="22" name="Connettore 2 21"/>
                <p:cNvCxnSpPr>
                  <a:stCxn id="19" idx="2"/>
                </p:cNvCxnSpPr>
                <p:nvPr/>
              </p:nvCxnSpPr>
              <p:spPr bwMode="auto">
                <a:xfrm rot="5400000">
                  <a:off x="3181439" y="4139395"/>
                  <a:ext cx="595729" cy="5870"/>
                </a:xfrm>
                <a:prstGeom prst="straightConnector1">
                  <a:avLst/>
                </a:prstGeom>
                <a:solidFill>
                  <a:schemeClr val="folHlink"/>
                </a:solidFill>
                <a:ln w="28575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cxnSp>
            <p:nvCxnSpPr>
              <p:cNvPr id="32" name="Connettore 1 31"/>
              <p:cNvCxnSpPr/>
              <p:nvPr/>
            </p:nvCxnSpPr>
            <p:spPr bwMode="auto">
              <a:xfrm rot="5400000">
                <a:off x="2034746" y="4959178"/>
                <a:ext cx="1911178" cy="0"/>
              </a:xfrm>
              <a:prstGeom prst="line">
                <a:avLst/>
              </a:prstGeom>
              <a:solidFill>
                <a:schemeClr val="folHlink"/>
              </a:solidFill>
              <a:ln w="12700" cap="flat" cmpd="sng" algn="ctr">
                <a:solidFill>
                  <a:srgbClr val="0033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Connettore 1 32"/>
              <p:cNvCxnSpPr/>
              <p:nvPr/>
            </p:nvCxnSpPr>
            <p:spPr bwMode="auto">
              <a:xfrm rot="16200000" flipH="1">
                <a:off x="2335428" y="5020963"/>
                <a:ext cx="1717590" cy="4119"/>
              </a:xfrm>
              <a:prstGeom prst="line">
                <a:avLst/>
              </a:prstGeom>
              <a:solidFill>
                <a:schemeClr val="folHlink"/>
              </a:solidFill>
              <a:ln w="12700" cap="flat" cmpd="sng" algn="ctr">
                <a:solidFill>
                  <a:srgbClr val="FF00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" name="Rettangolo 26"/>
            <p:cNvSpPr/>
            <p:nvPr/>
          </p:nvSpPr>
          <p:spPr>
            <a:xfrm>
              <a:off x="443469" y="1338819"/>
              <a:ext cx="384020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600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Profile from </a:t>
              </a:r>
              <a:r>
                <a:rPr lang="en-US" sz="1600" b="0" dirty="0" smtClean="0">
                  <a:solidFill>
                    <a:srgbClr val="CC00CC"/>
                  </a:solidFill>
                  <a:latin typeface="Times New Roman" pitchFamily="18" charset="0"/>
                  <a:cs typeface="Times New Roman" pitchFamily="18" charset="0"/>
                </a:rPr>
                <a:t>Depolarized Light Scattering</a:t>
              </a: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4009938" y="1351176"/>
            <a:ext cx="5269986" cy="5243147"/>
            <a:chOff x="4009938" y="1351176"/>
            <a:chExt cx="5269986" cy="5243147"/>
          </a:xfrm>
        </p:grpSpPr>
        <p:grpSp>
          <p:nvGrpSpPr>
            <p:cNvPr id="55" name="Gruppo 54"/>
            <p:cNvGrpSpPr/>
            <p:nvPr/>
          </p:nvGrpSpPr>
          <p:grpSpPr>
            <a:xfrm>
              <a:off x="4009938" y="1635852"/>
              <a:ext cx="5134063" cy="4958471"/>
              <a:chOff x="4011827" y="1686464"/>
              <a:chExt cx="5132173" cy="4907860"/>
            </a:xfrm>
          </p:grpSpPr>
          <p:pic>
            <p:nvPicPr>
              <p:cNvPr id="19463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621427" y="1686464"/>
                <a:ext cx="4522573" cy="4907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52" name="Connettore 2 51"/>
              <p:cNvCxnSpPr/>
              <p:nvPr/>
            </p:nvCxnSpPr>
            <p:spPr bwMode="auto">
              <a:xfrm>
                <a:off x="4011827" y="3756454"/>
                <a:ext cx="601362" cy="8238"/>
              </a:xfrm>
              <a:prstGeom prst="straightConnector1">
                <a:avLst/>
              </a:prstGeom>
              <a:solidFill>
                <a:schemeClr val="folHlink"/>
              </a:solidFill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28" name="Rettangolo 27"/>
            <p:cNvSpPr/>
            <p:nvPr/>
          </p:nvSpPr>
          <p:spPr>
            <a:xfrm>
              <a:off x="5439718" y="1351176"/>
              <a:ext cx="384020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600" b="0" dirty="0" smtClean="0">
                  <a:solidFill>
                    <a:srgbClr val="2C5986"/>
                  </a:solidFill>
                  <a:latin typeface="Times New Roman" pitchFamily="18" charset="0"/>
                  <a:cs typeface="Times New Roman" pitchFamily="18" charset="0"/>
                </a:rPr>
                <a:t>Equation of state from profile integration</a:t>
              </a:r>
            </a:p>
          </p:txBody>
        </p:sp>
      </p:grpSp>
      <p:grpSp>
        <p:nvGrpSpPr>
          <p:cNvPr id="34" name="Group 40"/>
          <p:cNvGrpSpPr>
            <a:grpSpLocks/>
          </p:cNvGrpSpPr>
          <p:nvPr/>
        </p:nvGrpSpPr>
        <p:grpSpPr bwMode="auto">
          <a:xfrm>
            <a:off x="607938" y="884715"/>
            <a:ext cx="504671" cy="494563"/>
            <a:chOff x="3996" y="935"/>
            <a:chExt cx="588" cy="568"/>
          </a:xfrm>
        </p:grpSpPr>
        <p:sp>
          <p:nvSpPr>
            <p:cNvPr id="35" name="Oval 41"/>
            <p:cNvSpPr>
              <a:spLocks noChangeArrowheads="1"/>
            </p:cNvSpPr>
            <p:nvPr/>
          </p:nvSpPr>
          <p:spPr bwMode="auto">
            <a:xfrm>
              <a:off x="3996" y="935"/>
              <a:ext cx="588" cy="568"/>
            </a:xfrm>
            <a:prstGeom prst="ellipse">
              <a:avLst/>
            </a:prstGeom>
            <a:solidFill>
              <a:schemeClr val="hlink"/>
            </a:solidFill>
            <a:ln w="12700" algn="ctr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it-IT">
                <a:latin typeface="+mn-lt"/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auto">
            <a:xfrm>
              <a:off x="4052" y="1005"/>
              <a:ext cx="147" cy="178"/>
            </a:xfrm>
            <a:custGeom>
              <a:avLst/>
              <a:gdLst/>
              <a:ahLst/>
              <a:cxnLst>
                <a:cxn ang="0">
                  <a:pos x="10" y="132"/>
                </a:cxn>
                <a:cxn ang="0">
                  <a:pos x="109" y="22"/>
                </a:cxn>
                <a:cxn ang="0">
                  <a:pos x="123" y="20"/>
                </a:cxn>
                <a:cxn ang="0">
                  <a:pos x="22" y="140"/>
                </a:cxn>
                <a:cxn ang="0">
                  <a:pos x="20" y="154"/>
                </a:cxn>
                <a:cxn ang="0">
                  <a:pos x="140" y="22"/>
                </a:cxn>
                <a:cxn ang="0">
                  <a:pos x="147" y="34"/>
                </a:cxn>
                <a:cxn ang="0">
                  <a:pos x="27" y="168"/>
                </a:cxn>
                <a:cxn ang="0">
                  <a:pos x="42" y="171"/>
                </a:cxn>
                <a:cxn ang="0">
                  <a:pos x="159" y="41"/>
                </a:cxn>
                <a:cxn ang="0">
                  <a:pos x="176" y="46"/>
                </a:cxn>
                <a:cxn ang="0">
                  <a:pos x="56" y="178"/>
                </a:cxn>
                <a:cxn ang="0">
                  <a:pos x="56" y="197"/>
                </a:cxn>
                <a:cxn ang="0">
                  <a:pos x="171" y="75"/>
                </a:cxn>
                <a:cxn ang="0">
                  <a:pos x="190" y="75"/>
                </a:cxn>
                <a:cxn ang="0">
                  <a:pos x="82" y="190"/>
                </a:cxn>
                <a:cxn ang="0">
                  <a:pos x="87" y="212"/>
                </a:cxn>
                <a:cxn ang="0">
                  <a:pos x="183" y="104"/>
                </a:cxn>
              </a:cxnLst>
              <a:rect l="0" t="0" r="r" b="b"/>
              <a:pathLst>
                <a:path w="205" h="226">
                  <a:moveTo>
                    <a:pt x="10" y="132"/>
                  </a:moveTo>
                  <a:cubicBezTo>
                    <a:pt x="50" y="86"/>
                    <a:pt x="90" y="41"/>
                    <a:pt x="109" y="22"/>
                  </a:cubicBezTo>
                  <a:cubicBezTo>
                    <a:pt x="128" y="3"/>
                    <a:pt x="137" y="0"/>
                    <a:pt x="123" y="20"/>
                  </a:cubicBezTo>
                  <a:cubicBezTo>
                    <a:pt x="109" y="40"/>
                    <a:pt x="39" y="118"/>
                    <a:pt x="22" y="140"/>
                  </a:cubicBezTo>
                  <a:cubicBezTo>
                    <a:pt x="5" y="162"/>
                    <a:pt x="0" y="174"/>
                    <a:pt x="20" y="154"/>
                  </a:cubicBezTo>
                  <a:cubicBezTo>
                    <a:pt x="40" y="134"/>
                    <a:pt x="119" y="42"/>
                    <a:pt x="140" y="22"/>
                  </a:cubicBezTo>
                  <a:cubicBezTo>
                    <a:pt x="161" y="2"/>
                    <a:pt x="166" y="10"/>
                    <a:pt x="147" y="34"/>
                  </a:cubicBezTo>
                  <a:cubicBezTo>
                    <a:pt x="128" y="58"/>
                    <a:pt x="44" y="145"/>
                    <a:pt x="27" y="168"/>
                  </a:cubicBezTo>
                  <a:cubicBezTo>
                    <a:pt x="10" y="191"/>
                    <a:pt x="20" y="192"/>
                    <a:pt x="42" y="171"/>
                  </a:cubicBezTo>
                  <a:cubicBezTo>
                    <a:pt x="64" y="150"/>
                    <a:pt x="137" y="62"/>
                    <a:pt x="159" y="41"/>
                  </a:cubicBezTo>
                  <a:cubicBezTo>
                    <a:pt x="181" y="20"/>
                    <a:pt x="193" y="23"/>
                    <a:pt x="176" y="46"/>
                  </a:cubicBezTo>
                  <a:cubicBezTo>
                    <a:pt x="159" y="69"/>
                    <a:pt x="76" y="153"/>
                    <a:pt x="56" y="178"/>
                  </a:cubicBezTo>
                  <a:cubicBezTo>
                    <a:pt x="36" y="203"/>
                    <a:pt x="37" y="214"/>
                    <a:pt x="56" y="197"/>
                  </a:cubicBezTo>
                  <a:cubicBezTo>
                    <a:pt x="75" y="180"/>
                    <a:pt x="149" y="95"/>
                    <a:pt x="171" y="75"/>
                  </a:cubicBezTo>
                  <a:cubicBezTo>
                    <a:pt x="193" y="55"/>
                    <a:pt x="205" y="56"/>
                    <a:pt x="190" y="75"/>
                  </a:cubicBezTo>
                  <a:cubicBezTo>
                    <a:pt x="175" y="94"/>
                    <a:pt x="99" y="167"/>
                    <a:pt x="82" y="190"/>
                  </a:cubicBezTo>
                  <a:cubicBezTo>
                    <a:pt x="65" y="213"/>
                    <a:pt x="70" y="226"/>
                    <a:pt x="87" y="212"/>
                  </a:cubicBezTo>
                  <a:cubicBezTo>
                    <a:pt x="104" y="198"/>
                    <a:pt x="143" y="151"/>
                    <a:pt x="183" y="104"/>
                  </a:cubicBezTo>
                </a:path>
              </a:pathLst>
            </a:custGeom>
            <a:solidFill>
              <a:schemeClr val="bg1"/>
            </a:solidFill>
            <a:ln w="6350" cap="flat" cmpd="sng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noAutofit/>
            </a:bodyPr>
            <a:lstStyle/>
            <a:p>
              <a:endParaRPr lang="it-IT">
                <a:latin typeface="+mn-lt"/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auto">
            <a:xfrm rot="21247937">
              <a:off x="4128" y="1111"/>
              <a:ext cx="167" cy="173"/>
            </a:xfrm>
            <a:custGeom>
              <a:avLst/>
              <a:gdLst/>
              <a:ahLst/>
              <a:cxnLst>
                <a:cxn ang="0">
                  <a:pos x="10" y="132"/>
                </a:cxn>
                <a:cxn ang="0">
                  <a:pos x="109" y="22"/>
                </a:cxn>
                <a:cxn ang="0">
                  <a:pos x="123" y="20"/>
                </a:cxn>
                <a:cxn ang="0">
                  <a:pos x="22" y="140"/>
                </a:cxn>
                <a:cxn ang="0">
                  <a:pos x="20" y="154"/>
                </a:cxn>
                <a:cxn ang="0">
                  <a:pos x="140" y="22"/>
                </a:cxn>
                <a:cxn ang="0">
                  <a:pos x="147" y="34"/>
                </a:cxn>
                <a:cxn ang="0">
                  <a:pos x="27" y="168"/>
                </a:cxn>
                <a:cxn ang="0">
                  <a:pos x="42" y="171"/>
                </a:cxn>
                <a:cxn ang="0">
                  <a:pos x="159" y="41"/>
                </a:cxn>
                <a:cxn ang="0">
                  <a:pos x="176" y="46"/>
                </a:cxn>
                <a:cxn ang="0">
                  <a:pos x="56" y="178"/>
                </a:cxn>
                <a:cxn ang="0">
                  <a:pos x="56" y="197"/>
                </a:cxn>
                <a:cxn ang="0">
                  <a:pos x="171" y="75"/>
                </a:cxn>
                <a:cxn ang="0">
                  <a:pos x="190" y="75"/>
                </a:cxn>
                <a:cxn ang="0">
                  <a:pos x="82" y="190"/>
                </a:cxn>
                <a:cxn ang="0">
                  <a:pos x="87" y="212"/>
                </a:cxn>
                <a:cxn ang="0">
                  <a:pos x="183" y="104"/>
                </a:cxn>
              </a:cxnLst>
              <a:rect l="0" t="0" r="r" b="b"/>
              <a:pathLst>
                <a:path w="205" h="226">
                  <a:moveTo>
                    <a:pt x="10" y="132"/>
                  </a:moveTo>
                  <a:cubicBezTo>
                    <a:pt x="50" y="86"/>
                    <a:pt x="90" y="41"/>
                    <a:pt x="109" y="22"/>
                  </a:cubicBezTo>
                  <a:cubicBezTo>
                    <a:pt x="128" y="3"/>
                    <a:pt x="137" y="0"/>
                    <a:pt x="123" y="20"/>
                  </a:cubicBezTo>
                  <a:cubicBezTo>
                    <a:pt x="109" y="40"/>
                    <a:pt x="39" y="118"/>
                    <a:pt x="22" y="140"/>
                  </a:cubicBezTo>
                  <a:cubicBezTo>
                    <a:pt x="5" y="162"/>
                    <a:pt x="0" y="174"/>
                    <a:pt x="20" y="154"/>
                  </a:cubicBezTo>
                  <a:cubicBezTo>
                    <a:pt x="40" y="134"/>
                    <a:pt x="119" y="42"/>
                    <a:pt x="140" y="22"/>
                  </a:cubicBezTo>
                  <a:cubicBezTo>
                    <a:pt x="161" y="2"/>
                    <a:pt x="166" y="10"/>
                    <a:pt x="147" y="34"/>
                  </a:cubicBezTo>
                  <a:cubicBezTo>
                    <a:pt x="128" y="58"/>
                    <a:pt x="44" y="145"/>
                    <a:pt x="27" y="168"/>
                  </a:cubicBezTo>
                  <a:cubicBezTo>
                    <a:pt x="10" y="191"/>
                    <a:pt x="20" y="192"/>
                    <a:pt x="42" y="171"/>
                  </a:cubicBezTo>
                  <a:cubicBezTo>
                    <a:pt x="64" y="150"/>
                    <a:pt x="137" y="62"/>
                    <a:pt x="159" y="41"/>
                  </a:cubicBezTo>
                  <a:cubicBezTo>
                    <a:pt x="181" y="20"/>
                    <a:pt x="193" y="23"/>
                    <a:pt x="176" y="46"/>
                  </a:cubicBezTo>
                  <a:cubicBezTo>
                    <a:pt x="159" y="69"/>
                    <a:pt x="76" y="153"/>
                    <a:pt x="56" y="178"/>
                  </a:cubicBezTo>
                  <a:cubicBezTo>
                    <a:pt x="36" y="203"/>
                    <a:pt x="37" y="214"/>
                    <a:pt x="56" y="197"/>
                  </a:cubicBezTo>
                  <a:cubicBezTo>
                    <a:pt x="75" y="180"/>
                    <a:pt x="149" y="95"/>
                    <a:pt x="171" y="75"/>
                  </a:cubicBezTo>
                  <a:cubicBezTo>
                    <a:pt x="193" y="55"/>
                    <a:pt x="205" y="56"/>
                    <a:pt x="190" y="75"/>
                  </a:cubicBezTo>
                  <a:cubicBezTo>
                    <a:pt x="175" y="94"/>
                    <a:pt x="99" y="167"/>
                    <a:pt x="82" y="190"/>
                  </a:cubicBezTo>
                  <a:cubicBezTo>
                    <a:pt x="65" y="213"/>
                    <a:pt x="70" y="226"/>
                    <a:pt x="87" y="212"/>
                  </a:cubicBezTo>
                  <a:cubicBezTo>
                    <a:pt x="104" y="198"/>
                    <a:pt x="143" y="151"/>
                    <a:pt x="183" y="104"/>
                  </a:cubicBezTo>
                </a:path>
              </a:pathLst>
            </a:custGeom>
            <a:solidFill>
              <a:schemeClr val="bg1"/>
            </a:solidFill>
            <a:ln w="6350" cap="flat" cmpd="sng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noAutofit/>
            </a:bodyPr>
            <a:lstStyle/>
            <a:p>
              <a:endParaRPr lang="it-IT">
                <a:latin typeface="+mn-lt"/>
              </a:endParaRPr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 rot="3010872">
              <a:off x="4261" y="1181"/>
              <a:ext cx="171" cy="176"/>
            </a:xfrm>
            <a:custGeom>
              <a:avLst/>
              <a:gdLst/>
              <a:ahLst/>
              <a:cxnLst>
                <a:cxn ang="0">
                  <a:pos x="10" y="132"/>
                </a:cxn>
                <a:cxn ang="0">
                  <a:pos x="109" y="22"/>
                </a:cxn>
                <a:cxn ang="0">
                  <a:pos x="123" y="20"/>
                </a:cxn>
                <a:cxn ang="0">
                  <a:pos x="22" y="140"/>
                </a:cxn>
                <a:cxn ang="0">
                  <a:pos x="20" y="154"/>
                </a:cxn>
                <a:cxn ang="0">
                  <a:pos x="140" y="22"/>
                </a:cxn>
                <a:cxn ang="0">
                  <a:pos x="147" y="34"/>
                </a:cxn>
                <a:cxn ang="0">
                  <a:pos x="27" y="168"/>
                </a:cxn>
                <a:cxn ang="0">
                  <a:pos x="42" y="171"/>
                </a:cxn>
                <a:cxn ang="0">
                  <a:pos x="159" y="41"/>
                </a:cxn>
                <a:cxn ang="0">
                  <a:pos x="176" y="46"/>
                </a:cxn>
                <a:cxn ang="0">
                  <a:pos x="56" y="178"/>
                </a:cxn>
                <a:cxn ang="0">
                  <a:pos x="56" y="197"/>
                </a:cxn>
                <a:cxn ang="0">
                  <a:pos x="171" y="75"/>
                </a:cxn>
                <a:cxn ang="0">
                  <a:pos x="190" y="75"/>
                </a:cxn>
                <a:cxn ang="0">
                  <a:pos x="82" y="190"/>
                </a:cxn>
                <a:cxn ang="0">
                  <a:pos x="87" y="212"/>
                </a:cxn>
                <a:cxn ang="0">
                  <a:pos x="183" y="104"/>
                </a:cxn>
              </a:cxnLst>
              <a:rect l="0" t="0" r="r" b="b"/>
              <a:pathLst>
                <a:path w="205" h="226">
                  <a:moveTo>
                    <a:pt x="10" y="132"/>
                  </a:moveTo>
                  <a:cubicBezTo>
                    <a:pt x="50" y="86"/>
                    <a:pt x="90" y="41"/>
                    <a:pt x="109" y="22"/>
                  </a:cubicBezTo>
                  <a:cubicBezTo>
                    <a:pt x="128" y="3"/>
                    <a:pt x="137" y="0"/>
                    <a:pt x="123" y="20"/>
                  </a:cubicBezTo>
                  <a:cubicBezTo>
                    <a:pt x="109" y="40"/>
                    <a:pt x="39" y="118"/>
                    <a:pt x="22" y="140"/>
                  </a:cubicBezTo>
                  <a:cubicBezTo>
                    <a:pt x="5" y="162"/>
                    <a:pt x="0" y="174"/>
                    <a:pt x="20" y="154"/>
                  </a:cubicBezTo>
                  <a:cubicBezTo>
                    <a:pt x="40" y="134"/>
                    <a:pt x="119" y="42"/>
                    <a:pt x="140" y="22"/>
                  </a:cubicBezTo>
                  <a:cubicBezTo>
                    <a:pt x="161" y="2"/>
                    <a:pt x="166" y="10"/>
                    <a:pt x="147" y="34"/>
                  </a:cubicBezTo>
                  <a:cubicBezTo>
                    <a:pt x="128" y="58"/>
                    <a:pt x="44" y="145"/>
                    <a:pt x="27" y="168"/>
                  </a:cubicBezTo>
                  <a:cubicBezTo>
                    <a:pt x="10" y="191"/>
                    <a:pt x="20" y="192"/>
                    <a:pt x="42" y="171"/>
                  </a:cubicBezTo>
                  <a:cubicBezTo>
                    <a:pt x="64" y="150"/>
                    <a:pt x="137" y="62"/>
                    <a:pt x="159" y="41"/>
                  </a:cubicBezTo>
                  <a:cubicBezTo>
                    <a:pt x="181" y="20"/>
                    <a:pt x="193" y="23"/>
                    <a:pt x="176" y="46"/>
                  </a:cubicBezTo>
                  <a:cubicBezTo>
                    <a:pt x="159" y="69"/>
                    <a:pt x="76" y="153"/>
                    <a:pt x="56" y="178"/>
                  </a:cubicBezTo>
                  <a:cubicBezTo>
                    <a:pt x="36" y="203"/>
                    <a:pt x="37" y="214"/>
                    <a:pt x="56" y="197"/>
                  </a:cubicBezTo>
                  <a:cubicBezTo>
                    <a:pt x="75" y="180"/>
                    <a:pt x="149" y="95"/>
                    <a:pt x="171" y="75"/>
                  </a:cubicBezTo>
                  <a:cubicBezTo>
                    <a:pt x="193" y="55"/>
                    <a:pt x="205" y="56"/>
                    <a:pt x="190" y="75"/>
                  </a:cubicBezTo>
                  <a:cubicBezTo>
                    <a:pt x="175" y="94"/>
                    <a:pt x="99" y="167"/>
                    <a:pt x="82" y="190"/>
                  </a:cubicBezTo>
                  <a:cubicBezTo>
                    <a:pt x="65" y="213"/>
                    <a:pt x="70" y="226"/>
                    <a:pt x="87" y="212"/>
                  </a:cubicBezTo>
                  <a:cubicBezTo>
                    <a:pt x="104" y="198"/>
                    <a:pt x="143" y="151"/>
                    <a:pt x="183" y="104"/>
                  </a:cubicBezTo>
                </a:path>
              </a:pathLst>
            </a:custGeom>
            <a:solidFill>
              <a:schemeClr val="bg1"/>
            </a:solidFill>
            <a:ln w="6350" cap="flat" cmpd="sng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noAutofit/>
            </a:bodyPr>
            <a:lstStyle/>
            <a:p>
              <a:endParaRPr lang="it-IT">
                <a:latin typeface="+mn-lt"/>
              </a:endParaRPr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 rot="351925">
              <a:off x="4419" y="1238"/>
              <a:ext cx="104" cy="173"/>
            </a:xfrm>
            <a:custGeom>
              <a:avLst/>
              <a:gdLst/>
              <a:ahLst/>
              <a:cxnLst>
                <a:cxn ang="0">
                  <a:pos x="10" y="132"/>
                </a:cxn>
                <a:cxn ang="0">
                  <a:pos x="109" y="22"/>
                </a:cxn>
                <a:cxn ang="0">
                  <a:pos x="123" y="20"/>
                </a:cxn>
                <a:cxn ang="0">
                  <a:pos x="22" y="140"/>
                </a:cxn>
                <a:cxn ang="0">
                  <a:pos x="20" y="154"/>
                </a:cxn>
                <a:cxn ang="0">
                  <a:pos x="140" y="22"/>
                </a:cxn>
                <a:cxn ang="0">
                  <a:pos x="147" y="34"/>
                </a:cxn>
                <a:cxn ang="0">
                  <a:pos x="27" y="168"/>
                </a:cxn>
                <a:cxn ang="0">
                  <a:pos x="42" y="171"/>
                </a:cxn>
                <a:cxn ang="0">
                  <a:pos x="159" y="41"/>
                </a:cxn>
                <a:cxn ang="0">
                  <a:pos x="176" y="46"/>
                </a:cxn>
                <a:cxn ang="0">
                  <a:pos x="56" y="178"/>
                </a:cxn>
                <a:cxn ang="0">
                  <a:pos x="56" y="197"/>
                </a:cxn>
                <a:cxn ang="0">
                  <a:pos x="171" y="75"/>
                </a:cxn>
                <a:cxn ang="0">
                  <a:pos x="190" y="75"/>
                </a:cxn>
                <a:cxn ang="0">
                  <a:pos x="82" y="190"/>
                </a:cxn>
                <a:cxn ang="0">
                  <a:pos x="87" y="212"/>
                </a:cxn>
                <a:cxn ang="0">
                  <a:pos x="183" y="104"/>
                </a:cxn>
              </a:cxnLst>
              <a:rect l="0" t="0" r="r" b="b"/>
              <a:pathLst>
                <a:path w="205" h="226">
                  <a:moveTo>
                    <a:pt x="10" y="132"/>
                  </a:moveTo>
                  <a:cubicBezTo>
                    <a:pt x="50" y="86"/>
                    <a:pt x="90" y="41"/>
                    <a:pt x="109" y="22"/>
                  </a:cubicBezTo>
                  <a:cubicBezTo>
                    <a:pt x="128" y="3"/>
                    <a:pt x="137" y="0"/>
                    <a:pt x="123" y="20"/>
                  </a:cubicBezTo>
                  <a:cubicBezTo>
                    <a:pt x="109" y="40"/>
                    <a:pt x="39" y="118"/>
                    <a:pt x="22" y="140"/>
                  </a:cubicBezTo>
                  <a:cubicBezTo>
                    <a:pt x="5" y="162"/>
                    <a:pt x="0" y="174"/>
                    <a:pt x="20" y="154"/>
                  </a:cubicBezTo>
                  <a:cubicBezTo>
                    <a:pt x="40" y="134"/>
                    <a:pt x="119" y="42"/>
                    <a:pt x="140" y="22"/>
                  </a:cubicBezTo>
                  <a:cubicBezTo>
                    <a:pt x="161" y="2"/>
                    <a:pt x="166" y="10"/>
                    <a:pt x="147" y="34"/>
                  </a:cubicBezTo>
                  <a:cubicBezTo>
                    <a:pt x="128" y="58"/>
                    <a:pt x="44" y="145"/>
                    <a:pt x="27" y="168"/>
                  </a:cubicBezTo>
                  <a:cubicBezTo>
                    <a:pt x="10" y="191"/>
                    <a:pt x="20" y="192"/>
                    <a:pt x="42" y="171"/>
                  </a:cubicBezTo>
                  <a:cubicBezTo>
                    <a:pt x="64" y="150"/>
                    <a:pt x="137" y="62"/>
                    <a:pt x="159" y="41"/>
                  </a:cubicBezTo>
                  <a:cubicBezTo>
                    <a:pt x="181" y="20"/>
                    <a:pt x="193" y="23"/>
                    <a:pt x="176" y="46"/>
                  </a:cubicBezTo>
                  <a:cubicBezTo>
                    <a:pt x="159" y="69"/>
                    <a:pt x="76" y="153"/>
                    <a:pt x="56" y="178"/>
                  </a:cubicBezTo>
                  <a:cubicBezTo>
                    <a:pt x="36" y="203"/>
                    <a:pt x="37" y="214"/>
                    <a:pt x="56" y="197"/>
                  </a:cubicBezTo>
                  <a:cubicBezTo>
                    <a:pt x="75" y="180"/>
                    <a:pt x="149" y="95"/>
                    <a:pt x="171" y="75"/>
                  </a:cubicBezTo>
                  <a:cubicBezTo>
                    <a:pt x="193" y="55"/>
                    <a:pt x="205" y="56"/>
                    <a:pt x="190" y="75"/>
                  </a:cubicBezTo>
                  <a:cubicBezTo>
                    <a:pt x="175" y="94"/>
                    <a:pt x="99" y="167"/>
                    <a:pt x="82" y="190"/>
                  </a:cubicBezTo>
                  <a:cubicBezTo>
                    <a:pt x="65" y="213"/>
                    <a:pt x="70" y="226"/>
                    <a:pt x="87" y="212"/>
                  </a:cubicBezTo>
                  <a:cubicBezTo>
                    <a:pt x="104" y="198"/>
                    <a:pt x="143" y="151"/>
                    <a:pt x="183" y="104"/>
                  </a:cubicBezTo>
                </a:path>
              </a:pathLst>
            </a:custGeom>
            <a:solidFill>
              <a:schemeClr val="bg1"/>
            </a:solidFill>
            <a:ln w="6350" cap="flat" cmpd="sng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noAutofit/>
            </a:bodyPr>
            <a:lstStyle/>
            <a:p>
              <a:endParaRPr lang="it-IT">
                <a:latin typeface="+mn-lt"/>
              </a:endParaRPr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 rot="17374928">
              <a:off x="4033" y="1193"/>
              <a:ext cx="150" cy="176"/>
            </a:xfrm>
            <a:custGeom>
              <a:avLst/>
              <a:gdLst/>
              <a:ahLst/>
              <a:cxnLst>
                <a:cxn ang="0">
                  <a:pos x="10" y="132"/>
                </a:cxn>
                <a:cxn ang="0">
                  <a:pos x="109" y="22"/>
                </a:cxn>
                <a:cxn ang="0">
                  <a:pos x="123" y="20"/>
                </a:cxn>
                <a:cxn ang="0">
                  <a:pos x="22" y="140"/>
                </a:cxn>
                <a:cxn ang="0">
                  <a:pos x="20" y="154"/>
                </a:cxn>
                <a:cxn ang="0">
                  <a:pos x="140" y="22"/>
                </a:cxn>
                <a:cxn ang="0">
                  <a:pos x="147" y="34"/>
                </a:cxn>
                <a:cxn ang="0">
                  <a:pos x="27" y="168"/>
                </a:cxn>
                <a:cxn ang="0">
                  <a:pos x="42" y="171"/>
                </a:cxn>
                <a:cxn ang="0">
                  <a:pos x="159" y="41"/>
                </a:cxn>
                <a:cxn ang="0">
                  <a:pos x="176" y="46"/>
                </a:cxn>
                <a:cxn ang="0">
                  <a:pos x="56" y="178"/>
                </a:cxn>
                <a:cxn ang="0">
                  <a:pos x="56" y="197"/>
                </a:cxn>
                <a:cxn ang="0">
                  <a:pos x="171" y="75"/>
                </a:cxn>
                <a:cxn ang="0">
                  <a:pos x="190" y="75"/>
                </a:cxn>
                <a:cxn ang="0">
                  <a:pos x="82" y="190"/>
                </a:cxn>
                <a:cxn ang="0">
                  <a:pos x="87" y="212"/>
                </a:cxn>
                <a:cxn ang="0">
                  <a:pos x="183" y="104"/>
                </a:cxn>
              </a:cxnLst>
              <a:rect l="0" t="0" r="r" b="b"/>
              <a:pathLst>
                <a:path w="205" h="226">
                  <a:moveTo>
                    <a:pt x="10" y="132"/>
                  </a:moveTo>
                  <a:cubicBezTo>
                    <a:pt x="50" y="86"/>
                    <a:pt x="90" y="41"/>
                    <a:pt x="109" y="22"/>
                  </a:cubicBezTo>
                  <a:cubicBezTo>
                    <a:pt x="128" y="3"/>
                    <a:pt x="137" y="0"/>
                    <a:pt x="123" y="20"/>
                  </a:cubicBezTo>
                  <a:cubicBezTo>
                    <a:pt x="109" y="40"/>
                    <a:pt x="39" y="118"/>
                    <a:pt x="22" y="140"/>
                  </a:cubicBezTo>
                  <a:cubicBezTo>
                    <a:pt x="5" y="162"/>
                    <a:pt x="0" y="174"/>
                    <a:pt x="20" y="154"/>
                  </a:cubicBezTo>
                  <a:cubicBezTo>
                    <a:pt x="40" y="134"/>
                    <a:pt x="119" y="42"/>
                    <a:pt x="140" y="22"/>
                  </a:cubicBezTo>
                  <a:cubicBezTo>
                    <a:pt x="161" y="2"/>
                    <a:pt x="166" y="10"/>
                    <a:pt x="147" y="34"/>
                  </a:cubicBezTo>
                  <a:cubicBezTo>
                    <a:pt x="128" y="58"/>
                    <a:pt x="44" y="145"/>
                    <a:pt x="27" y="168"/>
                  </a:cubicBezTo>
                  <a:cubicBezTo>
                    <a:pt x="10" y="191"/>
                    <a:pt x="20" y="192"/>
                    <a:pt x="42" y="171"/>
                  </a:cubicBezTo>
                  <a:cubicBezTo>
                    <a:pt x="64" y="150"/>
                    <a:pt x="137" y="62"/>
                    <a:pt x="159" y="41"/>
                  </a:cubicBezTo>
                  <a:cubicBezTo>
                    <a:pt x="181" y="20"/>
                    <a:pt x="193" y="23"/>
                    <a:pt x="176" y="46"/>
                  </a:cubicBezTo>
                  <a:cubicBezTo>
                    <a:pt x="159" y="69"/>
                    <a:pt x="76" y="153"/>
                    <a:pt x="56" y="178"/>
                  </a:cubicBezTo>
                  <a:cubicBezTo>
                    <a:pt x="36" y="203"/>
                    <a:pt x="37" y="214"/>
                    <a:pt x="56" y="197"/>
                  </a:cubicBezTo>
                  <a:cubicBezTo>
                    <a:pt x="75" y="180"/>
                    <a:pt x="149" y="95"/>
                    <a:pt x="171" y="75"/>
                  </a:cubicBezTo>
                  <a:cubicBezTo>
                    <a:pt x="193" y="55"/>
                    <a:pt x="205" y="56"/>
                    <a:pt x="190" y="75"/>
                  </a:cubicBezTo>
                  <a:cubicBezTo>
                    <a:pt x="175" y="94"/>
                    <a:pt x="99" y="167"/>
                    <a:pt x="82" y="190"/>
                  </a:cubicBezTo>
                  <a:cubicBezTo>
                    <a:pt x="65" y="213"/>
                    <a:pt x="70" y="226"/>
                    <a:pt x="87" y="212"/>
                  </a:cubicBezTo>
                  <a:cubicBezTo>
                    <a:pt x="104" y="198"/>
                    <a:pt x="143" y="151"/>
                    <a:pt x="183" y="104"/>
                  </a:cubicBezTo>
                </a:path>
              </a:pathLst>
            </a:custGeom>
            <a:solidFill>
              <a:schemeClr val="bg1"/>
            </a:solidFill>
            <a:ln w="6350" cap="flat" cmpd="sng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noAutofit/>
            </a:bodyPr>
            <a:lstStyle/>
            <a:p>
              <a:endParaRPr lang="it-IT">
                <a:latin typeface="+mn-lt"/>
              </a:endParaRPr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 rot="4693434">
              <a:off x="4224" y="1323"/>
              <a:ext cx="141" cy="176"/>
            </a:xfrm>
            <a:custGeom>
              <a:avLst/>
              <a:gdLst/>
              <a:ahLst/>
              <a:cxnLst>
                <a:cxn ang="0">
                  <a:pos x="10" y="132"/>
                </a:cxn>
                <a:cxn ang="0">
                  <a:pos x="109" y="22"/>
                </a:cxn>
                <a:cxn ang="0">
                  <a:pos x="123" y="20"/>
                </a:cxn>
                <a:cxn ang="0">
                  <a:pos x="22" y="140"/>
                </a:cxn>
                <a:cxn ang="0">
                  <a:pos x="20" y="154"/>
                </a:cxn>
                <a:cxn ang="0">
                  <a:pos x="140" y="22"/>
                </a:cxn>
                <a:cxn ang="0">
                  <a:pos x="147" y="34"/>
                </a:cxn>
                <a:cxn ang="0">
                  <a:pos x="27" y="168"/>
                </a:cxn>
                <a:cxn ang="0">
                  <a:pos x="42" y="171"/>
                </a:cxn>
                <a:cxn ang="0">
                  <a:pos x="159" y="41"/>
                </a:cxn>
                <a:cxn ang="0">
                  <a:pos x="176" y="46"/>
                </a:cxn>
                <a:cxn ang="0">
                  <a:pos x="56" y="178"/>
                </a:cxn>
                <a:cxn ang="0">
                  <a:pos x="56" y="197"/>
                </a:cxn>
                <a:cxn ang="0">
                  <a:pos x="171" y="75"/>
                </a:cxn>
                <a:cxn ang="0">
                  <a:pos x="190" y="75"/>
                </a:cxn>
                <a:cxn ang="0">
                  <a:pos x="82" y="190"/>
                </a:cxn>
                <a:cxn ang="0">
                  <a:pos x="87" y="212"/>
                </a:cxn>
                <a:cxn ang="0">
                  <a:pos x="183" y="104"/>
                </a:cxn>
              </a:cxnLst>
              <a:rect l="0" t="0" r="r" b="b"/>
              <a:pathLst>
                <a:path w="205" h="226">
                  <a:moveTo>
                    <a:pt x="10" y="132"/>
                  </a:moveTo>
                  <a:cubicBezTo>
                    <a:pt x="50" y="86"/>
                    <a:pt x="90" y="41"/>
                    <a:pt x="109" y="22"/>
                  </a:cubicBezTo>
                  <a:cubicBezTo>
                    <a:pt x="128" y="3"/>
                    <a:pt x="137" y="0"/>
                    <a:pt x="123" y="20"/>
                  </a:cubicBezTo>
                  <a:cubicBezTo>
                    <a:pt x="109" y="40"/>
                    <a:pt x="39" y="118"/>
                    <a:pt x="22" y="140"/>
                  </a:cubicBezTo>
                  <a:cubicBezTo>
                    <a:pt x="5" y="162"/>
                    <a:pt x="0" y="174"/>
                    <a:pt x="20" y="154"/>
                  </a:cubicBezTo>
                  <a:cubicBezTo>
                    <a:pt x="40" y="134"/>
                    <a:pt x="119" y="42"/>
                    <a:pt x="140" y="22"/>
                  </a:cubicBezTo>
                  <a:cubicBezTo>
                    <a:pt x="161" y="2"/>
                    <a:pt x="166" y="10"/>
                    <a:pt x="147" y="34"/>
                  </a:cubicBezTo>
                  <a:cubicBezTo>
                    <a:pt x="128" y="58"/>
                    <a:pt x="44" y="145"/>
                    <a:pt x="27" y="168"/>
                  </a:cubicBezTo>
                  <a:cubicBezTo>
                    <a:pt x="10" y="191"/>
                    <a:pt x="20" y="192"/>
                    <a:pt x="42" y="171"/>
                  </a:cubicBezTo>
                  <a:cubicBezTo>
                    <a:pt x="64" y="150"/>
                    <a:pt x="137" y="62"/>
                    <a:pt x="159" y="41"/>
                  </a:cubicBezTo>
                  <a:cubicBezTo>
                    <a:pt x="181" y="20"/>
                    <a:pt x="193" y="23"/>
                    <a:pt x="176" y="46"/>
                  </a:cubicBezTo>
                  <a:cubicBezTo>
                    <a:pt x="159" y="69"/>
                    <a:pt x="76" y="153"/>
                    <a:pt x="56" y="178"/>
                  </a:cubicBezTo>
                  <a:cubicBezTo>
                    <a:pt x="36" y="203"/>
                    <a:pt x="37" y="214"/>
                    <a:pt x="56" y="197"/>
                  </a:cubicBezTo>
                  <a:cubicBezTo>
                    <a:pt x="75" y="180"/>
                    <a:pt x="149" y="95"/>
                    <a:pt x="171" y="75"/>
                  </a:cubicBezTo>
                  <a:cubicBezTo>
                    <a:pt x="193" y="55"/>
                    <a:pt x="205" y="56"/>
                    <a:pt x="190" y="75"/>
                  </a:cubicBezTo>
                  <a:cubicBezTo>
                    <a:pt x="175" y="94"/>
                    <a:pt x="99" y="167"/>
                    <a:pt x="82" y="190"/>
                  </a:cubicBezTo>
                  <a:cubicBezTo>
                    <a:pt x="65" y="213"/>
                    <a:pt x="70" y="226"/>
                    <a:pt x="87" y="212"/>
                  </a:cubicBezTo>
                  <a:cubicBezTo>
                    <a:pt x="104" y="198"/>
                    <a:pt x="143" y="151"/>
                    <a:pt x="183" y="104"/>
                  </a:cubicBezTo>
                </a:path>
              </a:pathLst>
            </a:custGeom>
            <a:solidFill>
              <a:schemeClr val="bg1"/>
            </a:solidFill>
            <a:ln w="6350" cap="flat" cmpd="sng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noAutofit/>
            </a:bodyPr>
            <a:lstStyle/>
            <a:p>
              <a:endParaRPr lang="it-IT">
                <a:latin typeface="+mn-lt"/>
              </a:endParaRPr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 rot="3117819">
              <a:off x="4208" y="947"/>
              <a:ext cx="160" cy="176"/>
            </a:xfrm>
            <a:custGeom>
              <a:avLst/>
              <a:gdLst/>
              <a:ahLst/>
              <a:cxnLst>
                <a:cxn ang="0">
                  <a:pos x="10" y="132"/>
                </a:cxn>
                <a:cxn ang="0">
                  <a:pos x="109" y="22"/>
                </a:cxn>
                <a:cxn ang="0">
                  <a:pos x="123" y="20"/>
                </a:cxn>
                <a:cxn ang="0">
                  <a:pos x="22" y="140"/>
                </a:cxn>
                <a:cxn ang="0">
                  <a:pos x="20" y="154"/>
                </a:cxn>
                <a:cxn ang="0">
                  <a:pos x="140" y="22"/>
                </a:cxn>
                <a:cxn ang="0">
                  <a:pos x="147" y="34"/>
                </a:cxn>
                <a:cxn ang="0">
                  <a:pos x="27" y="168"/>
                </a:cxn>
                <a:cxn ang="0">
                  <a:pos x="42" y="171"/>
                </a:cxn>
                <a:cxn ang="0">
                  <a:pos x="159" y="41"/>
                </a:cxn>
                <a:cxn ang="0">
                  <a:pos x="176" y="46"/>
                </a:cxn>
                <a:cxn ang="0">
                  <a:pos x="56" y="178"/>
                </a:cxn>
                <a:cxn ang="0">
                  <a:pos x="56" y="197"/>
                </a:cxn>
                <a:cxn ang="0">
                  <a:pos x="171" y="75"/>
                </a:cxn>
                <a:cxn ang="0">
                  <a:pos x="190" y="75"/>
                </a:cxn>
                <a:cxn ang="0">
                  <a:pos x="82" y="190"/>
                </a:cxn>
                <a:cxn ang="0">
                  <a:pos x="87" y="212"/>
                </a:cxn>
                <a:cxn ang="0">
                  <a:pos x="183" y="104"/>
                </a:cxn>
              </a:cxnLst>
              <a:rect l="0" t="0" r="r" b="b"/>
              <a:pathLst>
                <a:path w="205" h="226">
                  <a:moveTo>
                    <a:pt x="10" y="132"/>
                  </a:moveTo>
                  <a:cubicBezTo>
                    <a:pt x="50" y="86"/>
                    <a:pt x="90" y="41"/>
                    <a:pt x="109" y="22"/>
                  </a:cubicBezTo>
                  <a:cubicBezTo>
                    <a:pt x="128" y="3"/>
                    <a:pt x="137" y="0"/>
                    <a:pt x="123" y="20"/>
                  </a:cubicBezTo>
                  <a:cubicBezTo>
                    <a:pt x="109" y="40"/>
                    <a:pt x="39" y="118"/>
                    <a:pt x="22" y="140"/>
                  </a:cubicBezTo>
                  <a:cubicBezTo>
                    <a:pt x="5" y="162"/>
                    <a:pt x="0" y="174"/>
                    <a:pt x="20" y="154"/>
                  </a:cubicBezTo>
                  <a:cubicBezTo>
                    <a:pt x="40" y="134"/>
                    <a:pt x="119" y="42"/>
                    <a:pt x="140" y="22"/>
                  </a:cubicBezTo>
                  <a:cubicBezTo>
                    <a:pt x="161" y="2"/>
                    <a:pt x="166" y="10"/>
                    <a:pt x="147" y="34"/>
                  </a:cubicBezTo>
                  <a:cubicBezTo>
                    <a:pt x="128" y="58"/>
                    <a:pt x="44" y="145"/>
                    <a:pt x="27" y="168"/>
                  </a:cubicBezTo>
                  <a:cubicBezTo>
                    <a:pt x="10" y="191"/>
                    <a:pt x="20" y="192"/>
                    <a:pt x="42" y="171"/>
                  </a:cubicBezTo>
                  <a:cubicBezTo>
                    <a:pt x="64" y="150"/>
                    <a:pt x="137" y="62"/>
                    <a:pt x="159" y="41"/>
                  </a:cubicBezTo>
                  <a:cubicBezTo>
                    <a:pt x="181" y="20"/>
                    <a:pt x="193" y="23"/>
                    <a:pt x="176" y="46"/>
                  </a:cubicBezTo>
                  <a:cubicBezTo>
                    <a:pt x="159" y="69"/>
                    <a:pt x="76" y="153"/>
                    <a:pt x="56" y="178"/>
                  </a:cubicBezTo>
                  <a:cubicBezTo>
                    <a:pt x="36" y="203"/>
                    <a:pt x="37" y="214"/>
                    <a:pt x="56" y="197"/>
                  </a:cubicBezTo>
                  <a:cubicBezTo>
                    <a:pt x="75" y="180"/>
                    <a:pt x="149" y="95"/>
                    <a:pt x="171" y="75"/>
                  </a:cubicBezTo>
                  <a:cubicBezTo>
                    <a:pt x="193" y="55"/>
                    <a:pt x="205" y="56"/>
                    <a:pt x="190" y="75"/>
                  </a:cubicBezTo>
                  <a:cubicBezTo>
                    <a:pt x="175" y="94"/>
                    <a:pt x="99" y="167"/>
                    <a:pt x="82" y="190"/>
                  </a:cubicBezTo>
                  <a:cubicBezTo>
                    <a:pt x="65" y="213"/>
                    <a:pt x="70" y="226"/>
                    <a:pt x="87" y="212"/>
                  </a:cubicBezTo>
                  <a:cubicBezTo>
                    <a:pt x="104" y="198"/>
                    <a:pt x="143" y="151"/>
                    <a:pt x="183" y="104"/>
                  </a:cubicBezTo>
                </a:path>
              </a:pathLst>
            </a:custGeom>
            <a:solidFill>
              <a:schemeClr val="bg1"/>
            </a:solidFill>
            <a:ln w="6350" cap="flat" cmpd="sng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noAutofit/>
            </a:bodyPr>
            <a:lstStyle/>
            <a:p>
              <a:endParaRPr lang="it-IT">
                <a:latin typeface="+mn-lt"/>
              </a:endParaRPr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 rot="-3977662">
              <a:off x="4360" y="1017"/>
              <a:ext cx="164" cy="181"/>
            </a:xfrm>
            <a:custGeom>
              <a:avLst/>
              <a:gdLst/>
              <a:ahLst/>
              <a:cxnLst>
                <a:cxn ang="0">
                  <a:pos x="10" y="132"/>
                </a:cxn>
                <a:cxn ang="0">
                  <a:pos x="109" y="22"/>
                </a:cxn>
                <a:cxn ang="0">
                  <a:pos x="123" y="20"/>
                </a:cxn>
                <a:cxn ang="0">
                  <a:pos x="22" y="140"/>
                </a:cxn>
                <a:cxn ang="0">
                  <a:pos x="20" y="154"/>
                </a:cxn>
                <a:cxn ang="0">
                  <a:pos x="140" y="22"/>
                </a:cxn>
                <a:cxn ang="0">
                  <a:pos x="147" y="34"/>
                </a:cxn>
                <a:cxn ang="0">
                  <a:pos x="27" y="168"/>
                </a:cxn>
                <a:cxn ang="0">
                  <a:pos x="42" y="171"/>
                </a:cxn>
                <a:cxn ang="0">
                  <a:pos x="159" y="41"/>
                </a:cxn>
                <a:cxn ang="0">
                  <a:pos x="176" y="46"/>
                </a:cxn>
                <a:cxn ang="0">
                  <a:pos x="56" y="178"/>
                </a:cxn>
                <a:cxn ang="0">
                  <a:pos x="56" y="197"/>
                </a:cxn>
                <a:cxn ang="0">
                  <a:pos x="171" y="75"/>
                </a:cxn>
                <a:cxn ang="0">
                  <a:pos x="190" y="75"/>
                </a:cxn>
                <a:cxn ang="0">
                  <a:pos x="82" y="190"/>
                </a:cxn>
                <a:cxn ang="0">
                  <a:pos x="87" y="212"/>
                </a:cxn>
                <a:cxn ang="0">
                  <a:pos x="183" y="104"/>
                </a:cxn>
              </a:cxnLst>
              <a:rect l="0" t="0" r="r" b="b"/>
              <a:pathLst>
                <a:path w="205" h="226">
                  <a:moveTo>
                    <a:pt x="10" y="132"/>
                  </a:moveTo>
                  <a:cubicBezTo>
                    <a:pt x="50" y="86"/>
                    <a:pt x="90" y="41"/>
                    <a:pt x="109" y="22"/>
                  </a:cubicBezTo>
                  <a:cubicBezTo>
                    <a:pt x="128" y="3"/>
                    <a:pt x="137" y="0"/>
                    <a:pt x="123" y="20"/>
                  </a:cubicBezTo>
                  <a:cubicBezTo>
                    <a:pt x="109" y="40"/>
                    <a:pt x="39" y="118"/>
                    <a:pt x="22" y="140"/>
                  </a:cubicBezTo>
                  <a:cubicBezTo>
                    <a:pt x="5" y="162"/>
                    <a:pt x="0" y="174"/>
                    <a:pt x="20" y="154"/>
                  </a:cubicBezTo>
                  <a:cubicBezTo>
                    <a:pt x="40" y="134"/>
                    <a:pt x="119" y="42"/>
                    <a:pt x="140" y="22"/>
                  </a:cubicBezTo>
                  <a:cubicBezTo>
                    <a:pt x="161" y="2"/>
                    <a:pt x="166" y="10"/>
                    <a:pt x="147" y="34"/>
                  </a:cubicBezTo>
                  <a:cubicBezTo>
                    <a:pt x="128" y="58"/>
                    <a:pt x="44" y="145"/>
                    <a:pt x="27" y="168"/>
                  </a:cubicBezTo>
                  <a:cubicBezTo>
                    <a:pt x="10" y="191"/>
                    <a:pt x="20" y="192"/>
                    <a:pt x="42" y="171"/>
                  </a:cubicBezTo>
                  <a:cubicBezTo>
                    <a:pt x="64" y="150"/>
                    <a:pt x="137" y="62"/>
                    <a:pt x="159" y="41"/>
                  </a:cubicBezTo>
                  <a:cubicBezTo>
                    <a:pt x="181" y="20"/>
                    <a:pt x="193" y="23"/>
                    <a:pt x="176" y="46"/>
                  </a:cubicBezTo>
                  <a:cubicBezTo>
                    <a:pt x="159" y="69"/>
                    <a:pt x="76" y="153"/>
                    <a:pt x="56" y="178"/>
                  </a:cubicBezTo>
                  <a:cubicBezTo>
                    <a:pt x="36" y="203"/>
                    <a:pt x="37" y="214"/>
                    <a:pt x="56" y="197"/>
                  </a:cubicBezTo>
                  <a:cubicBezTo>
                    <a:pt x="75" y="180"/>
                    <a:pt x="149" y="95"/>
                    <a:pt x="171" y="75"/>
                  </a:cubicBezTo>
                  <a:cubicBezTo>
                    <a:pt x="193" y="55"/>
                    <a:pt x="205" y="56"/>
                    <a:pt x="190" y="75"/>
                  </a:cubicBezTo>
                  <a:cubicBezTo>
                    <a:pt x="175" y="94"/>
                    <a:pt x="99" y="167"/>
                    <a:pt x="82" y="190"/>
                  </a:cubicBezTo>
                  <a:cubicBezTo>
                    <a:pt x="65" y="213"/>
                    <a:pt x="70" y="226"/>
                    <a:pt x="87" y="212"/>
                  </a:cubicBezTo>
                  <a:cubicBezTo>
                    <a:pt x="104" y="198"/>
                    <a:pt x="143" y="151"/>
                    <a:pt x="183" y="104"/>
                  </a:cubicBezTo>
                </a:path>
              </a:pathLst>
            </a:custGeom>
            <a:solidFill>
              <a:schemeClr val="bg1"/>
            </a:solidFill>
            <a:ln w="6350" cap="flat" cmpd="sng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noAutofit/>
            </a:bodyPr>
            <a:lstStyle/>
            <a:p>
              <a:endParaRPr lang="it-IT">
                <a:latin typeface="+mn-lt"/>
              </a:endParaRPr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 rot="20566816">
              <a:off x="4293" y="1074"/>
              <a:ext cx="114" cy="173"/>
            </a:xfrm>
            <a:custGeom>
              <a:avLst/>
              <a:gdLst/>
              <a:ahLst/>
              <a:cxnLst>
                <a:cxn ang="0">
                  <a:pos x="10" y="132"/>
                </a:cxn>
                <a:cxn ang="0">
                  <a:pos x="109" y="22"/>
                </a:cxn>
                <a:cxn ang="0">
                  <a:pos x="123" y="20"/>
                </a:cxn>
                <a:cxn ang="0">
                  <a:pos x="22" y="140"/>
                </a:cxn>
                <a:cxn ang="0">
                  <a:pos x="20" y="154"/>
                </a:cxn>
                <a:cxn ang="0">
                  <a:pos x="140" y="22"/>
                </a:cxn>
                <a:cxn ang="0">
                  <a:pos x="147" y="34"/>
                </a:cxn>
                <a:cxn ang="0">
                  <a:pos x="27" y="168"/>
                </a:cxn>
                <a:cxn ang="0">
                  <a:pos x="42" y="171"/>
                </a:cxn>
                <a:cxn ang="0">
                  <a:pos x="159" y="41"/>
                </a:cxn>
                <a:cxn ang="0">
                  <a:pos x="176" y="46"/>
                </a:cxn>
                <a:cxn ang="0">
                  <a:pos x="56" y="178"/>
                </a:cxn>
                <a:cxn ang="0">
                  <a:pos x="56" y="197"/>
                </a:cxn>
                <a:cxn ang="0">
                  <a:pos x="171" y="75"/>
                </a:cxn>
                <a:cxn ang="0">
                  <a:pos x="190" y="75"/>
                </a:cxn>
                <a:cxn ang="0">
                  <a:pos x="82" y="190"/>
                </a:cxn>
                <a:cxn ang="0">
                  <a:pos x="87" y="212"/>
                </a:cxn>
                <a:cxn ang="0">
                  <a:pos x="183" y="104"/>
                </a:cxn>
              </a:cxnLst>
              <a:rect l="0" t="0" r="r" b="b"/>
              <a:pathLst>
                <a:path w="205" h="226">
                  <a:moveTo>
                    <a:pt x="10" y="132"/>
                  </a:moveTo>
                  <a:cubicBezTo>
                    <a:pt x="50" y="86"/>
                    <a:pt x="90" y="41"/>
                    <a:pt x="109" y="22"/>
                  </a:cubicBezTo>
                  <a:cubicBezTo>
                    <a:pt x="128" y="3"/>
                    <a:pt x="137" y="0"/>
                    <a:pt x="123" y="20"/>
                  </a:cubicBezTo>
                  <a:cubicBezTo>
                    <a:pt x="109" y="40"/>
                    <a:pt x="39" y="118"/>
                    <a:pt x="22" y="140"/>
                  </a:cubicBezTo>
                  <a:cubicBezTo>
                    <a:pt x="5" y="162"/>
                    <a:pt x="0" y="174"/>
                    <a:pt x="20" y="154"/>
                  </a:cubicBezTo>
                  <a:cubicBezTo>
                    <a:pt x="40" y="134"/>
                    <a:pt x="119" y="42"/>
                    <a:pt x="140" y="22"/>
                  </a:cubicBezTo>
                  <a:cubicBezTo>
                    <a:pt x="161" y="2"/>
                    <a:pt x="166" y="10"/>
                    <a:pt x="147" y="34"/>
                  </a:cubicBezTo>
                  <a:cubicBezTo>
                    <a:pt x="128" y="58"/>
                    <a:pt x="44" y="145"/>
                    <a:pt x="27" y="168"/>
                  </a:cubicBezTo>
                  <a:cubicBezTo>
                    <a:pt x="10" y="191"/>
                    <a:pt x="20" y="192"/>
                    <a:pt x="42" y="171"/>
                  </a:cubicBezTo>
                  <a:cubicBezTo>
                    <a:pt x="64" y="150"/>
                    <a:pt x="137" y="62"/>
                    <a:pt x="159" y="41"/>
                  </a:cubicBezTo>
                  <a:cubicBezTo>
                    <a:pt x="181" y="20"/>
                    <a:pt x="193" y="23"/>
                    <a:pt x="176" y="46"/>
                  </a:cubicBezTo>
                  <a:cubicBezTo>
                    <a:pt x="159" y="69"/>
                    <a:pt x="76" y="153"/>
                    <a:pt x="56" y="178"/>
                  </a:cubicBezTo>
                  <a:cubicBezTo>
                    <a:pt x="36" y="203"/>
                    <a:pt x="37" y="214"/>
                    <a:pt x="56" y="197"/>
                  </a:cubicBezTo>
                  <a:cubicBezTo>
                    <a:pt x="75" y="180"/>
                    <a:pt x="149" y="95"/>
                    <a:pt x="171" y="75"/>
                  </a:cubicBezTo>
                  <a:cubicBezTo>
                    <a:pt x="193" y="55"/>
                    <a:pt x="205" y="56"/>
                    <a:pt x="190" y="75"/>
                  </a:cubicBezTo>
                  <a:cubicBezTo>
                    <a:pt x="175" y="94"/>
                    <a:pt x="99" y="167"/>
                    <a:pt x="82" y="190"/>
                  </a:cubicBezTo>
                  <a:cubicBezTo>
                    <a:pt x="65" y="213"/>
                    <a:pt x="70" y="226"/>
                    <a:pt x="87" y="212"/>
                  </a:cubicBezTo>
                  <a:cubicBezTo>
                    <a:pt x="104" y="198"/>
                    <a:pt x="143" y="151"/>
                    <a:pt x="183" y="104"/>
                  </a:cubicBezTo>
                </a:path>
              </a:pathLst>
            </a:custGeom>
            <a:solidFill>
              <a:schemeClr val="bg1"/>
            </a:solidFill>
            <a:ln w="6350" cap="flat" cmpd="sng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noAutofit/>
            </a:bodyPr>
            <a:lstStyle/>
            <a:p>
              <a:endParaRPr lang="it-IT">
                <a:latin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87406" y="425093"/>
            <a:ext cx="2212144" cy="276999"/>
          </a:xfrm>
          <a:prstGeom prst="rect">
            <a:avLst/>
          </a:prstGeom>
          <a:solidFill>
            <a:srgbClr val="FFFF47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1200" b="0" i="1" dirty="0" smtClean="0">
                <a:solidFill>
                  <a:srgbClr val="CC00CC"/>
                </a:solidFill>
                <a:latin typeface="+mn-lt"/>
                <a:cs typeface="Times New Roman" pitchFamily="18" charset="0"/>
              </a:rPr>
              <a:t>S. Buzzaccaro &amp; R.P., PRL 2007</a:t>
            </a:r>
            <a:endParaRPr lang="it-IT" sz="1200" b="0" i="1" dirty="0">
              <a:solidFill>
                <a:srgbClr val="CC00CC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CC00CC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folHlink"/>
        </a:solidFill>
        <a:ln w="28575" cap="flat" cmpd="sng" algn="ctr">
          <a:solidFill>
            <a:srgbClr val="FF00FF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b="0" dirty="0">
            <a:solidFill>
              <a:srgbClr val="CC00CC"/>
            </a:solidFill>
            <a:cs typeface="Times New Roman" pitchFamily="18" charset="0"/>
          </a:defRPr>
        </a:defPPr>
      </a:lstStyle>
    </a:tx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15230</TotalTime>
  <Words>2497</Words>
  <Application>Microsoft Office PowerPoint</Application>
  <PresentationFormat>On-screen Show (4:3)</PresentationFormat>
  <Paragraphs>456</Paragraphs>
  <Slides>25</Slides>
  <Notes>3</Notes>
  <HiddenSlides>0</HiddenSlides>
  <MMClips>8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 Unicode MS</vt:lpstr>
      <vt:lpstr>Arial</vt:lpstr>
      <vt:lpstr>Calibri</vt:lpstr>
      <vt:lpstr>Cambria Math</vt:lpstr>
      <vt:lpstr>Droid Sans Fallback</vt:lpstr>
      <vt:lpstr>Minion Web</vt:lpstr>
      <vt:lpstr>Raavi</vt:lpstr>
      <vt:lpstr>Symbol</vt:lpstr>
      <vt:lpstr>SymbolPS</vt:lpstr>
      <vt:lpstr>Times</vt:lpstr>
      <vt:lpstr>Times New Roman</vt:lpstr>
      <vt:lpstr>Wingdings</vt:lpstr>
      <vt:lpstr>Struttura predefinita</vt:lpstr>
      <vt:lpstr>Image</vt:lpstr>
      <vt:lpstr>Equation</vt:lpstr>
      <vt:lpstr>PowerPoint Presentation</vt:lpstr>
      <vt:lpstr>INTRODUCTION: Why bothering with soft matter?</vt:lpstr>
      <vt:lpstr>What is shared by all this stuff? </vt:lpstr>
      <vt:lpstr>But for statistical physics there is much more: Colloids as model systems</vt:lpstr>
      <vt:lpstr>Back to the daybreak of statistical mechanics: Perrin’s legacy</vt:lpstr>
      <vt:lpstr>Novel milestones and riddles: a summary of this talk</vt:lpstr>
      <vt:lpstr>A1) Entropy brings order : Crystallization of Hard Spheres </vt:lpstr>
      <vt:lpstr>Beyond Perrin:  Sedimentation of concentrated colloids</vt:lpstr>
      <vt:lpstr>Sedimentation equilibrium  and the equation of state of Hard Spheres</vt:lpstr>
      <vt:lpstr>A2) The weird world of short-ranged potentials</vt:lpstr>
      <vt:lpstr>Sticky Hard Spheres: Equation of state &amp; Phase Diagram</vt:lpstr>
      <vt:lpstr>A single or several kinds of gel? </vt:lpstr>
      <vt:lpstr>A3) An equation of state for cellular structures</vt:lpstr>
      <vt:lpstr>B1) Thermophoresis in a nutshell</vt:lpstr>
      <vt:lpstr>Some results and several open questions</vt:lpstr>
      <vt:lpstr>Non equilibrium stationary states</vt:lpstr>
      <vt:lpstr>Self-thermophoresis</vt:lpstr>
      <vt:lpstr>A mob of thermally excited particles</vt:lpstr>
      <vt:lpstr>A "thermal Manning condensation" and a colloidal supernova</vt:lpstr>
      <vt:lpstr>Exploiting thermal forces at full power </vt:lpstr>
      <vt:lpstr> B2) Intermittent bacterial turbulence </vt:lpstr>
      <vt:lpstr>Flowing bacteria</vt:lpstr>
      <vt:lpstr>Is it true intermittency?</vt:lpstr>
      <vt:lpstr>Open questions</vt:lpstr>
      <vt:lpstr>Summing up, I just hope I made you wonder whether…</vt:lpstr>
    </vt:vector>
  </TitlesOfParts>
  <Company>siwa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simon</dc:creator>
  <cp:lastModifiedBy>Roberto Piazza</cp:lastModifiedBy>
  <cp:revision>1096</cp:revision>
  <cp:lastPrinted>2003-01-29T10:35:29Z</cp:lastPrinted>
  <dcterms:created xsi:type="dcterms:W3CDTF">2003-06-16T09:31:13Z</dcterms:created>
  <dcterms:modified xsi:type="dcterms:W3CDTF">2015-09-09T12:54:22Z</dcterms:modified>
</cp:coreProperties>
</file>