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83" r:id="rId5"/>
    <p:sldId id="284" r:id="rId6"/>
    <p:sldId id="285" r:id="rId7"/>
    <p:sldId id="286" r:id="rId8"/>
    <p:sldId id="290" r:id="rId9"/>
    <p:sldId id="287" r:id="rId10"/>
    <p:sldId id="264" r:id="rId11"/>
    <p:sldId id="289" r:id="rId12"/>
    <p:sldId id="265" r:id="rId13"/>
    <p:sldId id="291" r:id="rId14"/>
    <p:sldId id="266" r:id="rId15"/>
    <p:sldId id="267" r:id="rId16"/>
    <p:sldId id="268" r:id="rId17"/>
    <p:sldId id="288" r:id="rId18"/>
    <p:sldId id="269" r:id="rId19"/>
    <p:sldId id="273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38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B49BC-E073-412B-8D39-B5A531F1222D}" type="datetimeFigureOut">
              <a:rPr lang="it-IT" smtClean="0"/>
              <a:t>16/09/2015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FFD67-EA90-42BA-B0ED-AAAE15DFDA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73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914423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067968-982A-BF41-B2C3-3A9E9C704ACC}" type="slidenum">
              <a:rPr lang="it-IT" sz="1200"/>
              <a:pPr eaLnBrk="1" hangingPunct="1"/>
              <a:t>3</a:t>
            </a:fld>
            <a:endParaRPr lang="it-IT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7412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Algebraic reconstruction algorithms applied to proton computed tomography </a:t>
            </a:r>
            <a:r>
              <a:rPr lang="en-US" b="1" dirty="0" smtClean="0">
                <a:solidFill>
                  <a:schemeClr val="tx2"/>
                </a:solidFill>
              </a:rPr>
              <a:t>data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Sottotitolo 1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8153400" cy="457200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Bruzzi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1,2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M. Brianzi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M. Carpinelli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3,9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G.A.P. Cirrone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4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4400" u="sng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C. </a:t>
            </a:r>
            <a:r>
              <a:rPr lang="it-IT" sz="4400" u="sng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Civinini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       G. Cuttone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4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D. Lo Presti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5,8</a:t>
            </a:r>
            <a:r>
              <a:rPr lang="it-IT" sz="4400" dirty="0" smtClean="0">
                <a:solidFill>
                  <a:schemeClr val="tx1"/>
                </a:solidFill>
              </a:rPr>
              <a:t>,G. Maccioni</a:t>
            </a:r>
            <a:r>
              <a:rPr lang="it-IT" sz="4400" baseline="30000" dirty="0" smtClean="0">
                <a:solidFill>
                  <a:schemeClr val="tx1"/>
                </a:solidFill>
              </a:rPr>
              <a:t>3</a:t>
            </a:r>
            <a:r>
              <a:rPr lang="it-IT" sz="4400" dirty="0" smtClean="0">
                <a:solidFill>
                  <a:schemeClr val="tx1"/>
                </a:solidFill>
              </a:rPr>
              <a:t>,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Pallotta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2,6,7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Randazzo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8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Scaringella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F. Romano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4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V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Sipala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3,9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C. Stancampiano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5,8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C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 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Talamonti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2,6,7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E</a:t>
            </a:r>
            <a:r>
              <a:rPr lang="it-IT" sz="44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lang="it-IT" sz="44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Vanzi</a:t>
            </a:r>
            <a:r>
              <a:rPr lang="it-IT" sz="4400" baseline="30000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10</a:t>
            </a:r>
            <a:endParaRPr lang="it-IT" baseline="30000" dirty="0" smtClean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/>
            <a:endParaRPr lang="it-IT" baseline="30000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/>
            <a:r>
              <a:rPr lang="it-IT" sz="7600" b="1" baseline="30000" dirty="0" smtClean="0">
                <a:solidFill>
                  <a:schemeClr val="tx2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Prima – RDH Collaboration</a:t>
            </a:r>
            <a:endParaRPr lang="it-IT" sz="7600" b="1" baseline="30000" dirty="0">
              <a:solidFill>
                <a:schemeClr val="tx2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Physics and Astronomy Department,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University of Florence, Florence, Italy</a:t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Florence Division, Florence,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Cagliari Division, Cagliari,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-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Laboratori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Nazionali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del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Sud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Catania, 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Physics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and Astronomy Department, University of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Catania, Catania, Italy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Department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of Biomedical, Experimental and Clinical Sciences,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University of Florence, Florence,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SOD </a:t>
            </a:r>
            <a:r>
              <a:rPr lang="it-IT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Fisica Medica, Azienda Ospedaliero-Universitaria Careggi, Firenze, 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8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INFN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Catania Division, Catania, 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Italy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aseline="300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9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Chemistry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and Pharmacy Department, University of Sassari, Sassari, Italy</a:t>
            </a:r>
            <a:br>
              <a:rPr lang="en-US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it-IT" baseline="3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10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it-IT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Fisica Sanitaria, Azienda Ospedaliero-Universitaria Senese, Siena, Italy</a:t>
            </a:r>
            <a:endParaRPr lang="it-IT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it-IT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endParaRPr lang="it-IT" sz="2000" baseline="30000" dirty="0" smtClean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/>
            <a:endParaRPr lang="it-IT" sz="2000" baseline="30000" dirty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lvl="0"/>
            <a:endParaRPr lang="it-IT" sz="2000" baseline="30000" dirty="0" smtClean="0">
              <a:solidFill>
                <a:schemeClr val="tx1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r>
              <a:rPr lang="en-US" sz="4200" b="1" dirty="0" err="1" smtClean="0">
                <a:solidFill>
                  <a:srgbClr val="002060"/>
                </a:solidFill>
              </a:rPr>
              <a:t>Società</a:t>
            </a:r>
            <a:r>
              <a:rPr lang="en-US" sz="4200" b="1" dirty="0" smtClean="0">
                <a:solidFill>
                  <a:srgbClr val="002060"/>
                </a:solidFill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</a:rPr>
              <a:t>Italiana</a:t>
            </a:r>
            <a:r>
              <a:rPr lang="en-US" sz="4200" b="1" dirty="0" smtClean="0">
                <a:solidFill>
                  <a:srgbClr val="002060"/>
                </a:solidFill>
              </a:rPr>
              <a:t> di </a:t>
            </a:r>
            <a:r>
              <a:rPr lang="en-US" sz="4200" b="1" dirty="0" err="1" smtClean="0">
                <a:solidFill>
                  <a:srgbClr val="002060"/>
                </a:solidFill>
              </a:rPr>
              <a:t>Fisica</a:t>
            </a:r>
            <a:r>
              <a:rPr lang="en-US" sz="4200" b="1" dirty="0" smtClean="0">
                <a:solidFill>
                  <a:srgbClr val="002060"/>
                </a:solidFill>
              </a:rPr>
              <a:t> – </a:t>
            </a:r>
            <a:r>
              <a:rPr lang="en-US" sz="4200" b="1" dirty="0" err="1" smtClean="0">
                <a:solidFill>
                  <a:srgbClr val="002060"/>
                </a:solidFill>
              </a:rPr>
              <a:t>Congresso</a:t>
            </a:r>
            <a:r>
              <a:rPr lang="en-US" sz="4200" b="1" dirty="0" smtClean="0">
                <a:solidFill>
                  <a:srgbClr val="002060"/>
                </a:solidFill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</a:rPr>
              <a:t>Nazionale</a:t>
            </a:r>
            <a:r>
              <a:rPr lang="en-US" sz="4200" b="1" dirty="0" smtClean="0">
                <a:solidFill>
                  <a:srgbClr val="002060"/>
                </a:solidFill>
              </a:rPr>
              <a:t> 2015</a:t>
            </a:r>
            <a:endParaRPr lang="en-US" sz="4200" b="1" dirty="0" smtClean="0">
              <a:solidFill>
                <a:srgbClr val="002060"/>
              </a:solidFill>
            </a:endParaRPr>
          </a:p>
          <a:p>
            <a:r>
              <a:rPr lang="en-US" sz="4200" b="1" dirty="0" smtClean="0">
                <a:solidFill>
                  <a:srgbClr val="002060"/>
                </a:solidFill>
              </a:rPr>
              <a:t>Roma 22/09/2015</a:t>
            </a:r>
            <a:endParaRPr lang="en-US" sz="4200" b="1" dirty="0">
              <a:solidFill>
                <a:srgbClr val="00206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81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Algebraic </a:t>
            </a:r>
            <a:r>
              <a:rPr lang="it-IT" dirty="0" smtClean="0">
                <a:solidFill>
                  <a:schemeClr val="tx2"/>
                </a:solidFill>
              </a:rPr>
              <a:t>Reconstruction</a:t>
            </a:r>
            <a:r>
              <a:rPr lang="it-IT" dirty="0" smtClean="0">
                <a:solidFill>
                  <a:srgbClr val="002060"/>
                </a:solidFill>
              </a:rPr>
              <a:t> Techniques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685799"/>
          </a:xfrm>
        </p:spPr>
        <p:txBody>
          <a:bodyPr>
            <a:normAutofit fontScale="92500"/>
          </a:bodyPr>
          <a:lstStyle/>
          <a:p>
            <a:r>
              <a:rPr lang="it-IT" sz="2800" dirty="0" smtClean="0"/>
              <a:t>The system could be solved using an iterative </a:t>
            </a:r>
            <a:r>
              <a:rPr lang="it-IT" sz="2800" dirty="0" smtClean="0"/>
              <a:t>formula:</a:t>
            </a:r>
          </a:p>
          <a:p>
            <a:endParaRPr lang="it-I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5584" y="3557780"/>
            <a:ext cx="82598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 smtClean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it-IT" sz="2600" baseline="30000" dirty="0" smtClean="0">
                <a:solidFill>
                  <a:schemeClr val="accent3">
                    <a:lumMod val="50000"/>
                  </a:schemeClr>
                </a:solidFill>
              </a:rPr>
              <a:t>k</a:t>
            </a:r>
            <a:r>
              <a:rPr lang="it-IT" sz="2600" dirty="0" smtClean="0"/>
              <a:t> </a:t>
            </a:r>
            <a:r>
              <a:rPr lang="it-IT" sz="2600" dirty="0" smtClean="0"/>
              <a:t>image vector at iteration k </a:t>
            </a:r>
            <a:r>
              <a:rPr lang="it-IT" sz="2600" dirty="0" smtClean="0"/>
              <a:t>(stopping </a:t>
            </a:r>
            <a:r>
              <a:rPr lang="it-IT" sz="2600" dirty="0" smtClean="0"/>
              <a:t>power)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 smtClean="0">
                <a:solidFill>
                  <a:srgbClr val="FF0000"/>
                </a:solidFill>
              </a:rPr>
              <a:t>w</a:t>
            </a:r>
            <a:r>
              <a:rPr lang="it-IT" sz="2600" baseline="30000" dirty="0" smtClean="0">
                <a:solidFill>
                  <a:srgbClr val="FF0000"/>
                </a:solidFill>
              </a:rPr>
              <a:t>i</a:t>
            </a:r>
            <a:r>
              <a:rPr lang="it-IT" sz="2600" dirty="0" smtClean="0"/>
              <a:t> </a:t>
            </a:r>
            <a:r>
              <a:rPr lang="it-IT" sz="2600" dirty="0" smtClean="0"/>
              <a:t>i</a:t>
            </a:r>
            <a:r>
              <a:rPr lang="it-IT" sz="2600" baseline="30000" dirty="0" smtClean="0"/>
              <a:t>th</a:t>
            </a:r>
            <a:r>
              <a:rPr lang="it-IT" sz="2600" dirty="0" smtClean="0"/>
              <a:t> track length in each pixel </a:t>
            </a:r>
            <a:r>
              <a:rPr lang="it-IT" sz="2600" dirty="0" smtClean="0"/>
              <a:t>(vector) </a:t>
            </a:r>
            <a:r>
              <a:rPr lang="it-IT" sz="2600" dirty="0" smtClean="0">
                <a:sym typeface="Wingdings" panose="05000000000000000000" pitchFamily="2" charset="2"/>
              </a:rPr>
              <a:t> </a:t>
            </a:r>
            <a:r>
              <a:rPr lang="it-IT" sz="2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Tracker</a:t>
            </a:r>
            <a:endParaRPr lang="it-IT" sz="26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 smtClean="0">
                <a:solidFill>
                  <a:srgbClr val="0070C0"/>
                </a:solidFill>
              </a:rPr>
              <a:t>p</a:t>
            </a:r>
            <a:r>
              <a:rPr lang="it-IT" sz="2600" baseline="-25000" dirty="0" smtClean="0">
                <a:solidFill>
                  <a:srgbClr val="0070C0"/>
                </a:solidFill>
              </a:rPr>
              <a:t>i</a:t>
            </a:r>
            <a:r>
              <a:rPr lang="it-IT" sz="2600" dirty="0" smtClean="0"/>
              <a:t> </a:t>
            </a:r>
            <a:r>
              <a:rPr lang="it-IT" sz="2600" dirty="0" smtClean="0"/>
              <a:t>stopping power integral </a:t>
            </a:r>
            <a:r>
              <a:rPr lang="it-IT" sz="2600" dirty="0" smtClean="0"/>
              <a:t>(number) </a:t>
            </a:r>
            <a:r>
              <a:rPr lang="it-IT" sz="2600" dirty="0" smtClean="0">
                <a:sym typeface="Wingdings" panose="05000000000000000000" pitchFamily="2" charset="2"/>
              </a:rPr>
              <a:t> </a:t>
            </a:r>
            <a:r>
              <a:rPr lang="it-IT" sz="2600" dirty="0" smtClean="0">
                <a:solidFill>
                  <a:srgbClr val="0070C0"/>
                </a:solidFill>
                <a:sym typeface="Wingdings" panose="05000000000000000000" pitchFamily="2" charset="2"/>
              </a:rPr>
              <a:t>Calorimeter</a:t>
            </a:r>
            <a:endParaRPr lang="it-IT" sz="2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 smtClean="0">
                <a:latin typeface="Symbol" panose="05050102010706020507" pitchFamily="18" charset="2"/>
              </a:rPr>
              <a:t>l</a:t>
            </a:r>
            <a:r>
              <a:rPr lang="it-IT" sz="2600" baseline="-25000" dirty="0" smtClean="0"/>
              <a:t>k</a:t>
            </a:r>
            <a:r>
              <a:rPr lang="it-IT" sz="2600" dirty="0" smtClean="0"/>
              <a:t> relaxing factor (constant value or </a:t>
            </a:r>
            <a:r>
              <a:rPr lang="it-IT" sz="2600" dirty="0" smtClean="0">
                <a:sym typeface="Wingdings" panose="05000000000000000000" pitchFamily="2" charset="2"/>
              </a:rPr>
              <a:t>0 as ~k</a:t>
            </a:r>
            <a:r>
              <a:rPr lang="it-IT" sz="2600" baseline="30000" dirty="0" smtClean="0">
                <a:sym typeface="Wingdings" panose="05000000000000000000" pitchFamily="2" charset="2"/>
              </a:rPr>
              <a:t>-1</a:t>
            </a:r>
            <a:r>
              <a:rPr lang="it-IT" sz="2600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6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S</a:t>
            </a:r>
            <a:r>
              <a:rPr lang="it-IT" sz="2600" baseline="30000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0</a:t>
            </a:r>
            <a:r>
              <a:rPr lang="it-IT" sz="2600" dirty="0" smtClean="0">
                <a:sym typeface="Wingdings" panose="05000000000000000000" pitchFamily="2" charset="2"/>
              </a:rPr>
              <a:t> </a:t>
            </a:r>
            <a:r>
              <a:rPr lang="it-IT" sz="2600" dirty="0" smtClean="0">
                <a:sym typeface="Wingdings" panose="05000000000000000000" pitchFamily="2" charset="2"/>
              </a:rPr>
              <a:t>initial image: {0} or </a:t>
            </a:r>
            <a:r>
              <a:rPr lang="it-IT" sz="2600" dirty="0" smtClean="0">
                <a:sym typeface="Wingdings" panose="05000000000000000000" pitchFamily="2" charset="2"/>
              </a:rPr>
              <a:t>approx (i.e., from FBP reconstruction).</a:t>
            </a:r>
            <a:endParaRPr lang="it-IT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1069862" y="2753022"/>
            <a:ext cx="685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Gordon, R; Bender, R; Herman, GT </a:t>
            </a:r>
            <a:r>
              <a:rPr lang="pt-BR" dirty="0" smtClean="0"/>
              <a:t> </a:t>
            </a:r>
            <a:r>
              <a:rPr lang="en-US" dirty="0" smtClean="0"/>
              <a:t>J. </a:t>
            </a:r>
            <a:r>
              <a:rPr lang="en-US" dirty="0" err="1" smtClean="0"/>
              <a:t>Theor</a:t>
            </a:r>
            <a:r>
              <a:rPr lang="en-US" dirty="0" smtClean="0"/>
              <a:t>. Biol. (1970) </a:t>
            </a:r>
            <a:r>
              <a:rPr lang="en-US" b="1" dirty="0"/>
              <a:t>29</a:t>
            </a:r>
            <a:r>
              <a:rPr lang="en-US" dirty="0"/>
              <a:t> (3): 471–81.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21336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it-IT" sz="3200" baseline="30000" dirty="0" smtClean="0">
                <a:solidFill>
                  <a:schemeClr val="accent3">
                    <a:lumMod val="50000"/>
                  </a:schemeClr>
                </a:solidFill>
              </a:rPr>
              <a:t>k+1</a:t>
            </a:r>
            <a:r>
              <a:rPr lang="it-IT" sz="3200" dirty="0" smtClean="0"/>
              <a:t>=</a:t>
            </a:r>
            <a:r>
              <a:rPr lang="it-IT" sz="3200" dirty="0"/>
              <a:t> </a:t>
            </a:r>
            <a:r>
              <a:rPr lang="it-IT" sz="3200" dirty="0" smtClean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it-IT" sz="3200" baseline="30000" dirty="0" smtClean="0">
                <a:solidFill>
                  <a:schemeClr val="accent3">
                    <a:lumMod val="50000"/>
                  </a:schemeClr>
                </a:solidFill>
              </a:rPr>
              <a:t>k</a:t>
            </a:r>
            <a:r>
              <a:rPr lang="it-IT" sz="3200" baseline="30000" dirty="0" smtClean="0"/>
              <a:t> </a:t>
            </a:r>
            <a:r>
              <a:rPr lang="it-IT" sz="3200" dirty="0" smtClean="0"/>
              <a:t>+ </a:t>
            </a:r>
            <a:r>
              <a:rPr lang="it-IT" sz="3200" dirty="0" smtClean="0">
                <a:latin typeface="Symbol" panose="05050102010706020507" pitchFamily="18" charset="2"/>
              </a:rPr>
              <a:t>l</a:t>
            </a:r>
            <a:r>
              <a:rPr lang="it-IT" sz="3200" baseline="-25000" dirty="0" smtClean="0"/>
              <a:t>k</a:t>
            </a:r>
            <a:r>
              <a:rPr lang="it-IT" sz="3200" dirty="0" smtClean="0"/>
              <a:t> </a:t>
            </a:r>
            <a:r>
              <a:rPr lang="it-IT" sz="3200" dirty="0" smtClean="0"/>
              <a:t>{(</a:t>
            </a:r>
            <a:r>
              <a:rPr lang="it-IT" sz="3200" dirty="0" smtClean="0">
                <a:solidFill>
                  <a:srgbClr val="0070C0"/>
                </a:solidFill>
              </a:rPr>
              <a:t>p</a:t>
            </a:r>
            <a:r>
              <a:rPr lang="it-IT" sz="3200" baseline="-25000" dirty="0" smtClean="0">
                <a:solidFill>
                  <a:srgbClr val="0070C0"/>
                </a:solidFill>
              </a:rPr>
              <a:t>i</a:t>
            </a:r>
            <a:r>
              <a:rPr lang="it-IT" sz="3200" dirty="0" smtClean="0"/>
              <a:t> </a:t>
            </a:r>
            <a:r>
              <a:rPr lang="it-IT" sz="3200" dirty="0" smtClean="0"/>
              <a:t>- </a:t>
            </a:r>
            <a:r>
              <a:rPr lang="it-IT" sz="3200" dirty="0" smtClean="0"/>
              <a:t>&lt;</a:t>
            </a:r>
            <a:r>
              <a:rPr lang="it-IT" sz="3200" dirty="0" smtClean="0">
                <a:solidFill>
                  <a:srgbClr val="FF0000"/>
                </a:solidFill>
              </a:rPr>
              <a:t>w</a:t>
            </a:r>
            <a:r>
              <a:rPr lang="it-IT" sz="3200" baseline="30000" dirty="0" smtClean="0">
                <a:solidFill>
                  <a:srgbClr val="FF0000"/>
                </a:solidFill>
              </a:rPr>
              <a:t>i</a:t>
            </a:r>
            <a:r>
              <a:rPr lang="it-IT" sz="3200" dirty="0" smtClean="0"/>
              <a:t>,</a:t>
            </a:r>
            <a:r>
              <a:rPr lang="it-IT" sz="3200" dirty="0" smtClean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it-IT" sz="3200" baseline="30000" dirty="0" smtClean="0">
                <a:solidFill>
                  <a:schemeClr val="accent3">
                    <a:lumMod val="50000"/>
                  </a:schemeClr>
                </a:solidFill>
              </a:rPr>
              <a:t>k</a:t>
            </a:r>
            <a:r>
              <a:rPr lang="it-IT" sz="3200" dirty="0" smtClean="0"/>
              <a:t>&gt;) </a:t>
            </a:r>
            <a:r>
              <a:rPr lang="it-IT" sz="3200" dirty="0" smtClean="0">
                <a:solidFill>
                  <a:srgbClr val="FF0000"/>
                </a:solidFill>
              </a:rPr>
              <a:t>w</a:t>
            </a:r>
            <a:r>
              <a:rPr lang="it-IT" sz="3200" baseline="30000" dirty="0" smtClean="0">
                <a:solidFill>
                  <a:srgbClr val="FF0000"/>
                </a:solidFill>
              </a:rPr>
              <a:t>i</a:t>
            </a:r>
            <a:r>
              <a:rPr lang="it-IT" sz="3200" dirty="0" smtClean="0"/>
              <a:t>} / </a:t>
            </a:r>
            <a:r>
              <a:rPr lang="it-IT" sz="3200" dirty="0" smtClean="0"/>
              <a:t>ǁ</a:t>
            </a:r>
            <a:r>
              <a:rPr lang="it-IT" sz="3200" dirty="0" smtClean="0">
                <a:solidFill>
                  <a:srgbClr val="FF0000"/>
                </a:solidFill>
              </a:rPr>
              <a:t>w</a:t>
            </a:r>
            <a:r>
              <a:rPr lang="it-IT" sz="3200" baseline="30000" dirty="0" smtClean="0">
                <a:solidFill>
                  <a:srgbClr val="FF0000"/>
                </a:solidFill>
              </a:rPr>
              <a:t>i</a:t>
            </a:r>
            <a:r>
              <a:rPr lang="it-IT" sz="3200" dirty="0" smtClean="0"/>
              <a:t>ǁ</a:t>
            </a:r>
            <a:r>
              <a:rPr lang="it-IT" sz="3200" baseline="30000" dirty="0" smtClean="0"/>
              <a:t>2</a:t>
            </a:r>
            <a:endParaRPr lang="it-IT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1141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9144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Most Likely Path </a:t>
            </a:r>
            <a:r>
              <a:rPr lang="it-IT" dirty="0" smtClean="0">
                <a:solidFill>
                  <a:srgbClr val="002060"/>
                </a:solidFill>
              </a:rPr>
              <a:t>in a </a:t>
            </a:r>
            <a:r>
              <a:rPr lang="it-IT" dirty="0" smtClean="0">
                <a:solidFill>
                  <a:srgbClr val="002060"/>
                </a:solidFill>
              </a:rPr>
              <a:t>pCT </a:t>
            </a:r>
            <a:r>
              <a:rPr lang="it-IT" dirty="0" smtClean="0">
                <a:solidFill>
                  <a:srgbClr val="002060"/>
                </a:solidFill>
              </a:rPr>
              <a:t>geometry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February 13th 2015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Garching 2015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6" name="CasellaDiTesto 6"/>
          <p:cNvSpPr txBox="1"/>
          <p:nvPr/>
        </p:nvSpPr>
        <p:spPr>
          <a:xfrm>
            <a:off x="5769098" y="920889"/>
            <a:ext cx="3347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+mn-lt"/>
              </a:rPr>
              <a:t>MLP example with 200MeV</a:t>
            </a:r>
          </a:p>
          <a:p>
            <a:r>
              <a:rPr lang="it-IT" dirty="0" smtClean="0">
                <a:latin typeface="+mn-lt"/>
              </a:rPr>
              <a:t>kinetic energy protons in</a:t>
            </a:r>
          </a:p>
          <a:p>
            <a:r>
              <a:rPr lang="it-IT" dirty="0" smtClean="0">
                <a:latin typeface="+mn-lt"/>
              </a:rPr>
              <a:t>20cm of water:</a:t>
            </a:r>
          </a:p>
          <a:p>
            <a:r>
              <a:rPr lang="it-IT" dirty="0" smtClean="0">
                <a:latin typeface="+mn-lt"/>
              </a:rPr>
              <a:t>Entry: Y(0) = 0.2cm</a:t>
            </a:r>
          </a:p>
          <a:p>
            <a:r>
              <a:rPr lang="it-IT" dirty="0" smtClean="0">
                <a:latin typeface="+mn-lt"/>
              </a:rPr>
              <a:t>	   Y’(0) = -10mrad</a:t>
            </a:r>
          </a:p>
          <a:p>
            <a:r>
              <a:rPr lang="it-IT" dirty="0" smtClean="0">
                <a:latin typeface="+mn-lt"/>
              </a:rPr>
              <a:t>Exit:  Y(20) = -0.1cm</a:t>
            </a:r>
          </a:p>
          <a:p>
            <a:r>
              <a:rPr lang="it-IT" dirty="0" smtClean="0">
                <a:latin typeface="+mn-lt"/>
              </a:rPr>
              <a:t>	Y’(20) = +10mrad</a:t>
            </a:r>
          </a:p>
          <a:p>
            <a:r>
              <a:rPr lang="it-IT" dirty="0" smtClean="0">
                <a:latin typeface="+mn-lt"/>
              </a:rPr>
              <a:t>Silicon microstrip detectors:</a:t>
            </a:r>
          </a:p>
          <a:p>
            <a:r>
              <a:rPr lang="it-IT" dirty="0">
                <a:latin typeface="+mn-lt"/>
              </a:rPr>
              <a:t>	</a:t>
            </a:r>
            <a:r>
              <a:rPr lang="it-IT" dirty="0" smtClean="0">
                <a:latin typeface="+mn-lt"/>
              </a:rPr>
              <a:t>320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>
                <a:latin typeface="+mn-lt"/>
              </a:rPr>
              <a:t>m thick</a:t>
            </a:r>
          </a:p>
          <a:p>
            <a:r>
              <a:rPr lang="it-IT" dirty="0" smtClean="0">
                <a:latin typeface="+mn-lt"/>
              </a:rPr>
              <a:t>	200</a:t>
            </a:r>
            <a:r>
              <a:rPr lang="it-IT" dirty="0" smtClean="0">
                <a:latin typeface="Symbol" pitchFamily="18" charset="2"/>
              </a:rPr>
              <a:t>m</a:t>
            </a:r>
            <a:r>
              <a:rPr lang="it-IT" dirty="0" smtClean="0">
                <a:latin typeface="+mn-lt"/>
              </a:rPr>
              <a:t>m strip pitch</a:t>
            </a:r>
          </a:p>
          <a:p>
            <a:r>
              <a:rPr lang="it-IT" dirty="0" smtClean="0">
                <a:latin typeface="+mn-lt"/>
              </a:rPr>
              <a:t>MLP error envelope plus</a:t>
            </a:r>
            <a:r>
              <a:rPr lang="it-IT" dirty="0" smtClean="0"/>
              <a:t> </a:t>
            </a:r>
            <a:r>
              <a:rPr lang="it-IT" dirty="0"/>
              <a:t>contributions from detector position measurement error (~ pitch/√12) and MCS inside the silicon </a:t>
            </a:r>
            <a:r>
              <a:rPr lang="it-IT" dirty="0" smtClean="0"/>
              <a:t>sensors 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  <a:endParaRPr lang="it-IT" dirty="0"/>
          </a:p>
          <a:p>
            <a:r>
              <a:rPr lang="it-IT" dirty="0" smtClean="0">
                <a:latin typeface="+mn-lt"/>
              </a:rPr>
              <a:t>The sensor thickness contribution affects only the MLP error at the edge of the phantom</a:t>
            </a:r>
          </a:p>
          <a:p>
            <a:r>
              <a:rPr lang="it-IT" dirty="0" smtClean="0">
                <a:latin typeface="Symbol" panose="05050102010706020507" pitchFamily="18" charset="2"/>
              </a:rPr>
              <a:t>s</a:t>
            </a:r>
            <a:r>
              <a:rPr lang="it-IT" dirty="0" smtClean="0"/>
              <a:t> ~ 150-250</a:t>
            </a:r>
            <a:r>
              <a:rPr lang="it-IT" dirty="0" smtClean="0">
                <a:latin typeface="Symbol" panose="05050102010706020507" pitchFamily="18" charset="2"/>
              </a:rPr>
              <a:t>m</a:t>
            </a:r>
            <a:r>
              <a:rPr lang="it-IT" dirty="0" smtClean="0"/>
              <a:t>m </a:t>
            </a:r>
            <a:endParaRPr lang="it-IT" dirty="0" smtClean="0">
              <a:latin typeface="+mn-lt"/>
            </a:endParaRPr>
          </a:p>
          <a:p>
            <a:endParaRPr lang="it-IT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"/>
          <a:stretch/>
        </p:blipFill>
        <p:spPr>
          <a:xfrm>
            <a:off x="252991" y="1783080"/>
            <a:ext cx="5502780" cy="463711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8072" y="2920261"/>
            <a:ext cx="688862" cy="230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198684" y="4148297"/>
            <a:ext cx="1108364" cy="3602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55944" y="3203496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200MeV in</a:t>
            </a:r>
            <a:endParaRPr lang="it-IT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33018" y="4057327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90MeV out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91680" y="2420888"/>
            <a:ext cx="2808312" cy="3600400"/>
          </a:xfrm>
          <a:prstGeom prst="rect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1"/>
          <a:stretch/>
        </p:blipFill>
        <p:spPr>
          <a:xfrm>
            <a:off x="267243" y="1927097"/>
            <a:ext cx="5226667" cy="44930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607" y="709902"/>
            <a:ext cx="559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Starting from </a:t>
            </a:r>
            <a:r>
              <a:rPr lang="it-IT" dirty="0"/>
              <a:t>D.C. Williams </a:t>
            </a:r>
            <a:r>
              <a:rPr lang="it-IT" dirty="0" smtClean="0"/>
              <a:t>Phys</a:t>
            </a:r>
            <a:r>
              <a:rPr lang="it-IT" dirty="0"/>
              <a:t>. Med. Biol. </a:t>
            </a:r>
            <a:r>
              <a:rPr lang="it-IT" b="1" dirty="0"/>
              <a:t>49 </a:t>
            </a:r>
            <a:r>
              <a:rPr lang="it-IT" dirty="0"/>
              <a:t>(2004</a:t>
            </a:r>
            <a:r>
              <a:rPr lang="it-IT" dirty="0" smtClean="0"/>
              <a:t>) and R.W</a:t>
            </a:r>
            <a:r>
              <a:rPr lang="it-IT" dirty="0"/>
              <a:t>. Shulte </a:t>
            </a:r>
            <a:r>
              <a:rPr lang="it-IT" i="1" dirty="0"/>
              <a:t>at al. </a:t>
            </a:r>
            <a:r>
              <a:rPr lang="it-IT" dirty="0" smtClean="0"/>
              <a:t>Med</a:t>
            </a:r>
            <a:r>
              <a:rPr lang="it-IT" dirty="0"/>
              <a:t>. Phys. </a:t>
            </a:r>
            <a:r>
              <a:rPr lang="it-IT" b="1" dirty="0"/>
              <a:t>35 (11) </a:t>
            </a:r>
            <a:r>
              <a:rPr lang="it-IT" dirty="0"/>
              <a:t>(2008</a:t>
            </a:r>
            <a:r>
              <a:rPr lang="it-IT" dirty="0" smtClean="0"/>
              <a:t>)</a:t>
            </a:r>
          </a:p>
          <a:p>
            <a:r>
              <a:rPr lang="it-IT" dirty="0" smtClean="0"/>
              <a:t> </a:t>
            </a:r>
            <a:r>
              <a:rPr lang="it-IT" dirty="0" smtClean="0">
                <a:latin typeface="+mn-lt"/>
              </a:rPr>
              <a:t>5 cm of air have been inserted in front and behind the 20cm H</a:t>
            </a:r>
            <a:r>
              <a:rPr lang="it-IT" baseline="-25000" dirty="0" smtClean="0">
                <a:latin typeface="+mn-lt"/>
              </a:rPr>
              <a:t>2</a:t>
            </a:r>
            <a:r>
              <a:rPr lang="it-IT" dirty="0" smtClean="0">
                <a:latin typeface="+mn-lt"/>
              </a:rPr>
              <a:t>O phantom </a:t>
            </a:r>
            <a:endParaRPr lang="it-I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91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5" y="1085583"/>
            <a:ext cx="5618448" cy="5206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35" y="198438"/>
            <a:ext cx="8770065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ART images from 62 MeV data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6" r="22453"/>
          <a:stretch/>
        </p:blipFill>
        <p:spPr bwMode="auto">
          <a:xfrm>
            <a:off x="5884106" y="1071780"/>
            <a:ext cx="1592254" cy="287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56691" y="3688958"/>
            <a:ext cx="4667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cm</a:t>
            </a:r>
            <a:endParaRPr lang="it-IT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39640" y="5985748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839983" y="3999622"/>
            <a:ext cx="32251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ART reconstruction:</a:t>
            </a:r>
          </a:p>
          <a:p>
            <a:r>
              <a:rPr lang="it-IT" sz="2000" b="1" u="sng" dirty="0" smtClean="0"/>
              <a:t>14 iteration starting from {0}</a:t>
            </a:r>
          </a:p>
          <a:p>
            <a:r>
              <a:rPr lang="it-IT" sz="2000" dirty="0" smtClean="0"/>
              <a:t>~ 10</a:t>
            </a:r>
            <a:r>
              <a:rPr lang="it-IT" sz="2000" baseline="30000" dirty="0" smtClean="0"/>
              <a:t>6</a:t>
            </a:r>
            <a:r>
              <a:rPr lang="it-IT" sz="2000" dirty="0" smtClean="0"/>
              <a:t> events per angle </a:t>
            </a:r>
          </a:p>
          <a:p>
            <a:r>
              <a:rPr lang="it-IT" sz="2000" dirty="0" smtClean="0"/>
              <a:t>(36 angles)</a:t>
            </a:r>
          </a:p>
          <a:p>
            <a:r>
              <a:rPr lang="it-IT" sz="2000" dirty="0" smtClean="0"/>
              <a:t>4mm vertical slice selected </a:t>
            </a:r>
          </a:p>
          <a:p>
            <a:r>
              <a:rPr lang="it-IT" sz="2000" dirty="0" smtClean="0"/>
              <a:t>(2D only)</a:t>
            </a:r>
          </a:p>
          <a:p>
            <a:r>
              <a:rPr lang="it-IT" sz="2000" dirty="0" smtClean="0"/>
              <a:t>~4’ per iteration CPU time 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20195" y="1846066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90088" y="1210489"/>
            <a:ext cx="1039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PMMA </a:t>
            </a:r>
          </a:p>
          <a:p>
            <a:r>
              <a:rPr lang="it-IT" dirty="0" smtClean="0"/>
              <a:t>phantom</a:t>
            </a:r>
            <a:endParaRPr lang="it-IT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476361" y="1856820"/>
            <a:ext cx="1627213" cy="17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1905000" y="6273522"/>
            <a:ext cx="2209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67000" y="5985748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1 cm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PMMA mass stopping power </a:t>
            </a:r>
            <a:br>
              <a:rPr lang="it-IT" dirty="0" smtClean="0">
                <a:solidFill>
                  <a:schemeClr val="tx2"/>
                </a:solidFill>
              </a:rPr>
            </a:br>
            <a:r>
              <a:rPr lang="it-IT" dirty="0" smtClean="0">
                <a:solidFill>
                  <a:schemeClr val="tx2"/>
                </a:solidFill>
              </a:rPr>
              <a:t>(from NIST database)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5874124" cy="453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19733" y="2057400"/>
            <a:ext cx="23773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S/</a:t>
            </a:r>
            <a:r>
              <a:rPr lang="it-IT" sz="2400" dirty="0" smtClean="0">
                <a:latin typeface="Symbol" panose="05050102010706020507" pitchFamily="18" charset="2"/>
              </a:rPr>
              <a:t>r</a:t>
            </a:r>
            <a:r>
              <a:rPr lang="it-IT" sz="2400" dirty="0" smtClean="0"/>
              <a:t>(E</a:t>
            </a:r>
            <a:r>
              <a:rPr lang="it-IT" sz="2400" baseline="-25000" dirty="0" smtClean="0"/>
              <a:t>0</a:t>
            </a:r>
            <a:r>
              <a:rPr lang="it-IT" sz="2400" dirty="0" smtClean="0"/>
              <a:t>=60MeV)=</a:t>
            </a:r>
          </a:p>
          <a:p>
            <a:r>
              <a:rPr lang="it-IT" sz="2400" dirty="0" smtClean="0"/>
              <a:t>10.5 MeVcm</a:t>
            </a:r>
            <a:r>
              <a:rPr lang="it-IT" sz="2400" baseline="30000" dirty="0" smtClean="0"/>
              <a:t>2</a:t>
            </a:r>
            <a:r>
              <a:rPr lang="it-IT" sz="2400" dirty="0" smtClean="0"/>
              <a:t>/g</a:t>
            </a:r>
          </a:p>
          <a:p>
            <a:endParaRPr lang="it-IT" sz="2400" dirty="0" smtClean="0"/>
          </a:p>
          <a:p>
            <a:r>
              <a:rPr lang="it-IT" sz="2400" dirty="0" smtClean="0">
                <a:latin typeface="Symbol" panose="05050102010706020507" pitchFamily="18" charset="2"/>
              </a:rPr>
              <a:t>r</a:t>
            </a:r>
            <a:r>
              <a:rPr lang="it-IT" sz="2400" baseline="-25000" dirty="0" smtClean="0"/>
              <a:t>PMMA</a:t>
            </a:r>
            <a:r>
              <a:rPr lang="it-IT" sz="2400" dirty="0" smtClean="0"/>
              <a:t>~1.19 gcm</a:t>
            </a:r>
            <a:r>
              <a:rPr lang="it-IT" sz="2400" baseline="30000" dirty="0" smtClean="0"/>
              <a:t>-3</a:t>
            </a:r>
            <a:endParaRPr lang="it-IT" sz="24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319733" y="3834654"/>
            <a:ext cx="2671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S(E</a:t>
            </a:r>
            <a:r>
              <a:rPr lang="it-IT" sz="2400" baseline="-25000" dirty="0" smtClean="0"/>
              <a:t>0</a:t>
            </a:r>
            <a:r>
              <a:rPr lang="it-IT" sz="2400" dirty="0" smtClean="0"/>
              <a:t>=60MeV)=</a:t>
            </a:r>
          </a:p>
          <a:p>
            <a:r>
              <a:rPr lang="it-IT" sz="2400" dirty="0" smtClean="0"/>
              <a:t>12.49 MeV/cm</a:t>
            </a:r>
          </a:p>
          <a:p>
            <a:endParaRPr lang="it-IT" sz="2400" dirty="0"/>
          </a:p>
          <a:p>
            <a:r>
              <a:rPr lang="it-IT" sz="2400" dirty="0" smtClean="0"/>
              <a:t>Compatible with the ART reconstructed value</a:t>
            </a:r>
            <a:endParaRPr lang="it-IT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95800" y="3234645"/>
            <a:ext cx="0" cy="7848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81286" y="30480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60 MeV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82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ART images from 62 MeV data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C. Civinini - INFN Firenze - SIF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5339158"/>
            <a:ext cx="6435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Starting image = {0}, still room to improve</a:t>
            </a:r>
            <a:endParaRPr lang="it-IT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0618"/>
            <a:ext cx="4267200" cy="4138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03" y="1200618"/>
            <a:ext cx="4111663" cy="39876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760927" y="2228834"/>
            <a:ext cx="156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Resolution [</a:t>
            </a:r>
            <a:r>
              <a:rPr lang="it-IT" sz="1600" b="1" dirty="0" smtClean="0">
                <a:latin typeface="Symbol" panose="05050102010706020507" pitchFamily="18" charset="2"/>
              </a:rPr>
              <a:t>m</a:t>
            </a:r>
            <a:r>
              <a:rPr lang="it-IT" sz="1600" b="1" dirty="0" smtClean="0"/>
              <a:t>m]</a:t>
            </a:r>
            <a:endParaRPr lang="it-IT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71419" y="2514600"/>
            <a:ext cx="6849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56334" y="232993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Small hole</a:t>
            </a:r>
            <a:endParaRPr lang="it-IT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413876" y="3505200"/>
            <a:ext cx="1" cy="4157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71825" y="3962400"/>
            <a:ext cx="115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Large hole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FBP used as seed for ART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" y="5634335"/>
            <a:ext cx="288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FBP</a:t>
            </a:r>
            <a:r>
              <a:rPr lang="it-IT" sz="2400" dirty="0" smtClean="0"/>
              <a:t> initial image     </a:t>
            </a:r>
            <a:r>
              <a:rPr lang="it-IT" sz="2400" dirty="0" smtClean="0">
                <a:sym typeface="Wingdings" panose="05000000000000000000" pitchFamily="2" charset="2"/>
              </a:rPr>
              <a:t></a:t>
            </a:r>
            <a:endParaRPr lang="it-IT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82045" y="5634335"/>
            <a:ext cx="4069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ART</a:t>
            </a:r>
            <a:r>
              <a:rPr lang="it-IT" sz="2400" dirty="0" smtClean="0"/>
              <a:t> after 14 iterations starting </a:t>
            </a:r>
          </a:p>
          <a:p>
            <a:r>
              <a:rPr lang="it-IT" sz="2400" dirty="0" smtClean="0"/>
              <a:t>from FBP seed</a:t>
            </a:r>
            <a:endParaRPr lang="it-IT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45" y="1457111"/>
            <a:ext cx="4258037" cy="4080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54461"/>
            <a:ext cx="4267200" cy="4083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33677" y="5334000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05677" y="5334000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229885" y="1972796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84728" y="2048996"/>
            <a:ext cx="962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 smtClean="0"/>
              <a:t>x100</a:t>
            </a:r>
            <a:r>
              <a:rPr lang="it-IT" b="1" dirty="0" smtClean="0">
                <a:latin typeface="Symbol" panose="05050102010706020507" pitchFamily="18" charset="2"/>
              </a:rPr>
              <a:t>m</a:t>
            </a:r>
            <a:r>
              <a:rPr lang="it-IT" b="1" dirty="0" smtClean="0"/>
              <a:t>m</a:t>
            </a:r>
            <a:endParaRPr lang="it-IT" b="1" dirty="0"/>
          </a:p>
        </p:txBody>
      </p:sp>
      <p:sp>
        <p:nvSpPr>
          <p:cNvPr id="6" name="Rectangle 5"/>
          <p:cNvSpPr/>
          <p:nvPr/>
        </p:nvSpPr>
        <p:spPr>
          <a:xfrm>
            <a:off x="11667" y="6096000"/>
            <a:ext cx="44841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/>
              <a:t>Vanzi E. </a:t>
            </a:r>
            <a:r>
              <a:rPr lang="it-IT" sz="1400" i="1" dirty="0"/>
              <a:t>et al., </a:t>
            </a:r>
            <a:r>
              <a:rPr lang="it-IT" sz="1400" dirty="0"/>
              <a:t>Nucl. </a:t>
            </a:r>
            <a:r>
              <a:rPr lang="en-US" sz="1400" dirty="0"/>
              <a:t>Instr. and Meth. </a:t>
            </a:r>
            <a:r>
              <a:rPr lang="en-US" sz="1400" b="1" dirty="0"/>
              <a:t>A</a:t>
            </a:r>
            <a:r>
              <a:rPr lang="en-US" sz="1400" b="1" i="1" dirty="0"/>
              <a:t> </a:t>
            </a:r>
            <a:r>
              <a:rPr lang="en-US" sz="1400" b="1" dirty="0"/>
              <a:t>730</a:t>
            </a:r>
            <a:r>
              <a:rPr lang="en-US" sz="1400" dirty="0"/>
              <a:t> (2013) 184-190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889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81" y="1138378"/>
            <a:ext cx="4404780" cy="4271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3" y="1118726"/>
            <a:ext cx="4425042" cy="4291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ART Resolutions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040" y="5410350"/>
            <a:ext cx="2010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External edges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8783" y="5257800"/>
            <a:ext cx="2972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Inner holes:</a:t>
            </a:r>
          </a:p>
          <a:p>
            <a:r>
              <a:rPr lang="it-IT" sz="2400" dirty="0" smtClean="0"/>
              <a:t>resolution affected by</a:t>
            </a:r>
          </a:p>
          <a:p>
            <a:r>
              <a:rPr lang="it-IT" sz="2400" dirty="0" smtClean="0"/>
              <a:t>multiple scattering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979892" y="2134840"/>
            <a:ext cx="156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Resolution [</a:t>
            </a:r>
            <a:r>
              <a:rPr lang="it-IT" sz="1600" b="1" dirty="0" smtClean="0">
                <a:latin typeface="Symbol" panose="05050102010706020507" pitchFamily="18" charset="2"/>
              </a:rPr>
              <a:t>m</a:t>
            </a:r>
            <a:r>
              <a:rPr lang="it-IT" sz="1600" b="1" dirty="0" smtClean="0"/>
              <a:t>m]</a:t>
            </a:r>
            <a:endParaRPr lang="it-IT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438400" y="2618207"/>
            <a:ext cx="200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Two different edge </a:t>
            </a:r>
          </a:p>
          <a:p>
            <a:r>
              <a:rPr lang="it-IT" dirty="0" smtClean="0"/>
              <a:t>Positions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81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The Prima/RDH pCT ‘proof-of-principle’ apparatus has been tested at 62 MeV (INFN-LNS, Catania) and 175 MeV (Svedberg Laboratory, Uppsala)</a:t>
            </a:r>
          </a:p>
          <a:p>
            <a:r>
              <a:rPr lang="it-IT" dirty="0" smtClean="0"/>
              <a:t>FBP and Algebraic algorithms have been used to reconstruct tomographic images taken at 62 MeV</a:t>
            </a:r>
          </a:p>
          <a:p>
            <a:r>
              <a:rPr lang="it-IT" dirty="0"/>
              <a:t>The use of ART improves the spatial resolutions obtained with FBP</a:t>
            </a:r>
          </a:p>
          <a:p>
            <a:r>
              <a:rPr lang="it-IT" dirty="0" smtClean="0"/>
              <a:t>ART is able to handle arbitrary proton paths (most suitable for pCT analysis) but should be carefully implemented to keep the reconstruction time at a reasonable level</a:t>
            </a:r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/>
              <a:t>A larger field of view pCT apparatus is under construction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00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200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pCT upgrade (5x20cm</a:t>
            </a:r>
            <a:r>
              <a:rPr lang="it-IT" baseline="30000" dirty="0" smtClean="0">
                <a:solidFill>
                  <a:srgbClr val="002060"/>
                </a:solidFill>
              </a:rPr>
              <a:t>2</a:t>
            </a:r>
            <a:r>
              <a:rPr lang="it-IT" dirty="0" smtClean="0">
                <a:solidFill>
                  <a:srgbClr val="002060"/>
                </a:solidFill>
              </a:rPr>
              <a:t>)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51784"/>
          </a:xfrm>
        </p:spPr>
        <p:txBody>
          <a:bodyPr/>
          <a:lstStyle/>
          <a:p>
            <a:r>
              <a:rPr lang="it-IT" dirty="0" smtClean="0"/>
              <a:t>A system similar to the one already tested</a:t>
            </a:r>
          </a:p>
          <a:p>
            <a:pPr lvl="1"/>
            <a:r>
              <a:rPr lang="it-IT" dirty="0" smtClean="0"/>
              <a:t>Microstrip tracker</a:t>
            </a:r>
          </a:p>
          <a:p>
            <a:pPr lvl="1"/>
            <a:r>
              <a:rPr lang="it-IT" dirty="0" smtClean="0"/>
              <a:t>YAG:Ce calorimeter</a:t>
            </a:r>
          </a:p>
          <a:p>
            <a:r>
              <a:rPr lang="it-IT" dirty="0" smtClean="0"/>
              <a:t>But with a </a:t>
            </a:r>
            <a:r>
              <a:rPr lang="it-IT" dirty="0" smtClean="0">
                <a:solidFill>
                  <a:srgbClr val="FF0000"/>
                </a:solidFill>
              </a:rPr>
              <a:t>50 x 200 mm</a:t>
            </a:r>
            <a:r>
              <a:rPr lang="it-IT" baseline="30000" dirty="0" smtClean="0">
                <a:solidFill>
                  <a:srgbClr val="FF0000"/>
                </a:solidFill>
              </a:rPr>
              <a:t>2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field of view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On-line</a:t>
            </a:r>
            <a:r>
              <a:rPr lang="it-IT" dirty="0" smtClean="0"/>
              <a:t> data aquisition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 MHz </a:t>
            </a:r>
            <a:r>
              <a:rPr lang="it-IT" dirty="0" smtClean="0"/>
              <a:t>capability</a:t>
            </a:r>
          </a:p>
          <a:p>
            <a:r>
              <a:rPr lang="it-IT" dirty="0" smtClean="0"/>
              <a:t>Rectangular aspect ratio to perform tomographies in slices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September 22nd 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SIF 2015</a:t>
            </a:r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grpSp>
        <p:nvGrpSpPr>
          <p:cNvPr id="43009" name="Group 43008"/>
          <p:cNvGrpSpPr/>
          <p:nvPr/>
        </p:nvGrpSpPr>
        <p:grpSpPr>
          <a:xfrm>
            <a:off x="493875" y="1556792"/>
            <a:ext cx="8338807" cy="4926460"/>
            <a:chOff x="493875" y="1556792"/>
            <a:chExt cx="8338807" cy="4926460"/>
          </a:xfrm>
        </p:grpSpPr>
        <p:pic>
          <p:nvPicPr>
            <p:cNvPr id="43010" name="Picture 2" descr="C:\Users\Carlo\Dropbox\new_frontend\new_tracke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1556792"/>
              <a:ext cx="6568613" cy="4926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240131" y="2156331"/>
              <a:ext cx="1575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Beam pipe</a:t>
              </a:r>
              <a:endParaRPr lang="it-IT" sz="2400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11909" y="2976384"/>
              <a:ext cx="2103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Tracker planes</a:t>
              </a:r>
              <a:endParaRPr lang="it-IT" sz="2400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76078" y="2141835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Phantom</a:t>
              </a:r>
              <a:endParaRPr lang="it-IT" sz="2400" dirty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3875" y="6016219"/>
              <a:ext cx="1778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Calorimeter</a:t>
              </a:r>
              <a:endParaRPr lang="it-IT" sz="2400" dirty="0">
                <a:latin typeface="+mn-l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092280" y="1772816"/>
              <a:ext cx="879981" cy="3835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6516216" y="2884566"/>
              <a:ext cx="1296790" cy="1917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292080" y="3438049"/>
              <a:ext cx="2520927" cy="2007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0" idx="2"/>
            </p:cNvCxnSpPr>
            <p:nvPr/>
          </p:nvCxnSpPr>
          <p:spPr>
            <a:xfrm>
              <a:off x="2984766" y="2603500"/>
              <a:ext cx="1011170" cy="6037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1" idx="0"/>
            </p:cNvCxnSpPr>
            <p:nvPr/>
          </p:nvCxnSpPr>
          <p:spPr>
            <a:xfrm flipV="1">
              <a:off x="1382901" y="5805264"/>
              <a:ext cx="740827" cy="2109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694468" y="4462545"/>
              <a:ext cx="2138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latin typeface="+mn-lt"/>
                </a:rPr>
                <a:t>Silicon sensors</a:t>
              </a:r>
              <a:endParaRPr lang="it-IT" sz="2400" dirty="0">
                <a:latin typeface="+mn-lt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6084168" y="3438049"/>
              <a:ext cx="1728839" cy="10244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9" idx="0"/>
            </p:cNvCxnSpPr>
            <p:nvPr/>
          </p:nvCxnSpPr>
          <p:spPr>
            <a:xfrm flipH="1">
              <a:off x="4499992" y="4462545"/>
              <a:ext cx="3263583" cy="6226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50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Fully assembled Tracker plane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38200" y="1371600"/>
            <a:ext cx="7687733" cy="4324350"/>
            <a:chOff x="838200" y="1371600"/>
            <a:chExt cx="7687733" cy="43243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71600"/>
              <a:ext cx="7687733" cy="432435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905000" y="3533775"/>
              <a:ext cx="0" cy="42862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38200" y="3072110"/>
              <a:ext cx="18493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Master FPGA</a:t>
              </a:r>
              <a:endParaRPr lang="it-IT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23323" y="3497252"/>
              <a:ext cx="11026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Virtex6</a:t>
              </a:r>
              <a:endParaRPr lang="it-IT" sz="2400" b="1" dirty="0"/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flipV="1">
              <a:off x="7974628" y="3072110"/>
              <a:ext cx="0" cy="42514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829676" y="2440632"/>
              <a:ext cx="1132724" cy="63147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80324" y="2209800"/>
              <a:ext cx="18372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Silicon </a:t>
              </a:r>
              <a:r>
                <a:rPr lang="it-IT" sz="2400" b="1" dirty="0" smtClean="0">
                  <a:latin typeface="Symbol" panose="05050102010706020507" pitchFamily="18" charset="2"/>
                  <a:cs typeface="Symap" panose="00000400000000000000" pitchFamily="2" charset="0"/>
                </a:rPr>
                <a:t>m</a:t>
              </a:r>
              <a:r>
                <a:rPr lang="it-IT" sz="2400" b="1" dirty="0" smtClean="0"/>
                <a:t>strip</a:t>
              </a:r>
              <a:endParaRPr lang="it-IT" sz="2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29200" y="4174509"/>
              <a:ext cx="17307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Slave FPGAs</a:t>
              </a:r>
              <a:endParaRPr lang="it-IT" sz="2400" b="1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5105400" y="3749829"/>
              <a:ext cx="793273" cy="42514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3581400" y="3962400"/>
              <a:ext cx="1406188" cy="46370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20" idx="1"/>
            </p:cNvCxnSpPr>
            <p:nvPr/>
          </p:nvCxnSpPr>
          <p:spPr>
            <a:xfrm flipH="1">
              <a:off x="5502036" y="2006888"/>
              <a:ext cx="515242" cy="66457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017278" y="1776055"/>
              <a:ext cx="20406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Chip front-end</a:t>
              </a:r>
              <a:endParaRPr lang="it-IT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9813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Introduction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/>
              <a:t>Proton Computed Tomography (pCT): apparatus and principle of operation</a:t>
            </a:r>
          </a:p>
          <a:p>
            <a:r>
              <a:rPr lang="it-IT" dirty="0" smtClean="0"/>
              <a:t>Algebraic Reconstruction Technique (ART)</a:t>
            </a:r>
          </a:p>
          <a:p>
            <a:r>
              <a:rPr lang="it-IT" dirty="0" smtClean="0"/>
              <a:t>Proton Most Likely Path (MLP)</a:t>
            </a:r>
          </a:p>
          <a:p>
            <a:pPr marL="342900" lvl="2" indent="-342900"/>
            <a:r>
              <a:rPr lang="it-IT" sz="3200" dirty="0"/>
              <a:t>ART results from 62 MeV beam test  (INFN-LNS Catana line</a:t>
            </a:r>
            <a:r>
              <a:rPr lang="it-IT" sz="3200" dirty="0" smtClean="0"/>
              <a:t>)</a:t>
            </a:r>
            <a:endParaRPr lang="it-IT" dirty="0" smtClean="0"/>
          </a:p>
          <a:p>
            <a:r>
              <a:rPr lang="it-IT" dirty="0" smtClean="0"/>
              <a:t>Two </a:t>
            </a:r>
            <a:r>
              <a:rPr lang="it-IT" dirty="0" smtClean="0"/>
              <a:t>pCT systems: </a:t>
            </a:r>
            <a:endParaRPr lang="it-IT" dirty="0" smtClean="0"/>
          </a:p>
          <a:p>
            <a:pPr lvl="1"/>
            <a:r>
              <a:rPr lang="it-IT" dirty="0" smtClean="0"/>
              <a:t>5x5cm</a:t>
            </a:r>
            <a:r>
              <a:rPr lang="it-IT" baseline="30000" dirty="0" smtClean="0"/>
              <a:t>2</a:t>
            </a:r>
          </a:p>
          <a:p>
            <a:pPr lvl="1"/>
            <a:r>
              <a:rPr lang="it-IT" dirty="0" smtClean="0"/>
              <a:t>5x20cm</a:t>
            </a:r>
            <a:r>
              <a:rPr lang="it-IT" baseline="30000" dirty="0" smtClean="0"/>
              <a:t>2</a:t>
            </a:r>
          </a:p>
          <a:p>
            <a:pPr lvl="2"/>
            <a:r>
              <a:rPr lang="it-IT" dirty="0" smtClean="0"/>
              <a:t>Under construction</a:t>
            </a: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5940152" y="0"/>
            <a:ext cx="3203848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544616" cy="936104"/>
          </a:xfrm>
        </p:spPr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YAG:Ce calorimeter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IMG_1788._modificato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t="4661" r="-801"/>
          <a:stretch/>
        </p:blipFill>
        <p:spPr>
          <a:xfrm>
            <a:off x="6012160" y="103378"/>
            <a:ext cx="3017534" cy="211454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September 22nd 2015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SIF 2015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DFDF1-EA6A-2C44-95C1-5646930D508D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6084168" y="2204864"/>
            <a:ext cx="3059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2x7 </a:t>
            </a:r>
            <a:r>
              <a:rPr lang="en-GB" sz="1600" dirty="0" err="1" smtClean="0"/>
              <a:t>YAG:Ce</a:t>
            </a:r>
            <a:r>
              <a:rPr lang="en-GB" sz="1600" dirty="0" smtClean="0"/>
              <a:t> Crystals </a:t>
            </a:r>
            <a:r>
              <a:rPr lang="en-GB" sz="1600" dirty="0"/>
              <a:t>Array </a:t>
            </a:r>
            <a:endParaRPr lang="en-GB" sz="1600" dirty="0" smtClean="0"/>
          </a:p>
          <a:p>
            <a:r>
              <a:rPr lang="en-GB" sz="1600" dirty="0" smtClean="0"/>
              <a:t>Size: 3x3x10cm</a:t>
            </a:r>
            <a:r>
              <a:rPr lang="en-GB" sz="1600" baseline="30000" dirty="0" smtClean="0"/>
              <a:t>3</a:t>
            </a:r>
            <a:endParaRPr lang="en-GB" sz="1600" dirty="0" smtClean="0"/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 rot="16200000">
            <a:off x="188455" y="2483953"/>
            <a:ext cx="2527556" cy="2257410"/>
          </a:xfrm>
          <a:prstGeom prst="rect">
            <a:avLst/>
          </a:prstGeom>
          <a:noFill/>
          <a:ln w="36000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08000" tIns="78876" rIns="108000" bIns="63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r>
              <a:rPr lang="it-IT" sz="1600" dirty="0" smtClean="0"/>
              <a:t>CHASSIS NI PXIe-1071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690323" y="3493928"/>
            <a:ext cx="1831280" cy="1314038"/>
          </a:xfrm>
          <a:prstGeom prst="rect">
            <a:avLst/>
          </a:prstGeom>
          <a:noFill/>
          <a:ln w="9525" cap="flat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 anchor="ctr" anchorCtr="1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800" smtClean="0"/>
              <a:t>RT Controller</a:t>
            </a:r>
          </a:p>
          <a:p>
            <a:pPr>
              <a:defRPr/>
            </a:pPr>
            <a:r>
              <a:rPr lang="it-IT" sz="1800" smtClean="0"/>
              <a:t>NI PXI-8102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690322" y="2412979"/>
            <a:ext cx="2009221" cy="1013936"/>
          </a:xfrm>
          <a:prstGeom prst="rect">
            <a:avLst/>
          </a:prstGeom>
          <a:noFill/>
          <a:ln w="9525" cap="flat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 anchor="ctr" anchorCtr="1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r>
              <a:rPr lang="it-IT" sz="1800" dirty="0" err="1" smtClean="0"/>
              <a:t>FlexRIO</a:t>
            </a:r>
            <a:endParaRPr lang="it-IT" sz="1800" dirty="0" smtClean="0"/>
          </a:p>
          <a:p>
            <a:pPr algn="ctr">
              <a:defRPr/>
            </a:pPr>
            <a:r>
              <a:rPr lang="it-IT" sz="1800" dirty="0" smtClean="0"/>
              <a:t>NI PXIe-7962R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2630833" y="2497474"/>
            <a:ext cx="1077071" cy="863886"/>
          </a:xfrm>
          <a:prstGeom prst="rect">
            <a:avLst/>
          </a:prstGeom>
          <a:noFill/>
          <a:ln w="9525" cap="flat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 anchor="ctr" anchorCtr="1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r>
              <a:rPr lang="it-IT" sz="1400" dirty="0" err="1" smtClean="0"/>
              <a:t>Ad.Mod</a:t>
            </a:r>
            <a:r>
              <a:rPr lang="it-IT" sz="1400" dirty="0" smtClean="0"/>
              <a:t>.</a:t>
            </a:r>
          </a:p>
          <a:p>
            <a:pPr algn="ctr">
              <a:defRPr/>
            </a:pPr>
            <a:r>
              <a:rPr lang="it-IT" sz="1400" dirty="0" smtClean="0"/>
              <a:t>NI-5751</a:t>
            </a: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3707904" y="2564904"/>
            <a:ext cx="2088232" cy="594717"/>
          </a:xfrm>
          <a:prstGeom prst="leftArrow">
            <a:avLst>
              <a:gd name="adj1" fmla="val 50000"/>
              <a:gd name="adj2" fmla="val 49677"/>
            </a:avLst>
          </a:prstGeom>
          <a:solidFill>
            <a:srgbClr val="B3EAF2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it-IT">
              <a:cs typeface="Microsoft YaHei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779912" y="2658349"/>
            <a:ext cx="1182645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smtClean="0"/>
              <a:t>14 </a:t>
            </a:r>
            <a:r>
              <a:rPr lang="it-IT" sz="1400" dirty="0" err="1" smtClean="0"/>
              <a:t>Analog</a:t>
            </a:r>
            <a:r>
              <a:rPr lang="it-IT" sz="1400" dirty="0" smtClean="0"/>
              <a:t> </a:t>
            </a:r>
            <a:r>
              <a:rPr lang="it-IT" sz="1400" dirty="0" err="1" smtClean="0"/>
              <a:t>Channels</a:t>
            </a:r>
            <a:endParaRPr lang="it-IT" sz="1400" dirty="0" smtClean="0"/>
          </a:p>
        </p:txBody>
      </p:sp>
      <p:sp>
        <p:nvSpPr>
          <p:cNvPr id="33" name="AutoShape 9"/>
          <p:cNvSpPr>
            <a:spLocks noChangeArrowheads="1"/>
          </p:cNvSpPr>
          <p:nvPr/>
        </p:nvSpPr>
        <p:spPr bwMode="auto">
          <a:xfrm rot="5400000">
            <a:off x="2601456" y="4175408"/>
            <a:ext cx="1852856" cy="360040"/>
          </a:xfrm>
          <a:prstGeom prst="rightArrow">
            <a:avLst>
              <a:gd name="adj1" fmla="val 50000"/>
              <a:gd name="adj2" fmla="val 69093"/>
            </a:avLst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Microsoft YaHei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2549794" y="5301208"/>
            <a:ext cx="1374134" cy="648072"/>
          </a:xfrm>
          <a:prstGeom prst="rect">
            <a:avLst/>
          </a:prstGeom>
          <a:noFill/>
          <a:ln>
            <a:solidFill>
              <a:srgbClr val="008000"/>
            </a:solidFill>
            <a:headEnd/>
            <a:tailEnd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0000" tIns="60876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 algn="ctr">
              <a:defRPr/>
            </a:pPr>
            <a:endParaRPr lang="it-IT" sz="900" dirty="0" smtClean="0">
              <a:solidFill>
                <a:srgbClr val="008000"/>
              </a:solidFill>
            </a:endParaRPr>
          </a:p>
          <a:p>
            <a:pPr algn="ctr">
              <a:defRPr/>
            </a:pPr>
            <a:r>
              <a:rPr lang="it-IT" sz="1600" dirty="0" err="1" smtClean="0">
                <a:solidFill>
                  <a:srgbClr val="008000"/>
                </a:solidFill>
              </a:rPr>
              <a:t>Tracker</a:t>
            </a:r>
            <a:endParaRPr lang="it-IT" sz="1600" dirty="0" smtClean="0">
              <a:solidFill>
                <a:srgbClr val="008000"/>
              </a:solidFill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 rot="16200000">
            <a:off x="2886468" y="4034412"/>
            <a:ext cx="1189388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smtClean="0"/>
              <a:t>7Dig I/O GEN</a:t>
            </a: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 rot="16200000">
            <a:off x="2313909" y="4221088"/>
            <a:ext cx="937217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err="1" smtClean="0"/>
              <a:t>Dig</a:t>
            </a:r>
            <a:r>
              <a:rPr lang="it-IT" sz="1400" dirty="0" smtClean="0"/>
              <a:t>. Trigger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 rot="16200000">
            <a:off x="2484621" y="4293949"/>
            <a:ext cx="1171858" cy="26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7347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it-IT" sz="1400" dirty="0" err="1" smtClean="0"/>
              <a:t>Disable</a:t>
            </a:r>
            <a:r>
              <a:rPr lang="it-IT" sz="1400" dirty="0" smtClean="0"/>
              <a:t> Trigger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2915816" y="3356992"/>
            <a:ext cx="0" cy="19442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203848" y="3356992"/>
            <a:ext cx="0" cy="194421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8" name="Picture 57" descr="IMG_1806_modifica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22" y="2780928"/>
            <a:ext cx="2815072" cy="18002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012160" y="4581128"/>
            <a:ext cx="313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Silicon Photodiodes 1.8x1.8cm</a:t>
            </a:r>
            <a:r>
              <a:rPr lang="en-GB" sz="1600" baseline="30000" dirty="0" smtClean="0"/>
              <a:t>2</a:t>
            </a:r>
          </a:p>
        </p:txBody>
      </p:sp>
      <p:pic>
        <p:nvPicPr>
          <p:cNvPr id="60" name="Picture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/>
          <a:stretch/>
        </p:blipFill>
        <p:spPr bwMode="auto">
          <a:xfrm>
            <a:off x="6156176" y="4941168"/>
            <a:ext cx="136346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6084168" y="6453336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Fast Charge Amplifier + Shaper</a:t>
            </a:r>
            <a:endParaRPr lang="en-GB" sz="1600" baseline="30000" dirty="0" smtClean="0"/>
          </a:p>
        </p:txBody>
      </p:sp>
      <p:pic>
        <p:nvPicPr>
          <p:cNvPr id="65" name="Picture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/>
          <a:stretch/>
        </p:blipFill>
        <p:spPr bwMode="auto">
          <a:xfrm>
            <a:off x="6660232" y="5157192"/>
            <a:ext cx="136346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7308304" y="5589240"/>
            <a:ext cx="7920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x14</a:t>
            </a:r>
            <a:endParaRPr lang="it-IT" sz="1600" dirty="0"/>
          </a:p>
        </p:txBody>
      </p:sp>
      <p:pic>
        <p:nvPicPr>
          <p:cNvPr id="66" name="Picture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0"/>
          <a:stretch/>
        </p:blipFill>
        <p:spPr bwMode="auto">
          <a:xfrm>
            <a:off x="7780531" y="5445224"/>
            <a:ext cx="136346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23528" y="177281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Data Acquisition System</a:t>
            </a:r>
            <a:endParaRPr lang="en-CA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3995936" y="3068960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it-IT" sz="1400" dirty="0" err="1" smtClean="0"/>
              <a:t>Parallel</a:t>
            </a:r>
            <a:r>
              <a:rPr lang="it-IT" sz="1400" dirty="0" smtClean="0"/>
              <a:t> </a:t>
            </a:r>
            <a:r>
              <a:rPr lang="it-IT" sz="1400" dirty="0" err="1" smtClean="0"/>
              <a:t>read</a:t>
            </a:r>
            <a:r>
              <a:rPr lang="it-IT" sz="1400" dirty="0" smtClean="0"/>
              <a:t>-out</a:t>
            </a:r>
          </a:p>
          <a:p>
            <a:pPr marL="177800" indent="-177800">
              <a:buFont typeface="Arial"/>
              <a:buChar char="•"/>
            </a:pPr>
            <a:r>
              <a:rPr lang="it-IT" sz="1400" dirty="0" err="1" smtClean="0"/>
              <a:t>Sampling</a:t>
            </a:r>
            <a:r>
              <a:rPr lang="it-IT" sz="1400" dirty="0" smtClean="0"/>
              <a:t>: 5MS/</a:t>
            </a:r>
            <a:r>
              <a:rPr lang="it-IT" sz="1400" dirty="0" err="1" smtClean="0"/>
              <a:t>s</a:t>
            </a:r>
            <a:endParaRPr lang="it-IT" sz="1400" dirty="0" smtClean="0"/>
          </a:p>
          <a:p>
            <a:pPr marL="177800" indent="-177800">
              <a:buFont typeface="Arial"/>
              <a:buChar char="•"/>
            </a:pPr>
            <a:r>
              <a:rPr lang="it-IT" sz="1400" dirty="0" smtClean="0"/>
              <a:t>24 </a:t>
            </a:r>
            <a:r>
              <a:rPr lang="it-IT" sz="1400" dirty="0" err="1" smtClean="0"/>
              <a:t>Samples</a:t>
            </a:r>
            <a:r>
              <a:rPr lang="it-IT" sz="1400" dirty="0" smtClean="0"/>
              <a:t> x </a:t>
            </a:r>
            <a:r>
              <a:rPr lang="it-IT" sz="1400" dirty="0" err="1" smtClean="0"/>
              <a:t>event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66027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382351" y="228600"/>
            <a:ext cx="8568952" cy="1342658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800" dirty="0" smtClean="0">
                <a:solidFill>
                  <a:srgbClr val="002060"/>
                </a:solidFill>
              </a:rPr>
              <a:t>PRIMA collaboration: small area pCT apparatus</a:t>
            </a:r>
            <a:endParaRPr lang="it-IT" sz="4800" dirty="0">
              <a:solidFill>
                <a:srgbClr val="00206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5373216"/>
            <a:ext cx="3707904" cy="1152426"/>
          </a:xfrm>
        </p:spPr>
        <p:txBody>
          <a:bodyPr lIns="92075" tIns="46038" rIns="92075" bIns="46038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dirty="0" smtClean="0">
                <a:solidFill>
                  <a:srgbClr val="000099"/>
                </a:solidFill>
              </a:rPr>
              <a:t>Four </a:t>
            </a:r>
            <a:r>
              <a:rPr lang="en-US" sz="1800" dirty="0">
                <a:solidFill>
                  <a:srgbClr val="000099"/>
                </a:solidFill>
              </a:rPr>
              <a:t>x-y </a:t>
            </a:r>
            <a:r>
              <a:rPr lang="en-US" sz="1800" dirty="0" smtClean="0">
                <a:solidFill>
                  <a:srgbClr val="000099"/>
                </a:solidFill>
              </a:rPr>
              <a:t>silicon </a:t>
            </a:r>
            <a:r>
              <a:rPr lang="en-US" sz="1800" dirty="0" err="1" smtClean="0">
                <a:solidFill>
                  <a:srgbClr val="000099"/>
                </a:solidFill>
              </a:rPr>
              <a:t>microstrip</a:t>
            </a:r>
            <a:r>
              <a:rPr lang="en-US" sz="1800" dirty="0" smtClean="0">
                <a:solidFill>
                  <a:srgbClr val="000099"/>
                </a:solidFill>
              </a:rPr>
              <a:t> based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dirty="0" smtClean="0">
                <a:solidFill>
                  <a:srgbClr val="000099"/>
                </a:solidFill>
              </a:rPr>
              <a:t>tracking planes</a:t>
            </a:r>
            <a:endParaRPr lang="en-US" sz="1800" dirty="0">
              <a:solidFill>
                <a:srgbClr val="000099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1000" dirty="0">
              <a:solidFill>
                <a:srgbClr val="000099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800" dirty="0" err="1" smtClean="0">
                <a:solidFill>
                  <a:srgbClr val="000099"/>
                </a:solidFill>
              </a:rPr>
              <a:t>Yag:Ce</a:t>
            </a:r>
            <a:r>
              <a:rPr lang="en-US" sz="1800" dirty="0" smtClean="0">
                <a:solidFill>
                  <a:srgbClr val="000099"/>
                </a:solidFill>
              </a:rPr>
              <a:t> calorimeter</a:t>
            </a:r>
            <a:endParaRPr lang="en-US" sz="1800" dirty="0">
              <a:solidFill>
                <a:srgbClr val="000099"/>
              </a:solidFill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219700" y="5300663"/>
            <a:ext cx="28432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Proton entry and exit positions and directions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219700" y="6087516"/>
            <a:ext cx="28432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Proton residual energy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822" name="AutoShape 6"/>
          <p:cNvSpPr>
            <a:spLocks noChangeArrowheads="1"/>
          </p:cNvSpPr>
          <p:nvPr/>
        </p:nvSpPr>
        <p:spPr bwMode="auto">
          <a:xfrm>
            <a:off x="3924300" y="5373216"/>
            <a:ext cx="865188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AutoShape 7"/>
          <p:cNvSpPr>
            <a:spLocks noChangeArrowheads="1"/>
          </p:cNvSpPr>
          <p:nvPr/>
        </p:nvSpPr>
        <p:spPr bwMode="auto">
          <a:xfrm>
            <a:off x="3923928" y="6165304"/>
            <a:ext cx="865187" cy="288925"/>
          </a:xfrm>
          <a:prstGeom prst="rightArrow">
            <a:avLst>
              <a:gd name="adj1" fmla="val 50000"/>
              <a:gd name="adj2" fmla="val 748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September 22nd 2015</a:t>
            </a:r>
            <a:endParaRPr lang="it-IT" dirty="0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C. Civinini - INFN Firenze - SIF 2015</a:t>
            </a:r>
            <a:endParaRPr lang="it-IT"/>
          </a:p>
        </p:txBody>
      </p:sp>
      <p:pic>
        <p:nvPicPr>
          <p:cNvPr id="34895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598" y="1845812"/>
            <a:ext cx="460851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639396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+mn-lt"/>
              </a:rPr>
              <a:t>CATANA </a:t>
            </a:r>
            <a:r>
              <a:rPr lang="it-IT" sz="2400" dirty="0" smtClean="0">
                <a:latin typeface="+mn-lt"/>
              </a:rPr>
              <a:t>beam line:</a:t>
            </a:r>
          </a:p>
          <a:p>
            <a:r>
              <a:rPr lang="it-IT" sz="2400" dirty="0" smtClean="0">
                <a:latin typeface="+mn-lt"/>
              </a:rPr>
              <a:t>62 MeV protons</a:t>
            </a:r>
          </a:p>
          <a:p>
            <a:r>
              <a:rPr lang="it-IT" sz="2400" dirty="0" smtClean="0">
                <a:latin typeface="+mn-lt"/>
              </a:rPr>
              <a:t>used to treat ocular tumors</a:t>
            </a:r>
            <a:endParaRPr lang="it-IT" sz="2400" dirty="0">
              <a:latin typeface="+mn-lt"/>
            </a:endParaRPr>
          </a:p>
        </p:txBody>
      </p:sp>
      <p:pic>
        <p:nvPicPr>
          <p:cNvPr id="34897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79" y="1571258"/>
            <a:ext cx="5333321" cy="374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7BCB6-53B7-7049-B01A-DE8225D4A254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6" y="3337908"/>
            <a:ext cx="3566723" cy="168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1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91440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Tomografic set-up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3" y="1600200"/>
            <a:ext cx="7851775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" y="1514475"/>
            <a:ext cx="7993063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99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Algebraic </a:t>
            </a:r>
            <a:r>
              <a:rPr lang="it-IT" dirty="0" smtClean="0">
                <a:solidFill>
                  <a:schemeClr val="tx2"/>
                </a:solidFill>
              </a:rPr>
              <a:t>Reconstruction</a:t>
            </a:r>
            <a:r>
              <a:rPr lang="it-IT" dirty="0" smtClean="0">
                <a:solidFill>
                  <a:srgbClr val="002060"/>
                </a:solidFill>
              </a:rPr>
              <a:t> Techniques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534400" cy="4724399"/>
          </a:xfrm>
        </p:spPr>
        <p:txBody>
          <a:bodyPr>
            <a:normAutofit/>
          </a:bodyPr>
          <a:lstStyle/>
          <a:p>
            <a:r>
              <a:rPr lang="it-IT" sz="2800" dirty="0" smtClean="0"/>
              <a:t>Iterative algorithm to reconstruct tomographic images </a:t>
            </a:r>
            <a:r>
              <a:rPr lang="it-IT" sz="2800" dirty="0" smtClean="0"/>
              <a:t>(proton stopping power maps) from ‘projections’ (for pCT set of single proton events)</a:t>
            </a:r>
            <a:endParaRPr lang="it-IT" sz="2800" dirty="0" smtClean="0"/>
          </a:p>
          <a:p>
            <a:r>
              <a:rPr lang="it-IT" sz="2800" dirty="0" smtClean="0"/>
              <a:t>Starting point (</a:t>
            </a:r>
            <a:r>
              <a:rPr lang="it-IT" sz="2800" i="1" dirty="0" smtClean="0"/>
              <a:t>S(x,y,E)</a:t>
            </a:r>
            <a:r>
              <a:rPr lang="it-IT" sz="2800" dirty="0" smtClean="0"/>
              <a:t> stopping power):</a:t>
            </a:r>
          </a:p>
          <a:p>
            <a:endParaRPr lang="it-IT" sz="2800" dirty="0"/>
          </a:p>
          <a:p>
            <a:r>
              <a:rPr lang="it-IT" sz="2800" dirty="0" smtClean="0"/>
              <a:t>Introducing the mass stopping power </a:t>
            </a:r>
            <a:r>
              <a:rPr lang="it-IT" sz="2800" i="1" dirty="0" smtClean="0"/>
              <a:t>S/</a:t>
            </a:r>
            <a:r>
              <a:rPr lang="it-IT" sz="2800" i="1" dirty="0" smtClean="0">
                <a:latin typeface="Symbol" panose="05050102010706020507" pitchFamily="18" charset="2"/>
              </a:rPr>
              <a:t>r</a:t>
            </a:r>
            <a:r>
              <a:rPr lang="it-IT" sz="2800" dirty="0" smtClean="0"/>
              <a:t>:</a:t>
            </a:r>
          </a:p>
          <a:p>
            <a:endParaRPr lang="it-IT" sz="2800" dirty="0"/>
          </a:p>
          <a:p>
            <a:endParaRPr lang="it-IT" sz="2800" dirty="0" smtClean="0"/>
          </a:p>
          <a:p>
            <a:r>
              <a:rPr lang="it-IT" sz="2800" i="1" dirty="0" smtClean="0"/>
              <a:t>E</a:t>
            </a:r>
            <a:r>
              <a:rPr lang="it-IT" sz="2800" i="1" baseline="-25000" dirty="0" smtClean="0"/>
              <a:t>0</a:t>
            </a:r>
            <a:r>
              <a:rPr lang="it-IT" sz="2800" dirty="0" smtClean="0"/>
              <a:t> = a fixed energy (200 MeV or ... 60 MeV in our case)</a:t>
            </a:r>
            <a:endParaRPr lang="it-IT" sz="2800" dirty="0" smtClean="0"/>
          </a:p>
          <a:p>
            <a:pPr marL="0" indent="0">
              <a:buNone/>
            </a:pPr>
            <a:endParaRPr lang="it-IT" sz="2800" dirty="0" smtClean="0"/>
          </a:p>
          <a:p>
            <a:endParaRPr lang="it-I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76600"/>
            <a:ext cx="3050458" cy="56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6791465" cy="112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98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Algebraic </a:t>
            </a:r>
            <a:r>
              <a:rPr lang="it-IT" dirty="0" smtClean="0">
                <a:solidFill>
                  <a:schemeClr val="tx2"/>
                </a:solidFill>
              </a:rPr>
              <a:t>Reconstruction</a:t>
            </a:r>
            <a:r>
              <a:rPr lang="it-IT" dirty="0" smtClean="0">
                <a:solidFill>
                  <a:srgbClr val="002060"/>
                </a:solidFill>
              </a:rPr>
              <a:t> Techniques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724399"/>
          </a:xfrm>
        </p:spPr>
        <p:txBody>
          <a:bodyPr>
            <a:normAutofit/>
          </a:bodyPr>
          <a:lstStyle/>
          <a:p>
            <a:r>
              <a:rPr lang="it-IT" sz="2800" dirty="0" smtClean="0"/>
              <a:t>Dividing by </a:t>
            </a:r>
            <a:r>
              <a:rPr lang="it-IT" sz="2800" i="1" dirty="0" smtClean="0"/>
              <a:t>S/</a:t>
            </a:r>
            <a:r>
              <a:rPr lang="it-IT" sz="2800" i="1" dirty="0" smtClean="0">
                <a:latin typeface="Symbol" panose="05050102010706020507" pitchFamily="18" charset="2"/>
              </a:rPr>
              <a:t>r</a:t>
            </a:r>
            <a:r>
              <a:rPr lang="it-IT" sz="2800" dirty="0" smtClean="0"/>
              <a:t> at energy </a:t>
            </a:r>
            <a:r>
              <a:rPr lang="it-IT" sz="2800" i="1" dirty="0" smtClean="0"/>
              <a:t>E</a:t>
            </a:r>
            <a:r>
              <a:rPr lang="it-IT" sz="2800" dirty="0" smtClean="0"/>
              <a:t>:</a:t>
            </a:r>
          </a:p>
          <a:p>
            <a:endParaRPr lang="it-IT" sz="2800" dirty="0"/>
          </a:p>
          <a:p>
            <a:endParaRPr lang="it-IT" sz="2800" dirty="0" smtClean="0"/>
          </a:p>
          <a:p>
            <a:pPr marL="0" indent="0">
              <a:buNone/>
            </a:pPr>
            <a:endParaRPr lang="it-IT" sz="2800" dirty="0"/>
          </a:p>
          <a:p>
            <a:r>
              <a:rPr lang="it-IT" sz="2800" dirty="0" smtClean="0"/>
              <a:t>The left hand side </a:t>
            </a:r>
            <a:r>
              <a:rPr lang="it-IT" sz="2800" u="sng" dirty="0" smtClean="0"/>
              <a:t>doesn’t depend too much on the material composition</a:t>
            </a:r>
            <a:r>
              <a:rPr lang="it-IT" sz="2800" dirty="0" smtClean="0"/>
              <a:t> (~2-4*10</a:t>
            </a:r>
            <a:r>
              <a:rPr lang="it-IT" sz="2800" baseline="30000" dirty="0" smtClean="0"/>
              <a:t>-3</a:t>
            </a:r>
            <a:r>
              <a:rPr lang="it-IT" sz="2800" dirty="0" smtClean="0"/>
              <a:t>) and could be replaced by the one measured for liquid water (NIST </a:t>
            </a:r>
            <a:r>
              <a:rPr lang="it-IT" sz="2800" dirty="0"/>
              <a:t>pstar tables - </a:t>
            </a:r>
            <a:r>
              <a:rPr lang="it-IT" sz="1800" dirty="0"/>
              <a:t>http://</a:t>
            </a:r>
            <a:r>
              <a:rPr lang="it-IT" sz="1800" dirty="0" smtClean="0"/>
              <a:t>physics.nist.gov/PhysRefData/Star/Text/PSTAR.html</a:t>
            </a:r>
            <a:r>
              <a:rPr lang="it-IT" sz="2800" dirty="0" smtClean="0"/>
              <a:t>)</a:t>
            </a:r>
            <a:r>
              <a:rPr lang="it-IT" sz="1800" dirty="0" smtClean="0"/>
              <a:t>:</a:t>
            </a:r>
            <a:endParaRPr lang="it-IT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6"/>
          <a:stretch/>
        </p:blipFill>
        <p:spPr bwMode="auto">
          <a:xfrm>
            <a:off x="2310579" y="1828800"/>
            <a:ext cx="3721951" cy="169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261703"/>
            <a:ext cx="3810000" cy="99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5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Algebraic </a:t>
            </a:r>
            <a:r>
              <a:rPr lang="it-IT" dirty="0" smtClean="0">
                <a:solidFill>
                  <a:schemeClr val="tx2"/>
                </a:solidFill>
              </a:rPr>
              <a:t>Reconstruction</a:t>
            </a:r>
            <a:r>
              <a:rPr lang="it-IT" dirty="0" smtClean="0">
                <a:solidFill>
                  <a:srgbClr val="002060"/>
                </a:solidFill>
              </a:rPr>
              <a:t> Techniques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1"/>
            <a:ext cx="8610600" cy="518160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Integrating along the proton path:</a:t>
            </a:r>
          </a:p>
          <a:p>
            <a:endParaRPr lang="it-IT" sz="2800" dirty="0"/>
          </a:p>
          <a:p>
            <a:endParaRPr lang="it-IT" sz="2800" dirty="0" smtClean="0"/>
          </a:p>
          <a:p>
            <a:r>
              <a:rPr lang="it-IT" sz="2800" i="1" dirty="0" smtClean="0">
                <a:solidFill>
                  <a:srgbClr val="FF0000"/>
                </a:solidFill>
              </a:rPr>
              <a:t>E</a:t>
            </a:r>
            <a:r>
              <a:rPr lang="it-IT" sz="2800" i="1" baseline="-25000" dirty="0" smtClean="0">
                <a:solidFill>
                  <a:srgbClr val="FF0000"/>
                </a:solidFill>
              </a:rPr>
              <a:t>in</a:t>
            </a:r>
            <a:r>
              <a:rPr lang="it-IT" sz="2800" i="1" dirty="0" smtClean="0"/>
              <a:t> </a:t>
            </a:r>
            <a:r>
              <a:rPr lang="it-IT" sz="2800" dirty="0" smtClean="0"/>
              <a:t>is given by the accelerator, </a:t>
            </a:r>
            <a:r>
              <a:rPr lang="it-IT" sz="2800" i="1" dirty="0" smtClean="0">
                <a:solidFill>
                  <a:srgbClr val="FF0000"/>
                </a:solidFill>
              </a:rPr>
              <a:t>E</a:t>
            </a:r>
            <a:r>
              <a:rPr lang="it-IT" sz="2800" i="1" baseline="-25000" dirty="0" smtClean="0">
                <a:solidFill>
                  <a:srgbClr val="FF0000"/>
                </a:solidFill>
              </a:rPr>
              <a:t>out</a:t>
            </a:r>
            <a:r>
              <a:rPr lang="it-IT" sz="2800" dirty="0" smtClean="0"/>
              <a:t> by the calorimeter and the ‘</a:t>
            </a:r>
            <a:r>
              <a:rPr lang="it-IT" sz="2800" i="1" dirty="0" smtClean="0">
                <a:solidFill>
                  <a:srgbClr val="FF0000"/>
                </a:solidFill>
              </a:rPr>
              <a:t>path</a:t>
            </a:r>
            <a:r>
              <a:rPr lang="it-IT" sz="2800" dirty="0" smtClean="0"/>
              <a:t>’ by the tracker (Most Likely Path)</a:t>
            </a:r>
            <a:endParaRPr lang="it-IT" sz="2800" dirty="0" smtClean="0"/>
          </a:p>
          <a:p>
            <a:r>
              <a:rPr lang="it-IT" sz="2800" dirty="0" smtClean="0"/>
              <a:t>Subdividing  the object into a set of pixels, for the </a:t>
            </a:r>
            <a:r>
              <a:rPr lang="it-IT" sz="2800" i="1" dirty="0" smtClean="0"/>
              <a:t>i</a:t>
            </a:r>
            <a:r>
              <a:rPr lang="it-IT" sz="2800" baseline="30000" dirty="0" smtClean="0"/>
              <a:t>th</a:t>
            </a:r>
            <a:r>
              <a:rPr lang="it-IT" sz="2800" dirty="0" smtClean="0"/>
              <a:t> proton:</a:t>
            </a:r>
          </a:p>
          <a:p>
            <a:endParaRPr lang="it-IT" sz="2800" dirty="0"/>
          </a:p>
          <a:p>
            <a:endParaRPr lang="it-IT" sz="2800" dirty="0" smtClean="0"/>
          </a:p>
          <a:p>
            <a:r>
              <a:rPr lang="it-IT" sz="2800" dirty="0" smtClean="0"/>
              <a:t>Where </a:t>
            </a:r>
            <a:r>
              <a:rPr lang="it-IT" sz="2800" i="1" dirty="0" smtClean="0">
                <a:solidFill>
                  <a:srgbClr val="FF0000"/>
                </a:solidFill>
              </a:rPr>
              <a:t>w</a:t>
            </a:r>
            <a:r>
              <a:rPr lang="it-IT" sz="2800" i="1" baseline="-25000" dirty="0" smtClean="0">
                <a:solidFill>
                  <a:srgbClr val="FF0000"/>
                </a:solidFill>
              </a:rPr>
              <a:t>ij</a:t>
            </a:r>
            <a:r>
              <a:rPr lang="it-IT" sz="2800" dirty="0" smtClean="0"/>
              <a:t> is the path length of proton </a:t>
            </a:r>
            <a:r>
              <a:rPr lang="it-IT" sz="2800" i="1" dirty="0" smtClean="0"/>
              <a:t>i</a:t>
            </a:r>
            <a:r>
              <a:rPr lang="it-IT" sz="2800" dirty="0" smtClean="0"/>
              <a:t> inside the pixel </a:t>
            </a:r>
            <a:r>
              <a:rPr lang="it-IT" sz="2800" i="1" dirty="0" smtClean="0"/>
              <a:t>j</a:t>
            </a:r>
            <a:endParaRPr lang="it-IT" sz="2800" i="1" dirty="0"/>
          </a:p>
          <a:p>
            <a:endParaRPr lang="it-IT" sz="2800" dirty="0" smtClean="0"/>
          </a:p>
          <a:p>
            <a:pPr marL="0" indent="0">
              <a:buNone/>
            </a:pPr>
            <a:endParaRPr lang="it-I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65" y="1752600"/>
            <a:ext cx="4676776" cy="91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48200"/>
            <a:ext cx="5286376" cy="111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2412597"/>
            <a:ext cx="2971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1400" dirty="0" smtClean="0">
                <a:solidFill>
                  <a:prstClr val="black"/>
                </a:solidFill>
                <a:latin typeface="Constantia"/>
                <a:ea typeface="ＭＳ Ｐゴシック" charset="0"/>
              </a:rPr>
              <a:t>Wang</a:t>
            </a:r>
            <a:r>
              <a:rPr lang="it-IT" sz="1400" dirty="0">
                <a:solidFill>
                  <a:prstClr val="black"/>
                </a:solidFill>
                <a:latin typeface="Constantia"/>
                <a:ea typeface="ＭＳ Ｐゴシック" charset="0"/>
              </a:rPr>
              <a:t>, Med.Phys. </a:t>
            </a:r>
            <a:r>
              <a:rPr lang="it-IT" sz="1400" dirty="0"/>
              <a:t>37(8), 2010: </a:t>
            </a:r>
            <a:r>
              <a:rPr lang="it-IT" sz="1400" dirty="0" smtClean="0"/>
              <a:t>4138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897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399"/>
            <a:ext cx="7008991" cy="5476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0601" y="346669"/>
            <a:ext cx="987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/>
                </a:solidFill>
              </a:rPr>
              <a:t>Pixel 1</a:t>
            </a:r>
            <a:endParaRPr lang="it-IT" sz="2400" dirty="0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1200" y="1447800"/>
            <a:ext cx="3291114" cy="4343400"/>
          </a:xfrm>
          <a:prstGeom prst="rect">
            <a:avLst/>
          </a:prstGeom>
          <a:solidFill>
            <a:schemeClr val="accent3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295400" y="762000"/>
            <a:ext cx="1514475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43200" y="3805535"/>
            <a:ext cx="500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smtClean="0"/>
              <a:t>w</a:t>
            </a:r>
            <a:r>
              <a:rPr lang="it-IT" sz="2400" i="1" baseline="-25000" dirty="0" smtClean="0"/>
              <a:t>ij</a:t>
            </a:r>
            <a:endParaRPr lang="it-IT" sz="2400" i="1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09875" y="3810000"/>
            <a:ext cx="304800" cy="952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22292" y="947056"/>
            <a:ext cx="905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/>
                </a:solidFill>
              </a:rPr>
              <a:t>Pixel j</a:t>
            </a:r>
            <a:endParaRPr lang="it-IT" sz="2400" dirty="0">
              <a:solidFill>
                <a:schemeClr val="tx2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085646" y="1177889"/>
            <a:ext cx="373380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34199" y="5029200"/>
            <a:ext cx="1030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/>
                </a:solidFill>
              </a:rPr>
              <a:t>Pixel </a:t>
            </a:r>
            <a:r>
              <a:rPr lang="it-IT" sz="2400" i="1" dirty="0" smtClean="0">
                <a:solidFill>
                  <a:schemeClr val="tx2"/>
                </a:solidFill>
              </a:rPr>
              <a:t>N</a:t>
            </a:r>
            <a:endParaRPr lang="it-IT" sz="2400" i="1" dirty="0">
              <a:solidFill>
                <a:schemeClr val="tx2"/>
              </a:solidFill>
            </a:endParaRP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>
            <a:off x="6287753" y="5260033"/>
            <a:ext cx="646446" cy="4022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956668" y="1859101"/>
            <a:ext cx="20169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Computational challenge: find the simplest (fastest) way to build the </a:t>
            </a:r>
            <a:r>
              <a:rPr lang="it-IT" sz="2000" i="1" dirty="0" smtClean="0"/>
              <a:t>w</a:t>
            </a:r>
            <a:r>
              <a:rPr lang="it-IT" sz="2000" i="1" baseline="-25000" dirty="0" smtClean="0"/>
              <a:t>ij</a:t>
            </a:r>
            <a:r>
              <a:rPr lang="it-IT" sz="2000" dirty="0" smtClean="0"/>
              <a:t> matrix (could have billions of elements, most of them equal to zero)</a:t>
            </a:r>
            <a:endParaRPr lang="it-IT" sz="20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52400" y="3652836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172199" y="1828800"/>
            <a:ext cx="647247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102" y="3733800"/>
            <a:ext cx="638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p in</a:t>
            </a:r>
          </a:p>
          <a:p>
            <a:r>
              <a:rPr lang="it-IT" b="1" dirty="0">
                <a:solidFill>
                  <a:schemeClr val="tx2"/>
                </a:solidFill>
              </a:rPr>
              <a:t>200 </a:t>
            </a:r>
          </a:p>
          <a:p>
            <a:r>
              <a:rPr lang="it-IT" b="1" dirty="0">
                <a:solidFill>
                  <a:schemeClr val="tx2"/>
                </a:solidFill>
              </a:rPr>
              <a:t>MeV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48400" y="1538007"/>
            <a:ext cx="147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</a:rPr>
              <a:t>p </a:t>
            </a:r>
            <a:r>
              <a:rPr lang="it-IT" b="1" dirty="0" smtClean="0">
                <a:solidFill>
                  <a:schemeClr val="tx2"/>
                </a:solidFill>
              </a:rPr>
              <a:t>out 90 MeV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48762" y="1660212"/>
            <a:ext cx="1470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Phantom: 20 cm of water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1165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Algebraic </a:t>
            </a:r>
            <a:r>
              <a:rPr lang="it-IT" dirty="0" smtClean="0">
                <a:solidFill>
                  <a:schemeClr val="tx2"/>
                </a:solidFill>
              </a:rPr>
              <a:t>Reconstruction</a:t>
            </a:r>
            <a:r>
              <a:rPr lang="it-IT" dirty="0" smtClean="0">
                <a:solidFill>
                  <a:srgbClr val="002060"/>
                </a:solidFill>
              </a:rPr>
              <a:t> Techniques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1"/>
            <a:ext cx="8610600" cy="5105400"/>
          </a:xfrm>
        </p:spPr>
        <p:txBody>
          <a:bodyPr>
            <a:normAutofit fontScale="92500" lnSpcReduction="10000"/>
          </a:bodyPr>
          <a:lstStyle/>
          <a:p>
            <a:r>
              <a:rPr lang="it-IT" sz="2800" dirty="0" smtClean="0"/>
              <a:t>The problem is then </a:t>
            </a:r>
            <a:r>
              <a:rPr lang="it-IT" sz="2800" dirty="0" smtClean="0"/>
              <a:t>to </a:t>
            </a:r>
            <a:r>
              <a:rPr lang="it-IT" sz="2800" dirty="0"/>
              <a:t>solve, for </a:t>
            </a:r>
            <a:r>
              <a:rPr lang="it-IT" sz="2800" i="1" dirty="0" smtClean="0"/>
              <a:t>S</a:t>
            </a:r>
            <a:r>
              <a:rPr lang="it-IT" sz="2800" i="1" baseline="-25000" dirty="0" smtClean="0"/>
              <a:t>j</a:t>
            </a:r>
            <a:r>
              <a:rPr lang="it-IT" sz="2800" dirty="0" smtClean="0"/>
              <a:t>, </a:t>
            </a:r>
            <a:r>
              <a:rPr lang="it-IT" sz="2800" dirty="0" smtClean="0"/>
              <a:t>the following set of equations:</a:t>
            </a:r>
          </a:p>
          <a:p>
            <a:endParaRPr lang="it-IT" sz="2800" dirty="0"/>
          </a:p>
          <a:p>
            <a:endParaRPr lang="it-IT" sz="2800" dirty="0" smtClean="0"/>
          </a:p>
          <a:p>
            <a:endParaRPr lang="it-IT" sz="2800" dirty="0"/>
          </a:p>
          <a:p>
            <a:endParaRPr lang="it-IT" sz="2800" dirty="0" smtClean="0"/>
          </a:p>
          <a:p>
            <a:endParaRPr lang="it-IT" sz="2800" dirty="0" smtClean="0"/>
          </a:p>
          <a:p>
            <a:endParaRPr lang="it-IT" sz="2800" dirty="0"/>
          </a:p>
          <a:p>
            <a:r>
              <a:rPr lang="it-IT" sz="2800" i="1" dirty="0" smtClean="0"/>
              <a:t>N</a:t>
            </a:r>
            <a:r>
              <a:rPr lang="it-IT" sz="2800" dirty="0" smtClean="0"/>
              <a:t> = number of pixels; </a:t>
            </a:r>
            <a:r>
              <a:rPr lang="it-IT" sz="2800" i="1" dirty="0" smtClean="0"/>
              <a:t>M</a:t>
            </a:r>
            <a:r>
              <a:rPr lang="it-IT" sz="2800" dirty="0" smtClean="0"/>
              <a:t> number of protons</a:t>
            </a:r>
          </a:p>
          <a:p>
            <a:r>
              <a:rPr lang="it-IT" sz="2800" dirty="0" smtClean="0"/>
              <a:t>In our case:</a:t>
            </a:r>
          </a:p>
          <a:p>
            <a:pPr lvl="1"/>
            <a:r>
              <a:rPr lang="it-IT" sz="2400" dirty="0" smtClean="0"/>
              <a:t> </a:t>
            </a:r>
            <a:r>
              <a:rPr lang="it-IT" sz="2400" i="1" dirty="0" smtClean="0"/>
              <a:t>N</a:t>
            </a:r>
            <a:r>
              <a:rPr lang="it-IT" sz="2400" dirty="0" smtClean="0"/>
              <a:t> = (250x250)=62500 pixels</a:t>
            </a:r>
          </a:p>
          <a:p>
            <a:pPr lvl="1"/>
            <a:r>
              <a:rPr lang="it-IT" sz="2400" i="1" dirty="0" smtClean="0"/>
              <a:t>M</a:t>
            </a:r>
            <a:r>
              <a:rPr lang="it-IT" sz="2400" dirty="0" smtClean="0"/>
              <a:t> ~ 36(angles)*10</a:t>
            </a:r>
            <a:r>
              <a:rPr lang="it-IT" sz="2400" baseline="30000" dirty="0" smtClean="0"/>
              <a:t>6</a:t>
            </a:r>
            <a:r>
              <a:rPr lang="it-IT" sz="2400" dirty="0"/>
              <a:t> </a:t>
            </a:r>
            <a:r>
              <a:rPr lang="it-IT" sz="2400" dirty="0" smtClean="0"/>
              <a:t>events</a:t>
            </a:r>
            <a:endParaRPr lang="it-IT" sz="2400" dirty="0" smtClean="0"/>
          </a:p>
          <a:p>
            <a:pPr marL="0" indent="0">
              <a:buNone/>
            </a:pPr>
            <a:endParaRPr lang="it-IT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September 22nd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C. Civinini - INFN Firenze - SIF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58" y="2057400"/>
            <a:ext cx="4267200" cy="254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3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10130</TotalTime>
  <Words>1170</Words>
  <Application>Microsoft Office PowerPoint</Application>
  <PresentationFormat>On-screen Show (4:3)</PresentationFormat>
  <Paragraphs>262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Algebraic reconstruction algorithms applied to proton computed tomography data</vt:lpstr>
      <vt:lpstr>Introduction</vt:lpstr>
      <vt:lpstr>PRIMA collaboration: small area pCT apparatus</vt:lpstr>
      <vt:lpstr>Tomografic set-up</vt:lpstr>
      <vt:lpstr>Algebraic Reconstruction Techniques</vt:lpstr>
      <vt:lpstr>Algebraic Reconstruction Techniques</vt:lpstr>
      <vt:lpstr>Algebraic Reconstruction Techniques</vt:lpstr>
      <vt:lpstr>PowerPoint Presentation</vt:lpstr>
      <vt:lpstr>Algebraic Reconstruction Techniques</vt:lpstr>
      <vt:lpstr>Algebraic Reconstruction Techniques</vt:lpstr>
      <vt:lpstr>Most Likely Path in a pCT geometry</vt:lpstr>
      <vt:lpstr>ART images from 62 MeV data</vt:lpstr>
      <vt:lpstr>PMMA mass stopping power  (from NIST database)</vt:lpstr>
      <vt:lpstr>ART images from 62 MeV data</vt:lpstr>
      <vt:lpstr>FBP used as seed for ART</vt:lpstr>
      <vt:lpstr>ART Resolutions</vt:lpstr>
      <vt:lpstr>Conclusions</vt:lpstr>
      <vt:lpstr>pCT upgrade (5x20cm2)</vt:lpstr>
      <vt:lpstr>Fully assembled Tracker plane</vt:lpstr>
      <vt:lpstr>YAG:Ce calorimeter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Proton Computed Tomography Apparatus developed by INFN</dc:title>
  <dc:creator>Carlo</dc:creator>
  <cp:lastModifiedBy>Carlo</cp:lastModifiedBy>
  <cp:revision>116</cp:revision>
  <dcterms:created xsi:type="dcterms:W3CDTF">2006-08-16T00:00:00Z</dcterms:created>
  <dcterms:modified xsi:type="dcterms:W3CDTF">2015-09-21T08:08:26Z</dcterms:modified>
</cp:coreProperties>
</file>