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7" r:id="rId9"/>
    <p:sldId id="261" r:id="rId10"/>
    <p:sldId id="270" r:id="rId11"/>
    <p:sldId id="263" r:id="rId12"/>
    <p:sldId id="269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B2B"/>
    <a:srgbClr val="454F51"/>
    <a:srgbClr val="FCEFDC"/>
    <a:srgbClr val="FFFFCC"/>
    <a:srgbClr val="F3993F"/>
    <a:srgbClr val="C31A0D"/>
    <a:srgbClr val="7C3B0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6935" autoAdjust="0"/>
  </p:normalViewPr>
  <p:slideViewPr>
    <p:cSldViewPr>
      <p:cViewPr varScale="1">
        <p:scale>
          <a:sx n="89" d="100"/>
          <a:sy n="89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BF17A-3CC4-4C48-8194-59060757574D}" type="datetimeFigureOut">
              <a:rPr lang="it-IT" smtClean="0"/>
              <a:t>25/09/2015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FA262-8FCC-441F-A292-456CE7915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96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Good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morning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, I </a:t>
            </a:r>
            <a:r>
              <a:rPr lang="it-IT" baseline="0" dirty="0" err="1" smtClean="0"/>
              <a:t>am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here</a:t>
            </a:r>
            <a:r>
              <a:rPr lang="it-IT" baseline="0" dirty="0" smtClean="0"/>
              <a:t> to talk to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about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electronic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structure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adsorbed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organic</a:t>
            </a:r>
            <a:r>
              <a:rPr lang="it-IT" baseline="0" dirty="0" smtClean="0"/>
              <a:t> precursor </a:t>
            </a:r>
            <a:r>
              <a:rPr lang="it-IT" baseline="0" dirty="0" err="1" smtClean="0"/>
              <a:t>toward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graphene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nanoribbons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formation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whose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evolution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monitored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valence</a:t>
            </a:r>
            <a:r>
              <a:rPr lang="it-IT" baseline="0" dirty="0" smtClean="0"/>
              <a:t>-band </a:t>
            </a:r>
            <a:r>
              <a:rPr lang="it-IT" baseline="0" dirty="0" err="1" smtClean="0"/>
              <a:t>photoemission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spectroscopy</a:t>
            </a:r>
            <a:r>
              <a:rPr lang="it-IT" baseline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A262-8FCC-441F-A292-456CE7915D3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082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spectra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characterized</a:t>
            </a:r>
            <a:r>
              <a:rPr lang="it-IT" baseline="0" dirty="0" smtClean="0"/>
              <a:t> by </a:t>
            </a:r>
            <a:r>
              <a:rPr lang="it-IT" baseline="0" dirty="0" err="1" smtClean="0"/>
              <a:t>three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features</a:t>
            </a:r>
            <a:r>
              <a:rPr lang="it-IT" baseline="0" dirty="0" smtClean="0"/>
              <a:t>, the first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1.85 </a:t>
            </a:r>
            <a:r>
              <a:rPr lang="it-IT" baseline="0" dirty="0" err="1" smtClean="0"/>
              <a:t>eV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below</a:t>
            </a:r>
            <a:r>
              <a:rPr lang="it-IT" baseline="0" dirty="0" smtClean="0"/>
              <a:t> the fermi </a:t>
            </a:r>
            <a:r>
              <a:rPr lang="it-IT" baseline="0" dirty="0" err="1" smtClean="0"/>
              <a:t>level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common to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three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spectra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attributable</a:t>
            </a:r>
            <a:r>
              <a:rPr lang="it-IT" baseline="0" dirty="0" smtClean="0"/>
              <a:t> to the </a:t>
            </a:r>
            <a:r>
              <a:rPr lang="it-IT" baseline="0" dirty="0" err="1" smtClean="0"/>
              <a:t>gold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surface</a:t>
            </a:r>
            <a:r>
              <a:rPr lang="it-IT" baseline="0" dirty="0" smtClean="0"/>
              <a:t> state. The </a:t>
            </a:r>
            <a:r>
              <a:rPr lang="it-IT" baseline="0" dirty="0" err="1" smtClean="0"/>
              <a:t>second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1.55 </a:t>
            </a:r>
            <a:r>
              <a:rPr lang="it-IT" baseline="0" dirty="0" err="1" smtClean="0"/>
              <a:t>eV</a:t>
            </a:r>
            <a:r>
              <a:rPr lang="it-IT" baseline="0" dirty="0" smtClean="0"/>
              <a:t> be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the HOMO </a:t>
            </a:r>
            <a:r>
              <a:rPr lang="it-IT" baseline="0" dirty="0" err="1" smtClean="0"/>
              <a:t>level</a:t>
            </a:r>
            <a:r>
              <a:rPr lang="it-IT" baseline="0" dirty="0" smtClean="0"/>
              <a:t> for the </a:t>
            </a:r>
            <a:r>
              <a:rPr lang="it-IT" baseline="0" dirty="0" err="1" smtClean="0"/>
              <a:t>intact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molecule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again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present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three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spectra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thus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indicating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part of the </a:t>
            </a:r>
            <a:r>
              <a:rPr lang="it-IT" baseline="0" dirty="0" err="1" smtClean="0"/>
              <a:t>molecules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remain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intact</a:t>
            </a:r>
            <a:r>
              <a:rPr lang="it-IT" baseline="0" dirty="0" smtClean="0"/>
              <a:t> and do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contribute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graphene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nanoribbons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formation</a:t>
            </a:r>
            <a:r>
              <a:rPr lang="it-IT" baseline="0" dirty="0" smtClean="0"/>
              <a:t>. The </a:t>
            </a:r>
            <a:r>
              <a:rPr lang="it-IT" baseline="0" dirty="0" err="1" smtClean="0"/>
              <a:t>third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feature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represent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electronic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states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those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molecule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undergoes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dehalogenation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whose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dangling</a:t>
            </a:r>
            <a:r>
              <a:rPr lang="it-IT" baseline="0" dirty="0" smtClean="0"/>
              <a:t> bonds are </a:t>
            </a:r>
            <a:r>
              <a:rPr lang="it-IT" baseline="0" dirty="0" err="1" smtClean="0"/>
              <a:t>filled</a:t>
            </a:r>
            <a:r>
              <a:rPr lang="it-IT" baseline="0" dirty="0" smtClean="0"/>
              <a:t> by the </a:t>
            </a:r>
            <a:r>
              <a:rPr lang="it-IT" baseline="0" dirty="0" err="1" smtClean="0"/>
              <a:t>golden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atoms</a:t>
            </a:r>
            <a:r>
              <a:rPr lang="it-IT" baseline="0" dirty="0" smtClean="0"/>
              <a:t>, and the </a:t>
            </a:r>
            <a:r>
              <a:rPr lang="it-IT" baseline="0" dirty="0" err="1" smtClean="0"/>
              <a:t>fact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shifts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toward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lower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binding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energy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effectively</a:t>
            </a:r>
            <a:r>
              <a:rPr lang="it-IT" baseline="0" dirty="0" smtClean="0"/>
              <a:t> indicate an </a:t>
            </a:r>
            <a:r>
              <a:rPr lang="it-IT" baseline="0" dirty="0" err="1" smtClean="0"/>
              <a:t>evolution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sample’s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geometry</a:t>
            </a:r>
            <a:r>
              <a:rPr lang="it-IT" baseline="0" dirty="0" smtClean="0"/>
              <a:t> from a non-</a:t>
            </a:r>
            <a:r>
              <a:rPr lang="it-IT" baseline="0" dirty="0" err="1" smtClean="0"/>
              <a:t>flat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adsorption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configuration</a:t>
            </a:r>
            <a:r>
              <a:rPr lang="it-IT" baseline="0" dirty="0" smtClean="0"/>
              <a:t>, in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dehalogenated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anthracene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units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found</a:t>
            </a:r>
            <a:r>
              <a:rPr lang="it-IT" baseline="0" dirty="0" smtClean="0"/>
              <a:t> to be </a:t>
            </a:r>
            <a:r>
              <a:rPr lang="it-IT" baseline="0" dirty="0" err="1" smtClean="0"/>
              <a:t>very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near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gold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surface</a:t>
            </a:r>
            <a:r>
              <a:rPr lang="it-IT" baseline="0" dirty="0" smtClean="0"/>
              <a:t> to a </a:t>
            </a:r>
            <a:r>
              <a:rPr lang="it-IT" baseline="0" dirty="0" err="1" smtClean="0"/>
              <a:t>flat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geometry</a:t>
            </a:r>
            <a:r>
              <a:rPr lang="it-IT" baseline="0" dirty="0" smtClean="0"/>
              <a:t>, in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presence</a:t>
            </a:r>
            <a:r>
              <a:rPr lang="it-IT" baseline="0" dirty="0" smtClean="0"/>
              <a:t> of an </a:t>
            </a:r>
            <a:r>
              <a:rPr lang="it-IT" baseline="0" dirty="0" err="1" smtClean="0"/>
              <a:t>onset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located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around</a:t>
            </a:r>
            <a:r>
              <a:rPr lang="it-IT" baseline="0" dirty="0" smtClean="0"/>
              <a:t> 0.7 </a:t>
            </a:r>
            <a:r>
              <a:rPr lang="it-IT" baseline="0" dirty="0" err="1" smtClean="0"/>
              <a:t>eV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below</a:t>
            </a:r>
            <a:r>
              <a:rPr lang="it-IT" baseline="0" dirty="0" smtClean="0"/>
              <a:t> the fermi </a:t>
            </a:r>
            <a:r>
              <a:rPr lang="it-IT" baseline="0" dirty="0" err="1" smtClean="0"/>
              <a:t>level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perfect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agreement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what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theoretically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expected</a:t>
            </a:r>
            <a:r>
              <a:rPr lang="it-IT" baseline="0" dirty="0" smtClean="0"/>
              <a:t> for GNR </a:t>
            </a:r>
            <a:r>
              <a:rPr lang="it-IT" baseline="0" dirty="0" err="1" smtClean="0"/>
              <a:t>formed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surface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A262-8FCC-441F-A292-456CE7915D3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719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A262-8FCC-441F-A292-456CE7915D3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0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First of </a:t>
            </a:r>
            <a:r>
              <a:rPr lang="it-IT" dirty="0" err="1" smtClean="0"/>
              <a:t>all</a:t>
            </a:r>
            <a:r>
              <a:rPr lang="it-IT" dirty="0" smtClean="0"/>
              <a:t> I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want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clarify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interested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studying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graphene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nanoribbons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are quasi-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-</a:t>
            </a:r>
            <a:r>
              <a:rPr lang="it-IT" baseline="0" dirty="0" err="1" smtClean="0"/>
              <a:t>dimensional</a:t>
            </a:r>
            <a:r>
              <a:rPr lang="it-IT" baseline="0" dirty="0" smtClean="0"/>
              <a:t> carbon </a:t>
            </a:r>
            <a:r>
              <a:rPr lang="it-IT" baseline="0" dirty="0" err="1" smtClean="0"/>
              <a:t>allotrope</a:t>
            </a:r>
            <a:r>
              <a:rPr lang="it-IT" baseline="0" dirty="0" smtClean="0"/>
              <a:t>. In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configuration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usually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semimetallic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graphene</a:t>
            </a:r>
            <a:r>
              <a:rPr lang="it-IT" baseline="0" dirty="0" smtClean="0"/>
              <a:t> band </a:t>
            </a:r>
            <a:r>
              <a:rPr lang="it-IT" baseline="0" dirty="0" err="1" smtClean="0"/>
              <a:t>structure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thanks</a:t>
            </a:r>
            <a:r>
              <a:rPr lang="it-IT" baseline="0" dirty="0" smtClean="0"/>
              <a:t> to quantum </a:t>
            </a:r>
            <a:r>
              <a:rPr lang="it-IT" baseline="0" dirty="0" err="1" smtClean="0"/>
              <a:t>confinement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width-dependent</a:t>
            </a:r>
            <a:r>
              <a:rPr lang="it-IT" baseline="0" dirty="0" smtClean="0"/>
              <a:t> band gap opening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achieved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mantaining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excellent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transport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properties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graphene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means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thanks</a:t>
            </a:r>
            <a:r>
              <a:rPr lang="it-IT" baseline="0" dirty="0" smtClean="0"/>
              <a:t> to quantum </a:t>
            </a:r>
            <a:r>
              <a:rPr lang="it-IT" baseline="0" dirty="0" err="1" smtClean="0"/>
              <a:t>confinement</a:t>
            </a:r>
            <a:r>
              <a:rPr lang="it-IT" baseline="0" dirty="0" smtClean="0"/>
              <a:t> an </a:t>
            </a:r>
            <a:r>
              <a:rPr lang="it-IT" baseline="0" dirty="0" err="1" smtClean="0"/>
              <a:t>excellent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semiconductor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tunable</a:t>
            </a:r>
            <a:r>
              <a:rPr lang="it-IT" baseline="0" dirty="0" smtClean="0"/>
              <a:t> band-gap, </a:t>
            </a:r>
            <a:r>
              <a:rPr lang="it-IT" baseline="0" dirty="0" err="1" smtClean="0"/>
              <a:t>inversely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proportional</a:t>
            </a:r>
            <a:r>
              <a:rPr lang="it-IT" baseline="0" dirty="0" smtClean="0"/>
              <a:t> to the </a:t>
            </a:r>
            <a:r>
              <a:rPr lang="it-IT" baseline="0" dirty="0" err="1" smtClean="0"/>
              <a:t>ribbon’s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width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could</a:t>
            </a:r>
            <a:r>
              <a:rPr lang="it-IT" baseline="0" dirty="0" smtClean="0"/>
              <a:t> be </a:t>
            </a:r>
            <a:r>
              <a:rPr lang="it-IT" baseline="0" dirty="0" err="1" smtClean="0"/>
              <a:t>exploited</a:t>
            </a:r>
            <a:r>
              <a:rPr lang="it-IT" baseline="0" dirty="0" smtClean="0"/>
              <a:t> for the </a:t>
            </a:r>
            <a:r>
              <a:rPr lang="it-IT" baseline="0" dirty="0" err="1" smtClean="0"/>
              <a:t>fabrication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electronic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devices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A262-8FCC-441F-A292-456CE7915D3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34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achieve</a:t>
            </a:r>
            <a:r>
              <a:rPr lang="it-IT" baseline="0" dirty="0" smtClean="0"/>
              <a:t> quantum </a:t>
            </a:r>
            <a:r>
              <a:rPr lang="it-IT" baseline="0" dirty="0" err="1" smtClean="0"/>
              <a:t>confinement</a:t>
            </a:r>
            <a:r>
              <a:rPr lang="it-IT" baseline="0" dirty="0" smtClean="0"/>
              <a:t>?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often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happens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nanoscience</a:t>
            </a:r>
            <a:r>
              <a:rPr lang="it-IT" baseline="0" dirty="0" smtClean="0"/>
              <a:t> a first </a:t>
            </a:r>
            <a:r>
              <a:rPr lang="it-IT" baseline="0" dirty="0" err="1" smtClean="0"/>
              <a:t>attempt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been</a:t>
            </a:r>
            <a:r>
              <a:rPr lang="it-IT" baseline="0" dirty="0" smtClean="0"/>
              <a:t> made by </a:t>
            </a:r>
            <a:r>
              <a:rPr lang="it-IT" baseline="0" dirty="0" err="1" smtClean="0"/>
              <a:t>using</a:t>
            </a:r>
            <a:r>
              <a:rPr lang="it-IT" baseline="0" dirty="0" smtClean="0"/>
              <a:t>  top-down </a:t>
            </a:r>
            <a:r>
              <a:rPr lang="it-IT" baseline="0" dirty="0" err="1" smtClean="0"/>
              <a:t>lithographic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techniques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such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electron </a:t>
            </a:r>
            <a:r>
              <a:rPr lang="it-IT" baseline="0" dirty="0" err="1" smtClean="0"/>
              <a:t>beam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litography</a:t>
            </a:r>
            <a:r>
              <a:rPr lang="it-IT" baseline="0" dirty="0" smtClean="0"/>
              <a:t> and scanning probe </a:t>
            </a:r>
            <a:r>
              <a:rPr lang="it-IT" baseline="0" dirty="0" err="1" smtClean="0"/>
              <a:t>lithography</a:t>
            </a:r>
            <a:r>
              <a:rPr lang="it-IT" baseline="0" dirty="0" smtClean="0"/>
              <a:t>. In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way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possible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cheaply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fabricate</a:t>
            </a:r>
            <a:r>
              <a:rPr lang="it-IT" baseline="0" dirty="0" smtClean="0"/>
              <a:t> GNR with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shapes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width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oriented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along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various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crystallographic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direction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However</a:t>
            </a:r>
            <a:r>
              <a:rPr lang="it-IT" baseline="0" dirty="0" smtClean="0"/>
              <a:t>, the </a:t>
            </a:r>
            <a:r>
              <a:rPr lang="it-IT" baseline="0" dirty="0" err="1" smtClean="0"/>
              <a:t>GNRs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obtained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way are </a:t>
            </a:r>
            <a:r>
              <a:rPr lang="it-IT" baseline="0" dirty="0" err="1" smtClean="0"/>
              <a:t>generally</a:t>
            </a:r>
            <a:r>
              <a:rPr lang="it-IT" baseline="0" dirty="0" smtClean="0"/>
              <a:t> to wide,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means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exhibit</a:t>
            </a:r>
            <a:r>
              <a:rPr lang="it-IT" baseline="0" dirty="0" smtClean="0"/>
              <a:t> no </a:t>
            </a:r>
            <a:r>
              <a:rPr lang="it-IT" baseline="0" dirty="0" err="1" smtClean="0"/>
              <a:t>technologically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interesting</a:t>
            </a:r>
            <a:r>
              <a:rPr lang="it-IT" baseline="0" dirty="0" smtClean="0"/>
              <a:t> band-gap </a:t>
            </a:r>
            <a:r>
              <a:rPr lang="it-IT" baseline="0" dirty="0" err="1" smtClean="0"/>
              <a:t>value</a:t>
            </a:r>
            <a:r>
              <a:rPr lang="it-IT" baseline="0" dirty="0" smtClean="0"/>
              <a:t>, and with </a:t>
            </a:r>
            <a:r>
              <a:rPr lang="it-IT" baseline="0" dirty="0" err="1" smtClean="0"/>
              <a:t>rough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edges</a:t>
            </a:r>
            <a:r>
              <a:rPr lang="it-IT" baseline="0" dirty="0" smtClean="0"/>
              <a:t> on the </a:t>
            </a:r>
            <a:r>
              <a:rPr lang="it-IT" baseline="0" dirty="0" err="1" smtClean="0"/>
              <a:t>nanometric</a:t>
            </a:r>
            <a:r>
              <a:rPr lang="it-IT" baseline="0" dirty="0" smtClean="0"/>
              <a:t> scale.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could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result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appearence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electronic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states</a:t>
            </a:r>
            <a:r>
              <a:rPr lang="it-IT" baseline="0" dirty="0" smtClean="0"/>
              <a:t> inside the band gap, </a:t>
            </a:r>
            <a:r>
              <a:rPr lang="it-IT" baseline="0" dirty="0" err="1" smtClean="0"/>
              <a:t>thus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vanishing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effort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A262-8FCC-441F-A292-456CE7915D3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7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</a:t>
            </a:r>
            <a:r>
              <a:rPr lang="it-IT" baseline="0" dirty="0" smtClean="0"/>
              <a:t> 2010 a new </a:t>
            </a:r>
            <a:r>
              <a:rPr lang="it-IT" baseline="0" dirty="0" err="1" smtClean="0"/>
              <a:t>route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established</a:t>
            </a:r>
            <a:r>
              <a:rPr lang="it-IT" baseline="0" dirty="0" smtClean="0"/>
              <a:t> and GNR </a:t>
            </a:r>
            <a:r>
              <a:rPr lang="it-IT" baseline="0" dirty="0" err="1" smtClean="0"/>
              <a:t>where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grown</a:t>
            </a:r>
            <a:r>
              <a:rPr lang="it-IT" baseline="0" dirty="0" smtClean="0"/>
              <a:t> by </a:t>
            </a:r>
            <a:r>
              <a:rPr lang="it-IT" baseline="0" dirty="0" err="1" smtClean="0"/>
              <a:t>using</a:t>
            </a:r>
            <a:r>
              <a:rPr lang="it-IT" baseline="0" dirty="0" smtClean="0"/>
              <a:t> a bottom-up </a:t>
            </a:r>
            <a:r>
              <a:rPr lang="it-IT" baseline="0" dirty="0" err="1" smtClean="0"/>
              <a:t>approach</a:t>
            </a:r>
            <a:r>
              <a:rPr lang="it-IT" baseline="0" dirty="0" smtClean="0"/>
              <a:t>. A </a:t>
            </a:r>
            <a:r>
              <a:rPr lang="it-IT" baseline="0" dirty="0" err="1" smtClean="0"/>
              <a:t>suitable</a:t>
            </a:r>
            <a:r>
              <a:rPr lang="it-IT" baseline="0" dirty="0" smtClean="0"/>
              <a:t> precursor </a:t>
            </a:r>
            <a:r>
              <a:rPr lang="it-IT" baseline="0" dirty="0" err="1" smtClean="0"/>
              <a:t>monomer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chosen</a:t>
            </a:r>
            <a:r>
              <a:rPr lang="it-IT" baseline="0" dirty="0" smtClean="0"/>
              <a:t>, in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and in </a:t>
            </a:r>
            <a:r>
              <a:rPr lang="it-IT" baseline="0" dirty="0" err="1" smtClean="0"/>
              <a:t>our</a:t>
            </a:r>
            <a:r>
              <a:rPr lang="it-IT" baseline="0" dirty="0" smtClean="0"/>
              <a:t> case the DBBA </a:t>
            </a:r>
            <a:r>
              <a:rPr lang="it-IT" baseline="0" dirty="0" err="1" smtClean="0"/>
              <a:t>molecule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essentially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composed</a:t>
            </a:r>
            <a:r>
              <a:rPr lang="it-IT" baseline="0" dirty="0" smtClean="0"/>
              <a:t> by </a:t>
            </a:r>
            <a:r>
              <a:rPr lang="it-IT" baseline="0" dirty="0" err="1" smtClean="0"/>
              <a:t>two</a:t>
            </a:r>
            <a:r>
              <a:rPr lang="it-IT" baseline="0" dirty="0" smtClean="0"/>
              <a:t> bromo-</a:t>
            </a:r>
            <a:r>
              <a:rPr lang="it-IT" baseline="0" dirty="0" err="1" smtClean="0"/>
              <a:t>terminated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anthracene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units</a:t>
            </a:r>
            <a:r>
              <a:rPr lang="it-IT" baseline="0" dirty="0" smtClean="0"/>
              <a:t>, and </a:t>
            </a:r>
            <a:r>
              <a:rPr lang="it-IT" baseline="0" dirty="0" err="1" smtClean="0"/>
              <a:t>deposited</a:t>
            </a:r>
            <a:r>
              <a:rPr lang="it-IT" baseline="0" dirty="0" smtClean="0"/>
              <a:t> on a </a:t>
            </a:r>
            <a:r>
              <a:rPr lang="it-IT" baseline="0" dirty="0" err="1" smtClean="0"/>
              <a:t>substrate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During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deposition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undergoes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dehalogenation</a:t>
            </a:r>
            <a:r>
              <a:rPr lang="it-IT" baseline="0" dirty="0" smtClean="0"/>
              <a:t> and, </a:t>
            </a:r>
            <a:r>
              <a:rPr lang="it-IT" baseline="0" dirty="0" err="1" smtClean="0"/>
              <a:t>during</a:t>
            </a:r>
            <a:r>
              <a:rPr lang="it-IT" baseline="0" dirty="0" smtClean="0"/>
              <a:t> an </a:t>
            </a:r>
            <a:r>
              <a:rPr lang="it-IT" baseline="0" dirty="0" err="1" smtClean="0"/>
              <a:t>annealing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470K, the radical diffuse on the </a:t>
            </a:r>
            <a:r>
              <a:rPr lang="it-IT" baseline="0" dirty="0" err="1" smtClean="0"/>
              <a:t>surface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connect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each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forming</a:t>
            </a:r>
            <a:r>
              <a:rPr lang="it-IT" baseline="0" dirty="0" smtClean="0"/>
              <a:t> a linear </a:t>
            </a:r>
            <a:r>
              <a:rPr lang="it-IT" baseline="0" dirty="0" err="1" smtClean="0"/>
              <a:t>polymer</a:t>
            </a:r>
            <a:r>
              <a:rPr lang="it-IT" baseline="0" dirty="0" smtClean="0"/>
              <a:t>. A </a:t>
            </a:r>
            <a:r>
              <a:rPr lang="it-IT" baseline="0" dirty="0" err="1" smtClean="0"/>
              <a:t>final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annealing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670K </a:t>
            </a:r>
            <a:r>
              <a:rPr lang="it-IT" baseline="0" dirty="0" err="1" smtClean="0"/>
              <a:t>allow</a:t>
            </a:r>
            <a:r>
              <a:rPr lang="it-IT" baseline="0" dirty="0" smtClean="0"/>
              <a:t> the breaking of the </a:t>
            </a:r>
            <a:r>
              <a:rPr lang="it-IT" baseline="0" dirty="0" err="1" smtClean="0"/>
              <a:t>inner</a:t>
            </a:r>
            <a:r>
              <a:rPr lang="it-IT" baseline="0" dirty="0" smtClean="0"/>
              <a:t> CH bonds and the </a:t>
            </a:r>
            <a:r>
              <a:rPr lang="it-IT" baseline="0" dirty="0" err="1" smtClean="0"/>
              <a:t>formation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fully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aromatic</a:t>
            </a:r>
            <a:r>
              <a:rPr lang="it-IT" baseline="0" dirty="0" smtClean="0"/>
              <a:t> GNR and, with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bottom-up </a:t>
            </a:r>
            <a:r>
              <a:rPr lang="it-IT" baseline="0" dirty="0" err="1" smtClean="0"/>
              <a:t>approach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atomic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precision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finally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achieved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key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ingredients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process</a:t>
            </a:r>
            <a:r>
              <a:rPr lang="it-IT" baseline="0" dirty="0" smtClean="0"/>
              <a:t> are the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precursor,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chosen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because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fact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C-Br bonds are </a:t>
            </a:r>
            <a:r>
              <a:rPr lang="it-IT" baseline="0" dirty="0" err="1" smtClean="0"/>
              <a:t>weaker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C-C bonds and so can be </a:t>
            </a:r>
            <a:r>
              <a:rPr lang="it-IT" baseline="0" dirty="0" err="1" smtClean="0"/>
              <a:t>selectively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broken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without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compromising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quality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final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results</a:t>
            </a:r>
            <a:r>
              <a:rPr lang="it-IT" baseline="0" dirty="0" smtClean="0"/>
              <a:t>. And the </a:t>
            </a:r>
            <a:r>
              <a:rPr lang="it-IT" baseline="0" dirty="0" err="1" smtClean="0"/>
              <a:t>substrate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catalyze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reactions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without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forming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chemical</a:t>
            </a:r>
            <a:r>
              <a:rPr lang="it-IT" baseline="0" dirty="0" smtClean="0"/>
              <a:t> bonds, for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aim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gold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surfaces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seem</a:t>
            </a:r>
            <a:r>
              <a:rPr lang="it-IT" baseline="0" dirty="0" smtClean="0"/>
              <a:t> an appropriate </a:t>
            </a:r>
            <a:r>
              <a:rPr lang="it-IT" baseline="0" dirty="0" err="1" smtClean="0"/>
              <a:t>choiche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A262-8FCC-441F-A292-456CE7915D3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124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</a:t>
            </a:r>
            <a:r>
              <a:rPr lang="it-IT" dirty="0" err="1" smtClean="0"/>
              <a:t>particular</a:t>
            </a:r>
            <a:r>
              <a:rPr lang="it-IT" dirty="0" smtClean="0"/>
              <a:t> the 110 </a:t>
            </a:r>
            <a:r>
              <a:rPr lang="it-IT" dirty="0" err="1" smtClean="0"/>
              <a:t>surface</a:t>
            </a:r>
            <a:r>
              <a:rPr lang="it-IT" dirty="0" smtClean="0"/>
              <a:t> of </a:t>
            </a:r>
            <a:r>
              <a:rPr lang="it-IT" dirty="0" err="1" smtClean="0"/>
              <a:t>gold</a:t>
            </a:r>
            <a:r>
              <a:rPr lang="it-IT" dirty="0" smtClean="0"/>
              <a:t>,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anisotropic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easily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reconstructed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allows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catalyze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process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to control the GNR </a:t>
            </a:r>
            <a:r>
              <a:rPr lang="it-IT" baseline="0" dirty="0" err="1" smtClean="0"/>
              <a:t>growth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alignment</a:t>
            </a:r>
            <a:r>
              <a:rPr lang="it-IT" baseline="0" dirty="0" smtClean="0"/>
              <a:t>. For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particular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monomer-substrate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combination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procedure </a:t>
            </a:r>
            <a:r>
              <a:rPr lang="it-IT" baseline="0" dirty="0" err="1" smtClean="0"/>
              <a:t>leading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graphene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nanoribbons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formation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identified</a:t>
            </a:r>
            <a:r>
              <a:rPr lang="it-IT" baseline="0" dirty="0" smtClean="0"/>
              <a:t>. The first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starts</a:t>
            </a:r>
            <a:r>
              <a:rPr lang="it-IT" baseline="0" dirty="0" smtClean="0"/>
              <a:t> with the </a:t>
            </a:r>
            <a:r>
              <a:rPr lang="it-IT" baseline="0" dirty="0" err="1" smtClean="0"/>
              <a:t>deposition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precursor on the </a:t>
            </a:r>
            <a:r>
              <a:rPr lang="it-IT" baseline="0" dirty="0" err="1" smtClean="0"/>
              <a:t>substrate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kept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room temperature and,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for the </a:t>
            </a:r>
            <a:r>
              <a:rPr lang="it-IT" baseline="0" dirty="0" err="1" smtClean="0"/>
              <a:t>previously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described</a:t>
            </a:r>
            <a:r>
              <a:rPr lang="it-IT" baseline="0" dirty="0" smtClean="0"/>
              <a:t> procedure, the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steps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process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polymer</a:t>
            </a:r>
            <a:r>
              <a:rPr lang="it-IT" baseline="0" dirty="0" smtClean="0"/>
              <a:t> and GNR, are </a:t>
            </a:r>
            <a:r>
              <a:rPr lang="it-IT" baseline="0" dirty="0" err="1" smtClean="0"/>
              <a:t>identified</a:t>
            </a:r>
            <a:r>
              <a:rPr lang="it-IT" baseline="0" dirty="0" smtClean="0"/>
              <a:t> by the </a:t>
            </a:r>
            <a:r>
              <a:rPr lang="it-IT" baseline="0" dirty="0" err="1" smtClean="0"/>
              <a:t>annealing</a:t>
            </a:r>
            <a:r>
              <a:rPr lang="it-IT" baseline="0" dirty="0" smtClean="0"/>
              <a:t> temperature. The </a:t>
            </a:r>
            <a:r>
              <a:rPr lang="it-IT" baseline="0" dirty="0" err="1" smtClean="0"/>
              <a:t>second</a:t>
            </a:r>
            <a:r>
              <a:rPr lang="it-IT" baseline="0" dirty="0" smtClean="0"/>
              <a:t> procedure </a:t>
            </a:r>
            <a:r>
              <a:rPr lang="it-IT" baseline="0" dirty="0" err="1" smtClean="0"/>
              <a:t>requires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deposit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molecules</a:t>
            </a:r>
            <a:r>
              <a:rPr lang="it-IT" baseline="0" dirty="0" smtClean="0"/>
              <a:t> on the </a:t>
            </a:r>
            <a:r>
              <a:rPr lang="it-IT" baseline="0" dirty="0" err="1" smtClean="0"/>
              <a:t>substrate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kept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470 K, in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way the </a:t>
            </a:r>
            <a:r>
              <a:rPr lang="it-IT" baseline="0" dirty="0" err="1" smtClean="0"/>
              <a:t>monomers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undergoes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debromination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dehalogenation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simultaneously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already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during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deposition</a:t>
            </a:r>
            <a:r>
              <a:rPr lang="it-IT" baseline="0" dirty="0" smtClean="0"/>
              <a:t> so the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steps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identified</a:t>
            </a:r>
            <a:r>
              <a:rPr lang="it-IT" baseline="0" dirty="0" smtClean="0"/>
              <a:t> by the </a:t>
            </a:r>
            <a:r>
              <a:rPr lang="it-IT" baseline="0" dirty="0" err="1" smtClean="0"/>
              <a:t>quantity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deposited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molecule</a:t>
            </a:r>
            <a:r>
              <a:rPr lang="it-IT" baseline="0" dirty="0" smtClean="0"/>
              <a:t>: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very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low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isolated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monomers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deposit</a:t>
            </a:r>
            <a:r>
              <a:rPr lang="it-IT" baseline="0" dirty="0" smtClean="0"/>
              <a:t> more,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increase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probability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two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monomers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found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near</a:t>
            </a:r>
            <a:r>
              <a:rPr lang="it-IT" baseline="0" dirty="0" smtClean="0"/>
              <a:t> and,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completion</a:t>
            </a:r>
            <a:r>
              <a:rPr lang="it-IT" baseline="0" dirty="0" smtClean="0"/>
              <a:t> of the first single </a:t>
            </a:r>
            <a:r>
              <a:rPr lang="it-IT" baseline="0" dirty="0" err="1" smtClean="0"/>
              <a:t>layer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they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cohalesce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form</a:t>
            </a:r>
            <a:r>
              <a:rPr lang="it-IT" baseline="0" dirty="0" smtClean="0"/>
              <a:t> GNR.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A262-8FCC-441F-A292-456CE7915D3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629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chemical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species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involved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process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essentially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dbba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molecule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polyanthryl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bisanthene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Let’s</a:t>
            </a:r>
            <a:r>
              <a:rPr lang="it-IT" baseline="0" dirty="0" smtClean="0"/>
              <a:t> start with </a:t>
            </a:r>
            <a:r>
              <a:rPr lang="it-IT" baseline="0" dirty="0" err="1" smtClean="0"/>
              <a:t>characterizing</a:t>
            </a:r>
            <a:r>
              <a:rPr lang="it-IT" baseline="0" dirty="0" smtClean="0"/>
              <a:t> the precursor </a:t>
            </a:r>
            <a:r>
              <a:rPr lang="it-IT" baseline="0" dirty="0" err="1" smtClean="0"/>
              <a:t>monomer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completely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determines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subsequent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phases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A262-8FCC-441F-A292-456CE7915D3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930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By </a:t>
            </a:r>
            <a:r>
              <a:rPr lang="it-IT" dirty="0" err="1" smtClean="0"/>
              <a:t>depositing</a:t>
            </a:r>
            <a:r>
              <a:rPr lang="it-IT" dirty="0" smtClean="0"/>
              <a:t> a </a:t>
            </a:r>
            <a:r>
              <a:rPr lang="it-IT" dirty="0" err="1" smtClean="0"/>
              <a:t>thick</a:t>
            </a:r>
            <a:r>
              <a:rPr lang="it-IT" dirty="0" smtClean="0"/>
              <a:t> </a:t>
            </a:r>
            <a:r>
              <a:rPr lang="it-IT" dirty="0" err="1" smtClean="0"/>
              <a:t>molecular</a:t>
            </a:r>
            <a:r>
              <a:rPr lang="it-IT" dirty="0" smtClean="0"/>
              <a:t> film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able</a:t>
            </a:r>
            <a:r>
              <a:rPr lang="it-IT" dirty="0" smtClean="0"/>
              <a:t> 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identify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six</a:t>
            </a:r>
            <a:r>
              <a:rPr lang="it-IT" baseline="0" dirty="0" smtClean="0"/>
              <a:t> non dispersive </a:t>
            </a:r>
            <a:r>
              <a:rPr lang="it-IT" baseline="0" dirty="0" err="1" smtClean="0"/>
              <a:t>electronic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states</a:t>
            </a:r>
            <a:r>
              <a:rPr lang="it-IT" baseline="0" dirty="0" smtClean="0"/>
              <a:t>. A </a:t>
            </a:r>
            <a:r>
              <a:rPr lang="it-IT" baseline="0" dirty="0" err="1" smtClean="0"/>
              <a:t>subsequent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step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was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identify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atomic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contribution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each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orbital</a:t>
            </a:r>
            <a:r>
              <a:rPr lang="it-IT" baseline="0" dirty="0" smtClean="0"/>
              <a:t>: for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aim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theoretically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calculated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density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states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projected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each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atomic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species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highlights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significant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bromine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contribution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peaks</a:t>
            </a:r>
            <a:r>
              <a:rPr lang="it-IT" baseline="0" dirty="0" smtClean="0"/>
              <a:t> 5 and 6 and none to </a:t>
            </a:r>
            <a:r>
              <a:rPr lang="it-IT" baseline="0" dirty="0" err="1" smtClean="0"/>
              <a:t>peak</a:t>
            </a:r>
            <a:r>
              <a:rPr lang="it-IT" baseline="0" dirty="0" smtClean="0"/>
              <a:t> 2. In </a:t>
            </a:r>
            <a:r>
              <a:rPr lang="it-IT" baseline="0" dirty="0" err="1" smtClean="0"/>
              <a:t>order</a:t>
            </a:r>
            <a:r>
              <a:rPr lang="it-IT" baseline="0" dirty="0" smtClean="0"/>
              <a:t> to compare </a:t>
            </a: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results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exploited</a:t>
            </a:r>
            <a:r>
              <a:rPr lang="it-IT" baseline="0" dirty="0" smtClean="0"/>
              <a:t> the cross-</a:t>
            </a:r>
            <a:r>
              <a:rPr lang="it-IT" baseline="0" dirty="0" err="1" smtClean="0"/>
              <a:t>section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effects</a:t>
            </a:r>
            <a:r>
              <a:rPr lang="it-IT" baseline="0" dirty="0" smtClean="0"/>
              <a:t> by </a:t>
            </a:r>
            <a:r>
              <a:rPr lang="it-IT" baseline="0" dirty="0" err="1" smtClean="0"/>
              <a:t>repeating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measurements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two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photon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energies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normalized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two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spectra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respect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peak</a:t>
            </a:r>
            <a:r>
              <a:rPr lang="it-IT" baseline="0" dirty="0" smtClean="0"/>
              <a:t> to, </a:t>
            </a:r>
            <a:r>
              <a:rPr lang="it-IT" baseline="0" dirty="0" err="1" smtClean="0"/>
              <a:t>thus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neglecting</a:t>
            </a:r>
            <a:r>
              <a:rPr lang="it-IT" baseline="0" dirty="0" smtClean="0"/>
              <a:t> the cross-</a:t>
            </a:r>
            <a:r>
              <a:rPr lang="it-IT" baseline="0" dirty="0" err="1" smtClean="0"/>
              <a:t>section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effects</a:t>
            </a:r>
            <a:r>
              <a:rPr lang="it-IT" baseline="0" dirty="0" smtClean="0"/>
              <a:t> of the carbon </a:t>
            </a:r>
            <a:r>
              <a:rPr lang="it-IT" baseline="0" dirty="0" err="1" smtClean="0"/>
              <a:t>atom</a:t>
            </a:r>
            <a:r>
              <a:rPr lang="it-IT" baseline="0" dirty="0" smtClean="0"/>
              <a:t>. The </a:t>
            </a:r>
            <a:r>
              <a:rPr lang="it-IT" baseline="0" dirty="0" err="1" smtClean="0"/>
              <a:t>result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effectively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see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signal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enhancement</a:t>
            </a:r>
            <a:r>
              <a:rPr lang="it-IT" baseline="0" dirty="0" smtClean="0"/>
              <a:t> in the blu </a:t>
            </a:r>
            <a:r>
              <a:rPr lang="it-IT" baseline="0" dirty="0" err="1" smtClean="0"/>
              <a:t>spectrum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respect</a:t>
            </a:r>
            <a:r>
              <a:rPr lang="it-IT" baseline="0" dirty="0" smtClean="0"/>
              <a:t> to the green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, in </a:t>
            </a:r>
            <a:r>
              <a:rPr lang="it-IT" baseline="0" dirty="0" err="1" smtClean="0"/>
              <a:t>agreement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what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expected</a:t>
            </a:r>
            <a:r>
              <a:rPr lang="it-IT" baseline="0" dirty="0" smtClean="0"/>
              <a:t> for a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orbital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mostly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localized</a:t>
            </a:r>
            <a:r>
              <a:rPr lang="it-IT" baseline="0" dirty="0" smtClean="0"/>
              <a:t> on the </a:t>
            </a:r>
            <a:r>
              <a:rPr lang="it-IT" baseline="0" dirty="0" err="1" smtClean="0"/>
              <a:t>bromine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atom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A262-8FCC-441F-A292-456CE7915D3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68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now</a:t>
            </a:r>
            <a:r>
              <a:rPr lang="it-IT" dirty="0" smtClean="0"/>
              <a:t> </a:t>
            </a:r>
            <a:r>
              <a:rPr lang="it-IT" dirty="0" err="1" smtClean="0"/>
              <a:t>want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see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how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electronic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structure</a:t>
            </a:r>
            <a:r>
              <a:rPr lang="it-IT" baseline="0" dirty="0" smtClean="0"/>
              <a:t> of the sample </a:t>
            </a:r>
            <a:r>
              <a:rPr lang="it-IT" baseline="0" dirty="0" err="1" smtClean="0"/>
              <a:t>evolves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process</a:t>
            </a:r>
            <a:r>
              <a:rPr lang="it-IT" baseline="0" dirty="0" smtClean="0"/>
              <a:t>, for the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chemical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species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A262-8FCC-441F-A292-456CE7915D3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687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spectra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characterized</a:t>
            </a:r>
            <a:r>
              <a:rPr lang="it-IT" baseline="0" dirty="0" smtClean="0"/>
              <a:t> by </a:t>
            </a:r>
            <a:r>
              <a:rPr lang="it-IT" baseline="0" dirty="0" err="1" smtClean="0"/>
              <a:t>three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features</a:t>
            </a:r>
            <a:r>
              <a:rPr lang="it-IT" baseline="0" dirty="0" smtClean="0"/>
              <a:t>, the first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1.85 </a:t>
            </a:r>
            <a:r>
              <a:rPr lang="it-IT" baseline="0" dirty="0" err="1" smtClean="0"/>
              <a:t>eV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below</a:t>
            </a:r>
            <a:r>
              <a:rPr lang="it-IT" baseline="0" dirty="0" smtClean="0"/>
              <a:t> the fermi </a:t>
            </a:r>
            <a:r>
              <a:rPr lang="it-IT" baseline="0" dirty="0" err="1" smtClean="0"/>
              <a:t>level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common to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three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spectra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attributable</a:t>
            </a:r>
            <a:r>
              <a:rPr lang="it-IT" baseline="0" dirty="0" smtClean="0"/>
              <a:t> to the </a:t>
            </a:r>
            <a:r>
              <a:rPr lang="it-IT" baseline="0" dirty="0" err="1" smtClean="0"/>
              <a:t>gold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surface</a:t>
            </a:r>
            <a:r>
              <a:rPr lang="it-IT" baseline="0" dirty="0" smtClean="0"/>
              <a:t> state. The </a:t>
            </a:r>
            <a:r>
              <a:rPr lang="it-IT" baseline="0" dirty="0" err="1" smtClean="0"/>
              <a:t>second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1.55 </a:t>
            </a:r>
            <a:r>
              <a:rPr lang="it-IT" baseline="0" dirty="0" err="1" smtClean="0"/>
              <a:t>eV</a:t>
            </a:r>
            <a:r>
              <a:rPr lang="it-IT" baseline="0" dirty="0" smtClean="0"/>
              <a:t> be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the HOMO </a:t>
            </a:r>
            <a:r>
              <a:rPr lang="it-IT" baseline="0" dirty="0" err="1" smtClean="0"/>
              <a:t>level</a:t>
            </a:r>
            <a:r>
              <a:rPr lang="it-IT" baseline="0" dirty="0" smtClean="0"/>
              <a:t> for the </a:t>
            </a:r>
            <a:r>
              <a:rPr lang="it-IT" baseline="0" dirty="0" err="1" smtClean="0"/>
              <a:t>intact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molecule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again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present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three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spectra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thus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indicating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part of the </a:t>
            </a:r>
            <a:r>
              <a:rPr lang="it-IT" baseline="0" dirty="0" err="1" smtClean="0"/>
              <a:t>molecules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remain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intact</a:t>
            </a:r>
            <a:r>
              <a:rPr lang="it-IT" baseline="0" dirty="0" smtClean="0"/>
              <a:t> and do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contribute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graphene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nanoribbons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formation</a:t>
            </a:r>
            <a:r>
              <a:rPr lang="it-IT" baseline="0" dirty="0" smtClean="0"/>
              <a:t>. The </a:t>
            </a:r>
            <a:r>
              <a:rPr lang="it-IT" baseline="0" dirty="0" err="1" smtClean="0"/>
              <a:t>third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feature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represent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electronic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states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those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molecule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undergoes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dehalogenation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whose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dangling</a:t>
            </a:r>
            <a:r>
              <a:rPr lang="it-IT" baseline="0" dirty="0" smtClean="0"/>
              <a:t> bonds are </a:t>
            </a:r>
            <a:r>
              <a:rPr lang="it-IT" baseline="0" dirty="0" err="1" smtClean="0"/>
              <a:t>filled</a:t>
            </a:r>
            <a:r>
              <a:rPr lang="it-IT" baseline="0" dirty="0" smtClean="0"/>
              <a:t> by the </a:t>
            </a:r>
            <a:r>
              <a:rPr lang="it-IT" baseline="0" dirty="0" err="1" smtClean="0"/>
              <a:t>golden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atoms</a:t>
            </a:r>
            <a:r>
              <a:rPr lang="it-IT" baseline="0" dirty="0" smtClean="0"/>
              <a:t>, and the </a:t>
            </a:r>
            <a:r>
              <a:rPr lang="it-IT" baseline="0" dirty="0" err="1" smtClean="0"/>
              <a:t>fact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shifts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toward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lower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binding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energy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effectively</a:t>
            </a:r>
            <a:r>
              <a:rPr lang="it-IT" baseline="0" dirty="0" smtClean="0"/>
              <a:t> indicate an </a:t>
            </a:r>
            <a:r>
              <a:rPr lang="it-IT" baseline="0" dirty="0" err="1" smtClean="0"/>
              <a:t>evolution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sample’s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geometry</a:t>
            </a:r>
            <a:r>
              <a:rPr lang="it-IT" baseline="0" dirty="0" smtClean="0"/>
              <a:t> from a non-</a:t>
            </a:r>
            <a:r>
              <a:rPr lang="it-IT" baseline="0" dirty="0" err="1" smtClean="0"/>
              <a:t>flat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adsorption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configuration</a:t>
            </a:r>
            <a:r>
              <a:rPr lang="it-IT" baseline="0" dirty="0" smtClean="0"/>
              <a:t>, in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dehalogenated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anthracene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units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found</a:t>
            </a:r>
            <a:r>
              <a:rPr lang="it-IT" baseline="0" dirty="0" smtClean="0"/>
              <a:t> to be </a:t>
            </a:r>
            <a:r>
              <a:rPr lang="it-IT" baseline="0" dirty="0" err="1" smtClean="0"/>
              <a:t>very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near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gold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surface</a:t>
            </a:r>
            <a:r>
              <a:rPr lang="it-IT" baseline="0" dirty="0" smtClean="0"/>
              <a:t> to a </a:t>
            </a:r>
            <a:r>
              <a:rPr lang="it-IT" baseline="0" dirty="0" err="1" smtClean="0"/>
              <a:t>flat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geometry</a:t>
            </a:r>
            <a:r>
              <a:rPr lang="it-IT" baseline="0" dirty="0" smtClean="0"/>
              <a:t>, in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presence</a:t>
            </a:r>
            <a:r>
              <a:rPr lang="it-IT" baseline="0" dirty="0" smtClean="0"/>
              <a:t> of an </a:t>
            </a:r>
            <a:r>
              <a:rPr lang="it-IT" baseline="0" dirty="0" err="1" smtClean="0"/>
              <a:t>onset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located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around</a:t>
            </a:r>
            <a:r>
              <a:rPr lang="it-IT" baseline="0" dirty="0" smtClean="0"/>
              <a:t> 0.7 </a:t>
            </a:r>
            <a:r>
              <a:rPr lang="it-IT" baseline="0" dirty="0" err="1" smtClean="0"/>
              <a:t>eV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below</a:t>
            </a:r>
            <a:r>
              <a:rPr lang="it-IT" baseline="0" dirty="0" smtClean="0"/>
              <a:t> the fermi </a:t>
            </a:r>
            <a:r>
              <a:rPr lang="it-IT" baseline="0" dirty="0" err="1" smtClean="0"/>
              <a:t>level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perfect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agreement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what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theoretically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expected</a:t>
            </a:r>
            <a:r>
              <a:rPr lang="it-IT" baseline="0" dirty="0" smtClean="0"/>
              <a:t> for GNR </a:t>
            </a:r>
            <a:r>
              <a:rPr lang="it-IT" baseline="0" dirty="0" err="1" smtClean="0"/>
              <a:t>formed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surface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A262-8FCC-441F-A292-456CE7915D3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71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C511-A466-4822-8908-944DFA4AF717}" type="datetime1">
              <a:rPr lang="it-IT" smtClean="0"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Avvisati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4F8A-39CD-429C-A54A-87A9A167AC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86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DEC5-A1D6-4DA0-8222-2DA546E478EF}" type="datetime1">
              <a:rPr lang="it-IT" smtClean="0"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Avvisati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4F8A-39CD-429C-A54A-87A9A167AC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71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AAAA-D458-4672-8DEF-8F53BAFFEB00}" type="datetime1">
              <a:rPr lang="it-IT" smtClean="0"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Avvisati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4F8A-39CD-429C-A54A-87A9A167AC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62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116B-CFEF-4055-B2C0-A3C51CDF2AED}" type="datetime1">
              <a:rPr lang="it-IT" smtClean="0"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Avvisati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4F8A-39CD-429C-A54A-87A9A167AC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69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77BF-9D28-411A-9A0A-F9921CC98CE5}" type="datetime1">
              <a:rPr lang="it-IT" smtClean="0"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Avvisati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4F8A-39CD-429C-A54A-87A9A167AC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65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BD07-211C-4CFD-B7FD-87576A470A7E}" type="datetime1">
              <a:rPr lang="it-IT" smtClean="0"/>
              <a:t>25/09/2015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Avvisati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4F8A-39CD-429C-A54A-87A9A167AC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74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AABF-5F8E-49F3-B58E-45ACA88D0FA2}" type="datetime1">
              <a:rPr lang="it-IT" smtClean="0"/>
              <a:t>25/09/2015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Avvisati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4F8A-39CD-429C-A54A-87A9A167AC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94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ABD6-75D7-42E3-8014-A04BBAFBEB4E}" type="datetime1">
              <a:rPr lang="it-IT" smtClean="0"/>
              <a:t>25/09/2015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Avvisati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4F8A-39CD-429C-A54A-87A9A167AC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88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E485-25B1-4320-94F3-65712C7012E8}" type="datetime1">
              <a:rPr lang="it-IT" smtClean="0"/>
              <a:t>25/09/2015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Avvisati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4F8A-39CD-429C-A54A-87A9A167AC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57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3861-89EF-4BAB-9D7D-F66A54756FC0}" type="datetime1">
              <a:rPr lang="it-IT" smtClean="0"/>
              <a:t>25/09/2015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Avvisati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4F8A-39CD-429C-A54A-87A9A167AC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25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66BB-C5C6-4121-B798-1D4CA393FFD8}" type="datetime1">
              <a:rPr lang="it-IT" smtClean="0"/>
              <a:t>25/09/2015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Avvisati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4F8A-39CD-429C-A54A-87A9A167AC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42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0AB7B-76A2-48A6-B883-CB11AE4DAD0A}" type="datetime1">
              <a:rPr lang="it-IT" smtClean="0"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Giulia Avvisati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C4F8A-39CD-429C-A54A-87A9A167AC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05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5246" y="2989734"/>
            <a:ext cx="8633509" cy="1470025"/>
          </a:xfrm>
        </p:spPr>
        <p:txBody>
          <a:bodyPr>
            <a:noAutofit/>
          </a:bodyPr>
          <a:lstStyle/>
          <a:p>
            <a:r>
              <a:rPr lang="it-IT" sz="5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Electronic </a:t>
            </a:r>
            <a:r>
              <a:rPr lang="it-IT" sz="5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structure</a:t>
            </a:r>
            <a:r>
              <a:rPr lang="it-IT" sz="5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 of </a:t>
            </a:r>
            <a:r>
              <a:rPr lang="it-IT" sz="5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adsorbed</a:t>
            </a:r>
            <a:r>
              <a:rPr lang="it-IT" sz="5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 </a:t>
            </a:r>
            <a:r>
              <a:rPr lang="it-IT" sz="5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organic</a:t>
            </a:r>
            <a:r>
              <a:rPr lang="it-IT" sz="5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 precursor </a:t>
            </a:r>
            <a:r>
              <a:rPr lang="it-IT" sz="5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toward</a:t>
            </a:r>
            <a:r>
              <a:rPr lang="it-IT" sz="5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 </a:t>
            </a:r>
            <a:r>
              <a:rPr lang="it-IT" sz="5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graphene</a:t>
            </a:r>
            <a:r>
              <a:rPr lang="it-IT" sz="5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 </a:t>
            </a:r>
            <a:r>
              <a:rPr lang="it-IT" sz="5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nanoribbons</a:t>
            </a:r>
            <a:endParaRPr lang="it-IT" sz="5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90" y="656848"/>
            <a:ext cx="2012221" cy="1440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11195" y="66690"/>
            <a:ext cx="7521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101° congresso della Società Italiana di Fisica</a:t>
            </a:r>
            <a:endParaRPr lang="it-IT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36605" y="5539879"/>
            <a:ext cx="687079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Avvisati Giulia</a:t>
            </a:r>
          </a:p>
          <a:p>
            <a:pPr algn="ctr"/>
            <a:endParaRPr lang="it-IT" sz="2400" b="1" u="sng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it-IT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Della Pia A., </a:t>
            </a:r>
            <a:r>
              <a:rPr lang="it-IT" sz="2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Ourdjini</a:t>
            </a:r>
            <a:r>
              <a:rPr lang="it-IT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O., Massimi L., Mariani C., Betti M.G.</a:t>
            </a:r>
            <a:endParaRPr lang="it-IT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216000" y="216000"/>
            <a:ext cx="59602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Evolution</a:t>
            </a:r>
            <a:r>
              <a:rPr lang="it-IT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of the VB </a:t>
            </a:r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spectrum</a:t>
            </a:r>
            <a:endParaRPr lang="it-IT" sz="3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Angolo ripiegato 9"/>
          <p:cNvSpPr/>
          <p:nvPr/>
        </p:nvSpPr>
        <p:spPr>
          <a:xfrm>
            <a:off x="6557324" y="44624"/>
            <a:ext cx="2551180" cy="504056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 smtClean="0"/>
          </a:p>
          <a:p>
            <a:pPr algn="ctr"/>
            <a:r>
              <a:rPr lang="it-IT" sz="1200" dirty="0" smtClean="0"/>
              <a:t>Della Pia A. et al., to be </a:t>
            </a:r>
            <a:r>
              <a:rPr lang="it-IT" sz="1200" dirty="0" err="1" smtClean="0"/>
              <a:t>published</a:t>
            </a:r>
            <a:endParaRPr lang="it-IT" sz="1200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0"/>
          </p:nvPr>
        </p:nvSpPr>
        <p:spPr>
          <a:xfrm>
            <a:off x="6084168" y="6520259"/>
            <a:ext cx="2133600" cy="365125"/>
          </a:xfrm>
        </p:spPr>
        <p:txBody>
          <a:bodyPr/>
          <a:lstStyle/>
          <a:p>
            <a:fld id="{CCFD116B-CFEF-4055-B2C0-A3C51CDF2AED}" type="datetime1">
              <a:rPr lang="it-IT" sz="18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25/09/2015</a:t>
            </a:fld>
            <a:endParaRPr lang="it-IT" sz="18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0216" y="6520259"/>
            <a:ext cx="2895600" cy="365125"/>
          </a:xfrm>
        </p:spPr>
        <p:txBody>
          <a:bodyPr/>
          <a:lstStyle/>
          <a:p>
            <a:r>
              <a:rPr lang="it-IT" sz="2200" dirty="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Giulia Avvisati</a:t>
            </a:r>
            <a:endParaRPr lang="it-IT" sz="22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/>
          <a:p>
            <a:fld id="{751C4F8A-39CD-429C-A54A-87A9A167AC26}" type="slidenum">
              <a:rPr lang="it-IT" sz="15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10</a:t>
            </a:fld>
            <a:endParaRPr lang="it-IT" sz="15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2" y="873336"/>
            <a:ext cx="3354334" cy="5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13264"/>
            <a:ext cx="6329068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16000" y="216000"/>
            <a:ext cx="263726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Conclusions</a:t>
            </a:r>
            <a:endParaRPr lang="it-IT" sz="3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31137" y="1052736"/>
            <a:ext cx="85876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 err="1" smtClean="0"/>
              <a:t>Identification</a:t>
            </a:r>
            <a:r>
              <a:rPr lang="it-IT" sz="2300" dirty="0" smtClean="0"/>
              <a:t> and </a:t>
            </a:r>
            <a:r>
              <a:rPr lang="it-IT" sz="2300" dirty="0" err="1" smtClean="0"/>
              <a:t>attribution</a:t>
            </a:r>
            <a:r>
              <a:rPr lang="it-IT" sz="2300" dirty="0" smtClean="0"/>
              <a:t> of the </a:t>
            </a:r>
            <a:r>
              <a:rPr lang="it-IT" sz="2300" dirty="0" err="1" smtClean="0"/>
              <a:t>molecular</a:t>
            </a:r>
            <a:r>
              <a:rPr lang="it-IT" sz="2300" dirty="0" smtClean="0"/>
              <a:t> </a:t>
            </a:r>
            <a:r>
              <a:rPr lang="it-IT" sz="2300" dirty="0" err="1" smtClean="0"/>
              <a:t>electronic</a:t>
            </a:r>
            <a:r>
              <a:rPr lang="it-IT" sz="2300" dirty="0" smtClean="0"/>
              <a:t> </a:t>
            </a:r>
            <a:r>
              <a:rPr lang="it-IT" sz="2300" dirty="0" err="1" smtClean="0"/>
              <a:t>states</a:t>
            </a:r>
            <a:r>
              <a:rPr lang="it-IT" sz="2300" dirty="0" smtClean="0"/>
              <a:t>;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6084168" y="6520259"/>
            <a:ext cx="2133600" cy="365125"/>
          </a:xfrm>
        </p:spPr>
        <p:txBody>
          <a:bodyPr/>
          <a:lstStyle/>
          <a:p>
            <a:fld id="{CCFD116B-CFEF-4055-B2C0-A3C51CDF2AED}" type="datetime1">
              <a:rPr lang="it-IT" sz="18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25/09/2015</a:t>
            </a:fld>
            <a:endParaRPr lang="it-IT" sz="18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0216" y="6520259"/>
            <a:ext cx="2895600" cy="365125"/>
          </a:xfrm>
        </p:spPr>
        <p:txBody>
          <a:bodyPr/>
          <a:lstStyle/>
          <a:p>
            <a:r>
              <a:rPr lang="it-IT" sz="2200" dirty="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Giulia Avvisati</a:t>
            </a:r>
            <a:endParaRPr lang="it-IT" sz="22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/>
          <a:p>
            <a:fld id="{751C4F8A-39CD-429C-A54A-87A9A167AC26}" type="slidenum">
              <a:rPr lang="it-IT" sz="15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11</a:t>
            </a:fld>
            <a:endParaRPr lang="it-IT" sz="15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1137" y="1759208"/>
            <a:ext cx="56284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 err="1"/>
              <a:t>Study</a:t>
            </a:r>
            <a:r>
              <a:rPr lang="it-IT" sz="2300" dirty="0"/>
              <a:t> of the DBBA/</a:t>
            </a:r>
            <a:r>
              <a:rPr lang="it-IT" sz="2300" dirty="0" err="1"/>
              <a:t>Au</a:t>
            </a:r>
            <a:r>
              <a:rPr lang="it-IT" sz="2300" dirty="0"/>
              <a:t>(110) </a:t>
            </a:r>
            <a:r>
              <a:rPr lang="it-IT" sz="2300" dirty="0" err="1"/>
              <a:t>interaction</a:t>
            </a:r>
            <a:r>
              <a:rPr lang="it-IT" sz="2300" dirty="0" smtClean="0"/>
              <a:t>;</a:t>
            </a:r>
            <a:endParaRPr lang="it-IT" sz="23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607368"/>
              </p:ext>
            </p:extLst>
          </p:nvPr>
        </p:nvGraphicFramePr>
        <p:xfrm>
          <a:off x="467544" y="2479288"/>
          <a:ext cx="3888432" cy="13817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28192"/>
                <a:gridCol w="216024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Sample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C-</a:t>
                      </a:r>
                      <a:r>
                        <a:rPr lang="it-IT" dirty="0" err="1" smtClean="0"/>
                        <a:t>Au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peak</a:t>
                      </a:r>
                      <a:r>
                        <a:rPr lang="it-IT" baseline="0" dirty="0" smtClean="0"/>
                        <a:t> BE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smtClean="0"/>
                        <a:t>(</a:t>
                      </a:r>
                      <a:r>
                        <a:rPr lang="it-IT" dirty="0" smtClean="0"/>
                        <a:t>± 0.05 </a:t>
                      </a:r>
                      <a:r>
                        <a:rPr lang="it-IT" baseline="0" dirty="0" err="1" smtClean="0"/>
                        <a:t>eV</a:t>
                      </a:r>
                      <a:r>
                        <a:rPr lang="it-IT" baseline="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DBBA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1.15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Polyanthryl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1.05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331137" y="4140949"/>
            <a:ext cx="43508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 err="1" smtClean="0"/>
              <a:t>Determination</a:t>
            </a:r>
            <a:r>
              <a:rPr lang="it-IT" sz="2300" dirty="0" smtClean="0"/>
              <a:t> of the </a:t>
            </a:r>
            <a:r>
              <a:rPr lang="it-IT" sz="2300" dirty="0" err="1" smtClean="0"/>
              <a:t>valence</a:t>
            </a:r>
            <a:r>
              <a:rPr lang="it-IT" sz="2300" dirty="0" smtClean="0"/>
              <a:t> </a:t>
            </a:r>
          </a:p>
          <a:p>
            <a:pPr algn="ctr"/>
            <a:r>
              <a:rPr lang="it-IT" sz="2300" dirty="0"/>
              <a:t>b</a:t>
            </a:r>
            <a:r>
              <a:rPr lang="it-IT" sz="2300" dirty="0" smtClean="0"/>
              <a:t>and </a:t>
            </a:r>
            <a:r>
              <a:rPr lang="it-IT" sz="2300" dirty="0" err="1" smtClean="0"/>
              <a:t>evolution</a:t>
            </a:r>
            <a:endParaRPr lang="it-IT" sz="2300" dirty="0"/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998909"/>
              </p:ext>
            </p:extLst>
          </p:nvPr>
        </p:nvGraphicFramePr>
        <p:xfrm>
          <a:off x="467544" y="5082376"/>
          <a:ext cx="5040560" cy="1010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75471"/>
                <a:gridCol w="2248865"/>
                <a:gridCol w="2016224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smtClean="0"/>
                        <a:t>Free-standing state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smtClean="0"/>
                        <a:t>BE (</a:t>
                      </a:r>
                      <a:r>
                        <a:rPr lang="it-IT" dirty="0" smtClean="0"/>
                        <a:t>± 0.05 </a:t>
                      </a:r>
                      <a:r>
                        <a:rPr lang="it-IT" baseline="0" dirty="0" err="1" smtClean="0"/>
                        <a:t>eV</a:t>
                      </a:r>
                      <a:r>
                        <a:rPr lang="it-IT" baseline="0" dirty="0" smtClean="0"/>
                        <a:t>)</a:t>
                      </a:r>
                      <a:endParaRPr lang="it-IT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err="1" smtClean="0"/>
                        <a:t>Interaction</a:t>
                      </a:r>
                      <a:r>
                        <a:rPr lang="it-IT" baseline="0" dirty="0" smtClean="0"/>
                        <a:t>  state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smtClean="0"/>
                        <a:t>BE (</a:t>
                      </a:r>
                      <a:r>
                        <a:rPr lang="it-IT" dirty="0" smtClean="0"/>
                        <a:t>± 0.05 </a:t>
                      </a:r>
                      <a:r>
                        <a:rPr lang="it-IT" baseline="0" dirty="0" err="1" smtClean="0"/>
                        <a:t>eV</a:t>
                      </a:r>
                      <a:r>
                        <a:rPr lang="it-IT" baseline="0" dirty="0" smtClean="0"/>
                        <a:t>)</a:t>
                      </a:r>
                      <a:endParaRPr lang="it-IT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GNR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1.50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0.80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3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6084168" y="6520259"/>
            <a:ext cx="2133600" cy="365125"/>
          </a:xfrm>
        </p:spPr>
        <p:txBody>
          <a:bodyPr/>
          <a:lstStyle/>
          <a:p>
            <a:fld id="{CCFD116B-CFEF-4055-B2C0-A3C51CDF2AED}" type="datetime1">
              <a:rPr lang="it-IT" sz="18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25/09/2015</a:t>
            </a:fld>
            <a:endParaRPr lang="it-IT" sz="18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0216" y="6520259"/>
            <a:ext cx="2895600" cy="365125"/>
          </a:xfrm>
        </p:spPr>
        <p:txBody>
          <a:bodyPr/>
          <a:lstStyle/>
          <a:p>
            <a:r>
              <a:rPr lang="it-IT" sz="2200" dirty="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Giulia Avvisati</a:t>
            </a:r>
            <a:endParaRPr lang="it-IT" sz="22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/>
          <a:p>
            <a:fld id="{751C4F8A-39CD-429C-A54A-87A9A167AC26}" type="slidenum">
              <a:rPr lang="it-IT" sz="15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12</a:t>
            </a:fld>
            <a:endParaRPr lang="it-IT" sz="15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0" name="Picture 2" descr="C:\Users\SONY\Google Drive\Figure_paper_DBBA_2015\Figur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" y="585336"/>
            <a:ext cx="7608074" cy="5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16000" y="216000"/>
            <a:ext cx="517962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Electronic state </a:t>
            </a:r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evolution</a:t>
            </a:r>
            <a:endParaRPr lang="it-IT" sz="3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F5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538431" y="216000"/>
            <a:ext cx="406713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500" dirty="0" err="1" smtClean="0">
                <a:solidFill>
                  <a:srgbClr val="454F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Au</a:t>
            </a:r>
            <a:r>
              <a:rPr lang="it-IT" sz="3500" dirty="0" smtClean="0">
                <a:solidFill>
                  <a:srgbClr val="454F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(110) vs </a:t>
            </a:r>
            <a:r>
              <a:rPr lang="it-IT" sz="3500" dirty="0" err="1" smtClean="0">
                <a:solidFill>
                  <a:srgbClr val="454F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Au</a:t>
            </a:r>
            <a:r>
              <a:rPr lang="it-IT" sz="3500" dirty="0" smtClean="0">
                <a:solidFill>
                  <a:srgbClr val="454F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(111)</a:t>
            </a:r>
            <a:endParaRPr lang="it-IT" sz="3500" dirty="0">
              <a:solidFill>
                <a:srgbClr val="454F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5496" y="1052736"/>
            <a:ext cx="249459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</a:t>
            </a:r>
            <a:r>
              <a:rPr lang="it-IT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</a:t>
            </a:r>
            <a:endParaRPr lang="it-IT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469894" y="1052736"/>
            <a:ext cx="249459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</a:t>
            </a:r>
            <a:r>
              <a:rPr lang="it-IT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</a:t>
            </a:r>
            <a:endParaRPr lang="it-IT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ngolo ripiegato 12"/>
          <p:cNvSpPr/>
          <p:nvPr/>
        </p:nvSpPr>
        <p:spPr>
          <a:xfrm>
            <a:off x="35496" y="5373216"/>
            <a:ext cx="4464496" cy="936104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00" dirty="0" smtClean="0"/>
          </a:p>
          <a:p>
            <a:pPr algn="ctr"/>
            <a:r>
              <a:rPr lang="it-IT" sz="1300" dirty="0" err="1" smtClean="0"/>
              <a:t>Batra</a:t>
            </a:r>
            <a:r>
              <a:rPr lang="it-IT" sz="1300" dirty="0" smtClean="0"/>
              <a:t> A. et al., SI </a:t>
            </a:r>
            <a:r>
              <a:rPr lang="it-IT" sz="1300" dirty="0" err="1" smtClean="0"/>
              <a:t>Chem</a:t>
            </a:r>
            <a:r>
              <a:rPr lang="it-IT" sz="1300" dirty="0" smtClean="0"/>
              <a:t>. Sci. 5, 4419-4423 (2014)</a:t>
            </a:r>
          </a:p>
          <a:p>
            <a:pPr algn="ctr"/>
            <a:r>
              <a:rPr lang="it-IT" sz="1300" dirty="0" smtClean="0"/>
              <a:t>Massimi L. </a:t>
            </a:r>
            <a:r>
              <a:rPr lang="it-IT" sz="1300" dirty="0"/>
              <a:t>et al., </a:t>
            </a:r>
            <a:r>
              <a:rPr lang="it-IT" sz="1300" dirty="0" err="1"/>
              <a:t>J.Phys.Chem</a:t>
            </a:r>
            <a:r>
              <a:rPr lang="it-IT" sz="1300" dirty="0"/>
              <a:t>. C 119, 2427-2437 (</a:t>
            </a:r>
            <a:r>
              <a:rPr lang="it-IT" sz="1300" dirty="0" smtClean="0"/>
              <a:t>2015)</a:t>
            </a:r>
          </a:p>
          <a:p>
            <a:pPr algn="ctr"/>
            <a:r>
              <a:rPr lang="it-IT" sz="1300" dirty="0" smtClean="0"/>
              <a:t>Della Pia A., to be </a:t>
            </a:r>
            <a:r>
              <a:rPr lang="it-IT" sz="1300" dirty="0" err="1" smtClean="0"/>
              <a:t>published</a:t>
            </a:r>
            <a:endParaRPr lang="it-IT" sz="1300" dirty="0"/>
          </a:p>
        </p:txBody>
      </p:sp>
      <p:sp>
        <p:nvSpPr>
          <p:cNvPr id="14" name="Angolo ripiegato 13"/>
          <p:cNvSpPr/>
          <p:nvPr/>
        </p:nvSpPr>
        <p:spPr>
          <a:xfrm>
            <a:off x="4860032" y="5373216"/>
            <a:ext cx="4104456" cy="936104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00" dirty="0" smtClean="0"/>
          </a:p>
          <a:p>
            <a:pPr algn="ctr"/>
            <a:r>
              <a:rPr lang="it-IT" sz="1300" dirty="0" err="1" smtClean="0"/>
              <a:t>Batra</a:t>
            </a:r>
            <a:r>
              <a:rPr lang="it-IT" sz="1300" dirty="0" smtClean="0"/>
              <a:t> </a:t>
            </a:r>
            <a:r>
              <a:rPr lang="it-IT" sz="1300" dirty="0"/>
              <a:t>A. et al., </a:t>
            </a:r>
            <a:r>
              <a:rPr lang="it-IT" sz="1300" dirty="0" err="1"/>
              <a:t>Chem</a:t>
            </a:r>
            <a:r>
              <a:rPr lang="it-IT" sz="1300" dirty="0"/>
              <a:t>. Sci. 5, 4419-4423 (</a:t>
            </a:r>
            <a:r>
              <a:rPr lang="it-IT" sz="1300" dirty="0" smtClean="0"/>
              <a:t>2014)</a:t>
            </a:r>
          </a:p>
          <a:p>
            <a:pPr algn="ctr"/>
            <a:r>
              <a:rPr lang="it-IT" sz="1300" dirty="0" err="1" smtClean="0"/>
              <a:t>Ruffieux</a:t>
            </a:r>
            <a:r>
              <a:rPr lang="it-IT" sz="1300" dirty="0" smtClean="0"/>
              <a:t> P. et al., </a:t>
            </a:r>
            <a:r>
              <a:rPr lang="it-IT" sz="1300" dirty="0" err="1" smtClean="0"/>
              <a:t>ACSnano</a:t>
            </a:r>
            <a:r>
              <a:rPr lang="it-IT" sz="1300" dirty="0"/>
              <a:t> </a:t>
            </a:r>
            <a:r>
              <a:rPr lang="it-IT" sz="1300" dirty="0" smtClean="0"/>
              <a:t>6, 6930-6935 (2012)</a:t>
            </a:r>
          </a:p>
          <a:p>
            <a:pPr algn="ctr"/>
            <a:r>
              <a:rPr lang="it-IT" sz="1300" dirty="0" err="1" smtClean="0"/>
              <a:t>Bronner</a:t>
            </a:r>
            <a:r>
              <a:rPr lang="it-IT" sz="1300" dirty="0"/>
              <a:t> </a:t>
            </a:r>
            <a:r>
              <a:rPr lang="it-IT" sz="1300" dirty="0" smtClean="0"/>
              <a:t>C. et al., </a:t>
            </a:r>
            <a:r>
              <a:rPr lang="it-IT" sz="1300" dirty="0" err="1" smtClean="0"/>
              <a:t>J.Chem.Phys</a:t>
            </a:r>
            <a:r>
              <a:rPr lang="it-IT" sz="1300" dirty="0" smtClean="0"/>
              <a:t>. 140, 024701 (2014)</a:t>
            </a:r>
            <a:endParaRPr lang="it-IT" sz="1300" dirty="0"/>
          </a:p>
        </p:txBody>
      </p:sp>
      <p:sp>
        <p:nvSpPr>
          <p:cNvPr id="18" name="Segnaposto data 3"/>
          <p:cNvSpPr>
            <a:spLocks noGrp="1"/>
          </p:cNvSpPr>
          <p:nvPr>
            <p:ph type="dt" sz="half" idx="10"/>
          </p:nvPr>
        </p:nvSpPr>
        <p:spPr>
          <a:xfrm>
            <a:off x="6084168" y="6520259"/>
            <a:ext cx="2133600" cy="365125"/>
          </a:xfrm>
        </p:spPr>
        <p:txBody>
          <a:bodyPr/>
          <a:lstStyle/>
          <a:p>
            <a:fld id="{CCFD116B-CFEF-4055-B2C0-A3C51CDF2AED}" type="datetime1">
              <a:rPr lang="it-IT" sz="18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25/09/2015</a:t>
            </a:fld>
            <a:endParaRPr lang="it-IT" sz="18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0216" y="6520259"/>
            <a:ext cx="2895600" cy="365125"/>
          </a:xfrm>
        </p:spPr>
        <p:txBody>
          <a:bodyPr/>
          <a:lstStyle/>
          <a:p>
            <a:r>
              <a:rPr lang="it-IT" sz="2200" dirty="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Giulia Avvisati</a:t>
            </a:r>
            <a:endParaRPr lang="it-IT" sz="22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/>
          <a:p>
            <a:fld id="{751C4F8A-39CD-429C-A54A-87A9A167AC26}" type="slidenum">
              <a:rPr lang="it-IT" sz="15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13</a:t>
            </a:fld>
            <a:endParaRPr lang="it-IT" sz="15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76271" y="1628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DBBA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87730" y="252532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Polyanthryl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12576" y="3491716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Bisanthene</a:t>
            </a:r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6970031" y="4440391"/>
            <a:ext cx="149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Nanoribbons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7310669" y="1628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DBBA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7052586" y="2555612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Polyanthryl</a:t>
            </a:r>
            <a:endParaRPr lang="it-IT" dirty="0"/>
          </a:p>
        </p:txBody>
      </p:sp>
      <p:sp>
        <p:nvSpPr>
          <p:cNvPr id="33" name="Rettangolo 32"/>
          <p:cNvSpPr/>
          <p:nvPr/>
        </p:nvSpPr>
        <p:spPr>
          <a:xfrm>
            <a:off x="535632" y="4429800"/>
            <a:ext cx="149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Nanoribbons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1492432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211036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ttore 1 9"/>
          <p:cNvCxnSpPr>
            <a:stCxn id="8" idx="2"/>
          </p:cNvCxnSpPr>
          <p:nvPr/>
        </p:nvCxnSpPr>
        <p:spPr>
          <a:xfrm flipH="1">
            <a:off x="4572000" y="846942"/>
            <a:ext cx="1" cy="6011058"/>
          </a:xfrm>
          <a:prstGeom prst="line">
            <a:avLst/>
          </a:prstGeom>
          <a:ln w="57150">
            <a:solidFill>
              <a:srgbClr val="454F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1192"/>
            <a:ext cx="1779917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1192"/>
            <a:ext cx="1530158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3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27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84168" y="6520259"/>
            <a:ext cx="2133600" cy="365125"/>
          </a:xfrm>
        </p:spPr>
        <p:txBody>
          <a:bodyPr/>
          <a:lstStyle/>
          <a:p>
            <a:fld id="{CCFD116B-CFEF-4055-B2C0-A3C51CDF2AED}" type="datetime1">
              <a:rPr lang="it-IT" sz="18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25/09/2015</a:t>
            </a:fld>
            <a:endParaRPr lang="it-IT" sz="18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0216" y="6520259"/>
            <a:ext cx="2895600" cy="365125"/>
          </a:xfrm>
        </p:spPr>
        <p:txBody>
          <a:bodyPr/>
          <a:lstStyle/>
          <a:p>
            <a:r>
              <a:rPr lang="it-IT" sz="2200" dirty="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Giulia Avvisati</a:t>
            </a:r>
            <a:endParaRPr lang="it-IT" sz="22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/>
          <a:p>
            <a:fld id="{751C4F8A-39CD-429C-A54A-87A9A167AC26}" type="slidenum">
              <a:rPr lang="it-IT" sz="15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</a:t>
            </a:fld>
            <a:endParaRPr lang="it-IT" sz="15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7139" y="205770"/>
            <a:ext cx="477887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Graphene</a:t>
            </a:r>
            <a:r>
              <a:rPr lang="it-IT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nanoribbons</a:t>
            </a:r>
            <a:endParaRPr lang="it-IT" sz="3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7139" y="1096144"/>
            <a:ext cx="45432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Why</a:t>
            </a:r>
            <a:r>
              <a:rPr lang="it-IT" sz="2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quantum </a:t>
            </a:r>
            <a:r>
              <a:rPr lang="it-IT" sz="25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confinement</a:t>
            </a:r>
            <a:r>
              <a:rPr lang="it-IT" sz="2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?</a:t>
            </a:r>
            <a:endParaRPr lang="it-IT" sz="25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34664" y="2142728"/>
            <a:ext cx="216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</a:t>
            </a:r>
            <a:r>
              <a:rPr lang="it-IT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rom </a:t>
            </a:r>
            <a:r>
              <a:rPr lang="it-IT" sz="20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semimetallic</a:t>
            </a:r>
            <a:endParaRPr lang="it-IT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7" y="3014682"/>
            <a:ext cx="1190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710" y="3758474"/>
            <a:ext cx="647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10" y="3751274"/>
            <a:ext cx="1019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50" y="2750474"/>
            <a:ext cx="419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ccia a destra 18"/>
          <p:cNvSpPr/>
          <p:nvPr/>
        </p:nvSpPr>
        <p:spPr>
          <a:xfrm>
            <a:off x="3419872" y="3363846"/>
            <a:ext cx="2160240" cy="693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570532" y="1988840"/>
            <a:ext cx="2529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</a:t>
            </a:r>
            <a:r>
              <a:rPr lang="it-IT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 </a:t>
            </a:r>
            <a:r>
              <a:rPr lang="it-IT" sz="20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tunable</a:t>
            </a:r>
            <a:r>
              <a:rPr lang="it-IT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band-gap </a:t>
            </a:r>
          </a:p>
          <a:p>
            <a:pPr algn="ctr"/>
            <a:r>
              <a:rPr lang="it-IT" sz="20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semiconductor</a:t>
            </a:r>
            <a:endParaRPr lang="it-IT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332" y="2926545"/>
            <a:ext cx="11906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271" y="3717405"/>
            <a:ext cx="647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71" y="3710205"/>
            <a:ext cx="1019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71" y="2700437"/>
            <a:ext cx="419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3671695" y="4125430"/>
                <a:ext cx="1260345" cy="671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it-IT" sz="22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it-IT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it-IT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it-IT" sz="22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it-IT" sz="2200" dirty="0"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695" y="4125430"/>
                <a:ext cx="1260345" cy="67172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5526545" y="4767790"/>
                <a:ext cx="2473818" cy="727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it-IT" sz="22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it-IT" sz="2200" b="0" i="1" smtClean="0">
                          <a:latin typeface="Cambria Math"/>
                          <a:ea typeface="Cambria Math"/>
                        </a:rPr>
                        <m:t>=∆</m:t>
                      </m:r>
                      <m:r>
                        <a:rPr lang="it-IT" sz="22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it-IT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it-IT" sz="2200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it-IT" sz="2200" b="0" i="1" smtClean="0">
                          <a:latin typeface="Cambria Math"/>
                          <a:ea typeface="Cambria Math"/>
                        </a:rPr>
                        <m:t>)∝</m:t>
                      </m:r>
                      <m:f>
                        <m:fPr>
                          <m:ctrlPr>
                            <a:rPr lang="it-IT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sz="22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it-IT" sz="2200" dirty="0"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545" y="4767790"/>
                <a:ext cx="2473818" cy="72795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427988" y="5062749"/>
            <a:ext cx="312297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300" dirty="0" err="1" smtClean="0"/>
              <a:t>Ambipolar</a:t>
            </a:r>
            <a:r>
              <a:rPr lang="it-IT" sz="2300" dirty="0" smtClean="0"/>
              <a:t> </a:t>
            </a:r>
            <a:r>
              <a:rPr lang="it-IT" sz="2300" dirty="0" err="1" smtClean="0"/>
              <a:t>transport</a:t>
            </a:r>
            <a:endParaRPr lang="it-IT" sz="23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736501" y="5552091"/>
            <a:ext cx="222048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 smtClean="0"/>
              <a:t>High </a:t>
            </a:r>
            <a:r>
              <a:rPr lang="it-IT" sz="2300" dirty="0" err="1" smtClean="0"/>
              <a:t>mobility</a:t>
            </a:r>
            <a:endParaRPr lang="it-IT" sz="23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33938"/>
            <a:ext cx="1040528" cy="1116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02" y="3466770"/>
            <a:ext cx="705526" cy="1080000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>
            <a:off x="7988294" y="4643844"/>
            <a:ext cx="6840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8128655" y="464384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3993F"/>
                </a:solidFill>
              </a:rPr>
              <a:t>W</a:t>
            </a:r>
            <a:endParaRPr lang="it-IT" b="1" dirty="0">
              <a:solidFill>
                <a:srgbClr val="F3993F"/>
              </a:solidFill>
            </a:endParaRPr>
          </a:p>
        </p:txBody>
      </p:sp>
      <p:sp>
        <p:nvSpPr>
          <p:cNvPr id="12" name="Angolo ripiegato 11"/>
          <p:cNvSpPr/>
          <p:nvPr/>
        </p:nvSpPr>
        <p:spPr>
          <a:xfrm>
            <a:off x="5359730" y="902623"/>
            <a:ext cx="3527281" cy="86409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 smtClean="0"/>
          </a:p>
          <a:p>
            <a:pPr algn="ctr"/>
            <a:r>
              <a:rPr lang="it-IT" sz="1200" dirty="0" smtClean="0"/>
              <a:t>Berger C. et al., Science 312, 1191-1196 (2006)</a:t>
            </a:r>
          </a:p>
          <a:p>
            <a:pPr algn="ctr"/>
            <a:r>
              <a:rPr lang="it-IT" sz="1200" dirty="0" err="1" smtClean="0"/>
              <a:t>Geim</a:t>
            </a:r>
            <a:r>
              <a:rPr lang="it-IT" sz="1200" dirty="0" smtClean="0"/>
              <a:t> A.K. et al., Nature </a:t>
            </a:r>
            <a:r>
              <a:rPr lang="it-IT" sz="1200" dirty="0" err="1" smtClean="0"/>
              <a:t>Mat</a:t>
            </a:r>
            <a:r>
              <a:rPr lang="it-IT" sz="1200" dirty="0" smtClean="0"/>
              <a:t>. 6, 183-191 (2007)</a:t>
            </a:r>
          </a:p>
          <a:p>
            <a:pPr algn="ctr"/>
            <a:r>
              <a:rPr lang="it-IT" sz="1200" dirty="0" err="1" smtClean="0"/>
              <a:t>Raza</a:t>
            </a:r>
            <a:r>
              <a:rPr lang="it-IT" sz="1200" dirty="0" smtClean="0"/>
              <a:t> H. et al., </a:t>
            </a:r>
            <a:r>
              <a:rPr lang="it-IT" sz="1200" dirty="0" err="1" smtClean="0"/>
              <a:t>Phys.Rev.B</a:t>
            </a:r>
            <a:r>
              <a:rPr lang="it-IT" sz="1200" dirty="0"/>
              <a:t> </a:t>
            </a:r>
            <a:r>
              <a:rPr lang="it-IT" sz="1200" dirty="0" smtClean="0"/>
              <a:t>77, 245434 (2008)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6028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17139" y="205770"/>
            <a:ext cx="722665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Graphene</a:t>
            </a:r>
            <a:r>
              <a:rPr lang="it-IT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nanoribbons</a:t>
            </a:r>
            <a:r>
              <a:rPr lang="it-IT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lithography</a:t>
            </a:r>
            <a:endParaRPr lang="it-IT" sz="35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17139" y="935722"/>
            <a:ext cx="57695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 to </a:t>
            </a:r>
            <a:r>
              <a:rPr lang="it-IT" sz="25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obtain</a:t>
            </a:r>
            <a:r>
              <a:rPr lang="it-IT" sz="2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quantum </a:t>
            </a:r>
            <a:r>
              <a:rPr lang="it-IT" sz="25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confinement</a:t>
            </a:r>
            <a:r>
              <a:rPr lang="it-IT" sz="2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?</a:t>
            </a:r>
            <a:endParaRPr lang="it-IT" sz="25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17139" y="1822321"/>
            <a:ext cx="50978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 smtClean="0"/>
              <a:t>Top-down </a:t>
            </a:r>
            <a:r>
              <a:rPr lang="it-IT" sz="2500" dirty="0" err="1" smtClean="0"/>
              <a:t>lithographic</a:t>
            </a:r>
            <a:r>
              <a:rPr lang="it-IT" sz="2500" dirty="0" smtClean="0"/>
              <a:t> </a:t>
            </a:r>
            <a:r>
              <a:rPr lang="it-IT" sz="2500" dirty="0" err="1" smtClean="0"/>
              <a:t>approaches</a:t>
            </a:r>
            <a:endParaRPr lang="it-IT" sz="2500" dirty="0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2637312"/>
            <a:ext cx="6712896" cy="3600000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5861315" y="2754501"/>
            <a:ext cx="3203121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500" b="1" dirty="0" smtClean="0">
                <a:solidFill>
                  <a:srgbClr val="00B050"/>
                </a:solidFill>
              </a:rPr>
              <a:t>Cheap</a:t>
            </a:r>
          </a:p>
          <a:p>
            <a:endParaRPr lang="it-IT" sz="25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500" b="1" dirty="0" smtClean="0">
                <a:solidFill>
                  <a:srgbClr val="00B050"/>
                </a:solidFill>
              </a:rPr>
              <a:t>GNR with </a:t>
            </a:r>
            <a:r>
              <a:rPr lang="it-IT" sz="2500" b="1" dirty="0" err="1" smtClean="0">
                <a:solidFill>
                  <a:srgbClr val="00B050"/>
                </a:solidFill>
              </a:rPr>
              <a:t>different</a:t>
            </a:r>
            <a:r>
              <a:rPr lang="it-IT" sz="25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it-IT" sz="2500" b="1" dirty="0">
                <a:solidFill>
                  <a:srgbClr val="00B050"/>
                </a:solidFill>
              </a:rPr>
              <a:t> </a:t>
            </a:r>
            <a:r>
              <a:rPr lang="it-IT" sz="2500" b="1" dirty="0" smtClean="0">
                <a:solidFill>
                  <a:srgbClr val="00B050"/>
                </a:solidFill>
              </a:rPr>
              <a:t>   </a:t>
            </a:r>
            <a:r>
              <a:rPr lang="it-IT" sz="2500" b="1" dirty="0" err="1" smtClean="0">
                <a:solidFill>
                  <a:srgbClr val="00B050"/>
                </a:solidFill>
              </a:rPr>
              <a:t>shapes</a:t>
            </a:r>
            <a:r>
              <a:rPr lang="it-IT" sz="2500" b="1" dirty="0" smtClean="0">
                <a:solidFill>
                  <a:srgbClr val="00B050"/>
                </a:solidFill>
              </a:rPr>
              <a:t> and </a:t>
            </a:r>
            <a:r>
              <a:rPr lang="it-IT" sz="2500" b="1" dirty="0" err="1" smtClean="0">
                <a:solidFill>
                  <a:srgbClr val="00B050"/>
                </a:solidFill>
              </a:rPr>
              <a:t>width</a:t>
            </a:r>
            <a:endParaRPr lang="it-IT" sz="2500" b="1" dirty="0" smtClean="0">
              <a:solidFill>
                <a:srgbClr val="00B050"/>
              </a:solidFill>
            </a:endParaRPr>
          </a:p>
          <a:p>
            <a:endParaRPr lang="it-IT" sz="2500" b="1" dirty="0">
              <a:solidFill>
                <a:srgbClr val="00B050"/>
              </a:solidFill>
            </a:endParaRPr>
          </a:p>
          <a:p>
            <a:pPr marL="342900" indent="-342900">
              <a:buFont typeface="Microsoft Sans Serif" panose="020B0604020202020204" pitchFamily="34" charset="0"/>
              <a:buChar char="Х"/>
            </a:pPr>
            <a:r>
              <a:rPr lang="it-IT" sz="2500" b="1" dirty="0" smtClean="0">
                <a:solidFill>
                  <a:srgbClr val="FF0000"/>
                </a:solidFill>
              </a:rPr>
              <a:t>Too wide (&gt;10 nm)</a:t>
            </a:r>
          </a:p>
          <a:p>
            <a:r>
              <a:rPr lang="it-IT" sz="2500" b="1" dirty="0">
                <a:solidFill>
                  <a:srgbClr val="FF0000"/>
                </a:solidFill>
              </a:rPr>
              <a:t> </a:t>
            </a:r>
            <a:r>
              <a:rPr lang="it-IT" sz="2500" b="1" dirty="0" smtClean="0">
                <a:solidFill>
                  <a:srgbClr val="FF0000"/>
                </a:solidFill>
              </a:rPr>
              <a:t>            GNR</a:t>
            </a:r>
          </a:p>
          <a:p>
            <a:pPr marL="342900" indent="-342900">
              <a:buFont typeface="Microsoft Sans Serif" panose="020B0604020202020204" pitchFamily="34" charset="0"/>
              <a:buChar char="Х"/>
            </a:pPr>
            <a:endParaRPr lang="it-IT" sz="2500" b="1" dirty="0">
              <a:solidFill>
                <a:srgbClr val="FF0000"/>
              </a:solidFill>
            </a:endParaRPr>
          </a:p>
          <a:p>
            <a:pPr marL="342900" indent="-342900">
              <a:buFont typeface="Microsoft Sans Serif" panose="020B0604020202020204" pitchFamily="34" charset="0"/>
              <a:buChar char="Х"/>
            </a:pPr>
            <a:r>
              <a:rPr lang="it-IT" sz="2500" b="1" dirty="0" err="1" smtClean="0">
                <a:solidFill>
                  <a:srgbClr val="FF0000"/>
                </a:solidFill>
              </a:rPr>
              <a:t>Rough</a:t>
            </a:r>
            <a:r>
              <a:rPr lang="it-IT" sz="2500" b="1" dirty="0" smtClean="0">
                <a:solidFill>
                  <a:srgbClr val="FF0000"/>
                </a:solidFill>
              </a:rPr>
              <a:t> </a:t>
            </a:r>
            <a:r>
              <a:rPr lang="it-IT" sz="2500" b="1" dirty="0" err="1" smtClean="0">
                <a:solidFill>
                  <a:srgbClr val="FF0000"/>
                </a:solidFill>
              </a:rPr>
              <a:t>edges</a:t>
            </a:r>
            <a:endParaRPr lang="it-IT" sz="2500" b="1" dirty="0">
              <a:solidFill>
                <a:srgbClr val="FF0000"/>
              </a:solidFill>
            </a:endParaRPr>
          </a:p>
        </p:txBody>
      </p:sp>
      <p:sp>
        <p:nvSpPr>
          <p:cNvPr id="2" name="Angolo ripiegato 1"/>
          <p:cNvSpPr/>
          <p:nvPr/>
        </p:nvSpPr>
        <p:spPr>
          <a:xfrm>
            <a:off x="5436096" y="1628800"/>
            <a:ext cx="3628341" cy="864096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 dirty="0" smtClean="0"/>
          </a:p>
          <a:p>
            <a:pPr algn="ctr"/>
            <a:r>
              <a:rPr lang="it-IT" sz="1000" dirty="0" smtClean="0"/>
              <a:t>Han M. et al., </a:t>
            </a:r>
            <a:r>
              <a:rPr lang="it-IT" sz="1000" dirty="0" err="1" smtClean="0"/>
              <a:t>Phys.Rev.Lett</a:t>
            </a:r>
            <a:r>
              <a:rPr lang="it-IT" sz="1000" dirty="0" smtClean="0"/>
              <a:t>. 98, 206805 (2007)</a:t>
            </a:r>
          </a:p>
          <a:p>
            <a:pPr algn="ctr"/>
            <a:r>
              <a:rPr lang="it-IT" sz="1000" dirty="0" err="1" smtClean="0"/>
              <a:t>Giesbers</a:t>
            </a:r>
            <a:r>
              <a:rPr lang="it-IT" sz="1000" dirty="0" smtClean="0"/>
              <a:t> A.J.M. et al., </a:t>
            </a:r>
            <a:r>
              <a:rPr lang="it-IT" sz="1000" dirty="0" err="1" smtClean="0"/>
              <a:t>Sol.Stat.Comm</a:t>
            </a:r>
            <a:r>
              <a:rPr lang="it-IT" sz="1000" dirty="0" smtClean="0"/>
              <a:t>. 147, 366-369 (2008)</a:t>
            </a:r>
          </a:p>
          <a:p>
            <a:pPr algn="ctr"/>
            <a:r>
              <a:rPr lang="it-IT" sz="1000" dirty="0" err="1" smtClean="0"/>
              <a:t>Tapaszto</a:t>
            </a:r>
            <a:r>
              <a:rPr lang="it-IT" sz="1000" dirty="0" smtClean="0"/>
              <a:t> L. et al., Nature </a:t>
            </a:r>
            <a:r>
              <a:rPr lang="it-IT" sz="1000" dirty="0" err="1" smtClean="0"/>
              <a:t>Nanotech</a:t>
            </a:r>
            <a:r>
              <a:rPr lang="it-IT" sz="1000" dirty="0" smtClean="0"/>
              <a:t>. 3, 397-401 (2008)</a:t>
            </a:r>
            <a:endParaRPr lang="it-IT" sz="1000" dirty="0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6084168" y="6520259"/>
            <a:ext cx="2133600" cy="365125"/>
          </a:xfrm>
        </p:spPr>
        <p:txBody>
          <a:bodyPr/>
          <a:lstStyle/>
          <a:p>
            <a:fld id="{CCFD116B-CFEF-4055-B2C0-A3C51CDF2AED}" type="datetime1">
              <a:rPr lang="it-IT" sz="18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25/09/2015</a:t>
            </a:fld>
            <a:endParaRPr lang="it-IT" sz="18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0216" y="6520259"/>
            <a:ext cx="2895600" cy="365125"/>
          </a:xfrm>
        </p:spPr>
        <p:txBody>
          <a:bodyPr/>
          <a:lstStyle/>
          <a:p>
            <a:r>
              <a:rPr lang="it-IT" sz="2200" dirty="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Giulia Avvisati</a:t>
            </a:r>
            <a:endParaRPr lang="it-IT" sz="22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/>
          <a:p>
            <a:fld id="{751C4F8A-39CD-429C-A54A-87A9A167AC26}" type="slidenum">
              <a:rPr lang="it-IT" sz="15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</a:t>
            </a:fld>
            <a:endParaRPr lang="it-IT" sz="15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34" y="1553117"/>
            <a:ext cx="2016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9" y="2988432"/>
            <a:ext cx="4932000" cy="14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14" y="242088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62" y="2636912"/>
            <a:ext cx="12668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9" y="4797152"/>
            <a:ext cx="4968000" cy="146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562" y="4437112"/>
            <a:ext cx="19335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36240" y="1007730"/>
            <a:ext cx="30844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 smtClean="0"/>
              <a:t>Bottom-up </a:t>
            </a:r>
            <a:r>
              <a:rPr lang="it-IT" sz="2500" dirty="0" err="1" smtClean="0"/>
              <a:t>approach</a:t>
            </a:r>
            <a:endParaRPr lang="it-IT" sz="25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5729865" y="2939511"/>
            <a:ext cx="29177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500" b="1" dirty="0" err="1" smtClean="0">
                <a:solidFill>
                  <a:srgbClr val="00B050"/>
                </a:solidFill>
              </a:rPr>
              <a:t>Atomic</a:t>
            </a:r>
            <a:r>
              <a:rPr lang="it-IT" sz="2500" b="1" dirty="0" smtClean="0">
                <a:solidFill>
                  <a:srgbClr val="00B050"/>
                </a:solidFill>
              </a:rPr>
              <a:t> </a:t>
            </a:r>
            <a:r>
              <a:rPr lang="it-IT" sz="2500" b="1" dirty="0" err="1" smtClean="0">
                <a:solidFill>
                  <a:srgbClr val="00B050"/>
                </a:solidFill>
              </a:rPr>
              <a:t>precision</a:t>
            </a:r>
            <a:r>
              <a:rPr lang="it-IT" sz="2500" b="1" dirty="0">
                <a:solidFill>
                  <a:srgbClr val="00B050"/>
                </a:solidFill>
              </a:rPr>
              <a:t>!</a:t>
            </a:r>
            <a:endParaRPr lang="it-IT" sz="2500" b="1" dirty="0" smtClean="0">
              <a:solidFill>
                <a:srgbClr val="00B05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652120" y="1567475"/>
            <a:ext cx="3073277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00" dirty="0" err="1" smtClean="0"/>
              <a:t>Key</a:t>
            </a:r>
            <a:r>
              <a:rPr lang="it-IT" sz="2300" dirty="0" smtClean="0"/>
              <a:t> </a:t>
            </a:r>
            <a:r>
              <a:rPr lang="it-IT" sz="2300" dirty="0" err="1" smtClean="0"/>
              <a:t>ingredients</a:t>
            </a:r>
            <a:r>
              <a:rPr lang="it-IT" sz="23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300" dirty="0" err="1" smtClean="0"/>
              <a:t>Molecular</a:t>
            </a:r>
            <a:r>
              <a:rPr lang="it-IT" sz="2300" dirty="0" smtClean="0"/>
              <a:t> precursor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300" dirty="0" err="1" smtClean="0"/>
              <a:t>Catalytic</a:t>
            </a:r>
            <a:r>
              <a:rPr lang="it-IT" sz="2300" dirty="0" smtClean="0"/>
              <a:t> </a:t>
            </a:r>
            <a:r>
              <a:rPr lang="it-IT" sz="2300" dirty="0" err="1" smtClean="0"/>
              <a:t>substrate</a:t>
            </a:r>
            <a:endParaRPr lang="it-IT" sz="23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17139" y="205770"/>
            <a:ext cx="898996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Graphene</a:t>
            </a:r>
            <a:r>
              <a:rPr lang="it-IT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nanoribbons</a:t>
            </a:r>
            <a:r>
              <a:rPr lang="it-IT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molecular</a:t>
            </a:r>
            <a:r>
              <a:rPr lang="it-IT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precursor</a:t>
            </a:r>
            <a:endParaRPr lang="it-IT" sz="35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60" y="3573216"/>
            <a:ext cx="2382196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333963" y="4856725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1 nm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Angolo ripiegato 2"/>
          <p:cNvSpPr/>
          <p:nvPr/>
        </p:nvSpPr>
        <p:spPr>
          <a:xfrm>
            <a:off x="5353580" y="5594325"/>
            <a:ext cx="3670355" cy="787003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 smtClean="0"/>
          </a:p>
          <a:p>
            <a:pPr algn="ctr"/>
            <a:r>
              <a:rPr lang="it-IT" sz="1200" dirty="0" err="1" smtClean="0"/>
              <a:t>Cai</a:t>
            </a:r>
            <a:r>
              <a:rPr lang="it-IT" sz="1200" dirty="0" smtClean="0"/>
              <a:t> J. et al., Nature 466, 470-473 (2010)</a:t>
            </a:r>
          </a:p>
          <a:p>
            <a:pPr algn="ctr"/>
            <a:r>
              <a:rPr lang="it-IT" sz="1200" dirty="0"/>
              <a:t>v</a:t>
            </a:r>
            <a:r>
              <a:rPr lang="it-IT" sz="1200" dirty="0" smtClean="0"/>
              <a:t>an </a:t>
            </a:r>
            <a:r>
              <a:rPr lang="it-IT" sz="1200" dirty="0" err="1" smtClean="0"/>
              <a:t>der</a:t>
            </a:r>
            <a:r>
              <a:rPr lang="it-IT" sz="1200" dirty="0" smtClean="0"/>
              <a:t> </a:t>
            </a:r>
            <a:r>
              <a:rPr lang="it-IT" sz="1200" dirty="0" err="1" smtClean="0"/>
              <a:t>Lit</a:t>
            </a:r>
            <a:r>
              <a:rPr lang="it-IT" sz="1200" dirty="0" smtClean="0"/>
              <a:t> J. </a:t>
            </a:r>
            <a:r>
              <a:rPr lang="it-IT" sz="1200" dirty="0"/>
              <a:t>e</a:t>
            </a:r>
            <a:r>
              <a:rPr lang="it-IT" sz="1200" dirty="0" smtClean="0"/>
              <a:t>t al., Nature Comm. 4, 2023 (2013)</a:t>
            </a:r>
            <a:endParaRPr lang="it-IT" sz="1200" dirty="0"/>
          </a:p>
        </p:txBody>
      </p:sp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>
          <a:xfrm>
            <a:off x="6084168" y="6520259"/>
            <a:ext cx="2133600" cy="365125"/>
          </a:xfrm>
        </p:spPr>
        <p:txBody>
          <a:bodyPr/>
          <a:lstStyle/>
          <a:p>
            <a:fld id="{CCFD116B-CFEF-4055-B2C0-A3C51CDF2AED}" type="datetime1">
              <a:rPr lang="it-IT" sz="18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25/09/2015</a:t>
            </a:fld>
            <a:endParaRPr lang="it-IT" sz="18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0216" y="6520259"/>
            <a:ext cx="2895600" cy="365125"/>
          </a:xfrm>
        </p:spPr>
        <p:txBody>
          <a:bodyPr/>
          <a:lstStyle/>
          <a:p>
            <a:r>
              <a:rPr lang="it-IT" sz="2200" dirty="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Giulia Avvisati</a:t>
            </a:r>
            <a:endParaRPr lang="it-IT" sz="22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/>
          <a:p>
            <a:fld id="{751C4F8A-39CD-429C-A54A-87A9A167AC26}" type="slidenum">
              <a:rPr lang="it-IT" sz="15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4</a:t>
            </a:fld>
            <a:endParaRPr lang="it-IT" sz="15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" y="1603173"/>
            <a:ext cx="1107944" cy="972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1486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36000" y="1548000"/>
            <a:ext cx="1187624" cy="1065642"/>
          </a:xfrm>
          <a:prstGeom prst="roundRect">
            <a:avLst/>
          </a:prstGeom>
          <a:noFill/>
          <a:ln w="38100">
            <a:solidFill>
              <a:srgbClr val="F3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4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16000" y="216000"/>
            <a:ext cx="554350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Our</a:t>
            </a:r>
            <a:r>
              <a:rPr lang="it-IT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</a:t>
            </a:r>
            <a:r>
              <a:rPr lang="it-IT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: DBBA/</a:t>
            </a:r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Au</a:t>
            </a:r>
            <a:r>
              <a:rPr lang="it-IT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(110)</a:t>
            </a:r>
            <a:endParaRPr lang="it-IT" sz="3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 bwMode="auto">
          <a:xfrm flipH="1">
            <a:off x="4568155" y="2564904"/>
            <a:ext cx="3846" cy="2736432"/>
          </a:xfrm>
          <a:prstGeom prst="line">
            <a:avLst/>
          </a:prstGeom>
          <a:ln w="38100">
            <a:solidFill>
              <a:schemeClr val="tx1"/>
            </a:solidFill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2790" y="935722"/>
            <a:ext cx="33050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parajita" panose="020B0604020202020204" pitchFamily="34" charset="0"/>
              </a:rPr>
              <a:t>RT </a:t>
            </a:r>
            <a:r>
              <a:rPr lang="it-IT" sz="2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parajita" panose="020B0604020202020204" pitchFamily="34" charset="0"/>
              </a:rPr>
              <a:t>deposition</a:t>
            </a:r>
            <a:endParaRPr lang="it-IT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parajita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934468" y="935125"/>
            <a:ext cx="32095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 (470K) </a:t>
            </a:r>
            <a:r>
              <a:rPr lang="it-IT" sz="25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deposition</a:t>
            </a:r>
            <a:endParaRPr lang="it-IT" sz="2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39" y="2132856"/>
            <a:ext cx="754560" cy="9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67" y="3745752"/>
            <a:ext cx="756000" cy="9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125760"/>
            <a:ext cx="801213" cy="9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93" y="4098784"/>
            <a:ext cx="802800" cy="9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ttangolo arrotondato 34"/>
          <p:cNvSpPr/>
          <p:nvPr/>
        </p:nvSpPr>
        <p:spPr bwMode="auto">
          <a:xfrm>
            <a:off x="1479303" y="3609144"/>
            <a:ext cx="914400" cy="9144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6" name="Picture 2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44" y="5373336"/>
            <a:ext cx="756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08" y="5371047"/>
            <a:ext cx="8028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Freccia in giù 39"/>
          <p:cNvSpPr/>
          <p:nvPr/>
        </p:nvSpPr>
        <p:spPr>
          <a:xfrm>
            <a:off x="35496" y="1484784"/>
            <a:ext cx="895350" cy="491201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 rot="16200000">
            <a:off x="-735481" y="3479898"/>
            <a:ext cx="2383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 smtClean="0"/>
              <a:t>Temperature</a:t>
            </a:r>
            <a:endParaRPr lang="it-IT" sz="3000" b="1" dirty="0"/>
          </a:p>
        </p:txBody>
      </p:sp>
      <p:cxnSp>
        <p:nvCxnSpPr>
          <p:cNvPr id="43" name="Connettore 1 42"/>
          <p:cNvCxnSpPr/>
          <p:nvPr/>
        </p:nvCxnSpPr>
        <p:spPr>
          <a:xfrm>
            <a:off x="720000" y="1828855"/>
            <a:ext cx="197335" cy="0"/>
          </a:xfrm>
          <a:prstGeom prst="line">
            <a:avLst/>
          </a:prstGeom>
          <a:ln w="666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930846" y="1641900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300K, </a:t>
            </a:r>
            <a:r>
              <a:rPr lang="it-IT" dirty="0" err="1" smtClean="0"/>
              <a:t>intact</a:t>
            </a:r>
            <a:r>
              <a:rPr lang="it-IT" dirty="0" smtClean="0"/>
              <a:t> </a:t>
            </a:r>
            <a:r>
              <a:rPr lang="it-IT" dirty="0" err="1" smtClean="0"/>
              <a:t>molecule</a:t>
            </a:r>
            <a:endParaRPr lang="it-IT" dirty="0"/>
          </a:p>
        </p:txBody>
      </p:sp>
      <p:cxnSp>
        <p:nvCxnSpPr>
          <p:cNvPr id="45" name="Connettore 1 44"/>
          <p:cNvCxnSpPr/>
          <p:nvPr/>
        </p:nvCxnSpPr>
        <p:spPr>
          <a:xfrm>
            <a:off x="720000" y="3390639"/>
            <a:ext cx="197335" cy="0"/>
          </a:xfrm>
          <a:prstGeom prst="line">
            <a:avLst/>
          </a:prstGeom>
          <a:ln w="666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930846" y="320368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4</a:t>
            </a:r>
            <a:r>
              <a:rPr lang="it-IT" dirty="0" smtClean="0"/>
              <a:t>00K, </a:t>
            </a:r>
            <a:r>
              <a:rPr lang="it-IT" dirty="0" err="1" smtClean="0"/>
              <a:t>polyanthryl</a:t>
            </a:r>
            <a:endParaRPr lang="it-IT" dirty="0"/>
          </a:p>
        </p:txBody>
      </p:sp>
      <p:cxnSp>
        <p:nvCxnSpPr>
          <p:cNvPr id="47" name="Connettore 1 46"/>
          <p:cNvCxnSpPr/>
          <p:nvPr/>
        </p:nvCxnSpPr>
        <p:spPr>
          <a:xfrm>
            <a:off x="706489" y="5694895"/>
            <a:ext cx="197335" cy="0"/>
          </a:xfrm>
          <a:prstGeom prst="line">
            <a:avLst/>
          </a:prstGeom>
          <a:ln w="666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917335" y="5507940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700K, GNR</a:t>
            </a:r>
            <a:endParaRPr lang="it-IT" dirty="0"/>
          </a:p>
        </p:txBody>
      </p:sp>
      <p:sp>
        <p:nvSpPr>
          <p:cNvPr id="51" name="Freccia in giù 50"/>
          <p:cNvSpPr/>
          <p:nvPr/>
        </p:nvSpPr>
        <p:spPr>
          <a:xfrm>
            <a:off x="8213154" y="1484784"/>
            <a:ext cx="895350" cy="4912018"/>
          </a:xfrm>
          <a:prstGeom prst="downArrow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45000">
                <a:schemeClr val="accent3">
                  <a:lumMod val="60000"/>
                  <a:lumOff val="40000"/>
                </a:schemeClr>
              </a:gs>
              <a:gs pos="7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 rot="16200000">
            <a:off x="7709880" y="3479898"/>
            <a:ext cx="18485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 err="1" smtClean="0"/>
              <a:t>Coverage</a:t>
            </a:r>
            <a:endParaRPr lang="it-IT" sz="3000" b="1" dirty="0"/>
          </a:p>
        </p:txBody>
      </p:sp>
      <p:cxnSp>
        <p:nvCxnSpPr>
          <p:cNvPr id="53" name="Connettore 1 52"/>
          <p:cNvCxnSpPr/>
          <p:nvPr/>
        </p:nvCxnSpPr>
        <p:spPr>
          <a:xfrm>
            <a:off x="8244000" y="1828855"/>
            <a:ext cx="197335" cy="0"/>
          </a:xfrm>
          <a:prstGeom prst="line">
            <a:avLst/>
          </a:prstGeom>
          <a:ln w="666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6068939" y="1641900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0.1 SL, </a:t>
            </a:r>
            <a:r>
              <a:rPr lang="it-IT" dirty="0" err="1" smtClean="0"/>
              <a:t>bisanthene</a:t>
            </a:r>
            <a:endParaRPr lang="it-IT" dirty="0"/>
          </a:p>
        </p:txBody>
      </p:sp>
      <p:cxnSp>
        <p:nvCxnSpPr>
          <p:cNvPr id="55" name="Connettore 1 54"/>
          <p:cNvCxnSpPr/>
          <p:nvPr/>
        </p:nvCxnSpPr>
        <p:spPr>
          <a:xfrm>
            <a:off x="8244000" y="3703611"/>
            <a:ext cx="197335" cy="0"/>
          </a:xfrm>
          <a:prstGeom prst="line">
            <a:avLst/>
          </a:prstGeom>
          <a:ln w="666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6068938" y="3380445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0.5 SL, </a:t>
            </a:r>
            <a:r>
              <a:rPr lang="it-IT" dirty="0" err="1" smtClean="0"/>
              <a:t>bisanthene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           </a:t>
            </a:r>
            <a:r>
              <a:rPr lang="it-IT" dirty="0" err="1" smtClean="0"/>
              <a:t>chains</a:t>
            </a:r>
            <a:endParaRPr lang="it-IT" dirty="0"/>
          </a:p>
        </p:txBody>
      </p:sp>
      <p:cxnSp>
        <p:nvCxnSpPr>
          <p:cNvPr id="59" name="Connettore 1 58"/>
          <p:cNvCxnSpPr/>
          <p:nvPr/>
        </p:nvCxnSpPr>
        <p:spPr>
          <a:xfrm>
            <a:off x="8244408" y="5695200"/>
            <a:ext cx="197335" cy="0"/>
          </a:xfrm>
          <a:prstGeom prst="line">
            <a:avLst/>
          </a:prstGeom>
          <a:ln w="666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6758104" y="550794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1.0 SL, GNR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42" y="980728"/>
            <a:ext cx="2300783" cy="162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98" y="2111246"/>
            <a:ext cx="1107944" cy="972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18456"/>
            <a:ext cx="991311" cy="972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62" y="3789144"/>
            <a:ext cx="1878780" cy="936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07" y="4098784"/>
            <a:ext cx="1990602" cy="9720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21" y="5301336"/>
            <a:ext cx="1832423" cy="1152000"/>
          </a:xfrm>
          <a:prstGeom prst="rect">
            <a:avLst/>
          </a:prstGeom>
        </p:spPr>
      </p:pic>
      <p:sp>
        <p:nvSpPr>
          <p:cNvPr id="2" name="Angolo ripiegato 1"/>
          <p:cNvSpPr/>
          <p:nvPr/>
        </p:nvSpPr>
        <p:spPr>
          <a:xfrm>
            <a:off x="5861450" y="116632"/>
            <a:ext cx="3175046" cy="630942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 dirty="0" smtClean="0"/>
          </a:p>
          <a:p>
            <a:pPr algn="ctr"/>
            <a:r>
              <a:rPr lang="it-IT" sz="1000" dirty="0" smtClean="0"/>
              <a:t>Massimi L. et al., </a:t>
            </a:r>
            <a:r>
              <a:rPr lang="it-IT" sz="1000" dirty="0" err="1" smtClean="0"/>
              <a:t>J.Phys.Chem</a:t>
            </a:r>
            <a:r>
              <a:rPr lang="it-IT" sz="1000" dirty="0" smtClean="0"/>
              <a:t>. C 119, 2427-2437 (2015)</a:t>
            </a:r>
            <a:endParaRPr lang="it-IT" sz="1000" dirty="0"/>
          </a:p>
        </p:txBody>
      </p:sp>
      <p:sp>
        <p:nvSpPr>
          <p:cNvPr id="39" name="Segnaposto data 3"/>
          <p:cNvSpPr>
            <a:spLocks noGrp="1"/>
          </p:cNvSpPr>
          <p:nvPr>
            <p:ph type="dt" sz="half" idx="10"/>
          </p:nvPr>
        </p:nvSpPr>
        <p:spPr>
          <a:xfrm>
            <a:off x="6084168" y="6520259"/>
            <a:ext cx="2133600" cy="365125"/>
          </a:xfrm>
        </p:spPr>
        <p:txBody>
          <a:bodyPr/>
          <a:lstStyle/>
          <a:p>
            <a:fld id="{CCFD116B-CFEF-4055-B2C0-A3C51CDF2AED}" type="datetime1">
              <a:rPr lang="it-IT" sz="18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25/09/2015</a:t>
            </a:fld>
            <a:endParaRPr lang="it-IT" sz="18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0216" y="6520259"/>
            <a:ext cx="2895600" cy="365125"/>
          </a:xfrm>
        </p:spPr>
        <p:txBody>
          <a:bodyPr/>
          <a:lstStyle/>
          <a:p>
            <a:r>
              <a:rPr lang="it-IT" sz="2200" dirty="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Giulia Avvisati</a:t>
            </a:r>
            <a:endParaRPr lang="it-IT" sz="22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/>
          <a:p>
            <a:fld id="{751C4F8A-39CD-429C-A54A-87A9A167AC26}" type="slidenum">
              <a:rPr lang="it-IT" sz="15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5</a:t>
            </a:fld>
            <a:endParaRPr lang="it-IT" sz="15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375071" y="2213016"/>
            <a:ext cx="2537873" cy="59566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16000" y="216000"/>
            <a:ext cx="837440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Electronic </a:t>
            </a:r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properties</a:t>
            </a:r>
            <a:r>
              <a:rPr lang="it-IT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: from DBBA to GNR</a:t>
            </a:r>
            <a:endParaRPr lang="it-IT" sz="3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1196752"/>
            <a:ext cx="87438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500" dirty="0" err="1" smtClean="0"/>
              <a:t>Chemical</a:t>
            </a:r>
            <a:r>
              <a:rPr lang="it-IT" sz="2500" dirty="0" smtClean="0"/>
              <a:t> </a:t>
            </a:r>
            <a:r>
              <a:rPr lang="it-IT" sz="2500" dirty="0" err="1" smtClean="0"/>
              <a:t>species</a:t>
            </a:r>
            <a:r>
              <a:rPr lang="it-IT" sz="2500" dirty="0" smtClean="0"/>
              <a:t> </a:t>
            </a:r>
            <a:r>
              <a:rPr lang="it-IT" sz="2500" dirty="0" err="1" smtClean="0"/>
              <a:t>involved</a:t>
            </a:r>
            <a:r>
              <a:rPr lang="it-IT" sz="2500" dirty="0" smtClean="0"/>
              <a:t> in the </a:t>
            </a:r>
            <a:r>
              <a:rPr lang="it-IT" sz="2500" dirty="0" err="1" smtClean="0"/>
              <a:t>process</a:t>
            </a:r>
            <a:r>
              <a:rPr lang="it-IT" sz="2500" dirty="0" smtClean="0"/>
              <a:t> of GNR </a:t>
            </a:r>
            <a:r>
              <a:rPr lang="it-IT" sz="2500" dirty="0" err="1" smtClean="0"/>
              <a:t>formation</a:t>
            </a:r>
            <a:r>
              <a:rPr lang="it-IT" sz="2500" dirty="0" smtClean="0"/>
              <a:t>:</a:t>
            </a:r>
          </a:p>
          <a:p>
            <a:endParaRPr lang="it-IT" sz="250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3375071" y="2287710"/>
            <a:ext cx="253787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300" dirty="0" smtClean="0"/>
              <a:t>DBBA </a:t>
            </a:r>
            <a:r>
              <a:rPr lang="it-IT" sz="2300" dirty="0" err="1" smtClean="0"/>
              <a:t>molecule</a:t>
            </a:r>
            <a:endParaRPr lang="it-IT" sz="23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694067" y="3655862"/>
            <a:ext cx="18998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300" dirty="0" err="1" smtClean="0"/>
              <a:t>polyanthryl</a:t>
            </a:r>
            <a:endParaRPr lang="it-IT" sz="23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65437" y="4952006"/>
            <a:ext cx="200407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 err="1" smtClean="0"/>
              <a:t>nanoribbon</a:t>
            </a:r>
            <a:endParaRPr lang="it-IT" sz="2300" dirty="0"/>
          </a:p>
        </p:txBody>
      </p:sp>
      <p:sp>
        <p:nvSpPr>
          <p:cNvPr id="5" name="Angolo ripiegato 4"/>
          <p:cNvSpPr/>
          <p:nvPr/>
        </p:nvSpPr>
        <p:spPr>
          <a:xfrm>
            <a:off x="4750406" y="5877272"/>
            <a:ext cx="4070066" cy="576064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/>
          </a:p>
          <a:p>
            <a:pPr algn="ctr"/>
            <a:r>
              <a:rPr lang="it-IT" sz="1200" dirty="0"/>
              <a:t>Massimi L. et al., </a:t>
            </a:r>
            <a:r>
              <a:rPr lang="it-IT" sz="1200" dirty="0" err="1"/>
              <a:t>J.Phys.Chem</a:t>
            </a:r>
            <a:r>
              <a:rPr lang="it-IT" sz="1200" dirty="0"/>
              <a:t>. C 119, 2427-2437 (2015)</a:t>
            </a:r>
          </a:p>
          <a:p>
            <a:pPr algn="ctr"/>
            <a:r>
              <a:rPr lang="it-IT" sz="1200" dirty="0" smtClean="0"/>
              <a:t>Della Pia A. et al., to be </a:t>
            </a:r>
            <a:r>
              <a:rPr lang="it-IT" sz="1200" dirty="0" err="1" smtClean="0"/>
              <a:t>published</a:t>
            </a:r>
            <a:endParaRPr lang="it-IT" sz="1200" dirty="0" smtClean="0"/>
          </a:p>
        </p:txBody>
      </p:sp>
      <p:sp>
        <p:nvSpPr>
          <p:cNvPr id="13" name="Segnaposto data 3"/>
          <p:cNvSpPr>
            <a:spLocks noGrp="1"/>
          </p:cNvSpPr>
          <p:nvPr>
            <p:ph type="dt" sz="half" idx="10"/>
          </p:nvPr>
        </p:nvSpPr>
        <p:spPr>
          <a:xfrm>
            <a:off x="6084168" y="6520259"/>
            <a:ext cx="2133600" cy="365125"/>
          </a:xfrm>
        </p:spPr>
        <p:txBody>
          <a:bodyPr/>
          <a:lstStyle/>
          <a:p>
            <a:fld id="{CCFD116B-CFEF-4055-B2C0-A3C51CDF2AED}" type="datetime1">
              <a:rPr lang="it-IT" sz="18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25/09/2015</a:t>
            </a:fld>
            <a:endParaRPr lang="it-IT" sz="18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0216" y="6520259"/>
            <a:ext cx="2895600" cy="365125"/>
          </a:xfrm>
        </p:spPr>
        <p:txBody>
          <a:bodyPr/>
          <a:lstStyle/>
          <a:p>
            <a:r>
              <a:rPr lang="it-IT" sz="2200" dirty="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Giulia Avvisati</a:t>
            </a:r>
            <a:endParaRPr lang="it-IT" sz="22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/>
          <a:p>
            <a:fld id="{751C4F8A-39CD-429C-A54A-87A9A167AC26}" type="slidenum">
              <a:rPr lang="it-IT" sz="15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6</a:t>
            </a:fld>
            <a:endParaRPr lang="it-IT" sz="15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1446763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58" y="3429000"/>
            <a:ext cx="1400613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86" y="4725144"/>
            <a:ext cx="1762756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83" y="2060848"/>
            <a:ext cx="848571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11" y="3429000"/>
            <a:ext cx="1165713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96" y="4725144"/>
            <a:ext cx="1037142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4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216000" y="216000"/>
            <a:ext cx="648607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Our</a:t>
            </a:r>
            <a:r>
              <a:rPr lang="it-IT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molecular</a:t>
            </a:r>
            <a:r>
              <a:rPr lang="it-IT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precursor: DBBA</a:t>
            </a:r>
            <a:endParaRPr lang="it-IT" sz="3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58" y="26910"/>
            <a:ext cx="2284313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1" y="332656"/>
            <a:ext cx="6432533" cy="6192000"/>
          </a:xfrm>
          <a:prstGeom prst="rect">
            <a:avLst/>
          </a:prstGeom>
        </p:spPr>
      </p:pic>
      <p:sp>
        <p:nvSpPr>
          <p:cNvPr id="13" name="Angolo ripiegato 12"/>
          <p:cNvSpPr/>
          <p:nvPr/>
        </p:nvSpPr>
        <p:spPr>
          <a:xfrm>
            <a:off x="6557324" y="1844824"/>
            <a:ext cx="2551180" cy="504056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Della Pia A. et al., to be </a:t>
            </a:r>
            <a:r>
              <a:rPr lang="it-IT" sz="1200" dirty="0" err="1" smtClean="0"/>
              <a:t>published</a:t>
            </a:r>
            <a:endParaRPr lang="it-IT" sz="1200" dirty="0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0"/>
          </p:nvPr>
        </p:nvSpPr>
        <p:spPr>
          <a:xfrm>
            <a:off x="6084168" y="6520259"/>
            <a:ext cx="2133600" cy="365125"/>
          </a:xfrm>
        </p:spPr>
        <p:txBody>
          <a:bodyPr/>
          <a:lstStyle/>
          <a:p>
            <a:fld id="{CCFD116B-CFEF-4055-B2C0-A3C51CDF2AED}" type="datetime1">
              <a:rPr lang="it-IT" sz="18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25/09/2015</a:t>
            </a:fld>
            <a:endParaRPr lang="it-IT" sz="18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0216" y="6520259"/>
            <a:ext cx="2895600" cy="365125"/>
          </a:xfrm>
        </p:spPr>
        <p:txBody>
          <a:bodyPr/>
          <a:lstStyle/>
          <a:p>
            <a:r>
              <a:rPr lang="it-IT" sz="2200" dirty="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Giulia Avvisati</a:t>
            </a:r>
            <a:endParaRPr lang="it-IT" sz="22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/>
          <a:p>
            <a:fld id="{751C4F8A-39CD-429C-A54A-87A9A167AC26}" type="slidenum">
              <a:rPr lang="it-IT" sz="15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7</a:t>
            </a:fld>
            <a:endParaRPr lang="it-IT" sz="15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53582"/>
            <a:ext cx="129059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808" y="2953582"/>
            <a:ext cx="127013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61" y="4120533"/>
            <a:ext cx="1630745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44" y="5301328"/>
            <a:ext cx="148814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6557324" y="2924944"/>
            <a:ext cx="2519621" cy="118064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2339752" y="4030746"/>
            <a:ext cx="864096" cy="173090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7001761" y="4216792"/>
            <a:ext cx="1630745" cy="2164535"/>
          </a:xfrm>
          <a:prstGeom prst="roundRect">
            <a:avLst/>
          </a:prstGeom>
          <a:noFill/>
          <a:ln w="38100">
            <a:solidFill>
              <a:srgbClr val="454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arrotondato 18"/>
          <p:cNvSpPr/>
          <p:nvPr/>
        </p:nvSpPr>
        <p:spPr>
          <a:xfrm>
            <a:off x="1187624" y="3645024"/>
            <a:ext cx="864096" cy="2116630"/>
          </a:xfrm>
          <a:prstGeom prst="roundRect">
            <a:avLst/>
          </a:prstGeom>
          <a:noFill/>
          <a:ln w="38100">
            <a:solidFill>
              <a:srgbClr val="454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0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375071" y="2213016"/>
            <a:ext cx="2537873" cy="3304216"/>
          </a:xfrm>
          <a:prstGeom prst="roundRect">
            <a:avLst/>
          </a:prstGeom>
          <a:solidFill>
            <a:srgbClr val="FCEFD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16000" y="216000"/>
            <a:ext cx="837440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Electronic </a:t>
            </a:r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properties</a:t>
            </a:r>
            <a:r>
              <a:rPr lang="it-IT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: from DBBA to GNR</a:t>
            </a:r>
            <a:endParaRPr lang="it-IT" sz="3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1196752"/>
            <a:ext cx="87438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500" dirty="0" err="1" smtClean="0"/>
              <a:t>Chemical</a:t>
            </a:r>
            <a:r>
              <a:rPr lang="it-IT" sz="2500" dirty="0" smtClean="0"/>
              <a:t> </a:t>
            </a:r>
            <a:r>
              <a:rPr lang="it-IT" sz="2500" dirty="0" err="1" smtClean="0"/>
              <a:t>species</a:t>
            </a:r>
            <a:r>
              <a:rPr lang="it-IT" sz="2500" dirty="0" smtClean="0"/>
              <a:t> </a:t>
            </a:r>
            <a:r>
              <a:rPr lang="it-IT" sz="2500" dirty="0" err="1" smtClean="0"/>
              <a:t>involved</a:t>
            </a:r>
            <a:r>
              <a:rPr lang="it-IT" sz="2500" dirty="0" smtClean="0"/>
              <a:t> in the </a:t>
            </a:r>
            <a:r>
              <a:rPr lang="it-IT" sz="2500" dirty="0" err="1" smtClean="0"/>
              <a:t>process</a:t>
            </a:r>
            <a:r>
              <a:rPr lang="it-IT" sz="2500" dirty="0" smtClean="0"/>
              <a:t> of GNR </a:t>
            </a:r>
            <a:r>
              <a:rPr lang="it-IT" sz="2500" dirty="0" err="1" smtClean="0"/>
              <a:t>formation</a:t>
            </a:r>
            <a:r>
              <a:rPr lang="it-IT" sz="2500" dirty="0" smtClean="0"/>
              <a:t>:</a:t>
            </a:r>
          </a:p>
          <a:p>
            <a:endParaRPr lang="it-IT" sz="250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3375071" y="2287710"/>
            <a:ext cx="253787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300" dirty="0" smtClean="0"/>
              <a:t>DBBA </a:t>
            </a:r>
            <a:r>
              <a:rPr lang="it-IT" sz="2300" dirty="0" err="1" smtClean="0"/>
              <a:t>molecule</a:t>
            </a:r>
            <a:endParaRPr lang="it-IT" sz="23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694067" y="3655862"/>
            <a:ext cx="18998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300" dirty="0" err="1" smtClean="0"/>
              <a:t>polyanthryl</a:t>
            </a:r>
            <a:endParaRPr lang="it-IT" sz="23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65437" y="4952006"/>
            <a:ext cx="200407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 err="1" smtClean="0"/>
              <a:t>nanoribbon</a:t>
            </a:r>
            <a:endParaRPr lang="it-IT" sz="2300" dirty="0"/>
          </a:p>
        </p:txBody>
      </p:sp>
      <p:sp>
        <p:nvSpPr>
          <p:cNvPr id="5" name="Angolo ripiegato 4"/>
          <p:cNvSpPr/>
          <p:nvPr/>
        </p:nvSpPr>
        <p:spPr>
          <a:xfrm>
            <a:off x="4750406" y="5877272"/>
            <a:ext cx="4070066" cy="576064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/>
          </a:p>
          <a:p>
            <a:pPr algn="ctr"/>
            <a:r>
              <a:rPr lang="it-IT" sz="1200" dirty="0"/>
              <a:t>Massimi L. et al., </a:t>
            </a:r>
            <a:r>
              <a:rPr lang="it-IT" sz="1200" dirty="0" err="1"/>
              <a:t>J.Phys.Chem</a:t>
            </a:r>
            <a:r>
              <a:rPr lang="it-IT" sz="1200" dirty="0"/>
              <a:t>. C 119, 2427-2437 (2015)</a:t>
            </a:r>
          </a:p>
          <a:p>
            <a:pPr algn="ctr"/>
            <a:r>
              <a:rPr lang="it-IT" sz="1200" dirty="0" smtClean="0"/>
              <a:t>Della Pia A. et al., to be </a:t>
            </a:r>
            <a:r>
              <a:rPr lang="it-IT" sz="1200" dirty="0" err="1" smtClean="0"/>
              <a:t>published</a:t>
            </a:r>
            <a:endParaRPr lang="it-IT" sz="1200" dirty="0" smtClean="0"/>
          </a:p>
        </p:txBody>
      </p:sp>
      <p:sp>
        <p:nvSpPr>
          <p:cNvPr id="13" name="Segnaposto data 3"/>
          <p:cNvSpPr>
            <a:spLocks noGrp="1"/>
          </p:cNvSpPr>
          <p:nvPr>
            <p:ph type="dt" sz="half" idx="10"/>
          </p:nvPr>
        </p:nvSpPr>
        <p:spPr>
          <a:xfrm>
            <a:off x="6084168" y="6520259"/>
            <a:ext cx="2133600" cy="365125"/>
          </a:xfrm>
        </p:spPr>
        <p:txBody>
          <a:bodyPr/>
          <a:lstStyle/>
          <a:p>
            <a:fld id="{CCFD116B-CFEF-4055-B2C0-A3C51CDF2AED}" type="datetime1">
              <a:rPr lang="it-IT" sz="18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25/09/2015</a:t>
            </a:fld>
            <a:endParaRPr lang="it-IT" sz="18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0216" y="6520259"/>
            <a:ext cx="2895600" cy="365125"/>
          </a:xfrm>
        </p:spPr>
        <p:txBody>
          <a:bodyPr/>
          <a:lstStyle/>
          <a:p>
            <a:r>
              <a:rPr lang="it-IT" sz="2200" dirty="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Giulia Avvisati</a:t>
            </a:r>
            <a:endParaRPr lang="it-IT" sz="22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/>
          <a:p>
            <a:fld id="{751C4F8A-39CD-429C-A54A-87A9A167AC26}" type="slidenum">
              <a:rPr lang="it-IT" sz="15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8</a:t>
            </a:fld>
            <a:endParaRPr lang="it-IT" sz="15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1446763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58" y="3429000"/>
            <a:ext cx="1400613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86" y="4725144"/>
            <a:ext cx="1762756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83" y="2060848"/>
            <a:ext cx="848571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11" y="3429000"/>
            <a:ext cx="1165713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96" y="4725144"/>
            <a:ext cx="1037142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3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216000" y="216000"/>
            <a:ext cx="59602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Evolution</a:t>
            </a:r>
            <a:r>
              <a:rPr lang="it-IT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of the VB </a:t>
            </a:r>
            <a:r>
              <a:rPr lang="it-IT" sz="3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spectrum</a:t>
            </a:r>
            <a:endParaRPr lang="it-IT" sz="3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Angolo ripiegato 9"/>
          <p:cNvSpPr/>
          <p:nvPr/>
        </p:nvSpPr>
        <p:spPr>
          <a:xfrm>
            <a:off x="6557324" y="44624"/>
            <a:ext cx="2551180" cy="504056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 smtClean="0"/>
          </a:p>
          <a:p>
            <a:pPr algn="ctr"/>
            <a:r>
              <a:rPr lang="it-IT" sz="1200" dirty="0" smtClean="0"/>
              <a:t>Della Pia A. et al., to be </a:t>
            </a:r>
            <a:r>
              <a:rPr lang="it-IT" sz="1200" dirty="0" err="1" smtClean="0"/>
              <a:t>published</a:t>
            </a:r>
            <a:endParaRPr lang="it-IT" sz="1200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0"/>
          </p:nvPr>
        </p:nvSpPr>
        <p:spPr>
          <a:xfrm>
            <a:off x="6084168" y="6520259"/>
            <a:ext cx="2133600" cy="365125"/>
          </a:xfrm>
        </p:spPr>
        <p:txBody>
          <a:bodyPr/>
          <a:lstStyle/>
          <a:p>
            <a:fld id="{CCFD116B-CFEF-4055-B2C0-A3C51CDF2AED}" type="datetime1">
              <a:rPr lang="it-IT" sz="18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25/09/2015</a:t>
            </a:fld>
            <a:endParaRPr lang="it-IT" sz="18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0216" y="6520259"/>
            <a:ext cx="2895600" cy="365125"/>
          </a:xfrm>
        </p:spPr>
        <p:txBody>
          <a:bodyPr/>
          <a:lstStyle/>
          <a:p>
            <a:r>
              <a:rPr lang="it-IT" sz="2200" dirty="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Giulia Avvisati</a:t>
            </a:r>
            <a:endParaRPr lang="it-IT" sz="22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/>
          <a:p>
            <a:fld id="{751C4F8A-39CD-429C-A54A-87A9A167AC26}" type="slidenum">
              <a:rPr lang="it-IT" sz="1500" smtClean="0"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9</a:t>
            </a:fld>
            <a:endParaRPr lang="it-IT" sz="1500" dirty="0"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9" y="980728"/>
            <a:ext cx="5089682" cy="5436000"/>
          </a:xfrm>
          <a:prstGeom prst="rect">
            <a:avLst/>
          </a:prstGeom>
        </p:spPr>
      </p:pic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82262"/>
              </p:ext>
            </p:extLst>
          </p:nvPr>
        </p:nvGraphicFramePr>
        <p:xfrm>
          <a:off x="5580112" y="2852936"/>
          <a:ext cx="3419872" cy="13817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19943"/>
                <a:gridCol w="1899929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Sample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C-</a:t>
                      </a:r>
                      <a:r>
                        <a:rPr lang="it-IT" dirty="0" err="1" smtClean="0"/>
                        <a:t>Au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peak</a:t>
                      </a:r>
                      <a:r>
                        <a:rPr lang="it-IT" baseline="0" dirty="0" smtClean="0"/>
                        <a:t> BE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smtClean="0"/>
                        <a:t>(</a:t>
                      </a:r>
                      <a:r>
                        <a:rPr lang="it-IT" dirty="0" smtClean="0"/>
                        <a:t>± 0.05 </a:t>
                      </a:r>
                      <a:r>
                        <a:rPr lang="it-IT" baseline="0" dirty="0" err="1" smtClean="0"/>
                        <a:t>eV</a:t>
                      </a:r>
                      <a:r>
                        <a:rPr lang="it-IT" baseline="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DBBA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1.15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Polyanthryl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1.05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0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ersonalizzato 2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1802</Words>
  <Application>Microsoft Office PowerPoint</Application>
  <PresentationFormat>Presentazione su schermo (4:3)</PresentationFormat>
  <Paragraphs>185</Paragraphs>
  <Slides>13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Electronic structure of adsorbed organic precursor toward graphene nanoribbons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SONY</dc:creator>
  <cp:lastModifiedBy>SONY</cp:lastModifiedBy>
  <cp:revision>74</cp:revision>
  <dcterms:created xsi:type="dcterms:W3CDTF">2015-09-20T16:47:49Z</dcterms:created>
  <dcterms:modified xsi:type="dcterms:W3CDTF">2015-09-25T05:06:38Z</dcterms:modified>
</cp:coreProperties>
</file>