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9"/>
  </p:notesMasterIdLst>
  <p:sldIdLst>
    <p:sldId id="257" r:id="rId3"/>
    <p:sldId id="265" r:id="rId4"/>
    <p:sldId id="261" r:id="rId5"/>
    <p:sldId id="311" r:id="rId6"/>
    <p:sldId id="319" r:id="rId7"/>
    <p:sldId id="325" r:id="rId8"/>
    <p:sldId id="326" r:id="rId9"/>
    <p:sldId id="327" r:id="rId10"/>
    <p:sldId id="329" r:id="rId11"/>
    <p:sldId id="331" r:id="rId12"/>
    <p:sldId id="286" r:id="rId13"/>
    <p:sldId id="332" r:id="rId14"/>
    <p:sldId id="289" r:id="rId15"/>
    <p:sldId id="324" r:id="rId16"/>
    <p:sldId id="312" r:id="rId17"/>
    <p:sldId id="323" r:id="rId18"/>
    <p:sldId id="322" r:id="rId19"/>
    <p:sldId id="314" r:id="rId20"/>
    <p:sldId id="308" r:id="rId21"/>
    <p:sldId id="297" r:id="rId22"/>
    <p:sldId id="295" r:id="rId23"/>
    <p:sldId id="296" r:id="rId24"/>
    <p:sldId id="299" r:id="rId25"/>
    <p:sldId id="298" r:id="rId26"/>
    <p:sldId id="303" r:id="rId27"/>
    <p:sldId id="333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B7F45-ED41-4D9A-8992-91EFFEA36156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F648-FB0E-45D7-AD46-8D7733E38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23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69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2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7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27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2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86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5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0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5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43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8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6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7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22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9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0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2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7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3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2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1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1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F648-FB0E-45D7-AD46-8D7733E3828C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8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9F8-D14B-424F-9DDA-0D69BF02D6D1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9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56EF-47E5-41DC-BEB6-DE522AFBF561}" type="datetime1">
              <a:rPr lang="it-IT" smtClean="0"/>
              <a:t>17/09/2015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72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0FD6-F38E-4703-95EE-080825700C05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01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0B5-D8C7-4DCE-94AC-57366480A3BE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4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94B7-C0AE-4F14-95D4-524FE503DEA9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64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5AE-4E3B-46DE-A89E-9F06BDD6AFD9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42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CABA-0C0C-4740-A92A-3B7A774B674B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18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9E8-D3B9-4815-A230-AFDC71377CA1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94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86D-2C97-4D25-9D91-CB23F1AE3F87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2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2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FD09-E98C-458A-846D-C7F5CA74DCCD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898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95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1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0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40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98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9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1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70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D24B-FBC7-4ED2-B19D-8033FA83A1FE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525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2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012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23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2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0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AE57-CBE6-43DA-9B9C-5390F2DA431A}" type="datetime1">
              <a:rPr lang="it-IT" smtClean="0"/>
              <a:t>17/09/2015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24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90B1-9B15-481F-B6A1-0E162D301154}" type="datetime1">
              <a:rPr lang="it-IT" smtClean="0"/>
              <a:t>17/09/2015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9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E65E-1018-410E-BD2C-038A9FED9FA4}" type="datetime1">
              <a:rPr lang="it-IT" smtClean="0"/>
              <a:t>17/09/2015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4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9EAA-5A91-4997-A16F-E304A2E60DB0}" type="datetime1">
              <a:rPr lang="it-IT" smtClean="0"/>
              <a:t>17/09/2015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83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4469-3FDA-49EE-ACCA-E59AA5962606}" type="datetime1">
              <a:rPr lang="it-IT" smtClean="0"/>
              <a:t>17/09/2015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42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5685-7FF3-4009-9AA1-3FD0270409BF}" type="datetime1">
              <a:rPr lang="it-IT" smtClean="0"/>
              <a:t>17/09/2015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49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105809-E3D0-49F6-A433-75A91172A2D4}" type="datetime1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it-IT" smtClean="0"/>
              <a:t>Roma, Congresso Nazionale SIF, 25/09/2015   P.A.De Lucia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28C731-885E-4346-9689-C004AF276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29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EA9E51-0973-4627-9BAD-229FD1AE64C3}" type="datetimeFigureOut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17/09/2015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‹N›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t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t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7192" y="232746"/>
            <a:ext cx="8657298" cy="2968277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+mj-lt"/>
              </a:rPr>
              <a:t>Università degli Studi di Napoli “Federico II</a:t>
            </a:r>
            <a:r>
              <a:rPr lang="it-IT" sz="2800" dirty="0">
                <a:solidFill>
                  <a:schemeClr val="bg1"/>
                </a:solidFill>
                <a:latin typeface="+mj-lt"/>
              </a:rPr>
              <a:t>”</a:t>
            </a:r>
            <a:br>
              <a:rPr lang="it-IT" sz="2800" dirty="0">
                <a:solidFill>
                  <a:schemeClr val="bg1"/>
                </a:solidFill>
                <a:latin typeface="+mj-lt"/>
              </a:rPr>
            </a:br>
            <a:r>
              <a:rPr lang="it-IT" sz="2800" dirty="0" smtClean="0">
                <a:solidFill>
                  <a:schemeClr val="bg1"/>
                </a:solidFill>
                <a:latin typeface="+mj-lt"/>
              </a:rPr>
              <a:t>Istituto Nazionale di Fisica Nucleare (INFN)</a:t>
            </a: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magine 3" descr="Descrizione: federicogol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2" y="520779"/>
            <a:ext cx="1715911" cy="171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524000" y="51587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</a:rPr>
              <a:t>										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24000" y="63654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Anno Accademico </a:t>
            </a:r>
            <a:r>
              <a:rPr lang="it-IT" dirty="0" smtClean="0"/>
              <a:t>2014/2015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92286" y="4931703"/>
            <a:ext cx="100671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prstClr val="black"/>
                </a:solidFill>
              </a:rPr>
              <a:t>   		</a:t>
            </a:r>
            <a:r>
              <a:rPr lang="it-IT" sz="2400" b="1" dirty="0" smtClean="0">
                <a:solidFill>
                  <a:prstClr val="black"/>
                </a:solidFill>
              </a:rPr>
              <a:t>                              </a:t>
            </a:r>
            <a:endParaRPr lang="it-IT" sz="2400" b="1" dirty="0">
              <a:solidFill>
                <a:prstClr val="black"/>
              </a:solidFill>
            </a:endParaRPr>
          </a:p>
          <a:p>
            <a:pPr lvl="0" algn="ctr"/>
            <a:r>
              <a:rPr lang="it-IT" sz="2400" dirty="0">
                <a:solidFill>
                  <a:prstClr val="black"/>
                </a:solidFill>
              </a:rPr>
              <a:t>    </a:t>
            </a:r>
            <a:r>
              <a:rPr lang="it-IT" sz="2800" u="sng" dirty="0" smtClean="0">
                <a:solidFill>
                  <a:prstClr val="black"/>
                </a:solidFill>
              </a:rPr>
              <a:t>Paolino Alberto De Lucia</a:t>
            </a:r>
            <a:r>
              <a:rPr lang="it-IT" sz="2800" dirty="0" smtClean="0">
                <a:solidFill>
                  <a:prstClr val="black"/>
                </a:solidFill>
              </a:rPr>
              <a:t>, Paolo Russo      </a:t>
            </a:r>
            <a:endParaRPr lang="it-IT" sz="2800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682041"/>
            <a:ext cx="2189408" cy="139467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0129" y="2373674"/>
            <a:ext cx="11191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err="1" smtClean="0">
                <a:solidFill>
                  <a:schemeClr val="bg1"/>
                </a:solidFill>
              </a:rPr>
              <a:t>Kilovoltage</a:t>
            </a:r>
            <a:r>
              <a:rPr lang="it-IT" sz="4400" b="1" i="1" dirty="0" smtClean="0">
                <a:solidFill>
                  <a:schemeClr val="bg1"/>
                </a:solidFill>
              </a:rPr>
              <a:t> </a:t>
            </a:r>
            <a:r>
              <a:rPr lang="it-IT" sz="4400" b="1" i="1" dirty="0" err="1" smtClean="0">
                <a:solidFill>
                  <a:schemeClr val="bg1"/>
                </a:solidFill>
              </a:rPr>
              <a:t>Rotational</a:t>
            </a:r>
            <a:r>
              <a:rPr lang="it-IT" sz="4400" b="1" i="1" dirty="0" smtClean="0">
                <a:solidFill>
                  <a:schemeClr val="bg1"/>
                </a:solidFill>
              </a:rPr>
              <a:t> </a:t>
            </a:r>
            <a:r>
              <a:rPr lang="it-IT" sz="4400" b="1" i="1" dirty="0" err="1">
                <a:solidFill>
                  <a:schemeClr val="bg1"/>
                </a:solidFill>
              </a:rPr>
              <a:t>External</a:t>
            </a:r>
            <a:r>
              <a:rPr lang="it-IT" sz="4400" b="1" i="1" dirty="0">
                <a:solidFill>
                  <a:schemeClr val="bg1"/>
                </a:solidFill>
              </a:rPr>
              <a:t> </a:t>
            </a:r>
            <a:r>
              <a:rPr lang="it-IT" sz="4400" b="1" i="1" dirty="0" err="1">
                <a:solidFill>
                  <a:schemeClr val="bg1"/>
                </a:solidFill>
              </a:rPr>
              <a:t>Beam</a:t>
            </a:r>
            <a:r>
              <a:rPr lang="it-IT" sz="4400" b="1" i="1" dirty="0">
                <a:solidFill>
                  <a:schemeClr val="bg1"/>
                </a:solidFill>
              </a:rPr>
              <a:t> </a:t>
            </a:r>
            <a:r>
              <a:rPr lang="it-IT" sz="4400" b="1" i="1" dirty="0" err="1">
                <a:solidFill>
                  <a:schemeClr val="bg1"/>
                </a:solidFill>
              </a:rPr>
              <a:t>Radiation</a:t>
            </a:r>
            <a:r>
              <a:rPr lang="it-IT" sz="4400" b="1" i="1" dirty="0">
                <a:solidFill>
                  <a:schemeClr val="bg1"/>
                </a:solidFill>
              </a:rPr>
              <a:t> </a:t>
            </a:r>
            <a:r>
              <a:rPr lang="it-IT" sz="4400" b="1" i="1" dirty="0" err="1">
                <a:solidFill>
                  <a:schemeClr val="bg1"/>
                </a:solidFill>
              </a:rPr>
              <a:t>Therapy</a:t>
            </a:r>
            <a:r>
              <a:rPr lang="it-IT" sz="4400" b="1" i="1" dirty="0">
                <a:solidFill>
                  <a:schemeClr val="bg1"/>
                </a:solidFill>
              </a:rPr>
              <a:t> </a:t>
            </a:r>
            <a:r>
              <a:rPr lang="it-IT" sz="4400" b="1" i="1" dirty="0" smtClean="0">
                <a:solidFill>
                  <a:schemeClr val="bg1"/>
                </a:solidFill>
              </a:rPr>
              <a:t>(</a:t>
            </a:r>
            <a:r>
              <a:rPr lang="it-IT" sz="4400" b="1" i="1" dirty="0" err="1" smtClean="0">
                <a:solidFill>
                  <a:schemeClr val="bg1"/>
                </a:solidFill>
              </a:rPr>
              <a:t>kV</a:t>
            </a:r>
            <a:r>
              <a:rPr lang="it-IT" sz="4400" b="1" i="1" dirty="0" smtClean="0">
                <a:solidFill>
                  <a:schemeClr val="bg1"/>
                </a:solidFill>
              </a:rPr>
              <a:t>-EBRT</a:t>
            </a:r>
            <a:r>
              <a:rPr lang="it-IT" sz="4400" b="1" i="1" dirty="0">
                <a:solidFill>
                  <a:schemeClr val="bg1"/>
                </a:solidFill>
              </a:rPr>
              <a:t>) for </a:t>
            </a:r>
            <a:r>
              <a:rPr lang="it-IT" sz="4400" b="1" i="1" dirty="0" err="1">
                <a:solidFill>
                  <a:schemeClr val="bg1"/>
                </a:solidFill>
              </a:rPr>
              <a:t>breast</a:t>
            </a:r>
            <a:r>
              <a:rPr lang="it-IT" sz="4400" b="1" i="1" dirty="0">
                <a:solidFill>
                  <a:schemeClr val="bg1"/>
                </a:solidFill>
              </a:rPr>
              <a:t> </a:t>
            </a:r>
            <a:r>
              <a:rPr lang="it-IT" sz="4400" b="1" i="1" dirty="0" err="1">
                <a:solidFill>
                  <a:schemeClr val="bg1"/>
                </a:solidFill>
              </a:rPr>
              <a:t>cancer</a:t>
            </a:r>
            <a:r>
              <a:rPr lang="it-IT" sz="4400" b="1" i="1" dirty="0">
                <a:solidFill>
                  <a:schemeClr val="bg1"/>
                </a:solidFill>
              </a:rPr>
              <a:t> treatment</a:t>
            </a:r>
            <a:endParaRPr lang="it-IT" sz="4400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/>
              <a:t>Roma, Congresso Nazionale SIF, 25/09/2015   </a:t>
            </a:r>
            <a:r>
              <a:rPr lang="it-IT" sz="1600" dirty="0" err="1" smtClean="0"/>
              <a:t>P.A.De</a:t>
            </a:r>
            <a:r>
              <a:rPr lang="it-IT" sz="1600" dirty="0" smtClean="0"/>
              <a:t> Lucia</a:t>
            </a:r>
            <a:endParaRPr lang="it-IT" sz="16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1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0825220" y="57527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1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1" y="2641775"/>
            <a:ext cx="6838932" cy="347005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146194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61722" y="14557"/>
            <a:ext cx="4984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smtClean="0">
                <a:solidFill>
                  <a:prstClr val="black"/>
                </a:solidFill>
              </a:rPr>
              <a:t>SET-UP SIMULAZIONI</a:t>
            </a:r>
            <a:endParaRPr lang="it-IT" sz="4000" i="1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6928" y="1348211"/>
            <a:ext cx="1127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it-IT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3763" y="2706896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SORGENTE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06379" y="281331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VOXEL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56979" y="5251387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FETTA CENTRALE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2284423" y="4436747"/>
            <a:ext cx="1208005" cy="856122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72" y="2895289"/>
            <a:ext cx="3786547" cy="296302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193405" y="3215225"/>
            <a:ext cx="135806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SORGENTE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556297" y="290000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10 cm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678322" y="499244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1, 3, 7, 14 cm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 flipV="1">
            <a:off x="9502414" y="3511671"/>
            <a:ext cx="238897" cy="47779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9664498" y="3218503"/>
            <a:ext cx="889688" cy="532065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 flipV="1">
            <a:off x="8318515" y="4047926"/>
            <a:ext cx="24492" cy="55379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7519640" y="4357455"/>
            <a:ext cx="811496" cy="610838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922768" y="546762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a)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227421" y="5592034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b)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29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-13763" y="882970"/>
            <a:ext cx="117043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SIMULAZIONI REALIZZATE MEDIANTE “GEANT4”</a:t>
            </a:r>
          </a:p>
          <a:p>
            <a:endParaRPr lang="it-IT" sz="2000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it-IT" sz="2000" b="1" dirty="0" smtClean="0">
                <a:solidFill>
                  <a:prstClr val="black"/>
                </a:solidFill>
              </a:rPr>
              <a:t>Irraggiamento del fantoccio </a:t>
            </a:r>
            <a:r>
              <a:rPr lang="it-IT" sz="2000" b="1" dirty="0" err="1" smtClean="0">
                <a:solidFill>
                  <a:prstClr val="black"/>
                </a:solidFill>
              </a:rPr>
              <a:t>voxelizzato</a:t>
            </a:r>
            <a:r>
              <a:rPr lang="it-IT" sz="2000" b="1" dirty="0" smtClean="0">
                <a:solidFill>
                  <a:prstClr val="black"/>
                </a:solidFill>
              </a:rPr>
              <a:t> e sorgente policromatica (300 </a:t>
            </a:r>
            <a:r>
              <a:rPr lang="it-IT" sz="2000" b="1" dirty="0" err="1" smtClean="0">
                <a:solidFill>
                  <a:prstClr val="black"/>
                </a:solidFill>
              </a:rPr>
              <a:t>kVp</a:t>
            </a:r>
            <a:r>
              <a:rPr lang="it-IT" sz="2000" b="1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Tx/>
              <a:buAutoNum type="alphaLcParenR"/>
            </a:pPr>
            <a:endParaRPr lang="it-IT" sz="20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it-IT" sz="2000" b="1" dirty="0" smtClean="0">
                <a:solidFill>
                  <a:prstClr val="black"/>
                </a:solidFill>
              </a:rPr>
              <a:t> Geometria di irraggiamento con fascio conico</a:t>
            </a:r>
            <a:endParaRPr lang="it-I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61976" y="91831"/>
            <a:ext cx="898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CONFRONTO MISURE-SIMULAZIONI </a:t>
            </a:r>
            <a:endParaRPr lang="it-IT" sz="4000" i="1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9047" y="14515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6746789" y="2193601"/>
                <a:ext cx="5313406" cy="500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 smtClean="0">
                    <a:solidFill>
                      <a:schemeClr val="bg1"/>
                    </a:solidFill>
                  </a:rPr>
                  <a:t>SCARTO PERCENTUALE MEDIO:</a:t>
                </a:r>
              </a:p>
              <a:p>
                <a:pPr algn="ctr"/>
                <a:endParaRPr lang="it-IT" b="1" dirty="0" smtClean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𝑆𝐶𝐴𝑅𝑇𝑂</m:t>
                    </m:r>
                    <m:d>
                      <m:dPr>
                        <m:ctrlPr>
                          <a:rPr lang="it-IT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f>
                      <m:fPr>
                        <m:ctrlPr>
                          <a:rPr lang="it-IT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 smtClean="0">
                    <a:solidFill>
                      <a:schemeClr val="bg1"/>
                    </a:solidFill>
                  </a:rPr>
                  <a:t> )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it-IT" sz="2000" dirty="0" smtClean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 smtClean="0">
                    <a:solidFill>
                      <a:schemeClr val="bg1"/>
                    </a:solidFill>
                  </a:rPr>
                  <a:t>(18±8)% (1 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b="1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 smtClean="0">
                    <a:solidFill>
                      <a:schemeClr val="bg1"/>
                    </a:solidFill>
                  </a:rPr>
                  <a:t>(-8±6)% (3 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b="1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 smtClean="0">
                    <a:solidFill>
                      <a:schemeClr val="bg1"/>
                    </a:solidFill>
                  </a:rPr>
                  <a:t>(3±3)% (7 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b="1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 smtClean="0">
                    <a:solidFill>
                      <a:schemeClr val="bg1"/>
                    </a:solidFill>
                  </a:rPr>
                  <a:t>(2±1)% (14 cm)</a:t>
                </a:r>
                <a:endParaRPr lang="it-IT" b="1" dirty="0">
                  <a:solidFill>
                    <a:schemeClr val="bg1"/>
                  </a:solidFill>
                </a:endParaRPr>
              </a:p>
              <a:p>
                <a:endParaRPr lang="it-IT" dirty="0" smtClean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 smtClean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789" y="2193601"/>
                <a:ext cx="5313406" cy="5001369"/>
              </a:xfrm>
              <a:prstGeom prst="rect">
                <a:avLst/>
              </a:prstGeom>
              <a:blipFill rotWithShape="0">
                <a:blip r:embed="rId4"/>
                <a:stretch>
                  <a:fillRect l="-804" t="-7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597" y="906822"/>
            <a:ext cx="2726803" cy="1385620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34494"/>
              </p:ext>
            </p:extLst>
          </p:nvPr>
        </p:nvGraphicFramePr>
        <p:xfrm>
          <a:off x="0" y="1804096"/>
          <a:ext cx="6627042" cy="462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Graph" r:id="rId6" imgW="4131360" imgH="2880000" progId="Origin50.Graph">
                  <p:embed/>
                </p:oleObj>
              </mc:Choice>
              <mc:Fallback>
                <p:oleObj name="Graph" r:id="rId6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804096"/>
                        <a:ext cx="6627042" cy="462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3" y="906822"/>
            <a:ext cx="3579919" cy="8790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688" y="906822"/>
            <a:ext cx="903724" cy="86575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12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531241"/>
            <a:ext cx="3716998" cy="234313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792499" y="770958"/>
            <a:ext cx="6832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Energia</a:t>
            </a:r>
            <a:r>
              <a:rPr lang="it-IT" sz="2000" dirty="0" smtClean="0">
                <a:solidFill>
                  <a:prstClr val="black"/>
                </a:solidFill>
              </a:rPr>
              <a:t>: 178 </a:t>
            </a:r>
            <a:r>
              <a:rPr lang="it-IT" sz="2000" dirty="0" err="1" smtClean="0">
                <a:solidFill>
                  <a:prstClr val="black"/>
                </a:solidFill>
              </a:rPr>
              <a:t>keV</a:t>
            </a:r>
            <a:endParaRPr lang="it-IT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Dimensioni fantoccio</a:t>
            </a:r>
            <a:r>
              <a:rPr lang="it-IT" sz="2000" dirty="0" smtClean="0">
                <a:solidFill>
                  <a:prstClr val="black"/>
                </a:solidFill>
              </a:rPr>
              <a:t>: 14 cm diametro </a:t>
            </a:r>
            <a:r>
              <a:rPr lang="it-IT" sz="2000" dirty="0">
                <a:solidFill>
                  <a:prstClr val="black"/>
                </a:solidFill>
              </a:rPr>
              <a:t>9</a:t>
            </a:r>
            <a:r>
              <a:rPr lang="it-IT" sz="2000" dirty="0" smtClean="0">
                <a:solidFill>
                  <a:prstClr val="black"/>
                </a:solidFill>
              </a:rPr>
              <a:t> cm altezza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Materiale</a:t>
            </a:r>
            <a:r>
              <a:rPr lang="it-IT" sz="2000" dirty="0" smtClean="0">
                <a:solidFill>
                  <a:prstClr val="black"/>
                </a:solidFill>
              </a:rPr>
              <a:t>: polietilene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Collimazioni fascio: 1, 7, 14 cm in direzione x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3913624"/>
            <a:ext cx="3716997" cy="972426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/>
          </p:nvPr>
        </p:nvGraphicFramePr>
        <p:xfrm>
          <a:off x="3606899" y="2273366"/>
          <a:ext cx="5480830" cy="382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Graph" r:id="rId6" imgW="4131360" imgH="2880000" progId="Origin50.Graph">
                  <p:embed/>
                </p:oleObj>
              </mc:Choice>
              <mc:Fallback>
                <p:oleObj name="Graph" r:id="rId6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899" y="2273366"/>
                        <a:ext cx="5480830" cy="3820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5501" y="195359"/>
            <a:ext cx="12032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</a:rPr>
              <a:t>DISTRIBUZIONI DI DOSE A VARIE APERTURE DEL FASCIO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146194">
                    <a:lumMod val="50000"/>
                  </a:srgbClr>
                </a:solidFill>
              </a:rPr>
              <a:t>8</a:t>
            </a:r>
            <a:endParaRPr lang="it-IT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531237"/>
            <a:ext cx="3716998" cy="234313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792499" y="770958"/>
            <a:ext cx="6832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Energia</a:t>
            </a:r>
            <a:r>
              <a:rPr lang="it-IT" sz="2000" dirty="0" smtClean="0">
                <a:solidFill>
                  <a:prstClr val="black"/>
                </a:solidFill>
              </a:rPr>
              <a:t>: 178 </a:t>
            </a:r>
            <a:r>
              <a:rPr lang="it-IT" sz="2000" dirty="0" err="1" smtClean="0">
                <a:solidFill>
                  <a:prstClr val="black"/>
                </a:solidFill>
              </a:rPr>
              <a:t>keV</a:t>
            </a:r>
            <a:endParaRPr lang="it-IT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Dimensioni fantoccio</a:t>
            </a:r>
            <a:r>
              <a:rPr lang="it-IT" sz="2000" dirty="0" smtClean="0">
                <a:solidFill>
                  <a:prstClr val="black"/>
                </a:solidFill>
              </a:rPr>
              <a:t>: 14 cm diametro </a:t>
            </a:r>
            <a:r>
              <a:rPr lang="it-IT" sz="2000" dirty="0">
                <a:solidFill>
                  <a:prstClr val="black"/>
                </a:solidFill>
              </a:rPr>
              <a:t>9</a:t>
            </a:r>
            <a:r>
              <a:rPr lang="it-IT" sz="2000" dirty="0" smtClean="0">
                <a:solidFill>
                  <a:prstClr val="black"/>
                </a:solidFill>
              </a:rPr>
              <a:t> cm altezza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Materiale</a:t>
            </a:r>
            <a:r>
              <a:rPr lang="it-IT" sz="2000" dirty="0" smtClean="0">
                <a:solidFill>
                  <a:prstClr val="black"/>
                </a:solidFill>
              </a:rPr>
              <a:t>: polietilene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Collimazioni fascio: 1, 7, 14 cm in direzione x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3913622"/>
            <a:ext cx="3716997" cy="972426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2029"/>
              </p:ext>
            </p:extLst>
          </p:nvPr>
        </p:nvGraphicFramePr>
        <p:xfrm>
          <a:off x="3606899" y="2273366"/>
          <a:ext cx="5480830" cy="382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Graph" r:id="rId6" imgW="4131360" imgH="2880000" progId="Origin50.Graph">
                  <p:embed/>
                </p:oleObj>
              </mc:Choice>
              <mc:Fallback>
                <p:oleObj name="Graph" r:id="rId6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899" y="2273366"/>
                        <a:ext cx="5480830" cy="3820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5501" y="195359"/>
            <a:ext cx="12032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</a:rPr>
              <a:t>DISTRIBUZIONI DI DOSE A VARIE APERTURE DEL FASCIO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8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89256" y="2273366"/>
            <a:ext cx="3029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F</a:t>
            </a:r>
            <a:r>
              <a:rPr lang="it-IT" dirty="0" smtClean="0">
                <a:solidFill>
                  <a:schemeClr val="bg1"/>
                </a:solidFill>
              </a:rPr>
              <a:t>ascio stretto (1 cm):</a:t>
            </a:r>
            <a:r>
              <a:rPr lang="it-IT" b="1" dirty="0" smtClean="0">
                <a:solidFill>
                  <a:schemeClr val="bg1"/>
                </a:solidFill>
              </a:rPr>
              <a:t> dose al bordo è meno del 10% di quella al centro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Fantoccio totalmente irraggiato (14 cm): massimo della dose al bordo, </a:t>
            </a:r>
            <a:r>
              <a:rPr lang="it-IT" b="1" dirty="0" smtClean="0">
                <a:solidFill>
                  <a:schemeClr val="bg1"/>
                </a:solidFill>
              </a:rPr>
              <a:t>profilo a forma di coppa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1882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Simulazioni a 300 </a:t>
            </a:r>
            <a:r>
              <a:rPr lang="it-IT" sz="2000" b="1" dirty="0" err="1" smtClean="0">
                <a:solidFill>
                  <a:prstClr val="black"/>
                </a:solidFill>
              </a:rPr>
              <a:t>kVp</a:t>
            </a:r>
            <a:r>
              <a:rPr lang="it-IT" sz="2000" b="1" dirty="0" smtClean="0">
                <a:solidFill>
                  <a:prstClr val="black"/>
                </a:solidFill>
              </a:rPr>
              <a:t> (HVL=4.25 </a:t>
            </a:r>
            <a:r>
              <a:rPr lang="it-IT" sz="2000" b="1" dirty="0" err="1" smtClean="0">
                <a:solidFill>
                  <a:prstClr val="black"/>
                </a:solidFill>
              </a:rPr>
              <a:t>mmCu</a:t>
            </a:r>
            <a:r>
              <a:rPr lang="it-IT" sz="2000" b="1" dirty="0" smtClean="0">
                <a:solidFill>
                  <a:prstClr val="black"/>
                </a:solidFill>
              </a:rPr>
              <a:t>) hanno permesso di disegnare una distribuzione ovale di dose decentrata rispetto all’asse centrale del fantoccio  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13" name="450C0B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66.83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3296" y="1808831"/>
            <a:ext cx="3997652" cy="407681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972804" y="2690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TUMORE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7080800" y="3018906"/>
            <a:ext cx="1656674" cy="764995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857407" y="218364"/>
            <a:ext cx="496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prstClr val="black"/>
                </a:solidFill>
              </a:rPr>
              <a:t>“DOSE PAINTING”</a:t>
            </a:r>
            <a:endParaRPr lang="it-IT" sz="4400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11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450C0B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921.83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3296" y="1808831"/>
            <a:ext cx="3997652" cy="4076814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972804" y="2690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TUMORE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7080800" y="3018906"/>
            <a:ext cx="1656674" cy="764995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857407" y="218364"/>
            <a:ext cx="496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prstClr val="black"/>
                </a:solidFill>
              </a:rPr>
              <a:t>“DOSE PAINTING”</a:t>
            </a:r>
            <a:endParaRPr lang="it-IT" sz="4400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11882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Simulazioni a 300 </a:t>
            </a:r>
            <a:r>
              <a:rPr lang="it-IT" sz="2000" b="1" dirty="0" err="1" smtClean="0">
                <a:solidFill>
                  <a:prstClr val="black"/>
                </a:solidFill>
              </a:rPr>
              <a:t>kVp</a:t>
            </a:r>
            <a:r>
              <a:rPr lang="it-IT" sz="2000" b="1" dirty="0" smtClean="0">
                <a:solidFill>
                  <a:prstClr val="black"/>
                </a:solidFill>
              </a:rPr>
              <a:t> (HVL=4.25 </a:t>
            </a:r>
            <a:r>
              <a:rPr lang="it-IT" sz="2000" b="1" dirty="0" err="1" smtClean="0">
                <a:solidFill>
                  <a:prstClr val="black"/>
                </a:solidFill>
              </a:rPr>
              <a:t>mmCu</a:t>
            </a:r>
            <a:r>
              <a:rPr lang="it-IT" sz="2000" b="1" dirty="0" smtClean="0">
                <a:solidFill>
                  <a:prstClr val="black"/>
                </a:solidFill>
              </a:rPr>
              <a:t>) hanno permesso di disegnare una distribuzione ovale di dose decentrata rispetto all’asse centrale del fantoccio  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2" name="Segnaposto piè di pagina 12"/>
          <p:cNvSpPr txBox="1">
            <a:spLocks/>
          </p:cNvSpPr>
          <p:nvPr/>
        </p:nvSpPr>
        <p:spPr>
          <a:xfrm>
            <a:off x="130420" y="6455697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it-IT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P.A.De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8562447" y="3997101"/>
            <a:ext cx="209005" cy="156754"/>
            <a:chOff x="4093029" y="4110446"/>
            <a:chExt cx="209005" cy="156754"/>
          </a:xfrm>
        </p:grpSpPr>
        <p:sp>
          <p:nvSpPr>
            <p:cNvPr id="20" name="Ovale 19"/>
            <p:cNvSpPr/>
            <p:nvPr/>
          </p:nvSpPr>
          <p:spPr>
            <a:xfrm>
              <a:off x="4093029" y="4110446"/>
              <a:ext cx="95794" cy="78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4140926" y="4149634"/>
              <a:ext cx="161108" cy="1175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Ovale 21"/>
            <p:cNvSpPr/>
            <p:nvPr/>
          </p:nvSpPr>
          <p:spPr>
            <a:xfrm>
              <a:off x="4140926" y="4110446"/>
              <a:ext cx="161108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13" name="Immagin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4" y="2622569"/>
            <a:ext cx="5200244" cy="256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450C0B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3296" y="1808831"/>
            <a:ext cx="3997652" cy="407681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972804" y="2690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TUMORE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7080800" y="3018906"/>
            <a:ext cx="1656674" cy="764995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57407" y="218364"/>
            <a:ext cx="496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prstClr val="black"/>
                </a:solidFill>
              </a:rPr>
              <a:t>“DOSE PAINTING”</a:t>
            </a:r>
            <a:endParaRPr lang="it-IT" sz="4400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11882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Simulazioni a 300 </a:t>
            </a:r>
            <a:r>
              <a:rPr lang="it-IT" sz="2000" b="1" dirty="0" err="1" smtClean="0">
                <a:solidFill>
                  <a:prstClr val="black"/>
                </a:solidFill>
              </a:rPr>
              <a:t>kVp</a:t>
            </a:r>
            <a:r>
              <a:rPr lang="it-IT" sz="2000" b="1" dirty="0" smtClean="0">
                <a:solidFill>
                  <a:prstClr val="black"/>
                </a:solidFill>
              </a:rPr>
              <a:t> (HVL=4.25 </a:t>
            </a:r>
            <a:r>
              <a:rPr lang="it-IT" sz="2000" b="1" dirty="0" err="1" smtClean="0">
                <a:solidFill>
                  <a:prstClr val="black"/>
                </a:solidFill>
              </a:rPr>
              <a:t>mmCu</a:t>
            </a:r>
            <a:r>
              <a:rPr lang="it-IT" sz="2000" b="1" dirty="0" smtClean="0">
                <a:solidFill>
                  <a:prstClr val="black"/>
                </a:solidFill>
              </a:rPr>
              <a:t>) hanno permesso di disegnare una distribuzione ovale di dose decentrata rispetto all’asse centrale del fantoccio  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9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91117" y="2413684"/>
            <a:ext cx="6121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sorgente è stata traslata di 2, 3, 4 e 5 cm rispetto al centro del fantoccio (14 cm diametro)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L</a:t>
            </a:r>
            <a:r>
              <a:rPr lang="it-IT" dirty="0" smtClean="0">
                <a:solidFill>
                  <a:prstClr val="black"/>
                </a:solidFill>
              </a:rPr>
              <a:t>e distribuzioni ottenute sono state poi sommate disegnando una distribuzione ovale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4" y="2622569"/>
            <a:ext cx="5200244" cy="25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3857407" y="218364"/>
            <a:ext cx="496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prstClr val="black"/>
                </a:solidFill>
              </a:rPr>
              <a:t>“DOSE PAINTING”</a:t>
            </a:r>
            <a:endParaRPr lang="it-IT" sz="4400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11882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Simulazioni a 300 </a:t>
            </a:r>
            <a:r>
              <a:rPr lang="it-IT" sz="2000" b="1" dirty="0" err="1" smtClean="0">
                <a:solidFill>
                  <a:prstClr val="black"/>
                </a:solidFill>
              </a:rPr>
              <a:t>kVp</a:t>
            </a:r>
            <a:r>
              <a:rPr lang="it-IT" sz="2000" b="1" dirty="0" smtClean="0">
                <a:solidFill>
                  <a:prstClr val="black"/>
                </a:solidFill>
              </a:rPr>
              <a:t> (HVL=4.25 </a:t>
            </a:r>
            <a:r>
              <a:rPr lang="it-IT" sz="2000" b="1" dirty="0" err="1" smtClean="0">
                <a:solidFill>
                  <a:prstClr val="black"/>
                </a:solidFill>
              </a:rPr>
              <a:t>mmCu</a:t>
            </a:r>
            <a:r>
              <a:rPr lang="it-IT" sz="2000" b="1" dirty="0" smtClean="0">
                <a:solidFill>
                  <a:prstClr val="black"/>
                </a:solidFill>
              </a:rPr>
              <a:t>) hanno permesso di disegnare una distribuzione ovale di dose decentrata rispetto all’asse centrale del fantoccio  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57407" y="218364"/>
            <a:ext cx="496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prstClr val="black"/>
                </a:solidFill>
              </a:rPr>
              <a:t>“DOSE PAINTING”</a:t>
            </a:r>
            <a:endParaRPr lang="it-IT" sz="4400" dirty="0">
              <a:solidFill>
                <a:prstClr val="black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12" y="1984070"/>
            <a:ext cx="1813766" cy="8935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50939"/>
              </p:ext>
            </p:extLst>
          </p:nvPr>
        </p:nvGraphicFramePr>
        <p:xfrm>
          <a:off x="1609859" y="2798781"/>
          <a:ext cx="5074947" cy="353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Graph" r:id="rId5" imgW="4131360" imgH="2880000" progId="Origin50.Graph">
                  <p:embed/>
                </p:oleObj>
              </mc:Choice>
              <mc:Fallback>
                <p:oleObj name="Graph" r:id="rId5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9859" y="2798781"/>
                        <a:ext cx="5074947" cy="353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7059827" y="2413684"/>
            <a:ext cx="4753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sorgente è stata traslata di 2, 3, 4 e 5 cm rispetto al centro del fantoccio (14 cm diametro)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L</a:t>
            </a:r>
            <a:r>
              <a:rPr lang="it-IT" dirty="0" smtClean="0">
                <a:solidFill>
                  <a:prstClr val="black"/>
                </a:solidFill>
              </a:rPr>
              <a:t>e distribuzioni ottenute sono state poi sommate disegnando una distribuzione ovale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Si è ottenuto così un irraggiamento circoscritto alla sola lesione tumorale situata in posizione decentrata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11882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Simulazioni a 300 </a:t>
            </a:r>
            <a:r>
              <a:rPr lang="it-IT" sz="2000" b="1" dirty="0" err="1" smtClean="0">
                <a:solidFill>
                  <a:prstClr val="black"/>
                </a:solidFill>
              </a:rPr>
              <a:t>kVp</a:t>
            </a:r>
            <a:r>
              <a:rPr lang="it-IT" sz="2000" b="1" dirty="0" smtClean="0">
                <a:solidFill>
                  <a:prstClr val="black"/>
                </a:solidFill>
              </a:rPr>
              <a:t> (HVL=4.25 </a:t>
            </a:r>
            <a:r>
              <a:rPr lang="it-IT" sz="2000" b="1" dirty="0" err="1" smtClean="0">
                <a:solidFill>
                  <a:prstClr val="black"/>
                </a:solidFill>
              </a:rPr>
              <a:t>mmCu</a:t>
            </a:r>
            <a:r>
              <a:rPr lang="it-IT" sz="2000" b="1" dirty="0" smtClean="0">
                <a:solidFill>
                  <a:prstClr val="black"/>
                </a:solidFill>
              </a:rPr>
              <a:t>) hanno permesso di disegnare una distribuzione ovale di dose decentrata rispetto all’asse centrale del fantoccio  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2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9714" y="99725"/>
            <a:ext cx="1079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prstClr val="black"/>
                </a:solidFill>
              </a:rPr>
              <a:t>DISTRIBUZIONI DI DOSE A VARIE ENERGIE (1)</a:t>
            </a:r>
            <a:endParaRPr lang="it-IT" sz="4000" dirty="0">
              <a:solidFill>
                <a:prstClr val="black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572750"/>
              </p:ext>
            </p:extLst>
          </p:nvPr>
        </p:nvGraphicFramePr>
        <p:xfrm>
          <a:off x="0" y="2270852"/>
          <a:ext cx="5928456" cy="413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Graph" r:id="rId4" imgW="4131360" imgH="2880000" progId="Origin50.Graph">
                  <p:embed/>
                </p:oleObj>
              </mc:Choice>
              <mc:Fallback>
                <p:oleObj name="Graph" r:id="rId4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270852"/>
                        <a:ext cx="5928456" cy="413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367" y="1027592"/>
            <a:ext cx="1311639" cy="13357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77247" y="2998381"/>
            <a:ext cx="35092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Scarto percentuale medio: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≈1‰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62" y="1027592"/>
            <a:ext cx="1311639" cy="13357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36219" y="1028616"/>
            <a:ext cx="15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175 </a:t>
            </a:r>
            <a:r>
              <a:rPr lang="it-IT" b="1" dirty="0" err="1" smtClean="0">
                <a:solidFill>
                  <a:schemeClr val="bg1"/>
                </a:solidFill>
              </a:rPr>
              <a:t>keV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58519" y="1087915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300 </a:t>
            </a:r>
            <a:r>
              <a:rPr lang="it-IT" b="1" dirty="0" err="1" smtClean="0">
                <a:solidFill>
                  <a:schemeClr val="bg1"/>
                </a:solidFill>
              </a:rPr>
              <a:t>kVp</a:t>
            </a:r>
            <a:r>
              <a:rPr lang="it-IT" b="1" dirty="0" smtClean="0">
                <a:solidFill>
                  <a:schemeClr val="bg1"/>
                </a:solidFill>
              </a:rPr>
              <a:t> (HVL=4.25 </a:t>
            </a:r>
            <a:r>
              <a:rPr lang="it-IT" b="1" dirty="0" err="1" smtClean="0">
                <a:solidFill>
                  <a:schemeClr val="bg1"/>
                </a:solidFill>
              </a:rPr>
              <a:t>mmCu</a:t>
            </a:r>
            <a:r>
              <a:rPr lang="it-IT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51544" y="92385"/>
            <a:ext cx="938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RADIOTERAPIA TRADIZIONALE (EBRT) </a:t>
            </a:r>
            <a:endParaRPr lang="it-IT" sz="4000" i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77" y="958740"/>
            <a:ext cx="8113023" cy="321822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3513" y="4140875"/>
            <a:ext cx="10621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it-IT" sz="2100" b="1" dirty="0" smtClean="0">
                <a:solidFill>
                  <a:schemeClr val="bg1"/>
                </a:solidFill>
              </a:rPr>
              <a:t>Utilizzo di acceleratori lineari al </a:t>
            </a:r>
            <a:r>
              <a:rPr lang="it-IT" sz="2100" b="1" dirty="0" err="1" smtClean="0">
                <a:solidFill>
                  <a:schemeClr val="bg1"/>
                </a:solidFill>
              </a:rPr>
              <a:t>megavoltaggio</a:t>
            </a:r>
            <a:r>
              <a:rPr lang="it-IT" sz="2100" b="1" dirty="0" smtClean="0">
                <a:solidFill>
                  <a:schemeClr val="bg1"/>
                </a:solidFill>
              </a:rPr>
              <a:t> (LINAC) e 2 fasci incidenti lateralmente nel seno </a:t>
            </a:r>
          </a:p>
          <a:p>
            <a:pPr marL="457200" indent="-457200" algn="just">
              <a:buAutoNum type="alphaLcParenR"/>
            </a:pPr>
            <a:endParaRPr lang="it-IT" sz="2100" b="1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lphaLcParenR"/>
            </a:pPr>
            <a:r>
              <a:rPr lang="it-IT" sz="2100" b="1" dirty="0" smtClean="0">
                <a:solidFill>
                  <a:schemeClr val="bg1"/>
                </a:solidFill>
              </a:rPr>
              <a:t>Distribuzione di dose risultante e problematica legata allo dello “</a:t>
            </a:r>
            <a:r>
              <a:rPr lang="it-IT" sz="2100" b="1" dirty="0" err="1" smtClean="0">
                <a:solidFill>
                  <a:schemeClr val="bg1"/>
                </a:solidFill>
              </a:rPr>
              <a:t>skin</a:t>
            </a:r>
            <a:r>
              <a:rPr lang="it-IT" sz="2100" b="1" dirty="0" smtClean="0">
                <a:solidFill>
                  <a:schemeClr val="bg1"/>
                </a:solidFill>
              </a:rPr>
              <a:t> </a:t>
            </a:r>
            <a:r>
              <a:rPr lang="it-IT" sz="2100" b="1" dirty="0" err="1" smtClean="0">
                <a:solidFill>
                  <a:schemeClr val="bg1"/>
                </a:solidFill>
              </a:rPr>
              <a:t>sparing</a:t>
            </a:r>
            <a:r>
              <a:rPr lang="it-IT" sz="2100" b="1" dirty="0" smtClean="0">
                <a:solidFill>
                  <a:schemeClr val="bg1"/>
                </a:solidFill>
              </a:rPr>
              <a:t>” ed alla salvaguardia degli altri organi (la attuale EBRT deposita sulla pelle fino al 40% della dose al tumore ≈ 20 </a:t>
            </a:r>
            <a:r>
              <a:rPr lang="it-IT" sz="2100" b="1" dirty="0" err="1" smtClean="0">
                <a:solidFill>
                  <a:schemeClr val="bg1"/>
                </a:solidFill>
              </a:rPr>
              <a:t>Gy</a:t>
            </a:r>
            <a:r>
              <a:rPr lang="it-IT" sz="2100" b="1" dirty="0" smtClean="0">
                <a:solidFill>
                  <a:schemeClr val="bg1"/>
                </a:solidFill>
              </a:rPr>
              <a:t>)</a:t>
            </a:r>
            <a:endParaRPr lang="it-IT" sz="2100" b="1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/>
              <a:t>Roma, Congresso Nazionale SIF, 25/09/2015   </a:t>
            </a:r>
            <a:r>
              <a:rPr lang="it-IT" sz="1600" dirty="0" err="1" smtClean="0"/>
              <a:t>P.A.De</a:t>
            </a:r>
            <a:r>
              <a:rPr lang="it-IT" sz="1600" dirty="0" smtClean="0"/>
              <a:t> Lucia</a:t>
            </a:r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1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9714" y="99725"/>
            <a:ext cx="1079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prstClr val="black"/>
                </a:solidFill>
              </a:rPr>
              <a:t>DISTRIBUZIONI DI DOSE A VARIE ENERGIE (2)</a:t>
            </a:r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5923" y="1202647"/>
            <a:ext cx="1124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Le distribuzioni ottenute a varie energie sono state confrontate studiandone i profili radiali</a:t>
            </a:r>
            <a:endParaRPr lang="it-IT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9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27194"/>
              </p:ext>
            </p:extLst>
          </p:nvPr>
        </p:nvGraphicFramePr>
        <p:xfrm>
          <a:off x="560170" y="2031266"/>
          <a:ext cx="6108598" cy="425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Graph" r:id="rId4" imgW="4131360" imgH="2880000" progId="Origin50.Graph">
                  <p:embed/>
                </p:oleObj>
              </mc:Choice>
              <mc:Fallback>
                <p:oleObj name="Graph" r:id="rId4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170" y="2031266"/>
                        <a:ext cx="6108598" cy="425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49714" y="99725"/>
            <a:ext cx="1079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prstClr val="black"/>
                </a:solidFill>
              </a:rPr>
              <a:t>DISTRIBUZIONI DI DOSE A VARIE ENERGIE (2)</a:t>
            </a:r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5923" y="1202647"/>
            <a:ext cx="1124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Le distribuzioni ottenute a varie energie sono state confrontate studiandone i profili radiali</a:t>
            </a:r>
            <a:endParaRPr lang="it-IT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10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62167"/>
              </p:ext>
            </p:extLst>
          </p:nvPr>
        </p:nvGraphicFramePr>
        <p:xfrm>
          <a:off x="560170" y="2031270"/>
          <a:ext cx="6108598" cy="425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Graph" r:id="rId4" imgW="4131360" imgH="2880000" progId="Origin50.Graph">
                  <p:embed/>
                </p:oleObj>
              </mc:Choice>
              <mc:Fallback>
                <p:oleObj name="Graph" r:id="rId4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170" y="2031270"/>
                        <a:ext cx="6108598" cy="425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059827" y="2379923"/>
            <a:ext cx="4662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All’aumentare dell’energia il deposito di dose al centro aumenta (</a:t>
            </a:r>
            <a:r>
              <a:rPr lang="it-IT" sz="2000" b="1" dirty="0" smtClean="0">
                <a:solidFill>
                  <a:schemeClr val="bg1"/>
                </a:solidFill>
              </a:rPr>
              <a:t>la dose al centro a 180 </a:t>
            </a:r>
            <a:r>
              <a:rPr lang="it-IT" sz="2000" b="1" dirty="0" err="1" smtClean="0">
                <a:solidFill>
                  <a:schemeClr val="bg1"/>
                </a:solidFill>
              </a:rPr>
              <a:t>keV</a:t>
            </a:r>
            <a:r>
              <a:rPr lang="it-IT" sz="2000" b="1" dirty="0" smtClean="0">
                <a:solidFill>
                  <a:schemeClr val="bg1"/>
                </a:solidFill>
              </a:rPr>
              <a:t> è circa 3,5 la dose a 60 </a:t>
            </a:r>
            <a:r>
              <a:rPr lang="it-IT" sz="2000" b="1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Aumenta anche il deposito di dose al bordo (</a:t>
            </a:r>
            <a:r>
              <a:rPr lang="it-IT" sz="2000" b="1" dirty="0" smtClean="0">
                <a:solidFill>
                  <a:schemeClr val="bg1"/>
                </a:solidFill>
              </a:rPr>
              <a:t>la dose in periferia per 180 </a:t>
            </a:r>
            <a:r>
              <a:rPr lang="it-IT" sz="2000" b="1" dirty="0" err="1" smtClean="0">
                <a:solidFill>
                  <a:schemeClr val="bg1"/>
                </a:solidFill>
              </a:rPr>
              <a:t>keV</a:t>
            </a:r>
            <a:r>
              <a:rPr lang="it-IT" sz="2000" b="1" dirty="0" smtClean="0">
                <a:solidFill>
                  <a:schemeClr val="bg1"/>
                </a:solidFill>
              </a:rPr>
              <a:t> è circa il triplo di quella relativa a 60 </a:t>
            </a:r>
            <a:r>
              <a:rPr lang="it-IT" sz="2000" b="1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) 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49714" y="99725"/>
            <a:ext cx="1079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prstClr val="black"/>
                </a:solidFill>
              </a:rPr>
              <a:t>DISTRIBUZIONI DI DOSE A VARIE ENERGIE (2)</a:t>
            </a:r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5923" y="1202647"/>
            <a:ext cx="1124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Le distribuzioni ottenute a varie energie sono state confrontate studiandone i profili radiali</a:t>
            </a:r>
            <a:endParaRPr lang="it-IT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10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83654"/>
              </p:ext>
            </p:extLst>
          </p:nvPr>
        </p:nvGraphicFramePr>
        <p:xfrm>
          <a:off x="411894" y="1835860"/>
          <a:ext cx="6071284" cy="431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Graph" r:id="rId4" imgW="4131360" imgH="2880000" progId="Origin50.Graph">
                  <p:embed/>
                </p:oleObj>
              </mc:Choice>
              <mc:Fallback>
                <p:oleObj name="Graph" r:id="rId4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894" y="1835860"/>
                        <a:ext cx="6071284" cy="4313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49714" y="99725"/>
            <a:ext cx="1079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prstClr val="black"/>
                </a:solidFill>
              </a:rPr>
              <a:t>DISTRIBUZIONI DI DOSE A VARIE ENERGIE (3)</a:t>
            </a:r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5923" y="1202647"/>
            <a:ext cx="1124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Le distribuzioni ottenute a varie energie sono state confrontate studiandone i profili radiali</a:t>
            </a:r>
            <a:endParaRPr lang="it-IT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10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59827" y="2317114"/>
            <a:ext cx="4662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L</a:t>
            </a:r>
            <a:r>
              <a:rPr lang="it-IT" sz="2000" b="1" dirty="0" smtClean="0">
                <a:solidFill>
                  <a:prstClr val="black"/>
                </a:solidFill>
              </a:rPr>
              <a:t>a dose al bordo varia da ≈ 9% della dose centrale a 185 </a:t>
            </a:r>
            <a:r>
              <a:rPr lang="it-IT" sz="2000" b="1" dirty="0" err="1" smtClean="0">
                <a:solidFill>
                  <a:prstClr val="black"/>
                </a:solidFill>
              </a:rPr>
              <a:t>keV</a:t>
            </a:r>
            <a:r>
              <a:rPr lang="it-IT" sz="2000" b="1" dirty="0" smtClean="0">
                <a:solidFill>
                  <a:prstClr val="black"/>
                </a:solidFill>
              </a:rPr>
              <a:t> al 14% a 60 </a:t>
            </a:r>
            <a:r>
              <a:rPr lang="it-IT" sz="2000" b="1" dirty="0" err="1" smtClean="0">
                <a:solidFill>
                  <a:prstClr val="black"/>
                </a:solidFill>
              </a:rPr>
              <a:t>keV</a:t>
            </a:r>
            <a:endParaRPr lang="it-IT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Lo “</a:t>
            </a:r>
            <a:r>
              <a:rPr lang="it-IT" sz="2000" b="1" dirty="0" err="1" smtClean="0">
                <a:solidFill>
                  <a:prstClr val="black"/>
                </a:solidFill>
              </a:rPr>
              <a:t>skin</a:t>
            </a:r>
            <a:r>
              <a:rPr lang="it-IT" sz="2000" b="1" dirty="0" smtClean="0">
                <a:solidFill>
                  <a:prstClr val="black"/>
                </a:solidFill>
              </a:rPr>
              <a:t> </a:t>
            </a:r>
            <a:r>
              <a:rPr lang="it-IT" sz="2000" b="1" dirty="0" err="1" smtClean="0">
                <a:solidFill>
                  <a:prstClr val="black"/>
                </a:solidFill>
              </a:rPr>
              <a:t>sparing</a:t>
            </a:r>
            <a:r>
              <a:rPr lang="it-IT" sz="2000" b="1" dirty="0" smtClean="0">
                <a:solidFill>
                  <a:prstClr val="black"/>
                </a:solidFill>
              </a:rPr>
              <a:t>″ è assicurato anche diminuendo l’energia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La EBRT tradizionale arriva a dare alla pelle anche il 40% della dose centrale</a:t>
            </a:r>
            <a:endParaRPr lang="it-IT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720917"/>
              </p:ext>
            </p:extLst>
          </p:nvPr>
        </p:nvGraphicFramePr>
        <p:xfrm>
          <a:off x="411894" y="1835857"/>
          <a:ext cx="6071284" cy="431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Graph" r:id="rId4" imgW="4131360" imgH="2880000" progId="Origin50.Graph">
                  <p:embed/>
                </p:oleObj>
              </mc:Choice>
              <mc:Fallback>
                <p:oleObj name="Graph" r:id="rId4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894" y="1835857"/>
                        <a:ext cx="6071284" cy="4313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49714" y="99725"/>
            <a:ext cx="1079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prstClr val="black"/>
                </a:solidFill>
              </a:rPr>
              <a:t>DISTRIBUZIONI DI DOSE A VARIE ENERGIE (3)</a:t>
            </a:r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5923" y="1202647"/>
            <a:ext cx="1124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Le distribuzioni ottenute a varie energie sono state confrontate studiandone i profili radiali</a:t>
            </a:r>
            <a:endParaRPr lang="it-IT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10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9859" y="1416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91304" y="249633"/>
            <a:ext cx="4083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prstClr val="black"/>
                </a:solidFill>
              </a:rPr>
              <a:t>CONCLUSIONI</a:t>
            </a:r>
            <a:endParaRPr lang="it-IT" sz="44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81868" y="1375717"/>
            <a:ext cx="98524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La tecnica </a:t>
            </a:r>
            <a:r>
              <a:rPr lang="it-IT" sz="2400" b="1" dirty="0" err="1" smtClean="0">
                <a:solidFill>
                  <a:schemeClr val="bg1"/>
                </a:solidFill>
              </a:rPr>
              <a:t>kV</a:t>
            </a:r>
            <a:r>
              <a:rPr lang="it-IT" sz="2400" b="1" dirty="0" smtClean="0">
                <a:solidFill>
                  <a:schemeClr val="bg1"/>
                </a:solidFill>
              </a:rPr>
              <a:t>-EBRT risulta validata dimostrando la capacità di salvaguardare la pelle ed i tessuti sani circostanti il tumore colpendo selettivamente la lesione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In </a:t>
            </a:r>
            <a:r>
              <a:rPr lang="it-IT" sz="2400" b="1" dirty="0" err="1" smtClean="0">
                <a:solidFill>
                  <a:schemeClr val="bg1"/>
                </a:solidFill>
              </a:rPr>
              <a:t>kV</a:t>
            </a:r>
            <a:r>
              <a:rPr lang="it-IT" sz="2400" b="1" dirty="0" smtClean="0">
                <a:solidFill>
                  <a:schemeClr val="bg1"/>
                </a:solidFill>
              </a:rPr>
              <a:t>-EBRT la posizione prona del paziente garantisce un maggior risparmio anche di organi come il cuore ed i polmoni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I tubi a </a:t>
            </a:r>
            <a:r>
              <a:rPr lang="it-IT" sz="2400" b="1" dirty="0" err="1" smtClean="0">
                <a:solidFill>
                  <a:schemeClr val="bg1"/>
                </a:solidFill>
              </a:rPr>
              <a:t>kilovoltaggio</a:t>
            </a:r>
            <a:r>
              <a:rPr lang="it-IT" sz="2400" b="1" dirty="0" smtClean="0">
                <a:solidFill>
                  <a:schemeClr val="bg1"/>
                </a:solidFill>
              </a:rPr>
              <a:t> sono molto meno costosi (100k€) rispetto agli attuali acceleratori (1M€) e richiedono meno schermaggio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Se si usano energie monocromatiche, è possibile ottenere un soddisfacente “</a:t>
            </a:r>
            <a:r>
              <a:rPr lang="it-IT" sz="2400" b="1" dirty="0" err="1" smtClean="0">
                <a:solidFill>
                  <a:schemeClr val="bg1"/>
                </a:solidFill>
              </a:rPr>
              <a:t>skin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sparing</a:t>
            </a:r>
            <a:r>
              <a:rPr lang="it-IT" sz="2400" b="1" dirty="0" smtClean="0">
                <a:solidFill>
                  <a:schemeClr val="bg1"/>
                </a:solidFill>
              </a:rPr>
              <a:t>″ anche ad energie relativamente basse (fino a 60 </a:t>
            </a:r>
            <a:r>
              <a:rPr lang="it-IT" sz="2400" b="1" dirty="0" err="1" smtClean="0">
                <a:solidFill>
                  <a:schemeClr val="bg1"/>
                </a:solidFill>
              </a:rPr>
              <a:t>keV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    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13</a:t>
            </a:r>
            <a:endParaRPr lang="it-IT" dirty="0"/>
          </a:p>
        </p:txBody>
      </p:sp>
      <p:sp>
        <p:nvSpPr>
          <p:cNvPr id="9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7192" y="232746"/>
            <a:ext cx="8657298" cy="2968277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+mj-lt"/>
              </a:rPr>
              <a:t>Università degli Studi di Napoli “Federico II</a:t>
            </a:r>
            <a:r>
              <a:rPr lang="it-IT" sz="2800" dirty="0">
                <a:solidFill>
                  <a:schemeClr val="bg1"/>
                </a:solidFill>
                <a:latin typeface="+mj-lt"/>
              </a:rPr>
              <a:t>”</a:t>
            </a:r>
            <a:br>
              <a:rPr lang="it-IT" sz="2800" dirty="0">
                <a:solidFill>
                  <a:schemeClr val="bg1"/>
                </a:solidFill>
                <a:latin typeface="+mj-lt"/>
              </a:rPr>
            </a:br>
            <a:r>
              <a:rPr lang="it-IT" sz="2800" dirty="0" smtClean="0">
                <a:solidFill>
                  <a:schemeClr val="bg1"/>
                </a:solidFill>
                <a:latin typeface="+mj-lt"/>
              </a:rPr>
              <a:t>Istituto Nazionale Di Fisica Nucleare (INFN)</a:t>
            </a: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magine 3" descr="Descrizione: federicogol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2" y="520779"/>
            <a:ext cx="1715911" cy="171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524000" y="51587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										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24000" y="63654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Anno Accademico </a:t>
            </a:r>
            <a:r>
              <a:rPr lang="it-IT" dirty="0" smtClean="0">
                <a:solidFill>
                  <a:prstClr val="white"/>
                </a:solidFill>
              </a:rPr>
              <a:t>2014/2015 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92286" y="4931703"/>
            <a:ext cx="100671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</a:rPr>
              <a:t>   		</a:t>
            </a:r>
            <a:r>
              <a:rPr lang="it-IT" sz="2400" b="1" dirty="0" smtClean="0">
                <a:solidFill>
                  <a:prstClr val="black"/>
                </a:solidFill>
              </a:rPr>
              <a:t>                              </a:t>
            </a:r>
            <a:endParaRPr lang="it-IT" sz="2400" b="1" dirty="0">
              <a:solidFill>
                <a:prstClr val="black"/>
              </a:solidFill>
            </a:endParaRPr>
          </a:p>
          <a:p>
            <a:pPr algn="ctr"/>
            <a:r>
              <a:rPr lang="it-IT" sz="2400" dirty="0">
                <a:solidFill>
                  <a:prstClr val="black"/>
                </a:solidFill>
              </a:rPr>
              <a:t>    </a:t>
            </a:r>
            <a:r>
              <a:rPr lang="it-IT" sz="2800" u="sng" dirty="0" smtClean="0">
                <a:solidFill>
                  <a:prstClr val="black"/>
                </a:solidFill>
              </a:rPr>
              <a:t>Paolino Alberto De Lucia</a:t>
            </a:r>
            <a:r>
              <a:rPr lang="it-IT" sz="2800" dirty="0" smtClean="0">
                <a:solidFill>
                  <a:prstClr val="black"/>
                </a:solidFill>
              </a:rPr>
              <a:t>, Paolo Russo      </a:t>
            </a:r>
            <a:endParaRPr lang="it-IT" sz="2800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682041"/>
            <a:ext cx="2189408" cy="139467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0129" y="2373674"/>
            <a:ext cx="11191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err="1" smtClean="0">
                <a:solidFill>
                  <a:prstClr val="black"/>
                </a:solidFill>
              </a:rPr>
              <a:t>Kilovoltage</a:t>
            </a:r>
            <a:r>
              <a:rPr lang="it-IT" sz="4400" b="1" i="1" dirty="0" smtClean="0">
                <a:solidFill>
                  <a:prstClr val="black"/>
                </a:solidFill>
              </a:rPr>
              <a:t> </a:t>
            </a:r>
            <a:r>
              <a:rPr lang="it-IT" sz="4400" b="1" i="1" dirty="0" err="1" smtClean="0">
                <a:solidFill>
                  <a:prstClr val="black"/>
                </a:solidFill>
              </a:rPr>
              <a:t>Rotational</a:t>
            </a:r>
            <a:r>
              <a:rPr lang="it-IT" sz="4400" b="1" i="1" dirty="0" smtClean="0">
                <a:solidFill>
                  <a:prstClr val="black"/>
                </a:solidFill>
              </a:rPr>
              <a:t> </a:t>
            </a:r>
            <a:r>
              <a:rPr lang="it-IT" sz="4400" b="1" i="1" dirty="0" err="1">
                <a:solidFill>
                  <a:prstClr val="black"/>
                </a:solidFill>
              </a:rPr>
              <a:t>External</a:t>
            </a:r>
            <a:r>
              <a:rPr lang="it-IT" sz="4400" b="1" i="1" dirty="0">
                <a:solidFill>
                  <a:prstClr val="black"/>
                </a:solidFill>
              </a:rPr>
              <a:t> </a:t>
            </a:r>
            <a:r>
              <a:rPr lang="it-IT" sz="4400" b="1" i="1" dirty="0" err="1">
                <a:solidFill>
                  <a:prstClr val="black"/>
                </a:solidFill>
              </a:rPr>
              <a:t>Beam</a:t>
            </a:r>
            <a:r>
              <a:rPr lang="it-IT" sz="4400" b="1" i="1" dirty="0">
                <a:solidFill>
                  <a:prstClr val="black"/>
                </a:solidFill>
              </a:rPr>
              <a:t> </a:t>
            </a:r>
            <a:r>
              <a:rPr lang="it-IT" sz="4400" b="1" i="1" dirty="0" err="1">
                <a:solidFill>
                  <a:prstClr val="black"/>
                </a:solidFill>
              </a:rPr>
              <a:t>Radiation</a:t>
            </a:r>
            <a:r>
              <a:rPr lang="it-IT" sz="4400" b="1" i="1" dirty="0">
                <a:solidFill>
                  <a:prstClr val="black"/>
                </a:solidFill>
              </a:rPr>
              <a:t> </a:t>
            </a:r>
            <a:r>
              <a:rPr lang="it-IT" sz="4400" b="1" i="1" dirty="0" err="1">
                <a:solidFill>
                  <a:prstClr val="black"/>
                </a:solidFill>
              </a:rPr>
              <a:t>Therapy</a:t>
            </a:r>
            <a:r>
              <a:rPr lang="it-IT" sz="4400" b="1" i="1" dirty="0">
                <a:solidFill>
                  <a:prstClr val="black"/>
                </a:solidFill>
              </a:rPr>
              <a:t> </a:t>
            </a:r>
            <a:r>
              <a:rPr lang="it-IT" sz="4400" b="1" i="1" dirty="0" smtClean="0">
                <a:solidFill>
                  <a:prstClr val="black"/>
                </a:solidFill>
              </a:rPr>
              <a:t>(</a:t>
            </a:r>
            <a:r>
              <a:rPr lang="it-IT" sz="4400" b="1" i="1" dirty="0" err="1" smtClean="0">
                <a:solidFill>
                  <a:prstClr val="black"/>
                </a:solidFill>
              </a:rPr>
              <a:t>kV</a:t>
            </a:r>
            <a:r>
              <a:rPr lang="it-IT" sz="4400" b="1" i="1" dirty="0" smtClean="0">
                <a:solidFill>
                  <a:prstClr val="black"/>
                </a:solidFill>
              </a:rPr>
              <a:t>-EBRT</a:t>
            </a:r>
            <a:r>
              <a:rPr lang="it-IT" sz="4400" b="1" i="1" dirty="0">
                <a:solidFill>
                  <a:prstClr val="black"/>
                </a:solidFill>
              </a:rPr>
              <a:t>) for </a:t>
            </a:r>
            <a:r>
              <a:rPr lang="it-IT" sz="4400" b="1" i="1" dirty="0" err="1">
                <a:solidFill>
                  <a:prstClr val="black"/>
                </a:solidFill>
              </a:rPr>
              <a:t>breast</a:t>
            </a:r>
            <a:r>
              <a:rPr lang="it-IT" sz="4400" b="1" i="1" dirty="0">
                <a:solidFill>
                  <a:prstClr val="black"/>
                </a:solidFill>
              </a:rPr>
              <a:t> </a:t>
            </a:r>
            <a:r>
              <a:rPr lang="it-IT" sz="4400" b="1" i="1" dirty="0" err="1">
                <a:solidFill>
                  <a:prstClr val="black"/>
                </a:solidFill>
              </a:rPr>
              <a:t>cancer</a:t>
            </a:r>
            <a:r>
              <a:rPr lang="it-IT" sz="4400" b="1" i="1" dirty="0">
                <a:solidFill>
                  <a:prstClr val="black"/>
                </a:solidFill>
              </a:rPr>
              <a:t> treatment</a:t>
            </a:r>
            <a:endParaRPr lang="it-IT" sz="4400" dirty="0">
              <a:solidFill>
                <a:prstClr val="white"/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>
                <a:solidFill>
                  <a:srgbClr val="146194">
                    <a:lumMod val="50000"/>
                  </a:srgbClr>
                </a:solidFill>
              </a:rPr>
              <a:pPr/>
              <a:t>26</a:t>
            </a:fld>
            <a:endParaRPr lang="it-IT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825220" y="57527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92729" y="55441"/>
            <a:ext cx="997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RADIOTERAPIA ROTAZIONALE (</a:t>
            </a:r>
            <a:r>
              <a:rPr lang="it-IT" sz="4000" i="1" dirty="0" err="1" smtClean="0">
                <a:solidFill>
                  <a:prstClr val="black"/>
                </a:solidFill>
              </a:rPr>
              <a:t>kV</a:t>
            </a:r>
            <a:r>
              <a:rPr lang="it-IT" sz="4000" i="1" dirty="0" smtClean="0">
                <a:solidFill>
                  <a:prstClr val="black"/>
                </a:solidFill>
              </a:rPr>
              <a:t>-EBRT)</a:t>
            </a:r>
            <a:endParaRPr lang="it-IT" sz="4000" i="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54794" y="4525622"/>
            <a:ext cx="9979528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Paziente prona sul lettino di trattamento piombato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Seno pendulo da un foro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Tubo a raggi x rotante (≈350 </a:t>
            </a:r>
            <a:r>
              <a:rPr lang="it-IT" b="1" dirty="0" err="1" smtClean="0">
                <a:solidFill>
                  <a:schemeClr val="bg1"/>
                </a:solidFill>
              </a:rPr>
              <a:t>kV</a:t>
            </a:r>
            <a:r>
              <a:rPr lang="it-IT" b="1" dirty="0" smtClean="0">
                <a:solidFill>
                  <a:schemeClr val="bg1"/>
                </a:solidFill>
              </a:rPr>
              <a:t>) posto al di sotto del lettino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Fascio collimato che irraggia solo la zona da trattare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Si può equipaggiare l’apparato </a:t>
            </a:r>
            <a:r>
              <a:rPr lang="it-IT" b="1" dirty="0" err="1">
                <a:solidFill>
                  <a:schemeClr val="bg1"/>
                </a:solidFill>
              </a:rPr>
              <a:t>affinchè</a:t>
            </a:r>
            <a:r>
              <a:rPr lang="it-IT" b="1" dirty="0">
                <a:solidFill>
                  <a:schemeClr val="bg1"/>
                </a:solidFill>
              </a:rPr>
              <a:t> esegua sia la TAC che la radioterapia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04" y="787123"/>
            <a:ext cx="7197219" cy="359861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3</a:t>
            </a:fld>
            <a:endParaRPr lang="it-IT"/>
          </a:p>
        </p:txBody>
      </p:sp>
      <p:sp>
        <p:nvSpPr>
          <p:cNvPr id="9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smtClean="0"/>
              <a:t>Roma, Congresso Nazionale SIF, 25/09/2015   P.A.De Lucia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28704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580713" y="92385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DOSE NEL TESSUTO</a:t>
            </a:r>
            <a:endParaRPr lang="it-IT" sz="4000" i="1" dirty="0">
              <a:solidFill>
                <a:prstClr val="black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693444" y="982488"/>
            <a:ext cx="115465" cy="3568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83617" y="5141022"/>
            <a:ext cx="106218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prstClr val="black"/>
                </a:solidFill>
              </a:rPr>
              <a:t>Attualmente si lavora con fotoni di energie del </a:t>
            </a:r>
            <a:r>
              <a:rPr lang="it-IT" sz="2100" b="1" dirty="0" err="1" smtClean="0">
                <a:solidFill>
                  <a:prstClr val="black"/>
                </a:solidFill>
              </a:rPr>
              <a:t>MeV</a:t>
            </a:r>
            <a:r>
              <a:rPr lang="it-IT" sz="2100" b="1" dirty="0" smtClean="0">
                <a:solidFill>
                  <a:prstClr val="black"/>
                </a:solidFill>
              </a:rPr>
              <a:t> per evitare di danneggiare la pelle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prstClr val="black"/>
                </a:solidFill>
              </a:rPr>
              <a:t>I più usati sono gli spettri prodotti da acceleratori che lavorano a 6-9 MV</a:t>
            </a:r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97553"/>
              </p:ext>
            </p:extLst>
          </p:nvPr>
        </p:nvGraphicFramePr>
        <p:xfrm>
          <a:off x="2562950" y="890889"/>
          <a:ext cx="6321758" cy="440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Graph" r:id="rId4" imgW="4131360" imgH="2880000" progId="Origin50.Graph">
                  <p:embed/>
                </p:oleObj>
              </mc:Choice>
              <mc:Fallback>
                <p:oleObj name="Graph" r:id="rId4" imgW="4131360" imgH="288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950" y="890889"/>
                        <a:ext cx="6321758" cy="4407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4</a:t>
            </a:fld>
            <a:endParaRPr lang="it-IT"/>
          </a:p>
        </p:txBody>
      </p:sp>
      <p:sp>
        <p:nvSpPr>
          <p:cNvPr id="10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smtClean="0"/>
              <a:t>Roma, Congresso Nazionale SIF, 25/09/2015   P.A.De Lucia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41940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68011" y="91831"/>
            <a:ext cx="937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GEOMETRIA ROTAZIONALE IN </a:t>
            </a:r>
            <a:r>
              <a:rPr lang="it-IT" sz="4000" i="1" dirty="0" err="1" smtClean="0">
                <a:solidFill>
                  <a:prstClr val="black"/>
                </a:solidFill>
              </a:rPr>
              <a:t>kV</a:t>
            </a:r>
            <a:r>
              <a:rPr lang="it-IT" sz="4000" i="1" dirty="0" smtClean="0">
                <a:solidFill>
                  <a:prstClr val="black"/>
                </a:solidFill>
              </a:rPr>
              <a:t>-EBRT</a:t>
            </a:r>
            <a:endParaRPr lang="it-IT" sz="4000" i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" y="1026592"/>
            <a:ext cx="6848184" cy="391890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64640" y="4743743"/>
            <a:ext cx="9979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Il fascio di raggi x viene collimato in modo da incidere solo sul tessuto tumorale “risparmiando” i tessuti sani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Se vengono effettuate rotazioni multiple variando la collimazione e l’asse di rotazione si può realizzare il “dose painting” 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20" name="928EE9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787.0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8076" y="1031592"/>
            <a:ext cx="3443809" cy="3503442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>
          <a:xfrm>
            <a:off x="7519627" y="2406102"/>
            <a:ext cx="1041400" cy="311150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804774" y="20442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TUMORE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C731-885E-4346-9689-C004AF27676C}" type="slidenum">
              <a:rPr lang="it-IT" smtClean="0"/>
              <a:t>5</a:t>
            </a:fld>
            <a:endParaRPr lang="it-IT"/>
          </a:p>
        </p:txBody>
      </p:sp>
      <p:sp>
        <p:nvSpPr>
          <p:cNvPr id="11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/>
              <a:t>Roma, Congresso Nazionale SIF, 25/09/2015   </a:t>
            </a:r>
            <a:r>
              <a:rPr lang="it-IT" sz="1600" dirty="0" err="1" smtClean="0"/>
              <a:t>P.A.De</a:t>
            </a:r>
            <a:r>
              <a:rPr lang="it-IT" sz="1600" dirty="0" smtClean="0"/>
              <a:t> Lucia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336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68011" y="91831"/>
            <a:ext cx="937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GEOMETRIA ROTAZIONALE IN </a:t>
            </a:r>
            <a:r>
              <a:rPr lang="it-IT" sz="4000" i="1" dirty="0" err="1" smtClean="0">
                <a:solidFill>
                  <a:prstClr val="black"/>
                </a:solidFill>
              </a:rPr>
              <a:t>kV</a:t>
            </a:r>
            <a:r>
              <a:rPr lang="it-IT" sz="4000" i="1" dirty="0" smtClean="0">
                <a:solidFill>
                  <a:prstClr val="black"/>
                </a:solidFill>
              </a:rPr>
              <a:t>-EBRT</a:t>
            </a:r>
            <a:endParaRPr lang="it-IT" sz="4000" i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" y="1026592"/>
            <a:ext cx="6848184" cy="391890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64640" y="4743743"/>
            <a:ext cx="9979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Il fascio di raggi x viene collimato in modo da incidere solo sul tessuto tumorale “risparmiando” i tessuti sani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Se vengono effettuate rotazioni multiple variando la collimazione e l’asse di rotazione si può realizzare il “dose painting” 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20" name="928EE9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787.0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8076" y="1031592"/>
            <a:ext cx="3443809" cy="3503442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>
          <a:xfrm>
            <a:off x="7519627" y="2406102"/>
            <a:ext cx="1041400" cy="311150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804774" y="20442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TUMORE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5</a:t>
            </a:r>
          </a:p>
        </p:txBody>
      </p:sp>
      <p:sp>
        <p:nvSpPr>
          <p:cNvPr id="11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smtClean="0"/>
              <a:t>Roma, Congresso Nazionale SIF, 25/09/2015   P.A.De Lucia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31150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512" y="1601879"/>
            <a:ext cx="2339701" cy="23397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68011" y="91831"/>
            <a:ext cx="937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GEOMETRIA ROTAZIONALE IN </a:t>
            </a:r>
            <a:r>
              <a:rPr lang="it-IT" sz="4000" i="1" dirty="0" err="1" smtClean="0">
                <a:solidFill>
                  <a:prstClr val="black"/>
                </a:solidFill>
              </a:rPr>
              <a:t>kV</a:t>
            </a:r>
            <a:r>
              <a:rPr lang="it-IT" sz="4000" i="1" dirty="0" smtClean="0">
                <a:solidFill>
                  <a:prstClr val="black"/>
                </a:solidFill>
              </a:rPr>
              <a:t>-EBRT</a:t>
            </a:r>
            <a:endParaRPr lang="it-IT" sz="4000" i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" y="1026592"/>
            <a:ext cx="6848184" cy="391890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64640" y="4743743"/>
            <a:ext cx="9979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Il fascio di raggi x viene collimato in modo da incidere solo sul tessuto tumorale “risparmiando” i tessuti sani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Se vengono effettuate rotazioni multiple variando la collimazione e l’asse di rotazione si può realizzare il “dose painting” 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6988461" y="2406102"/>
            <a:ext cx="2000993" cy="30011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322617" y="2060620"/>
            <a:ext cx="109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TUMORE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146194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11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P.A.De Lucia</a:t>
            </a:r>
            <a:endParaRPr lang="it-IT" sz="160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68011" y="91831"/>
            <a:ext cx="937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GEOMETRIA ROTAZIONALE IN </a:t>
            </a:r>
            <a:r>
              <a:rPr lang="it-IT" sz="4000" i="1" dirty="0" err="1" smtClean="0">
                <a:solidFill>
                  <a:prstClr val="black"/>
                </a:solidFill>
              </a:rPr>
              <a:t>kV</a:t>
            </a:r>
            <a:r>
              <a:rPr lang="it-IT" sz="4000" i="1" dirty="0" smtClean="0">
                <a:solidFill>
                  <a:prstClr val="black"/>
                </a:solidFill>
              </a:rPr>
              <a:t>-EBRT</a:t>
            </a:r>
            <a:endParaRPr lang="it-IT" sz="4000" i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" y="1026592"/>
            <a:ext cx="6848184" cy="391890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64640" y="4743743"/>
            <a:ext cx="9979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Il fascio di raggi x viene collimato in modo da incidere solo sul tessuto tumorale “risparmiando” i tessuti sani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</a:rPr>
              <a:t>Se vengono effettuate rotazioni multiple variando la collimazione e l’asse di rotazione si può realizzare il “dose painting” 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146194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11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396" y="1378040"/>
            <a:ext cx="3455330" cy="27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tx1"/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146194">
                    <a:lumMod val="50000"/>
                  </a:srgbClr>
                </a:solidFill>
              </a:rPr>
              <a:t>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90806" y="-32713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i="1" dirty="0" smtClean="0">
                <a:solidFill>
                  <a:prstClr val="black"/>
                </a:solidFill>
              </a:rPr>
              <a:t>SET-UP SPERIMENTALE </a:t>
            </a:r>
            <a:endParaRPr lang="it-IT" sz="4000" i="1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6928" y="1348211"/>
            <a:ext cx="1127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it-IT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2878" y="735779"/>
            <a:ext cx="73891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CARATTERISTICHE FASCIO</a:t>
            </a:r>
          </a:p>
          <a:p>
            <a:pPr algn="ctr"/>
            <a:endParaRPr lang="it-IT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Energia: </a:t>
            </a:r>
            <a:r>
              <a:rPr lang="it-IT" sz="2000" dirty="0" smtClean="0">
                <a:solidFill>
                  <a:prstClr val="black"/>
                </a:solidFill>
              </a:rPr>
              <a:t>300 </a:t>
            </a:r>
            <a:r>
              <a:rPr lang="it-IT" sz="2000" dirty="0" err="1" smtClean="0">
                <a:solidFill>
                  <a:prstClr val="black"/>
                </a:solidFill>
              </a:rPr>
              <a:t>kVp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HVL: </a:t>
            </a:r>
            <a:r>
              <a:rPr lang="it-IT" sz="2000" dirty="0" smtClean="0">
                <a:solidFill>
                  <a:prstClr val="black"/>
                </a:solidFill>
              </a:rPr>
              <a:t>4.25±0.09 </a:t>
            </a:r>
            <a:r>
              <a:rPr lang="it-IT" sz="2000" dirty="0" err="1" smtClean="0">
                <a:solidFill>
                  <a:prstClr val="black"/>
                </a:solidFill>
              </a:rPr>
              <a:t>mmCu</a:t>
            </a:r>
            <a:endParaRPr lang="it-IT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Dose in aria all’</a:t>
            </a:r>
            <a:r>
              <a:rPr lang="it-IT" sz="2000" b="1" dirty="0" err="1" smtClean="0">
                <a:solidFill>
                  <a:prstClr val="black"/>
                </a:solidFill>
              </a:rPr>
              <a:t>isocentro</a:t>
            </a:r>
            <a:r>
              <a:rPr lang="it-IT" sz="2000" b="1" dirty="0" smtClean="0">
                <a:solidFill>
                  <a:prstClr val="black"/>
                </a:solidFill>
              </a:rPr>
              <a:t>: </a:t>
            </a:r>
            <a:r>
              <a:rPr lang="it-IT" sz="2000" dirty="0" smtClean="0">
                <a:solidFill>
                  <a:prstClr val="black"/>
                </a:solidFill>
              </a:rPr>
              <a:t>0.0330±0.0001 </a:t>
            </a:r>
            <a:r>
              <a:rPr lang="it-IT" sz="2000" dirty="0" err="1" smtClean="0">
                <a:solidFill>
                  <a:prstClr val="black"/>
                </a:solidFill>
              </a:rPr>
              <a:t>Gy</a:t>
            </a:r>
            <a:r>
              <a:rPr lang="it-IT" sz="2000" dirty="0" smtClean="0">
                <a:solidFill>
                  <a:prstClr val="black"/>
                </a:solidFill>
              </a:rPr>
              <a:t>/</a:t>
            </a:r>
            <a:r>
              <a:rPr lang="it-IT" sz="2000" dirty="0" err="1" smtClean="0">
                <a:solidFill>
                  <a:prstClr val="black"/>
                </a:solidFill>
              </a:rPr>
              <a:t>min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endParaRPr lang="it-IT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Misure di dose con camera a ionizzazione in varie posizioni radiali </a:t>
            </a:r>
            <a:r>
              <a:rPr lang="it-IT" sz="2000" dirty="0" smtClean="0">
                <a:solidFill>
                  <a:prstClr val="black"/>
                </a:solidFill>
              </a:rPr>
              <a:t>(0, 1.91, 3.18, 4.45, 5.72 cm dal centro</a:t>
            </a:r>
            <a:endParaRPr lang="it-IT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Collimazioni: </a:t>
            </a:r>
            <a:r>
              <a:rPr lang="it-IT" sz="2000" dirty="0" smtClean="0">
                <a:solidFill>
                  <a:prstClr val="black"/>
                </a:solidFill>
              </a:rPr>
              <a:t>1, 3, 7, 14 cm all’</a:t>
            </a:r>
            <a:r>
              <a:rPr lang="it-IT" sz="2000" dirty="0" err="1" smtClean="0">
                <a:solidFill>
                  <a:prstClr val="black"/>
                </a:solidFill>
              </a:rPr>
              <a:t>isocentro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</a:p>
          <a:p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9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30420" y="6455697"/>
            <a:ext cx="7543800" cy="365125"/>
          </a:xfrm>
        </p:spPr>
        <p:txBody>
          <a:bodyPr/>
          <a:lstStyle/>
          <a:p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Roma, Congresso Nazionale SIF, 25/09/2015   </a:t>
            </a:r>
            <a:r>
              <a:rPr lang="it-IT" sz="1600" dirty="0" err="1" smtClean="0">
                <a:solidFill>
                  <a:srgbClr val="146194">
                    <a:lumMod val="50000"/>
                  </a:srgbClr>
                </a:solidFill>
              </a:rPr>
              <a:t>P.A.De</a:t>
            </a:r>
            <a:r>
              <a:rPr lang="it-IT" sz="1600" dirty="0" smtClean="0">
                <a:solidFill>
                  <a:srgbClr val="146194">
                    <a:lumMod val="50000"/>
                  </a:srgbClr>
                </a:solidFill>
              </a:rPr>
              <a:t> Lucia</a:t>
            </a:r>
            <a:endParaRPr lang="it-IT" sz="16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19" y="3339257"/>
            <a:ext cx="2558062" cy="2723991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28" y="901521"/>
            <a:ext cx="3507715" cy="4676954"/>
          </a:xfrm>
          <a:prstGeom prst="rect">
            <a:avLst/>
          </a:prstGeom>
        </p:spPr>
      </p:pic>
      <p:cxnSp>
        <p:nvCxnSpPr>
          <p:cNvPr id="36" name="Connettore 2 35"/>
          <p:cNvCxnSpPr/>
          <p:nvPr/>
        </p:nvCxnSpPr>
        <p:spPr>
          <a:xfrm>
            <a:off x="9573732" y="2263876"/>
            <a:ext cx="0" cy="1528522"/>
          </a:xfrm>
          <a:prstGeom prst="straightConnector1">
            <a:avLst/>
          </a:prstGeom>
          <a:ln w="1079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9839279" y="4178033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 raggi x</a:t>
            </a:r>
            <a:endParaRPr lang="it-IT" sz="2800" b="1" dirty="0">
              <a:solidFill>
                <a:schemeClr val="bg1"/>
              </a:solidFill>
            </a:endParaRPr>
          </a:p>
        </p:txBody>
      </p:sp>
      <p:cxnSp>
        <p:nvCxnSpPr>
          <p:cNvPr id="39" name="Connettore 2 38"/>
          <p:cNvCxnSpPr>
            <a:stCxn id="37" idx="0"/>
          </p:cNvCxnSpPr>
          <p:nvPr/>
        </p:nvCxnSpPr>
        <p:spPr>
          <a:xfrm flipH="1" flipV="1">
            <a:off x="9573732" y="2263876"/>
            <a:ext cx="1015913" cy="1914157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7284</TotalTime>
  <Words>1435</Words>
  <Application>Microsoft Office PowerPoint</Application>
  <PresentationFormat>Widescreen</PresentationFormat>
  <Paragraphs>227</Paragraphs>
  <Slides>26</Slides>
  <Notes>26</Notes>
  <HiddenSlides>0</HiddenSlides>
  <MMClips>5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Sezione</vt:lpstr>
      <vt:lpstr>1_Sezione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paolino de lucia</cp:lastModifiedBy>
  <cp:revision>136</cp:revision>
  <dcterms:created xsi:type="dcterms:W3CDTF">2015-06-08T15:55:43Z</dcterms:created>
  <dcterms:modified xsi:type="dcterms:W3CDTF">2015-09-17T08:08:47Z</dcterms:modified>
</cp:coreProperties>
</file>