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lvl1pPr algn="ctr" defTabSz="584200">
      <a:defRPr sz="3600">
        <a:latin typeface="Helvetica Light"/>
        <a:ea typeface="Helvetica Light"/>
        <a:cs typeface="Helvetica Light"/>
        <a:sym typeface="Helvetica Light"/>
      </a:defRPr>
    </a:lvl1pPr>
    <a:lvl2pPr algn="ctr" defTabSz="584200">
      <a:defRPr sz="3600">
        <a:latin typeface="Helvetica Light"/>
        <a:ea typeface="Helvetica Light"/>
        <a:cs typeface="Helvetica Light"/>
        <a:sym typeface="Helvetica Light"/>
      </a:defRPr>
    </a:lvl2pPr>
    <a:lvl3pPr algn="ctr" defTabSz="584200">
      <a:defRPr sz="3600">
        <a:latin typeface="Helvetica Light"/>
        <a:ea typeface="Helvetica Light"/>
        <a:cs typeface="Helvetica Light"/>
        <a:sym typeface="Helvetica Light"/>
      </a:defRPr>
    </a:lvl3pPr>
    <a:lvl4pPr algn="ctr" defTabSz="584200">
      <a:defRPr sz="3600">
        <a:latin typeface="Helvetica Light"/>
        <a:ea typeface="Helvetica Light"/>
        <a:cs typeface="Helvetica Light"/>
        <a:sym typeface="Helvetica Light"/>
      </a:defRPr>
    </a:lvl4pPr>
    <a:lvl5pPr algn="ctr" defTabSz="584200">
      <a:defRPr sz="3600">
        <a:latin typeface="Helvetica Light"/>
        <a:ea typeface="Helvetica Light"/>
        <a:cs typeface="Helvetica Light"/>
        <a:sym typeface="Helvetica Light"/>
      </a:defRPr>
    </a:lvl5pPr>
    <a:lvl6pPr algn="ctr" defTabSz="584200">
      <a:defRPr sz="3600">
        <a:latin typeface="Helvetica Light"/>
        <a:ea typeface="Helvetica Light"/>
        <a:cs typeface="Helvetica Light"/>
        <a:sym typeface="Helvetica Light"/>
      </a:defRPr>
    </a:lvl6pPr>
    <a:lvl7pPr algn="ctr" defTabSz="584200">
      <a:defRPr sz="3600">
        <a:latin typeface="Helvetica Light"/>
        <a:ea typeface="Helvetica Light"/>
        <a:cs typeface="Helvetica Light"/>
        <a:sym typeface="Helvetica Light"/>
      </a:defRPr>
    </a:lvl7pPr>
    <a:lvl8pPr algn="ctr" defTabSz="584200">
      <a:defRPr sz="3600">
        <a:latin typeface="Helvetica Light"/>
        <a:ea typeface="Helvetica Light"/>
        <a:cs typeface="Helvetica Light"/>
        <a:sym typeface="Helvetica Light"/>
      </a:defRPr>
    </a:lvl8pPr>
    <a:lvl9pPr algn="ctr" defTabSz="584200">
      <a:defRPr sz="3600">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b="def" i="def"/>
      <a:tcStyle>
        <a:tcBdr/>
        <a:fill>
          <a:solidFill>
            <a:srgbClr val="E6EAF4"/>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C7B018BB-80A7-4F77-B60F-C8B233D01FF8}"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b="def" i="def"/>
      <a:tcStyle>
        <a:tcBdr/>
        <a:fill>
          <a:solidFill>
            <a:srgbClr val="F8F4E7"/>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EEE7283C-3CF3-47DC-8721-378D4A62B228}"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b="def" i="def"/>
      <a:tcStyle>
        <a:tcBdr/>
        <a:fill>
          <a:solidFill>
            <a:srgbClr val="EBE8EF"/>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CF821DB8-F4EB-4A41-A1BA-3FCAFE7338EE}" styleName="">
    <a:tblBg/>
    <a:wholeTbl>
      <a:tcTxStyle b="on" i="on">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
          <a:latin typeface="Helvetica Light"/>
          <a:ea typeface="Helvetica Light"/>
          <a:cs typeface="Helvetica Light"/>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
          <a:latin typeface="Helvetica Light"/>
          <a:ea typeface="Helvetica Light"/>
          <a:cs typeface="Helvetica Light"/>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Helvetica Light"/>
          <a:ea typeface="Helvetica Light"/>
          <a:cs typeface="Helvetica Light"/>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Helvetica Light"/>
          <a:ea typeface="Helvetica Light"/>
          <a:cs typeface="Helvetica Light"/>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p:nvPr>
            <p:ph type="sldImg"/>
          </p:nvPr>
        </p:nvSpPr>
        <p:spPr>
          <a:xfrm>
            <a:off x="1143000" y="685800"/>
            <a:ext cx="4572000" cy="3429000"/>
          </a:xfrm>
          <a:prstGeom prst="rect">
            <a:avLst/>
          </a:prstGeom>
        </p:spPr>
        <p:txBody>
          <a:bodyPr/>
          <a:lstStyle/>
          <a:p>
            <a:pPr lvl="0"/>
          </a:p>
        </p:txBody>
      </p:sp>
      <p:sp>
        <p:nvSpPr>
          <p:cNvPr id="76" name="Shape 7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olo e sottotitolo">
    <p:spTree>
      <p:nvGrpSpPr>
        <p:cNvPr id="1" name=""/>
        <p:cNvGrpSpPr/>
        <p:nvPr/>
      </p:nvGrpSpPr>
      <p:grpSpPr>
        <a:xfrm>
          <a:off x="0" y="0"/>
          <a:ext cx="0" cy="0"/>
          <a:chOff x="0" y="0"/>
          <a:chExt cx="0" cy="0"/>
        </a:xfrm>
      </p:grpSpPr>
      <p:sp>
        <p:nvSpPr>
          <p:cNvPr id="6" name="Shape 6"/>
          <p:cNvSpPr/>
          <p:nvPr>
            <p:ph type="title"/>
          </p:nvPr>
        </p:nvSpPr>
        <p:spPr>
          <a:xfrm>
            <a:off x="1270000" y="0"/>
            <a:ext cx="10464800" cy="4940300"/>
          </a:xfrm>
          <a:prstGeom prst="rect">
            <a:avLst/>
          </a:prstGeom>
        </p:spPr>
        <p:txBody>
          <a:bodyPr lIns="0" tIns="0" rIns="0" bIns="0" anchor="b"/>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7" name="Shape 7"/>
          <p:cNvSpPr/>
          <p:nvPr>
            <p:ph type="body" idx="1"/>
          </p:nvPr>
        </p:nvSpPr>
        <p:spPr>
          <a:xfrm>
            <a:off x="1270000" y="5029200"/>
            <a:ext cx="10464800" cy="3568700"/>
          </a:xfrm>
          <a:prstGeom prst="rect">
            <a:avLst/>
          </a:prstGeom>
        </p:spPr>
        <p:txBody>
          <a:bodyPr lIns="0" tIns="0" rIns="0" bIns="0"/>
          <a:lstStyle>
            <a:lvl1pPr marL="0" indent="0" algn="ctr" defTabSz="584200">
              <a:spcBef>
                <a:spcPts val="0"/>
              </a:spcBef>
              <a:buSzTx/>
              <a:buFontTx/>
              <a:buNone/>
              <a:defRPr sz="3200">
                <a:latin typeface="Helvetica Light"/>
                <a:ea typeface="Helvetica Light"/>
                <a:cs typeface="Helvetica Light"/>
                <a:sym typeface="Helvetica Light"/>
              </a:defRPr>
            </a:lvl1pPr>
            <a:lvl2pPr marL="0" indent="0" algn="ctr" defTabSz="584200">
              <a:spcBef>
                <a:spcPts val="0"/>
              </a:spcBef>
              <a:buSzTx/>
              <a:buFontTx/>
              <a:buNone/>
              <a:defRPr sz="3200">
                <a:latin typeface="Helvetica Light"/>
                <a:ea typeface="Helvetica Light"/>
                <a:cs typeface="Helvetica Light"/>
                <a:sym typeface="Helvetica Light"/>
              </a:defRPr>
            </a:lvl2pPr>
            <a:lvl3pPr marL="0" indent="0" algn="ctr" defTabSz="584200">
              <a:spcBef>
                <a:spcPts val="0"/>
              </a:spcBef>
              <a:buSzTx/>
              <a:buFontTx/>
              <a:buNone/>
              <a:defRPr sz="3200">
                <a:latin typeface="Helvetica Light"/>
                <a:ea typeface="Helvetica Light"/>
                <a:cs typeface="Helvetica Light"/>
                <a:sym typeface="Helvetica Light"/>
              </a:defRPr>
            </a:lvl3pPr>
            <a:lvl4pPr marL="0" indent="0" algn="ctr" defTabSz="584200">
              <a:spcBef>
                <a:spcPts val="0"/>
              </a:spcBef>
              <a:buSzTx/>
              <a:buFontTx/>
              <a:buNone/>
              <a:defRPr sz="3200">
                <a:latin typeface="Helvetica Light"/>
                <a:ea typeface="Helvetica Light"/>
                <a:cs typeface="Helvetica Light"/>
                <a:sym typeface="Helvetica Light"/>
              </a:defRPr>
            </a:lvl4pPr>
            <a:lvl5pPr marL="0" indent="0" algn="ctr" defTabSz="584200">
              <a:spcBef>
                <a:spcPts val="0"/>
              </a:spcBef>
              <a:buSzTx/>
              <a:buFontTx/>
              <a:buNone/>
              <a:defRPr sz="3200">
                <a:latin typeface="Helvetica Light"/>
                <a:ea typeface="Helvetica Light"/>
                <a:cs typeface="Helvetica Light"/>
                <a:sym typeface="Helvetica Light"/>
              </a:defRPr>
            </a:lvl5p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31" name="Shape 31"/>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32" name="Shape 32"/>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34" name="Shape 34"/>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35" name="Shape 35"/>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37" name="Shape 37"/>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38" name="Shape 38"/>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40" name="Shape 40"/>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41" name="Shape 41"/>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p>
            <a:pPr lvl="0">
              <a:defRPr sz="1800"/>
            </a:pPr>
            <a:r>
              <a:rPr sz="6200"/>
              <a:t>Titolo Testo</a:t>
            </a:r>
          </a:p>
        </p:txBody>
      </p:sp>
      <p:sp>
        <p:nvSpPr>
          <p:cNvPr id="44" name="Shape 44"/>
          <p:cNvSpPr/>
          <p:nvPr>
            <p:ph type="body" idx="1"/>
          </p:nvPr>
        </p:nvSpPr>
        <p:spPr>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45" name="Shape 4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47" name="Shape 47"/>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48" name="Shape 48"/>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50" name="Shape 50"/>
          <p:cNvSpPr/>
          <p:nvPr>
            <p:ph type="title"/>
          </p:nvPr>
        </p:nvSpPr>
        <p:spPr>
          <a:prstGeom prst="rect">
            <a:avLst/>
          </a:prstGeom>
        </p:spPr>
        <p:txBody>
          <a:bodyPr/>
          <a:lstStyle/>
          <a:p>
            <a:pPr lvl="0">
              <a:defRPr sz="1800"/>
            </a:pPr>
            <a:r>
              <a:rPr sz="6200"/>
              <a:t>Titolo Testo</a:t>
            </a:r>
          </a:p>
        </p:txBody>
      </p:sp>
      <p:sp>
        <p:nvSpPr>
          <p:cNvPr id="51" name="Shape 51"/>
          <p:cNvSpPr/>
          <p:nvPr>
            <p:ph type="body" idx="1"/>
          </p:nvPr>
        </p:nvSpPr>
        <p:spPr>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52" name="Shape 5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9" name="Shape 9"/>
          <p:cNvSpPr/>
          <p:nvPr>
            <p:ph type="title"/>
          </p:nvPr>
        </p:nvSpPr>
        <p:spPr>
          <a:xfrm>
            <a:off x="1270000" y="4279900"/>
            <a:ext cx="10464800" cy="3860800"/>
          </a:xfrm>
          <a:prstGeom prst="rect">
            <a:avLst/>
          </a:prstGeom>
        </p:spPr>
        <p:txBody>
          <a:bodyPr lIns="0" tIns="0" rIns="0" bIns="0" anchor="b"/>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10" name="Shape 10"/>
          <p:cNvSpPr/>
          <p:nvPr>
            <p:ph type="body" idx="1"/>
          </p:nvPr>
        </p:nvSpPr>
        <p:spPr>
          <a:xfrm>
            <a:off x="1270000" y="8191500"/>
            <a:ext cx="10464800" cy="1562100"/>
          </a:xfrm>
          <a:prstGeom prst="rect">
            <a:avLst/>
          </a:prstGeom>
        </p:spPr>
        <p:txBody>
          <a:bodyPr lIns="0" tIns="0" rIns="0" bIns="0"/>
          <a:lstStyle>
            <a:lvl1pPr marL="0" indent="0" algn="ctr" defTabSz="584200">
              <a:spcBef>
                <a:spcPts val="0"/>
              </a:spcBef>
              <a:buSzTx/>
              <a:buFontTx/>
              <a:buNone/>
              <a:defRPr sz="3200">
                <a:latin typeface="Helvetica Light"/>
                <a:ea typeface="Helvetica Light"/>
                <a:cs typeface="Helvetica Light"/>
                <a:sym typeface="Helvetica Light"/>
              </a:defRPr>
            </a:lvl1pPr>
            <a:lvl2pPr marL="0" indent="0" algn="ctr" defTabSz="584200">
              <a:spcBef>
                <a:spcPts val="0"/>
              </a:spcBef>
              <a:buSzTx/>
              <a:buFontTx/>
              <a:buNone/>
              <a:defRPr sz="3200">
                <a:latin typeface="Helvetica Light"/>
                <a:ea typeface="Helvetica Light"/>
                <a:cs typeface="Helvetica Light"/>
                <a:sym typeface="Helvetica Light"/>
              </a:defRPr>
            </a:lvl2pPr>
            <a:lvl3pPr marL="0" indent="0" algn="ctr" defTabSz="584200">
              <a:spcBef>
                <a:spcPts val="0"/>
              </a:spcBef>
              <a:buSzTx/>
              <a:buFontTx/>
              <a:buNone/>
              <a:defRPr sz="3200">
                <a:latin typeface="Helvetica Light"/>
                <a:ea typeface="Helvetica Light"/>
                <a:cs typeface="Helvetica Light"/>
                <a:sym typeface="Helvetica Light"/>
              </a:defRPr>
            </a:lvl3pPr>
            <a:lvl4pPr marL="0" indent="0" algn="ctr" defTabSz="584200">
              <a:spcBef>
                <a:spcPts val="0"/>
              </a:spcBef>
              <a:buSzTx/>
              <a:buFontTx/>
              <a:buNone/>
              <a:defRPr sz="3200">
                <a:latin typeface="Helvetica Light"/>
                <a:ea typeface="Helvetica Light"/>
                <a:cs typeface="Helvetica Light"/>
                <a:sym typeface="Helvetica Light"/>
              </a:defRPr>
            </a:lvl4pPr>
            <a:lvl5pPr marL="0" indent="0" algn="ctr" defTabSz="584200">
              <a:spcBef>
                <a:spcPts val="0"/>
              </a:spcBef>
              <a:buSzTx/>
              <a:buFontTx/>
              <a:buNone/>
              <a:defRPr sz="3200">
                <a:latin typeface="Helvetica Light"/>
                <a:ea typeface="Helvetica Light"/>
                <a:cs typeface="Helvetica Light"/>
                <a:sym typeface="Helvetica Light"/>
              </a:defRPr>
            </a:lvl5p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54" name="Shape 54"/>
          <p:cNvSpPr/>
          <p:nvPr>
            <p:ph type="title"/>
          </p:nvPr>
        </p:nvSpPr>
        <p:spPr>
          <a:prstGeom prst="rect">
            <a:avLst/>
          </a:prstGeom>
        </p:spPr>
        <p:txBody>
          <a:bodyPr/>
          <a:lstStyle/>
          <a:p>
            <a:pPr lvl="0">
              <a:defRPr sz="1800"/>
            </a:pPr>
            <a:r>
              <a:rPr sz="6200"/>
              <a:t>Titolo Testo</a:t>
            </a:r>
          </a:p>
        </p:txBody>
      </p:sp>
      <p:sp>
        <p:nvSpPr>
          <p:cNvPr id="55" name="Shape 55"/>
          <p:cNvSpPr/>
          <p:nvPr>
            <p:ph type="body" idx="1"/>
          </p:nvPr>
        </p:nvSpPr>
        <p:spPr>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p>
            <a:pPr lvl="0">
              <a:defRPr sz="1800"/>
            </a:pPr>
            <a:r>
              <a:rPr sz="6200"/>
              <a:t>Titolo Testo</a:t>
            </a:r>
          </a:p>
        </p:txBody>
      </p:sp>
      <p:sp>
        <p:nvSpPr>
          <p:cNvPr id="59" name="Shape 59"/>
          <p:cNvSpPr/>
          <p:nvPr>
            <p:ph type="body" idx="1"/>
          </p:nvPr>
        </p:nvSpPr>
        <p:spPr>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60" name="Shape 6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62" name="Shape 62"/>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63" name="Shape 63"/>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65" name="Shape 65"/>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66" name="Shape 66"/>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68" name="Shape 68"/>
          <p:cNvSpPr/>
          <p:nvPr>
            <p:ph type="title"/>
          </p:nvPr>
        </p:nvSpPr>
        <p:spPr>
          <a:prstGeom prst="rect">
            <a:avLst/>
          </a:prstGeom>
        </p:spPr>
        <p:txBody>
          <a:bodyPr/>
          <a:lstStyle/>
          <a:p>
            <a:pPr lvl="0">
              <a:defRPr sz="1800"/>
            </a:pPr>
            <a:r>
              <a:rPr sz="6200"/>
              <a:t>Titolo Testo</a:t>
            </a:r>
          </a:p>
        </p:txBody>
      </p:sp>
      <p:sp>
        <p:nvSpPr>
          <p:cNvPr id="69" name="Shape 69"/>
          <p:cNvSpPr/>
          <p:nvPr>
            <p:ph type="body" idx="1"/>
          </p:nvPr>
        </p:nvSpPr>
        <p:spPr>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70" name="Shape 7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72" name="Shape 72"/>
          <p:cNvSpPr/>
          <p:nvPr>
            <p:ph type="title"/>
          </p:nvPr>
        </p:nvSpPr>
        <p:spPr>
          <a:xfrm>
            <a:off x="650238" y="130950"/>
            <a:ext cx="11704324" cy="2144892"/>
          </a:xfrm>
          <a:prstGeom prst="rect">
            <a:avLst/>
          </a:prstGeom>
        </p:spPr>
        <p:txBody>
          <a:bodyPr/>
          <a:lstStyle/>
          <a:p>
            <a:pPr lvl="0">
              <a:defRPr sz="1800"/>
            </a:pPr>
            <a:r>
              <a:rPr sz="6200"/>
              <a:t>Titolo Testo</a:t>
            </a:r>
          </a:p>
        </p:txBody>
      </p:sp>
      <p:sp>
        <p:nvSpPr>
          <p:cNvPr id="73" name="Shape 73"/>
          <p:cNvSpPr/>
          <p:nvPr>
            <p:ph type="body" idx="1"/>
          </p:nvPr>
        </p:nvSpPr>
        <p:spPr>
          <a:xfrm>
            <a:off x="650238" y="2275838"/>
            <a:ext cx="11704324" cy="7477762"/>
          </a:xfrm>
          <a:prstGeom prst="rect">
            <a:avLst/>
          </a:prstGeom>
        </p:spPr>
        <p:txBody>
          <a:bodyPr/>
          <a:lstStyle>
            <a:lvl2pPr marL="906234" indent="-449034"/>
            <a:lvl4pPr indent="-502919"/>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74" name="Shape 74"/>
          <p:cNvSpPr/>
          <p:nvPr>
            <p:ph type="sldNum" sz="quarter" idx="2"/>
          </p:nvPr>
        </p:nvSpPr>
        <p:spPr>
          <a:xfrm>
            <a:off x="9320107" y="9114114"/>
            <a:ext cx="3034455" cy="371343"/>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14" name="Shape 14"/>
          <p:cNvSpPr/>
          <p:nvPr>
            <p:ph type="title"/>
          </p:nvPr>
        </p:nvSpPr>
        <p:spPr>
          <a:xfrm>
            <a:off x="952500" y="0"/>
            <a:ext cx="5334000" cy="4622800"/>
          </a:xfrm>
          <a:prstGeom prst="rect">
            <a:avLst/>
          </a:prstGeom>
        </p:spPr>
        <p:txBody>
          <a:bodyPr lIns="0" tIns="0" rIns="0" bIns="0" anchor="b"/>
          <a:lstStyle>
            <a:lvl1pPr defTabSz="584200">
              <a:defRPr sz="6000">
                <a:latin typeface="Helvetica Light"/>
                <a:ea typeface="Helvetica Light"/>
                <a:cs typeface="Helvetica Light"/>
                <a:sym typeface="Helvetica Light"/>
              </a:defRPr>
            </a:lvl1pPr>
          </a:lstStyle>
          <a:p>
            <a:pPr lvl="0">
              <a:defRPr sz="1800"/>
            </a:pPr>
            <a:r>
              <a:rPr sz="6000"/>
              <a:t>Titolo Testo</a:t>
            </a:r>
          </a:p>
        </p:txBody>
      </p:sp>
      <p:sp>
        <p:nvSpPr>
          <p:cNvPr id="15" name="Shape 15"/>
          <p:cNvSpPr/>
          <p:nvPr>
            <p:ph type="body" idx="1"/>
          </p:nvPr>
        </p:nvSpPr>
        <p:spPr>
          <a:xfrm>
            <a:off x="952500" y="4762500"/>
            <a:ext cx="5334000" cy="4991100"/>
          </a:xfrm>
          <a:prstGeom prst="rect">
            <a:avLst/>
          </a:prstGeom>
        </p:spPr>
        <p:txBody>
          <a:bodyPr lIns="0" tIns="0" rIns="0" bIns="0"/>
          <a:lstStyle>
            <a:lvl1pPr marL="0" indent="0" algn="ctr" defTabSz="584200">
              <a:spcBef>
                <a:spcPts val="0"/>
              </a:spcBef>
              <a:buSzTx/>
              <a:buFontTx/>
              <a:buNone/>
              <a:defRPr sz="3200">
                <a:latin typeface="Helvetica Light"/>
                <a:ea typeface="Helvetica Light"/>
                <a:cs typeface="Helvetica Light"/>
                <a:sym typeface="Helvetica Light"/>
              </a:defRPr>
            </a:lvl1pPr>
            <a:lvl2pPr marL="0" indent="0" algn="ctr" defTabSz="584200">
              <a:spcBef>
                <a:spcPts val="0"/>
              </a:spcBef>
              <a:buSzTx/>
              <a:buFontTx/>
              <a:buNone/>
              <a:defRPr sz="3200">
                <a:latin typeface="Helvetica Light"/>
                <a:ea typeface="Helvetica Light"/>
                <a:cs typeface="Helvetica Light"/>
                <a:sym typeface="Helvetica Light"/>
              </a:defRPr>
            </a:lvl2pPr>
            <a:lvl3pPr marL="0" indent="0" algn="ctr" defTabSz="584200">
              <a:spcBef>
                <a:spcPts val="0"/>
              </a:spcBef>
              <a:buSzTx/>
              <a:buFontTx/>
              <a:buNone/>
              <a:defRPr sz="3200">
                <a:latin typeface="Helvetica Light"/>
                <a:ea typeface="Helvetica Light"/>
                <a:cs typeface="Helvetica Light"/>
                <a:sym typeface="Helvetica Light"/>
              </a:defRPr>
            </a:lvl3pPr>
            <a:lvl4pPr marL="0" indent="0" algn="ctr" defTabSz="584200">
              <a:spcBef>
                <a:spcPts val="0"/>
              </a:spcBef>
              <a:buSzTx/>
              <a:buFontTx/>
              <a:buNone/>
              <a:defRPr sz="3200">
                <a:latin typeface="Helvetica Light"/>
                <a:ea typeface="Helvetica Light"/>
                <a:cs typeface="Helvetica Light"/>
                <a:sym typeface="Helvetica Light"/>
              </a:defRPr>
            </a:lvl4pPr>
            <a:lvl5pPr marL="0" indent="0" algn="ctr" defTabSz="584200">
              <a:spcBef>
                <a:spcPts val="0"/>
              </a:spcBef>
              <a:buSzTx/>
              <a:buFontTx/>
              <a:buNone/>
              <a:defRPr sz="3200">
                <a:latin typeface="Helvetica Light"/>
                <a:ea typeface="Helvetica Light"/>
                <a:cs typeface="Helvetica Light"/>
                <a:sym typeface="Helvetica Light"/>
              </a:defRPr>
            </a:lvl5p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17" name="Shape 17"/>
          <p:cNvSpPr/>
          <p:nvPr>
            <p:ph type="title"/>
          </p:nvPr>
        </p:nvSpPr>
        <p:spPr>
          <a:xfrm>
            <a:off x="952500" y="0"/>
            <a:ext cx="11099800" cy="3048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20" name="Shape 20"/>
          <p:cNvSpPr/>
          <p:nvPr>
            <p:ph type="body" idx="1"/>
          </p:nvPr>
        </p:nvSpPr>
        <p:spPr>
          <a:xfrm>
            <a:off x="952500" y="2603500"/>
            <a:ext cx="11099800" cy="62865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lIns="0" tIns="0" rIns="0" bIns="0"/>
          <a:lstStyle>
            <a:lvl1pPr defTabSz="584200">
              <a:defRPr sz="8000">
                <a:latin typeface="Helvetica Light"/>
                <a:ea typeface="Helvetica Light"/>
                <a:cs typeface="Helvetica Light"/>
                <a:sym typeface="Helvetica Light"/>
              </a:defRPr>
            </a:lvl1pPr>
          </a:lstStyle>
          <a:p>
            <a:pPr lvl="0">
              <a:defRPr sz="1800"/>
            </a:pPr>
            <a:r>
              <a:rPr sz="8000"/>
              <a:t>Titolo Testo</a:t>
            </a:r>
          </a:p>
        </p:txBody>
      </p:sp>
      <p:sp>
        <p:nvSpPr>
          <p:cNvPr id="23" name="Shape 23"/>
          <p:cNvSpPr/>
          <p:nvPr>
            <p:ph type="body" idx="1"/>
          </p:nvPr>
        </p:nvSpPr>
        <p:spPr>
          <a:xfrm>
            <a:off x="952500" y="2603500"/>
            <a:ext cx="5334000" cy="6286500"/>
          </a:xfrm>
          <a:prstGeom prst="rect">
            <a:avLst/>
          </a:prstGeom>
        </p:spPr>
        <p:txBody>
          <a:bodyPr lIns="0" tIns="0" rIns="0" bIns="0" anchor="ctr"/>
          <a:lstStyle>
            <a:lvl1pPr marL="342900" indent="-342900" defTabSz="584200">
              <a:spcBef>
                <a:spcPts val="3200"/>
              </a:spcBef>
              <a:buSzPct val="75000"/>
              <a:buFontTx/>
              <a:defRPr sz="2800">
                <a:latin typeface="Helvetica Light"/>
                <a:ea typeface="Helvetica Light"/>
                <a:cs typeface="Helvetica Light"/>
                <a:sym typeface="Helvetica Light"/>
              </a:defRPr>
            </a:lvl1pPr>
            <a:lvl2pPr marL="685800" indent="-342900" defTabSz="584200">
              <a:spcBef>
                <a:spcPts val="3200"/>
              </a:spcBef>
              <a:buSzPct val="75000"/>
              <a:buFontTx/>
              <a:buChar char="•"/>
              <a:defRPr sz="2800">
                <a:latin typeface="Helvetica Light"/>
                <a:ea typeface="Helvetica Light"/>
                <a:cs typeface="Helvetica Light"/>
                <a:sym typeface="Helvetica Light"/>
              </a:defRPr>
            </a:lvl2pPr>
            <a:lvl3pPr marL="1028700" indent="-342900" defTabSz="584200">
              <a:spcBef>
                <a:spcPts val="3200"/>
              </a:spcBef>
              <a:buSzPct val="75000"/>
              <a:buFontTx/>
              <a:defRPr sz="2800">
                <a:latin typeface="Helvetica Light"/>
                <a:ea typeface="Helvetica Light"/>
                <a:cs typeface="Helvetica Light"/>
                <a:sym typeface="Helvetica Light"/>
              </a:defRPr>
            </a:lvl3pPr>
            <a:lvl4pPr marL="1371600" indent="-342900" defTabSz="584200">
              <a:spcBef>
                <a:spcPts val="3200"/>
              </a:spcBef>
              <a:buSzPct val="75000"/>
              <a:buFontTx/>
              <a:buChar char="•"/>
              <a:defRPr sz="2800">
                <a:latin typeface="Helvetica Light"/>
                <a:ea typeface="Helvetica Light"/>
                <a:cs typeface="Helvetica Light"/>
                <a:sym typeface="Helvetica Light"/>
              </a:defRPr>
            </a:lvl4pPr>
            <a:lvl5pPr marL="1714500" indent="-342900" defTabSz="584200">
              <a:spcBef>
                <a:spcPts val="3200"/>
              </a:spcBef>
              <a:buSzPct val="75000"/>
              <a:buFontTx/>
              <a:buChar char="•"/>
              <a:defRPr sz="2800">
                <a:latin typeface="Helvetica Light"/>
                <a:ea typeface="Helvetica Light"/>
                <a:cs typeface="Helvetica Light"/>
                <a:sym typeface="Helvetica Light"/>
              </a:defRPr>
            </a:lvl5pPr>
          </a:lstStyle>
          <a:p>
            <a:pPr lvl="0">
              <a:defRPr sz="1800"/>
            </a:pPr>
            <a:r>
              <a:rPr sz="2800"/>
              <a:t>Corpo livello uno</a:t>
            </a:r>
            <a:endParaRPr sz="2800"/>
          </a:p>
          <a:p>
            <a:pPr lvl="1">
              <a:defRPr sz="1800"/>
            </a:pPr>
            <a:r>
              <a:rPr sz="2800"/>
              <a:t>Corpo livello due</a:t>
            </a:r>
            <a:endParaRPr sz="2800"/>
          </a:p>
          <a:p>
            <a:pPr lvl="2">
              <a:defRPr sz="1800"/>
            </a:pPr>
            <a:r>
              <a:rPr sz="2800"/>
              <a:t>Corpo livello tre</a:t>
            </a:r>
            <a:endParaRPr sz="2800"/>
          </a:p>
          <a:p>
            <a:pPr lvl="3">
              <a:defRPr sz="1800"/>
            </a:pPr>
            <a:r>
              <a:rPr sz="2800"/>
              <a:t>Corpo livello quattro</a:t>
            </a:r>
            <a:endParaRPr sz="2800"/>
          </a:p>
          <a:p>
            <a:pPr lvl="4">
              <a:defRPr sz="1800"/>
            </a:pPr>
            <a:r>
              <a:rPr sz="2800"/>
              <a:t>Livello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lIns="0" tIns="0" rIns="0" bIns="0" anchor="ctr"/>
          <a:lstStyle>
            <a:lvl1pPr marL="444500" indent="-444500" defTabSz="584200">
              <a:spcBef>
                <a:spcPts val="4200"/>
              </a:spcBef>
              <a:buSzPct val="75000"/>
              <a:buFontTx/>
              <a:defRPr sz="3600">
                <a:latin typeface="Helvetica Light"/>
                <a:ea typeface="Helvetica Light"/>
                <a:cs typeface="Helvetica Light"/>
                <a:sym typeface="Helvetica Light"/>
              </a:defRPr>
            </a:lvl1pPr>
            <a:lvl2pPr marL="889000" indent="-444500" defTabSz="584200">
              <a:spcBef>
                <a:spcPts val="4200"/>
              </a:spcBef>
              <a:buSzPct val="75000"/>
              <a:buFontTx/>
              <a:buChar char="•"/>
              <a:defRPr sz="3600">
                <a:latin typeface="Helvetica Light"/>
                <a:ea typeface="Helvetica Light"/>
                <a:cs typeface="Helvetica Light"/>
                <a:sym typeface="Helvetica Light"/>
              </a:defRPr>
            </a:lvl2pPr>
            <a:lvl3pPr indent="-444500" defTabSz="584200">
              <a:spcBef>
                <a:spcPts val="4200"/>
              </a:spcBef>
              <a:buSzPct val="75000"/>
              <a:buFontTx/>
              <a:defRPr sz="3600">
                <a:latin typeface="Helvetica Light"/>
                <a:ea typeface="Helvetica Light"/>
                <a:cs typeface="Helvetica Light"/>
                <a:sym typeface="Helvetica Light"/>
              </a:defRPr>
            </a:lvl3pPr>
            <a:lvl4pPr marL="1778000" indent="-444500" defTabSz="584200">
              <a:spcBef>
                <a:spcPts val="4200"/>
              </a:spcBef>
              <a:buSzPct val="75000"/>
              <a:buFontTx/>
              <a:buChar char="•"/>
              <a:defRPr sz="3600">
                <a:latin typeface="Helvetica Light"/>
                <a:ea typeface="Helvetica Light"/>
                <a:cs typeface="Helvetica Light"/>
                <a:sym typeface="Helvetica Light"/>
              </a:defRPr>
            </a:lvl4pPr>
            <a:lvl5pPr marL="2222500" indent="-444500" defTabSz="584200">
              <a:spcBef>
                <a:spcPts val="4200"/>
              </a:spcBef>
              <a:buSzPct val="75000"/>
              <a:buFontTx/>
              <a:buChar char="•"/>
              <a:defRPr sz="3600">
                <a:latin typeface="Helvetica Light"/>
                <a:ea typeface="Helvetica Light"/>
                <a:cs typeface="Helvetica Light"/>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50238" y="130950"/>
            <a:ext cx="11704325" cy="2144892"/>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nchor="ctr">
            <a:normAutofit fontScale="100000" lnSpcReduction="0"/>
          </a:bodyPr>
          <a:lstStyle/>
          <a:p>
            <a:pPr lvl="0">
              <a:defRPr sz="1800"/>
            </a:pPr>
            <a:r>
              <a:rPr sz="6200"/>
              <a:t>Titolo Testo</a:t>
            </a:r>
          </a:p>
        </p:txBody>
      </p:sp>
      <p:sp>
        <p:nvSpPr>
          <p:cNvPr id="3" name="Shape 3"/>
          <p:cNvSpPr/>
          <p:nvPr>
            <p:ph type="body" idx="1"/>
          </p:nvPr>
        </p:nvSpPr>
        <p:spPr>
          <a:xfrm>
            <a:off x="650238" y="2275838"/>
            <a:ext cx="11704325" cy="747776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normAutofit fontScale="100000" lnSpcReduction="0"/>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4" name="Shape 4"/>
          <p:cNvSpPr/>
          <p:nvPr>
            <p:ph type="sldNum" sz="quarter" idx="2"/>
          </p:nvPr>
        </p:nvSpPr>
        <p:spPr>
          <a:xfrm>
            <a:off x="9320107" y="9114112"/>
            <a:ext cx="3034456" cy="371343"/>
          </a:xfrm>
          <a:prstGeom prst="rect">
            <a:avLst/>
          </a:prstGeom>
          <a:ln w="12700">
            <a:miter lim="400000"/>
          </a:ln>
        </p:spPr>
        <p:txBody>
          <a:bodyPr lIns="65021" tIns="65021" rIns="65021" bIns="65021" anchor="ctr">
            <a:spAutoFit/>
          </a:bodyPr>
          <a:lstStyle>
            <a:lvl1pPr algn="r" defTabSz="914400">
              <a:defRPr sz="1600">
                <a:solidFill>
                  <a:srgbClr val="888888"/>
                </a:solidFill>
                <a:latin typeface="Calibri"/>
                <a:ea typeface="Calibri"/>
                <a:cs typeface="Calibri"/>
                <a:sym typeface="Calibri"/>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spd="med" advClick="1"/>
  <p:txStyles>
    <p:titleStyle>
      <a:lvl1pPr algn="ctr">
        <a:defRPr sz="6200">
          <a:latin typeface="Calibri"/>
          <a:ea typeface="Calibri"/>
          <a:cs typeface="Calibri"/>
          <a:sym typeface="Calibri"/>
        </a:defRPr>
      </a:lvl1pPr>
      <a:lvl2pPr algn="ctr">
        <a:defRPr sz="6200">
          <a:latin typeface="Calibri"/>
          <a:ea typeface="Calibri"/>
          <a:cs typeface="Calibri"/>
          <a:sym typeface="Calibri"/>
        </a:defRPr>
      </a:lvl2pPr>
      <a:lvl3pPr algn="ctr">
        <a:defRPr sz="6200">
          <a:latin typeface="Calibri"/>
          <a:ea typeface="Calibri"/>
          <a:cs typeface="Calibri"/>
          <a:sym typeface="Calibri"/>
        </a:defRPr>
      </a:lvl3pPr>
      <a:lvl4pPr algn="ctr">
        <a:defRPr sz="6200">
          <a:latin typeface="Calibri"/>
          <a:ea typeface="Calibri"/>
          <a:cs typeface="Calibri"/>
          <a:sym typeface="Calibri"/>
        </a:defRPr>
      </a:lvl4pPr>
      <a:lvl5pPr algn="ctr">
        <a:defRPr sz="6200">
          <a:latin typeface="Calibri"/>
          <a:ea typeface="Calibri"/>
          <a:cs typeface="Calibri"/>
          <a:sym typeface="Calibri"/>
        </a:defRPr>
      </a:lvl5pPr>
      <a:lvl6pPr algn="ctr">
        <a:defRPr sz="6200">
          <a:latin typeface="Calibri"/>
          <a:ea typeface="Calibri"/>
          <a:cs typeface="Calibri"/>
          <a:sym typeface="Calibri"/>
        </a:defRPr>
      </a:lvl6pPr>
      <a:lvl7pPr algn="ctr">
        <a:defRPr sz="6200">
          <a:latin typeface="Calibri"/>
          <a:ea typeface="Calibri"/>
          <a:cs typeface="Calibri"/>
          <a:sym typeface="Calibri"/>
        </a:defRPr>
      </a:lvl7pPr>
      <a:lvl8pPr algn="ctr">
        <a:defRPr sz="6200">
          <a:latin typeface="Calibri"/>
          <a:ea typeface="Calibri"/>
          <a:cs typeface="Calibri"/>
          <a:sym typeface="Calibri"/>
        </a:defRPr>
      </a:lvl8pPr>
      <a:lvl9pPr algn="ctr">
        <a:defRPr sz="6200">
          <a:latin typeface="Calibri"/>
          <a:ea typeface="Calibri"/>
          <a:cs typeface="Calibri"/>
          <a:sym typeface="Calibri"/>
        </a:defRPr>
      </a:lvl9pPr>
    </p:titleStyle>
    <p:bodyStyle>
      <a:lvl1pPr marL="471487" indent="-471487">
        <a:spcBef>
          <a:spcPts val="700"/>
        </a:spcBef>
        <a:buSzPct val="100000"/>
        <a:buFont typeface="Arial"/>
        <a:buChar char="•"/>
        <a:defRPr sz="4400">
          <a:latin typeface="Calibri"/>
          <a:ea typeface="Calibri"/>
          <a:cs typeface="Calibri"/>
          <a:sym typeface="Calibri"/>
        </a:defRPr>
      </a:lvl1pPr>
      <a:lvl2pPr marL="906234" indent="-449033">
        <a:spcBef>
          <a:spcPts val="700"/>
        </a:spcBef>
        <a:buSzPct val="100000"/>
        <a:buFont typeface="Arial"/>
        <a:buChar char="–"/>
        <a:defRPr sz="4400">
          <a:latin typeface="Calibri"/>
          <a:ea typeface="Calibri"/>
          <a:cs typeface="Calibri"/>
          <a:sym typeface="Calibri"/>
        </a:defRPr>
      </a:lvl2pPr>
      <a:lvl3pPr marL="1333500" indent="-419100">
        <a:spcBef>
          <a:spcPts val="700"/>
        </a:spcBef>
        <a:buSzPct val="100000"/>
        <a:buFont typeface="Arial"/>
        <a:buChar char="•"/>
        <a:defRPr sz="4400">
          <a:latin typeface="Calibri"/>
          <a:ea typeface="Calibri"/>
          <a:cs typeface="Calibri"/>
          <a:sym typeface="Calibri"/>
        </a:defRPr>
      </a:lvl3pPr>
      <a:lvl4pPr marL="1874520" indent="-502919">
        <a:spcBef>
          <a:spcPts val="700"/>
        </a:spcBef>
        <a:buSzPct val="100000"/>
        <a:buFont typeface="Arial"/>
        <a:buChar char="–"/>
        <a:defRPr sz="4400">
          <a:latin typeface="Calibri"/>
          <a:ea typeface="Calibri"/>
          <a:cs typeface="Calibri"/>
          <a:sym typeface="Calibri"/>
        </a:defRPr>
      </a:lvl4pPr>
      <a:lvl5pPr marL="2331720" indent="-502920">
        <a:spcBef>
          <a:spcPts val="700"/>
        </a:spcBef>
        <a:buSzPct val="100000"/>
        <a:buFont typeface="Arial"/>
        <a:buChar char="»"/>
        <a:defRPr sz="4400">
          <a:latin typeface="Calibri"/>
          <a:ea typeface="Calibri"/>
          <a:cs typeface="Calibri"/>
          <a:sym typeface="Calibri"/>
        </a:defRPr>
      </a:lvl5pPr>
      <a:lvl6pPr marL="2788920" indent="-502920">
        <a:spcBef>
          <a:spcPts val="700"/>
        </a:spcBef>
        <a:buSzPct val="100000"/>
        <a:buFont typeface="Arial"/>
        <a:buChar char="•"/>
        <a:defRPr sz="4400">
          <a:latin typeface="Calibri"/>
          <a:ea typeface="Calibri"/>
          <a:cs typeface="Calibri"/>
          <a:sym typeface="Calibri"/>
        </a:defRPr>
      </a:lvl6pPr>
      <a:lvl7pPr marL="3246120" indent="-502920">
        <a:spcBef>
          <a:spcPts val="700"/>
        </a:spcBef>
        <a:buSzPct val="100000"/>
        <a:buFont typeface="Arial"/>
        <a:buChar char="•"/>
        <a:defRPr sz="4400">
          <a:latin typeface="Calibri"/>
          <a:ea typeface="Calibri"/>
          <a:cs typeface="Calibri"/>
          <a:sym typeface="Calibri"/>
        </a:defRPr>
      </a:lvl7pPr>
      <a:lvl8pPr marL="3703318" indent="-502916">
        <a:spcBef>
          <a:spcPts val="700"/>
        </a:spcBef>
        <a:buSzPct val="100000"/>
        <a:buFont typeface="Arial"/>
        <a:buChar char="•"/>
        <a:defRPr sz="4400">
          <a:latin typeface="Calibri"/>
          <a:ea typeface="Calibri"/>
          <a:cs typeface="Calibri"/>
          <a:sym typeface="Calibri"/>
        </a:defRPr>
      </a:lvl8pPr>
      <a:lvl9pPr marL="4160518" indent="-502918">
        <a:spcBef>
          <a:spcPts val="700"/>
        </a:spcBef>
        <a:buSzPct val="100000"/>
        <a:buFont typeface="Arial"/>
        <a:buChar char="•"/>
        <a:defRPr sz="4400">
          <a:latin typeface="Calibri"/>
          <a:ea typeface="Calibri"/>
          <a:cs typeface="Calibri"/>
          <a:sym typeface="Calibri"/>
        </a:defRPr>
      </a:lvl9pPr>
    </p:bodyStyle>
    <p:otherStyle>
      <a:lvl1pPr algn="r">
        <a:defRPr sz="1600">
          <a:solidFill>
            <a:schemeClr val="tx1"/>
          </a:solidFill>
          <a:latin typeface="+mn-lt"/>
          <a:ea typeface="+mn-ea"/>
          <a:cs typeface="+mn-cs"/>
          <a:sym typeface="Calibri"/>
        </a:defRPr>
      </a:lvl1pPr>
      <a:lvl2pPr algn="r">
        <a:defRPr sz="1600">
          <a:solidFill>
            <a:schemeClr val="tx1"/>
          </a:solidFill>
          <a:latin typeface="+mn-lt"/>
          <a:ea typeface="+mn-ea"/>
          <a:cs typeface="+mn-cs"/>
          <a:sym typeface="Calibri"/>
        </a:defRPr>
      </a:lvl2pPr>
      <a:lvl3pPr algn="r">
        <a:defRPr sz="1600">
          <a:solidFill>
            <a:schemeClr val="tx1"/>
          </a:solidFill>
          <a:latin typeface="+mn-lt"/>
          <a:ea typeface="+mn-ea"/>
          <a:cs typeface="+mn-cs"/>
          <a:sym typeface="Calibri"/>
        </a:defRPr>
      </a:lvl3pPr>
      <a:lvl4pPr algn="r">
        <a:defRPr sz="1600">
          <a:solidFill>
            <a:schemeClr val="tx1"/>
          </a:solidFill>
          <a:latin typeface="+mn-lt"/>
          <a:ea typeface="+mn-ea"/>
          <a:cs typeface="+mn-cs"/>
          <a:sym typeface="Calibri"/>
        </a:defRPr>
      </a:lvl4pPr>
      <a:lvl5pPr algn="r">
        <a:defRPr sz="1600">
          <a:solidFill>
            <a:schemeClr val="tx1"/>
          </a:solidFill>
          <a:latin typeface="+mn-lt"/>
          <a:ea typeface="+mn-ea"/>
          <a:cs typeface="+mn-cs"/>
          <a:sym typeface="Calibri"/>
        </a:defRPr>
      </a:lvl5pPr>
      <a:lvl6pPr algn="r">
        <a:defRPr sz="1600">
          <a:solidFill>
            <a:schemeClr val="tx1"/>
          </a:solidFill>
          <a:latin typeface="+mn-lt"/>
          <a:ea typeface="+mn-ea"/>
          <a:cs typeface="+mn-cs"/>
          <a:sym typeface="Calibri"/>
        </a:defRPr>
      </a:lvl6pPr>
      <a:lvl7pPr algn="r">
        <a:defRPr sz="1600">
          <a:solidFill>
            <a:schemeClr val="tx1"/>
          </a:solidFill>
          <a:latin typeface="+mn-lt"/>
          <a:ea typeface="+mn-ea"/>
          <a:cs typeface="+mn-cs"/>
          <a:sym typeface="Calibri"/>
        </a:defRPr>
      </a:lvl7pPr>
      <a:lvl8pPr algn="r">
        <a:defRPr sz="1600">
          <a:solidFill>
            <a:schemeClr val="tx1"/>
          </a:solidFill>
          <a:latin typeface="+mn-lt"/>
          <a:ea typeface="+mn-ea"/>
          <a:cs typeface="+mn-cs"/>
          <a:sym typeface="Calibri"/>
        </a:defRPr>
      </a:lvl8pPr>
      <a:lvl9pPr algn="r">
        <a:defRPr sz="16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xfrm>
            <a:off x="1270000" y="1663700"/>
            <a:ext cx="10464800" cy="3302000"/>
          </a:xfrm>
          <a:prstGeom prst="rect">
            <a:avLst/>
          </a:prstGeom>
        </p:spPr>
        <p:txBody>
          <a:bodyPr/>
          <a:lstStyle/>
          <a:p>
            <a:pPr lvl="0" defTabSz="457200">
              <a:defRPr sz="1800"/>
            </a:pPr>
            <a:r>
              <a:rPr sz="6000">
                <a:latin typeface="+mn-lt"/>
                <a:ea typeface="+mn-ea"/>
                <a:cs typeface="+mn-cs"/>
                <a:sym typeface="Helvetica"/>
              </a:rPr>
              <a:t>Pietro Blaserna:</a:t>
            </a:r>
            <a:endParaRPr sz="6000">
              <a:latin typeface="+mn-lt"/>
              <a:ea typeface="+mn-ea"/>
              <a:cs typeface="+mn-cs"/>
              <a:sym typeface="Helvetica"/>
            </a:endParaRPr>
          </a:p>
          <a:p>
            <a:pPr lvl="0" defTabSz="457200">
              <a:defRPr sz="1800"/>
            </a:pPr>
            <a:r>
              <a:rPr sz="6000">
                <a:latin typeface="+mn-lt"/>
                <a:ea typeface="+mn-ea"/>
                <a:cs typeface="+mn-cs"/>
                <a:sym typeface="Helvetica"/>
              </a:rPr>
              <a:t>uno scienziato illuminato a via Panisperna.</a:t>
            </a:r>
          </a:p>
        </p:txBody>
      </p:sp>
      <p:sp>
        <p:nvSpPr>
          <p:cNvPr id="79" name="Shape 79"/>
          <p:cNvSpPr/>
          <p:nvPr>
            <p:ph type="body" idx="1"/>
          </p:nvPr>
        </p:nvSpPr>
        <p:spPr>
          <a:xfrm>
            <a:off x="1270000" y="5029200"/>
            <a:ext cx="10464800" cy="1130300"/>
          </a:xfrm>
          <a:prstGeom prst="rect">
            <a:avLst/>
          </a:prstGeom>
        </p:spPr>
        <p:txBody>
          <a:bodyPr/>
          <a:lstStyle/>
          <a:p>
            <a:pPr lvl="0" algn="r" defTabSz="419221">
              <a:defRPr sz="1800"/>
            </a:pPr>
            <a:r>
              <a:rPr sz="2200"/>
              <a:t>Miriam Focaccia</a:t>
            </a:r>
            <a:endParaRPr sz="2200"/>
          </a:p>
          <a:p>
            <a:pPr lvl="0" algn="r" defTabSz="419221">
              <a:defRPr sz="1800"/>
            </a:pPr>
            <a:r>
              <a:rPr sz="2200"/>
              <a:t>Centro Fermi-Roma, </a:t>
            </a:r>
            <a:endParaRPr sz="2200"/>
          </a:p>
          <a:p>
            <a:pPr lvl="0" algn="r" defTabSz="419221">
              <a:defRPr sz="1800"/>
            </a:pPr>
            <a:r>
              <a:rPr sz="2200"/>
              <a:t>Dip. Filosofia e Comunicazione- Bologna</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xfrm>
            <a:off x="952500" y="444500"/>
            <a:ext cx="11099800" cy="1447701"/>
          </a:xfrm>
          <a:prstGeom prst="rect">
            <a:avLst/>
          </a:prstGeom>
        </p:spPr>
        <p:txBody>
          <a:bodyPr/>
          <a:lstStyle>
            <a:lvl1pPr>
              <a:defRPr sz="4000"/>
            </a:lvl1pPr>
          </a:lstStyle>
          <a:p>
            <a:pPr lvl="0">
              <a:defRPr sz="1800"/>
            </a:pPr>
            <a:r>
              <a:rPr sz="4000"/>
              <a:t>Stanislao Cannizzaro (1826-1910)</a:t>
            </a:r>
          </a:p>
        </p:txBody>
      </p:sp>
      <p:sp>
        <p:nvSpPr>
          <p:cNvPr id="110" name="Shape 110"/>
          <p:cNvSpPr/>
          <p:nvPr>
            <p:ph type="body" idx="1"/>
          </p:nvPr>
        </p:nvSpPr>
        <p:spPr>
          <a:prstGeom prst="rect">
            <a:avLst/>
          </a:prstGeom>
        </p:spPr>
        <p:txBody>
          <a:bodyPr/>
          <a:lstStyle/>
          <a:p>
            <a:pPr lvl="0"/>
          </a:p>
        </p:txBody>
      </p:sp>
      <p:pic>
        <p:nvPicPr>
          <p:cNvPr id="111" name="image4.jpeg"/>
          <p:cNvPicPr/>
          <p:nvPr/>
        </p:nvPicPr>
        <p:blipFill>
          <a:blip r:embed="rId2">
            <a:extLst/>
          </a:blip>
          <a:stretch>
            <a:fillRect/>
          </a:stretch>
        </p:blipFill>
        <p:spPr>
          <a:xfrm>
            <a:off x="3543300" y="2108200"/>
            <a:ext cx="5715000" cy="763338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xfrm>
            <a:off x="952500" y="444500"/>
            <a:ext cx="11099800" cy="494904"/>
          </a:xfrm>
          <a:prstGeom prst="rect">
            <a:avLst/>
          </a:prstGeom>
        </p:spPr>
        <p:txBody>
          <a:bodyPr/>
          <a:lstStyle/>
          <a:p>
            <a:pPr lvl="0" defTabSz="233679">
              <a:defRPr sz="3200"/>
            </a:pPr>
          </a:p>
        </p:txBody>
      </p:sp>
      <p:sp>
        <p:nvSpPr>
          <p:cNvPr id="114" name="Shape 114"/>
          <p:cNvSpPr/>
          <p:nvPr>
            <p:ph type="body" idx="1"/>
          </p:nvPr>
        </p:nvSpPr>
        <p:spPr>
          <a:xfrm>
            <a:off x="952500" y="863600"/>
            <a:ext cx="11099800" cy="8318252"/>
          </a:xfrm>
          <a:prstGeom prst="rect">
            <a:avLst/>
          </a:prstGeom>
        </p:spPr>
        <p:txBody>
          <a:bodyPr/>
          <a:lstStyle/>
          <a:p>
            <a:pPr lvl="0" marL="0" indent="0" algn="just" defTabSz="283234">
              <a:lnSpc>
                <a:spcPct val="200000"/>
              </a:lnSpc>
              <a:spcBef>
                <a:spcPts val="600"/>
              </a:spcBef>
              <a:buSzTx/>
              <a:buNone/>
              <a:defRPr sz="1800"/>
            </a:pPr>
            <a:r>
              <a:rPr sz="2500">
                <a:uFill>
                  <a:solidFill/>
                </a:uFill>
                <a:latin typeface="Times New Roman"/>
                <a:ea typeface="Times New Roman"/>
                <a:cs typeface="Times New Roman"/>
                <a:sym typeface="Times New Roman"/>
              </a:rPr>
              <a:t>«Noi diamo troppa importanza alle lezioni ed alla forma più o meno brillante, più o meno chiara, con cui vengono fatte, e crediamo che in ciò risieda la bontà dell’insegnamento- e proseguiva, memore della propria esperienza tedesca- Riconosco volentieri il merito di una buona lezione, e, se devo dirlo, anch’io mi picco di essere chiaro. Ma è questo un grande errore che commettono professori e studenti, se credono che il compito stia, per gli uni nel dettare, per gli altri nell’ascoltare una buona lezione. Il vero insegnamento incomincia là dove la lezione finisce, e deve farsi nel laboratorio, almeno per i buoni studenti che hanno il desiderio di addentrarsi nella scienza. Qui sta la vera differenza fra noi e i Tedeschi. Noi facciamo scuola nell’anfiteatro, essi nel laboratorio.»</a:t>
            </a:r>
            <a:endParaRPr sz="2500">
              <a:uFill>
                <a:solidFill/>
              </a:uFill>
              <a:latin typeface="Times New Roman"/>
              <a:ea typeface="Times New Roman"/>
              <a:cs typeface="Times New Roman"/>
              <a:sym typeface="Times New Roman"/>
            </a:endParaRPr>
          </a:p>
          <a:p>
            <a:pPr lvl="0" marL="0" indent="0" algn="r" defTabSz="288036">
              <a:spcBef>
                <a:spcPts val="0"/>
              </a:spcBef>
              <a:buSzTx/>
              <a:buNone/>
              <a:defRPr sz="1800"/>
            </a:pPr>
            <a:r>
              <a:rPr i="1">
                <a:uFill>
                  <a:solidFill/>
                </a:uFill>
                <a:latin typeface="Times New Roman"/>
                <a:ea typeface="Times New Roman"/>
                <a:cs typeface="Times New Roman"/>
                <a:sym typeface="Times New Roman"/>
              </a:rPr>
              <a:t>Sullo stato attuale delle scienze fisiche in Italia e su alcune macchine di fisica, </a:t>
            </a:r>
            <a:r>
              <a:rPr>
                <a:uFill>
                  <a:solidFill/>
                </a:uFill>
                <a:latin typeface="Times New Roman"/>
                <a:ea typeface="Times New Roman"/>
                <a:cs typeface="Times New Roman"/>
                <a:sym typeface="Times New Roman"/>
              </a:rPr>
              <a:t>1867</a:t>
            </a:r>
            <a:endParaRPr>
              <a:uFill>
                <a:solidFill/>
              </a:uFill>
              <a:latin typeface="Times New Roman"/>
              <a:ea typeface="Times New Roman"/>
              <a:cs typeface="Times New Roman"/>
              <a:sym typeface="Times New Roman"/>
            </a:endParaRP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p:nvPr>
        </p:nvSpPr>
        <p:spPr>
          <a:prstGeom prst="rect">
            <a:avLst/>
          </a:prstGeom>
        </p:spPr>
        <p:txBody>
          <a:bodyPr/>
          <a:lstStyle>
            <a:lvl1pPr defTabSz="914400">
              <a:spcBef>
                <a:spcPts val="700"/>
              </a:spcBef>
              <a:defRPr b="1" sz="5400">
                <a:latin typeface="Calibri"/>
                <a:ea typeface="Calibri"/>
                <a:cs typeface="Calibri"/>
                <a:sym typeface="Calibri"/>
              </a:defRPr>
            </a:lvl1pPr>
          </a:lstStyle>
          <a:p>
            <a:pPr lvl="0">
              <a:defRPr b="0" sz="1800"/>
            </a:pPr>
            <a:r>
              <a:rPr b="1" sz="5400"/>
              <a:t>Quintino Sella (1827-1884)</a:t>
            </a:r>
          </a:p>
        </p:txBody>
      </p:sp>
      <p:sp>
        <p:nvSpPr>
          <p:cNvPr id="117" name="Shape 117"/>
          <p:cNvSpPr/>
          <p:nvPr>
            <p:ph type="body" idx="1"/>
          </p:nvPr>
        </p:nvSpPr>
        <p:spPr>
          <a:prstGeom prst="rect">
            <a:avLst/>
          </a:prstGeom>
        </p:spPr>
        <p:txBody>
          <a:bodyPr/>
          <a:lstStyle/>
          <a:p>
            <a:pPr lvl="0"/>
          </a:p>
        </p:txBody>
      </p:sp>
      <p:pic>
        <p:nvPicPr>
          <p:cNvPr id="118" name="image3.png"/>
          <p:cNvPicPr/>
          <p:nvPr/>
        </p:nvPicPr>
        <p:blipFill>
          <a:blip r:embed="rId2">
            <a:extLst/>
          </a:blip>
          <a:stretch>
            <a:fillRect/>
          </a:stretch>
        </p:blipFill>
        <p:spPr>
          <a:xfrm>
            <a:off x="3130897" y="2919263"/>
            <a:ext cx="6350003" cy="6350003"/>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title"/>
          </p:nvPr>
        </p:nvSpPr>
        <p:spPr>
          <a:prstGeom prst="rect">
            <a:avLst/>
          </a:prstGeom>
        </p:spPr>
        <p:txBody>
          <a:bodyPr/>
          <a:lstStyle/>
          <a:p>
            <a:pPr lvl="0" defTabSz="531622">
              <a:defRPr sz="7200"/>
            </a:pPr>
          </a:p>
        </p:txBody>
      </p:sp>
      <p:pic>
        <p:nvPicPr>
          <p:cNvPr id="121" name="image1.tif"/>
          <p:cNvPicPr/>
          <p:nvPr/>
        </p:nvPicPr>
        <p:blipFill>
          <a:blip r:embed="rId2">
            <a:extLst/>
          </a:blip>
          <a:stretch>
            <a:fillRect/>
          </a:stretch>
        </p:blipFill>
        <p:spPr>
          <a:xfrm>
            <a:off x="7433178" y="2686721"/>
            <a:ext cx="4590044" cy="6120058"/>
          </a:xfrm>
          <a:prstGeom prst="rect">
            <a:avLst/>
          </a:prstGeom>
          <a:ln w="12700">
            <a:miter lim="400000"/>
          </a:ln>
        </p:spPr>
      </p:pic>
      <p:sp>
        <p:nvSpPr>
          <p:cNvPr id="122" name="Shape 122"/>
          <p:cNvSpPr/>
          <p:nvPr>
            <p:ph type="body" idx="1"/>
          </p:nvPr>
        </p:nvSpPr>
        <p:spPr>
          <a:prstGeom prst="rect">
            <a:avLst/>
          </a:prstGeom>
        </p:spPr>
        <p:txBody>
          <a:bodyPr/>
          <a:lstStyle/>
          <a:p>
            <a:pPr lvl="0">
              <a:defRPr sz="3100"/>
            </a:pPr>
          </a:p>
        </p:txBody>
      </p:sp>
      <p:sp>
        <p:nvSpPr>
          <p:cNvPr id="123" name="Shape 123"/>
          <p:cNvSpPr/>
          <p:nvPr/>
        </p:nvSpPr>
        <p:spPr>
          <a:xfrm>
            <a:off x="1034022" y="-1844566"/>
            <a:ext cx="6346054" cy="1133453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just" defTabSz="449580">
              <a:lnSpc>
                <a:spcPct val="200000"/>
              </a:lnSpc>
              <a:spcBef>
                <a:spcPts val="1000"/>
              </a:spcBef>
              <a:defRPr sz="1800"/>
            </a:pPr>
            <a:endParaRPr sz="1200">
              <a:uFill>
                <a:solidFill/>
              </a:uFill>
              <a:latin typeface="Calibri"/>
              <a:ea typeface="Calibri"/>
              <a:cs typeface="Calibri"/>
              <a:sym typeface="Calibri"/>
            </a:endParaRPr>
          </a:p>
          <a:p>
            <a:pPr lvl="0" algn="just" defTabSz="449580">
              <a:lnSpc>
                <a:spcPct val="200000"/>
              </a:lnSpc>
              <a:spcBef>
                <a:spcPts val="1000"/>
              </a:spcBef>
              <a:defRPr sz="1800"/>
            </a:pPr>
            <a:endParaRPr sz="1200">
              <a:uFill>
                <a:solidFill/>
              </a:uFill>
              <a:latin typeface="Calibri"/>
              <a:ea typeface="Calibri"/>
              <a:cs typeface="Calibri"/>
              <a:sym typeface="Calibri"/>
            </a:endParaRPr>
          </a:p>
          <a:p>
            <a:pPr lvl="0" algn="just" defTabSz="449580">
              <a:lnSpc>
                <a:spcPct val="200000"/>
              </a:lnSpc>
              <a:spcBef>
                <a:spcPts val="1000"/>
              </a:spcBef>
              <a:defRPr sz="1800"/>
            </a:pPr>
            <a:endParaRPr sz="1200">
              <a:uFill>
                <a:solidFill/>
              </a:uFill>
              <a:latin typeface="Calibri"/>
              <a:ea typeface="Calibri"/>
              <a:cs typeface="Calibri"/>
              <a:sym typeface="Calibri"/>
            </a:endParaRPr>
          </a:p>
          <a:p>
            <a:pPr lvl="0" algn="just" defTabSz="449580">
              <a:lnSpc>
                <a:spcPct val="200000"/>
              </a:lnSpc>
              <a:spcBef>
                <a:spcPts val="1000"/>
              </a:spcBef>
              <a:defRPr sz="1800"/>
            </a:pPr>
            <a:endParaRPr sz="1200">
              <a:uFill>
                <a:solidFill/>
              </a:uFill>
              <a:latin typeface="Calibri"/>
              <a:ea typeface="Calibri"/>
              <a:cs typeface="Calibri"/>
              <a:sym typeface="Calibri"/>
            </a:endParaRPr>
          </a:p>
          <a:p>
            <a:pPr lvl="0" algn="just" defTabSz="449580">
              <a:lnSpc>
                <a:spcPct val="200000"/>
              </a:lnSpc>
              <a:spcBef>
                <a:spcPts val="1000"/>
              </a:spcBef>
              <a:defRPr sz="1800"/>
            </a:pPr>
            <a:endParaRPr sz="1200">
              <a:uFill>
                <a:solidFill/>
              </a:uFill>
              <a:latin typeface="Calibri"/>
              <a:ea typeface="Calibri"/>
              <a:cs typeface="Calibri"/>
              <a:sym typeface="Calibri"/>
            </a:endParaRPr>
          </a:p>
          <a:p>
            <a:pPr lvl="0" algn="just" defTabSz="449580">
              <a:lnSpc>
                <a:spcPct val="200000"/>
              </a:lnSpc>
              <a:spcBef>
                <a:spcPts val="1000"/>
              </a:spcBef>
              <a:defRPr sz="1800"/>
            </a:pPr>
            <a:endParaRPr sz="1200">
              <a:uFill>
                <a:solidFill/>
              </a:uFill>
              <a:latin typeface="Calibri"/>
              <a:ea typeface="Calibri"/>
              <a:cs typeface="Calibri"/>
              <a:sym typeface="Calibri"/>
            </a:endParaRPr>
          </a:p>
          <a:p>
            <a:pPr lvl="0" algn="just" defTabSz="457200">
              <a:lnSpc>
                <a:spcPct val="150000"/>
              </a:lnSpc>
              <a:spcBef>
                <a:spcPts val="1000"/>
              </a:spcBef>
              <a:tabLst>
                <a:tab pos="444500" algn="l"/>
                <a:tab pos="889000" algn="l"/>
                <a:tab pos="1346200" algn="l"/>
                <a:tab pos="1790700" algn="l"/>
                <a:tab pos="2247900" algn="l"/>
                <a:tab pos="2692400" algn="l"/>
                <a:tab pos="3136900" algn="l"/>
                <a:tab pos="3594100" algn="l"/>
                <a:tab pos="4038600" algn="l"/>
                <a:tab pos="4495800" algn="l"/>
                <a:tab pos="4940300" algn="l"/>
                <a:tab pos="5384800" algn="l"/>
                <a:tab pos="5791200" algn="l"/>
              </a:tabLst>
              <a:defRPr sz="1800"/>
            </a:pPr>
            <a:r>
              <a:rPr sz="1200">
                <a:uFill>
                  <a:solidFill/>
                </a:uFill>
                <a:latin typeface="Times New Roman"/>
                <a:ea typeface="Times New Roman"/>
                <a:cs typeface="Times New Roman"/>
                <a:sym typeface="Times New Roman"/>
              </a:rPr>
              <a:t>«</a:t>
            </a:r>
            <a:r>
              <a:rPr sz="1900">
                <a:uFill>
                  <a:solidFill/>
                </a:uFill>
                <a:latin typeface="Times New Roman"/>
                <a:ea typeface="Times New Roman"/>
                <a:cs typeface="Times New Roman"/>
                <a:sym typeface="Times New Roman"/>
              </a:rPr>
              <a:t>Ho la coscienza di portare con me un programma completo, intorno al quale ho meditato io molti anni. Fui educato nell’Istituto fisico di Vienna, il solo che allora esisteva e che ora non esite che di nome, per difetto di un direttore capace di farlo camminare. Ho sempre cercato di fare qualche cosa di simile in Italia, ed avevo trovato nel compianto Matteucci uno strenuo difensore di quest’idea. E da tre mesi ho percorso tutti i laboratori della Svizzera, Germania e Austria, per studiare la loro organizzazione nei più minuti dettagli. Mentre il laboratorio di chimica e in parte quello di fisiologia esistono un po’ da per tutto, ed in alcuni siti di dimensioni colossali, il laboratorio fisico è rimasto singolarmente indietro, in parte anche per la difficoltà di stabilire un metodo ed un programma. Per cui se facciamo presto, avremo il vanto di essere fra i primi, e forse i primi addirittura. Dico, </a:t>
            </a:r>
            <a:r>
              <a:rPr sz="1900" u="sng">
                <a:uFill>
                  <a:solidFill/>
                </a:uFill>
                <a:latin typeface="Times New Roman"/>
                <a:ea typeface="Times New Roman"/>
                <a:cs typeface="Times New Roman"/>
                <a:sym typeface="Times New Roman"/>
              </a:rPr>
              <a:t>se facciamo presto</a:t>
            </a:r>
            <a:r>
              <a:rPr sz="1900">
                <a:uFill>
                  <a:solidFill/>
                </a:uFill>
                <a:latin typeface="Times New Roman"/>
                <a:ea typeface="Times New Roman"/>
                <a:cs typeface="Times New Roman"/>
                <a:sym typeface="Times New Roman"/>
              </a:rPr>
              <a:t>, perché l’idea spunta ora un po’ dappertutto, e in cinque anni Berlino, Bonn, Strasburgo, Lipsia, Vienna, Praga e Gratz avranno dei laboratori di fisica. Ho avuto io stesso i progetti di molti di questi, ed ho la speranza di fare con minor spesa e minor lusso qualcosa di meglio e di più completo»</a:t>
            </a:r>
            <a:endParaRPr sz="1900">
              <a:uFill>
                <a:solidFill/>
              </a:uFill>
              <a:latin typeface="Times New Roman"/>
              <a:ea typeface="Times New Roman"/>
              <a:cs typeface="Times New Roman"/>
              <a:sym typeface="Times New Roman"/>
            </a:endParaRPr>
          </a:p>
          <a:p>
            <a:pPr lvl="0" algn="r" defTabSz="457200">
              <a:defRPr sz="1800"/>
            </a:pPr>
            <a:r>
              <a:rPr sz="2000">
                <a:uFill>
                  <a:solidFill/>
                </a:uFill>
                <a:latin typeface="Times New Roman"/>
                <a:ea typeface="Times New Roman"/>
                <a:cs typeface="Times New Roman"/>
                <a:sym typeface="Times New Roman"/>
              </a:rPr>
              <a:t>Pietro Blaserna ad Antonio Scialoja, Ministro della Pubblica Istruzione, ACS, Roma.</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lvl1pPr defTabSz="420623">
              <a:defRPr sz="5700"/>
            </a:lvl1pPr>
          </a:lstStyle>
          <a:p>
            <a:pPr lvl="0">
              <a:defRPr sz="1800"/>
            </a:pPr>
            <a:r>
              <a:rPr sz="5700"/>
              <a:t>Nel1881 l’Istituto si trasferì nella nuova sede di via Panisperna</a:t>
            </a:r>
          </a:p>
        </p:txBody>
      </p:sp>
      <p:sp>
        <p:nvSpPr>
          <p:cNvPr id="126" name="Shape 126"/>
          <p:cNvSpPr/>
          <p:nvPr>
            <p:ph type="body" idx="1"/>
          </p:nvPr>
        </p:nvSpPr>
        <p:spPr>
          <a:prstGeom prst="rect">
            <a:avLst/>
          </a:prstGeom>
        </p:spPr>
        <p:txBody>
          <a:bodyPr/>
          <a:lstStyle/>
          <a:p>
            <a:pPr lvl="0"/>
          </a:p>
        </p:txBody>
      </p:sp>
      <p:pic>
        <p:nvPicPr>
          <p:cNvPr id="127" name="image4.png"/>
          <p:cNvPicPr/>
          <p:nvPr/>
        </p:nvPicPr>
        <p:blipFill>
          <a:blip r:embed="rId2">
            <a:extLst/>
          </a:blip>
          <a:stretch>
            <a:fillRect/>
          </a:stretch>
        </p:blipFill>
        <p:spPr>
          <a:xfrm>
            <a:off x="1869037" y="3258265"/>
            <a:ext cx="8606326" cy="5400004"/>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xfrm>
            <a:off x="650237" y="130950"/>
            <a:ext cx="11704326" cy="2144892"/>
          </a:xfrm>
          <a:prstGeom prst="rect">
            <a:avLst/>
          </a:prstGeom>
        </p:spPr>
        <p:txBody>
          <a:bodyPr/>
          <a:lstStyle/>
          <a:p>
            <a:pPr lvl="0" defTabSz="1235455">
              <a:defRPr sz="1800"/>
            </a:pPr>
            <a:r>
              <a:rPr sz="3200"/>
              <a:t>Calcoli di Blaserna per la costruzione del laboratorio centrale dell’Istituto</a:t>
            </a:r>
            <a:br>
              <a:rPr sz="3200"/>
            </a:br>
            <a:r>
              <a:rPr sz="3200"/>
              <a:t>(Archivio Amaldi, Dip. di Fisica, La Sapienza, Roma)</a:t>
            </a:r>
          </a:p>
        </p:txBody>
      </p:sp>
      <p:pic>
        <p:nvPicPr>
          <p:cNvPr id="130" name="image5.jpeg"/>
          <p:cNvPicPr/>
          <p:nvPr/>
        </p:nvPicPr>
        <p:blipFill>
          <a:blip r:embed="rId2">
            <a:extLst/>
          </a:blip>
          <a:stretch>
            <a:fillRect/>
          </a:stretch>
        </p:blipFill>
        <p:spPr>
          <a:xfrm>
            <a:off x="4088553" y="2275838"/>
            <a:ext cx="4827696" cy="6436929"/>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p:nvPr>
        </p:nvSpPr>
        <p:spPr>
          <a:xfrm>
            <a:off x="650237" y="130950"/>
            <a:ext cx="11704326" cy="2144892"/>
          </a:xfrm>
          <a:prstGeom prst="rect">
            <a:avLst/>
          </a:prstGeom>
        </p:spPr>
        <p:txBody>
          <a:bodyPr/>
          <a:lstStyle/>
          <a:p>
            <a:pPr lvl="0">
              <a:defRPr sz="1800"/>
            </a:pPr>
            <a:r>
              <a:rPr sz="6200"/>
              <a:t>Scienziato e Direttore</a:t>
            </a:r>
          </a:p>
        </p:txBody>
      </p:sp>
      <p:sp>
        <p:nvSpPr>
          <p:cNvPr id="133" name="Shape 133"/>
          <p:cNvSpPr/>
          <p:nvPr>
            <p:ph type="body" idx="1"/>
          </p:nvPr>
        </p:nvSpPr>
        <p:spPr>
          <a:xfrm>
            <a:off x="650237" y="2275838"/>
            <a:ext cx="11704326" cy="7477760"/>
          </a:xfrm>
          <a:prstGeom prst="rect">
            <a:avLst/>
          </a:prstGeom>
        </p:spPr>
        <p:txBody>
          <a:bodyPr/>
          <a:lstStyle/>
          <a:p>
            <a:pPr lvl="0" marL="0" indent="0" algn="just" defTabSz="1063531">
              <a:lnSpc>
                <a:spcPct val="90000"/>
              </a:lnSpc>
              <a:spcBef>
                <a:spcPts val="500"/>
              </a:spcBef>
              <a:buSzTx/>
              <a:buNone/>
              <a:defRPr sz="1800"/>
            </a:pPr>
            <a:r>
              <a:rPr sz="3000"/>
              <a:t>Blaserna attribuiva la massima importanza alla nuova struttura didattica, ma anche enorme rilevanza all'attività sperimentale.</a:t>
            </a:r>
            <a:endParaRPr sz="3000"/>
          </a:p>
          <a:p>
            <a:pPr lvl="0" marL="0" indent="0" algn="just" defTabSz="1063531">
              <a:lnSpc>
                <a:spcPct val="90000"/>
              </a:lnSpc>
              <a:spcBef>
                <a:spcPts val="500"/>
              </a:spcBef>
              <a:buSzTx/>
              <a:buNone/>
              <a:defRPr sz="1800"/>
            </a:pPr>
            <a:r>
              <a:rPr sz="3000"/>
              <a:t>-Il nuovo ruolo da lui assegnato al laboratorio derivava da modelli stranieri a lui noti grazie alle sue relazioni personali e ai viaggi intrapresi</a:t>
            </a:r>
            <a:endParaRPr sz="3000"/>
          </a:p>
          <a:p>
            <a:pPr lvl="0" marL="0" indent="0" algn="just" defTabSz="1063531">
              <a:lnSpc>
                <a:spcPct val="90000"/>
              </a:lnSpc>
              <a:spcBef>
                <a:spcPts val="500"/>
              </a:spcBef>
              <a:buSzTx/>
              <a:buNone/>
              <a:defRPr sz="1800"/>
            </a:pPr>
            <a:r>
              <a:rPr sz="3000"/>
              <a:t>-Principali suoi modelli erano: l'Istituto di Vienna, diretto da Andreas von Ettinghausen; la Manifattura di porcellana di Sèvre, diretta da Victor Regnault; l'Istituto di Strasburgo, sotto la supervisione di August Kundt e l'Istituto di Berlino, sotto la direzione di Hermann von Helmholtz</a:t>
            </a:r>
            <a:endParaRPr sz="3000"/>
          </a:p>
          <a:p>
            <a:pPr lvl="0" marL="0" indent="0" algn="just" defTabSz="1063531">
              <a:lnSpc>
                <a:spcPct val="90000"/>
              </a:lnSpc>
              <a:spcBef>
                <a:spcPts val="500"/>
              </a:spcBef>
              <a:buSzTx/>
              <a:buNone/>
              <a:defRPr sz="1800"/>
            </a:pPr>
            <a:r>
              <a:rPr sz="3000"/>
              <a:t>-Blaserna aveva progettato personalmente l’intero Istituto a partire dal 1872. Esso venne inaugurato nel 1881: la prima Scuola Pratica in Italia era stata fondata.</a:t>
            </a:r>
            <a:endParaRPr sz="3000"/>
          </a:p>
          <a:p>
            <a:pPr lvl="0" marL="0" indent="0" algn="just" defTabSz="1063531">
              <a:lnSpc>
                <a:spcPct val="90000"/>
              </a:lnSpc>
              <a:spcBef>
                <a:spcPts val="500"/>
              </a:spcBef>
              <a:buSzTx/>
              <a:buNone/>
              <a:defRPr sz="1800"/>
            </a:pPr>
            <a:r>
              <a:rPr sz="3000"/>
              <a:t>1899: Blaserna chiamò Alfonso Sella sulla cattedra di Fisica complementare</a:t>
            </a:r>
            <a:endParaRPr sz="3000"/>
          </a:p>
          <a:p>
            <a:pPr lvl="0" marL="0" indent="0" algn="just" defTabSz="1063531">
              <a:lnSpc>
                <a:spcPct val="90000"/>
              </a:lnSpc>
              <a:spcBef>
                <a:spcPts val="500"/>
              </a:spcBef>
              <a:buSzTx/>
              <a:buNone/>
              <a:defRPr sz="1800"/>
            </a:pPr>
            <a:r>
              <a:rPr sz="3000"/>
              <a:t>1900: Volterra ottiene la cattedra di Fisica matematica</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title"/>
          </p:nvPr>
        </p:nvSpPr>
        <p:spPr>
          <a:xfrm>
            <a:off x="650237" y="130950"/>
            <a:ext cx="11704326" cy="2144892"/>
          </a:xfrm>
          <a:prstGeom prst="rect">
            <a:avLst/>
          </a:prstGeom>
        </p:spPr>
        <p:txBody>
          <a:bodyPr/>
          <a:lstStyle/>
          <a:p>
            <a:pPr lvl="0">
              <a:defRPr sz="1800"/>
            </a:pPr>
            <a:r>
              <a:rPr sz="6200"/>
              <a:t>Alfonso Sella (1865-1907)</a:t>
            </a:r>
          </a:p>
        </p:txBody>
      </p:sp>
      <p:sp>
        <p:nvSpPr>
          <p:cNvPr id="136" name="Shape 136"/>
          <p:cNvSpPr/>
          <p:nvPr>
            <p:ph type="body" idx="1"/>
          </p:nvPr>
        </p:nvSpPr>
        <p:spPr>
          <a:xfrm>
            <a:off x="650237" y="2275838"/>
            <a:ext cx="11704326" cy="7477763"/>
          </a:xfrm>
          <a:prstGeom prst="rect">
            <a:avLst/>
          </a:prstGeom>
        </p:spPr>
        <p:txBody>
          <a:bodyPr/>
          <a:lstStyle/>
          <a:p>
            <a:pPr lvl="0"/>
          </a:p>
        </p:txBody>
      </p:sp>
      <p:sp>
        <p:nvSpPr>
          <p:cNvPr id="137" name="Shape 137"/>
          <p:cNvSpPr/>
          <p:nvPr>
            <p:ph type="sldNum" sz="quarter" idx="2"/>
          </p:nvPr>
        </p:nvSpPr>
        <p:spPr>
          <a:xfrm>
            <a:off x="9320107" y="8928441"/>
            <a:ext cx="3034456" cy="371343"/>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600">
                <a:solidFill>
                  <a:srgbClr val="888888"/>
                </a:solidFill>
              </a:rPr>
            </a:fld>
          </a:p>
        </p:txBody>
      </p:sp>
      <p:pic>
        <p:nvPicPr>
          <p:cNvPr id="138" name="image5.png"/>
          <p:cNvPicPr/>
          <p:nvPr/>
        </p:nvPicPr>
        <p:blipFill>
          <a:blip r:embed="rId2">
            <a:extLst/>
          </a:blip>
          <a:stretch>
            <a:fillRect/>
          </a:stretch>
        </p:blipFill>
        <p:spPr>
          <a:xfrm>
            <a:off x="4394200" y="3100883"/>
            <a:ext cx="4216400" cy="4965702"/>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650237" y="130950"/>
            <a:ext cx="11704326" cy="2144892"/>
          </a:xfrm>
          <a:prstGeom prst="rect">
            <a:avLst/>
          </a:prstGeom>
        </p:spPr>
        <p:txBody>
          <a:bodyPr/>
          <a:lstStyle/>
          <a:p>
            <a:pPr lvl="0">
              <a:defRPr sz="1800"/>
            </a:pPr>
            <a:r>
              <a:rPr sz="6200"/>
              <a:t>Vito Volterra (1860-1940)</a:t>
            </a:r>
          </a:p>
        </p:txBody>
      </p:sp>
      <p:sp>
        <p:nvSpPr>
          <p:cNvPr id="141" name="Shape 141"/>
          <p:cNvSpPr/>
          <p:nvPr>
            <p:ph type="body" idx="1"/>
          </p:nvPr>
        </p:nvSpPr>
        <p:spPr>
          <a:xfrm>
            <a:off x="650237" y="2275838"/>
            <a:ext cx="11704326" cy="7477763"/>
          </a:xfrm>
          <a:prstGeom prst="rect">
            <a:avLst/>
          </a:prstGeom>
        </p:spPr>
        <p:txBody>
          <a:bodyPr/>
          <a:lstStyle/>
          <a:p>
            <a:pPr lvl="0"/>
          </a:p>
        </p:txBody>
      </p:sp>
      <p:sp>
        <p:nvSpPr>
          <p:cNvPr id="142" name="Shape 142"/>
          <p:cNvSpPr/>
          <p:nvPr>
            <p:ph type="sldNum" sz="quarter" idx="2"/>
          </p:nvPr>
        </p:nvSpPr>
        <p:spPr>
          <a:xfrm>
            <a:off x="9320107" y="8928441"/>
            <a:ext cx="3034456" cy="371343"/>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600">
                <a:solidFill>
                  <a:srgbClr val="888888"/>
                </a:solidFill>
              </a:rPr>
            </a:fld>
          </a:p>
        </p:txBody>
      </p:sp>
      <p:pic>
        <p:nvPicPr>
          <p:cNvPr id="143" name="image6.png"/>
          <p:cNvPicPr/>
          <p:nvPr/>
        </p:nvPicPr>
        <p:blipFill>
          <a:blip r:embed="rId2">
            <a:extLst/>
          </a:blip>
          <a:stretch>
            <a:fillRect/>
          </a:stretch>
        </p:blipFill>
        <p:spPr>
          <a:xfrm>
            <a:off x="4279900" y="3720653"/>
            <a:ext cx="4445000" cy="5638406"/>
          </a:xfrm>
          <a:prstGeom prst="rect">
            <a:avLst/>
          </a:prstGeom>
          <a:ln w="12700">
            <a:miter lim="400000"/>
          </a:ln>
        </p:spPr>
      </p:pic>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prstGeom prst="rect">
            <a:avLst/>
          </a:prstGeom>
        </p:spPr>
        <p:txBody>
          <a:bodyPr/>
          <a:lstStyle/>
          <a:p>
            <a:pPr lvl="0" defTabSz="467827">
              <a:defRPr sz="1800"/>
            </a:pPr>
            <a:r>
              <a:rPr sz="4400"/>
              <a:t>Laboratorio centrale, Istituto di Fisica, Roma</a:t>
            </a:r>
            <a:br>
              <a:rPr sz="4400"/>
            </a:br>
            <a:r>
              <a:rPr sz="4400"/>
              <a:t>(Archivio Amaldi, Dip. di Fisica, La Sapienza, Roma) </a:t>
            </a:r>
          </a:p>
        </p:txBody>
      </p:sp>
      <p:sp>
        <p:nvSpPr>
          <p:cNvPr id="146" name="Shape 146"/>
          <p:cNvSpPr/>
          <p:nvPr>
            <p:ph type="body" idx="1"/>
          </p:nvPr>
        </p:nvSpPr>
        <p:spPr>
          <a:prstGeom prst="rect">
            <a:avLst/>
          </a:prstGeom>
        </p:spPr>
        <p:txBody>
          <a:bodyPr/>
          <a:lstStyle/>
          <a:p>
            <a:pPr lvl="0"/>
          </a:p>
        </p:txBody>
      </p:sp>
      <p:pic>
        <p:nvPicPr>
          <p:cNvPr id="147" name="image7.png"/>
          <p:cNvPicPr/>
          <p:nvPr/>
        </p:nvPicPr>
        <p:blipFill>
          <a:blip r:embed="rId2">
            <a:extLst/>
          </a:blip>
          <a:stretch>
            <a:fillRect/>
          </a:stretch>
        </p:blipFill>
        <p:spPr>
          <a:xfrm flipH="1" rot="5397037">
            <a:off x="3009900" y="1616767"/>
            <a:ext cx="6985000" cy="9313335"/>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prstGeom prst="rect">
            <a:avLst/>
          </a:prstGeom>
        </p:spPr>
        <p:txBody>
          <a:bodyPr/>
          <a:lstStyle>
            <a:lvl1pPr defTabSz="502412">
              <a:defRPr sz="6800"/>
            </a:lvl1pPr>
          </a:lstStyle>
          <a:p>
            <a:pPr lvl="0">
              <a:defRPr sz="1800"/>
            </a:pPr>
            <a:r>
              <a:rPr sz="6800"/>
              <a:t>Pietro Blaserna (1836-1918)</a:t>
            </a:r>
          </a:p>
        </p:txBody>
      </p:sp>
      <p:sp>
        <p:nvSpPr>
          <p:cNvPr id="82" name="Shape 82"/>
          <p:cNvSpPr/>
          <p:nvPr>
            <p:ph type="body" idx="1"/>
          </p:nvPr>
        </p:nvSpPr>
        <p:spPr>
          <a:prstGeom prst="rect">
            <a:avLst/>
          </a:prstGeom>
        </p:spPr>
        <p:txBody>
          <a:bodyPr/>
          <a:lstStyle/>
          <a:p>
            <a:pPr lvl="0"/>
          </a:p>
        </p:txBody>
      </p:sp>
      <p:pic>
        <p:nvPicPr>
          <p:cNvPr id="83" name="image2.png"/>
          <p:cNvPicPr/>
          <p:nvPr/>
        </p:nvPicPr>
        <p:blipFill>
          <a:blip r:embed="rId2">
            <a:extLst/>
          </a:blip>
          <a:stretch>
            <a:fillRect/>
          </a:stretch>
        </p:blipFill>
        <p:spPr>
          <a:xfrm>
            <a:off x="3638550" y="2254250"/>
            <a:ext cx="5727700" cy="76200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xfrm>
            <a:off x="650237" y="130950"/>
            <a:ext cx="11704326" cy="2144892"/>
          </a:xfrm>
          <a:prstGeom prst="rect">
            <a:avLst/>
          </a:prstGeom>
        </p:spPr>
        <p:txBody>
          <a:bodyPr/>
          <a:lstStyle/>
          <a:p>
            <a:pPr lvl="0">
              <a:defRPr sz="1800"/>
            </a:pPr>
            <a:r>
              <a:rPr sz="3800"/>
              <a:t>Sezione longitudinale, Istituto di Fisica, Roma</a:t>
            </a:r>
            <a:br>
              <a:rPr sz="3800"/>
            </a:br>
            <a:r>
              <a:rPr sz="3800"/>
              <a:t>(</a:t>
            </a:r>
            <a:r>
              <a:rPr sz="3200"/>
              <a:t>Archivio Amaldi, Dip. di Fisica, La Sapienza, Roma)</a:t>
            </a:r>
          </a:p>
        </p:txBody>
      </p:sp>
      <p:pic>
        <p:nvPicPr>
          <p:cNvPr id="150" name="image6.jpeg"/>
          <p:cNvPicPr/>
          <p:nvPr/>
        </p:nvPicPr>
        <p:blipFill>
          <a:blip r:embed="rId2">
            <a:extLst/>
          </a:blip>
          <a:stretch>
            <a:fillRect/>
          </a:stretch>
        </p:blipFill>
        <p:spPr>
          <a:xfrm>
            <a:off x="2211114" y="2275838"/>
            <a:ext cx="8582570" cy="6436929"/>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p:nvPr>
        </p:nvSpPr>
        <p:spPr>
          <a:xfrm>
            <a:off x="650237" y="130950"/>
            <a:ext cx="11704326" cy="2144892"/>
          </a:xfrm>
          <a:prstGeom prst="rect">
            <a:avLst/>
          </a:prstGeom>
        </p:spPr>
        <p:txBody>
          <a:bodyPr/>
          <a:lstStyle/>
          <a:p>
            <a:pPr lvl="0">
              <a:defRPr sz="1800"/>
            </a:pPr>
            <a:r>
              <a:rPr sz="3800"/>
              <a:t>Biblioteca, Istituto di Fisica, Roma</a:t>
            </a:r>
            <a:br>
              <a:rPr sz="3800"/>
            </a:br>
            <a:r>
              <a:rPr sz="3800"/>
              <a:t>(</a:t>
            </a:r>
            <a:r>
              <a:rPr sz="3200"/>
              <a:t>Archivio Amaldi, Dip. di Fisica, La Sapienza, Roma</a:t>
            </a:r>
            <a:r>
              <a:rPr sz="3800"/>
              <a:t>)</a:t>
            </a:r>
          </a:p>
        </p:txBody>
      </p:sp>
      <p:pic>
        <p:nvPicPr>
          <p:cNvPr id="153" name="image7.jpeg"/>
          <p:cNvPicPr/>
          <p:nvPr/>
        </p:nvPicPr>
        <p:blipFill>
          <a:blip r:embed="rId2">
            <a:extLst/>
          </a:blip>
          <a:stretch>
            <a:fillRect/>
          </a:stretch>
        </p:blipFill>
        <p:spPr>
          <a:xfrm>
            <a:off x="2211114" y="2275838"/>
            <a:ext cx="8582570" cy="6436929"/>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xfrm>
            <a:off x="650237" y="130950"/>
            <a:ext cx="11704326" cy="2144892"/>
          </a:xfrm>
          <a:prstGeom prst="rect">
            <a:avLst/>
          </a:prstGeom>
        </p:spPr>
        <p:txBody>
          <a:bodyPr/>
          <a:lstStyle/>
          <a:p>
            <a:pPr lvl="0">
              <a:defRPr sz="1800"/>
            </a:pPr>
            <a:r>
              <a:rPr sz="6200"/>
              <a:t>Ricerche in Istituto </a:t>
            </a:r>
          </a:p>
        </p:txBody>
      </p:sp>
      <p:sp>
        <p:nvSpPr>
          <p:cNvPr id="156" name="Shape 156"/>
          <p:cNvSpPr/>
          <p:nvPr>
            <p:ph type="body" idx="1"/>
          </p:nvPr>
        </p:nvSpPr>
        <p:spPr>
          <a:xfrm>
            <a:off x="650237" y="2275838"/>
            <a:ext cx="11704326" cy="7477760"/>
          </a:xfrm>
          <a:prstGeom prst="rect">
            <a:avLst/>
          </a:prstGeom>
        </p:spPr>
        <p:txBody>
          <a:bodyPr/>
          <a:lstStyle/>
          <a:p>
            <a:pPr lvl="0" marL="0" indent="0" algn="just" defTabSz="1118410">
              <a:lnSpc>
                <a:spcPct val="90000"/>
              </a:lnSpc>
              <a:spcBef>
                <a:spcPts val="600"/>
              </a:spcBef>
              <a:buFont typeface="Wingdings"/>
              <a:buChar char="▪"/>
              <a:defRPr sz="1800"/>
            </a:pPr>
            <a:r>
              <a:rPr sz="3400"/>
              <a:t>acustica,</a:t>
            </a:r>
            <a:endParaRPr sz="2400"/>
          </a:p>
          <a:p>
            <a:pPr lvl="0" marL="0" indent="0" algn="just" defTabSz="1118410">
              <a:lnSpc>
                <a:spcPct val="90000"/>
              </a:lnSpc>
              <a:spcBef>
                <a:spcPts val="600"/>
              </a:spcBef>
              <a:buFont typeface="Wingdings"/>
              <a:buChar char="▪"/>
              <a:defRPr sz="1800"/>
            </a:pPr>
            <a:r>
              <a:rPr sz="3400"/>
              <a:t>elettromagnetismo,</a:t>
            </a:r>
            <a:endParaRPr sz="2400"/>
          </a:p>
          <a:p>
            <a:pPr lvl="0" marL="0" indent="0" algn="just" defTabSz="1118410">
              <a:lnSpc>
                <a:spcPct val="90000"/>
              </a:lnSpc>
              <a:spcBef>
                <a:spcPts val="600"/>
              </a:spcBef>
              <a:buFont typeface="Wingdings"/>
              <a:buChar char="▪"/>
              <a:defRPr sz="1800"/>
            </a:pPr>
            <a:r>
              <a:rPr sz="3400"/>
              <a:t>ottica,</a:t>
            </a:r>
            <a:endParaRPr sz="2400"/>
          </a:p>
          <a:p>
            <a:pPr lvl="0" marL="0" indent="0" algn="just" defTabSz="1118410">
              <a:lnSpc>
                <a:spcPct val="90000"/>
              </a:lnSpc>
              <a:spcBef>
                <a:spcPts val="600"/>
              </a:spcBef>
              <a:buFont typeface="Wingdings"/>
              <a:buChar char="▪"/>
              <a:defRPr sz="1800"/>
            </a:pPr>
            <a:r>
              <a:rPr sz="3400"/>
              <a:t>termodinamica,</a:t>
            </a:r>
            <a:endParaRPr sz="2400"/>
          </a:p>
          <a:p>
            <a:pPr lvl="0" marL="0" indent="0" algn="just" defTabSz="1118410">
              <a:lnSpc>
                <a:spcPct val="90000"/>
              </a:lnSpc>
              <a:spcBef>
                <a:spcPts val="600"/>
              </a:spcBef>
              <a:buFont typeface="Wingdings"/>
              <a:buChar char="▪"/>
              <a:defRPr sz="1800"/>
            </a:pPr>
            <a:r>
              <a:rPr sz="3400"/>
              <a:t>meteorologia, </a:t>
            </a:r>
            <a:endParaRPr sz="2400"/>
          </a:p>
          <a:p>
            <a:pPr lvl="0" marL="0" indent="0" algn="just" defTabSz="1118410">
              <a:lnSpc>
                <a:spcPct val="90000"/>
              </a:lnSpc>
              <a:spcBef>
                <a:spcPts val="600"/>
              </a:spcBef>
              <a:buFont typeface="Wingdings"/>
              <a:buChar char="▪"/>
              <a:defRPr sz="1800"/>
            </a:pPr>
            <a:r>
              <a:rPr sz="3400"/>
              <a:t>magnetismo terrestre, </a:t>
            </a:r>
            <a:endParaRPr sz="2400"/>
          </a:p>
          <a:p>
            <a:pPr lvl="0" marL="0" indent="0" algn="just" defTabSz="1118410">
              <a:lnSpc>
                <a:spcPct val="90000"/>
              </a:lnSpc>
              <a:spcBef>
                <a:spcPts val="600"/>
              </a:spcBef>
              <a:buFont typeface="Wingdings"/>
              <a:buChar char="▪"/>
              <a:defRPr sz="1800"/>
            </a:pPr>
            <a:r>
              <a:rPr sz="3400"/>
              <a:t>sismologia e geodinamica,</a:t>
            </a:r>
            <a:endParaRPr sz="2400"/>
          </a:p>
          <a:p>
            <a:pPr lvl="0" marL="0" indent="0" algn="just" defTabSz="1118410">
              <a:lnSpc>
                <a:spcPct val="90000"/>
              </a:lnSpc>
              <a:spcBef>
                <a:spcPts val="600"/>
              </a:spcBef>
              <a:buFont typeface="Wingdings"/>
              <a:buChar char="▪"/>
              <a:defRPr sz="1800"/>
            </a:pPr>
            <a:r>
              <a:rPr sz="3400"/>
              <a:t>studi sui raggi-X, </a:t>
            </a:r>
            <a:endParaRPr sz="2400"/>
          </a:p>
          <a:p>
            <a:pPr lvl="0" marL="0" indent="0" algn="just" defTabSz="1118410">
              <a:lnSpc>
                <a:spcPct val="90000"/>
              </a:lnSpc>
              <a:spcBef>
                <a:spcPts val="600"/>
              </a:spcBef>
              <a:buFont typeface="Wingdings"/>
              <a:buChar char="▪"/>
              <a:defRPr sz="1800"/>
            </a:pPr>
            <a:r>
              <a:rPr sz="3400"/>
              <a:t>radiazioni UV e radioattività, </a:t>
            </a:r>
            <a:endParaRPr sz="2400"/>
          </a:p>
          <a:p>
            <a:pPr lvl="0" marL="0" indent="0" algn="just" defTabSz="1118410">
              <a:lnSpc>
                <a:spcPct val="90000"/>
              </a:lnSpc>
              <a:spcBef>
                <a:spcPts val="600"/>
              </a:spcBef>
              <a:buFont typeface="Wingdings"/>
              <a:buChar char="▪"/>
              <a:defRPr sz="1800"/>
            </a:pPr>
            <a:r>
              <a:rPr sz="3400"/>
              <a:t>Al volgere del secolo, gli scienziati romani orientarono le proprie ricerche verso nuovi settori, grazie alla nuova cattedra di "fisica complementare", tenuta da Alfonso Sella e, dopo la sua morte, da Orso Mario Corbino.</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body" idx="1"/>
          </p:nvPr>
        </p:nvSpPr>
        <p:spPr>
          <a:xfrm>
            <a:off x="650237" y="2275838"/>
            <a:ext cx="11704326" cy="7477760"/>
          </a:xfrm>
          <a:prstGeom prst="rect">
            <a:avLst/>
          </a:prstGeom>
        </p:spPr>
        <p:txBody>
          <a:bodyPr/>
          <a:lstStyle/>
          <a:p>
            <a:pPr lvl="0" marL="0" indent="0" algn="just">
              <a:buSzTx/>
              <a:buNone/>
              <a:defRPr sz="1800"/>
            </a:pPr>
          </a:p>
          <a:p>
            <a:pPr lvl="0" marL="0" indent="0" algn="just">
              <a:buSzTx/>
              <a:buNone/>
              <a:defRPr sz="1800"/>
            </a:pPr>
            <a:r>
              <a:rPr sz="4400"/>
              <a:t>Una struttura così flessibile, poteva essere il risultato solo di una molteplicità di linee di ricerca, sostenute da Blaserna medesimo, che preferì sempre lasciare libertà di sperimentare nelle diverse direzioni invece che guidare la propria squadra di ricercatori verso aree tematiche prestabilite.</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title"/>
          </p:nvPr>
        </p:nvSpPr>
        <p:spPr>
          <a:xfrm>
            <a:off x="650237" y="130950"/>
            <a:ext cx="11704326" cy="2144892"/>
          </a:xfrm>
          <a:prstGeom prst="rect">
            <a:avLst/>
          </a:prstGeom>
        </p:spPr>
        <p:txBody>
          <a:bodyPr/>
          <a:lstStyle/>
          <a:p>
            <a:pPr lvl="0">
              <a:defRPr sz="1800"/>
            </a:pPr>
            <a:r>
              <a:rPr sz="6200"/>
              <a:t>Altre attività in Istituto</a:t>
            </a:r>
          </a:p>
        </p:txBody>
      </p:sp>
      <p:sp>
        <p:nvSpPr>
          <p:cNvPr id="161" name="Shape 161"/>
          <p:cNvSpPr/>
          <p:nvPr>
            <p:ph type="body" idx="1"/>
          </p:nvPr>
        </p:nvSpPr>
        <p:spPr>
          <a:xfrm>
            <a:off x="650237" y="2275838"/>
            <a:ext cx="11704326" cy="7477760"/>
          </a:xfrm>
          <a:prstGeom prst="rect">
            <a:avLst/>
          </a:prstGeom>
        </p:spPr>
        <p:txBody>
          <a:bodyPr/>
          <a:lstStyle/>
          <a:p>
            <a:pPr lvl="0" marL="0" indent="0" algn="just">
              <a:lnSpc>
                <a:spcPct val="80000"/>
              </a:lnSpc>
              <a:buSzTx/>
              <a:buNone/>
              <a:defRPr sz="1800"/>
            </a:pPr>
            <a:r>
              <a:rPr sz="3800"/>
              <a:t>-Lezioni tenute da docenti, secondo il concetto del merito e della competitività.</a:t>
            </a:r>
            <a:endParaRPr sz="2400"/>
          </a:p>
          <a:p>
            <a:pPr lvl="0" marL="0" indent="0">
              <a:lnSpc>
                <a:spcPct val="80000"/>
              </a:lnSpc>
              <a:buSzTx/>
              <a:buNone/>
              <a:defRPr sz="1800"/>
            </a:pPr>
            <a:r>
              <a:rPr sz="3800"/>
              <a:t>-I seminari: lezioni settimanali tenute a turno dai membri dell’Istituto, con particolare attenzione alle opere più significative della disciplina apparse in riviste anche internazionali.</a:t>
            </a:r>
            <a:endParaRPr sz="2400"/>
          </a:p>
          <a:p>
            <a:pPr lvl="0" marL="0" indent="0">
              <a:lnSpc>
                <a:spcPct val="80000"/>
              </a:lnSpc>
              <a:buSzTx/>
              <a:buNone/>
              <a:defRPr sz="1800"/>
            </a:pPr>
            <a:r>
              <a:rPr sz="3800"/>
              <a:t>-1887: Ufficio Centrale del Corista Uniforme</a:t>
            </a:r>
            <a:br>
              <a:rPr sz="3800"/>
            </a:br>
            <a:r>
              <a:rPr sz="3800"/>
              <a:t>-1891: venne fondato il Circolo Fisico</a:t>
            </a:r>
            <a:endParaRPr sz="2400"/>
          </a:p>
          <a:p>
            <a:pPr lvl="0" marL="0" indent="0">
              <a:lnSpc>
                <a:spcPct val="80000"/>
              </a:lnSpc>
              <a:buSzTx/>
              <a:buNone/>
              <a:defRPr sz="1800"/>
            </a:pPr>
            <a:r>
              <a:rPr sz="3800"/>
              <a:t>-1897: venne fondata la SIF</a:t>
            </a:r>
            <a:endParaRPr sz="2400"/>
          </a:p>
          <a:p>
            <a:pPr lvl="0" marL="0" indent="0">
              <a:lnSpc>
                <a:spcPct val="80000"/>
              </a:lnSpc>
              <a:buSzTx/>
              <a:buNone/>
              <a:defRPr sz="1800"/>
            </a:pPr>
            <a:r>
              <a:rPr sz="3800"/>
              <a:t>-1907: venne fondata la SIPS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lvl1pPr algn="just" defTabSz="457200">
              <a:defRPr sz="3100">
                <a:solidFill>
                  <a:srgbClr val="323232"/>
                </a:solidFill>
                <a:uFill>
                  <a:solidFill>
                    <a:srgbClr val="323232"/>
                  </a:solidFill>
                </a:uFill>
                <a:latin typeface="Times Roman"/>
                <a:ea typeface="Times Roman"/>
                <a:cs typeface="Times Roman"/>
                <a:sym typeface="Times Roman"/>
              </a:defRPr>
            </a:lvl1pPr>
          </a:lstStyle>
          <a:p>
            <a:pPr lvl="0">
              <a:defRPr sz="1800">
                <a:solidFill>
                  <a:srgbClr val="000000"/>
                </a:solidFill>
                <a:uFillTx/>
              </a:defRPr>
            </a:pPr>
            <a:r>
              <a:rPr sz="3100">
                <a:solidFill>
                  <a:srgbClr val="323232"/>
                </a:solidFill>
                <a:uFill>
                  <a:solidFill>
                    <a:srgbClr val="323232"/>
                  </a:solidFill>
                </a:uFill>
              </a:rPr>
              <a:t>Foto ricordo in occasione del venticinquennale della fondazione dell’Istituto: Pietro Blasema con i direttori degli altri Istituti di Fisica italiani e con Matilde Marchesini e Margarethe Traube Mengarini, prime laureate in Scienze a Roma</a:t>
            </a:r>
          </a:p>
        </p:txBody>
      </p:sp>
      <p:sp>
        <p:nvSpPr>
          <p:cNvPr id="164" name="Shape 164"/>
          <p:cNvSpPr/>
          <p:nvPr>
            <p:ph type="body" idx="1"/>
          </p:nvPr>
        </p:nvSpPr>
        <p:spPr>
          <a:prstGeom prst="rect">
            <a:avLst/>
          </a:prstGeom>
        </p:spPr>
        <p:txBody>
          <a:bodyPr/>
          <a:lstStyle/>
          <a:p>
            <a:pPr lvl="0"/>
          </a:p>
        </p:txBody>
      </p:sp>
      <p:sp>
        <p:nvSpPr>
          <p:cNvPr id="165" name="Shape 1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600">
                <a:solidFill>
                  <a:srgbClr val="888888"/>
                </a:solidFill>
              </a:rPr>
            </a:fld>
          </a:p>
        </p:txBody>
      </p:sp>
      <p:pic>
        <p:nvPicPr>
          <p:cNvPr id="166" name="image10.png"/>
          <p:cNvPicPr/>
          <p:nvPr/>
        </p:nvPicPr>
        <p:blipFill>
          <a:blip r:embed="rId2">
            <a:extLst/>
          </a:blip>
          <a:stretch>
            <a:fillRect/>
          </a:stretch>
        </p:blipFill>
        <p:spPr>
          <a:xfrm>
            <a:off x="2692400" y="2414239"/>
            <a:ext cx="7620000" cy="4925122"/>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xfrm>
            <a:off x="650237" y="130950"/>
            <a:ext cx="11704326" cy="2144892"/>
          </a:xfrm>
          <a:prstGeom prst="rect">
            <a:avLst/>
          </a:prstGeom>
        </p:spPr>
        <p:txBody>
          <a:bodyPr/>
          <a:lstStyle/>
          <a:p>
            <a:pPr lvl="0">
              <a:defRPr sz="1800"/>
            </a:pPr>
            <a:r>
              <a:rPr sz="6200"/>
              <a:t>Orso Mario Corbino (1876-1937)</a:t>
            </a:r>
          </a:p>
        </p:txBody>
      </p:sp>
      <p:sp>
        <p:nvSpPr>
          <p:cNvPr id="169" name="Shape 169"/>
          <p:cNvSpPr/>
          <p:nvPr>
            <p:ph type="body" idx="1"/>
          </p:nvPr>
        </p:nvSpPr>
        <p:spPr>
          <a:xfrm>
            <a:off x="650237" y="2275838"/>
            <a:ext cx="11704326" cy="7477763"/>
          </a:xfrm>
          <a:prstGeom prst="rect">
            <a:avLst/>
          </a:prstGeom>
        </p:spPr>
        <p:txBody>
          <a:bodyPr/>
          <a:lstStyle/>
          <a:p>
            <a:pPr lvl="0"/>
          </a:p>
        </p:txBody>
      </p:sp>
      <p:sp>
        <p:nvSpPr>
          <p:cNvPr id="170" name="Shape 170"/>
          <p:cNvSpPr/>
          <p:nvPr>
            <p:ph type="sldNum" sz="quarter" idx="2"/>
          </p:nvPr>
        </p:nvSpPr>
        <p:spPr>
          <a:xfrm>
            <a:off x="9320107" y="8928441"/>
            <a:ext cx="3034456" cy="371343"/>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600">
                <a:solidFill>
                  <a:srgbClr val="888888"/>
                </a:solidFill>
              </a:rPr>
            </a:fld>
          </a:p>
        </p:txBody>
      </p:sp>
      <p:pic>
        <p:nvPicPr>
          <p:cNvPr id="171" name="image8.jpeg"/>
          <p:cNvPicPr/>
          <p:nvPr/>
        </p:nvPicPr>
        <p:blipFill>
          <a:blip r:embed="rId2">
            <a:extLst/>
          </a:blip>
          <a:stretch>
            <a:fillRect/>
          </a:stretch>
        </p:blipFill>
        <p:spPr>
          <a:xfrm>
            <a:off x="3962400" y="2486941"/>
            <a:ext cx="5080000" cy="7055557"/>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lvl1pPr defTabSz="526304">
              <a:defRPr sz="7100"/>
            </a:lvl1pPr>
          </a:lstStyle>
          <a:p>
            <a:pPr lvl="0">
              <a:defRPr sz="1800"/>
            </a:pPr>
            <a:r>
              <a:rPr sz="7100"/>
              <a:t>Pietro Blaserna negli anni della maturità</a:t>
            </a:r>
          </a:p>
        </p:txBody>
      </p:sp>
      <p:sp>
        <p:nvSpPr>
          <p:cNvPr id="174" name="Shape 174"/>
          <p:cNvSpPr/>
          <p:nvPr>
            <p:ph type="body" idx="1"/>
          </p:nvPr>
        </p:nvSpPr>
        <p:spPr>
          <a:prstGeom prst="rect">
            <a:avLst/>
          </a:prstGeom>
        </p:spPr>
        <p:txBody>
          <a:bodyPr/>
          <a:lstStyle/>
          <a:p>
            <a:pPr lvl="0"/>
          </a:p>
        </p:txBody>
      </p:sp>
      <p:pic>
        <p:nvPicPr>
          <p:cNvPr id="175" name="image10.jpeg"/>
          <p:cNvPicPr/>
          <p:nvPr/>
        </p:nvPicPr>
        <p:blipFill>
          <a:blip r:embed="rId2">
            <a:extLst/>
          </a:blip>
          <a:stretch>
            <a:fillRect/>
          </a:stretch>
        </p:blipFill>
        <p:spPr>
          <a:xfrm>
            <a:off x="3327400" y="3695700"/>
            <a:ext cx="6350000" cy="4349695"/>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xfrm>
            <a:off x="650237" y="390596"/>
            <a:ext cx="11704326" cy="1625602"/>
          </a:xfrm>
          <a:prstGeom prst="rect">
            <a:avLst/>
          </a:prstGeom>
        </p:spPr>
        <p:txBody>
          <a:bodyPr/>
          <a:lstStyle/>
          <a:p>
            <a:pPr lvl="0"/>
          </a:p>
        </p:txBody>
      </p:sp>
      <p:sp>
        <p:nvSpPr>
          <p:cNvPr id="178" name="Shape 178"/>
          <p:cNvSpPr/>
          <p:nvPr>
            <p:ph type="body" idx="1"/>
          </p:nvPr>
        </p:nvSpPr>
        <p:spPr>
          <a:xfrm>
            <a:off x="438067" y="2400643"/>
            <a:ext cx="11704323" cy="6436932"/>
          </a:xfrm>
          <a:prstGeom prst="rect">
            <a:avLst/>
          </a:prstGeom>
        </p:spPr>
        <p:txBody>
          <a:bodyPr/>
          <a:lstStyle/>
          <a:p>
            <a:pPr lvl="0" marL="7357491" indent="-7357491" algn="just" defTabSz="807139">
              <a:spcBef>
                <a:spcPts val="500"/>
              </a:spcBef>
              <a:defRPr sz="1800"/>
            </a:pPr>
            <a:r>
              <a:rPr sz="3977">
                <a:latin typeface="Times New Roman"/>
                <a:ea typeface="Times New Roman"/>
                <a:cs typeface="Times New Roman"/>
                <a:sym typeface="Times New Roman"/>
              </a:rPr>
              <a:t>M. Focaccia, </a:t>
            </a:r>
            <a:r>
              <a:rPr i="1" sz="3977">
                <a:latin typeface="Times New Roman"/>
                <a:ea typeface="Times New Roman"/>
                <a:cs typeface="Times New Roman"/>
                <a:sym typeface="Times New Roman"/>
              </a:rPr>
              <a:t>Pietro Blaserna e l’Istituto di fisica di Roma. Un antefatto</a:t>
            </a:r>
            <a:r>
              <a:rPr sz="3977">
                <a:latin typeface="Times New Roman"/>
                <a:ea typeface="Times New Roman"/>
                <a:cs typeface="Times New Roman"/>
                <a:sym typeface="Times New Roman"/>
              </a:rPr>
              <a:t>, Giornale di Fisica,  </a:t>
            </a:r>
            <a:r>
              <a:rPr spc="-194" sz="3977">
                <a:latin typeface="Times New Roman"/>
                <a:ea typeface="Times New Roman"/>
                <a:cs typeface="Times New Roman"/>
                <a:sym typeface="Times New Roman"/>
              </a:rPr>
              <a:t>Vol. LX/2, 2014</a:t>
            </a:r>
            <a:endParaRPr sz="3977">
              <a:latin typeface="Times New Roman"/>
              <a:ea typeface="Times New Roman"/>
              <a:cs typeface="Times New Roman"/>
              <a:sym typeface="Times New Roman"/>
            </a:endParaRPr>
          </a:p>
          <a:p>
            <a:pPr lvl="0" marL="7357491" indent="-7357491" algn="just" defTabSz="807139">
              <a:spcBef>
                <a:spcPts val="500"/>
              </a:spcBef>
              <a:defRPr sz="1800"/>
            </a:pPr>
            <a:r>
              <a:rPr sz="3977">
                <a:latin typeface="Times New Roman"/>
                <a:ea typeface="Times New Roman"/>
                <a:cs typeface="Times New Roman"/>
                <a:sym typeface="Times New Roman"/>
              </a:rPr>
              <a:t>M. Focaccia, </a:t>
            </a:r>
            <a:r>
              <a:rPr i="1" sz="3977">
                <a:latin typeface="Times New Roman"/>
                <a:ea typeface="Times New Roman"/>
                <a:cs typeface="Times New Roman"/>
                <a:sym typeface="Times New Roman"/>
              </a:rPr>
              <a:t>L’Istituto di Fisica di Roma. Un ideale realizzato, </a:t>
            </a:r>
            <a:r>
              <a:rPr sz="3977">
                <a:latin typeface="Times New Roman"/>
                <a:ea typeface="Times New Roman"/>
                <a:cs typeface="Times New Roman"/>
                <a:sym typeface="Times New Roman"/>
              </a:rPr>
              <a:t>Giornale di Fisica,</a:t>
            </a:r>
            <a:r>
              <a:rPr i="1" sz="3977">
                <a:latin typeface="Times New Roman"/>
                <a:ea typeface="Times New Roman"/>
                <a:cs typeface="Times New Roman"/>
                <a:sym typeface="Times New Roman"/>
              </a:rPr>
              <a:t> </a:t>
            </a:r>
            <a:r>
              <a:rPr sz="3977">
                <a:latin typeface="Times New Roman"/>
                <a:ea typeface="Times New Roman"/>
                <a:cs typeface="Times New Roman"/>
                <a:sym typeface="Times New Roman"/>
              </a:rPr>
              <a:t>Vol. LXII, 2014.</a:t>
            </a:r>
            <a:endParaRPr sz="3977">
              <a:latin typeface="Times New Roman"/>
              <a:ea typeface="Times New Roman"/>
              <a:cs typeface="Times New Roman"/>
              <a:sym typeface="Times New Roman"/>
            </a:endParaRPr>
          </a:p>
          <a:p>
            <a:pPr lvl="0" marL="7357491" indent="-7357491" algn="just" defTabSz="807139">
              <a:spcBef>
                <a:spcPts val="500"/>
              </a:spcBef>
              <a:defRPr sz="1800"/>
            </a:pPr>
            <a:r>
              <a:rPr sz="3977">
                <a:latin typeface="Times New Roman"/>
                <a:ea typeface="Times New Roman"/>
                <a:cs typeface="Times New Roman"/>
                <a:sym typeface="Times New Roman"/>
              </a:rPr>
              <a:t>M. Focaccia, </a:t>
            </a:r>
            <a:r>
              <a:rPr i="1" sz="3977">
                <a:latin typeface="Times New Roman"/>
                <a:ea typeface="Times New Roman"/>
                <a:cs typeface="Times New Roman"/>
                <a:sym typeface="Times New Roman"/>
              </a:rPr>
              <a:t>Uno scienziato galantuomo a via Panisperna. Pietro Blaserna e la nascita dell’Istituto di Fisica di Roma,</a:t>
            </a:r>
            <a:r>
              <a:rPr sz="3977">
                <a:latin typeface="Times New Roman"/>
                <a:ea typeface="Times New Roman"/>
                <a:cs typeface="Times New Roman"/>
                <a:sym typeface="Times New Roman"/>
              </a:rPr>
              <a:t> Olschki (in corso di stampa)</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 name="Shape 85"/>
          <p:cNvSpPr/>
          <p:nvPr>
            <p:ph type="title"/>
          </p:nvPr>
        </p:nvSpPr>
        <p:spPr>
          <a:prstGeom prst="rect">
            <a:avLst/>
          </a:prstGeom>
        </p:spPr>
        <p:txBody>
          <a:bodyPr/>
          <a:lstStyle/>
          <a:p>
            <a:pPr lvl="0" defTabSz="531622">
              <a:defRPr sz="7200"/>
            </a:pPr>
          </a:p>
        </p:txBody>
      </p:sp>
      <p:sp>
        <p:nvSpPr>
          <p:cNvPr id="86" name="Shape 86"/>
          <p:cNvSpPr/>
          <p:nvPr>
            <p:ph type="body" idx="1"/>
          </p:nvPr>
        </p:nvSpPr>
        <p:spPr>
          <a:prstGeom prst="rect">
            <a:avLst/>
          </a:prstGeom>
        </p:spPr>
        <p:txBody>
          <a:bodyPr/>
          <a:lstStyle>
            <a:lvl1pPr marL="889000" indent="-889000"/>
          </a:lstStyle>
          <a:p>
            <a:pPr lvl="0">
              <a:defRPr sz="1800"/>
            </a:pPr>
            <a:r>
              <a:rPr sz="3600"/>
              <a:t>Internazionalismo e sperimentalismo: sono le due parole chiave che definiscono la personalità eclettica e la multiforme attività del fisico Pietro Blaserna.</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title"/>
          </p:nvPr>
        </p:nvSpPr>
        <p:spPr>
          <a:xfrm>
            <a:off x="650238" y="130950"/>
            <a:ext cx="11704324" cy="2144892"/>
          </a:xfrm>
          <a:prstGeom prst="rect">
            <a:avLst/>
          </a:prstGeom>
        </p:spPr>
        <p:txBody>
          <a:bodyPr/>
          <a:lstStyle/>
          <a:p>
            <a:pPr lvl="0">
              <a:defRPr sz="1800"/>
            </a:pPr>
            <a:r>
              <a:rPr sz="6200"/>
              <a:t>Direttore, Presidente e Senatore</a:t>
            </a:r>
          </a:p>
        </p:txBody>
      </p:sp>
      <p:sp>
        <p:nvSpPr>
          <p:cNvPr id="89" name="Shape 89"/>
          <p:cNvSpPr/>
          <p:nvPr>
            <p:ph type="body" idx="1"/>
          </p:nvPr>
        </p:nvSpPr>
        <p:spPr>
          <a:xfrm>
            <a:off x="650238" y="1602143"/>
            <a:ext cx="11704324" cy="8151457"/>
          </a:xfrm>
          <a:prstGeom prst="rect">
            <a:avLst/>
          </a:prstGeom>
        </p:spPr>
        <p:txBody>
          <a:bodyPr/>
          <a:lstStyle/>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Fu Direttore dell’Istituto di Fisica di Roma dal 1872</a:t>
            </a:r>
            <a:endParaRPr sz="3900">
              <a:latin typeface="Times New Roman"/>
              <a:ea typeface="Times New Roman"/>
              <a:cs typeface="Times New Roman"/>
              <a:sym typeface="Times New Roman"/>
            </a:endParaRPr>
          </a:p>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Fu Presidente della Accademia Nazionale dei Lincei (1904-1916)</a:t>
            </a:r>
            <a:endParaRPr sz="3900">
              <a:latin typeface="Times New Roman"/>
              <a:ea typeface="Times New Roman"/>
              <a:cs typeface="Times New Roman"/>
              <a:sym typeface="Times New Roman"/>
            </a:endParaRPr>
          </a:p>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Fu il primo Presidente della Società Italiana di Fisica(1897)</a:t>
            </a:r>
            <a:endParaRPr sz="3900">
              <a:latin typeface="Times New Roman"/>
              <a:ea typeface="Times New Roman"/>
              <a:cs typeface="Times New Roman"/>
              <a:sym typeface="Times New Roman"/>
            </a:endParaRPr>
          </a:p>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Membro della Società Geografica Italiana e suo Vicepresidente dal 1885 al 1886</a:t>
            </a:r>
            <a:endParaRPr sz="3900">
              <a:latin typeface="Times New Roman"/>
              <a:ea typeface="Times New Roman"/>
              <a:cs typeface="Times New Roman"/>
              <a:sym typeface="Times New Roman"/>
            </a:endParaRPr>
          </a:p>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Dal 1879 al 1907 diresse il Consiglio direttivo dell'Ufficio Centrale di Meteorologia e Geodinamica che aveva contribuito a creare, quale elemento della profonda riorganizzazione degli studi meteorologici e sismologici in Italia.</a:t>
            </a:r>
            <a:endParaRPr sz="3900">
              <a:latin typeface="Times New Roman"/>
              <a:ea typeface="Times New Roman"/>
              <a:cs typeface="Times New Roman"/>
              <a:sym typeface="Times New Roman"/>
            </a:endParaRPr>
          </a:p>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Senatore del Regno dal 1890</a:t>
            </a:r>
            <a:endParaRPr sz="3900">
              <a:latin typeface="Times New Roman"/>
              <a:ea typeface="Times New Roman"/>
              <a:cs typeface="Times New Roman"/>
              <a:sym typeface="Times New Roman"/>
            </a:endParaRPr>
          </a:p>
          <a:p>
            <a:pPr lvl="0" marL="1213484" indent="-1213484" algn="just" defTabSz="896111">
              <a:lnSpc>
                <a:spcPct val="80000"/>
              </a:lnSpc>
              <a:spcBef>
                <a:spcPts val="600"/>
              </a:spcBef>
              <a:defRPr sz="1800"/>
            </a:pPr>
            <a:r>
              <a:rPr sz="3900">
                <a:latin typeface="Times New Roman"/>
                <a:ea typeface="Times New Roman"/>
                <a:cs typeface="Times New Roman"/>
                <a:sym typeface="Times New Roman"/>
              </a:rPr>
              <a:t>Sul fronte internazionale, fu membro sin dal 1897 dell’Ufficio Pesi e Misure, nonché suo segretario generale dal 1901 al 1918</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title"/>
          </p:nvPr>
        </p:nvSpPr>
        <p:spPr>
          <a:prstGeom prst="rect">
            <a:avLst/>
          </a:prstGeom>
        </p:spPr>
        <p:txBody>
          <a:bodyPr/>
          <a:lstStyle/>
          <a:p>
            <a:pPr lvl="0" defTabSz="531622">
              <a:defRPr sz="7200"/>
            </a:pPr>
          </a:p>
        </p:txBody>
      </p:sp>
      <p:sp>
        <p:nvSpPr>
          <p:cNvPr id="92" name="Shape 92"/>
          <p:cNvSpPr/>
          <p:nvPr>
            <p:ph type="body" idx="1"/>
          </p:nvPr>
        </p:nvSpPr>
        <p:spPr>
          <a:xfrm>
            <a:off x="952500" y="518814"/>
            <a:ext cx="11099800" cy="8371186"/>
          </a:xfrm>
          <a:prstGeom prst="rect">
            <a:avLst/>
          </a:prstGeom>
        </p:spPr>
        <p:txBody>
          <a:bodyPr/>
          <a:lstStyle/>
          <a:p>
            <a:pPr lvl="0" marL="3020228" indent="-3020228" algn="just" defTabSz="815461">
              <a:lnSpc>
                <a:spcPct val="90000"/>
              </a:lnSpc>
              <a:spcBef>
                <a:spcPts val="500"/>
              </a:spcBef>
              <a:buSzPct val="100000"/>
              <a:buFont typeface="Arial"/>
              <a:defRPr sz="1800"/>
            </a:pPr>
            <a:r>
              <a:rPr sz="3528">
                <a:latin typeface="Times New Roman"/>
                <a:ea typeface="Times New Roman"/>
                <a:cs typeface="Times New Roman"/>
                <a:sym typeface="Times New Roman"/>
              </a:rPr>
              <a:t>1836: nacque a Fiumicello d’Aquileia (GO) </a:t>
            </a:r>
            <a:endParaRPr sz="2058">
              <a:latin typeface="Calibri"/>
              <a:ea typeface="Calibri"/>
              <a:cs typeface="Calibri"/>
              <a:sym typeface="Calibri"/>
            </a:endParaRPr>
          </a:p>
          <a:p>
            <a:pPr lvl="0" marL="3020228" indent="-3020228" algn="just" defTabSz="815461">
              <a:lnSpc>
                <a:spcPct val="90000"/>
              </a:lnSpc>
              <a:spcBef>
                <a:spcPts val="500"/>
              </a:spcBef>
              <a:buSzPct val="100000"/>
              <a:buFont typeface="Arial"/>
              <a:defRPr sz="1800"/>
            </a:pPr>
            <a:r>
              <a:rPr sz="3528">
                <a:latin typeface="Times New Roman"/>
                <a:ea typeface="Times New Roman"/>
                <a:cs typeface="Times New Roman"/>
                <a:sym typeface="Times New Roman"/>
              </a:rPr>
              <a:t>1857: si laureò in fisica e matematica aVienna ove diventò assistente di Andreas von Ettingshausen</a:t>
            </a:r>
            <a:endParaRPr sz="2058">
              <a:latin typeface="Calibri"/>
              <a:ea typeface="Calibri"/>
              <a:cs typeface="Calibri"/>
              <a:sym typeface="Calibri"/>
            </a:endParaRPr>
          </a:p>
          <a:p>
            <a:pPr lvl="0" marL="3020228" indent="-3020228" algn="just" defTabSz="815461">
              <a:lnSpc>
                <a:spcPct val="90000"/>
              </a:lnSpc>
              <a:spcBef>
                <a:spcPts val="500"/>
              </a:spcBef>
              <a:buSzPct val="100000"/>
              <a:buFont typeface="Arial"/>
              <a:defRPr sz="1800"/>
            </a:pPr>
            <a:r>
              <a:rPr sz="3528">
                <a:latin typeface="Times New Roman"/>
                <a:ea typeface="Times New Roman"/>
                <a:cs typeface="Times New Roman"/>
                <a:sym typeface="Times New Roman"/>
              </a:rPr>
              <a:t>1859-1860: passò due anni a Parigi, lavorando con </a:t>
            </a:r>
            <a:r>
              <a:rPr sz="3332">
                <a:latin typeface="Times New Roman"/>
                <a:ea typeface="Times New Roman"/>
                <a:cs typeface="Times New Roman"/>
                <a:sym typeface="Times New Roman"/>
              </a:rPr>
              <a:t>Victor Regnault</a:t>
            </a:r>
            <a:endParaRPr sz="2058">
              <a:latin typeface="Calibri"/>
              <a:ea typeface="Calibri"/>
              <a:cs typeface="Calibri"/>
              <a:sym typeface="Calibri"/>
            </a:endParaRPr>
          </a:p>
          <a:p>
            <a:pPr lvl="0" marL="3020228" indent="-3020228" algn="just" defTabSz="815461">
              <a:lnSpc>
                <a:spcPct val="90000"/>
              </a:lnSpc>
              <a:spcBef>
                <a:spcPts val="500"/>
              </a:spcBef>
              <a:buSzPct val="100000"/>
              <a:buFont typeface="Arial"/>
              <a:defRPr sz="1800"/>
            </a:pPr>
            <a:r>
              <a:rPr sz="3528">
                <a:latin typeface="Times New Roman"/>
                <a:ea typeface="Times New Roman"/>
                <a:cs typeface="Times New Roman"/>
                <a:sym typeface="Times New Roman"/>
              </a:rPr>
              <a:t>1861: divenne incaricato per la cattedra di Fisica nel nuovo Istituto di Studi Superiori del Reale Museo di Fisica e Storia naturale di Firenze</a:t>
            </a:r>
            <a:endParaRPr sz="1764">
              <a:latin typeface="Times New Roman"/>
              <a:ea typeface="Times New Roman"/>
              <a:cs typeface="Times New Roman"/>
              <a:sym typeface="Times New Roman"/>
            </a:endParaRPr>
          </a:p>
          <a:p>
            <a:pPr lvl="0" marL="3020228" indent="-3020228" algn="just" defTabSz="815461">
              <a:lnSpc>
                <a:spcPct val="90000"/>
              </a:lnSpc>
              <a:spcBef>
                <a:spcPts val="500"/>
              </a:spcBef>
              <a:buSzPct val="100000"/>
              <a:buFont typeface="Arial"/>
              <a:defRPr sz="1800"/>
            </a:pPr>
            <a:r>
              <a:rPr sz="3528">
                <a:latin typeface="Times New Roman"/>
                <a:ea typeface="Times New Roman"/>
                <a:cs typeface="Times New Roman"/>
                <a:sym typeface="Times New Roman"/>
              </a:rPr>
              <a:t>1863: ottenne la cattedra di Fisica sperimentale all’Università di Palermo</a:t>
            </a:r>
            <a:endParaRPr sz="2058">
              <a:latin typeface="Calibri"/>
              <a:ea typeface="Calibri"/>
              <a:cs typeface="Calibri"/>
              <a:sym typeface="Calibri"/>
            </a:endParaRPr>
          </a:p>
          <a:p>
            <a:pPr lvl="0" marL="3020228" indent="-3020228" algn="just" defTabSz="815461">
              <a:lnSpc>
                <a:spcPct val="90000"/>
              </a:lnSpc>
              <a:spcBef>
                <a:spcPts val="500"/>
              </a:spcBef>
              <a:buSzPct val="100000"/>
              <a:buFont typeface="Arial"/>
              <a:defRPr sz="1800"/>
            </a:pPr>
            <a:r>
              <a:rPr sz="3528">
                <a:latin typeface="Times New Roman"/>
                <a:ea typeface="Times New Roman"/>
                <a:cs typeface="Times New Roman"/>
                <a:sym typeface="Times New Roman"/>
              </a:rPr>
              <a:t>1872: venne chiamato a Roma, supportato dal chimico Stanislao Cannizzaro, sulla cattedra di Fisica sperimentale a La Sapienza, all’interno del progetto di potenziamento e rinnovamento dell’Università di Roma, voluto nei primi anni di regno unitario da Quintino Sella, politico e scienziato</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title"/>
          </p:nvPr>
        </p:nvSpPr>
        <p:spPr>
          <a:prstGeom prst="rect">
            <a:avLst/>
          </a:prstGeom>
        </p:spPr>
        <p:txBody>
          <a:bodyPr/>
          <a:lstStyle>
            <a:lvl1pPr defTabSz="493006">
              <a:defRPr sz="6600"/>
            </a:lvl1pPr>
          </a:lstStyle>
          <a:p>
            <a:pPr lvl="0">
              <a:defRPr sz="1800"/>
            </a:pPr>
            <a:r>
              <a:rPr sz="6600"/>
              <a:t>Andreas Von Ettingshausen (1796-1878)</a:t>
            </a:r>
          </a:p>
        </p:txBody>
      </p:sp>
      <p:sp>
        <p:nvSpPr>
          <p:cNvPr id="95" name="Shape 95"/>
          <p:cNvSpPr/>
          <p:nvPr>
            <p:ph type="body" idx="1"/>
          </p:nvPr>
        </p:nvSpPr>
        <p:spPr>
          <a:prstGeom prst="rect">
            <a:avLst/>
          </a:prstGeom>
        </p:spPr>
        <p:txBody>
          <a:bodyPr/>
          <a:lstStyle/>
          <a:p>
            <a:pPr lvl="0"/>
          </a:p>
        </p:txBody>
      </p:sp>
      <p:pic>
        <p:nvPicPr>
          <p:cNvPr id="96" name="image1.jpeg"/>
          <p:cNvPicPr/>
          <p:nvPr/>
        </p:nvPicPr>
        <p:blipFill>
          <a:blip r:embed="rId2">
            <a:extLst/>
          </a:blip>
          <a:stretch>
            <a:fillRect/>
          </a:stretch>
        </p:blipFill>
        <p:spPr>
          <a:xfrm>
            <a:off x="3086100" y="2609850"/>
            <a:ext cx="6350000" cy="732790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title"/>
          </p:nvPr>
        </p:nvSpPr>
        <p:spPr>
          <a:xfrm>
            <a:off x="952500" y="444499"/>
            <a:ext cx="11099800" cy="1334395"/>
          </a:xfrm>
          <a:prstGeom prst="rect">
            <a:avLst/>
          </a:prstGeom>
        </p:spPr>
        <p:txBody>
          <a:bodyPr/>
          <a:lstStyle>
            <a:lvl1pPr defTabSz="414780">
              <a:defRPr sz="5600"/>
            </a:lvl1pPr>
          </a:lstStyle>
          <a:p>
            <a:pPr lvl="0">
              <a:defRPr sz="1800"/>
            </a:pPr>
            <a:r>
              <a:rPr sz="5600"/>
              <a:t>Henri Victor Regnault (1810-1878)</a:t>
            </a:r>
          </a:p>
        </p:txBody>
      </p:sp>
      <p:sp>
        <p:nvSpPr>
          <p:cNvPr id="99" name="Shape 99"/>
          <p:cNvSpPr/>
          <p:nvPr>
            <p:ph type="body" idx="1"/>
          </p:nvPr>
        </p:nvSpPr>
        <p:spPr>
          <a:xfrm>
            <a:off x="952500" y="2609850"/>
            <a:ext cx="11099800" cy="6286500"/>
          </a:xfrm>
          <a:prstGeom prst="rect">
            <a:avLst/>
          </a:prstGeom>
        </p:spPr>
        <p:txBody>
          <a:bodyPr/>
          <a:lstStyle/>
          <a:p>
            <a:pPr lvl="0"/>
          </a:p>
        </p:txBody>
      </p:sp>
      <p:pic>
        <p:nvPicPr>
          <p:cNvPr id="100" name="image2.jpeg"/>
          <p:cNvPicPr/>
          <p:nvPr/>
        </p:nvPicPr>
        <p:blipFill>
          <a:blip r:embed="rId2">
            <a:extLst/>
          </a:blip>
          <a:stretch>
            <a:fillRect/>
          </a:stretch>
        </p:blipFill>
        <p:spPr>
          <a:xfrm>
            <a:off x="4400389" y="2183358"/>
            <a:ext cx="4445002" cy="6759583"/>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title"/>
          </p:nvPr>
        </p:nvSpPr>
        <p:spPr>
          <a:prstGeom prst="rect">
            <a:avLst/>
          </a:prstGeom>
        </p:spPr>
        <p:txBody>
          <a:bodyPr/>
          <a:lstStyle/>
          <a:p>
            <a:pPr lvl="0" defTabSz="531622">
              <a:defRPr sz="7200"/>
            </a:pPr>
          </a:p>
        </p:txBody>
      </p:sp>
      <p:sp>
        <p:nvSpPr>
          <p:cNvPr id="103" name="Shape 103"/>
          <p:cNvSpPr/>
          <p:nvPr>
            <p:ph type="body" idx="1"/>
          </p:nvPr>
        </p:nvSpPr>
        <p:spPr>
          <a:prstGeom prst="rect">
            <a:avLst/>
          </a:prstGeom>
        </p:spPr>
        <p:txBody>
          <a:bodyPr/>
          <a:lstStyle/>
          <a:p>
            <a:pPr lvl="0" marL="0" indent="0" algn="just" defTabSz="449580">
              <a:lnSpc>
                <a:spcPct val="200000"/>
              </a:lnSpc>
              <a:spcBef>
                <a:spcPts val="1000"/>
              </a:spcBef>
              <a:buSzTx/>
              <a:buNone/>
              <a:defRPr sz="1800"/>
            </a:pPr>
            <a:r>
              <a:rPr sz="2300">
                <a:latin typeface="Times New Roman"/>
                <a:ea typeface="Times New Roman"/>
                <a:cs typeface="Times New Roman"/>
                <a:sym typeface="Times New Roman"/>
              </a:rPr>
              <a:t>«… Mon cher Mr Matteucci, vous savez que je n’écris pas souvent …Je viens, en effet, vous recommander très vivement, Mr Blaserna […], qui se rend à Turin pour y chercher une position dans le Corps Enseignant … mon cher Matteucci, et vous ferez une bonne action pour la Science, en accordant votre protection à Mr Blaserna, et je ne doute pas que vous ne vous en félicitiez par la suite …»</a:t>
            </a:r>
            <a:endParaRPr sz="2300">
              <a:uFill>
                <a:solidFill/>
              </a:uFill>
              <a:latin typeface="Times New Roman"/>
              <a:ea typeface="Times New Roman"/>
              <a:cs typeface="Times New Roman"/>
              <a:sym typeface="Times New Roman"/>
            </a:endParaRPr>
          </a:p>
          <a:p>
            <a:pPr lvl="0" marL="0" indent="0" algn="r" defTabSz="457200">
              <a:spcBef>
                <a:spcPts val="0"/>
              </a:spcBef>
              <a:buSzTx/>
              <a:buNone/>
              <a:defRPr sz="1800"/>
            </a:pPr>
            <a:r>
              <a:rPr sz="2000">
                <a:uFill>
                  <a:solidFill/>
                </a:uFill>
                <a:latin typeface="Times New Roman"/>
                <a:ea typeface="Times New Roman"/>
                <a:cs typeface="Times New Roman"/>
                <a:sym typeface="Times New Roman"/>
              </a:rPr>
              <a:t>Henri Victor Regnault a Carlo Matteucci, Sèvres, 14 Agosto, 1861, ACS, Roma</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prstGeom prst="rect">
            <a:avLst/>
          </a:prstGeom>
        </p:spPr>
        <p:txBody>
          <a:bodyPr/>
          <a:lstStyle>
            <a:lvl1pPr defTabSz="490727">
              <a:defRPr sz="6700"/>
            </a:lvl1pPr>
          </a:lstStyle>
          <a:p>
            <a:pPr lvl="0">
              <a:defRPr sz="1800"/>
            </a:pPr>
            <a:r>
              <a:rPr sz="6700"/>
              <a:t>Carlo Matteucci (1811-1868)</a:t>
            </a:r>
          </a:p>
        </p:txBody>
      </p:sp>
      <p:sp>
        <p:nvSpPr>
          <p:cNvPr id="106" name="Shape 106"/>
          <p:cNvSpPr/>
          <p:nvPr>
            <p:ph type="body" idx="1"/>
          </p:nvPr>
        </p:nvSpPr>
        <p:spPr>
          <a:xfrm>
            <a:off x="952500" y="2616200"/>
            <a:ext cx="11099800" cy="6286500"/>
          </a:xfrm>
          <a:prstGeom prst="rect">
            <a:avLst/>
          </a:prstGeom>
        </p:spPr>
        <p:txBody>
          <a:bodyPr/>
          <a:lstStyle/>
          <a:p>
            <a:pPr lvl="0"/>
          </a:p>
        </p:txBody>
      </p:sp>
      <p:pic>
        <p:nvPicPr>
          <p:cNvPr id="107" name="image3.jpeg"/>
          <p:cNvPicPr/>
          <p:nvPr/>
        </p:nvPicPr>
        <p:blipFill>
          <a:blip r:embed="rId2">
            <a:extLst/>
          </a:blip>
          <a:stretch>
            <a:fillRect/>
          </a:stretch>
        </p:blipFill>
        <p:spPr>
          <a:xfrm>
            <a:off x="3962400" y="2561739"/>
            <a:ext cx="5080000" cy="7297121"/>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